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57" r:id="rId2"/>
    <p:sldId id="278" r:id="rId3"/>
    <p:sldId id="333" r:id="rId4"/>
    <p:sldId id="332" r:id="rId5"/>
    <p:sldId id="331" r:id="rId6"/>
    <p:sldId id="330" r:id="rId7"/>
    <p:sldId id="301" r:id="rId8"/>
    <p:sldId id="302" r:id="rId9"/>
    <p:sldId id="303" r:id="rId10"/>
    <p:sldId id="305" r:id="rId11"/>
    <p:sldId id="306" r:id="rId12"/>
    <p:sldId id="329" r:id="rId13"/>
    <p:sldId id="307" r:id="rId14"/>
    <p:sldId id="324" r:id="rId15"/>
    <p:sldId id="322" r:id="rId16"/>
    <p:sldId id="308" r:id="rId17"/>
    <p:sldId id="323" r:id="rId18"/>
    <p:sldId id="309" r:id="rId19"/>
    <p:sldId id="328" r:id="rId20"/>
    <p:sldId id="325" r:id="rId21"/>
    <p:sldId id="326" r:id="rId22"/>
    <p:sldId id="310" r:id="rId23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6600"/>
    <a:srgbClr val="CC0099"/>
    <a:srgbClr val="FF0066"/>
    <a:srgbClr val="00CCFF"/>
    <a:srgbClr val="008000"/>
    <a:srgbClr val="1109A7"/>
    <a:srgbClr val="FF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86323" autoAdjust="0"/>
  </p:normalViewPr>
  <p:slideViewPr>
    <p:cSldViewPr>
      <p:cViewPr varScale="1">
        <p:scale>
          <a:sx n="71" d="100"/>
          <a:sy n="71" d="100"/>
        </p:scale>
        <p:origin x="179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90" y="294"/>
    </p:cViewPr>
  </p:sorterViewPr>
  <p:notesViewPr>
    <p:cSldViewPr>
      <p:cViewPr>
        <p:scale>
          <a:sx n="100" d="100"/>
          <a:sy n="100" d="100"/>
        </p:scale>
        <p:origin x="426" y="16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EA9F2455-7901-4488-45D9-9A37A97D73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04A501C-0558-1529-85A6-C30257CA109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u="none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E385DD24-2F64-C618-4BD1-BC1CC67FF87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C00CF210-43BF-3133-F205-5BC39691226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70DDF95A-E439-3A33-ACDE-1885B29F9F2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8726A3D7-DE23-9598-7108-685A8CD597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u="none"/>
            </a:lvl1pPr>
          </a:lstStyle>
          <a:p>
            <a:fld id="{04773B39-59E5-4FB3-8A80-9B844C988CF0}" type="slidenum">
              <a:rPr lang="ar-SY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  <a:endParaRPr lang="ar-L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B7400C-B111-A7C3-A768-062DD74306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33E59C-3C91-CC34-C3EC-5884FC22DA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1E7F33-29B3-37C7-095E-9C8F29B6CC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B4FC77-5D2D-4CF3-B12E-15A737DF4CED}" type="slidenum">
              <a:rPr lang="ar-SY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93010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58808A-B8E9-717C-ABB3-F00A078A6D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786181-CF29-BA17-C91E-0BBEFFDBC3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A6350C-57E1-01DD-4A87-2BB45EC995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447F9-DDDF-4A3C-88FE-B145208C7A5B}" type="slidenum">
              <a:rPr lang="ar-SY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42722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C642FA-313F-1B00-7B3B-9EABB6CBF8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142C95-0ECB-7CAF-EF3E-DDEAC9CAE1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C0A925-8B2D-A6B1-EE46-35413A8249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35FC8-5888-43E0-AF2B-D1913A369E47}" type="slidenum">
              <a:rPr lang="ar-SY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623191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LB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EADDEB-9086-1425-1877-12EAAFA57B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DAE1D7-5395-8F3F-5940-2861D8FFCA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6146EF-DC64-205A-6607-06B4C6980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8C47A-F64E-42BC-BBB2-95F21046FA19}" type="slidenum">
              <a:rPr lang="ar-SY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061152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LB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A10C34-217E-D429-70F2-32576EE09F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9079EF-1C8C-F260-FE53-5E5F284FA5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7E181B-6085-EAEB-B00C-615801F3C1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D9A48-5CCB-425C-8989-81DA097C562B}" type="slidenum">
              <a:rPr lang="ar-SY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82703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C964C9-1BE4-93ED-1B63-7E02752E1B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20F376-5ED3-F39D-2239-631C4EC3D2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70A365-03D5-2748-09AE-3F2489729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4A8DA-E273-4A2E-8573-9757F365CD80}" type="slidenum">
              <a:rPr lang="ar-SY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0657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A644AE-6D65-5D7E-99B7-79E1D2BD8A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AB3EFD-1993-8B4A-E57F-48B9DECA65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433638-2172-9DD1-4211-363554A2C8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A49FC-75D0-4008-AFAA-D93E6046FFFD}" type="slidenum">
              <a:rPr lang="ar-SY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62885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9FBB8D-68F8-90C8-10CF-B9497A092F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6DEA12-B6AE-ACEF-0834-B9929124AF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DEE2D5-4331-8448-C5C1-22203FB79E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D892A-C060-41E9-96AE-EC5575701042}" type="slidenum">
              <a:rPr lang="ar-SY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527974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C5C0C02-B8D2-169E-38B9-AB2AC75EA9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9F973C8-E874-4BBF-CEEB-053A2637E2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6C98F48-3A44-69E3-FFE7-D7909D8216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E90E74-5BF2-4778-BC00-87BD59BBB1F4}" type="slidenum">
              <a:rPr lang="ar-SY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172496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5BF5963-FB28-79D6-A6AF-6CF35329F7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2C4BA8-4C0E-D27A-3446-4D17A846C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2C681A3-8389-13D8-7652-1C044D5808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4B056-EDCF-4CB2-AA68-E861CC5AC410}" type="slidenum">
              <a:rPr lang="ar-SY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216222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BB31471-80A8-D9EB-F033-182DDCC738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ED093B-3131-207F-B763-FE29A3E9D5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C957F8B-135F-BB70-2556-50FDAC0E3C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7B223-6250-4D6C-988A-51A0594B40B5}" type="slidenum">
              <a:rPr lang="ar-SY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88246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L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C4F949-A990-6022-EC72-BB194B2D7E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06DD88-98BE-DFCD-C9D6-87DA33053C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0C10B8-8042-71A1-96DC-C0B90D718B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F8CD46-44E4-428F-8945-0F4D3257258B}" type="slidenum">
              <a:rPr lang="ar-SY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470816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L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LB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34D624-EDFF-3C8B-8912-0FB1949A4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AF4D67-9D2F-4D20-B8B5-FDAE1F94BE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276B7B-D4DE-1117-D4F8-FE844C21C1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33FBA-D824-47EF-82CD-A561BEC3F420}" type="slidenum">
              <a:rPr lang="ar-SY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3378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EB3595E-987F-E906-95C5-21EE48D28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C7EA17C-196B-23F6-4A44-3A9E3A1F5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2DC9C91-81D9-6B31-326E-1C006BD6AF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7A21B66-EE69-87BE-F5D2-5F4F65F1EE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38C020F-7C3F-C631-E69C-26AB7D6A0B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u="none"/>
            </a:lvl1pPr>
          </a:lstStyle>
          <a:p>
            <a:fld id="{826A0E5C-D85C-4842-A7E6-8C161E168421}" type="slidenum">
              <a:rPr lang="ar-SY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random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LB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>
            <a:extLst>
              <a:ext uri="{FF2B5EF4-FFF2-40B4-BE49-F238E27FC236}">
                <a16:creationId xmlns:a16="http://schemas.microsoft.com/office/drawing/2014/main" id="{3555D81A-C59B-E30D-32D2-9E2B0BEF8E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ar-SA" altLang="en-US" sz="6000">
                <a:solidFill>
                  <a:srgbClr val="CC0099"/>
                </a:solidFill>
                <a:cs typeface="Andalus" panose="02020603050405020304" pitchFamily="18" charset="-78"/>
              </a:rPr>
              <a:t>خواص جودة القمح</a:t>
            </a:r>
            <a:endParaRPr lang="en-US" altLang="en-US" sz="6000">
              <a:solidFill>
                <a:srgbClr val="CC0099"/>
              </a:solidFill>
              <a:cs typeface="Andalus" panose="02020603050405020304" pitchFamily="18" charset="-78"/>
            </a:endParaRP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EC68EF85-B2F6-A8F2-ED9B-1D64FF9B9F1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3933825"/>
            <a:ext cx="6400800" cy="766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ar-SY" altLang="en-US" b="1" dirty="0"/>
              <a:t>د. فرحان أحمد ألفين</a:t>
            </a:r>
          </a:p>
          <a:p>
            <a:pPr eaLnBrk="1" hangingPunct="1">
              <a:lnSpc>
                <a:spcPct val="80000"/>
              </a:lnSpc>
            </a:pPr>
            <a:r>
              <a:rPr lang="ar-SY" altLang="en-US" b="1" dirty="0"/>
              <a:t>قسم الهندسة الغذائية</a:t>
            </a:r>
            <a:endParaRPr lang="en-US" altLang="en-US" b="1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79D2C50-4BDA-4AB8-159D-36D411A38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en-US" b="1">
                <a:solidFill>
                  <a:srgbClr val="008000"/>
                </a:solidFill>
              </a:rPr>
              <a:t>محتوى الرماد</a:t>
            </a:r>
            <a:endParaRPr lang="en-US" altLang="en-US" b="1">
              <a:solidFill>
                <a:srgbClr val="008000"/>
              </a:solidFill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252833C-75F6-9B61-EFD2-B3DB34078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24" name="Picture 4" descr="CrossSectionViewofWheat">
            <a:extLst>
              <a:ext uri="{FF2B5EF4-FFF2-40B4-BE49-F238E27FC236}">
                <a16:creationId xmlns:a16="http://schemas.microsoft.com/office/drawing/2014/main" id="{BF044276-6322-D6F8-DF6B-25FD1C034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65288"/>
            <a:ext cx="6840538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363A0CC-A38A-1F1D-4255-4DB67AADA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en-US" b="1">
                <a:solidFill>
                  <a:srgbClr val="008000"/>
                </a:solidFill>
              </a:rPr>
              <a:t>المواصفات التكنولوجية - الغلوتين</a:t>
            </a:r>
            <a:endParaRPr lang="en-US" altLang="en-US" b="1">
              <a:solidFill>
                <a:srgbClr val="008000"/>
              </a:solidFill>
            </a:endParaRP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E29B7F02-669D-1AAC-4E61-1B65DAE60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ar-SY" altLang="en-US"/>
              <a:t>الغلوتين = الغليادين + الغلوتينين</a:t>
            </a:r>
          </a:p>
          <a:p>
            <a:pPr eaLnBrk="1" hangingPunct="1"/>
            <a:r>
              <a:rPr lang="ar-SY" altLang="en-US"/>
              <a:t>الحصول على الغلوتين</a:t>
            </a:r>
          </a:p>
          <a:p>
            <a:pPr eaLnBrk="1" hangingPunct="1"/>
            <a:r>
              <a:rPr lang="ar-SY" altLang="en-US"/>
              <a:t>الغلوتين يحتوي على 80 من بروتين الدقيق</a:t>
            </a:r>
          </a:p>
          <a:p>
            <a:pPr eaLnBrk="1" hangingPunct="1"/>
            <a:r>
              <a:rPr lang="ar-SY" altLang="en-US"/>
              <a:t>الغلوتين الرطب = 2.8 × البروتين</a:t>
            </a:r>
          </a:p>
          <a:p>
            <a:pPr eaLnBrk="1" hangingPunct="1"/>
            <a:r>
              <a:rPr lang="ar-SY" altLang="en-US"/>
              <a:t>الغلوتين = 43 % غليادين + 39 % غلوتينين + 4.4% بروتينات أخرى + 2.8% دهون + 2.1 سكريات + 6.4% نشاء + سللوز.</a:t>
            </a:r>
          </a:p>
          <a:p>
            <a:pPr eaLnBrk="1" hangingPunct="1"/>
            <a:endParaRPr lang="en-US" altLang="en-US"/>
          </a:p>
        </p:txBody>
      </p:sp>
      <p:pic>
        <p:nvPicPr>
          <p:cNvPr id="149508" name="Picture 4" descr="gluto">
            <a:extLst>
              <a:ext uri="{FF2B5EF4-FFF2-40B4-BE49-F238E27FC236}">
                <a16:creationId xmlns:a16="http://schemas.microsoft.com/office/drawing/2014/main" id="{1DF98264-8F6C-6911-491F-7F0F80646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3168650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9FAEF56F-C749-E1E6-CBAC-AEB95BFBD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2771" name="Content Placeholder 3">
            <a:extLst>
              <a:ext uri="{FF2B5EF4-FFF2-40B4-BE49-F238E27FC236}">
                <a16:creationId xmlns:a16="http://schemas.microsoft.com/office/drawing/2014/main" id="{46E4D5C5-C68B-3F10-5E75-4E2C69FD4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5413" y="1989138"/>
            <a:ext cx="9269413" cy="3240087"/>
          </a:xfrm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FA817F4-6AEE-24BF-A14C-914F42E6D0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en-US" b="1">
                <a:solidFill>
                  <a:srgbClr val="008000"/>
                </a:solidFill>
              </a:rPr>
              <a:t>العوامل المؤثرة على كمية الغلوتين</a:t>
            </a:r>
            <a:endParaRPr lang="en-US" altLang="en-US" b="1">
              <a:solidFill>
                <a:srgbClr val="008000"/>
              </a:solidFill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8660F7D-3A02-1F8E-A9C7-0C7D85BE64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ar-SY" altLang="en-US"/>
              <a:t>حجم حبيبات الطحين</a:t>
            </a:r>
          </a:p>
          <a:p>
            <a:pPr eaLnBrk="1" hangingPunct="1"/>
            <a:r>
              <a:rPr lang="ar-SY" altLang="en-US"/>
              <a:t>درجة حرارة محلول الغسيل</a:t>
            </a:r>
          </a:p>
          <a:p>
            <a:pPr eaLnBrk="1" hangingPunct="1"/>
            <a:r>
              <a:rPr lang="ar-SY" altLang="en-US"/>
              <a:t>تركيز الملح </a:t>
            </a:r>
          </a:p>
          <a:p>
            <a:pPr eaLnBrk="1" hangingPunct="1"/>
            <a:endParaRPr lang="en-US" altLang="en-US"/>
          </a:p>
        </p:txBody>
      </p:sp>
      <p:pic>
        <p:nvPicPr>
          <p:cNvPr id="33796" name="Picture 5" descr="Glutomatic_Pic02">
            <a:extLst>
              <a:ext uri="{FF2B5EF4-FFF2-40B4-BE49-F238E27FC236}">
                <a16:creationId xmlns:a16="http://schemas.microsoft.com/office/drawing/2014/main" id="{DA8CE1D0-CC67-CE94-8ADD-747D69F4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741362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وان 1">
            <a:extLst>
              <a:ext uri="{FF2B5EF4-FFF2-40B4-BE49-F238E27FC236}">
                <a16:creationId xmlns:a16="http://schemas.microsoft.com/office/drawing/2014/main" id="{6BE63BFE-F09A-94E3-5437-32B00A6B3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sp>
        <p:nvSpPr>
          <p:cNvPr id="34819" name="عنصر نائب للمحتوى 2">
            <a:extLst>
              <a:ext uri="{FF2B5EF4-FFF2-40B4-BE49-F238E27FC236}">
                <a16:creationId xmlns:a16="http://schemas.microsoft.com/office/drawing/2014/main" id="{80DFD4DF-DF6F-0B95-28A4-A8FF9EAC8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34820" name="Picture 2" descr="Gluten">
            <a:extLst>
              <a:ext uri="{FF2B5EF4-FFF2-40B4-BE49-F238E27FC236}">
                <a16:creationId xmlns:a16="http://schemas.microsoft.com/office/drawing/2014/main" id="{B388FA78-A709-EBCA-2856-89B6A8D3B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وان 1">
            <a:extLst>
              <a:ext uri="{FF2B5EF4-FFF2-40B4-BE49-F238E27FC236}">
                <a16:creationId xmlns:a16="http://schemas.microsoft.com/office/drawing/2014/main" id="{09292980-F343-BA78-7710-6BCBC3334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35843" name="عنصر نائب للمحتوى 3" descr="flour9.jpg">
            <a:extLst>
              <a:ext uri="{FF2B5EF4-FFF2-40B4-BE49-F238E27FC236}">
                <a16:creationId xmlns:a16="http://schemas.microsoft.com/office/drawing/2014/main" id="{2B5DF8E9-964C-10FE-9C05-ED9799777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647700"/>
            <a:ext cx="7304087" cy="5478463"/>
          </a:xfrm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7C2BB56-2CD9-DA43-AE23-4046C0EC4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en-US" b="1">
                <a:solidFill>
                  <a:srgbClr val="008000"/>
                </a:solidFill>
              </a:rPr>
              <a:t>خواص الغلوتين</a:t>
            </a:r>
            <a:endParaRPr lang="en-US" altLang="en-US" b="1">
              <a:solidFill>
                <a:srgbClr val="008000"/>
              </a:solidFill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90842F0D-A01E-66A4-5864-E48EE00BE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6868" name="Picture 4" descr="UNTITLED_2">
            <a:extLst>
              <a:ext uri="{FF2B5EF4-FFF2-40B4-BE49-F238E27FC236}">
                <a16:creationId xmlns:a16="http://schemas.microsoft.com/office/drawing/2014/main" id="{60786F56-C816-46EF-14EB-ED84B7279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225"/>
            <a:ext cx="91440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عنوان 1">
            <a:extLst>
              <a:ext uri="{FF2B5EF4-FFF2-40B4-BE49-F238E27FC236}">
                <a16:creationId xmlns:a16="http://schemas.microsoft.com/office/drawing/2014/main" id="{630030BC-04B8-A590-5FE0-1B16C8E45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sp>
        <p:nvSpPr>
          <p:cNvPr id="37891" name="عنصر نائب للمحتوى 2">
            <a:extLst>
              <a:ext uri="{FF2B5EF4-FFF2-40B4-BE49-F238E27FC236}">
                <a16:creationId xmlns:a16="http://schemas.microsoft.com/office/drawing/2014/main" id="{10AE3264-2C69-436A-FD5A-7F021590C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5214938"/>
            <a:ext cx="8229600" cy="1268412"/>
          </a:xfrm>
        </p:spPr>
        <p:txBody>
          <a:bodyPr/>
          <a:lstStyle/>
          <a:p>
            <a:pPr eaLnBrk="1" hangingPunct="1"/>
            <a:r>
              <a:rPr lang="en-US" altLang="en-US" sz="2000"/>
              <a:t>a</a:t>
            </a:r>
            <a:r>
              <a:rPr lang="ar-SA" altLang="en-US" sz="2000"/>
              <a:t> رغيف مخبوز من طحين جديد، </a:t>
            </a:r>
            <a:endParaRPr lang="en-US" altLang="en-US" sz="2000"/>
          </a:p>
          <a:p>
            <a:pPr eaLnBrk="1" hangingPunct="1"/>
            <a:r>
              <a:rPr lang="en-US" altLang="en-US" sz="2000"/>
              <a:t>B</a:t>
            </a:r>
            <a:r>
              <a:rPr lang="ar-LB" altLang="en-US" sz="2000"/>
              <a:t> </a:t>
            </a:r>
            <a:r>
              <a:rPr lang="ar-SA" altLang="en-US" sz="2000"/>
              <a:t>رغيف مخبوز من الجزء المتبقي والجزء المنحل من البروتين على أساس النسبة الأصلية، </a:t>
            </a:r>
            <a:endParaRPr lang="en-US" altLang="en-US" sz="2000"/>
          </a:p>
          <a:p>
            <a:pPr eaLnBrk="1" hangingPunct="1"/>
            <a:r>
              <a:rPr lang="en-US" altLang="en-US" sz="2000"/>
              <a:t>C</a:t>
            </a:r>
            <a:r>
              <a:rPr lang="ar-LB" altLang="en-US" sz="2000"/>
              <a:t> </a:t>
            </a:r>
            <a:r>
              <a:rPr lang="ar-SA" altLang="en-US" sz="2000"/>
              <a:t>رغيف مخبوز من الجزء المنحل فقط، </a:t>
            </a:r>
            <a:endParaRPr lang="ar-LB" altLang="en-US" sz="2000"/>
          </a:p>
          <a:p>
            <a:pPr eaLnBrk="1" hangingPunct="1"/>
            <a:r>
              <a:rPr lang="en-US" altLang="en-US" sz="2000"/>
              <a:t>d</a:t>
            </a:r>
            <a:r>
              <a:rPr lang="ar-SA" altLang="en-US" sz="2000"/>
              <a:t> رغيف مخبوز من الجزء المتبقي فقط.</a:t>
            </a:r>
            <a:r>
              <a:rPr lang="en-US" altLang="en-US" sz="2000"/>
              <a:t> </a:t>
            </a:r>
            <a:endParaRPr lang="ar-LB" altLang="en-US" sz="2000"/>
          </a:p>
        </p:txBody>
      </p:sp>
      <p:pic>
        <p:nvPicPr>
          <p:cNvPr id="37892" name="Picture 2" descr="bread 1">
            <a:extLst>
              <a:ext uri="{FF2B5EF4-FFF2-40B4-BE49-F238E27FC236}">
                <a16:creationId xmlns:a16="http://schemas.microsoft.com/office/drawing/2014/main" id="{ADDFEF65-22D4-64D6-FB9D-CAA465B0C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0"/>
            <a:ext cx="4530725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1737DD75-B3A7-444D-35C8-2594F0EFB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en-US" b="1">
                <a:solidFill>
                  <a:srgbClr val="008000"/>
                </a:solidFill>
              </a:rPr>
              <a:t>طرائق تحديد نوعية الغلوتين</a:t>
            </a:r>
            <a:endParaRPr lang="en-US" altLang="en-US" b="1">
              <a:solidFill>
                <a:srgbClr val="008000"/>
              </a:solidFill>
            </a:endParaRP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3854F6E0-AAE7-5E34-1E87-0F297819B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ar-SY" altLang="en-US"/>
              <a:t>تحديد الغوتين الرطيب ودليل الغلوتين</a:t>
            </a:r>
          </a:p>
          <a:p>
            <a:pPr eaLnBrk="1" hangingPunct="1"/>
            <a:r>
              <a:rPr lang="ar-SY" altLang="en-US"/>
              <a:t>طريقة بلشينكي</a:t>
            </a:r>
          </a:p>
          <a:p>
            <a:pPr eaLnBrk="1" hangingPunct="1"/>
            <a:r>
              <a:rPr lang="ar-SY" altLang="en-US"/>
              <a:t>طريقة ترسيب زلني</a:t>
            </a:r>
          </a:p>
          <a:p>
            <a:pPr eaLnBrk="1" hangingPunct="1"/>
            <a:r>
              <a:rPr lang="ar-SY" altLang="en-US"/>
              <a:t>طريقة ترسيب </a:t>
            </a:r>
            <a:r>
              <a:rPr lang="en-US" altLang="en-US"/>
              <a:t>SDS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عنوان 1">
            <a:extLst>
              <a:ext uri="{FF2B5EF4-FFF2-40B4-BE49-F238E27FC236}">
                <a16:creationId xmlns:a16="http://schemas.microsoft.com/office/drawing/2014/main" id="{2C826910-D2C9-0C5A-366F-628ECFD1A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altLang="en-US"/>
          </a:p>
        </p:txBody>
      </p:sp>
      <p:sp>
        <p:nvSpPr>
          <p:cNvPr id="39939" name="عنصر نائب للمحتوى 2">
            <a:extLst>
              <a:ext uri="{FF2B5EF4-FFF2-40B4-BE49-F238E27FC236}">
                <a16:creationId xmlns:a16="http://schemas.microsoft.com/office/drawing/2014/main" id="{48F544C5-CAF0-041D-442F-80B66087F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altLang="en-US"/>
          </a:p>
        </p:txBody>
      </p:sp>
      <p:sp>
        <p:nvSpPr>
          <p:cNvPr id="39940" name="مستطيل 3">
            <a:extLst>
              <a:ext uri="{FF2B5EF4-FFF2-40B4-BE49-F238E27FC236}">
                <a16:creationId xmlns:a16="http://schemas.microsoft.com/office/drawing/2014/main" id="{8E61E7CB-FD11-DA96-3D39-74069F56C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285750"/>
            <a:ext cx="557212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99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Alpha-amylase (Endoamylase)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6600CC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Beta-amylase (Exoamylase)</a:t>
            </a:r>
            <a:endParaRPr lang="th-TH" altLang="en-US" sz="2800" b="1">
              <a:solidFill>
                <a:srgbClr val="6600CC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9941" name="Picture 11" descr="F:\alpha_and_beta_amylase.gif">
            <a:extLst>
              <a:ext uri="{FF2B5EF4-FFF2-40B4-BE49-F238E27FC236}">
                <a16:creationId xmlns:a16="http://schemas.microsoft.com/office/drawing/2014/main" id="{EB6572D1-B94A-F154-A464-A0DEB2749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5" b="43069"/>
          <a:stretch>
            <a:fillRect/>
          </a:stretch>
        </p:blipFill>
        <p:spPr bwMode="auto">
          <a:xfrm>
            <a:off x="1500188" y="1408113"/>
            <a:ext cx="7215187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58A80B8-049C-8859-223E-A904FD2470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en-US" b="1">
                <a:solidFill>
                  <a:srgbClr val="008000"/>
                </a:solidFill>
              </a:rPr>
              <a:t>التركيب الكيميائي للقمح</a:t>
            </a:r>
            <a:endParaRPr lang="en-US" altLang="en-US" b="1">
              <a:solidFill>
                <a:srgbClr val="008000"/>
              </a:solidFill>
            </a:endParaRPr>
          </a:p>
        </p:txBody>
      </p:sp>
      <p:graphicFrame>
        <p:nvGraphicFramePr>
          <p:cNvPr id="105522" name="Group 50">
            <a:extLst>
              <a:ext uri="{FF2B5EF4-FFF2-40B4-BE49-F238E27FC236}">
                <a16:creationId xmlns:a16="http://schemas.microsoft.com/office/drawing/2014/main" id="{CB3E01DE-95EA-9722-016F-DAD3803A87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4"/>
        </p:xfrm>
        <a:graphic>
          <a:graphicData uri="http://schemas.openxmlformats.org/drawingml/2006/table">
            <a:tbl>
              <a:tblPr rtl="1"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150"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المكون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مجال نسبة المكون %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L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38">
                <a:tc vMerge="1">
                  <a:txBody>
                    <a:bodyPr/>
                    <a:lstStyle/>
                    <a:p>
                      <a:pPr rtl="1"/>
                      <a:endParaRPr lang="ar-L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الحد الأدنى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الحد الأعلى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بروتين (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 x 5.7</a:t>
                      </a:r>
                      <a:r>
                        <a:rPr kumimoji="0" 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7.0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18.0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رماد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Y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دسم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نشاء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60.0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68.0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ألياف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رطوبة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8.0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18.0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عنوان 1">
            <a:extLst>
              <a:ext uri="{FF2B5EF4-FFF2-40B4-BE49-F238E27FC236}">
                <a16:creationId xmlns:a16="http://schemas.microsoft.com/office/drawing/2014/main" id="{60F128FD-58EB-D042-BA3A-FB73AB37F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LB" altLang="en-US"/>
              <a:t>فعالية انزيم الاميلاز</a:t>
            </a:r>
          </a:p>
        </p:txBody>
      </p:sp>
      <p:sp>
        <p:nvSpPr>
          <p:cNvPr id="40963" name="عنصر نائب للمحتوى 2">
            <a:extLst>
              <a:ext uri="{FF2B5EF4-FFF2-40B4-BE49-F238E27FC236}">
                <a16:creationId xmlns:a16="http://schemas.microsoft.com/office/drawing/2014/main" id="{AEE08C59-53D3-2864-9558-4949051E4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40964" name="Picture 2">
            <a:extLst>
              <a:ext uri="{FF2B5EF4-FFF2-40B4-BE49-F238E27FC236}">
                <a16:creationId xmlns:a16="http://schemas.microsoft.com/office/drawing/2014/main" id="{236C16CE-434C-C0A4-9426-EE21F3320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57500"/>
            <a:ext cx="8643937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عنوان 1">
            <a:extLst>
              <a:ext uri="{FF2B5EF4-FFF2-40B4-BE49-F238E27FC236}">
                <a16:creationId xmlns:a16="http://schemas.microsoft.com/office/drawing/2014/main" id="{E3AF5063-1F27-9E75-CCAB-9B6DDE5BB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LB" altLang="en-US"/>
          </a:p>
        </p:txBody>
      </p:sp>
      <p:pic>
        <p:nvPicPr>
          <p:cNvPr id="41987" name="عنصر نائب للمحتوى 4" descr="536e00f879.jpg">
            <a:extLst>
              <a:ext uri="{FF2B5EF4-FFF2-40B4-BE49-F238E27FC236}">
                <a16:creationId xmlns:a16="http://schemas.microsoft.com/office/drawing/2014/main" id="{D676178A-EFBE-2C4D-BA49-9293EDD16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250" y="0"/>
            <a:ext cx="3394075" cy="4525963"/>
          </a:xfrm>
        </p:spPr>
      </p:pic>
      <p:pic>
        <p:nvPicPr>
          <p:cNvPr id="41988" name="Picture 2" descr="fig 1-14">
            <a:extLst>
              <a:ext uri="{FF2B5EF4-FFF2-40B4-BE49-F238E27FC236}">
                <a16:creationId xmlns:a16="http://schemas.microsoft.com/office/drawing/2014/main" id="{3DE9D850-2B66-1541-5E21-560D142A3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7681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730B736-3AFF-3D06-9D2C-36AA08C784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E5D3653-5361-F07F-C60E-F35467D134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3012" name="Picture 4" descr="FN3breads">
            <a:extLst>
              <a:ext uri="{FF2B5EF4-FFF2-40B4-BE49-F238E27FC236}">
                <a16:creationId xmlns:a16="http://schemas.microsoft.com/office/drawing/2014/main" id="{B5E8F5B9-0955-4FDE-3122-BD24AD5F1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38263"/>
            <a:ext cx="7883525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0CE92-598C-E343-B401-17261D083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90F5BA4-AE8A-9DD6-DB64-A348FCB06D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en-US" b="1">
                <a:solidFill>
                  <a:srgbClr val="008000"/>
                </a:solidFill>
              </a:rPr>
              <a:t>التركيب الكيميائي للقمح</a:t>
            </a:r>
            <a:endParaRPr lang="en-US" altLang="en-US" b="1">
              <a:solidFill>
                <a:srgbClr val="008000"/>
              </a:solidFill>
            </a:endParaRPr>
          </a:p>
        </p:txBody>
      </p:sp>
      <p:pic>
        <p:nvPicPr>
          <p:cNvPr id="105530" name="Picture 58">
            <a:extLst>
              <a:ext uri="{FF2B5EF4-FFF2-40B4-BE49-F238E27FC236}">
                <a16:creationId xmlns:a16="http://schemas.microsoft.com/office/drawing/2014/main" id="{DA27C4E1-163A-BDC3-C87C-28A041557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60" y="1124744"/>
            <a:ext cx="8064500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55337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5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21C29-54B1-8191-466A-B0D996A7E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342B048-3490-ED4D-4CC1-D916D9295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en-US" b="1">
                <a:solidFill>
                  <a:srgbClr val="008000"/>
                </a:solidFill>
              </a:rPr>
              <a:t>التركيب الكيميائي للقمح</a:t>
            </a:r>
            <a:endParaRPr lang="en-US" altLang="en-US" b="1">
              <a:solidFill>
                <a:srgbClr val="008000"/>
              </a:solidFill>
            </a:endParaRPr>
          </a:p>
        </p:txBody>
      </p:sp>
      <p:pic>
        <p:nvPicPr>
          <p:cNvPr id="105533" name="Picture 61">
            <a:extLst>
              <a:ext uri="{FF2B5EF4-FFF2-40B4-BE49-F238E27FC236}">
                <a16:creationId xmlns:a16="http://schemas.microsoft.com/office/drawing/2014/main" id="{3C68DDBC-1845-D067-CA2F-E19533671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" y="1052736"/>
            <a:ext cx="8137525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45866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55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03885-ED65-7ADB-FA54-8BB3F48B4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B29A18C-072E-1293-A498-2CDEE0B678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en-US" b="1">
                <a:solidFill>
                  <a:srgbClr val="008000"/>
                </a:solidFill>
              </a:rPr>
              <a:t>التركيب الكيميائي للقمح</a:t>
            </a:r>
            <a:endParaRPr lang="en-US" altLang="en-US" b="1">
              <a:solidFill>
                <a:srgbClr val="008000"/>
              </a:solidFill>
            </a:endParaRPr>
          </a:p>
        </p:txBody>
      </p:sp>
      <p:pic>
        <p:nvPicPr>
          <p:cNvPr id="105532" name="Picture 60">
            <a:extLst>
              <a:ext uri="{FF2B5EF4-FFF2-40B4-BE49-F238E27FC236}">
                <a16:creationId xmlns:a16="http://schemas.microsoft.com/office/drawing/2014/main" id="{DF8C7752-F42B-8D66-9526-528DB09FE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62" y="1314451"/>
            <a:ext cx="7634275" cy="554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55663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55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A3507-4732-B9CC-3B5B-7FA108F49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3F2A896-F033-8D90-4AEE-9250FEC102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en-US" b="1">
                <a:solidFill>
                  <a:srgbClr val="008000"/>
                </a:solidFill>
              </a:rPr>
              <a:t>التركيب الكيميائي للقمح</a:t>
            </a:r>
            <a:endParaRPr lang="en-US" altLang="en-US" b="1">
              <a:solidFill>
                <a:srgbClr val="008000"/>
              </a:solidFill>
            </a:endParaRPr>
          </a:p>
        </p:txBody>
      </p:sp>
      <p:pic>
        <p:nvPicPr>
          <p:cNvPr id="105531" name="Picture 59">
            <a:extLst>
              <a:ext uri="{FF2B5EF4-FFF2-40B4-BE49-F238E27FC236}">
                <a16:creationId xmlns:a16="http://schemas.microsoft.com/office/drawing/2014/main" id="{1C4E4AD4-B279-64ED-C4C1-909E3159F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6" y="1124744"/>
            <a:ext cx="7893107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01519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55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9804650-74F6-9F72-1A83-BCD1D2E63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en-US" b="1">
                <a:solidFill>
                  <a:srgbClr val="008000"/>
                </a:solidFill>
              </a:rPr>
              <a:t>محتوى البروتين</a:t>
            </a:r>
            <a:endParaRPr lang="en-US" altLang="en-US" b="1">
              <a:solidFill>
                <a:srgbClr val="008000"/>
              </a:solidFill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1ADE736-3E71-5D65-9C1A-4BB296D866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7652" name="Picture 4" descr="protein%20hardness">
            <a:extLst>
              <a:ext uri="{FF2B5EF4-FFF2-40B4-BE49-F238E27FC236}">
                <a16:creationId xmlns:a16="http://schemas.microsoft.com/office/drawing/2014/main" id="{B65CFA99-40A8-93CF-8112-9299B92A7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662622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B148649-6DE4-EF3F-C731-002ED6F81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en-US" b="1">
                <a:solidFill>
                  <a:srgbClr val="008000"/>
                </a:solidFill>
              </a:rPr>
              <a:t>توزع البروتين في الحبة</a:t>
            </a:r>
            <a:endParaRPr lang="en-US" altLang="en-US" b="1">
              <a:solidFill>
                <a:srgbClr val="008000"/>
              </a:solidFill>
            </a:endParaRPr>
          </a:p>
        </p:txBody>
      </p:sp>
      <p:pic>
        <p:nvPicPr>
          <p:cNvPr id="28675" name="Picture 4">
            <a:extLst>
              <a:ext uri="{FF2B5EF4-FFF2-40B4-BE49-F238E27FC236}">
                <a16:creationId xmlns:a16="http://schemas.microsoft.com/office/drawing/2014/main" id="{3A25B4D9-039A-A8C6-201A-F3CB7B44330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300163"/>
            <a:ext cx="6985000" cy="5557837"/>
          </a:xfrm>
          <a:noFill/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AF126C7-C01F-07F8-E1FC-BB3E60FEC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altLang="en-US" b="1">
                <a:solidFill>
                  <a:srgbClr val="008000"/>
                </a:solidFill>
              </a:rPr>
              <a:t>الاحماض الامينية في القمح</a:t>
            </a:r>
            <a:endParaRPr lang="en-US" altLang="en-US" b="1">
              <a:solidFill>
                <a:srgbClr val="008000"/>
              </a:solidFill>
            </a:endParaRPr>
          </a:p>
        </p:txBody>
      </p:sp>
      <p:sp>
        <p:nvSpPr>
          <p:cNvPr id="29699" name="عنصر نائب للمحتوى 3">
            <a:extLst>
              <a:ext uri="{FF2B5EF4-FFF2-40B4-BE49-F238E27FC236}">
                <a16:creationId xmlns:a16="http://schemas.microsoft.com/office/drawing/2014/main" id="{1CF0F289-9804-A52E-EC86-71F3818F7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LB" altLang="en-US"/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E0343182-C3E9-82A4-BD34-8D7201B9E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285875"/>
            <a:ext cx="4987925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1808</TotalTime>
  <Words>205</Words>
  <Application>Microsoft Office PowerPoint</Application>
  <PresentationFormat>On-screen Show (4:3)</PresentationFormat>
  <Paragraphs>57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Andalus</vt:lpstr>
      <vt:lpstr>Arial</vt:lpstr>
      <vt:lpstr>Microsoft Sans Serif</vt:lpstr>
      <vt:lpstr>تصميم افتراضي</vt:lpstr>
      <vt:lpstr>خواص جودة القمح</vt:lpstr>
      <vt:lpstr>التركيب الكيميائي للقمح</vt:lpstr>
      <vt:lpstr>التركيب الكيميائي للقمح</vt:lpstr>
      <vt:lpstr>التركيب الكيميائي للقمح</vt:lpstr>
      <vt:lpstr>التركيب الكيميائي للقمح</vt:lpstr>
      <vt:lpstr>التركيب الكيميائي للقمح</vt:lpstr>
      <vt:lpstr>محتوى البروتين</vt:lpstr>
      <vt:lpstr>توزع البروتين في الحبة</vt:lpstr>
      <vt:lpstr>الاحماض الامينية في القمح</vt:lpstr>
      <vt:lpstr>محتوى الرماد</vt:lpstr>
      <vt:lpstr>المواصفات التكنولوجية - الغلوتين</vt:lpstr>
      <vt:lpstr>PowerPoint Presentation</vt:lpstr>
      <vt:lpstr>العوامل المؤثرة على كمية الغلوتين</vt:lpstr>
      <vt:lpstr>PowerPoint Presentation</vt:lpstr>
      <vt:lpstr>PowerPoint Presentation</vt:lpstr>
      <vt:lpstr>خواص الغلوتين</vt:lpstr>
      <vt:lpstr>PowerPoint Presentation</vt:lpstr>
      <vt:lpstr>طرائق تحديد نوعية الغلوتين</vt:lpstr>
      <vt:lpstr>PowerPoint Presentation</vt:lpstr>
      <vt:lpstr>فعالية انزيم الاميلاز</vt:lpstr>
      <vt:lpstr>PowerPoint Presentation</vt:lpstr>
      <vt:lpstr>PowerPoint Presentation</vt:lpstr>
    </vt:vector>
  </TitlesOfParts>
  <Company>كمبيوتر الجيل الحديث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واقع إنتاج المعكرونة في سورية وسبل تطويره</dc:title>
  <dc:creator>فرحان ألفين</dc:creator>
  <cp:lastModifiedBy>Farhan Alfin</cp:lastModifiedBy>
  <cp:revision>193</cp:revision>
  <dcterms:created xsi:type="dcterms:W3CDTF">2001-11-02T10:26:37Z</dcterms:created>
  <dcterms:modified xsi:type="dcterms:W3CDTF">2026-02-24T09:53:54Z</dcterms:modified>
</cp:coreProperties>
</file>