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308" r:id="rId8"/>
    <p:sldId id="299" r:id="rId9"/>
    <p:sldId id="310" r:id="rId10"/>
    <p:sldId id="309" r:id="rId11"/>
    <p:sldId id="300" r:id="rId12"/>
    <p:sldId id="312" r:id="rId13"/>
    <p:sldId id="311" r:id="rId14"/>
    <p:sldId id="301" r:id="rId15"/>
    <p:sldId id="302" r:id="rId16"/>
    <p:sldId id="303" r:id="rId17"/>
    <p:sldId id="304" r:id="rId18"/>
    <p:sldId id="276" r:id="rId19"/>
    <p:sldId id="277" r:id="rId20"/>
    <p:sldId id="313" r:id="rId21"/>
    <p:sldId id="278" r:id="rId22"/>
    <p:sldId id="289" r:id="rId23"/>
    <p:sldId id="279" r:id="rId24"/>
    <p:sldId id="280" r:id="rId25"/>
    <p:sldId id="281" r:id="rId26"/>
    <p:sldId id="292" r:id="rId27"/>
    <p:sldId id="293" r:id="rId28"/>
    <p:sldId id="305" r:id="rId29"/>
    <p:sldId id="306" r:id="rId30"/>
    <p:sldId id="30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542" autoAdjust="0"/>
  </p:normalViewPr>
  <p:slideViewPr>
    <p:cSldViewPr>
      <p:cViewPr varScale="1">
        <p:scale>
          <a:sx n="78" d="100"/>
          <a:sy n="78" d="100"/>
        </p:scale>
        <p:origin x="15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7FE1D6-B8E2-C943-13FF-6762D34A71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60B92F-7779-8E37-B7AA-0FE7552F13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2820F6-1C60-206F-4CEF-B55E92734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42497-26F3-49B3-9B1F-398F5A60C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80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AD5150-730F-D99A-24E9-7521A87B9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2750BA-24AA-1C18-51A5-BD79780B5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1BD8B6-316E-7FBB-9A62-2819A6817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4D14A-3433-4AD8-96E7-84AC038A7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20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3CEA3-ED94-ED67-E2B4-F1DE32C5A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ECADF7-35AB-94CA-EBDE-9EF88CBA8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02E149-257F-A333-E54A-E503E65A9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03804-E39D-468F-B68C-AD783292E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60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88A7FB-1959-0451-6594-302CDB775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159D95-AB0A-A110-E739-73B614BC1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DC51EA-E676-F939-B358-2ED690DC6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32F8D-7618-49B9-B6FB-7EB870268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04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DAA75D-63D7-31B6-EA30-01A74FBB2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F09EB9-1162-62DF-38BD-0DBF0EE23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015F6-B411-3202-F392-43E3563B22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AEA4E-8E75-4589-977E-06B98CBBD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63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14253B-9C61-338D-3D97-2D7EC46CC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CB4BE-10F6-E714-32A8-17CE85435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92287-95B4-A1EF-D92E-03FC7E8DC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7EE08-617D-45C6-8906-B54003B0D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78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0A68C1-DA01-FBFE-D6BF-201AC3D19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2827B0-D5BB-7554-9128-31EEE6247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C76773-8EA1-5C09-7636-666FC4E31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8AD22-F05A-4E79-8DA3-F972A51E6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13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9C4A6E-8A63-54A3-397F-5C6AFB583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4AE743-A389-BF6D-B16D-9530B4D27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79C922-22FB-4672-023C-9A9B569428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F5E35-48F0-40CA-BAAD-2C2851620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96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DA675A-8994-1F94-2927-2A1FE25125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627FB5-C74C-822D-6C86-60D0B237B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26292F-485B-6D56-C6ED-884911BFD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CF1B4-23BB-4BE7-9082-A77D569F79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66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3D56F-B1AF-889A-00EA-35D63FFC01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B4BC01-B6C2-2591-90A1-6617B28B9E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7A623-E9FE-E4FD-8B53-69330F2AF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2BF7D-49E9-4A58-802F-B07ECFC8D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46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LB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F1811A-5051-604A-91FA-CF468E614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12D0BE-78F4-2E17-C3BC-EEA2CEEF1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9A6364-BC6A-02B1-0A47-6A9DE803B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1945F-F601-47B4-BE7B-FD3A72031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10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AB4F40-DD6E-9CE9-6119-72FEE9AA4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5D6BAF-22E6-96E9-8698-CF313DBA1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9282BB-456C-4279-BA16-9ACF0BDCB5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4F4E72-94CC-0B77-D539-A0456B9EA1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7A62B4-DCB0-A338-41AE-5F9C3E4E79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A23A655-D2FB-4DF6-9653-08DBC898A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LB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41BA82B-8C9B-9D40-1BAC-1A6856FB91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133600"/>
            <a:ext cx="7772400" cy="1470025"/>
          </a:xfrm>
        </p:spPr>
        <p:txBody>
          <a:bodyPr/>
          <a:lstStyle/>
          <a:p>
            <a:pPr rtl="1" eaLnBrk="1" hangingPunct="1"/>
            <a:r>
              <a:rPr lang="ar-SY" altLang="en-US" sz="8800">
                <a:solidFill>
                  <a:srgbClr val="FF0000"/>
                </a:solidFill>
                <a:cs typeface="Andalus" panose="02020603050405020304" pitchFamily="18" charset="-78"/>
              </a:rPr>
              <a:t>تخزين الحبوب</a:t>
            </a:r>
            <a:br>
              <a:rPr lang="ar-LB" altLang="en-US" sz="8800">
                <a:solidFill>
                  <a:srgbClr val="FF0000"/>
                </a:solidFill>
                <a:cs typeface="Andalus" panose="02020603050405020304" pitchFamily="18" charset="-78"/>
              </a:rPr>
            </a:br>
            <a:r>
              <a:rPr lang="en-US" altLang="en-US" sz="880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Grain Storage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3E35C4A-959F-7528-BF44-D88ACDA689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0063" y="4214813"/>
            <a:ext cx="6400800" cy="1752600"/>
          </a:xfrm>
        </p:spPr>
        <p:txBody>
          <a:bodyPr/>
          <a:lstStyle/>
          <a:p>
            <a:pPr rtl="1" eaLnBrk="1" hangingPunct="1"/>
            <a:r>
              <a:rPr lang="ar-SY" altLang="en-US" b="1"/>
              <a:t>د. فرحان أحمد ألفين</a:t>
            </a:r>
          </a:p>
          <a:p>
            <a:pPr rtl="1" eaLnBrk="1" hangingPunct="1"/>
            <a:r>
              <a:rPr lang="ar-SY" altLang="en-US" b="1"/>
              <a:t>قسم الهندسة الغذائية</a:t>
            </a:r>
            <a:endParaRPr lang="en-US" altLang="en-US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B9C1618-A180-D17F-D7A8-68F88B4FC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1A59E4C-19A1-3708-A343-896E0BC2E1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pic>
        <p:nvPicPr>
          <p:cNvPr id="4" name="Picture 5" descr="co2-2-hl">
            <a:extLst>
              <a:ext uri="{FF2B5EF4-FFF2-40B4-BE49-F238E27FC236}">
                <a16:creationId xmlns:a16="http://schemas.microsoft.com/office/drawing/2014/main" id="{9914DA98-FFA7-EEEF-4E01-66391DC06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10488" cy="1123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BA9CDE8-4CFF-50AD-C059-7676F9C97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b="1"/>
              <a:t>مكافحة الحشرات</a:t>
            </a:r>
            <a:endParaRPr lang="en-US" altLang="en-US" b="1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4593F20-8ED7-2645-DE6E-4F169B627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99350" cy="4525963"/>
          </a:xfrm>
        </p:spPr>
        <p:txBody>
          <a:bodyPr/>
          <a:lstStyle/>
          <a:p>
            <a:pPr algn="justLow" rtl="1" eaLnBrk="1" hangingPunct="1"/>
            <a:r>
              <a:rPr lang="ar-SA" altLang="en-US" b="1" i="1"/>
              <a:t>المكافحة الحيوية والبيولوجية</a:t>
            </a:r>
            <a:endParaRPr lang="ar-SY" altLang="en-US" b="1" i="1"/>
          </a:p>
          <a:p>
            <a:pPr algn="justLow" rtl="1" eaLnBrk="1" hangingPunct="1"/>
            <a:r>
              <a:rPr lang="ar-SA" altLang="en-US" b="1" i="1"/>
              <a:t>المكافحة الفيزيائ</a:t>
            </a:r>
            <a:r>
              <a:rPr lang="ar-SY" altLang="en-US" b="1" i="1"/>
              <a:t>ي</a:t>
            </a:r>
            <a:r>
              <a:rPr lang="ar-SA" altLang="en-US" b="1" i="1"/>
              <a:t>ة</a:t>
            </a:r>
            <a:endParaRPr lang="en-US" altLang="en-US" b="1" i="1"/>
          </a:p>
          <a:p>
            <a:pPr lvl="1" algn="justLow" rtl="1" eaLnBrk="1" hangingPunct="1"/>
            <a:r>
              <a:rPr lang="ar-SA" altLang="en-US" b="1" i="1"/>
              <a:t>المكافحة بالبرودة</a:t>
            </a:r>
            <a:r>
              <a:rPr lang="en-US" altLang="en-US"/>
              <a:t> </a:t>
            </a:r>
            <a:endParaRPr lang="ar-SY" altLang="en-US"/>
          </a:p>
          <a:p>
            <a:pPr lvl="1" algn="justLow" rtl="1" eaLnBrk="1" hangingPunct="1"/>
            <a:r>
              <a:rPr lang="ar-SA" altLang="en-US" b="1"/>
              <a:t>المكافحة بالحرارة</a:t>
            </a:r>
            <a:r>
              <a:rPr lang="en-US" altLang="en-US"/>
              <a:t> </a:t>
            </a:r>
            <a:endParaRPr lang="ar-SY" altLang="en-US"/>
          </a:p>
          <a:p>
            <a:pPr algn="r" rtl="1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BC18DE1-76FF-BA42-B0A7-4DDADE8E5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BF2E6DB-2017-4D44-2844-2386B23A17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pic>
        <p:nvPicPr>
          <p:cNvPr id="4" name="Picture 4" descr="effect-hl">
            <a:extLst>
              <a:ext uri="{FF2B5EF4-FFF2-40B4-BE49-F238E27FC236}">
                <a16:creationId xmlns:a16="http://schemas.microsoft.com/office/drawing/2014/main" id="{8926E91D-A737-9488-BBE8-DD3EE2F04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51297E5-A802-0FB4-F90A-2A59CB94B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3E53EEC-1011-E2EE-C673-89815CBF88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E7F86D-2F79-A307-F20A-12C913A10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7499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Low" rtl="1" eaLnBrk="1" hangingPunct="1"/>
            <a:r>
              <a:rPr lang="ar-SA" altLang="en-US" b="1"/>
              <a:t>المكافحة باستخدام الهواء المعدل</a:t>
            </a:r>
            <a:r>
              <a:rPr lang="ar-SY" altLang="en-US" b="1"/>
              <a:t>- </a:t>
            </a:r>
            <a:r>
              <a:rPr lang="en-US" altLang="en-US"/>
              <a:t> </a:t>
            </a:r>
            <a:r>
              <a:rPr lang="ar-SA" altLang="en-US"/>
              <a:t>نسبة الأوكسجين إلى مادون 2%</a:t>
            </a:r>
            <a:r>
              <a:rPr lang="en-US" altLang="en-US"/>
              <a:t> </a:t>
            </a:r>
            <a:endParaRPr lang="en-US" altLang="en-US" b="1" i="1"/>
          </a:p>
          <a:p>
            <a:pPr algn="justLow" rtl="1" eaLnBrk="1" hangingPunct="1"/>
            <a:r>
              <a:rPr lang="ar-SA" altLang="en-US" b="1" i="1"/>
              <a:t>المكافحة الكيميائية</a:t>
            </a:r>
            <a:endParaRPr lang="en-US" altLang="en-US" b="1" i="1"/>
          </a:p>
          <a:p>
            <a:pPr algn="r" rtl="1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D304768-4BDC-8779-9FF1-D5ED82F0D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 b="1"/>
              <a:t>مكافحة الحشرات</a:t>
            </a:r>
            <a:r>
              <a:rPr lang="ar-SY" altLang="en-US" b="1"/>
              <a:t>- </a:t>
            </a:r>
            <a:r>
              <a:rPr lang="ar-SA" altLang="en-US" b="1" i="1"/>
              <a:t>المكافحة الكيميائية</a:t>
            </a:r>
            <a:endParaRPr lang="en-US" altLang="en-US" b="1" i="1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C300544-20B1-F1CB-D313-D3860AE8C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27913" cy="4525963"/>
          </a:xfrm>
        </p:spPr>
        <p:txBody>
          <a:bodyPr/>
          <a:lstStyle/>
          <a:p>
            <a:pPr algn="r" rtl="1" eaLnBrk="1" hangingPunct="1"/>
            <a:r>
              <a:rPr lang="ar-SA" altLang="en-US" b="1"/>
              <a:t>طريقة الملامسة</a:t>
            </a:r>
            <a:r>
              <a:rPr lang="en-US" altLang="en-US"/>
              <a:t> </a:t>
            </a:r>
            <a:endParaRPr lang="ar-SY" altLang="en-US"/>
          </a:p>
          <a:p>
            <a:pPr lvl="1" algn="r" rtl="1" eaLnBrk="1" hangingPunct="1"/>
            <a:r>
              <a:rPr lang="ar-SA" altLang="en-US" b="1"/>
              <a:t>مبيدات البودرة الجافة</a:t>
            </a:r>
            <a:r>
              <a:rPr lang="en-US" altLang="en-US"/>
              <a:t> </a:t>
            </a:r>
            <a:endParaRPr lang="ar-SY" altLang="en-US"/>
          </a:p>
          <a:p>
            <a:pPr lvl="1" algn="r" rtl="1" eaLnBrk="1" hangingPunct="1"/>
            <a:r>
              <a:rPr lang="ar-SA" altLang="en-US" b="1"/>
              <a:t>مبيدات البودرة القابلة للمزج بالماء</a:t>
            </a:r>
            <a:r>
              <a:rPr lang="en-US" altLang="en-US"/>
              <a:t> </a:t>
            </a:r>
            <a:endParaRPr lang="ar-SY" altLang="en-US"/>
          </a:p>
          <a:p>
            <a:pPr lvl="1" algn="r" rtl="1" eaLnBrk="1" hangingPunct="1"/>
            <a:r>
              <a:rPr lang="ar-SA" altLang="en-US" b="1"/>
              <a:t>مبيدات الاستحلاب</a:t>
            </a:r>
            <a:r>
              <a:rPr lang="en-US" altLang="en-US"/>
              <a:t> </a:t>
            </a:r>
            <a:endParaRPr lang="ar-SY" altLang="en-US"/>
          </a:p>
          <a:p>
            <a:pPr algn="r" rtl="1" eaLnBrk="1" hangingPunct="1"/>
            <a:r>
              <a:rPr lang="ar-SA" altLang="en-US" b="1"/>
              <a:t>طريقة التدخين</a:t>
            </a:r>
            <a:r>
              <a:rPr lang="ar-SY" altLang="en-US" b="1"/>
              <a:t> </a:t>
            </a:r>
            <a:r>
              <a:rPr lang="en-US" altLang="en-US"/>
              <a:t> Fumigation</a:t>
            </a:r>
            <a:endParaRPr lang="ar-SY" altLang="en-US"/>
          </a:p>
          <a:p>
            <a:pPr lvl="1" algn="r" rtl="1" eaLnBrk="1" hangingPunct="1"/>
            <a:r>
              <a:rPr lang="ar-SA" altLang="en-US"/>
              <a:t> فوسفيد الهيدروجين </a:t>
            </a:r>
            <a:r>
              <a:rPr lang="en-US" altLang="en-US"/>
              <a:t>PH</a:t>
            </a:r>
            <a:r>
              <a:rPr lang="en-US" altLang="en-US" baseline="-25000"/>
              <a:t>3</a:t>
            </a:r>
            <a:r>
              <a:rPr lang="ar-SA" altLang="en-US"/>
              <a:t> </a:t>
            </a:r>
            <a:r>
              <a:rPr lang="ar-SY" altLang="en-US"/>
              <a:t>-</a:t>
            </a:r>
            <a:r>
              <a:rPr lang="ar-SA" altLang="en-US"/>
              <a:t>الفوستوكسين  </a:t>
            </a:r>
            <a:endParaRPr lang="en-US" altLang="en-US"/>
          </a:p>
          <a:p>
            <a:pPr eaLnBrk="1" hangingPunct="1"/>
            <a:r>
              <a:rPr lang="tr-TR" altLang="en-US" sz="2000"/>
              <a:t>2 Al P + 6 H</a:t>
            </a:r>
            <a:r>
              <a:rPr lang="tr-TR" altLang="en-US" sz="2000" baseline="-25000"/>
              <a:t>2</a:t>
            </a:r>
            <a:r>
              <a:rPr lang="tr-TR" altLang="en-US" sz="2000"/>
              <a:t>O</a:t>
            </a:r>
            <a:r>
              <a:rPr lang="en-US" altLang="en-US" sz="2000"/>
              <a:t>	</a:t>
            </a:r>
            <a:r>
              <a:rPr lang="tr-TR" altLang="en-US" sz="2000"/>
              <a:t>      2 PH</a:t>
            </a:r>
            <a:r>
              <a:rPr lang="tr-TR" altLang="en-US" sz="1800" baseline="-25000"/>
              <a:t>3</a:t>
            </a:r>
            <a:r>
              <a:rPr lang="tr-TR" altLang="en-US" sz="2000"/>
              <a:t> + 2 Al (OH)</a:t>
            </a:r>
            <a:r>
              <a:rPr lang="tr-TR" altLang="en-US" sz="2000" baseline="-25000"/>
              <a:t>3</a:t>
            </a:r>
            <a:r>
              <a:rPr lang="tr-TR" altLang="en-US" sz="2000"/>
              <a:t> + </a:t>
            </a:r>
            <a:r>
              <a:rPr lang="ar-SA" altLang="en-US" sz="2000"/>
              <a:t>حرارة</a:t>
            </a:r>
            <a:endParaRPr lang="ar-SY" altLang="en-US" sz="2000"/>
          </a:p>
          <a:p>
            <a:pPr eaLnBrk="1" hangingPunct="1"/>
            <a:r>
              <a:rPr lang="tr-TR" altLang="en-US" sz="2000"/>
              <a:t>Mg</a:t>
            </a:r>
            <a:r>
              <a:rPr lang="tr-TR" altLang="en-US" sz="2000" baseline="-25000"/>
              <a:t>3</a:t>
            </a:r>
            <a:r>
              <a:rPr lang="tr-TR" altLang="en-US" sz="2000"/>
              <a:t> P</a:t>
            </a:r>
            <a:r>
              <a:rPr lang="en-US" altLang="en-US" sz="2000" baseline="-25000"/>
              <a:t>2</a:t>
            </a:r>
            <a:r>
              <a:rPr lang="tr-TR" altLang="en-US" sz="2000"/>
              <a:t> + 6 H</a:t>
            </a:r>
            <a:r>
              <a:rPr lang="tr-TR" altLang="en-US" sz="2000" baseline="-25000"/>
              <a:t>2</a:t>
            </a:r>
            <a:r>
              <a:rPr lang="tr-TR" altLang="en-US" sz="2000"/>
              <a:t>O  </a:t>
            </a:r>
            <a:r>
              <a:rPr lang="en-US" altLang="en-US" sz="2000"/>
              <a:t>	</a:t>
            </a:r>
            <a:r>
              <a:rPr lang="tr-TR" altLang="en-US" sz="2000"/>
              <a:t>       2 PH</a:t>
            </a:r>
            <a:r>
              <a:rPr lang="tr-TR" altLang="en-US" sz="2000" baseline="-25000"/>
              <a:t>3</a:t>
            </a:r>
            <a:r>
              <a:rPr lang="tr-TR" altLang="en-US" sz="2000"/>
              <a:t> + 3 Mg (OH)</a:t>
            </a:r>
            <a:r>
              <a:rPr lang="tr-TR" altLang="en-US" sz="2000" baseline="-25000"/>
              <a:t>2</a:t>
            </a:r>
            <a:r>
              <a:rPr lang="tr-TR" altLang="en-US" sz="2000"/>
              <a:t> + </a:t>
            </a:r>
            <a:r>
              <a:rPr lang="ar-SA" altLang="en-US" sz="2000"/>
              <a:t>حرارة</a:t>
            </a:r>
            <a:endParaRPr lang="en-US" altLang="en-US" sz="2000"/>
          </a:p>
          <a:p>
            <a:pPr lvl="1" algn="r" rtl="1" eaLnBrk="1" hangingPunct="1"/>
            <a:r>
              <a:rPr lang="ar-SA" altLang="en-US"/>
              <a:t>بروم الميتيل </a:t>
            </a:r>
            <a:r>
              <a:rPr lang="en-US" altLang="en-US"/>
              <a:t>CH</a:t>
            </a:r>
            <a:r>
              <a:rPr lang="en-US" altLang="en-US" baseline="-25000"/>
              <a:t>3</a:t>
            </a:r>
            <a:r>
              <a:rPr lang="en-US" altLang="en-US"/>
              <a:t>Br </a:t>
            </a:r>
          </a:p>
        </p:txBody>
      </p:sp>
      <p:sp>
        <p:nvSpPr>
          <p:cNvPr id="15364" name="AutoShape 5">
            <a:extLst>
              <a:ext uri="{FF2B5EF4-FFF2-40B4-BE49-F238E27FC236}">
                <a16:creationId xmlns:a16="http://schemas.microsoft.com/office/drawing/2014/main" id="{09C1800D-4C7F-5B36-EA94-05A45F64A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5213350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LB" altLang="en-US" sz="1800"/>
          </a:p>
        </p:txBody>
      </p:sp>
      <p:sp>
        <p:nvSpPr>
          <p:cNvPr id="15365" name="AutoShape 6">
            <a:extLst>
              <a:ext uri="{FF2B5EF4-FFF2-40B4-BE49-F238E27FC236}">
                <a16:creationId xmlns:a16="http://schemas.microsoft.com/office/drawing/2014/main" id="{3A90D857-0797-2294-C70E-0CE9F3E41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4857750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L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>
            <a:extLst>
              <a:ext uri="{FF2B5EF4-FFF2-40B4-BE49-F238E27FC236}">
                <a16:creationId xmlns:a16="http://schemas.microsoft.com/office/drawing/2014/main" id="{C181A1F4-78C6-D47A-864E-07973D21A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A" altLang="en-US"/>
          </a:p>
        </p:txBody>
      </p:sp>
      <p:sp>
        <p:nvSpPr>
          <p:cNvPr id="16387" name="عنصر نائب للمحتوى 2">
            <a:extLst>
              <a:ext uri="{FF2B5EF4-FFF2-40B4-BE49-F238E27FC236}">
                <a16:creationId xmlns:a16="http://schemas.microsoft.com/office/drawing/2014/main" id="{FA621A48-5F17-9839-82B7-92B05407C7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A" altLang="en-US"/>
          </a:p>
        </p:txBody>
      </p:sp>
      <p:pic>
        <p:nvPicPr>
          <p:cNvPr id="16388" name="Picture 4" descr="phosph-hl">
            <a:extLst>
              <a:ext uri="{FF2B5EF4-FFF2-40B4-BE49-F238E27FC236}">
                <a16:creationId xmlns:a16="http://schemas.microsoft.com/office/drawing/2014/main" id="{BD4F8E84-DA54-D5D4-2F08-B018814F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0"/>
            <a:ext cx="467042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>
            <a:extLst>
              <a:ext uri="{FF2B5EF4-FFF2-40B4-BE49-F238E27FC236}">
                <a16:creationId xmlns:a16="http://schemas.microsoft.com/office/drawing/2014/main" id="{72A0B889-D188-FB6F-E2E3-FA139EAFF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A" altLang="en-US"/>
          </a:p>
        </p:txBody>
      </p:sp>
      <p:sp>
        <p:nvSpPr>
          <p:cNvPr id="17411" name="عنصر نائب للمحتوى 2">
            <a:extLst>
              <a:ext uri="{FF2B5EF4-FFF2-40B4-BE49-F238E27FC236}">
                <a16:creationId xmlns:a16="http://schemas.microsoft.com/office/drawing/2014/main" id="{EE3DD48E-C1C4-AF0D-B43A-DB886612AB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A" altLang="en-US"/>
          </a:p>
        </p:txBody>
      </p:sp>
      <p:pic>
        <p:nvPicPr>
          <p:cNvPr id="17412" name="Picture 6" descr="methb2-hl">
            <a:extLst>
              <a:ext uri="{FF2B5EF4-FFF2-40B4-BE49-F238E27FC236}">
                <a16:creationId xmlns:a16="http://schemas.microsoft.com/office/drawing/2014/main" id="{71D448BA-AD94-A729-ECC1-BFD57088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0"/>
            <a:ext cx="4392612" cy="66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>
            <a:extLst>
              <a:ext uri="{FF2B5EF4-FFF2-40B4-BE49-F238E27FC236}">
                <a16:creationId xmlns:a16="http://schemas.microsoft.com/office/drawing/2014/main" id="{047BEF9B-1F3B-5984-24BF-0E9875253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A" altLang="en-US"/>
          </a:p>
        </p:txBody>
      </p:sp>
      <p:sp>
        <p:nvSpPr>
          <p:cNvPr id="18435" name="عنصر نائب للمحتوى 2">
            <a:extLst>
              <a:ext uri="{FF2B5EF4-FFF2-40B4-BE49-F238E27FC236}">
                <a16:creationId xmlns:a16="http://schemas.microsoft.com/office/drawing/2014/main" id="{09587D04-785C-3E22-5CD3-24D7AF90D6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A" altLang="en-US"/>
          </a:p>
        </p:txBody>
      </p:sp>
      <p:pic>
        <p:nvPicPr>
          <p:cNvPr id="4" name="Picture 5" descr="phsign-hl">
            <a:extLst>
              <a:ext uri="{FF2B5EF4-FFF2-40B4-BE49-F238E27FC236}">
                <a16:creationId xmlns:a16="http://schemas.microsoft.com/office/drawing/2014/main" id="{27648E76-A4AE-9DDB-FCAF-1AD9BE48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B2EA260-6FFD-A1AE-C722-F35BE6802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 sz="4000" b="1"/>
              <a:t>قوارض الحبوب المخزنة</a:t>
            </a:r>
            <a:r>
              <a:rPr lang="en-US" altLang="en-US"/>
              <a:t> Rodent </a:t>
            </a:r>
          </a:p>
        </p:txBody>
      </p:sp>
      <p:pic>
        <p:nvPicPr>
          <p:cNvPr id="19459" name="صورة 3" descr="rat-hl.jpg">
            <a:extLst>
              <a:ext uri="{FF2B5EF4-FFF2-40B4-BE49-F238E27FC236}">
                <a16:creationId xmlns:a16="http://schemas.microsoft.com/office/drawing/2014/main" id="{4A2ED4E1-66B7-4C59-0C86-A63D9E2C1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600"/>
            <a:ext cx="553085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E9737197-EC62-582E-581D-9815F7B6C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27913" cy="4525963"/>
          </a:xfrm>
        </p:spPr>
        <p:txBody>
          <a:bodyPr/>
          <a:lstStyle/>
          <a:p>
            <a:pPr algn="r" rtl="1" eaLnBrk="1" hangingPunct="1"/>
            <a:r>
              <a:rPr lang="ar-SA" altLang="en-US" b="1"/>
              <a:t>أهم القوارض التي تضر بالحبوب المخزونة هي الجرذ والفأر</a:t>
            </a:r>
            <a:r>
              <a:rPr lang="en-US" altLang="en-US" b="1"/>
              <a:t> </a:t>
            </a:r>
            <a:endParaRPr lang="ar-SY" altLang="en-US" b="1"/>
          </a:p>
          <a:p>
            <a:pPr algn="r" rtl="1" eaLnBrk="1" hangingPunct="1"/>
            <a:r>
              <a:rPr lang="ar-SA" altLang="en-US" b="1"/>
              <a:t>خاصة المخزون منها في العراء والمستودعات</a:t>
            </a:r>
            <a:r>
              <a:rPr lang="en-US" altLang="en-US" b="1"/>
              <a:t> </a:t>
            </a:r>
          </a:p>
          <a:p>
            <a:pPr algn="r" rtl="1" eaLnBrk="1" hangingPunct="1"/>
            <a:r>
              <a:rPr lang="ar-SA" altLang="en-US" b="1"/>
              <a:t>تستهلك قسما منها </a:t>
            </a:r>
            <a:endParaRPr lang="ar-SY" altLang="en-US" b="1"/>
          </a:p>
          <a:p>
            <a:pPr algn="r" rtl="1" eaLnBrk="1" hangingPunct="1"/>
            <a:r>
              <a:rPr lang="ar-SA" altLang="en-US" b="1"/>
              <a:t>تتلف قسما آخر </a:t>
            </a:r>
            <a:r>
              <a:rPr lang="ar-SY" altLang="en-US" b="1"/>
              <a:t>حيث </a:t>
            </a:r>
            <a:r>
              <a:rPr lang="ar-SA" altLang="en-US" b="1"/>
              <a:t>تترك مخلفاتها ملوثة ما يبقى منه</a:t>
            </a:r>
            <a:r>
              <a:rPr lang="ar-SY" altLang="en-US" b="1"/>
              <a:t>ا.</a:t>
            </a:r>
          </a:p>
          <a:p>
            <a:pPr algn="r" rtl="1" eaLnBrk="1" hangingPunct="1"/>
            <a:r>
              <a:rPr lang="ar-SA" altLang="en-US" b="1"/>
              <a:t>يمكن أن تنقل القوارض الأمراض كالطاعون والتيفوس واليرقان والأمراض المعوية للإنسان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917618-2D50-EA83-9E4D-ACBB2E75C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 sz="4000" b="1"/>
              <a:t>مكافحة القوارض</a:t>
            </a:r>
            <a:endParaRPr lang="en-US" altLang="en-US" sz="4000" b="1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6BA5940-DB36-1E39-6928-DBE356D29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99350" cy="4525963"/>
          </a:xfrm>
        </p:spPr>
        <p:txBody>
          <a:bodyPr/>
          <a:lstStyle/>
          <a:p>
            <a:pPr algn="r" rtl="1" eaLnBrk="1" hangingPunct="1"/>
            <a:r>
              <a:rPr lang="ar-SA" altLang="en-US"/>
              <a:t>المكافحة الوقائية</a:t>
            </a:r>
            <a:r>
              <a:rPr lang="en-US" altLang="en-US"/>
              <a:t> </a:t>
            </a:r>
            <a:endParaRPr lang="ar-SY" altLang="en-US"/>
          </a:p>
          <a:p>
            <a:pPr algn="r" rtl="1" eaLnBrk="1" hangingPunct="1"/>
            <a:r>
              <a:rPr lang="ar-SA" altLang="en-US"/>
              <a:t>المكافحة الفيزيائية </a:t>
            </a:r>
            <a:endParaRPr lang="ar-SY" altLang="en-US"/>
          </a:p>
          <a:p>
            <a:pPr algn="r" rtl="1" eaLnBrk="1" hangingPunct="1"/>
            <a:r>
              <a:rPr lang="ar-SA" altLang="en-US"/>
              <a:t>المكافحة الكيميائية</a:t>
            </a:r>
            <a:r>
              <a:rPr lang="en-US" altLang="en-US"/>
              <a:t> </a:t>
            </a:r>
            <a:endParaRPr lang="ar-SY" altLang="en-US"/>
          </a:p>
          <a:p>
            <a:pPr lvl="1" algn="r" rtl="1" eaLnBrk="1" hangingPunct="1"/>
            <a:r>
              <a:rPr lang="ar-SA" altLang="en-US"/>
              <a:t>املاح التاليوم وفوسفيد الزنك وفلور اسيتات الصوديوم</a:t>
            </a:r>
            <a:r>
              <a:rPr lang="en-US" altLang="en-US"/>
              <a:t> </a:t>
            </a:r>
            <a:endParaRPr lang="ar-SY" altLang="en-US"/>
          </a:p>
          <a:p>
            <a:pPr lvl="2" algn="r" rtl="1" eaLnBrk="1" hangingPunct="1"/>
            <a:r>
              <a:rPr lang="ar-SY" altLang="en-US"/>
              <a:t>مضادات التخثر</a:t>
            </a:r>
          </a:p>
          <a:p>
            <a:pPr lvl="2" algn="r" rtl="1" eaLnBrk="1" hangingPunct="1"/>
            <a:r>
              <a:rPr lang="ar-SA" altLang="en-US"/>
              <a:t>الكومافين </a:t>
            </a:r>
            <a:r>
              <a:rPr lang="en-US" altLang="en-US"/>
              <a:t> Coumafene</a:t>
            </a:r>
            <a:r>
              <a:rPr lang="ar-SA" altLang="en-US"/>
              <a:t> </a:t>
            </a:r>
            <a:endParaRPr lang="ar-SY" altLang="en-US"/>
          </a:p>
          <a:p>
            <a:pPr lvl="2" algn="r" rtl="1" eaLnBrk="1" hangingPunct="1"/>
            <a:r>
              <a:rPr lang="ar-SA" altLang="en-US"/>
              <a:t>والكلورفاسينون </a:t>
            </a:r>
            <a:r>
              <a:rPr lang="en-US" altLang="en-US"/>
              <a:t>Chlorophacinone</a:t>
            </a:r>
            <a:r>
              <a:rPr lang="ar-SA" altLang="en-US"/>
              <a:t> </a:t>
            </a:r>
            <a:endParaRPr lang="ar-SY" altLang="en-US"/>
          </a:p>
          <a:p>
            <a:pPr lvl="2" algn="r" rtl="1" eaLnBrk="1" hangingPunct="1"/>
            <a:r>
              <a:rPr lang="ar-SA" altLang="en-US"/>
              <a:t>والبروماديولون </a:t>
            </a:r>
            <a:r>
              <a:rPr lang="en-US" altLang="en-US"/>
              <a:t>Bromadiolon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2107A5-BF57-4615-E783-D544B754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740025"/>
            <a:ext cx="3868737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AE89B4-0C1A-D946-5751-11EE828DA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886075"/>
            <a:ext cx="4189413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B4D3C0D-EB94-52AF-A0D5-24E922ECC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/>
              <a:t>تجهيزات الصوامع - النواقل</a:t>
            </a:r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1730F6B-F6DD-1808-3297-18C919327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354887" cy="4525963"/>
          </a:xfrm>
        </p:spPr>
        <p:txBody>
          <a:bodyPr/>
          <a:lstStyle/>
          <a:p>
            <a:pPr algn="r" rtl="1" eaLnBrk="1" hangingPunct="1"/>
            <a:r>
              <a:rPr lang="ar-SA" altLang="en-US"/>
              <a:t>الروافع الكيلية </a:t>
            </a:r>
            <a:r>
              <a:rPr lang="en-US" altLang="en-US"/>
              <a:t>Bucket elevator</a:t>
            </a:r>
          </a:p>
          <a:p>
            <a:pPr algn="r" rtl="1" eaLnBrk="1" hangingPunct="1"/>
            <a:r>
              <a:rPr lang="ar-SA" altLang="en-US"/>
              <a:t>النواقل الشريطية </a:t>
            </a:r>
            <a:r>
              <a:rPr lang="en-US" altLang="en-US"/>
              <a:t>Belt conveyor</a:t>
            </a:r>
            <a:endParaRPr lang="ar-SA" altLang="en-US"/>
          </a:p>
          <a:p>
            <a:pPr algn="r" rtl="1" eaLnBrk="1" hangingPunct="1"/>
            <a:r>
              <a:rPr lang="ar-SA" altLang="en-US"/>
              <a:t>النواقل اللولبية </a:t>
            </a:r>
            <a:r>
              <a:rPr lang="en-US" altLang="en-US"/>
              <a:t>Screw conveyor</a:t>
            </a:r>
          </a:p>
          <a:p>
            <a:pPr algn="r" rtl="1" eaLnBrk="1" hangingPunct="1"/>
            <a:r>
              <a:rPr lang="ar-SA" altLang="en-US"/>
              <a:t>النواقل السلسلية </a:t>
            </a:r>
            <a:r>
              <a:rPr lang="en-US" altLang="en-US"/>
              <a:t>Chain conveyor</a:t>
            </a:r>
          </a:p>
          <a:p>
            <a:pPr algn="r" rtl="1" eaLnBrk="1" hangingPunct="1"/>
            <a:endParaRPr lang="en-US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45D5EDCC-6A30-F110-9288-5820FB743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7B5C7AF9-671F-B2B5-BC35-B8DCADFFEC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4E19E3-955B-F4F9-C5D1-3BC593B50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7499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/>
              <a:t>المكافحة الكيميائية</a:t>
            </a:r>
            <a:r>
              <a:rPr lang="en-US" altLang="en-US"/>
              <a:t> </a:t>
            </a:r>
            <a:endParaRPr lang="ar-SY" altLang="en-US"/>
          </a:p>
          <a:p>
            <a:pPr lvl="1" algn="r" rtl="1" eaLnBrk="1" hangingPunct="1"/>
            <a:r>
              <a:rPr lang="ar-SA" altLang="en-US"/>
              <a:t>املاح التاليوم وفوسفيد الزنك وفلور اسيتات الصوديوم</a:t>
            </a:r>
            <a:r>
              <a:rPr lang="en-US" altLang="en-US"/>
              <a:t> </a:t>
            </a:r>
            <a:endParaRPr lang="ar-SY" altLang="en-US"/>
          </a:p>
          <a:p>
            <a:pPr lvl="2" algn="r" rtl="1" eaLnBrk="1" hangingPunct="1"/>
            <a:r>
              <a:rPr lang="ar-SY" altLang="en-US"/>
              <a:t>مضادات التخثر</a:t>
            </a:r>
          </a:p>
          <a:p>
            <a:pPr lvl="2" algn="r" rtl="1" eaLnBrk="1" hangingPunct="1"/>
            <a:r>
              <a:rPr lang="ar-SA" altLang="en-US"/>
              <a:t>الكومافين </a:t>
            </a:r>
            <a:r>
              <a:rPr lang="en-US" altLang="en-US"/>
              <a:t> Coumafene</a:t>
            </a:r>
            <a:r>
              <a:rPr lang="ar-SA" altLang="en-US"/>
              <a:t> </a:t>
            </a:r>
            <a:endParaRPr lang="ar-SY" altLang="en-US"/>
          </a:p>
          <a:p>
            <a:pPr lvl="2" algn="r" rtl="1" eaLnBrk="1" hangingPunct="1"/>
            <a:r>
              <a:rPr lang="ar-SA" altLang="en-US"/>
              <a:t>والكلورفاسينون </a:t>
            </a:r>
            <a:r>
              <a:rPr lang="en-US" altLang="en-US"/>
              <a:t>Chlorophacinone</a:t>
            </a:r>
            <a:r>
              <a:rPr lang="ar-SA" altLang="en-US"/>
              <a:t> </a:t>
            </a:r>
            <a:endParaRPr lang="ar-SY" altLang="en-US"/>
          </a:p>
          <a:p>
            <a:pPr lvl="2" algn="r" rtl="1" eaLnBrk="1" hangingPunct="1"/>
            <a:r>
              <a:rPr lang="ar-SA" altLang="en-US"/>
              <a:t>والبروماديولون </a:t>
            </a:r>
            <a:r>
              <a:rPr lang="en-US" altLang="en-US"/>
              <a:t>Bromadiolon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1CA1637-6934-763F-BDC2-1CF9E4840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 sz="4000" b="1"/>
              <a:t>غبار الحبوب وخطر انفجار الصوامع</a:t>
            </a:r>
            <a:endParaRPr lang="en-US" altLang="en-US" sz="4000" b="1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BCDAC48-CAC2-4053-C84D-46E9152CB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210425" cy="4525963"/>
          </a:xfrm>
        </p:spPr>
        <p:txBody>
          <a:bodyPr/>
          <a:lstStyle/>
          <a:p>
            <a:pPr algn="r" rtl="1" eaLnBrk="1" hangingPunct="1"/>
            <a:r>
              <a:rPr lang="ar-LB" altLang="en-US"/>
              <a:t>يصنف الغبار وفقا لحجم جزيئاته</a:t>
            </a:r>
          </a:p>
          <a:p>
            <a:pPr lvl="1" algn="r" rtl="1" eaLnBrk="1" hangingPunct="1"/>
            <a:r>
              <a:rPr lang="ar-LB" altLang="en-US"/>
              <a:t>أصغر من 0.5 ميكرون</a:t>
            </a:r>
          </a:p>
          <a:p>
            <a:pPr lvl="1" algn="r" rtl="1" eaLnBrk="1" hangingPunct="1"/>
            <a:r>
              <a:rPr lang="ar-LB" altLang="en-US"/>
              <a:t>أكبر من 5 ميكرون</a:t>
            </a:r>
          </a:p>
          <a:p>
            <a:pPr lvl="1" algn="r" rtl="1" eaLnBrk="1" hangingPunct="1"/>
            <a:r>
              <a:rPr lang="ar-LB" altLang="en-US"/>
              <a:t>تتراوح بين 0.5 – 5 ميكرون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>
            <a:extLst>
              <a:ext uri="{FF2B5EF4-FFF2-40B4-BE49-F238E27FC236}">
                <a16:creationId xmlns:a16="http://schemas.microsoft.com/office/drawing/2014/main" id="{D5B9CE15-53DD-7718-3A7E-EE97AE73C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LB" altLang="en-US"/>
              <a:t>التركيب الكيميائي للغبار</a:t>
            </a:r>
          </a:p>
        </p:txBody>
      </p:sp>
      <p:sp>
        <p:nvSpPr>
          <p:cNvPr id="23555" name="عنصر نائب للمحتوى 2">
            <a:extLst>
              <a:ext uri="{FF2B5EF4-FFF2-40B4-BE49-F238E27FC236}">
                <a16:creationId xmlns:a16="http://schemas.microsoft.com/office/drawing/2014/main" id="{A4B2960E-AD45-7DFD-4E5F-E633A8B4AD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ar-SY" altLang="en-US"/>
              <a:t>أظهر التحليل الكيميائي للغبار بأنه يحتوي على:</a:t>
            </a:r>
          </a:p>
          <a:p>
            <a:pPr algn="r" rtl="1" eaLnBrk="1" hangingPunct="1"/>
            <a:r>
              <a:rPr lang="ar-SY" altLang="en-US"/>
              <a:t>	كربوهيدرات 	30-70%</a:t>
            </a:r>
          </a:p>
          <a:p>
            <a:pPr algn="r" rtl="1" eaLnBrk="1" hangingPunct="1"/>
            <a:r>
              <a:rPr lang="ar-SY" altLang="en-US"/>
              <a:t>	ماء		5-11%</a:t>
            </a:r>
          </a:p>
          <a:p>
            <a:pPr algn="r" rtl="1" eaLnBrk="1" hangingPunct="1"/>
            <a:r>
              <a:rPr lang="ar-SY" altLang="en-US"/>
              <a:t>	بروتينات	6-20%</a:t>
            </a:r>
          </a:p>
          <a:p>
            <a:pPr algn="r" rtl="1" eaLnBrk="1" hangingPunct="1"/>
            <a:r>
              <a:rPr lang="ar-SY" altLang="en-US"/>
              <a:t>	ليبيدات		1-4%	</a:t>
            </a:r>
          </a:p>
          <a:p>
            <a:pPr algn="r" rtl="1" eaLnBrk="1" hangingPunct="1"/>
            <a:r>
              <a:rPr lang="ar-SY" altLang="en-US"/>
              <a:t>	رماد		5-40%</a:t>
            </a:r>
          </a:p>
          <a:p>
            <a:pPr algn="r" rtl="1" eaLnBrk="1" hangingPunct="1"/>
            <a:r>
              <a:rPr lang="ar-SY" altLang="en-US"/>
              <a:t>	ألياف		7-15%</a:t>
            </a:r>
            <a:endParaRPr lang="en-US" altLang="en-US"/>
          </a:p>
          <a:p>
            <a:endParaRPr lang="ar-LB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C5C52CE-5256-0DBF-A81C-67877729F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sz="4000" b="1"/>
              <a:t>العوامل الواجب توفرها لحدوث الانفجار</a:t>
            </a:r>
            <a:endParaRPr lang="en-US" altLang="en-US" sz="4000" b="1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24DE19D-43B9-C2A3-1DB3-8FF2F21DC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99350" cy="4525963"/>
          </a:xfrm>
        </p:spPr>
        <p:txBody>
          <a:bodyPr/>
          <a:lstStyle/>
          <a:p>
            <a:pPr marL="609600" indent="-609600" algn="r" rtl="1" eaLnBrk="1" hangingPunct="1"/>
            <a:r>
              <a:rPr lang="ar-SA" altLang="en-US"/>
              <a:t>توفر الحد الأدنى من الطاقة لاحتراق الغبار.</a:t>
            </a:r>
          </a:p>
          <a:p>
            <a:pPr marL="609600" indent="-609600" algn="r" rtl="1" eaLnBrk="1" hangingPunct="1"/>
            <a:r>
              <a:rPr lang="ar-SA" altLang="en-US"/>
              <a:t>وجود التركيز المناسب منه.</a:t>
            </a:r>
          </a:p>
          <a:p>
            <a:pPr marL="609600" indent="-609600" algn="r" rtl="1" eaLnBrk="1" hangingPunct="1"/>
            <a:r>
              <a:rPr lang="ar-SA" altLang="en-US"/>
              <a:t>درجة تركيز الاوكسجين</a:t>
            </a:r>
          </a:p>
        </p:txBody>
      </p:sp>
      <p:pic>
        <p:nvPicPr>
          <p:cNvPr id="24580" name="Picture 4" descr="مثلث الرعب">
            <a:extLst>
              <a:ext uri="{FF2B5EF4-FFF2-40B4-BE49-F238E27FC236}">
                <a16:creationId xmlns:a16="http://schemas.microsoft.com/office/drawing/2014/main" id="{7DB86D40-7692-E1A0-EAAC-FF0FC060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573463"/>
            <a:ext cx="4102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DF5E2EF-3E28-6806-74ED-F19EFB057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 sz="4000" b="1"/>
              <a:t>العوامل المسببة للانفجار الغباري</a:t>
            </a:r>
            <a:endParaRPr lang="en-US" altLang="en-US" sz="4000" b="1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BB09273-9AAF-FF3D-7379-825135E97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70788" cy="4525963"/>
          </a:xfrm>
        </p:spPr>
        <p:txBody>
          <a:bodyPr/>
          <a:lstStyle/>
          <a:p>
            <a:pPr marL="609600" indent="-609600" algn="r" rtl="1" eaLnBrk="1" hangingPunct="1"/>
            <a:r>
              <a:rPr lang="ar-SA" altLang="en-US"/>
              <a:t>إجراء عمليات القص واللحام والتي تعطي حرارة عالية في مناطق تواجد الغبار.</a:t>
            </a:r>
          </a:p>
          <a:p>
            <a:pPr marL="609600" indent="-609600" algn="r" rtl="1" eaLnBrk="1" hangingPunct="1"/>
            <a:r>
              <a:rPr lang="ar-SA" altLang="en-US"/>
              <a:t>ارتفاع الحرارة نتيجة احتكاك أجهزة نقل الحبوب مع الأجزاء المعدنية الثابتة.</a:t>
            </a:r>
          </a:p>
          <a:p>
            <a:pPr marL="609600" indent="-609600" algn="r" rtl="1" eaLnBrk="1" hangingPunct="1"/>
            <a:r>
              <a:rPr lang="ar-SA" altLang="en-US"/>
              <a:t>حدوث حرائق بواسطة مصادر مختلفة كالتدخين .</a:t>
            </a:r>
          </a:p>
          <a:p>
            <a:pPr marL="609600" indent="-609600" algn="r" rtl="1" eaLnBrk="1" hangingPunct="1"/>
            <a:r>
              <a:rPr lang="ar-SA" altLang="en-US"/>
              <a:t>الكهرباء الساكنة.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389ED31-72DA-5DC0-BC99-18778BB67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sz="4000" b="1"/>
              <a:t>طرائق الوقاية من الانفجارات</a:t>
            </a:r>
            <a:r>
              <a:rPr lang="en-US" altLang="en-US"/>
              <a:t>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5077453-F80C-1670-7051-1A85E161D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99350" cy="4525963"/>
          </a:xfrm>
        </p:spPr>
        <p:txBody>
          <a:bodyPr/>
          <a:lstStyle/>
          <a:p>
            <a:pPr algn="r" rtl="1" eaLnBrk="1" hangingPunct="1"/>
            <a:r>
              <a:rPr lang="ar-SA" altLang="en-US" sz="2800"/>
              <a:t>خفض تشكيل الغبار</a:t>
            </a:r>
            <a:r>
              <a:rPr lang="en-US" altLang="en-US"/>
              <a:t> </a:t>
            </a:r>
            <a:endParaRPr lang="ar-SY" altLang="en-US"/>
          </a:p>
          <a:p>
            <a:pPr algn="r" rtl="1" eaLnBrk="1" hangingPunct="1"/>
            <a:r>
              <a:rPr lang="ar-SA" altLang="en-US" sz="2800"/>
              <a:t>منع الانفجارات بالطرائق ال</a:t>
            </a:r>
            <a:r>
              <a:rPr lang="ar-SY" altLang="en-US" sz="2800"/>
              <a:t>ف</a:t>
            </a:r>
            <a:r>
              <a:rPr lang="ar-SA" altLang="en-US" sz="2800"/>
              <a:t>يزيائية- الكيميائية</a:t>
            </a:r>
            <a:r>
              <a:rPr lang="en-US" altLang="en-US"/>
              <a:t> </a:t>
            </a:r>
            <a:endParaRPr lang="ar-SY" altLang="en-US"/>
          </a:p>
          <a:p>
            <a:pPr algn="r" rtl="1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>
            <a:extLst>
              <a:ext uri="{FF2B5EF4-FFF2-40B4-BE49-F238E27FC236}">
                <a16:creationId xmlns:a16="http://schemas.microsoft.com/office/drawing/2014/main" id="{C21B827D-D280-A64E-42F2-E41DC12BA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/>
              <a:t>طرائق الوقاية من الانفجارات</a:t>
            </a:r>
            <a:r>
              <a:rPr lang="ar-SY" altLang="en-US"/>
              <a:t> –</a:t>
            </a:r>
            <a:br>
              <a:rPr lang="en-US" altLang="en-US"/>
            </a:br>
            <a:r>
              <a:rPr lang="ar-SA" altLang="en-US" b="1"/>
              <a:t>خفض تشكيل الغبار</a:t>
            </a:r>
            <a:endParaRPr lang="ar-SA" altLang="en-US"/>
          </a:p>
        </p:txBody>
      </p:sp>
      <p:sp>
        <p:nvSpPr>
          <p:cNvPr id="27651" name="عنصر نائب للمحتوى 2">
            <a:extLst>
              <a:ext uri="{FF2B5EF4-FFF2-40B4-BE49-F238E27FC236}">
                <a16:creationId xmlns:a16="http://schemas.microsoft.com/office/drawing/2014/main" id="{D08D9C1A-7822-DA41-0790-CAB748B9A9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/>
          <a:lstStyle/>
          <a:p>
            <a:pPr algn="r" rtl="1"/>
            <a:r>
              <a:rPr lang="ar-SA" altLang="en-US"/>
              <a:t>إعادة تصميم أية عملية تولد عجاج غباري.</a:t>
            </a:r>
            <a:endParaRPr lang="en-US" altLang="en-US"/>
          </a:p>
          <a:p>
            <a:pPr algn="r" rtl="1"/>
            <a:r>
              <a:rPr lang="ar-SA" altLang="en-US"/>
              <a:t>تصميم التجهيزات بحيث تكون مغلقة وتمنع انتشار الغبار.</a:t>
            </a:r>
            <a:endParaRPr lang="en-US" altLang="en-US"/>
          </a:p>
          <a:p>
            <a:pPr algn="r" rtl="1"/>
            <a:r>
              <a:rPr lang="ar-SA" altLang="en-US"/>
              <a:t>يجب إغلاق أي مصدر للغبار أو تغطيته.</a:t>
            </a:r>
            <a:endParaRPr lang="en-US" altLang="en-US"/>
          </a:p>
          <a:p>
            <a:pPr algn="r" rtl="1"/>
            <a:r>
              <a:rPr lang="ar-SA" altLang="en-US"/>
              <a:t>يوصى بتجميع الغبار خارج البناء، حيث تبنى الفلاتر والسيكلونات خارج البناء، كما يوصى بوضع شفاط للغبار عند أماكن تحميل أو تفريغ وأجهزة النقل.</a:t>
            </a:r>
            <a:endParaRPr lang="en-US" altLang="en-US"/>
          </a:p>
          <a:p>
            <a:pPr algn="r" rtl="1"/>
            <a:r>
              <a:rPr lang="ar-SA" altLang="en-US"/>
              <a:t>يجب تنظيف أجهزة تجميع الغبار وإجراء صيانة دورية لهذه الأجهزة.</a:t>
            </a:r>
            <a:endParaRPr lang="en-US" altLang="en-US"/>
          </a:p>
          <a:p>
            <a:endParaRPr lang="ar-SA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>
            <a:extLst>
              <a:ext uri="{FF2B5EF4-FFF2-40B4-BE49-F238E27FC236}">
                <a16:creationId xmlns:a16="http://schemas.microsoft.com/office/drawing/2014/main" id="{FCBB425E-375E-3E76-B74B-B109B0366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/>
              <a:t>طرائق الوقاية من الانفجارات</a:t>
            </a:r>
            <a:r>
              <a:rPr lang="ar-SY" altLang="en-US"/>
              <a:t> </a:t>
            </a:r>
            <a:br>
              <a:rPr lang="ar-SY" altLang="en-US"/>
            </a:br>
            <a:r>
              <a:rPr lang="ar-SA" altLang="en-US" b="1"/>
              <a:t> تجنب </a:t>
            </a:r>
            <a:r>
              <a:rPr lang="ar-SY" altLang="en-US" b="1"/>
              <a:t>مصادر الاشتعال</a:t>
            </a:r>
            <a:endParaRPr lang="ar-SA" alt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B1F9C3-E6AD-2BC5-DB74-43F840B68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329488" cy="4525963"/>
          </a:xfrm>
        </p:spPr>
        <p:txBody>
          <a:bodyPr>
            <a:normAutofit fontScale="85000" lnSpcReduction="20000"/>
          </a:bodyPr>
          <a:lstStyle/>
          <a:p>
            <a:pPr algn="r" rtl="1">
              <a:defRPr/>
            </a:pPr>
            <a:r>
              <a:rPr lang="ar-SA" dirty="0"/>
              <a:t>استبدال </a:t>
            </a:r>
            <a:r>
              <a:rPr lang="ar-SA" dirty="0" err="1"/>
              <a:t>الكيلات</a:t>
            </a:r>
            <a:r>
              <a:rPr lang="ar-SA" dirty="0"/>
              <a:t> المعدنية في الروافع </a:t>
            </a:r>
            <a:r>
              <a:rPr lang="ar-SA" dirty="0" err="1"/>
              <a:t>الكيلية</a:t>
            </a:r>
            <a:r>
              <a:rPr lang="ar-SA" dirty="0"/>
              <a:t> </a:t>
            </a:r>
            <a:r>
              <a:rPr lang="ar-SA" dirty="0" err="1"/>
              <a:t>بكيلات</a:t>
            </a:r>
            <a:r>
              <a:rPr lang="ar-SA" dirty="0"/>
              <a:t> بلاستيكية.</a:t>
            </a:r>
            <a:endParaRPr lang="en-US" dirty="0"/>
          </a:p>
          <a:p>
            <a:pPr algn="r" rtl="1">
              <a:defRPr/>
            </a:pPr>
            <a:r>
              <a:rPr lang="ar-SA" dirty="0"/>
              <a:t>استخدام أحزمة مكونة من مواد غير قابلة لتشكيل كهرباء ساكنة في </a:t>
            </a:r>
            <a:r>
              <a:rPr lang="ar-SA" dirty="0" err="1"/>
              <a:t>النواقل</a:t>
            </a:r>
            <a:r>
              <a:rPr lang="ar-SA" dirty="0"/>
              <a:t> الشريطية.</a:t>
            </a:r>
            <a:endParaRPr lang="en-US" dirty="0"/>
          </a:p>
          <a:p>
            <a:pPr algn="r" rtl="1">
              <a:defRPr/>
            </a:pPr>
            <a:r>
              <a:rPr lang="ar-SA" dirty="0"/>
              <a:t>يجب أن تكون الأجهزة الكهربائية مصممة خصيصاً لأجواء </a:t>
            </a:r>
            <a:r>
              <a:rPr lang="ar-SA" dirty="0" err="1"/>
              <a:t>غبارية</a:t>
            </a:r>
            <a:r>
              <a:rPr lang="ar-SA" dirty="0"/>
              <a:t>.</a:t>
            </a:r>
            <a:endParaRPr lang="en-US" dirty="0"/>
          </a:p>
          <a:p>
            <a:pPr algn="r" rtl="1">
              <a:defRPr/>
            </a:pPr>
            <a:r>
              <a:rPr lang="ar-SA" dirty="0"/>
              <a:t>يجب نزع المواد المعدنية والغريبة خلال عملية الاستلام.</a:t>
            </a:r>
            <a:endParaRPr lang="en-US" dirty="0"/>
          </a:p>
          <a:p>
            <a:pPr algn="r" rtl="1">
              <a:defRPr/>
            </a:pPr>
            <a:r>
              <a:rPr lang="ar-SA" dirty="0"/>
              <a:t>يجب ربط جميع التجهيزات إلى الأرض (تأريض) لمنع تولد كهرباء ساكنة.</a:t>
            </a:r>
            <a:endParaRPr lang="en-US" dirty="0"/>
          </a:p>
          <a:p>
            <a:pPr algn="r" rtl="1">
              <a:defRPr/>
            </a:pPr>
            <a:r>
              <a:rPr lang="ar-SA" dirty="0"/>
              <a:t>صيانة الأجزاء المتحركة لمنع الاحتكاك.</a:t>
            </a:r>
            <a:endParaRPr lang="en-US" dirty="0"/>
          </a:p>
          <a:p>
            <a:pPr algn="r" rtl="1">
              <a:defRPr/>
            </a:pPr>
            <a:r>
              <a:rPr lang="ar-SA" dirty="0"/>
              <a:t>تأسيس وتفتيش نظام مانعات ارتفاع درجة الحرارة.</a:t>
            </a:r>
            <a:endParaRPr lang="en-US" dirty="0"/>
          </a:p>
          <a:p>
            <a:pPr algn="r" rtl="1">
              <a:defRPr/>
            </a:pPr>
            <a:r>
              <a:rPr lang="ar-SA" dirty="0"/>
              <a:t>مراقبة وتفتيش البناء لتجنب ظهور أي مصدر اشتعال.</a:t>
            </a:r>
            <a:endParaRPr lang="en-US" dirty="0"/>
          </a:p>
          <a:p>
            <a:pPr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7305D3E-FE97-7D6B-A0D4-5ACFF789F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4C3A54AA-5242-6316-4DA0-139EFB7157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pic>
        <p:nvPicPr>
          <p:cNvPr id="4" name="Picture 4" descr="fire-hl">
            <a:extLst>
              <a:ext uri="{FF2B5EF4-FFF2-40B4-BE49-F238E27FC236}">
                <a16:creationId xmlns:a16="http://schemas.microsoft.com/office/drawing/2014/main" id="{30880971-034E-CD1B-EA90-778ED55B7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288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>
            <a:extLst>
              <a:ext uri="{FF2B5EF4-FFF2-40B4-BE49-F238E27FC236}">
                <a16:creationId xmlns:a16="http://schemas.microsoft.com/office/drawing/2014/main" id="{782D9436-ADC5-FB1F-2393-651FE01C8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LB" altLang="en-US"/>
              <a:t> الانفجار الغباري في سورية</a:t>
            </a:r>
          </a:p>
        </p:txBody>
      </p:sp>
      <p:sp>
        <p:nvSpPr>
          <p:cNvPr id="30723" name="عنصر نائب للمحتوى 2">
            <a:extLst>
              <a:ext uri="{FF2B5EF4-FFF2-40B4-BE49-F238E27FC236}">
                <a16:creationId xmlns:a16="http://schemas.microsoft.com/office/drawing/2014/main" id="{4DEA266D-D90E-D289-E50C-3421E8459D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70788" cy="4525963"/>
          </a:xfrm>
        </p:spPr>
        <p:txBody>
          <a:bodyPr/>
          <a:lstStyle/>
          <a:p>
            <a:pPr algn="r" rtl="1"/>
            <a:r>
              <a:rPr lang="ar-SA" altLang="en-US"/>
              <a:t>أما في الجمهورية العربية السورية فحوادث الانفجار الغباري نادرة فحتى تاريخه لم يسجل سوى حادثين كان الأخير في صومعة مرفأ اللاذقية بتاريخ 8/12/2005 أدى لوفاة 16 شخصاً وجرح أكثر من 22 آخرين.</a:t>
            </a:r>
            <a:endParaRPr lang="en-US" altLang="en-US"/>
          </a:p>
          <a:p>
            <a:endParaRPr lang="ar-LB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AD7C9A3-F937-479F-7E38-8F6A54532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/>
              <a:t>الروافع الكيلية </a:t>
            </a:r>
            <a:r>
              <a:rPr lang="en-US" altLang="en-US"/>
              <a:t>Bucket elevator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F84A7DD-9823-3CDF-DE47-5042A93BB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4100" name="Picture 4" descr="bucket">
            <a:extLst>
              <a:ext uri="{FF2B5EF4-FFF2-40B4-BE49-F238E27FC236}">
                <a16:creationId xmlns:a16="http://schemas.microsoft.com/office/drawing/2014/main" id="{9AA25538-F7E3-1E36-9AEA-7FDD167C6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675"/>
            <a:ext cx="6300788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be_ani">
            <a:extLst>
              <a:ext uri="{FF2B5EF4-FFF2-40B4-BE49-F238E27FC236}">
                <a16:creationId xmlns:a16="http://schemas.microsoft.com/office/drawing/2014/main" id="{D63B8E72-2244-BEF9-C03E-C825EBE2ED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12875"/>
            <a:ext cx="19050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elevator">
            <a:extLst>
              <a:ext uri="{FF2B5EF4-FFF2-40B4-BE49-F238E27FC236}">
                <a16:creationId xmlns:a16="http://schemas.microsoft.com/office/drawing/2014/main" id="{1FAA2C2A-F6DB-A75A-83DE-1D86CFA8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12875"/>
            <a:ext cx="230981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1">
            <a:extLst>
              <a:ext uri="{FF2B5EF4-FFF2-40B4-BE49-F238E27FC236}">
                <a16:creationId xmlns:a16="http://schemas.microsoft.com/office/drawing/2014/main" id="{377839F1-743E-3A80-2242-B0C209023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A" altLang="en-US"/>
          </a:p>
        </p:txBody>
      </p:sp>
      <p:pic>
        <p:nvPicPr>
          <p:cNvPr id="31747" name="عنصر نائب للمحتوى 3" descr="latakiaport.jpg">
            <a:extLst>
              <a:ext uri="{FF2B5EF4-FFF2-40B4-BE49-F238E27FC236}">
                <a16:creationId xmlns:a16="http://schemas.microsoft.com/office/drawing/2014/main" id="{536AB795-81F8-8275-98C5-A22E635453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82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C5B32F3-F390-E94A-B847-22EC07525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/>
              <a:t>النواقل الشريطية </a:t>
            </a:r>
            <a:r>
              <a:rPr lang="en-US" altLang="en-US"/>
              <a:t>Belt conveyor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A48D6FC-CBDA-7E0A-8120-F986A5DCA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EC96B7D5-3F72-447D-DFDF-8F8B235B2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3138"/>
            <a:ext cx="7885113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951EDD4-F0DD-3889-A947-4969A38FC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/>
              <a:t>النواقل اللولبية </a:t>
            </a:r>
            <a:r>
              <a:rPr lang="en-US" altLang="en-US"/>
              <a:t>Screw conveyor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A6702BF-1392-19B2-0381-5B6812D32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6148" name="Picture 7" descr="screw coveyor 1">
            <a:extLst>
              <a:ext uri="{FF2B5EF4-FFF2-40B4-BE49-F238E27FC236}">
                <a16:creationId xmlns:a16="http://schemas.microsoft.com/office/drawing/2014/main" id="{E7A96134-D127-6EC7-5A2F-11D25377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889317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صورة 5" descr="conveyor_screw_00.jpg">
            <a:extLst>
              <a:ext uri="{FF2B5EF4-FFF2-40B4-BE49-F238E27FC236}">
                <a16:creationId xmlns:a16="http://schemas.microsoft.com/office/drawing/2014/main" id="{13BC4986-4796-FB47-8165-7EDD2FC66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432175"/>
            <a:ext cx="257175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screw coveyor">
            <a:extLst>
              <a:ext uri="{FF2B5EF4-FFF2-40B4-BE49-F238E27FC236}">
                <a16:creationId xmlns:a16="http://schemas.microsoft.com/office/drawing/2014/main" id="{2ACF114D-3CAA-7016-B18B-632A7668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975"/>
            <a:ext cx="91440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AEE9DBC-363C-C397-1468-C6A2BBAE8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/>
              <a:t>النواقل السلسلية </a:t>
            </a:r>
            <a:r>
              <a:rPr lang="en-US" altLang="en-US"/>
              <a:t>Chain conveyor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795FEE7-4CB5-9875-A366-4715495DF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7172" name="Picture 4" descr="chain">
            <a:extLst>
              <a:ext uri="{FF2B5EF4-FFF2-40B4-BE49-F238E27FC236}">
                <a16:creationId xmlns:a16="http://schemas.microsoft.com/office/drawing/2014/main" id="{31A2223E-895A-F5B6-4A5A-93EF0FD1D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187450"/>
            <a:ext cx="6251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">
            <a:extLst>
              <a:ext uri="{FF2B5EF4-FFF2-40B4-BE49-F238E27FC236}">
                <a16:creationId xmlns:a16="http://schemas.microsoft.com/office/drawing/2014/main" id="{6FF3DF84-CCEB-8410-7BBA-307DA4771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3778250"/>
            <a:ext cx="4602163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99B9DE7-F789-8F4A-DD36-2C3868AF4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pic>
        <p:nvPicPr>
          <p:cNvPr id="8195" name="Content Placeholder 3">
            <a:extLst>
              <a:ext uri="{FF2B5EF4-FFF2-40B4-BE49-F238E27FC236}">
                <a16:creationId xmlns:a16="http://schemas.microsoft.com/office/drawing/2014/main" id="{2E4AA5AE-AEA4-C81C-82FB-488C900467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496175" cy="4535488"/>
          </a:xfrm>
        </p:spPr>
      </p:pic>
      <p:pic>
        <p:nvPicPr>
          <p:cNvPr id="8196" name="Picture 5" descr="chain-links">
            <a:extLst>
              <a:ext uri="{FF2B5EF4-FFF2-40B4-BE49-F238E27FC236}">
                <a16:creationId xmlns:a16="http://schemas.microsoft.com/office/drawing/2014/main" id="{CD24114C-95E9-342C-AAB5-5353E1DD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2813"/>
            <a:ext cx="78295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ieve-hl">
            <a:extLst>
              <a:ext uri="{FF2B5EF4-FFF2-40B4-BE49-F238E27FC236}">
                <a16:creationId xmlns:a16="http://schemas.microsoft.com/office/drawing/2014/main" id="{78BF72B1-039B-0D6F-9068-7C80A7C1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21038"/>
            <a:ext cx="5976937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B089EC9F-C97F-43F0-537F-C9EFB6273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en-US"/>
              <a:t>الكشف عن الإصابة الحشرية</a:t>
            </a:r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D564F3B-FFDC-CDD2-F385-CCDB65FA4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354888" cy="4525963"/>
          </a:xfrm>
        </p:spPr>
        <p:txBody>
          <a:bodyPr/>
          <a:lstStyle/>
          <a:p>
            <a:pPr algn="r" rtl="1" eaLnBrk="1" hangingPunct="1"/>
            <a:r>
              <a:rPr lang="ar-SA" altLang="en-US"/>
              <a:t>من السهل الكشف عن الإصابات الحشرية عندما تكون الحشرات خارج الحبوب حيث ان عملية نخل بسيطة كافية لعزل الحشرات عن الحبوب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B422F28-6A5C-4887-E5AD-AEFC8991F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5E6D4690-4D8F-8D7D-6FE2-A355F86C7E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6C93C5-E638-9379-9743-64AE15E2F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73548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b="1"/>
              <a:t>طريقة الطفو</a:t>
            </a:r>
            <a:r>
              <a:rPr lang="en-US" altLang="en-US"/>
              <a:t> </a:t>
            </a:r>
            <a:endParaRPr lang="ar-SY" altLang="en-US"/>
          </a:p>
          <a:p>
            <a:pPr algn="r" rtl="1" eaLnBrk="1" hangingPunct="1"/>
            <a:r>
              <a:rPr lang="ar-SA" altLang="en-US" b="1"/>
              <a:t>طريقة التلوين</a:t>
            </a:r>
            <a:r>
              <a:rPr lang="en-US" altLang="en-US"/>
              <a:t> </a:t>
            </a:r>
            <a:endParaRPr lang="ar-SY" altLang="en-US"/>
          </a:p>
          <a:p>
            <a:pPr algn="r" rtl="1" eaLnBrk="1" hangingPunct="1"/>
            <a:r>
              <a:rPr lang="ar-SA" altLang="en-US" b="1"/>
              <a:t>الأشعة السينية</a:t>
            </a:r>
            <a:r>
              <a:rPr lang="en-US" altLang="en-US"/>
              <a:t> </a:t>
            </a:r>
            <a:endParaRPr lang="ar-SY" altLang="en-US"/>
          </a:p>
          <a:p>
            <a:pPr algn="r" rtl="1" eaLnBrk="1" hangingPunct="1"/>
            <a:r>
              <a:rPr lang="ar-SA" altLang="en-US" b="1"/>
              <a:t>قياس غاز ثاني اوكسيد الكربون المنطلق</a:t>
            </a:r>
            <a:r>
              <a:rPr lang="en-US" altLang="en-US"/>
              <a:t> </a:t>
            </a:r>
            <a:endParaRPr lang="ar-SY" altLang="en-US"/>
          </a:p>
          <a:p>
            <a:pPr algn="r" rtl="1" eaLnBrk="1" hangingPunct="1"/>
            <a:r>
              <a:rPr lang="ar-SA" altLang="en-US" b="1"/>
              <a:t>الطريقة السمعية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607</Words>
  <Application>Microsoft Office PowerPoint</Application>
  <PresentationFormat>On-screen Show (4:3)</PresentationFormat>
  <Paragraphs>99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Aptos</vt:lpstr>
      <vt:lpstr>Andalus</vt:lpstr>
      <vt:lpstr>تصميم افتراضي</vt:lpstr>
      <vt:lpstr>تخزين الحبوب Grain Storage</vt:lpstr>
      <vt:lpstr>تجهيزات الصوامع - النواقل</vt:lpstr>
      <vt:lpstr>الروافع الكيلية Bucket elevator</vt:lpstr>
      <vt:lpstr>النواقل الشريطية Belt conveyor</vt:lpstr>
      <vt:lpstr>النواقل اللولبية Screw conveyor</vt:lpstr>
      <vt:lpstr>النواقل السلسلية Chain conveyor</vt:lpstr>
      <vt:lpstr>PowerPoint Presentation</vt:lpstr>
      <vt:lpstr>الكشف عن الإصابة الحشرية</vt:lpstr>
      <vt:lpstr>PowerPoint Presentation</vt:lpstr>
      <vt:lpstr>PowerPoint Presentation</vt:lpstr>
      <vt:lpstr>مكافحة الحشرات</vt:lpstr>
      <vt:lpstr>PowerPoint Presentation</vt:lpstr>
      <vt:lpstr>PowerPoint Presentation</vt:lpstr>
      <vt:lpstr>مكافحة الحشرات- المكافحة الكيميائية</vt:lpstr>
      <vt:lpstr>PowerPoint Presentation</vt:lpstr>
      <vt:lpstr>PowerPoint Presentation</vt:lpstr>
      <vt:lpstr>PowerPoint Presentation</vt:lpstr>
      <vt:lpstr>قوارض الحبوب المخزنة Rodent </vt:lpstr>
      <vt:lpstr>مكافحة القوارض</vt:lpstr>
      <vt:lpstr>PowerPoint Presentation</vt:lpstr>
      <vt:lpstr>غبار الحبوب وخطر انفجار الصوامع</vt:lpstr>
      <vt:lpstr>التركيب الكيميائي للغبار</vt:lpstr>
      <vt:lpstr>العوامل الواجب توفرها لحدوث الانفجار</vt:lpstr>
      <vt:lpstr>العوامل المسببة للانفجار الغباري</vt:lpstr>
      <vt:lpstr>طرائق الوقاية من الانفجارات </vt:lpstr>
      <vt:lpstr>طرائق الوقاية من الانفجارات – خفض تشكيل الغبار</vt:lpstr>
      <vt:lpstr>طرائق الوقاية من الانفجارات   تجنب مصادر الاشتعال</vt:lpstr>
      <vt:lpstr>PowerPoint Presentation</vt:lpstr>
      <vt:lpstr> الانفجار الغباري في سورية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تخزين الحبوب</dc:title>
  <dc:creator>د. فرحان</dc:creator>
  <cp:lastModifiedBy>Farhan Alfin</cp:lastModifiedBy>
  <cp:revision>87</cp:revision>
  <dcterms:created xsi:type="dcterms:W3CDTF">2005-10-10T17:52:43Z</dcterms:created>
  <dcterms:modified xsi:type="dcterms:W3CDTF">2026-02-24T09:38:20Z</dcterms:modified>
</cp:coreProperties>
</file>