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8" r:id="rId13"/>
    <p:sldId id="265" r:id="rId14"/>
    <p:sldId id="292" r:id="rId15"/>
    <p:sldId id="266" r:id="rId16"/>
    <p:sldId id="267" r:id="rId17"/>
    <p:sldId id="293" r:id="rId18"/>
    <p:sldId id="294" r:id="rId19"/>
    <p:sldId id="295" r:id="rId20"/>
    <p:sldId id="268" r:id="rId21"/>
    <p:sldId id="269" r:id="rId22"/>
    <p:sldId id="296" r:id="rId23"/>
    <p:sldId id="297" r:id="rId24"/>
    <p:sldId id="298" r:id="rId25"/>
    <p:sldId id="270" r:id="rId26"/>
    <p:sldId id="300" r:id="rId27"/>
    <p:sldId id="299" r:id="rId28"/>
    <p:sldId id="27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42" autoAdjust="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D2D241-1121-B91E-73D0-E8C38F439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16C08-C6A4-56BB-734D-FD61FEB73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8D8AE6-DF18-F8AE-8B5C-610BA1769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93DF-445E-40C9-B916-FCCA652C7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BC3ED-B243-6B11-C1A5-AAD4CE559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06E6D-47AE-B399-4872-770456CFB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CE311C-3DFB-83CB-30AE-C2D261DED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1CBB-85E1-42F4-BC66-1E3F1132C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8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47BAD-35F6-983D-6433-830EDCAA0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97BAFD-7AD7-F9DA-5855-FC6AAF9F1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8F8877-6E61-54FF-41EB-31BB0975E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244C3-19FB-4B1E-A020-53497C5FA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43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A3A09B-1B47-A7C9-318A-02E6024EF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E4D3F-3235-8170-E830-1FD84EA1E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B1132D-8CF9-ACAA-3256-832B28DDB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C572-495C-49ED-B272-170C080E6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D4439-BDC3-E221-6C13-4FEC93AA0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75CF58-057D-0ACA-EFD1-C3859F63A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ED9CBE-FBC7-4852-E16F-1FED9E522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EEE3-8975-414A-94FE-0CB1554B1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95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80DC6-EF84-247D-9EC1-9D5CE0D95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CFA353-E230-DD5D-8C12-677671712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E8BE2-C441-279D-76E9-55B6B00F2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62A7-342C-4C4B-BB7A-59CFE26B5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4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2F5CC6-95B1-390E-56D9-49DCA81E6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E95D2D-A152-704C-C375-F42CF5F71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EC1A15-AE01-ED40-231B-D634C8802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0B274-D1D4-495B-A1D1-2A6245AD2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0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909EAE-4EF0-D3E2-05C2-A2D1E4D5F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C883C2-4862-6E7F-C7D9-D9B7AE691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42DB6F-36DD-F9F8-6AF5-17AD85919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A09B-6F32-4269-932A-7AADBB99A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5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C8733B-135B-1938-2D86-8031B0B3B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1BDCC0-BF35-247F-23EB-C436096D5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6AE506-31C0-496A-602E-2EF7380A1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17FD-A455-4EBA-9087-B4210031A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41D41-44DF-C5FF-DB86-B461F57CE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99B54-8D3F-1910-6D86-DAA742A8B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0EFB3-FE53-31E0-F9BF-3D12A3C62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26BC-13E0-405B-AB8A-61A7D21EE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LB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16C1F-D8AE-A458-0AD1-CF235B3C4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98991-4FE4-6CD4-6DA0-E3D387059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A9C7F-ACAE-529B-691F-A7C07443D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67EA-44DC-4294-98C4-7529E87AA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97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18E2B7-2728-042B-73C2-4F35DE7D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6C0B1B-0A6D-A3A0-5D7E-F3CFE810F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4E4A3C-9907-E222-7D8A-C859607A5D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DDE00E-A295-1BB5-5B75-9A067A8F6D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8A07C2-92A5-752F-AD9C-08E29A0646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FF7D16-C1B1-4C14-979C-F8B549DFB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LB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B6B775-F03C-3AFA-2E24-BDA0AC766B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7772400" cy="1470025"/>
          </a:xfrm>
        </p:spPr>
        <p:txBody>
          <a:bodyPr/>
          <a:lstStyle/>
          <a:p>
            <a:pPr rtl="1" eaLnBrk="1" hangingPunct="1"/>
            <a:r>
              <a:rPr lang="ar-SY" altLang="en-US" sz="8800">
                <a:solidFill>
                  <a:srgbClr val="FF0000"/>
                </a:solidFill>
                <a:cs typeface="Andalus" panose="02020603050405020304" pitchFamily="18" charset="-78"/>
              </a:rPr>
              <a:t>تخزين الحبوب</a:t>
            </a:r>
            <a:br>
              <a:rPr lang="ar-LB" altLang="en-US" sz="8800">
                <a:solidFill>
                  <a:srgbClr val="FF0000"/>
                </a:solidFill>
                <a:cs typeface="Andalus" panose="02020603050405020304" pitchFamily="18" charset="-78"/>
              </a:rPr>
            </a:br>
            <a:r>
              <a:rPr lang="en-US" altLang="en-US" sz="880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Grain Storage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E01F37-17BB-6B77-DD5A-E33E0C8C6E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0063" y="4214813"/>
            <a:ext cx="6400800" cy="1752600"/>
          </a:xfrm>
        </p:spPr>
        <p:txBody>
          <a:bodyPr/>
          <a:lstStyle/>
          <a:p>
            <a:pPr rtl="1" eaLnBrk="1" hangingPunct="1"/>
            <a:r>
              <a:rPr lang="ar-SY" altLang="en-US" b="1"/>
              <a:t>د. فرحان أحمد ألفين</a:t>
            </a:r>
          </a:p>
          <a:p>
            <a:pPr rtl="1" eaLnBrk="1" hangingPunct="1"/>
            <a:r>
              <a:rPr lang="ar-SY" altLang="en-US" b="1"/>
              <a:t>قسم الهندسة الغذائية</a:t>
            </a:r>
            <a:endParaRPr lang="en-US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F6E16BD-BC19-AB32-2A0C-E9D5E1916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الأحياء الدقيقة</a:t>
            </a:r>
            <a:r>
              <a:rPr lang="ar-SY" altLang="en-US" sz="4000" b="1"/>
              <a:t> - </a:t>
            </a:r>
            <a:r>
              <a:rPr lang="ar-SA" altLang="en-US" b="1"/>
              <a:t>التنفس</a:t>
            </a:r>
            <a:r>
              <a:rPr lang="en-US" altLang="en-US"/>
              <a:t> 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FFEF1D6-7954-0376-159C-B9D61CF9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1336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/>
              <a:t>تنفس الأحياء الدقيقة</a:t>
            </a:r>
            <a:endParaRPr lang="en-US" altLang="en-US" sz="180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39071869-B9C8-18D7-7EE8-5598536E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852738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/>
              <a:t>تنفس ال</a:t>
            </a:r>
            <a:r>
              <a:rPr lang="ar-SY" altLang="en-US" sz="1800"/>
              <a:t>حبوب</a:t>
            </a:r>
            <a:endParaRPr lang="en-US" altLang="en-US" sz="1800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9168B045-CF8E-6EC7-FE33-10C1F53EA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60575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Y" altLang="en-US" sz="1800"/>
              <a:t>إنتاج ماء</a:t>
            </a:r>
            <a:endParaRPr lang="en-US" altLang="en-US" sz="1800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AE028CE-13DC-D966-028A-07376FC0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708275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Y" altLang="en-US" sz="1800"/>
              <a:t>إنتاج حرارة</a:t>
            </a:r>
            <a:endParaRPr lang="en-US" altLang="en-US" sz="1800"/>
          </a:p>
        </p:txBody>
      </p:sp>
      <p:sp>
        <p:nvSpPr>
          <p:cNvPr id="9226" name="AutoShape 10">
            <a:extLst>
              <a:ext uri="{FF2B5EF4-FFF2-40B4-BE49-F238E27FC236}">
                <a16:creationId xmlns:a16="http://schemas.microsoft.com/office/drawing/2014/main" id="{CD9F4126-C29F-81B7-77C6-63A3C9EF2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20938"/>
            <a:ext cx="1366838" cy="360362"/>
          </a:xfrm>
          <a:prstGeom prst="leftArrow">
            <a:avLst>
              <a:gd name="adj1" fmla="val 50000"/>
              <a:gd name="adj2" fmla="val 94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LB" altLang="en-US" sz="1800"/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DF95D383-0D5F-52B1-971D-B37BD0B5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349500"/>
            <a:ext cx="1366837" cy="360363"/>
          </a:xfrm>
          <a:prstGeom prst="leftArrow">
            <a:avLst>
              <a:gd name="adj1" fmla="val 50000"/>
              <a:gd name="adj2" fmla="val 94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LB" altLang="en-US" sz="1800"/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18308B47-807F-382A-3C7A-352D82AA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9138"/>
            <a:ext cx="2233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Y" altLang="en-US" sz="1800"/>
              <a:t>ارتفاع الرطوبة</a:t>
            </a:r>
            <a:endParaRPr lang="en-US" altLang="en-US" sz="1800"/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783EBDC2-86A4-E8E7-D501-02A0F51E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08275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Y" altLang="en-US" sz="1800"/>
              <a:t>ارتفاع درجة الحرارة</a:t>
            </a:r>
            <a:endParaRPr lang="en-US" altLang="en-US" sz="1800"/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057B2A4C-CD4D-0E89-75AA-33099B51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5038"/>
            <a:ext cx="431800" cy="2879725"/>
          </a:xfrm>
          <a:prstGeom prst="curvedRightArrow">
            <a:avLst>
              <a:gd name="adj1" fmla="val 133382"/>
              <a:gd name="adj2" fmla="val 26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LB" altLang="en-US" sz="1800"/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395D167A-247D-BD04-4B95-969382DF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005263"/>
            <a:ext cx="6119812" cy="574675"/>
          </a:xfrm>
          <a:prstGeom prst="rightArrow">
            <a:avLst>
              <a:gd name="adj1" fmla="val 50000"/>
              <a:gd name="adj2" fmla="val 2662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LB" altLang="en-US" sz="1800"/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F72412A9-1885-435D-4C56-80D6B8EE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789363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Y" altLang="en-US" sz="1800"/>
              <a:t>زيادة سرعة نمو الأجياء الدقيقة</a:t>
            </a:r>
            <a:endParaRPr lang="en-US" altLang="en-US" sz="1800"/>
          </a:p>
        </p:txBody>
      </p:sp>
      <p:sp>
        <p:nvSpPr>
          <p:cNvPr id="9234" name="AutoShape 18">
            <a:extLst>
              <a:ext uri="{FF2B5EF4-FFF2-40B4-BE49-F238E27FC236}">
                <a16:creationId xmlns:a16="http://schemas.microsoft.com/office/drawing/2014/main" id="{EE06F79D-3654-6C6F-534C-85651572CB6A}"/>
              </a:ext>
            </a:extLst>
          </p:cNvPr>
          <p:cNvSpPr>
            <a:spLocks noChangeArrowheads="1"/>
          </p:cNvSpPr>
          <p:nvPr/>
        </p:nvSpPr>
        <p:spPr bwMode="auto">
          <a:xfrm rot="14980950" flipH="1">
            <a:off x="6801644" y="2613819"/>
            <a:ext cx="1657350" cy="19192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331" y="15810"/>
                </a:moveTo>
                <a:cubicBezTo>
                  <a:pt x="7561" y="16907"/>
                  <a:pt x="9151" y="17514"/>
                  <a:pt x="10800" y="17514"/>
                </a:cubicBezTo>
                <a:cubicBezTo>
                  <a:pt x="14508" y="17514"/>
                  <a:pt x="17514" y="14508"/>
                  <a:pt x="17514" y="10800"/>
                </a:cubicBezTo>
                <a:cubicBezTo>
                  <a:pt x="17514" y="9325"/>
                  <a:pt x="17028" y="7892"/>
                  <a:pt x="16132" y="6721"/>
                </a:cubicBezTo>
                <a:lnTo>
                  <a:pt x="19378" y="4238"/>
                </a:lnTo>
                <a:cubicBezTo>
                  <a:pt x="20819" y="6122"/>
                  <a:pt x="21600" y="8428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148" y="21600"/>
                  <a:pt x="5590" y="20624"/>
                  <a:pt x="3611" y="18860"/>
                </a:cubicBezTo>
                <a:lnTo>
                  <a:pt x="1814" y="20875"/>
                </a:lnTo>
                <a:lnTo>
                  <a:pt x="1431" y="14178"/>
                </a:lnTo>
                <a:lnTo>
                  <a:pt x="8128" y="13795"/>
                </a:lnTo>
                <a:lnTo>
                  <a:pt x="6331" y="158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2" grpId="0"/>
      <p:bldP spid="9224" grpId="0"/>
      <p:bldP spid="9225" grpId="0"/>
      <p:bldP spid="9226" grpId="0" animBg="1"/>
      <p:bldP spid="9227" grpId="0" animBg="1"/>
      <p:bldP spid="9228" grpId="0"/>
      <p:bldP spid="9229" grpId="0"/>
      <p:bldP spid="9230" grpId="0" animBg="1"/>
      <p:bldP spid="9231" grpId="0" animBg="1"/>
      <p:bldP spid="9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89F4FC-CF7B-DBFD-5CE1-7C0945DB0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368CD9-1E00-5838-7370-14C31E229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2292" name="Picture 4" descr="Fig 2 copy">
            <a:extLst>
              <a:ext uri="{FF2B5EF4-FFF2-40B4-BE49-F238E27FC236}">
                <a16:creationId xmlns:a16="http://schemas.microsoft.com/office/drawing/2014/main" id="{5B7DB9BC-ABC8-542D-5A76-B35A073F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8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>
            <a:extLst>
              <a:ext uri="{FF2B5EF4-FFF2-40B4-BE49-F238E27FC236}">
                <a16:creationId xmlns:a16="http://schemas.microsoft.com/office/drawing/2014/main" id="{69F96ADC-F074-7520-DDBB-1AB01A9A7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LB" altLang="en-US" b="1"/>
              <a:t>تحديد فترة التخزين</a:t>
            </a:r>
          </a:p>
        </p:txBody>
      </p:sp>
      <p:sp>
        <p:nvSpPr>
          <p:cNvPr id="13315" name="عنصر نائب للمحتوى 2">
            <a:extLst>
              <a:ext uri="{FF2B5EF4-FFF2-40B4-BE49-F238E27FC236}">
                <a16:creationId xmlns:a16="http://schemas.microsoft.com/office/drawing/2014/main" id="{743F5823-86D1-B9E1-EE31-74E00EE49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86613" cy="4525963"/>
          </a:xfrm>
        </p:spPr>
        <p:txBody>
          <a:bodyPr/>
          <a:lstStyle/>
          <a:p>
            <a:pPr algn="r" rtl="1" eaLnBrk="1" hangingPunct="1"/>
            <a:r>
              <a:rPr lang="ar-LB" altLang="en-US"/>
              <a:t>الطريقة المستخدمة في تخزين الحبوب</a:t>
            </a:r>
          </a:p>
          <a:p>
            <a:pPr algn="r" rtl="1" eaLnBrk="1" hangingPunct="1"/>
            <a:r>
              <a:rPr lang="ar-LB" altLang="en-US"/>
              <a:t>حالة الحبوب قبل التخزين</a:t>
            </a:r>
          </a:p>
          <a:p>
            <a:pPr algn="r" rtl="1" eaLnBrk="1" hangingPunct="1"/>
            <a:r>
              <a:rPr lang="ar-LB" altLang="en-US"/>
              <a:t>المحتوى المائي للحبوب</a:t>
            </a:r>
          </a:p>
          <a:p>
            <a:pPr algn="r" rtl="1" eaLnBrk="1" hangingPunct="1"/>
            <a:r>
              <a:rPr lang="ar-LB" altLang="en-US"/>
              <a:t>الاستخدام النهائي للحبوب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09A1196-D38B-1212-1AB4-F66962E8A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b="1"/>
              <a:t>أشكال  تضرر الحبوب</a:t>
            </a:r>
            <a:endParaRPr lang="en-US" altLang="en-US" b="1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C37CE05-2431-D9B9-AA13-706CF4682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SA" altLang="en-US" sz="2800" b="1" i="1">
                <a:latin typeface="Andalus" panose="02020603050405020304" pitchFamily="18" charset="-78"/>
                <a:cs typeface="Andalus" panose="02020603050405020304" pitchFamily="18" charset="-78"/>
              </a:rPr>
              <a:t>تفاعلات الهدم الكيميائي: </a:t>
            </a:r>
            <a:endParaRPr lang="en-US" altLang="en-US" sz="2800" b="1" i="1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SA" altLang="en-US" sz="2400"/>
              <a:t>منها تفاعل ميلارد، وتغير الخواص الفيزيائية والكيميائية للنشا وتخرب البروتينات وهدم الفيتامينات.</a:t>
            </a:r>
            <a:endParaRPr lang="ar-SA" altLang="en-US" sz="2400" b="1" i="1"/>
          </a:p>
          <a:p>
            <a:pPr algn="r" rtl="1" eaLnBrk="1" hangingPunct="1">
              <a:lnSpc>
                <a:spcPct val="90000"/>
              </a:lnSpc>
            </a:pPr>
            <a:r>
              <a:rPr lang="ar-SA" altLang="en-US" sz="2800" b="1" i="1">
                <a:latin typeface="Andalus" panose="02020603050405020304" pitchFamily="18" charset="-78"/>
                <a:cs typeface="Andalus" panose="02020603050405020304" pitchFamily="18" charset="-78"/>
              </a:rPr>
              <a:t>التحلل بتأثير النشاط الانزيمي</a:t>
            </a:r>
            <a:endParaRPr lang="en-US" altLang="en-US" sz="2800" b="1" i="1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SA" altLang="en-US" sz="2400"/>
              <a:t>أنزيمات البروتيناز </a:t>
            </a:r>
            <a:r>
              <a:rPr lang="en-US" altLang="en-US" sz="2400"/>
              <a:t>Proteinases</a:t>
            </a:r>
            <a:r>
              <a:rPr lang="ar-SA" altLang="en-US" sz="2400"/>
              <a:t> تساهم في تحليل البروتينات، </a:t>
            </a:r>
            <a:endParaRPr lang="ar-SY" altLang="en-US" sz="2400"/>
          </a:p>
          <a:p>
            <a:pPr lvl="1" algn="r" rtl="1" eaLnBrk="1" hangingPunct="1">
              <a:lnSpc>
                <a:spcPct val="90000"/>
              </a:lnSpc>
            </a:pPr>
            <a:r>
              <a:rPr lang="ar-SA" altLang="en-US" sz="2400"/>
              <a:t>أنزيمات الليباز </a:t>
            </a:r>
            <a:r>
              <a:rPr lang="en-US" altLang="en-US" sz="2400"/>
              <a:t>Lipases</a:t>
            </a:r>
            <a:r>
              <a:rPr lang="ar-SA" altLang="en-US" sz="2400"/>
              <a:t> فتحلل الليبيدات </a:t>
            </a:r>
            <a:endParaRPr lang="ar-SY" altLang="en-US" sz="2400"/>
          </a:p>
          <a:p>
            <a:pPr lvl="1" algn="r" rtl="1" eaLnBrk="1" hangingPunct="1">
              <a:lnSpc>
                <a:spcPct val="90000"/>
              </a:lnSpc>
            </a:pPr>
            <a:r>
              <a:rPr lang="ar-SA" altLang="en-US" sz="2400"/>
              <a:t>إنزيمات ألفا وبيتا اميلاز </a:t>
            </a:r>
            <a:r>
              <a:rPr lang="en-US" altLang="en-US" sz="2400"/>
              <a:t>Amylases</a:t>
            </a:r>
            <a:r>
              <a:rPr lang="ar-SA" altLang="en-US" sz="2400"/>
              <a:t> وإنزيمات الغليكوزيداز </a:t>
            </a:r>
            <a:r>
              <a:rPr lang="en-US" altLang="en-US" sz="2400"/>
              <a:t>Glucosidases</a:t>
            </a:r>
            <a:r>
              <a:rPr lang="ar-SA" altLang="en-US" sz="2400"/>
              <a:t> فتحلل النشا. </a:t>
            </a:r>
            <a:endParaRPr lang="ar-SA" altLang="en-US" sz="2400" b="1" i="1"/>
          </a:p>
          <a:p>
            <a:pPr algn="r" rtl="1" eaLnBrk="1" hangingPunct="1">
              <a:lnSpc>
                <a:spcPct val="90000"/>
              </a:lnSpc>
            </a:pPr>
            <a:r>
              <a:rPr lang="ar-SA" altLang="en-US" sz="2800" b="1" i="1">
                <a:latin typeface="Andalus" panose="02020603050405020304" pitchFamily="18" charset="-78"/>
                <a:cs typeface="Andalus" panose="02020603050405020304" pitchFamily="18" charset="-78"/>
              </a:rPr>
              <a:t>تضرر الحبوب بفعل الكائنات الحية</a:t>
            </a:r>
            <a:endParaRPr lang="en-US" altLang="en-US" sz="2800" b="1" i="1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SA" altLang="en-US" sz="2400"/>
              <a:t>تتغذى الكائنات الحية المتواجدة مع الحبوب كالقوارض والعصافير والحشرات على جزء من الحبوب</a:t>
            </a:r>
            <a:r>
              <a:rPr lang="ar-SY" altLang="en-US" sz="2400"/>
              <a:t>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15164D5-1E27-9AE4-E917-0F1BAB318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2729E1A-0F18-4C59-92BF-712CAE0F88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4" descr="ricewe-hl">
            <a:extLst>
              <a:ext uri="{FF2B5EF4-FFF2-40B4-BE49-F238E27FC236}">
                <a16:creationId xmlns:a16="http://schemas.microsoft.com/office/drawing/2014/main" id="{11D54713-82B5-4701-B0BF-2F5C958D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A3AE8DD-FE18-DF7E-A24A-CB8A6D888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/>
              <a:t>التغيرات التي تحصل أثناء التخزين</a:t>
            </a:r>
            <a:endParaRPr lang="en-US" altLang="en-US" b="1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294D9C3-F6C9-4E6A-B7AD-A669386ED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43813" cy="4525963"/>
          </a:xfrm>
        </p:spPr>
        <p:txBody>
          <a:bodyPr/>
          <a:lstStyle/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نقص وزن الحبوب المخزنة نتيجة التنفس.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تناقص كمية السكريات غير المرجعة.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تغير الخواص الفيزيائية للنشا (انخفاض لزوجته)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تفكك الكربوهيدرات إلى غاز ثاني اوكسيد الكربون والماء.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انخفاض مقاومة شد الغلوتين وازدياد مطاطيته (تحت تأثير الإنزيم المفكك للبروتين)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تغيرات في فعالية الإنزيمات.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ارتفاع نسبة الحموض الدسمة الحرة نتيجة لفعالية إنزيم الليباز.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r>
              <a:rPr lang="ar-SA" altLang="en-US" sz="2800"/>
              <a:t>ضياع في كمية الفيتاميين ب1 بين 12-30%.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7313D5-6607-5F6E-8B33-521A40131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/>
              <a:t>طرائق تخزين الحبوب</a:t>
            </a:r>
            <a:endParaRPr lang="en-US" altLang="en-US" b="1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137C0DE-FE5B-CE5F-4D77-8EB250E84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تتوقف طريقة التخزين المستخدمة على الكمية المراد تخزينها ومدة التخزين وعلى الإمكانيات المتوفرة</a:t>
            </a:r>
            <a:r>
              <a:rPr lang="en-US" altLang="en-US"/>
              <a:t> </a:t>
            </a:r>
            <a:endParaRPr lang="ar-SY" altLang="en-US"/>
          </a:p>
          <a:p>
            <a:pPr algn="justLow" rtl="1" eaLnBrk="1" hangingPunct="1"/>
            <a:r>
              <a:rPr lang="ar-SA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التخزين على شكل كوم </a:t>
            </a:r>
            <a:endParaRPr lang="en-US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1" eaLnBrk="1" hangingPunct="1"/>
            <a:r>
              <a:rPr lang="ar-SA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التخزين بالأكياس</a:t>
            </a:r>
            <a:endParaRPr lang="en-US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/>
            <a:r>
              <a:rPr lang="ar-SA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التخزين في الصوامع </a:t>
            </a:r>
            <a:endParaRPr lang="en-US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180C464-517C-30B4-5BFF-13AD8B580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7BB51C9-F1C2-532F-F19E-60B43018B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4" descr="tempor-hl">
            <a:extLst>
              <a:ext uri="{FF2B5EF4-FFF2-40B4-BE49-F238E27FC236}">
                <a16:creationId xmlns:a16="http://schemas.microsoft.com/office/drawing/2014/main" id="{AFAA7A52-0C28-F72E-B6A3-FB602E49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AE229C9-73DE-7688-646E-CAEDE9FB2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C7CB75C-33A8-C905-5831-66A8D060C8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3" descr="plast2-hl">
            <a:extLst>
              <a:ext uri="{FF2B5EF4-FFF2-40B4-BE49-F238E27FC236}">
                <a16:creationId xmlns:a16="http://schemas.microsoft.com/office/drawing/2014/main" id="{3E71E9A8-0F60-7A4E-DC47-32B91884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75803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7948E63-7396-6B81-0572-09C522ABC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9E66BB0-2D72-1A41-2746-3DAF4247DF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صورة 5" descr="097126_2009_07_06_13_32_53.image1.jpg">
            <a:extLst>
              <a:ext uri="{FF2B5EF4-FFF2-40B4-BE49-F238E27FC236}">
                <a16:creationId xmlns:a16="http://schemas.microsoft.com/office/drawing/2014/main" id="{09F611CB-AA05-C2E7-452A-8BC37E54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288"/>
            <a:ext cx="6942138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>
            <a:extLst>
              <a:ext uri="{FF2B5EF4-FFF2-40B4-BE49-F238E27FC236}">
                <a16:creationId xmlns:a16="http://schemas.microsoft.com/office/drawing/2014/main" id="{47DCF7AE-861D-B4A1-514C-204E0F153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Y" altLang="en-US"/>
              <a:t>لمحة تاريخية</a:t>
            </a:r>
            <a:endParaRPr lang="ar-SA" altLang="en-US"/>
          </a:p>
        </p:txBody>
      </p:sp>
      <p:sp>
        <p:nvSpPr>
          <p:cNvPr id="3075" name="عنصر نائب للمحتوى 2">
            <a:extLst>
              <a:ext uri="{FF2B5EF4-FFF2-40B4-BE49-F238E27FC236}">
                <a16:creationId xmlns:a16="http://schemas.microsoft.com/office/drawing/2014/main" id="{454F5A15-4764-6B08-58C9-DEDA956D71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7715250" cy="4525962"/>
          </a:xfrm>
        </p:spPr>
        <p:txBody>
          <a:bodyPr/>
          <a:lstStyle/>
          <a:p>
            <a:pPr algn="r" rtl="1"/>
            <a:r>
              <a:rPr lang="ar-SA" altLang="en-US" b="1">
                <a:solidFill>
                  <a:srgbClr val="00B050"/>
                </a:solidFill>
              </a:rPr>
              <a:t>يقول الله تعالى</a:t>
            </a:r>
            <a:r>
              <a:rPr lang="ar-SY" altLang="en-US" b="1">
                <a:solidFill>
                  <a:srgbClr val="00B050"/>
                </a:solidFill>
              </a:rPr>
              <a:t>: </a:t>
            </a:r>
            <a:r>
              <a:rPr lang="ar-SA" altLang="en-US" b="1">
                <a:solidFill>
                  <a:srgbClr val="00B050"/>
                </a:solidFill>
              </a:rPr>
              <a:t>يُوسُفُ أَيُّهَا الصِّدِيقُ أَفْتِنَا فِى سَبْعِ بَقَرَاتٍ سِمَانٍ يَأْكُلُهُنَّ سَبْعٌ عِجَافٌ وَسَبْعِ سُنْبُلاتٍ خُضْرٍ وَأُخَرَ يَابِسَاتٍ لَّعَلِّي أَرْجِعُ إلَى النَّاسِ لَعَلَّهُمْ يَعْلَمُونَ * قَالَ تَزْرَعُونَ سَبْعَ سِنِينَ دَأَبًا </a:t>
            </a:r>
            <a:r>
              <a:rPr lang="ar-SA" altLang="en-US" b="1">
                <a:solidFill>
                  <a:srgbClr val="FF0000"/>
                </a:solidFill>
              </a:rPr>
              <a:t>فَمَا حَصَدتُّمْ فَذَرُوهُ فِى سُنْبُلِهِ إلاَّ قَلِيلاً مِّمَّا تَأْكُلُونَ </a:t>
            </a:r>
            <a:r>
              <a:rPr lang="ar-SA" altLang="en-US" b="1">
                <a:solidFill>
                  <a:srgbClr val="00B050"/>
                </a:solidFill>
              </a:rPr>
              <a:t>* ثُمَّ يَأْتِي مِنْ بَعْدِ ذَلِكَ سَبْعٌ شِدَادٌ يَأْكُلْنَ مَا قَدَّمْتُمْ لَهُنَّ إلاَّ قَلِيلاً مِّمَّا تُحْصِنُونَ</a:t>
            </a:r>
            <a:r>
              <a:rPr lang="en-US" altLang="en-US" b="1">
                <a:solidFill>
                  <a:srgbClr val="00B050"/>
                </a:solidFill>
              </a:rPr>
              <a:t> * </a:t>
            </a:r>
            <a:r>
              <a:rPr lang="ar-SA" altLang="en-US" b="1">
                <a:solidFill>
                  <a:srgbClr val="00B050"/>
                </a:solidFill>
              </a:rPr>
              <a:t>ثُمَّ يَأْتِي مِنْ بَعْدِ ذَلِكَ عَامٌ فِيهِ يُغَاثُ النَّاسُ وَفِيهِ يَعْصِرُونَ</a:t>
            </a:r>
            <a:r>
              <a:rPr lang="en-US" altLang="en-US" b="1">
                <a:solidFill>
                  <a:srgbClr val="00B050"/>
                </a:solidFill>
              </a:rPr>
              <a:t>) (</a:t>
            </a:r>
            <a:r>
              <a:rPr lang="ar-SA" altLang="en-US" b="1">
                <a:solidFill>
                  <a:srgbClr val="00B050"/>
                </a:solidFill>
              </a:rPr>
              <a:t>يوسف 45-49</a:t>
            </a:r>
            <a:r>
              <a:rPr lang="ar-SY" altLang="en-US" b="1">
                <a:solidFill>
                  <a:srgbClr val="00B050"/>
                </a:solidFill>
              </a:rPr>
              <a:t>)</a:t>
            </a:r>
            <a:br>
              <a:rPr lang="en-US" altLang="en-US" b="1"/>
            </a:br>
            <a:endParaRPr lang="ar-SA" altLang="en-US"/>
          </a:p>
        </p:txBody>
      </p:sp>
      <p:pic>
        <p:nvPicPr>
          <p:cNvPr id="3076" name="صورة 3" descr="jpg.jpg">
            <a:extLst>
              <a:ext uri="{FF2B5EF4-FFF2-40B4-BE49-F238E27FC236}">
                <a16:creationId xmlns:a16="http://schemas.microsoft.com/office/drawing/2014/main" id="{E17B956F-AC3C-5BB3-5E71-FB32D3BD7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564063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9137725-12BF-D3D3-DEDB-35C1A2A8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b="1"/>
              <a:t>التخزين في الصوامع</a:t>
            </a:r>
            <a:r>
              <a:rPr lang="en-US" altLang="en-US"/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BEA5D31-366E-8373-32E8-CA0CB627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marL="609600" indent="-609600" algn="r" rtl="1" eaLnBrk="1" hangingPunct="1"/>
            <a:r>
              <a:rPr lang="ar-SA" altLang="en-US"/>
              <a:t>تبنى على شكل مربع أو ثماني (ذات استطاعة منخفضة) أو متعددة الأضلاع أو دائري (ذات استطاعة كبيرة) قطر 2-9 م وارتفاع 10-23 م.</a:t>
            </a:r>
          </a:p>
          <a:p>
            <a:pPr marL="609600" indent="-609600" algn="r" rtl="1" eaLnBrk="1" hangingPunct="1"/>
            <a:r>
              <a:rPr lang="ar-SA" altLang="en-US"/>
              <a:t>يمكن تخزين أصناف مختلفة من الحبوب أو درجات مختلفة منه في </a:t>
            </a:r>
            <a:r>
              <a:rPr lang="ar-LB" altLang="en-US"/>
              <a:t>خلايا</a:t>
            </a:r>
            <a:r>
              <a:rPr lang="ar-SA" altLang="en-US"/>
              <a:t> مختلفة.</a:t>
            </a:r>
          </a:p>
          <a:p>
            <a:pPr marL="609600" indent="-609600" algn="r" rtl="1" eaLnBrk="1" hangingPunct="1"/>
            <a:r>
              <a:rPr lang="ar-SA" altLang="en-US"/>
              <a:t>سهولة وأتمتة عملية التخزين والتفريغ وانخفاض تكاليف التخزين .</a:t>
            </a:r>
          </a:p>
          <a:p>
            <a:pPr marL="609600" indent="-609600" algn="r" rtl="1" eaLnBrk="1" hangingPunct="1"/>
            <a:r>
              <a:rPr lang="ar-SA" altLang="en-US"/>
              <a:t>ذات استطاعة تتراوح بين 50- 250 طن.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04A075E-83DD-250E-5108-FDA287923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/>
              <a:t>أنواع الصوامع</a:t>
            </a:r>
            <a:endParaRPr lang="en-US" altLang="en-US" b="1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6D7BCB8-CFC1-0551-48F9-E6CDE5127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algn="r" rtl="1" eaLnBrk="1" hangingPunct="1"/>
            <a:r>
              <a:rPr lang="ar-SA" altLang="en-US" b="1"/>
              <a:t>صوامع خشبية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صوامع إسمنتية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صوامع فولاذية</a:t>
            </a:r>
            <a:r>
              <a:rPr lang="en-US" altLang="en-US"/>
              <a:t> </a:t>
            </a:r>
            <a:endParaRPr lang="ar-SY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FA27A15-2501-C4EF-2078-0A69FFB5B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0699EE9-3A1E-854F-913D-C77E6BF33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4" descr="bwood2-hl">
            <a:extLst>
              <a:ext uri="{FF2B5EF4-FFF2-40B4-BE49-F238E27FC236}">
                <a16:creationId xmlns:a16="http://schemas.microsoft.com/office/drawing/2014/main" id="{340FC0B2-A913-BD48-D489-BBD5F547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26538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001212E-E5A0-72BA-061B-6C203A6D9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1E01150-A433-A4FA-B0EA-8A7C21C63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7" descr="term2-hl">
            <a:extLst>
              <a:ext uri="{FF2B5EF4-FFF2-40B4-BE49-F238E27FC236}">
                <a16:creationId xmlns:a16="http://schemas.microsoft.com/office/drawing/2014/main" id="{19D0FABA-9838-440B-23D0-84969EA5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313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0030C72-9089-D9EE-CA19-9CCCE410C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94519C8-1ABC-F1ED-82CE-32CCF0B38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5" descr="bcomp1-hl">
            <a:extLst>
              <a:ext uri="{FF2B5EF4-FFF2-40B4-BE49-F238E27FC236}">
                <a16:creationId xmlns:a16="http://schemas.microsoft.com/office/drawing/2014/main" id="{FC50AFF5-9497-9028-DC67-61E11766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76250"/>
            <a:ext cx="824388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850A125-DBD0-4059-3923-388A9B0CD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b="1"/>
              <a:t>تهوية الحبوب</a:t>
            </a:r>
            <a:endParaRPr lang="en-US" altLang="en-US" b="1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47EDE8B-02BA-465A-51EC-BC7A88F3E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بنقل الحبوب إلى صومعة فارغة </a:t>
            </a:r>
            <a:endParaRPr lang="ar-SY" altLang="en-US"/>
          </a:p>
          <a:p>
            <a:pPr algn="r" rtl="1" eaLnBrk="1" hangingPunct="1"/>
            <a:r>
              <a:rPr lang="ar-SA" altLang="en-US"/>
              <a:t>تمرير تيار هوائي ضمنها</a:t>
            </a:r>
            <a:r>
              <a:rPr lang="en-US" altLang="en-US"/>
              <a:t>. </a:t>
            </a:r>
            <a:endParaRPr lang="ar-SY" altLang="en-US"/>
          </a:p>
          <a:p>
            <a:pPr algn="r" rtl="1" eaLnBrk="1" hangingPunct="1"/>
            <a:r>
              <a:rPr lang="ar-SA" altLang="en-US"/>
              <a:t>يجب إجراء التهوية عند وجود فرق كبير بين الرطوبة النسبية داخل الصومعة وخارجها أو وجود فرق في درجة الحرارة يتجاوز 5 م◦.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EA30D58-6814-4C39-F5D2-B160A4AB4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0F1A7BA-1F9B-D678-ABDA-1461D6DB7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27652" name="Picture 4" descr="axial2-hl">
            <a:extLst>
              <a:ext uri="{FF2B5EF4-FFF2-40B4-BE49-F238E27FC236}">
                <a16:creationId xmlns:a16="http://schemas.microsoft.com/office/drawing/2014/main" id="{249777B5-CA3B-FEED-E7E8-E4C84E53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07963"/>
            <a:ext cx="915352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AFBB31D-AB23-0666-58B1-50E7E0E04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32E9EF3-E989-BCD5-59F0-0CB6949CC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5" descr="ducts-hl">
            <a:extLst>
              <a:ext uri="{FF2B5EF4-FFF2-40B4-BE49-F238E27FC236}">
                <a16:creationId xmlns:a16="http://schemas.microsoft.com/office/drawing/2014/main" id="{AA0FC812-4F37-B6B5-725A-DD14688F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9EECBC-7350-14E7-C2A9-13A078C65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/>
              <a:t>فوائد التهوي</a:t>
            </a:r>
            <a:r>
              <a:rPr lang="ar-SY" altLang="en-US"/>
              <a:t>ة</a:t>
            </a:r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669BEB-5C6A-CB7E-9159-B4081AC84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marL="609600" indent="-609600" algn="r" rtl="1" eaLnBrk="1" hangingPunct="1"/>
            <a:r>
              <a:rPr lang="ar-SA" altLang="en-US"/>
              <a:t>تبريد الحبوب وتأمين توزع متجانس للحرارة.</a:t>
            </a:r>
          </a:p>
          <a:p>
            <a:pPr marL="609600" indent="-609600" algn="r" rtl="1" eaLnBrk="1" hangingPunct="1"/>
            <a:r>
              <a:rPr lang="ar-SA" altLang="en-US"/>
              <a:t>الحفاظ على درجة حرارة الحبوب ضمن الحدود المثلى.</a:t>
            </a:r>
          </a:p>
          <a:p>
            <a:pPr marL="609600" indent="-609600" algn="r" rtl="1" eaLnBrk="1" hangingPunct="1"/>
            <a:r>
              <a:rPr lang="ar-SA" altLang="en-US"/>
              <a:t>سحب رائحة الحبوب المخزنة.</a:t>
            </a:r>
          </a:p>
          <a:p>
            <a:pPr marL="609600" indent="-609600" algn="r" rtl="1" eaLnBrk="1" hangingPunct="1"/>
            <a:r>
              <a:rPr lang="ar-SA" altLang="en-US"/>
              <a:t>توزيع العلاج المستخدمة بشكل منتظم وجيد.</a:t>
            </a:r>
          </a:p>
          <a:p>
            <a:pPr marL="609600" indent="-609600" algn="r" rtl="1" eaLnBrk="1" hangingPunct="1"/>
            <a:r>
              <a:rPr lang="ar-SA" altLang="en-US"/>
              <a:t>منع الحبوب الرطبة عند تخزينها لمدة قصيرة من ارتفاع درجة حرارتها بشكل مفاجئ.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>
            <a:extLst>
              <a:ext uri="{FF2B5EF4-FFF2-40B4-BE49-F238E27FC236}">
                <a16:creationId xmlns:a16="http://schemas.microsoft.com/office/drawing/2014/main" id="{1AD2973C-2AD0-D3BC-00D1-6CE9476C5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LB" altLang="en-US" b="1"/>
              <a:t>خواص الحبوب المتعلقة بالتخزين</a:t>
            </a:r>
          </a:p>
        </p:txBody>
      </p:sp>
      <p:sp>
        <p:nvSpPr>
          <p:cNvPr id="4099" name="عنصر نائب للمحتوى 2">
            <a:extLst>
              <a:ext uri="{FF2B5EF4-FFF2-40B4-BE49-F238E27FC236}">
                <a16:creationId xmlns:a16="http://schemas.microsoft.com/office/drawing/2014/main" id="{91E041B9-A9F9-0892-70A3-44249C8CA0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86613" cy="4525963"/>
          </a:xfrm>
        </p:spPr>
        <p:txBody>
          <a:bodyPr/>
          <a:lstStyle/>
          <a:p>
            <a:pPr algn="r" rtl="1" eaLnBrk="1" hangingPunct="1"/>
            <a:r>
              <a:rPr lang="ar-LB" altLang="en-US"/>
              <a:t>الطبيعة الحبيبية</a:t>
            </a:r>
            <a:endParaRPr lang="ar-SY" altLang="en-US"/>
          </a:p>
          <a:p>
            <a:pPr lvl="1" algn="r" rtl="1" eaLnBrk="1" hangingPunct="1"/>
            <a:r>
              <a:rPr lang="ar-SY" altLang="en-US"/>
              <a:t>20-40% فراغ</a:t>
            </a:r>
            <a:endParaRPr lang="ar-LB" altLang="en-US"/>
          </a:p>
          <a:p>
            <a:pPr algn="r" rtl="1" eaLnBrk="1" hangingPunct="1"/>
            <a:r>
              <a:rPr lang="ar-LB" altLang="en-US"/>
              <a:t>الخواص الحرارية</a:t>
            </a:r>
          </a:p>
          <a:p>
            <a:pPr algn="r" rtl="1" eaLnBrk="1" hangingPunct="1"/>
            <a:r>
              <a:rPr lang="ar-LB" altLang="en-US"/>
              <a:t>الهيغروسكوبية </a:t>
            </a:r>
            <a:r>
              <a:rPr lang="en-US" altLang="en-US"/>
              <a:t>Higroscobik</a:t>
            </a:r>
            <a:endParaRPr lang="ar-LB" altLang="en-US"/>
          </a:p>
          <a:p>
            <a:pPr lvl="1" algn="r" rtl="1" eaLnBrk="1" hangingPunct="1"/>
            <a:r>
              <a:rPr lang="ar-LB" altLang="en-US"/>
              <a:t>رطوبة الهواء تتعلق بدرجة حرارته</a:t>
            </a:r>
          </a:p>
          <a:p>
            <a:pPr lvl="1" algn="r" rtl="1" eaLnBrk="1" hangingPunct="1"/>
            <a:r>
              <a:rPr lang="ar-LB" altLang="en-US" sz="2400"/>
              <a:t>عند درجة حرارة 0 يحتوي 1 م3 هواء على 4.9 غ ماء</a:t>
            </a:r>
          </a:p>
          <a:p>
            <a:pPr lvl="1" algn="r" rtl="1" eaLnBrk="1" hangingPunct="1"/>
            <a:r>
              <a:rPr lang="ar-LB" altLang="en-US" sz="2400"/>
              <a:t>عند درجة حرارة 10 يحتوي 1 م3 هواء على 9.4 غ ماء</a:t>
            </a:r>
          </a:p>
          <a:p>
            <a:pPr lvl="1" algn="r" rtl="1" eaLnBrk="1" hangingPunct="1"/>
            <a:r>
              <a:rPr lang="ar-LB" altLang="en-US" sz="2400"/>
              <a:t>عند درجة حرارة 20 يحتوي 1 م3 هواء على 17.5 غ ماء</a:t>
            </a:r>
          </a:p>
          <a:p>
            <a:pPr lvl="1" algn="r" rtl="1" eaLnBrk="1" hangingPunct="1"/>
            <a:endParaRPr lang="ar-LB" altLang="en-US"/>
          </a:p>
          <a:p>
            <a:pPr lvl="1" algn="r" rtl="1" eaLnBrk="1" hangingPunct="1"/>
            <a:endParaRPr lang="ar-L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D1DDF1F-8D88-128D-9E20-7219E9405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العوامل المؤثرة في عملية التخزين</a:t>
            </a:r>
            <a:endParaRPr lang="en-US" altLang="en-US" sz="4000" b="1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E686AB4-5A8D-EAC4-B7A6-B67FAD511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29425" cy="4525963"/>
          </a:xfrm>
        </p:spPr>
        <p:txBody>
          <a:bodyPr/>
          <a:lstStyle/>
          <a:p>
            <a:pPr marL="609600" indent="-609600" algn="r" rtl="1" eaLnBrk="1" hangingPunct="1"/>
            <a:r>
              <a:rPr lang="ar-SA" altLang="en-US"/>
              <a:t>درجة حرارة ورطوبة الحبوب.</a:t>
            </a:r>
          </a:p>
          <a:p>
            <a:pPr marL="609600" indent="-609600" algn="r" rtl="1" eaLnBrk="1" hangingPunct="1"/>
            <a:r>
              <a:rPr lang="ar-SA" altLang="en-US"/>
              <a:t>درجة حرارة ورطوبة الجو المحيط .</a:t>
            </a:r>
          </a:p>
          <a:p>
            <a:pPr marL="609600" indent="-609600" algn="r" rtl="1" eaLnBrk="1" hangingPunct="1"/>
            <a:r>
              <a:rPr lang="ar-SA" altLang="en-US"/>
              <a:t>مقدار الشوائب الموجودة في الحبوب.</a:t>
            </a:r>
          </a:p>
          <a:p>
            <a:pPr marL="609600" indent="-609600" algn="r" rtl="1" eaLnBrk="1" hangingPunct="1"/>
            <a:r>
              <a:rPr lang="ar-SA" altLang="en-US"/>
              <a:t>الأحياء الدقيقة</a:t>
            </a:r>
          </a:p>
          <a:p>
            <a:pPr marL="609600" indent="-609600" algn="r" rtl="1" eaLnBrk="1" hangingPunct="1"/>
            <a:r>
              <a:rPr lang="ar-SA" altLang="en-US"/>
              <a:t>الحشرات وأضرارها.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4007C9-57B9-FBAB-D56E-C59EB875A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درجة حرارة ورطوبة الحبوب</a:t>
            </a:r>
            <a:endParaRPr lang="en-US" altLang="en-US" sz="4000" b="1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15E56F0-E65B-255A-8E87-CFEE6BB9D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درجة حرارة 18 م ورطوبة 17% لمدة 4 أسابيع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/>
              <a:t>رطوبة الحبوب 15% فإنه يمكن تخزينها لمدة 6 أشهر مع وجوب تهويتها</a:t>
            </a:r>
            <a:r>
              <a:rPr lang="ar-SY" altLang="en-US"/>
              <a:t>.</a:t>
            </a:r>
          </a:p>
          <a:p>
            <a:pPr algn="r" rtl="1" eaLnBrk="1" hangingPunct="1"/>
            <a:r>
              <a:rPr lang="ar-SA" altLang="en-US"/>
              <a:t>عند استلام حبوب ذات رطوبة أعلى من الرطوبة الحرجة للتخزين (14%) يجب تجفيفها مباشرة</a:t>
            </a:r>
            <a:r>
              <a:rPr lang="ar-SY" altLang="en-US"/>
              <a:t>.</a:t>
            </a:r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5DF038C-F457-51B2-D7EE-C99EDEC50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sz="4000" b="1"/>
              <a:t>درجة حرارة ورطوبة الجو المحيط</a:t>
            </a:r>
            <a:endParaRPr lang="en-US" altLang="en-US" sz="4000" b="1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F45DD8-E845-9ECA-2CDC-A1424F6F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تتميز الحبوب بصفتها الهيغروسكوبية</a:t>
            </a:r>
            <a:r>
              <a:rPr lang="en-US" altLang="en-US"/>
              <a:t> </a:t>
            </a:r>
            <a:r>
              <a:rPr lang="ar-SY" altLang="en-US"/>
              <a:t>حيث </a:t>
            </a:r>
            <a:r>
              <a:rPr lang="ar-SA" altLang="en-US"/>
              <a:t>ترتبط رطوبة الحبوب مع رطوبة الجو المحيط</a:t>
            </a:r>
            <a:r>
              <a:rPr lang="en-US" altLang="en-US"/>
              <a:t> </a:t>
            </a:r>
            <a:r>
              <a:rPr lang="ar-SY" altLang="en-US"/>
              <a:t>.</a:t>
            </a:r>
          </a:p>
          <a:p>
            <a:pPr algn="r" rtl="1" eaLnBrk="1" hangingPunct="1"/>
            <a:r>
              <a:rPr lang="ar-SA" altLang="en-US"/>
              <a:t>قمح ذو رطوبة 8% في هواء ذو رطوبة نسبية 75% تنتقل الرطوبة إلى القمح حتى تصل لحالة التوازن وتصبح رطوبة القمح بعد 8 أيام 14.5%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65CC90D-23EA-702F-CB31-42EBE8A51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11B5A61-4A59-9623-EDBA-025E646EE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8196" name="Picture 4" descr="Fig1 copy">
            <a:extLst>
              <a:ext uri="{FF2B5EF4-FFF2-40B4-BE49-F238E27FC236}">
                <a16:creationId xmlns:a16="http://schemas.microsoft.com/office/drawing/2014/main" id="{160EEEAE-B6B5-55D4-C429-69BE42F0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376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17FD0C1-7F8E-DB7C-09C1-734462A23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564108-628D-05D6-8811-FF31DBDC8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C09D9F6B-F8A5-D4F6-25B3-A0D581C5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500"/>
            <a:ext cx="67691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0F2FA23-E918-1D38-32EA-CC0A4BD2C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BEBA2A-3C60-CA8B-5E35-FD43B3FC8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5C888202-0C2E-156D-7FFC-37C1B677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3182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619</Words>
  <Application>Microsoft Office PowerPoint</Application>
  <PresentationFormat>On-screen Show (4:3)</PresentationFormat>
  <Paragraphs>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Aptos</vt:lpstr>
      <vt:lpstr>Andalus</vt:lpstr>
      <vt:lpstr>Times New Roman</vt:lpstr>
      <vt:lpstr>تصميم افتراضي</vt:lpstr>
      <vt:lpstr>تخزين الحبوب Grain Storage</vt:lpstr>
      <vt:lpstr>لمحة تاريخية</vt:lpstr>
      <vt:lpstr>خواص الحبوب المتعلقة بالتخزين</vt:lpstr>
      <vt:lpstr>العوامل المؤثرة في عملية التخزين</vt:lpstr>
      <vt:lpstr>درجة حرارة ورطوبة الحبوب</vt:lpstr>
      <vt:lpstr>درجة حرارة ورطوبة الجو المحيط</vt:lpstr>
      <vt:lpstr>PowerPoint Presentation</vt:lpstr>
      <vt:lpstr>PowerPoint Presentation</vt:lpstr>
      <vt:lpstr>PowerPoint Presentation</vt:lpstr>
      <vt:lpstr>الأحياء الدقيقة - التنفس </vt:lpstr>
      <vt:lpstr>PowerPoint Presentation</vt:lpstr>
      <vt:lpstr>تحديد فترة التخزين</vt:lpstr>
      <vt:lpstr>أشكال  تضرر الحبوب</vt:lpstr>
      <vt:lpstr>PowerPoint Presentation</vt:lpstr>
      <vt:lpstr>التغيرات التي تحصل أثناء التخزين</vt:lpstr>
      <vt:lpstr>طرائق تخزين الحبوب</vt:lpstr>
      <vt:lpstr>PowerPoint Presentation</vt:lpstr>
      <vt:lpstr>PowerPoint Presentation</vt:lpstr>
      <vt:lpstr>PowerPoint Presentation</vt:lpstr>
      <vt:lpstr>التخزين في الصوامع </vt:lpstr>
      <vt:lpstr>أنواع الصوامع</vt:lpstr>
      <vt:lpstr>PowerPoint Presentation</vt:lpstr>
      <vt:lpstr>PowerPoint Presentation</vt:lpstr>
      <vt:lpstr>PowerPoint Presentation</vt:lpstr>
      <vt:lpstr>تهوية الحبوب</vt:lpstr>
      <vt:lpstr>PowerPoint Presentation</vt:lpstr>
      <vt:lpstr>PowerPoint Presentation</vt:lpstr>
      <vt:lpstr>فوائد التهوية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تخزين الحبوب</dc:title>
  <dc:creator>د. فرحان</dc:creator>
  <cp:lastModifiedBy>Farhan Alfin</cp:lastModifiedBy>
  <cp:revision>87</cp:revision>
  <dcterms:created xsi:type="dcterms:W3CDTF">2005-10-10T17:52:43Z</dcterms:created>
  <dcterms:modified xsi:type="dcterms:W3CDTF">2026-02-24T09:38:04Z</dcterms:modified>
</cp:coreProperties>
</file>