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2" r:id="rId3"/>
    <p:sldId id="257" r:id="rId4"/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2" r:id="rId16"/>
    <p:sldId id="303" r:id="rId17"/>
    <p:sldId id="259" r:id="rId18"/>
    <p:sldId id="304" r:id="rId19"/>
    <p:sldId id="305" r:id="rId20"/>
    <p:sldId id="275" r:id="rId21"/>
    <p:sldId id="261" r:id="rId22"/>
    <p:sldId id="262" r:id="rId23"/>
    <p:sldId id="297" r:id="rId24"/>
    <p:sldId id="276" r:id="rId25"/>
    <p:sldId id="277" r:id="rId26"/>
    <p:sldId id="278" r:id="rId27"/>
    <p:sldId id="298" r:id="rId28"/>
    <p:sldId id="263" r:id="rId29"/>
    <p:sldId id="294" r:id="rId30"/>
    <p:sldId id="264" r:id="rId31"/>
    <p:sldId id="265" r:id="rId32"/>
    <p:sldId id="308" r:id="rId33"/>
    <p:sldId id="266" r:id="rId34"/>
    <p:sldId id="310" r:id="rId35"/>
    <p:sldId id="309" r:id="rId36"/>
    <p:sldId id="311" r:id="rId37"/>
    <p:sldId id="313" r:id="rId38"/>
    <p:sldId id="267" r:id="rId39"/>
    <p:sldId id="268" r:id="rId40"/>
    <p:sldId id="299" r:id="rId41"/>
    <p:sldId id="280" r:id="rId42"/>
    <p:sldId id="274" r:id="rId43"/>
    <p:sldId id="269" r:id="rId44"/>
    <p:sldId id="300" r:id="rId45"/>
    <p:sldId id="270" r:id="rId46"/>
    <p:sldId id="271" r:id="rId47"/>
    <p:sldId id="272" r:id="rId48"/>
    <p:sldId id="273" r:id="rId49"/>
    <p:sldId id="301" r:id="rId5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00FF"/>
    <a:srgbClr val="00CC00"/>
    <a:srgbClr val="FFFF99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1F982-9812-4411-913C-94D726238B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61A72EF-851E-4FB0-8C57-F65D5B3009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الحبوب</a:t>
          </a:r>
          <a:endParaRPr kumimoji="0" 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63900-B6E5-4D23-8412-AF334058C431}" type="parTrans" cxnId="{F3B071A2-B39D-4A10-9B0A-0152BC416D87}">
      <dgm:prSet/>
      <dgm:spPr/>
      <dgm:t>
        <a:bodyPr/>
        <a:lstStyle/>
        <a:p>
          <a:pPr rtl="1"/>
          <a:endParaRPr lang="ar-SY"/>
        </a:p>
      </dgm:t>
    </dgm:pt>
    <dgm:pt modelId="{7F24B326-6A8E-4081-8EA1-65439C4B70F7}" type="sibTrans" cxnId="{F3B071A2-B39D-4A10-9B0A-0152BC416D87}">
      <dgm:prSet/>
      <dgm:spPr/>
      <dgm:t>
        <a:bodyPr/>
        <a:lstStyle/>
        <a:p>
          <a:pPr rtl="1"/>
          <a:endParaRPr lang="ar-SY"/>
        </a:p>
      </dgm:t>
    </dgm:pt>
    <dgm:pt modelId="{F12BAC38-C396-42A5-BAAB-7B41E09B72A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المناطق الحارة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E38F92F-1A88-42B8-8BE3-E621F348E5A9}" type="parTrans" cxnId="{674FB60A-54E3-4492-9D69-410C7B441849}">
      <dgm:prSet/>
      <dgm:spPr/>
      <dgm:t>
        <a:bodyPr/>
        <a:lstStyle/>
        <a:p>
          <a:pPr rtl="1"/>
          <a:endParaRPr lang="ar-SY"/>
        </a:p>
      </dgm:t>
    </dgm:pt>
    <dgm:pt modelId="{6FAB3BA2-CD22-4901-B6DE-16B89ED0CA9F}" type="sibTrans" cxnId="{674FB60A-54E3-4492-9D69-410C7B441849}">
      <dgm:prSet/>
      <dgm:spPr/>
      <dgm:t>
        <a:bodyPr/>
        <a:lstStyle/>
        <a:p>
          <a:pPr rtl="1"/>
          <a:endParaRPr lang="ar-SY"/>
        </a:p>
      </dgm:t>
    </dgm:pt>
    <dgm:pt modelId="{F112ECF9-D306-445F-8E74-E9CC3F32665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الذرة الصفراء</a:t>
          </a:r>
          <a:r>
            <a:rPr kumimoji="0" lang="ar-SY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Maize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الذرة البيضاء</a:t>
          </a:r>
          <a:r>
            <a:rPr kumimoji="0" lang="ar-SY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Sorghum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الأرز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Rice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الدخن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Millet </a:t>
          </a:r>
        </a:p>
      </dgm:t>
    </dgm:pt>
    <dgm:pt modelId="{74E5F7DD-9F2C-4B1A-8876-0E98F010B5CE}" type="parTrans" cxnId="{D145F0B6-D1BB-4020-89E1-D753652BAB6E}">
      <dgm:prSet/>
      <dgm:spPr/>
      <dgm:t>
        <a:bodyPr/>
        <a:lstStyle/>
        <a:p>
          <a:pPr rtl="1"/>
          <a:endParaRPr lang="ar-SY"/>
        </a:p>
      </dgm:t>
    </dgm:pt>
    <dgm:pt modelId="{2024D0AD-D593-426C-8C04-B1133EA67770}" type="sibTrans" cxnId="{D145F0B6-D1BB-4020-89E1-D753652BAB6E}">
      <dgm:prSet/>
      <dgm:spPr/>
      <dgm:t>
        <a:bodyPr/>
        <a:lstStyle/>
        <a:p>
          <a:pPr rtl="1"/>
          <a:endParaRPr lang="ar-SY"/>
        </a:p>
      </dgm:t>
    </dgm:pt>
    <dgm:pt modelId="{DAAC96BA-2410-43EC-9296-53D07D07931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المناطق الدافئة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068E3F27-40E9-4A3E-8FCC-BD62E4875BF0}" type="parTrans" cxnId="{C57E79FC-3B4A-4550-A3BA-D0140E38A4D4}">
      <dgm:prSet/>
      <dgm:spPr/>
      <dgm:t>
        <a:bodyPr/>
        <a:lstStyle/>
        <a:p>
          <a:pPr rtl="1"/>
          <a:endParaRPr lang="ar-SY"/>
        </a:p>
      </dgm:t>
    </dgm:pt>
    <dgm:pt modelId="{46C81F6D-0182-4D12-B42F-D414462C3F34}" type="sibTrans" cxnId="{C57E79FC-3B4A-4550-A3BA-D0140E38A4D4}">
      <dgm:prSet/>
      <dgm:spPr/>
      <dgm:t>
        <a:bodyPr/>
        <a:lstStyle/>
        <a:p>
          <a:pPr rtl="1"/>
          <a:endParaRPr lang="ar-SY"/>
        </a:p>
      </dgm:t>
    </dgm:pt>
    <dgm:pt modelId="{2F7CDFFE-03E5-435A-9094-ECC798FA246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القمح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Wheat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الشعير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Barley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الشوفان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Oats</a:t>
          </a:r>
          <a:endParaRPr kumimoji="0" lang="ar-SY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الشيلم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Rye</a:t>
          </a:r>
          <a:r>
            <a:rPr kumimoji="0" lang="ar-S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(الشاودر)</a:t>
          </a:r>
          <a:endParaRPr kumimoji="0" 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905BB-D9F5-4668-ADF0-52CCAA1E13C2}" type="parTrans" cxnId="{81953F85-29E9-417F-94E5-D860B633F29C}">
      <dgm:prSet/>
      <dgm:spPr/>
      <dgm:t>
        <a:bodyPr/>
        <a:lstStyle/>
        <a:p>
          <a:pPr rtl="1"/>
          <a:endParaRPr lang="ar-SY"/>
        </a:p>
      </dgm:t>
    </dgm:pt>
    <dgm:pt modelId="{508F1672-65E1-43BA-8FCD-56EEE3DB83AA}" type="sibTrans" cxnId="{81953F85-29E9-417F-94E5-D860B633F29C}">
      <dgm:prSet/>
      <dgm:spPr/>
      <dgm:t>
        <a:bodyPr/>
        <a:lstStyle/>
        <a:p>
          <a:pPr rtl="1"/>
          <a:endParaRPr lang="ar-SY"/>
        </a:p>
      </dgm:t>
    </dgm:pt>
    <dgm:pt modelId="{ADE6B329-083B-47C3-800A-5F7FEB304F28}" type="pres">
      <dgm:prSet presAssocID="{D7F1F982-9812-4411-913C-94D726238B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8A66A8-E6D1-461C-8B8F-CA82616D0586}" type="pres">
      <dgm:prSet presAssocID="{F61A72EF-851E-4FB0-8C57-F65D5B300941}" presName="hierRoot1" presStyleCnt="0">
        <dgm:presLayoutVars>
          <dgm:hierBranch/>
        </dgm:presLayoutVars>
      </dgm:prSet>
      <dgm:spPr/>
    </dgm:pt>
    <dgm:pt modelId="{8D13D3F7-3AC3-4E44-A54A-959B2B0DC887}" type="pres">
      <dgm:prSet presAssocID="{F61A72EF-851E-4FB0-8C57-F65D5B300941}" presName="rootComposite1" presStyleCnt="0"/>
      <dgm:spPr/>
    </dgm:pt>
    <dgm:pt modelId="{D7CA3220-74E6-46E0-A61B-7421233D7F98}" type="pres">
      <dgm:prSet presAssocID="{F61A72EF-851E-4FB0-8C57-F65D5B300941}" presName="rootText1" presStyleLbl="node0" presStyleIdx="0" presStyleCnt="1">
        <dgm:presLayoutVars>
          <dgm:chPref val="3"/>
        </dgm:presLayoutVars>
      </dgm:prSet>
      <dgm:spPr/>
    </dgm:pt>
    <dgm:pt modelId="{F11D7E70-15BF-452D-A9B0-2F722C5DBEC5}" type="pres">
      <dgm:prSet presAssocID="{F61A72EF-851E-4FB0-8C57-F65D5B300941}" presName="rootConnector1" presStyleLbl="node1" presStyleIdx="0" presStyleCnt="0"/>
      <dgm:spPr/>
    </dgm:pt>
    <dgm:pt modelId="{150DA502-4DBD-4C30-B079-E446F2E03BCA}" type="pres">
      <dgm:prSet presAssocID="{F61A72EF-851E-4FB0-8C57-F65D5B300941}" presName="hierChild2" presStyleCnt="0"/>
      <dgm:spPr/>
    </dgm:pt>
    <dgm:pt modelId="{A1FF876D-705D-423C-88A6-E27D9285E5DF}" type="pres">
      <dgm:prSet presAssocID="{9E38F92F-1A88-42B8-8BE3-E621F348E5A9}" presName="Name35" presStyleLbl="parChTrans1D2" presStyleIdx="0" presStyleCnt="2"/>
      <dgm:spPr/>
    </dgm:pt>
    <dgm:pt modelId="{98197E76-2426-4A14-A5A0-96B1B6135590}" type="pres">
      <dgm:prSet presAssocID="{F12BAC38-C396-42A5-BAAB-7B41E09B72A0}" presName="hierRoot2" presStyleCnt="0">
        <dgm:presLayoutVars>
          <dgm:hierBranch/>
        </dgm:presLayoutVars>
      </dgm:prSet>
      <dgm:spPr/>
    </dgm:pt>
    <dgm:pt modelId="{E0A21F0F-30AB-414C-A9A3-DFFE7AD6272C}" type="pres">
      <dgm:prSet presAssocID="{F12BAC38-C396-42A5-BAAB-7B41E09B72A0}" presName="rootComposite" presStyleCnt="0"/>
      <dgm:spPr/>
    </dgm:pt>
    <dgm:pt modelId="{30041D1A-0063-42D6-AEE2-75B57C986927}" type="pres">
      <dgm:prSet presAssocID="{F12BAC38-C396-42A5-BAAB-7B41E09B72A0}" presName="rootText" presStyleLbl="node2" presStyleIdx="0" presStyleCnt="2">
        <dgm:presLayoutVars>
          <dgm:chPref val="3"/>
        </dgm:presLayoutVars>
      </dgm:prSet>
      <dgm:spPr/>
    </dgm:pt>
    <dgm:pt modelId="{94AB5698-30F8-4CE0-8397-6183062818BB}" type="pres">
      <dgm:prSet presAssocID="{F12BAC38-C396-42A5-BAAB-7B41E09B72A0}" presName="rootConnector" presStyleLbl="node2" presStyleIdx="0" presStyleCnt="2"/>
      <dgm:spPr/>
    </dgm:pt>
    <dgm:pt modelId="{BF39F138-B1C8-444E-A9C4-05BA3582D823}" type="pres">
      <dgm:prSet presAssocID="{F12BAC38-C396-42A5-BAAB-7B41E09B72A0}" presName="hierChild4" presStyleCnt="0"/>
      <dgm:spPr/>
    </dgm:pt>
    <dgm:pt modelId="{72304AD5-3FFF-4278-B2DE-9C617EE55F1C}" type="pres">
      <dgm:prSet presAssocID="{74E5F7DD-9F2C-4B1A-8876-0E98F010B5CE}" presName="Name35" presStyleLbl="parChTrans1D3" presStyleIdx="0" presStyleCnt="2"/>
      <dgm:spPr/>
    </dgm:pt>
    <dgm:pt modelId="{12B13BB7-0CA1-4AEC-8F60-4397FBAFF7CA}" type="pres">
      <dgm:prSet presAssocID="{F112ECF9-D306-445F-8E74-E9CC3F326656}" presName="hierRoot2" presStyleCnt="0">
        <dgm:presLayoutVars>
          <dgm:hierBranch val="r"/>
        </dgm:presLayoutVars>
      </dgm:prSet>
      <dgm:spPr/>
    </dgm:pt>
    <dgm:pt modelId="{CC3D65C8-0F7D-48C9-9F2A-B386DB02EF01}" type="pres">
      <dgm:prSet presAssocID="{F112ECF9-D306-445F-8E74-E9CC3F326656}" presName="rootComposite" presStyleCnt="0"/>
      <dgm:spPr/>
    </dgm:pt>
    <dgm:pt modelId="{2C7153A5-FAFA-4563-9F36-8ED3B1C29454}" type="pres">
      <dgm:prSet presAssocID="{F112ECF9-D306-445F-8E74-E9CC3F326656}" presName="rootText" presStyleLbl="node3" presStyleIdx="0" presStyleCnt="2">
        <dgm:presLayoutVars>
          <dgm:chPref val="3"/>
        </dgm:presLayoutVars>
      </dgm:prSet>
      <dgm:spPr/>
    </dgm:pt>
    <dgm:pt modelId="{0DB445C7-5139-4C72-8EA3-1B0BDA1B0064}" type="pres">
      <dgm:prSet presAssocID="{F112ECF9-D306-445F-8E74-E9CC3F326656}" presName="rootConnector" presStyleLbl="node3" presStyleIdx="0" presStyleCnt="2"/>
      <dgm:spPr/>
    </dgm:pt>
    <dgm:pt modelId="{FB787139-D921-472C-9692-2551FA109759}" type="pres">
      <dgm:prSet presAssocID="{F112ECF9-D306-445F-8E74-E9CC3F326656}" presName="hierChild4" presStyleCnt="0"/>
      <dgm:spPr/>
    </dgm:pt>
    <dgm:pt modelId="{784137B9-2B07-426D-931E-044DC9EE4487}" type="pres">
      <dgm:prSet presAssocID="{F112ECF9-D306-445F-8E74-E9CC3F326656}" presName="hierChild5" presStyleCnt="0"/>
      <dgm:spPr/>
    </dgm:pt>
    <dgm:pt modelId="{6D63464C-0ABD-4F43-8A8E-BD4F23303E3B}" type="pres">
      <dgm:prSet presAssocID="{F12BAC38-C396-42A5-BAAB-7B41E09B72A0}" presName="hierChild5" presStyleCnt="0"/>
      <dgm:spPr/>
    </dgm:pt>
    <dgm:pt modelId="{47CD0A31-3A1F-4347-8E03-FE7F956CDD4F}" type="pres">
      <dgm:prSet presAssocID="{068E3F27-40E9-4A3E-8FCC-BD62E4875BF0}" presName="Name35" presStyleLbl="parChTrans1D2" presStyleIdx="1" presStyleCnt="2"/>
      <dgm:spPr/>
    </dgm:pt>
    <dgm:pt modelId="{9C7B5373-2D3F-4486-B490-7A9EFCD46A91}" type="pres">
      <dgm:prSet presAssocID="{DAAC96BA-2410-43EC-9296-53D07D079311}" presName="hierRoot2" presStyleCnt="0">
        <dgm:presLayoutVars>
          <dgm:hierBranch/>
        </dgm:presLayoutVars>
      </dgm:prSet>
      <dgm:spPr/>
    </dgm:pt>
    <dgm:pt modelId="{88AEF392-04D9-4C56-921F-4AD423CD83BE}" type="pres">
      <dgm:prSet presAssocID="{DAAC96BA-2410-43EC-9296-53D07D079311}" presName="rootComposite" presStyleCnt="0"/>
      <dgm:spPr/>
    </dgm:pt>
    <dgm:pt modelId="{93A50B8D-0C24-429F-8A45-169396907383}" type="pres">
      <dgm:prSet presAssocID="{DAAC96BA-2410-43EC-9296-53D07D079311}" presName="rootText" presStyleLbl="node2" presStyleIdx="1" presStyleCnt="2">
        <dgm:presLayoutVars>
          <dgm:chPref val="3"/>
        </dgm:presLayoutVars>
      </dgm:prSet>
      <dgm:spPr/>
    </dgm:pt>
    <dgm:pt modelId="{7224F671-EA60-44AE-9B50-29D3F383789D}" type="pres">
      <dgm:prSet presAssocID="{DAAC96BA-2410-43EC-9296-53D07D079311}" presName="rootConnector" presStyleLbl="node2" presStyleIdx="1" presStyleCnt="2"/>
      <dgm:spPr/>
    </dgm:pt>
    <dgm:pt modelId="{738F61C3-740A-4A06-AC10-04CB3439CE1E}" type="pres">
      <dgm:prSet presAssocID="{DAAC96BA-2410-43EC-9296-53D07D079311}" presName="hierChild4" presStyleCnt="0"/>
      <dgm:spPr/>
    </dgm:pt>
    <dgm:pt modelId="{D9AF160D-839C-40B0-98A9-DD55FCDB83F0}" type="pres">
      <dgm:prSet presAssocID="{14D905BB-D9F5-4668-ADF0-52CCAA1E13C2}" presName="Name35" presStyleLbl="parChTrans1D3" presStyleIdx="1" presStyleCnt="2"/>
      <dgm:spPr/>
    </dgm:pt>
    <dgm:pt modelId="{1CAD12C3-7BBA-43D5-87D3-64EC7756EBE9}" type="pres">
      <dgm:prSet presAssocID="{2F7CDFFE-03E5-435A-9094-ECC798FA2464}" presName="hierRoot2" presStyleCnt="0">
        <dgm:presLayoutVars>
          <dgm:hierBranch val="r"/>
        </dgm:presLayoutVars>
      </dgm:prSet>
      <dgm:spPr/>
    </dgm:pt>
    <dgm:pt modelId="{F34F3BBB-360F-48B3-8991-C0E044F2C1A5}" type="pres">
      <dgm:prSet presAssocID="{2F7CDFFE-03E5-435A-9094-ECC798FA2464}" presName="rootComposite" presStyleCnt="0"/>
      <dgm:spPr/>
    </dgm:pt>
    <dgm:pt modelId="{66F058C9-7747-44D6-8405-14A0D77A24CE}" type="pres">
      <dgm:prSet presAssocID="{2F7CDFFE-03E5-435A-9094-ECC798FA2464}" presName="rootText" presStyleLbl="node3" presStyleIdx="1" presStyleCnt="2">
        <dgm:presLayoutVars>
          <dgm:chPref val="3"/>
        </dgm:presLayoutVars>
      </dgm:prSet>
      <dgm:spPr/>
    </dgm:pt>
    <dgm:pt modelId="{85C2D9CD-494D-476C-AECD-FDBDDB40004F}" type="pres">
      <dgm:prSet presAssocID="{2F7CDFFE-03E5-435A-9094-ECC798FA2464}" presName="rootConnector" presStyleLbl="node3" presStyleIdx="1" presStyleCnt="2"/>
      <dgm:spPr/>
    </dgm:pt>
    <dgm:pt modelId="{454EE53F-E55C-4519-9C72-C68451CBA044}" type="pres">
      <dgm:prSet presAssocID="{2F7CDFFE-03E5-435A-9094-ECC798FA2464}" presName="hierChild4" presStyleCnt="0"/>
      <dgm:spPr/>
    </dgm:pt>
    <dgm:pt modelId="{B7408A70-33CE-479F-9038-F47ED1F627B5}" type="pres">
      <dgm:prSet presAssocID="{2F7CDFFE-03E5-435A-9094-ECC798FA2464}" presName="hierChild5" presStyleCnt="0"/>
      <dgm:spPr/>
    </dgm:pt>
    <dgm:pt modelId="{6C9DBDE3-DBF1-41BC-8774-CB8E1D62DAF9}" type="pres">
      <dgm:prSet presAssocID="{DAAC96BA-2410-43EC-9296-53D07D079311}" presName="hierChild5" presStyleCnt="0"/>
      <dgm:spPr/>
    </dgm:pt>
    <dgm:pt modelId="{0227F440-E2DF-4AA3-9499-2E26A3D8EFC7}" type="pres">
      <dgm:prSet presAssocID="{F61A72EF-851E-4FB0-8C57-F65D5B300941}" presName="hierChild3" presStyleCnt="0"/>
      <dgm:spPr/>
    </dgm:pt>
  </dgm:ptLst>
  <dgm:cxnLst>
    <dgm:cxn modelId="{8699B604-29C4-478E-8D64-882C65852466}" type="presOf" srcId="{F61A72EF-851E-4FB0-8C57-F65D5B300941}" destId="{F11D7E70-15BF-452D-A9B0-2F722C5DBEC5}" srcOrd="1" destOrd="0" presId="urn:microsoft.com/office/officeart/2005/8/layout/orgChart1"/>
    <dgm:cxn modelId="{ADD55309-8159-4AE5-95BF-C0FE6F2FAEA3}" type="presOf" srcId="{F112ECF9-D306-445F-8E74-E9CC3F326656}" destId="{2C7153A5-FAFA-4563-9F36-8ED3B1C29454}" srcOrd="0" destOrd="0" presId="urn:microsoft.com/office/officeart/2005/8/layout/orgChart1"/>
    <dgm:cxn modelId="{674FB60A-54E3-4492-9D69-410C7B441849}" srcId="{F61A72EF-851E-4FB0-8C57-F65D5B300941}" destId="{F12BAC38-C396-42A5-BAAB-7B41E09B72A0}" srcOrd="0" destOrd="0" parTransId="{9E38F92F-1A88-42B8-8BE3-E621F348E5A9}" sibTransId="{6FAB3BA2-CD22-4901-B6DE-16B89ED0CA9F}"/>
    <dgm:cxn modelId="{DF511322-1150-4C9C-9D87-65590CADB094}" type="presOf" srcId="{DAAC96BA-2410-43EC-9296-53D07D079311}" destId="{7224F671-EA60-44AE-9B50-29D3F383789D}" srcOrd="1" destOrd="0" presId="urn:microsoft.com/office/officeart/2005/8/layout/orgChart1"/>
    <dgm:cxn modelId="{D703613F-2360-4413-A6AD-F53A5E95DB3D}" type="presOf" srcId="{DAAC96BA-2410-43EC-9296-53D07D079311}" destId="{93A50B8D-0C24-429F-8A45-169396907383}" srcOrd="0" destOrd="0" presId="urn:microsoft.com/office/officeart/2005/8/layout/orgChart1"/>
    <dgm:cxn modelId="{4E822349-6454-42A1-A34E-E8572C850680}" type="presOf" srcId="{F112ECF9-D306-445F-8E74-E9CC3F326656}" destId="{0DB445C7-5139-4C72-8EA3-1B0BDA1B0064}" srcOrd="1" destOrd="0" presId="urn:microsoft.com/office/officeart/2005/8/layout/orgChart1"/>
    <dgm:cxn modelId="{8C45EC4C-CA13-42A9-A3BF-E4D1D6DC5762}" type="presOf" srcId="{F61A72EF-851E-4FB0-8C57-F65D5B300941}" destId="{D7CA3220-74E6-46E0-A61B-7421233D7F98}" srcOrd="0" destOrd="0" presId="urn:microsoft.com/office/officeart/2005/8/layout/orgChart1"/>
    <dgm:cxn modelId="{EDB91850-C11A-4007-AA4A-0955E575C3E1}" type="presOf" srcId="{2F7CDFFE-03E5-435A-9094-ECC798FA2464}" destId="{66F058C9-7747-44D6-8405-14A0D77A24CE}" srcOrd="0" destOrd="0" presId="urn:microsoft.com/office/officeart/2005/8/layout/orgChart1"/>
    <dgm:cxn modelId="{F8CE5B55-FB00-4594-AC86-CD072586CDC2}" type="presOf" srcId="{74E5F7DD-9F2C-4B1A-8876-0E98F010B5CE}" destId="{72304AD5-3FFF-4278-B2DE-9C617EE55F1C}" srcOrd="0" destOrd="0" presId="urn:microsoft.com/office/officeart/2005/8/layout/orgChart1"/>
    <dgm:cxn modelId="{B3F07455-C5A1-465F-BCA9-1F93310E4C8B}" type="presOf" srcId="{2F7CDFFE-03E5-435A-9094-ECC798FA2464}" destId="{85C2D9CD-494D-476C-AECD-FDBDDB40004F}" srcOrd="1" destOrd="0" presId="urn:microsoft.com/office/officeart/2005/8/layout/orgChart1"/>
    <dgm:cxn modelId="{81953F85-29E9-417F-94E5-D860B633F29C}" srcId="{DAAC96BA-2410-43EC-9296-53D07D079311}" destId="{2F7CDFFE-03E5-435A-9094-ECC798FA2464}" srcOrd="0" destOrd="0" parTransId="{14D905BB-D9F5-4668-ADF0-52CCAA1E13C2}" sibTransId="{508F1672-65E1-43BA-8FCD-56EEE3DB83AA}"/>
    <dgm:cxn modelId="{F3B071A2-B39D-4A10-9B0A-0152BC416D87}" srcId="{D7F1F982-9812-4411-913C-94D726238B97}" destId="{F61A72EF-851E-4FB0-8C57-F65D5B300941}" srcOrd="0" destOrd="0" parTransId="{33C63900-B6E5-4D23-8412-AF334058C431}" sibTransId="{7F24B326-6A8E-4081-8EA1-65439C4B70F7}"/>
    <dgm:cxn modelId="{4D47E3AD-FF8E-45E2-A337-BEFBFDAB365A}" type="presOf" srcId="{D7F1F982-9812-4411-913C-94D726238B97}" destId="{ADE6B329-083B-47C3-800A-5F7FEB304F28}" srcOrd="0" destOrd="0" presId="urn:microsoft.com/office/officeart/2005/8/layout/orgChart1"/>
    <dgm:cxn modelId="{F989B6AF-16F9-4D24-B217-5BDD9BF768DA}" type="presOf" srcId="{9E38F92F-1A88-42B8-8BE3-E621F348E5A9}" destId="{A1FF876D-705D-423C-88A6-E27D9285E5DF}" srcOrd="0" destOrd="0" presId="urn:microsoft.com/office/officeart/2005/8/layout/orgChart1"/>
    <dgm:cxn modelId="{D145F0B6-D1BB-4020-89E1-D753652BAB6E}" srcId="{F12BAC38-C396-42A5-BAAB-7B41E09B72A0}" destId="{F112ECF9-D306-445F-8E74-E9CC3F326656}" srcOrd="0" destOrd="0" parTransId="{74E5F7DD-9F2C-4B1A-8876-0E98F010B5CE}" sibTransId="{2024D0AD-D593-426C-8C04-B1133EA67770}"/>
    <dgm:cxn modelId="{4598C9CB-DDFB-494A-9D4C-F7622A89DA35}" type="presOf" srcId="{14D905BB-D9F5-4668-ADF0-52CCAA1E13C2}" destId="{D9AF160D-839C-40B0-98A9-DD55FCDB83F0}" srcOrd="0" destOrd="0" presId="urn:microsoft.com/office/officeart/2005/8/layout/orgChart1"/>
    <dgm:cxn modelId="{72B60CD1-2A5F-4666-8364-B9AD83B0F097}" type="presOf" srcId="{F12BAC38-C396-42A5-BAAB-7B41E09B72A0}" destId="{30041D1A-0063-42D6-AEE2-75B57C986927}" srcOrd="0" destOrd="0" presId="urn:microsoft.com/office/officeart/2005/8/layout/orgChart1"/>
    <dgm:cxn modelId="{B704CCD7-4968-4527-A134-D68CAC0C04C8}" type="presOf" srcId="{068E3F27-40E9-4A3E-8FCC-BD62E4875BF0}" destId="{47CD0A31-3A1F-4347-8E03-FE7F956CDD4F}" srcOrd="0" destOrd="0" presId="urn:microsoft.com/office/officeart/2005/8/layout/orgChart1"/>
    <dgm:cxn modelId="{1184D4F7-49D9-4A9E-8535-7C377E0B5C5F}" type="presOf" srcId="{F12BAC38-C396-42A5-BAAB-7B41E09B72A0}" destId="{94AB5698-30F8-4CE0-8397-6183062818BB}" srcOrd="1" destOrd="0" presId="urn:microsoft.com/office/officeart/2005/8/layout/orgChart1"/>
    <dgm:cxn modelId="{C57E79FC-3B4A-4550-A3BA-D0140E38A4D4}" srcId="{F61A72EF-851E-4FB0-8C57-F65D5B300941}" destId="{DAAC96BA-2410-43EC-9296-53D07D079311}" srcOrd="1" destOrd="0" parTransId="{068E3F27-40E9-4A3E-8FCC-BD62E4875BF0}" sibTransId="{46C81F6D-0182-4D12-B42F-D414462C3F34}"/>
    <dgm:cxn modelId="{6CDF8D99-AEED-4BA4-91E4-9057BBA28FD8}" type="presParOf" srcId="{ADE6B329-083B-47C3-800A-5F7FEB304F28}" destId="{808A66A8-E6D1-461C-8B8F-CA82616D0586}" srcOrd="0" destOrd="0" presId="urn:microsoft.com/office/officeart/2005/8/layout/orgChart1"/>
    <dgm:cxn modelId="{71DFEB59-E9BB-4E61-9309-7A9E261F4D9F}" type="presParOf" srcId="{808A66A8-E6D1-461C-8B8F-CA82616D0586}" destId="{8D13D3F7-3AC3-4E44-A54A-959B2B0DC887}" srcOrd="0" destOrd="0" presId="urn:microsoft.com/office/officeart/2005/8/layout/orgChart1"/>
    <dgm:cxn modelId="{6F0D2524-DD2D-4019-9AAA-38471800C075}" type="presParOf" srcId="{8D13D3F7-3AC3-4E44-A54A-959B2B0DC887}" destId="{D7CA3220-74E6-46E0-A61B-7421233D7F98}" srcOrd="0" destOrd="0" presId="urn:microsoft.com/office/officeart/2005/8/layout/orgChart1"/>
    <dgm:cxn modelId="{DB9991B4-409F-410D-BD4D-CF60F22A6008}" type="presParOf" srcId="{8D13D3F7-3AC3-4E44-A54A-959B2B0DC887}" destId="{F11D7E70-15BF-452D-A9B0-2F722C5DBEC5}" srcOrd="1" destOrd="0" presId="urn:microsoft.com/office/officeart/2005/8/layout/orgChart1"/>
    <dgm:cxn modelId="{60A3EE65-E51D-4BF1-81CF-BD8F6DE93DA4}" type="presParOf" srcId="{808A66A8-E6D1-461C-8B8F-CA82616D0586}" destId="{150DA502-4DBD-4C30-B079-E446F2E03BCA}" srcOrd="1" destOrd="0" presId="urn:microsoft.com/office/officeart/2005/8/layout/orgChart1"/>
    <dgm:cxn modelId="{2D00180B-7628-4403-8D1A-7C8B3505D98D}" type="presParOf" srcId="{150DA502-4DBD-4C30-B079-E446F2E03BCA}" destId="{A1FF876D-705D-423C-88A6-E27D9285E5DF}" srcOrd="0" destOrd="0" presId="urn:microsoft.com/office/officeart/2005/8/layout/orgChart1"/>
    <dgm:cxn modelId="{63F1A1EE-10DA-4D47-8AE8-E6A8F7BECB9F}" type="presParOf" srcId="{150DA502-4DBD-4C30-B079-E446F2E03BCA}" destId="{98197E76-2426-4A14-A5A0-96B1B6135590}" srcOrd="1" destOrd="0" presId="urn:microsoft.com/office/officeart/2005/8/layout/orgChart1"/>
    <dgm:cxn modelId="{5B0C249A-6C4F-45C9-A319-04F86E0F6A0E}" type="presParOf" srcId="{98197E76-2426-4A14-A5A0-96B1B6135590}" destId="{E0A21F0F-30AB-414C-A9A3-DFFE7AD6272C}" srcOrd="0" destOrd="0" presId="urn:microsoft.com/office/officeart/2005/8/layout/orgChart1"/>
    <dgm:cxn modelId="{F5D53140-E017-4587-BEA6-1C4E8EA2DDDD}" type="presParOf" srcId="{E0A21F0F-30AB-414C-A9A3-DFFE7AD6272C}" destId="{30041D1A-0063-42D6-AEE2-75B57C986927}" srcOrd="0" destOrd="0" presId="urn:microsoft.com/office/officeart/2005/8/layout/orgChart1"/>
    <dgm:cxn modelId="{27283C12-BEF6-4F06-A54E-FAD26FBBC89C}" type="presParOf" srcId="{E0A21F0F-30AB-414C-A9A3-DFFE7AD6272C}" destId="{94AB5698-30F8-4CE0-8397-6183062818BB}" srcOrd="1" destOrd="0" presId="urn:microsoft.com/office/officeart/2005/8/layout/orgChart1"/>
    <dgm:cxn modelId="{57F500F9-7DDD-4032-AE78-9A280B960C6F}" type="presParOf" srcId="{98197E76-2426-4A14-A5A0-96B1B6135590}" destId="{BF39F138-B1C8-444E-A9C4-05BA3582D823}" srcOrd="1" destOrd="0" presId="urn:microsoft.com/office/officeart/2005/8/layout/orgChart1"/>
    <dgm:cxn modelId="{B531DCA7-9AFD-475D-8CF6-8087106B98B4}" type="presParOf" srcId="{BF39F138-B1C8-444E-A9C4-05BA3582D823}" destId="{72304AD5-3FFF-4278-B2DE-9C617EE55F1C}" srcOrd="0" destOrd="0" presId="urn:microsoft.com/office/officeart/2005/8/layout/orgChart1"/>
    <dgm:cxn modelId="{89188468-5711-4770-9A22-0B848B0402C3}" type="presParOf" srcId="{BF39F138-B1C8-444E-A9C4-05BA3582D823}" destId="{12B13BB7-0CA1-4AEC-8F60-4397FBAFF7CA}" srcOrd="1" destOrd="0" presId="urn:microsoft.com/office/officeart/2005/8/layout/orgChart1"/>
    <dgm:cxn modelId="{88EC63F4-B2C9-4990-961C-886CA453E712}" type="presParOf" srcId="{12B13BB7-0CA1-4AEC-8F60-4397FBAFF7CA}" destId="{CC3D65C8-0F7D-48C9-9F2A-B386DB02EF01}" srcOrd="0" destOrd="0" presId="urn:microsoft.com/office/officeart/2005/8/layout/orgChart1"/>
    <dgm:cxn modelId="{135313EE-7CA0-4FC3-89D0-0D66526B583F}" type="presParOf" srcId="{CC3D65C8-0F7D-48C9-9F2A-B386DB02EF01}" destId="{2C7153A5-FAFA-4563-9F36-8ED3B1C29454}" srcOrd="0" destOrd="0" presId="urn:microsoft.com/office/officeart/2005/8/layout/orgChart1"/>
    <dgm:cxn modelId="{A0A1042D-7165-48F5-A43E-70E046A4809D}" type="presParOf" srcId="{CC3D65C8-0F7D-48C9-9F2A-B386DB02EF01}" destId="{0DB445C7-5139-4C72-8EA3-1B0BDA1B0064}" srcOrd="1" destOrd="0" presId="urn:microsoft.com/office/officeart/2005/8/layout/orgChart1"/>
    <dgm:cxn modelId="{606DFC97-0807-43BA-9804-C41548CE9393}" type="presParOf" srcId="{12B13BB7-0CA1-4AEC-8F60-4397FBAFF7CA}" destId="{FB787139-D921-472C-9692-2551FA109759}" srcOrd="1" destOrd="0" presId="urn:microsoft.com/office/officeart/2005/8/layout/orgChart1"/>
    <dgm:cxn modelId="{1CC30211-0996-47BC-B349-C24DE36F3DBD}" type="presParOf" srcId="{12B13BB7-0CA1-4AEC-8F60-4397FBAFF7CA}" destId="{784137B9-2B07-426D-931E-044DC9EE4487}" srcOrd="2" destOrd="0" presId="urn:microsoft.com/office/officeart/2005/8/layout/orgChart1"/>
    <dgm:cxn modelId="{AB3FB40E-21B2-43DF-A9AD-A5A4E2FF2C24}" type="presParOf" srcId="{98197E76-2426-4A14-A5A0-96B1B6135590}" destId="{6D63464C-0ABD-4F43-8A8E-BD4F23303E3B}" srcOrd="2" destOrd="0" presId="urn:microsoft.com/office/officeart/2005/8/layout/orgChart1"/>
    <dgm:cxn modelId="{4D3906C1-814B-4FC7-81FA-1AC7F2AD73D8}" type="presParOf" srcId="{150DA502-4DBD-4C30-B079-E446F2E03BCA}" destId="{47CD0A31-3A1F-4347-8E03-FE7F956CDD4F}" srcOrd="2" destOrd="0" presId="urn:microsoft.com/office/officeart/2005/8/layout/orgChart1"/>
    <dgm:cxn modelId="{740A2A6D-1C47-4B7F-A378-3CF220F16CEF}" type="presParOf" srcId="{150DA502-4DBD-4C30-B079-E446F2E03BCA}" destId="{9C7B5373-2D3F-4486-B490-7A9EFCD46A91}" srcOrd="3" destOrd="0" presId="urn:microsoft.com/office/officeart/2005/8/layout/orgChart1"/>
    <dgm:cxn modelId="{F19213AE-9502-41EE-B794-4CAED9D049A9}" type="presParOf" srcId="{9C7B5373-2D3F-4486-B490-7A9EFCD46A91}" destId="{88AEF392-04D9-4C56-921F-4AD423CD83BE}" srcOrd="0" destOrd="0" presId="urn:microsoft.com/office/officeart/2005/8/layout/orgChart1"/>
    <dgm:cxn modelId="{D00D61DD-EC0C-488D-9CE9-DA8D0442A731}" type="presParOf" srcId="{88AEF392-04D9-4C56-921F-4AD423CD83BE}" destId="{93A50B8D-0C24-429F-8A45-169396907383}" srcOrd="0" destOrd="0" presId="urn:microsoft.com/office/officeart/2005/8/layout/orgChart1"/>
    <dgm:cxn modelId="{D46AA428-E1F6-47BA-A1C1-A80988F0234B}" type="presParOf" srcId="{88AEF392-04D9-4C56-921F-4AD423CD83BE}" destId="{7224F671-EA60-44AE-9B50-29D3F383789D}" srcOrd="1" destOrd="0" presId="urn:microsoft.com/office/officeart/2005/8/layout/orgChart1"/>
    <dgm:cxn modelId="{415BEEA1-6A83-4F1C-ADF8-61647F86BD5F}" type="presParOf" srcId="{9C7B5373-2D3F-4486-B490-7A9EFCD46A91}" destId="{738F61C3-740A-4A06-AC10-04CB3439CE1E}" srcOrd="1" destOrd="0" presId="urn:microsoft.com/office/officeart/2005/8/layout/orgChart1"/>
    <dgm:cxn modelId="{075F284E-0C75-4394-827E-B11CBD47B243}" type="presParOf" srcId="{738F61C3-740A-4A06-AC10-04CB3439CE1E}" destId="{D9AF160D-839C-40B0-98A9-DD55FCDB83F0}" srcOrd="0" destOrd="0" presId="urn:microsoft.com/office/officeart/2005/8/layout/orgChart1"/>
    <dgm:cxn modelId="{FD272740-D57C-4548-9A3E-63BAC70CD67F}" type="presParOf" srcId="{738F61C3-740A-4A06-AC10-04CB3439CE1E}" destId="{1CAD12C3-7BBA-43D5-87D3-64EC7756EBE9}" srcOrd="1" destOrd="0" presId="urn:microsoft.com/office/officeart/2005/8/layout/orgChart1"/>
    <dgm:cxn modelId="{586095B9-76FA-4571-945D-4F01C7D088F8}" type="presParOf" srcId="{1CAD12C3-7BBA-43D5-87D3-64EC7756EBE9}" destId="{F34F3BBB-360F-48B3-8991-C0E044F2C1A5}" srcOrd="0" destOrd="0" presId="urn:microsoft.com/office/officeart/2005/8/layout/orgChart1"/>
    <dgm:cxn modelId="{BF8BDAED-AA76-4CB9-9CB7-2072C2179FDF}" type="presParOf" srcId="{F34F3BBB-360F-48B3-8991-C0E044F2C1A5}" destId="{66F058C9-7747-44D6-8405-14A0D77A24CE}" srcOrd="0" destOrd="0" presId="urn:microsoft.com/office/officeart/2005/8/layout/orgChart1"/>
    <dgm:cxn modelId="{CF247B9C-51A0-41A3-87E8-3FBEB07BAC2F}" type="presParOf" srcId="{F34F3BBB-360F-48B3-8991-C0E044F2C1A5}" destId="{85C2D9CD-494D-476C-AECD-FDBDDB40004F}" srcOrd="1" destOrd="0" presId="urn:microsoft.com/office/officeart/2005/8/layout/orgChart1"/>
    <dgm:cxn modelId="{F670ADC3-3B39-4B3E-9895-97C3A557545E}" type="presParOf" srcId="{1CAD12C3-7BBA-43D5-87D3-64EC7756EBE9}" destId="{454EE53F-E55C-4519-9C72-C68451CBA044}" srcOrd="1" destOrd="0" presId="urn:microsoft.com/office/officeart/2005/8/layout/orgChart1"/>
    <dgm:cxn modelId="{70B0F6CB-F5B4-4668-A268-76F28FA36816}" type="presParOf" srcId="{1CAD12C3-7BBA-43D5-87D3-64EC7756EBE9}" destId="{B7408A70-33CE-479F-9038-F47ED1F627B5}" srcOrd="2" destOrd="0" presId="urn:microsoft.com/office/officeart/2005/8/layout/orgChart1"/>
    <dgm:cxn modelId="{322D3406-0CF2-40E9-A329-C1F187C39288}" type="presParOf" srcId="{9C7B5373-2D3F-4486-B490-7A9EFCD46A91}" destId="{6C9DBDE3-DBF1-41BC-8774-CB8E1D62DAF9}" srcOrd="2" destOrd="0" presId="urn:microsoft.com/office/officeart/2005/8/layout/orgChart1"/>
    <dgm:cxn modelId="{7BE73146-1BC6-4D25-B3C3-05B556CBA3A9}" type="presParOf" srcId="{808A66A8-E6D1-461C-8B8F-CA82616D0586}" destId="{0227F440-E2DF-4AA3-9499-2E26A3D8E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F160D-839C-40B0-98A9-DD55FCDB83F0}">
      <dsp:nvSpPr>
        <dsp:cNvPr id="0" name=""/>
        <dsp:cNvSpPr/>
      </dsp:nvSpPr>
      <dsp:spPr>
        <a:xfrm>
          <a:off x="4194911" y="2360031"/>
          <a:ext cx="91440" cy="409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56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D0A31-3A1F-4347-8E03-FE7F956CDD4F}">
      <dsp:nvSpPr>
        <dsp:cNvPr id="0" name=""/>
        <dsp:cNvSpPr/>
      </dsp:nvSpPr>
      <dsp:spPr>
        <a:xfrm>
          <a:off x="3060700" y="975318"/>
          <a:ext cx="1179931" cy="40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81"/>
              </a:lnTo>
              <a:lnTo>
                <a:pt x="1179931" y="204781"/>
              </a:lnTo>
              <a:lnTo>
                <a:pt x="1179931" y="40956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04AD5-3FFF-4278-B2DE-9C617EE55F1C}">
      <dsp:nvSpPr>
        <dsp:cNvPr id="0" name=""/>
        <dsp:cNvSpPr/>
      </dsp:nvSpPr>
      <dsp:spPr>
        <a:xfrm>
          <a:off x="1835048" y="2360031"/>
          <a:ext cx="91440" cy="409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56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F876D-705D-423C-88A6-E27D9285E5DF}">
      <dsp:nvSpPr>
        <dsp:cNvPr id="0" name=""/>
        <dsp:cNvSpPr/>
      </dsp:nvSpPr>
      <dsp:spPr>
        <a:xfrm>
          <a:off x="1880768" y="975318"/>
          <a:ext cx="1179931" cy="409562"/>
        </a:xfrm>
        <a:custGeom>
          <a:avLst/>
          <a:gdLst/>
          <a:ahLst/>
          <a:cxnLst/>
          <a:rect l="0" t="0" r="0" b="0"/>
          <a:pathLst>
            <a:path>
              <a:moveTo>
                <a:pt x="1179931" y="0"/>
              </a:moveTo>
              <a:lnTo>
                <a:pt x="1179931" y="204781"/>
              </a:lnTo>
              <a:lnTo>
                <a:pt x="0" y="204781"/>
              </a:lnTo>
              <a:lnTo>
                <a:pt x="0" y="40956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3220-74E6-46E0-A61B-7421233D7F98}">
      <dsp:nvSpPr>
        <dsp:cNvPr id="0" name=""/>
        <dsp:cNvSpPr/>
      </dsp:nvSpPr>
      <dsp:spPr>
        <a:xfrm>
          <a:off x="2085550" y="168"/>
          <a:ext cx="1950299" cy="97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الحبوب</a:t>
          </a:r>
          <a:endParaRPr kumimoji="0" lang="en-US" sz="1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5550" y="168"/>
        <a:ext cx="1950299" cy="975149"/>
      </dsp:txXfrm>
    </dsp:sp>
    <dsp:sp modelId="{30041D1A-0063-42D6-AEE2-75B57C986927}">
      <dsp:nvSpPr>
        <dsp:cNvPr id="0" name=""/>
        <dsp:cNvSpPr/>
      </dsp:nvSpPr>
      <dsp:spPr>
        <a:xfrm>
          <a:off x="905618" y="1384881"/>
          <a:ext cx="1950299" cy="97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المناطق الحارة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05618" y="1384881"/>
        <a:ext cx="1950299" cy="975149"/>
      </dsp:txXfrm>
    </dsp:sp>
    <dsp:sp modelId="{2C7153A5-FAFA-4563-9F36-8ED3B1C29454}">
      <dsp:nvSpPr>
        <dsp:cNvPr id="0" name=""/>
        <dsp:cNvSpPr/>
      </dsp:nvSpPr>
      <dsp:spPr>
        <a:xfrm>
          <a:off x="905618" y="2769594"/>
          <a:ext cx="1950299" cy="97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الذرة الصفراء</a:t>
          </a:r>
          <a:r>
            <a:rPr kumimoji="0" lang="ar-SY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Maize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الذرة البيضاء</a:t>
          </a:r>
          <a:r>
            <a:rPr kumimoji="0" lang="ar-SY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Sorghum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الأرز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Rice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الدخن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Millet </a:t>
          </a:r>
        </a:p>
      </dsp:txBody>
      <dsp:txXfrm>
        <a:off x="905618" y="2769594"/>
        <a:ext cx="1950299" cy="975149"/>
      </dsp:txXfrm>
    </dsp:sp>
    <dsp:sp modelId="{93A50B8D-0C24-429F-8A45-169396907383}">
      <dsp:nvSpPr>
        <dsp:cNvPr id="0" name=""/>
        <dsp:cNvSpPr/>
      </dsp:nvSpPr>
      <dsp:spPr>
        <a:xfrm>
          <a:off x="3265481" y="1384881"/>
          <a:ext cx="1950299" cy="97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المناطق الدافئة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265481" y="1384881"/>
        <a:ext cx="1950299" cy="975149"/>
      </dsp:txXfrm>
    </dsp:sp>
    <dsp:sp modelId="{66F058C9-7747-44D6-8405-14A0D77A24CE}">
      <dsp:nvSpPr>
        <dsp:cNvPr id="0" name=""/>
        <dsp:cNvSpPr/>
      </dsp:nvSpPr>
      <dsp:spPr>
        <a:xfrm>
          <a:off x="3265481" y="2769594"/>
          <a:ext cx="1950299" cy="97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القمح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Wheat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الشعير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Barley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الشوفان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Oats</a:t>
          </a:r>
          <a:endParaRPr kumimoji="0" lang="ar-SY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الشيلم </a:t>
          </a:r>
          <a:r>
            <a:rPr kumimoji="0" 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Rye</a:t>
          </a:r>
          <a:r>
            <a:rPr kumimoji="0" lang="ar-SA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(الشاودر)</a:t>
          </a:r>
          <a:endParaRPr kumimoji="0" lang="en-US" sz="1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481" y="2769594"/>
        <a:ext cx="1950299" cy="97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9AE0F3-4B9C-45C6-A5B3-069416216EC4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BDC06101-C805-43E2-9292-84E73092C9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9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1FAAF2-DB68-4CD7-92AD-9F1416492272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38EA9BD3-80EB-467D-838D-BB2B3AC4DFC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2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315730-138F-4D7B-BE09-AD2903D402D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2AC338-B8BA-4BD3-8886-CD60283881DF}" type="slidenum">
              <a:rPr lang="ar-SA"/>
              <a:pPr eaLnBrk="1" hangingPunct="1"/>
              <a:t>1</a:t>
            </a:fld>
            <a:endParaRPr lang="en-US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74909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40274F-BAE0-420C-A8B9-97DB3ACC2532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C117C7-1C8B-4244-8E93-B29C93560F5D}" type="slidenum">
              <a:rPr lang="ar-SA"/>
              <a:pPr eaLnBrk="1" hangingPunct="1"/>
              <a:t>3</a:t>
            </a:fld>
            <a:endParaRPr 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09325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7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L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17A9-5D08-4B4C-8955-49CCFD4AB8DE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33DBD-0BBA-4979-A0DC-D18D8C4766E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1ECF-BF4E-4FC7-80DF-AE11061A3C99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0B5B1-FFB8-4541-913A-A6EDCCFF9D3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CE65-1AB7-4FBA-8264-83C5E4527AF3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72AFE-B8CE-4CCC-8A26-21D36DFA3E4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L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432-471E-4D07-8621-6F118D7A102B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AF6E7-6895-402F-B480-32EEE891072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84E-8577-42DA-AFD9-55EB5400ECED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98CF7-1ABE-4348-B902-2AD51DA1CF7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B116-A042-4462-BC31-EDDF04AFC57B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49F41-3664-4113-8418-47026C68318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5812-1A3A-4C69-B558-BFE91E503A9B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2A1E4-2A8B-40C1-858F-F5EC668D99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9992-917C-4D61-A776-774411914265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A1344-BBEB-4253-8466-C6650D21521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7BD7-7E9F-4576-8EAA-884DABDECE3C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FCD2C-4D25-4C08-8962-B89E0188C16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9008-60D4-4BFB-A139-2C94EF5D47E3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9126C-A185-4DBD-9943-2B38BCD4968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89E7-73EC-46AD-8FC0-8FF4C905E590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4DADD-4FB0-49E3-9030-EFFFD5FD145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B0E1-4942-4553-9349-BD7137F0B8E3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DBC75-7FA4-44F0-BB24-C187E1E203E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8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723F-590D-40ED-9138-C65D9CAE3CF9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BABB-5BCF-468B-80CB-C2832F467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4C61E0-9587-4212-ADA1-E034D8C69C79}" type="datetime1">
              <a:rPr lang="en-US"/>
              <a:pPr>
                <a:defRPr/>
              </a:pPr>
              <a:t>24-02-2026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D1FCC7A-CE8A-4864-9790-FDEA8FE30E4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054850" cy="1470025"/>
          </a:xfrm>
        </p:spPr>
        <p:txBody>
          <a:bodyPr/>
          <a:lstStyle/>
          <a:p>
            <a:pPr eaLnBrk="1" hangingPunct="1"/>
            <a:r>
              <a:rPr lang="ar-SY" sz="4000">
                <a:solidFill>
                  <a:srgbClr val="00B050"/>
                </a:solidFill>
                <a:cs typeface="Monotype Koufi" pitchFamily="2" charset="-78"/>
              </a:rPr>
              <a:t>تقانة طحن الحبوب</a:t>
            </a:r>
            <a:br>
              <a:rPr lang="ar-SY" sz="4000">
                <a:cs typeface="Monotype Koufi" pitchFamily="2" charset="-78"/>
              </a:rPr>
            </a:br>
            <a:r>
              <a:rPr lang="en-US" sz="4000">
                <a:cs typeface="Monotype Koufi" pitchFamily="2" charset="-78"/>
              </a:rPr>
              <a:t>Milling Technology</a:t>
            </a:r>
            <a:br>
              <a:rPr lang="ar-SY" sz="4000">
                <a:cs typeface="Monotype Koufi" pitchFamily="2" charset="-78"/>
              </a:rPr>
            </a:br>
            <a:r>
              <a:rPr lang="ar-SY" sz="4000">
                <a:solidFill>
                  <a:srgbClr val="00B0F0"/>
                </a:solidFill>
                <a:cs typeface="Monotype Koufi" pitchFamily="2" charset="-78"/>
              </a:rPr>
              <a:t>(إنتاج الدقيق)</a:t>
            </a:r>
            <a:br>
              <a:rPr lang="ar-SY" sz="4000">
                <a:cs typeface="Monotype Koufi" pitchFamily="2" charset="-78"/>
              </a:rPr>
            </a:br>
            <a:r>
              <a:rPr lang="en-US" sz="4000">
                <a:cs typeface="Monotype Koufi" pitchFamily="2" charset="-78"/>
              </a:rPr>
              <a:t>Flour milling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886200"/>
            <a:ext cx="7232650" cy="2063750"/>
          </a:xfrm>
        </p:spPr>
        <p:txBody>
          <a:bodyPr/>
          <a:lstStyle/>
          <a:p>
            <a:pPr eaLnBrk="1" hangingPunct="1"/>
            <a:endParaRPr lang="ar-SY" sz="2800" b="1" dirty="0"/>
          </a:p>
          <a:p>
            <a:pPr eaLnBrk="1" hangingPunct="1"/>
            <a:r>
              <a:rPr lang="ar-SY" sz="2800" b="1" dirty="0"/>
              <a:t>د. فرحان أحمد ألفين</a:t>
            </a:r>
          </a:p>
          <a:p>
            <a:pPr eaLnBrk="1" hangingPunct="1"/>
            <a:r>
              <a:rPr lang="ar-SY" sz="2800" b="1" dirty="0"/>
              <a:t>قسم الهندسة الغذائية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Y"/>
              <a:t>الشعير </a:t>
            </a:r>
            <a:r>
              <a:rPr lang="en-US"/>
              <a:t>Barley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331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DE3A25-08BB-4125-91B9-617DDF85ECE8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331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331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522C50-11D3-42F3-86EF-DACAE1601E17}" type="slidenum">
              <a:rPr lang="ar-SA"/>
              <a:pPr eaLnBrk="1" hangingPunct="1"/>
              <a:t>10</a:t>
            </a:fld>
            <a:endParaRPr lang="en-US"/>
          </a:p>
        </p:txBody>
      </p:sp>
      <p:pic>
        <p:nvPicPr>
          <p:cNvPr id="13319" name="Picture 4" descr="bare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صورة 1" descr="bar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0188"/>
            <a:ext cx="4786312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r" eaLnBrk="1" hangingPunct="1"/>
            <a:r>
              <a:rPr lang="ar-SY"/>
              <a:t>    الأرز </a:t>
            </a:r>
            <a:r>
              <a:rPr lang="en-US"/>
              <a:t>Rice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433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406589-C729-4B8E-9844-B27C5896C719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433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434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D9FFB3-2260-4E89-9511-43A30032ADAB}" type="slidenum">
              <a:rPr lang="ar-SA"/>
              <a:pPr eaLnBrk="1" hangingPunct="1"/>
              <a:t>11</a:t>
            </a:fld>
            <a:endParaRPr lang="en-US"/>
          </a:p>
        </p:txBody>
      </p:sp>
      <p:pic>
        <p:nvPicPr>
          <p:cNvPr id="14343" name="Picture 4" descr="US_long_grain_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863600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860800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Zea_m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400550" cy="1143000"/>
          </a:xfrm>
        </p:spPr>
        <p:txBody>
          <a:bodyPr/>
          <a:lstStyle/>
          <a:p>
            <a:pPr eaLnBrk="1" hangingPunct="1"/>
            <a:r>
              <a:rPr lang="ar-SY"/>
              <a:t>الذرة الصفراء </a:t>
            </a:r>
            <a:r>
              <a:rPr lang="en-US"/>
              <a:t>Maize</a:t>
            </a:r>
            <a:br>
              <a:rPr lang="en-US"/>
            </a:br>
            <a:r>
              <a:rPr lang="en-US"/>
              <a:t>(Corn)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5363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56E5F-A310-4C2A-B894-232E60F09DB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5364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536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75EF12-31C3-4E5C-B224-4DDD3AC3BFFE}" type="slidenum">
              <a:rPr lang="ar-SA"/>
              <a:pPr eaLnBrk="1" hangingPunct="1"/>
              <a:t>12</a:t>
            </a:fld>
            <a:endParaRPr lang="en-US"/>
          </a:p>
        </p:txBody>
      </p:sp>
      <p:pic>
        <p:nvPicPr>
          <p:cNvPr id="15368" name="صورة 6" descr="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528637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/>
              <a:t>الدخن </a:t>
            </a:r>
            <a:r>
              <a:rPr lang="en-US"/>
              <a:t>Millet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6386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01B23A-D0A9-4631-9A84-27D09FF0BF6D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6387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638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944415-86F4-4A40-AA3B-BE6745ED62ED}" type="slidenum">
              <a:rPr lang="ar-SA"/>
              <a:pPr eaLnBrk="1" hangingPunct="1"/>
              <a:t>13</a:t>
            </a:fld>
            <a:endParaRPr lang="en-US"/>
          </a:p>
        </p:txBody>
      </p:sp>
      <p:pic>
        <p:nvPicPr>
          <p:cNvPr id="16391" name="Picture 4" descr="Grain mi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338"/>
            <a:ext cx="723582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2200"/>
            <a:ext cx="60007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/>
              <a:t>الذرة البيضاء </a:t>
            </a:r>
            <a:r>
              <a:rPr lang="en-US"/>
              <a:t>Sorghum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741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5D2A6B-BAC8-4B5E-88DD-61190292DBB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741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741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5D4F8D-4BFF-490C-AF3A-49187B935802}" type="slidenum">
              <a:rPr lang="ar-SA"/>
              <a:pPr eaLnBrk="1" hangingPunct="1"/>
              <a:t>14</a:t>
            </a:fld>
            <a:endParaRPr lang="en-US"/>
          </a:p>
        </p:txBody>
      </p:sp>
      <p:pic>
        <p:nvPicPr>
          <p:cNvPr id="17415" name="Picture 4" descr="Sorgh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831691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22" b="51210"/>
          <a:stretch>
            <a:fillRect/>
          </a:stretch>
        </p:blipFill>
        <p:spPr bwMode="auto">
          <a:xfrm>
            <a:off x="5795963" y="1217614"/>
            <a:ext cx="3348037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/>
              <a:t>الشيلم </a:t>
            </a:r>
            <a:r>
              <a:rPr lang="en-US"/>
              <a:t>Rye</a:t>
            </a:r>
            <a:endParaRPr lang="ar-LB"/>
          </a:p>
        </p:txBody>
      </p:sp>
      <p:sp>
        <p:nvSpPr>
          <p:cNvPr id="18435" name="عنصر نائب للتاريخ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2A8523-F977-4845-BA88-5EA29CD5D18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8436" name="عنصر نائب للتذييل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8437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FBA174-17CA-446E-B512-75690F093841}" type="slidenum">
              <a:rPr lang="ar-SA"/>
              <a:pPr eaLnBrk="1" hangingPunct="1"/>
              <a:t>15</a:t>
            </a:fld>
            <a:endParaRPr lang="en-US"/>
          </a:p>
        </p:txBody>
      </p:sp>
      <p:pic>
        <p:nvPicPr>
          <p:cNvPr id="18438" name="صورة 15" descr="r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7569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052513"/>
            <a:ext cx="3875087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/>
              <a:t>الشوفان </a:t>
            </a:r>
            <a:r>
              <a:rPr lang="en-US"/>
              <a:t>Oats</a:t>
            </a:r>
            <a:endParaRPr lang="ar-LB"/>
          </a:p>
        </p:txBody>
      </p:sp>
      <p:sp>
        <p:nvSpPr>
          <p:cNvPr id="19459" name="عنصر نائب للتاريخ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C13821-99F3-41C7-B279-ACD1168223FF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9460" name="عنصر نائب للتذييل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9461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0A13F0-BD73-4CE7-BC5E-8D6F8C7D034F}" type="slidenum">
              <a:rPr lang="ar-SA"/>
              <a:pPr eaLnBrk="1" hangingPunct="1"/>
              <a:t>16</a:t>
            </a:fld>
            <a:endParaRPr lang="en-US"/>
          </a:p>
        </p:txBody>
      </p:sp>
      <p:pic>
        <p:nvPicPr>
          <p:cNvPr id="19462" name="صورة 12" descr="o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71437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2"/>
          <a:stretch>
            <a:fillRect/>
          </a:stretch>
        </p:blipFill>
        <p:spPr bwMode="auto">
          <a:xfrm>
            <a:off x="4572000" y="1412875"/>
            <a:ext cx="4572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ar-SY" sz="4000"/>
              <a:t>إنتاج العالم من الحبوب</a:t>
            </a:r>
            <a:br>
              <a:rPr lang="ar-SY" sz="4000"/>
            </a:br>
            <a:r>
              <a:rPr lang="ar-SY" sz="4000"/>
              <a:t>مليون طن </a:t>
            </a:r>
            <a:endParaRPr lang="en-US" sz="4000"/>
          </a:p>
        </p:txBody>
      </p:sp>
      <p:sp>
        <p:nvSpPr>
          <p:cNvPr id="2048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32D9D-D8BE-41BD-9CBC-51D3D15F7FAF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048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048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57E2F6-3769-4765-91CA-497B35B690FD}" type="slidenum">
              <a:rPr lang="ar-SA"/>
              <a:pPr eaLnBrk="1" hangingPunct="1"/>
              <a:t>17</a:t>
            </a:fld>
            <a:endParaRPr lang="en-US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66875"/>
            <a:ext cx="696595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/>
              <a:t>استهلاك الحبوب</a:t>
            </a:r>
            <a:endParaRPr lang="ar-LB"/>
          </a:p>
        </p:txBody>
      </p:sp>
      <p:sp>
        <p:nvSpPr>
          <p:cNvPr id="21507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64E441-D981-477A-B361-C4CCD9B6FD3D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1508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150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28191-CC7F-44A1-8EA7-4FB4899BBCB3}" type="slidenum">
              <a:rPr lang="ar-SA"/>
              <a:pPr eaLnBrk="1" hangingPunct="1"/>
              <a:t>18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71501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جدول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22531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E8772-C9BD-423F-B481-6A3A186EDF97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2532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2533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EB155F-8E1F-4667-B80C-3353781EF736}" type="slidenum">
              <a:rPr lang="ar-SA"/>
              <a:pPr eaLnBrk="1" hangingPunct="1"/>
              <a:t>19</a:t>
            </a:fld>
            <a:endParaRPr lang="en-US"/>
          </a:p>
        </p:txBody>
      </p:sp>
      <p:pic>
        <p:nvPicPr>
          <p:cNvPr id="22534" name="Picture 2" descr="C:\Pictures\s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ar-SY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سقراط </a:t>
            </a:r>
            <a:r>
              <a:rPr lang="en-GB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Socrates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0500" y="963613"/>
            <a:ext cx="49403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000" i="1" kern="0" dirty="0">
                <a:solidFill>
                  <a:schemeClr val="accent3"/>
                </a:solidFill>
                <a:latin typeface="+mn-lt"/>
                <a:cs typeface="+mn-cs"/>
              </a:rPr>
              <a:t>“No man qualifies as a statesman who is entirely ignorant of the problems of wheat.”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0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  <a:cs typeface="+mn-cs"/>
              </a:rPr>
              <a:t>Campbell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000" i="1" kern="0" dirty="0">
                <a:solidFill>
                  <a:schemeClr val="accent3"/>
                </a:solidFill>
                <a:latin typeface="+mn-lt"/>
                <a:cs typeface="+mn-cs"/>
              </a:rPr>
              <a:t>“In the future, no person will qualify as a process engineer who is entirely ignorant of the potential of cereals.”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14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39E19-3632-4416-B361-B3961EE6718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C91E73-30B7-4296-BB1D-1AB88D796607}" type="slidenum">
              <a:rPr lang="ar-SA"/>
              <a:pPr eaLnBrk="1" hangingPunct="1"/>
              <a:t>2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718E9E-F59B-1760-EA8A-41BF688B4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3384"/>
            <a:ext cx="9144000" cy="66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b="1"/>
              <a:t>إنتاج بعض دول الوطن العربي من القمح</a:t>
            </a:r>
            <a:br>
              <a:rPr lang="en-US" b="1"/>
            </a:br>
            <a:r>
              <a:rPr lang="ar-SA"/>
              <a:t>(1000 طن)</a:t>
            </a:r>
            <a:endParaRPr lang="en-US" b="1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2355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274894-4DC7-40D9-8B29-473CDA65BC9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355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355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E50F61-ECAA-4D8F-B9D1-A8F83045695C}" type="slidenum">
              <a:rPr lang="ar-SA"/>
              <a:pPr eaLnBrk="1" hangingPunct="1"/>
              <a:t>20</a:t>
            </a:fld>
            <a:endParaRPr lang="en-US"/>
          </a:p>
        </p:txBody>
      </p:sp>
      <p:sp>
        <p:nvSpPr>
          <p:cNvPr id="23559" name="Line 174"/>
          <p:cNvSpPr>
            <a:spLocks noChangeShapeType="1"/>
          </p:cNvSpPr>
          <p:nvPr/>
        </p:nvSpPr>
        <p:spPr bwMode="auto">
          <a:xfrm>
            <a:off x="8335963" y="-5048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SY"/>
          </a:p>
        </p:txBody>
      </p:sp>
      <p:sp>
        <p:nvSpPr>
          <p:cNvPr id="23560" name="Line 182"/>
          <p:cNvSpPr>
            <a:spLocks noChangeShapeType="1"/>
          </p:cNvSpPr>
          <p:nvPr/>
        </p:nvSpPr>
        <p:spPr bwMode="auto">
          <a:xfrm>
            <a:off x="8335963" y="-5048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SY"/>
          </a:p>
        </p:txBody>
      </p:sp>
      <p:pic>
        <p:nvPicPr>
          <p:cNvPr id="23561" name="Picture 1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9088"/>
            <a:ext cx="817245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8229600" cy="1143000"/>
          </a:xfrm>
        </p:spPr>
        <p:txBody>
          <a:bodyPr/>
          <a:lstStyle/>
          <a:p>
            <a:pPr eaLnBrk="1" hangingPunct="1"/>
            <a:r>
              <a:rPr lang="ar-SY" b="1"/>
              <a:t>إنتاج سورية من الحبوب</a:t>
            </a:r>
            <a:endParaRPr lang="en-US" b="1"/>
          </a:p>
        </p:txBody>
      </p:sp>
      <p:sp>
        <p:nvSpPr>
          <p:cNvPr id="2457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F14E53-9DA0-4E03-B101-2014C21DA0AC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457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458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A0ED09-88C1-409E-9A1F-FCBE7073AC39}" type="slidenum">
              <a:rPr lang="ar-SA"/>
              <a:pPr eaLnBrk="1" hangingPunct="1"/>
              <a:t>21</a:t>
            </a:fld>
            <a:endParaRPr lang="en-US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1075"/>
            <a:ext cx="49879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b="1"/>
              <a:t>تميز القمح عن الحبوب الأخرى</a:t>
            </a:r>
            <a:endParaRPr lang="en-US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ar-SA" b="1" dirty="0"/>
              <a:t>إمكانية زراعته في جميع أنواع التربة والظروف البيئية.</a:t>
            </a:r>
          </a:p>
          <a:p>
            <a:pPr marL="609600" indent="-609600" eaLnBrk="1" hangingPunct="1"/>
            <a:r>
              <a:rPr lang="ar-SA" b="1" dirty="0"/>
              <a:t>سهولة زراعته وارتفاع  إنتاجيته.</a:t>
            </a:r>
          </a:p>
          <a:p>
            <a:pPr marL="609600" indent="-609600" eaLnBrk="1" hangingPunct="1"/>
            <a:r>
              <a:rPr lang="ar-SA" b="1" dirty="0"/>
              <a:t>سهولة تخزينه (نسبة رطوبة أقل من 14%).</a:t>
            </a:r>
          </a:p>
          <a:p>
            <a:pPr marL="609600" indent="-609600" eaLnBrk="1" hangingPunct="1"/>
            <a:r>
              <a:rPr lang="ar-SA" b="1" dirty="0"/>
              <a:t>قيمته الغذائية المرتفعة.</a:t>
            </a:r>
          </a:p>
          <a:p>
            <a:pPr marL="609600" indent="-609600" eaLnBrk="1" hangingPunct="1"/>
            <a:r>
              <a:rPr lang="ar-SA" b="1" dirty="0"/>
              <a:t>ذو نسبة استرجاع </a:t>
            </a:r>
            <a:r>
              <a:rPr lang="ar-SY" b="1" dirty="0"/>
              <a:t>دقيق</a:t>
            </a:r>
            <a:r>
              <a:rPr lang="ar-SA" b="1" dirty="0"/>
              <a:t> مرتفع ، عند طحن القمح ينتج ثلاثة أرباع وزنه طحين.</a:t>
            </a:r>
          </a:p>
          <a:p>
            <a:pPr marL="609600" indent="-609600" eaLnBrk="1" hangingPunct="1"/>
            <a:r>
              <a:rPr lang="ar-SA" b="1" dirty="0"/>
              <a:t>عند عجن دقيق القمح مع الماء يتكون الغلوتين من جزيئات البروتين الموجودة في الدقيق.</a:t>
            </a:r>
            <a:endParaRPr lang="en-US" b="1" dirty="0"/>
          </a:p>
        </p:txBody>
      </p:sp>
      <p:sp>
        <p:nvSpPr>
          <p:cNvPr id="2560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0B3E0A-38D7-4475-9E0C-470434A76862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560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560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FFF4E0-D171-4188-982A-7DEC9F022FD9}" type="slidenum">
              <a:rPr lang="ar-SA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إنتاج العالم من القمح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313"/>
            <a:ext cx="78851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pic>
        <p:nvPicPr>
          <p:cNvPr id="2765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7926388" cy="5422900"/>
          </a:xfrm>
          <a:noFill/>
        </p:spPr>
      </p:pic>
      <p:sp>
        <p:nvSpPr>
          <p:cNvPr id="2765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2432F5-68E3-480C-B5AA-61EFD49C461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765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765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8581E-1969-4100-A44A-F069696CF404}" type="slidenum">
              <a:rPr lang="ar-SA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2867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77C499-9BB6-445B-8E83-86029E976592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867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867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86109-6DB1-4D3E-AFA0-793C3D5496F7}" type="slidenum">
              <a:rPr lang="ar-SA"/>
              <a:pPr eaLnBrk="1" hangingPunct="1"/>
              <a:t>25</a:t>
            </a:fld>
            <a:endParaRPr lang="en-US"/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323263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2969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D93B71-E0FA-4A2D-BC4A-D10FB08483B4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969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970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DE354-F16D-4F6F-8F2B-14C5978806B4}" type="slidenum">
              <a:rPr lang="ar-SA"/>
              <a:pPr eaLnBrk="1" hangingPunct="1"/>
              <a:t>26</a:t>
            </a:fld>
            <a:endParaRPr lang="en-US"/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828088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البنية التشريحية للحبوب</a:t>
            </a: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79565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التركيب الكيميائي للحبوب</a:t>
            </a:r>
            <a:endParaRPr lang="en-US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eaLnBrk="1" hangingPunct="1"/>
            <a:r>
              <a:rPr lang="ar-SA" b="1"/>
              <a:t>الكربوهيدرات </a:t>
            </a:r>
            <a:endParaRPr lang="ar-SY" b="1"/>
          </a:p>
          <a:p>
            <a:pPr eaLnBrk="1" hangingPunct="1"/>
            <a:r>
              <a:rPr lang="ar-SA" b="1"/>
              <a:t>البروتينات </a:t>
            </a:r>
            <a:endParaRPr lang="ar-SY" b="1"/>
          </a:p>
          <a:p>
            <a:pPr eaLnBrk="1" hangingPunct="1"/>
            <a:r>
              <a:rPr lang="ar-SA" b="1"/>
              <a:t>دهون</a:t>
            </a:r>
            <a:endParaRPr lang="ar-SY" b="1"/>
          </a:p>
          <a:p>
            <a:pPr eaLnBrk="1" hangingPunct="1"/>
            <a:r>
              <a:rPr lang="ar-SA" b="1"/>
              <a:t>المواد المعدنية </a:t>
            </a:r>
            <a:endParaRPr lang="ar-SY" b="1"/>
          </a:p>
          <a:p>
            <a:pPr eaLnBrk="1" hangingPunct="1"/>
            <a:r>
              <a:rPr lang="ar-SA" b="1"/>
              <a:t>الفيتامينات</a:t>
            </a:r>
            <a:endParaRPr lang="en-US" b="1"/>
          </a:p>
        </p:txBody>
      </p:sp>
      <p:sp>
        <p:nvSpPr>
          <p:cNvPr id="31746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94D5A3-0B93-461E-94C8-A293A6E789C0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1747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174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81F88-A7D6-47A6-8573-B087AB13EF4A}" type="slidenum">
              <a:rPr lang="ar-SA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3152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b="1"/>
              <a:t>مفردات المقرر</a:t>
            </a:r>
            <a:endParaRPr lang="en-US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635750" cy="4525963"/>
          </a:xfrm>
        </p:spPr>
        <p:txBody>
          <a:bodyPr/>
          <a:lstStyle/>
          <a:p>
            <a:pPr eaLnBrk="1" hangingPunct="1"/>
            <a:r>
              <a:rPr lang="ar-SY" b="1"/>
              <a:t>أهمية الحبوب وتركيبها الكيميائي</a:t>
            </a:r>
          </a:p>
          <a:p>
            <a:pPr eaLnBrk="1" hangingPunct="1"/>
            <a:r>
              <a:rPr lang="ar-SY" b="1"/>
              <a:t>تخزين الحبوب</a:t>
            </a:r>
          </a:p>
          <a:p>
            <a:pPr eaLnBrk="1" hangingPunct="1"/>
            <a:r>
              <a:rPr lang="ar-SY" b="1"/>
              <a:t>خصائص جودة القمح</a:t>
            </a:r>
          </a:p>
          <a:p>
            <a:pPr eaLnBrk="1" hangingPunct="1"/>
            <a:r>
              <a:rPr lang="ar-SY" b="1"/>
              <a:t>إنتاج الدقيق (تقانة الطحن)</a:t>
            </a:r>
          </a:p>
          <a:p>
            <a:pPr eaLnBrk="1" hangingPunct="1"/>
            <a:r>
              <a:rPr lang="ar-SY" b="1"/>
              <a:t>استخدامات المنتجات الثانوية للطحن</a:t>
            </a:r>
          </a:p>
          <a:p>
            <a:pPr eaLnBrk="1" hangingPunct="1"/>
            <a:r>
              <a:rPr lang="ar-SY" b="1"/>
              <a:t>إنتاج البرغل والفريكة</a:t>
            </a:r>
          </a:p>
          <a:p>
            <a:pPr eaLnBrk="1" hangingPunct="1">
              <a:buFontTx/>
              <a:buNone/>
            </a:pPr>
            <a:endParaRPr lang="en-US" b="1"/>
          </a:p>
        </p:txBody>
      </p:sp>
      <p:sp>
        <p:nvSpPr>
          <p:cNvPr id="717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DD390E-CD51-4D12-B077-E239D55CA106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717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717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49423C-34BC-499A-B38C-6C20007AEA28}" type="slidenum">
              <a:rPr lang="ar-SA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الكربوهيدرات</a:t>
            </a:r>
            <a:endParaRPr lang="en-US" b="1"/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eaLnBrk="1" hangingPunct="1"/>
            <a:r>
              <a:rPr lang="ar-SA" b="1"/>
              <a:t>النشا</a:t>
            </a:r>
            <a:r>
              <a:rPr lang="ar-SY" b="1"/>
              <a:t>ء </a:t>
            </a:r>
            <a:r>
              <a:rPr lang="en-US" b="1"/>
              <a:t> Starch</a:t>
            </a:r>
            <a:endParaRPr lang="ar-SY" b="1"/>
          </a:p>
          <a:p>
            <a:pPr eaLnBrk="1" hangingPunct="1"/>
            <a:r>
              <a:rPr lang="ar-SA" b="1"/>
              <a:t>السليلوز</a:t>
            </a:r>
            <a:r>
              <a:rPr lang="ar-SY" b="1"/>
              <a:t> </a:t>
            </a:r>
            <a:r>
              <a:rPr lang="en-US" b="1"/>
              <a:t> Cellulose</a:t>
            </a:r>
            <a:endParaRPr lang="ar-SY" b="1"/>
          </a:p>
          <a:p>
            <a:pPr eaLnBrk="1" hangingPunct="1"/>
            <a:r>
              <a:rPr lang="ar-SA" b="1"/>
              <a:t>الهيميسيليلوز</a:t>
            </a:r>
            <a:r>
              <a:rPr lang="ar-SY" b="1"/>
              <a:t> </a:t>
            </a:r>
            <a:r>
              <a:rPr lang="en-US" b="1"/>
              <a:t> Hemicellulose</a:t>
            </a:r>
            <a:endParaRPr lang="ar-SY" b="1"/>
          </a:p>
          <a:p>
            <a:pPr eaLnBrk="1" hangingPunct="1"/>
            <a:r>
              <a:rPr lang="ar-SA" b="1"/>
              <a:t>البنتوزات</a:t>
            </a:r>
            <a:r>
              <a:rPr lang="ar-SY" b="1"/>
              <a:t> </a:t>
            </a:r>
            <a:r>
              <a:rPr lang="en-US" b="1"/>
              <a:t> Pentosans</a:t>
            </a:r>
            <a:endParaRPr lang="ar-SY" b="1"/>
          </a:p>
          <a:p>
            <a:pPr eaLnBrk="1" hangingPunct="1"/>
            <a:r>
              <a:rPr lang="ar-SA" b="1"/>
              <a:t>الدكسترينات والسكريات</a:t>
            </a:r>
            <a:r>
              <a:rPr lang="en-US" b="1"/>
              <a:t> </a:t>
            </a:r>
          </a:p>
        </p:txBody>
      </p:sp>
      <p:sp>
        <p:nvSpPr>
          <p:cNvPr id="3379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572018-D937-4CC7-A7CF-E28244BE15F5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379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379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31E6BE-EC6B-4B95-81E1-3895F3FF7B65}" type="slidenum">
              <a:rPr lang="ar-SA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الكربوهيدرات</a:t>
            </a:r>
            <a:r>
              <a:rPr lang="ar-SY" b="1"/>
              <a:t> – </a:t>
            </a:r>
            <a:r>
              <a:rPr lang="ar-SY" sz="3200" b="1"/>
              <a:t>أنواعها</a:t>
            </a:r>
            <a:endParaRPr lang="en-US" sz="3200" b="1"/>
          </a:p>
        </p:txBody>
      </p:sp>
      <p:sp>
        <p:nvSpPr>
          <p:cNvPr id="2057" name="عنصر نائب للتاريخ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983F1C-4497-4FBE-A7A4-69FB8B7086E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2058" name="عنصر نائب للتذييل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2059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1D33D5-877D-4EC6-94CE-6C93E2CFAB1E}" type="slidenum">
              <a:rPr lang="ar-SA"/>
              <a:pPr eaLnBrk="1" hangingPunct="1"/>
              <a:t>31</a:t>
            </a:fld>
            <a:endParaRPr lang="en-US"/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928688" y="1500188"/>
            <a:ext cx="7740650" cy="2757487"/>
            <a:chOff x="1134" y="1272"/>
            <a:chExt cx="1872" cy="720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380"/>
              <a:ext cx="144" cy="504"/>
            </a:xfrm>
            <a:prstGeom prst="bentConnector3">
              <a:avLst>
                <a:gd name="adj1" fmla="val 12306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380"/>
              <a:ext cx="144" cy="504"/>
            </a:xfrm>
            <a:prstGeom prst="bentConnector3">
              <a:avLst>
                <a:gd name="adj1" fmla="val 12306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1638" y="127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الكربوهيدرات</a:t>
              </a:r>
              <a:endParaRPr kumimoji="0" 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غير ذائبة</a:t>
              </a:r>
              <a:endParaRPr kumimoji="0" 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ذائبة</a:t>
              </a:r>
              <a:endParaRPr kumimoji="0" 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214938" y="4143375"/>
            <a:ext cx="2786062" cy="267811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sz="2800" b="1"/>
              <a:t>المادة المتبقية بعد استبعاد الألياف </a:t>
            </a:r>
            <a:endParaRPr lang="ar-SY" sz="2800" b="1"/>
          </a:p>
          <a:p>
            <a:pPr algn="ctr" eaLnBrk="1" hangingPunct="1"/>
            <a:r>
              <a:rPr lang="ar-SA" sz="2800" b="1"/>
              <a:t>الخام والبروتينات والدهون </a:t>
            </a:r>
            <a:endParaRPr lang="ar-SY" sz="2800" b="1"/>
          </a:p>
          <a:p>
            <a:pPr algn="ctr" eaLnBrk="1" hangingPunct="1"/>
            <a:r>
              <a:rPr lang="ar-SA" sz="2800" b="1"/>
              <a:t>والأملاح المعدنية من محتوى الحبوب</a:t>
            </a:r>
            <a:endParaRPr lang="en-US" sz="2800" b="1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428750" y="4357688"/>
            <a:ext cx="2987675" cy="156966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Y" sz="3200" b="1" dirty="0"/>
              <a:t>الا</a:t>
            </a:r>
            <a:r>
              <a:rPr lang="ar-SA" sz="3200" b="1" dirty="0"/>
              <a:t>لياف الخام </a:t>
            </a:r>
            <a:r>
              <a:rPr lang="en-US" sz="3200" b="1" dirty="0"/>
              <a:t>Crude fiber</a:t>
            </a:r>
            <a:r>
              <a:rPr lang="ar-SA" sz="3200" b="1" dirty="0"/>
              <a:t> والل</a:t>
            </a:r>
            <a:r>
              <a:rPr lang="ar-SY" sz="3200" b="1" dirty="0"/>
              <a:t>يغ</a:t>
            </a:r>
            <a:r>
              <a:rPr lang="ar-SA" sz="3200" b="1" dirty="0"/>
              <a:t>نين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9" grpId="0" animBg="1"/>
      <p:bldP spid="215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الألياف الغذائية </a:t>
            </a:r>
            <a:r>
              <a:rPr lang="en-US"/>
              <a:t>Dietary fiber 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0063" y="1600200"/>
            <a:ext cx="7643812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ar-SA" dirty="0"/>
              <a:t>هي الجزء الذي يقاوم الامتصاص في الجهاز الهضمي. </a:t>
            </a:r>
            <a:endParaRPr lang="ar-SY" dirty="0"/>
          </a:p>
          <a:p>
            <a:pPr>
              <a:defRPr/>
            </a:pPr>
            <a:r>
              <a:rPr lang="ar-SA" dirty="0"/>
              <a:t>تتكون الألياف الغذائية من </a:t>
            </a:r>
            <a:endParaRPr lang="ar-SY" dirty="0"/>
          </a:p>
          <a:p>
            <a:pPr>
              <a:defRPr/>
            </a:pPr>
            <a:r>
              <a:rPr lang="ar-SA" b="1" dirty="0" err="1">
                <a:solidFill>
                  <a:srgbClr val="FF0000"/>
                </a:solidFill>
              </a:rPr>
              <a:t>السليلوز</a:t>
            </a:r>
            <a:r>
              <a:rPr lang="ar-SA" b="1" dirty="0">
                <a:solidFill>
                  <a:srgbClr val="FF0000"/>
                </a:solidFill>
              </a:rPr>
              <a:t>، </a:t>
            </a:r>
            <a:endParaRPr lang="ar-SY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السكريات المتعددة </a:t>
            </a:r>
            <a:r>
              <a:rPr lang="ar-SA" dirty="0"/>
              <a:t>غير </a:t>
            </a:r>
            <a:r>
              <a:rPr lang="ar-SA" dirty="0" err="1"/>
              <a:t>السليلوز</a:t>
            </a:r>
            <a:r>
              <a:rPr lang="ar-SA" dirty="0"/>
              <a:t> مثل </a:t>
            </a:r>
            <a:endParaRPr lang="ar-SY" dirty="0"/>
          </a:p>
          <a:p>
            <a:pPr lvl="1">
              <a:defRPr/>
            </a:pPr>
            <a:r>
              <a:rPr lang="ar-SA" dirty="0">
                <a:ea typeface="+mn-ea"/>
              </a:rPr>
              <a:t>الصمغ </a:t>
            </a:r>
            <a:r>
              <a:rPr lang="en-US" dirty="0">
                <a:ea typeface="+mn-ea"/>
              </a:rPr>
              <a:t>gum</a:t>
            </a:r>
            <a:r>
              <a:rPr lang="ar-SA" dirty="0">
                <a:ea typeface="+mn-ea"/>
              </a:rPr>
              <a:t>، 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ar-SA" dirty="0">
                <a:ea typeface="+mn-ea"/>
              </a:rPr>
              <a:t>المواد الهلامية 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ar-SA" dirty="0">
                <a:ea typeface="+mn-ea"/>
              </a:rPr>
              <a:t>والمواد </a:t>
            </a:r>
            <a:r>
              <a:rPr lang="ar-SA" dirty="0" err="1">
                <a:ea typeface="+mn-ea"/>
              </a:rPr>
              <a:t>البكتينية</a:t>
            </a:r>
            <a:r>
              <a:rPr lang="ar-SA" dirty="0">
                <a:ea typeface="+mn-ea"/>
              </a:rPr>
              <a:t> </a:t>
            </a:r>
            <a:r>
              <a:rPr lang="en-US" dirty="0" err="1">
                <a:ea typeface="+mn-ea"/>
              </a:rPr>
              <a:t>pectic</a:t>
            </a:r>
            <a:r>
              <a:rPr lang="en-US" dirty="0">
                <a:ea typeface="+mn-ea"/>
              </a:rPr>
              <a:t> substances</a:t>
            </a:r>
            <a:r>
              <a:rPr lang="ar-SA" dirty="0">
                <a:ea typeface="+mn-ea"/>
              </a:rPr>
              <a:t> ، 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ar-SA" dirty="0" err="1">
                <a:ea typeface="+mn-ea"/>
              </a:rPr>
              <a:t>والهيميسليلوز</a:t>
            </a:r>
            <a:endParaRPr lang="ar-SY" dirty="0">
              <a:ea typeface="+mn-ea"/>
            </a:endParaRPr>
          </a:p>
          <a:p>
            <a:pPr>
              <a:defRPr/>
            </a:pPr>
            <a:r>
              <a:rPr lang="ar-SA" b="1" dirty="0" err="1">
                <a:solidFill>
                  <a:srgbClr val="FF0000"/>
                </a:solidFill>
              </a:rPr>
              <a:t>الليغنين</a:t>
            </a:r>
            <a:r>
              <a:rPr lang="ar-SA" dirty="0"/>
              <a:t> وهو </a:t>
            </a:r>
            <a:r>
              <a:rPr lang="ar-SY" dirty="0"/>
              <a:t>ب</a:t>
            </a:r>
            <a:r>
              <a:rPr lang="ar-SA" dirty="0" err="1"/>
              <a:t>وليمير</a:t>
            </a:r>
            <a:r>
              <a:rPr lang="ar-SA" dirty="0"/>
              <a:t> عطري من المواد غير </a:t>
            </a:r>
            <a:r>
              <a:rPr lang="ar-SA" dirty="0" err="1"/>
              <a:t>الكهر</a:t>
            </a:r>
            <a:r>
              <a:rPr lang="ar-SY" dirty="0"/>
              <a:t>ب</a:t>
            </a:r>
            <a:r>
              <a:rPr lang="ar-SA" dirty="0" err="1"/>
              <a:t>وهيدراتية</a:t>
            </a:r>
            <a:r>
              <a:rPr lang="ar-SA" dirty="0"/>
              <a:t>. </a:t>
            </a:r>
            <a:endParaRPr lang="ar-SY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ar-SA" dirty="0"/>
              <a:t>إن كمية الألياف الغذائية أكبر من كمية الألياف الخام لأنه يتفكك جزء من الألياف الغذائية أثناء تحديد كمية الألياف الخام.</a:t>
            </a:r>
          </a:p>
        </p:txBody>
      </p:sp>
      <p:sp>
        <p:nvSpPr>
          <p:cNvPr id="34820" name="عنصر نائب للتاريخ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E894B-CF76-4B84-83E2-5A8BD3EAB920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4821" name="عنصر نائب للتذييل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4822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83E73E-D4AC-4518-BAC3-29BC5C764F7A}" type="slidenum">
              <a:rPr lang="ar-SA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الكربوهيدرات</a:t>
            </a:r>
            <a:r>
              <a:rPr lang="ar-SY" b="1"/>
              <a:t> – </a:t>
            </a:r>
            <a:r>
              <a:rPr lang="ar-SY" sz="3200" b="1"/>
              <a:t>النشاء</a:t>
            </a:r>
            <a:endParaRPr lang="en-US" sz="32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eaLnBrk="1" hangingPunct="1"/>
            <a:r>
              <a:rPr lang="ar-SY"/>
              <a:t>النشاء : الاميلوز – الاميلوبكتين</a:t>
            </a:r>
          </a:p>
        </p:txBody>
      </p:sp>
      <p:sp>
        <p:nvSpPr>
          <p:cNvPr id="3584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281A93-1BCF-4374-AACF-6F2DAA6A03A8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584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584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81D7AE-3612-4BDC-919D-88162F8BDB96}" type="slidenum">
              <a:rPr lang="ar-SA"/>
              <a:pPr eaLnBrk="1" hangingPunct="1"/>
              <a:t>33</a:t>
            </a:fld>
            <a:endParaRPr lang="en-U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6640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صورة 7" descr="547amylopect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786188"/>
            <a:ext cx="45577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الكربوهيدرات</a:t>
            </a:r>
            <a:r>
              <a:rPr lang="ar-SY" b="1"/>
              <a:t> – </a:t>
            </a:r>
            <a:r>
              <a:rPr lang="ar-SY" sz="3200" b="1"/>
              <a:t>النشاء</a:t>
            </a:r>
            <a:endParaRPr lang="ar-SA"/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341438"/>
            <a:ext cx="7416800" cy="5256212"/>
          </a:xfrm>
        </p:spPr>
        <p:txBody>
          <a:bodyPr/>
          <a:lstStyle/>
          <a:p>
            <a:pPr eaLnBrk="1" hangingPunct="1"/>
            <a:r>
              <a:rPr lang="ar-SA" sz="2800" dirty="0"/>
              <a:t>الخالي من الجينة الشمعية يحتوي نشاؤه على 22% - 23% أميلوز </a:t>
            </a:r>
            <a:endParaRPr lang="ar-SY" sz="2800" dirty="0"/>
          </a:p>
          <a:p>
            <a:pPr eaLnBrk="1" hangingPunct="1"/>
            <a:r>
              <a:rPr lang="ar-SA" sz="2800" dirty="0"/>
              <a:t>جينة شمعية واحدة يحتوي القمح على 19-20% أميلوز </a:t>
            </a:r>
            <a:endParaRPr lang="ar-SY" sz="2800" dirty="0"/>
          </a:p>
          <a:p>
            <a:pPr eaLnBrk="1" hangingPunct="1"/>
            <a:r>
              <a:rPr lang="ar-SA" sz="2800" dirty="0"/>
              <a:t>اثنين من الجينات الشمعية فإن القمح يحتوي على 18% أميلوز</a:t>
            </a:r>
            <a:endParaRPr lang="ar-SY" sz="2800" dirty="0"/>
          </a:p>
          <a:p>
            <a:r>
              <a:rPr lang="ar-SA" sz="2800" dirty="0"/>
              <a:t>ومع ثلاث جينات شمعية فإن النشاء يحتوي بشكل أساسي على أقل من 1% أميلوز (أكثر من 99% أميلوبكتين) ويشار إلى الحبة على أنها شمعية. </a:t>
            </a:r>
            <a:endParaRPr lang="en-US" sz="2800" dirty="0"/>
          </a:p>
          <a:p>
            <a:r>
              <a:rPr lang="ar-SY" sz="2800" dirty="0"/>
              <a:t>إ</a:t>
            </a:r>
            <a:r>
              <a:rPr lang="ar-SA" sz="2800" dirty="0"/>
              <a:t>ن الخبز الذي </a:t>
            </a:r>
            <a:r>
              <a:rPr lang="ar-SY" sz="2800" dirty="0"/>
              <a:t>يصنع من الدقيق الذي </a:t>
            </a:r>
            <a:r>
              <a:rPr lang="ar-SA" sz="2800" dirty="0"/>
              <a:t>يحتوي نسبة مرتفعة من الأميلوبكتين يميل للبيات بسرعة ولذلك يجب تجنبه.</a:t>
            </a:r>
            <a:endParaRPr lang="en-US" sz="2800" dirty="0"/>
          </a:p>
          <a:p>
            <a:endParaRPr lang="ar-SA" dirty="0"/>
          </a:p>
        </p:txBody>
      </p:sp>
      <p:sp>
        <p:nvSpPr>
          <p:cNvPr id="3686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4404E7-4C90-4403-AC99-8DA8B5E8C343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686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687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8B9511-0B4B-469E-A75A-FE6CDFB6BF33}" type="slidenum">
              <a:rPr lang="ar-SA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الكربوهيدرات</a:t>
            </a:r>
            <a:r>
              <a:rPr lang="ar-SY" b="1"/>
              <a:t> – </a:t>
            </a:r>
            <a:r>
              <a:rPr lang="ar-SY" sz="3200" b="1"/>
              <a:t>النشاء</a:t>
            </a:r>
            <a:endParaRPr lang="ar-SA"/>
          </a:p>
        </p:txBody>
      </p:sp>
      <p:sp>
        <p:nvSpPr>
          <p:cNvPr id="37891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ar-SY"/>
              <a:t>النشاء : ظاهرة التهلم </a:t>
            </a:r>
            <a:r>
              <a:rPr lang="en-US"/>
              <a:t>gelatinization </a:t>
            </a:r>
            <a:endParaRPr lang="ar-SY"/>
          </a:p>
          <a:p>
            <a:pPr eaLnBrk="1" hangingPunct="1"/>
            <a:r>
              <a:rPr lang="ar-SY"/>
              <a:t>النشاء : تضرر النشاء (النشاء المتهتك) </a:t>
            </a:r>
            <a:r>
              <a:rPr lang="en-US"/>
              <a:t>Damaged starch</a:t>
            </a:r>
            <a:endParaRPr lang="ar-SY"/>
          </a:p>
          <a:p>
            <a:endParaRPr lang="ar-SA"/>
          </a:p>
        </p:txBody>
      </p:sp>
      <p:sp>
        <p:nvSpPr>
          <p:cNvPr id="3789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BE2E37-ED8C-4412-B025-2212AF1BDCEC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789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789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8FA016-2EB0-46EA-A630-B52868000E42}" type="slidenum">
              <a:rPr lang="ar-SA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الكربوهيدرات</a:t>
            </a:r>
            <a:r>
              <a:rPr lang="ar-SY" b="1"/>
              <a:t> - البنتوزات</a:t>
            </a:r>
            <a:endParaRPr lang="ar-SA"/>
          </a:p>
        </p:txBody>
      </p:sp>
      <p:sp>
        <p:nvSpPr>
          <p:cNvPr id="3891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413"/>
            <a:ext cx="7400925" cy="4857750"/>
          </a:xfrm>
        </p:spPr>
        <p:txBody>
          <a:bodyPr/>
          <a:lstStyle/>
          <a:p>
            <a:r>
              <a:rPr lang="ar-SA" dirty="0"/>
              <a:t>تكون البنتوزات حوالي 75% من جدر خلايا الاندوسبيرم ومعظمها على شكل أرابينوكسيلان، وتتكون البنتوزات من بوليميرات سكريات البنتوز مثل ارابينوز والزايلوز </a:t>
            </a:r>
            <a:endParaRPr lang="ar-SY" dirty="0"/>
          </a:p>
          <a:p>
            <a:r>
              <a:rPr lang="ar-SA" dirty="0"/>
              <a:t>تتميز البنتوزات بشراهتها لامتصاص الماء فهي تلعب دوراً أساسياً في تحديد كمية الماء الممتص خلال عجن دقيق القمح.</a:t>
            </a:r>
            <a:endParaRPr lang="ar-SY" dirty="0"/>
          </a:p>
          <a:p>
            <a:r>
              <a:rPr lang="ar-SA" dirty="0"/>
              <a:t>نسبة البنتوزات في القمح هي 7.43% وفي الدقيق 2.6% والنخالة 23.73% والجنين 4.9% </a:t>
            </a:r>
            <a:endParaRPr lang="en-US" dirty="0"/>
          </a:p>
          <a:p>
            <a:endParaRPr lang="ar-SY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8916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83A94F-7D0B-4E63-A647-EC810586FCF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8917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891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03E938-8F32-432D-99BB-4ED051F26FB0}" type="slidenum">
              <a:rPr lang="ar-SA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994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E7729C-740F-4D04-BFF7-3EEC3396D404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893CD7-6779-439C-B132-498929D705C2}" type="slidenum">
              <a:rPr lang="ar-SA"/>
              <a:pPr eaLnBrk="1" hangingPunct="1"/>
              <a:t>37</a:t>
            </a:fld>
            <a:endParaRPr lang="en-US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1928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الكربوهيدرات</a:t>
            </a:r>
            <a:r>
              <a:rPr lang="ar-SY" b="1"/>
              <a:t> – </a:t>
            </a:r>
            <a:r>
              <a:rPr lang="ar-SY" sz="3200" b="1"/>
              <a:t>السكريات</a:t>
            </a:r>
            <a:endParaRPr lang="en-US" sz="3200" b="1"/>
          </a:p>
        </p:txBody>
      </p:sp>
      <p:sp>
        <p:nvSpPr>
          <p:cNvPr id="4096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9038B3-669A-404E-9A7D-5AD718704C9D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096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096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9B0AE3-6ECE-440F-8ACD-2DA0FF483525}" type="slidenum">
              <a:rPr lang="ar-SA"/>
              <a:pPr eaLnBrk="1" hangingPunct="1"/>
              <a:t>38</a:t>
            </a:fld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9913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/>
              <a:t>البروتين</a:t>
            </a:r>
            <a:endParaRPr lang="en-US"/>
          </a:p>
        </p:txBody>
      </p:sp>
      <p:sp>
        <p:nvSpPr>
          <p:cNvPr id="3085" name="عنصر نائب للتاريخ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47769-E856-482D-ABD8-061ED171D406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3086" name="عنصر نائب للتذييل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308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CFA8B2-C6A6-4514-B4A8-5BC35D14201B}" type="slidenum">
              <a:rPr lang="ar-SA"/>
              <a:pPr eaLnBrk="1" hangingPunct="1"/>
              <a:t>39</a:t>
            </a:fld>
            <a:endParaRPr lang="en-US"/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0" y="1268413"/>
            <a:ext cx="8686800" cy="4525962"/>
            <a:chOff x="1134" y="1272"/>
            <a:chExt cx="3888" cy="720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3" idx="3"/>
            </p:cNvCxnSpPr>
            <p:nvPr/>
          </p:nvCxnSpPr>
          <p:spPr bwMode="auto">
            <a:xfrm rot="16200000">
              <a:off x="2755" y="1423"/>
              <a:ext cx="144" cy="417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5400000" flipH="1">
              <a:off x="3762" y="833"/>
              <a:ext cx="144" cy="1598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3258" y="1337"/>
              <a:ext cx="144" cy="590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2250" y="919"/>
              <a:ext cx="144" cy="1426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2646" y="127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تصنيف 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Osberne </a:t>
              </a:r>
              <a:endParaRPr kumimoji="0" lang="ar-SY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للبروتين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ذواب في الحموض أو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الأسس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(علوتينين)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ذواب في الماء المالح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(غلوبولينات)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4158" y="170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ذواب في الماء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(ألبومينات)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ذواب في الكحول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Y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(غليادين)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b="1"/>
              <a:t>أهمية الحبوب وتركيبها الكيميائي</a:t>
            </a:r>
            <a:endParaRPr lang="en-US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7715250" cy="1366837"/>
          </a:xfrm>
        </p:spPr>
        <p:txBody>
          <a:bodyPr/>
          <a:lstStyle/>
          <a:p>
            <a:pPr eaLnBrk="1" hangingPunct="1"/>
            <a:r>
              <a:rPr lang="ar-SA"/>
              <a:t>الحبوب هي منتجات حقلية من العائلة النجيلية</a:t>
            </a:r>
            <a:r>
              <a:rPr lang="ar-SA" i="1"/>
              <a:t> </a:t>
            </a:r>
            <a:r>
              <a:rPr lang="en-US" i="1"/>
              <a:t>Gramineae</a:t>
            </a:r>
            <a:r>
              <a:rPr lang="en-US"/>
              <a:t> </a:t>
            </a:r>
            <a:endParaRPr lang="ar-SY"/>
          </a:p>
          <a:p>
            <a:pPr eaLnBrk="1" hangingPunct="1"/>
            <a:r>
              <a:rPr lang="en-US"/>
              <a:t>Cereal</a:t>
            </a:r>
            <a:r>
              <a:rPr lang="ar-SY"/>
              <a:t> تدل على النبات أما </a:t>
            </a:r>
            <a:r>
              <a:rPr lang="en-US"/>
              <a:t>Grain</a:t>
            </a:r>
            <a:r>
              <a:rPr lang="ar-SY"/>
              <a:t> حبوب هذا النبات</a:t>
            </a:r>
            <a:endParaRPr lang="en-US"/>
          </a:p>
        </p:txBody>
      </p:sp>
      <p:sp>
        <p:nvSpPr>
          <p:cNvPr id="1037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41EAD4-E360-4AB5-AEDC-F58FDD4D28B7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038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03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8BE2A-606F-4032-9CF5-C045EDB5C52A}" type="slidenum">
              <a:rPr lang="ar-SA"/>
              <a:pPr eaLnBrk="1" hangingPunct="1"/>
              <a:t>4</a:t>
            </a:fld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1042988" y="2924175"/>
          <a:ext cx="612140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Graphic spid="1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7065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/>
              <a:t>البروتين</a:t>
            </a:r>
            <a:endParaRPr lang="en-US"/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4301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90ACF1-9AD3-4DCF-A7A8-19952662AD43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301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301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5B9502-9E01-45FD-8DB3-6C391A297276}" type="slidenum">
              <a:rPr lang="ar-SA"/>
              <a:pPr eaLnBrk="1" hangingPunct="1"/>
              <a:t>41</a:t>
            </a:fld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8248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/>
              <a:t>نسب الحموض الامينية في الحبوب (غ حمض أميني/16 غ نيتروجين)</a:t>
            </a:r>
            <a:endParaRPr lang="ar-LB"/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4403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4CDD09-A945-4E78-B6A8-9C18CE20ACA6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403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403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CB9284-FD37-4247-BE34-F8D2AE398961}" type="slidenum">
              <a:rPr lang="ar-SA"/>
              <a:pPr eaLnBrk="1" hangingPunct="1"/>
              <a:t>42</a:t>
            </a:fld>
            <a:endParaRPr lang="en-US"/>
          </a:p>
        </p:txBody>
      </p: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11300"/>
            <a:ext cx="464343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/>
              <a:t>الدهون – </a:t>
            </a:r>
            <a:r>
              <a:rPr lang="en-US"/>
              <a:t>Lipids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749935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-SA" sz="2800"/>
              <a:t>القمح والشعير والارز والدخن بين 1-3%، 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الذرة البيضاء 3-4% 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الذرة الصفراء والشوفان بين 4-6%.</a:t>
            </a:r>
            <a:r>
              <a:rPr lang="en-US" sz="280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يحتوي جنين القمح على 6-11% ليبيدات والنخالة على 3-5% والاندوسبيرم على 0,8-1,5%. 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الحموض الدهنية المشبعة 11-26% 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الحموض الدهنية غير المشبعة من 72-85%</a:t>
            </a:r>
            <a:r>
              <a:rPr lang="en-US" sz="2800"/>
              <a:t> </a:t>
            </a:r>
          </a:p>
          <a:p>
            <a:pPr eaLnBrk="1" hangingPunct="1">
              <a:lnSpc>
                <a:spcPct val="80000"/>
              </a:lnSpc>
            </a:pPr>
            <a:endParaRPr lang="ar-SY" sz="2800"/>
          </a:p>
          <a:p>
            <a:pPr eaLnBrk="1" hangingPunct="1">
              <a:lnSpc>
                <a:spcPct val="80000"/>
              </a:lnSpc>
            </a:pPr>
            <a:r>
              <a:rPr lang="ar-SA" sz="2800"/>
              <a:t>تحلل اللبيدات </a:t>
            </a:r>
            <a:r>
              <a:rPr lang="en-US" sz="2800"/>
              <a:t>lipid deterioration</a:t>
            </a:r>
          </a:p>
          <a:p>
            <a:pPr lvl="1" eaLnBrk="1" hangingPunct="1">
              <a:lnSpc>
                <a:spcPct val="80000"/>
              </a:lnSpc>
            </a:pPr>
            <a:r>
              <a:rPr lang="ar-SY" sz="2400"/>
              <a:t>حلمة بواسطة انزيم الليباز</a:t>
            </a:r>
          </a:p>
          <a:p>
            <a:pPr lvl="1" eaLnBrk="1" hangingPunct="1">
              <a:lnSpc>
                <a:spcPct val="80000"/>
              </a:lnSpc>
            </a:pPr>
            <a:r>
              <a:rPr lang="ar-SY" sz="2400"/>
              <a:t>أكسدة بواسطة انزيم ليبوكسيداز أو أكسدة غير انزيمية.</a:t>
            </a:r>
            <a:endParaRPr lang="en-US" sz="2400"/>
          </a:p>
        </p:txBody>
      </p:sp>
      <p:sp>
        <p:nvSpPr>
          <p:cNvPr id="4505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120A40-D26F-4F41-9A43-ABC51AF4BE1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505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506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9BC03C-850E-43B6-ACEA-1CB5821567FD}" type="slidenum">
              <a:rPr lang="ar-SA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1256" y="35719"/>
            <a:ext cx="5634038" cy="79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العناصر المعدنية </a:t>
            </a:r>
            <a:r>
              <a:rPr lang="en-US" b="1"/>
              <a:t>mineral matter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eaLnBrk="1" hangingPunct="1"/>
            <a:r>
              <a:rPr lang="ar-SA"/>
              <a:t>يتكون 95% من العناصر المعدنية للحبوب من </a:t>
            </a:r>
            <a:endParaRPr lang="ar-SY"/>
          </a:p>
          <a:p>
            <a:pPr eaLnBrk="1" hangingPunct="1"/>
            <a:r>
              <a:rPr lang="ar-SA">
                <a:solidFill>
                  <a:srgbClr val="00CC00"/>
                </a:solidFill>
              </a:rPr>
              <a:t>فوسفات وكبريتات</a:t>
            </a:r>
            <a:r>
              <a:rPr lang="ar-SA">
                <a:solidFill>
                  <a:srgbClr val="FFFF99"/>
                </a:solidFill>
              </a:rPr>
              <a:t> </a:t>
            </a:r>
            <a:r>
              <a:rPr lang="ar-SA">
                <a:solidFill>
                  <a:srgbClr val="6600FF"/>
                </a:solidFill>
              </a:rPr>
              <a:t>البوتاسيوم والمنغنيزيوم والكالسيوم</a:t>
            </a:r>
            <a:r>
              <a:rPr lang="ar-SA"/>
              <a:t>. </a:t>
            </a:r>
            <a:endParaRPr lang="ar-SY"/>
          </a:p>
          <a:p>
            <a:pPr eaLnBrk="1" hangingPunct="1"/>
            <a:r>
              <a:rPr lang="ar-SA"/>
              <a:t>فوسفات البوتاسيوم</a:t>
            </a:r>
            <a:endParaRPr lang="ar-SY"/>
          </a:p>
          <a:p>
            <a:pPr lvl="1" eaLnBrk="1" hangingPunct="1"/>
            <a:r>
              <a:rPr lang="en-US"/>
              <a:t> KH</a:t>
            </a:r>
            <a:r>
              <a:rPr lang="en-US" baseline="-25000"/>
              <a:t>2</a:t>
            </a:r>
            <a:r>
              <a:rPr lang="en-US"/>
              <a:t>PO</a:t>
            </a:r>
            <a:r>
              <a:rPr lang="en-US" baseline="-25000"/>
              <a:t>4 </a:t>
            </a:r>
            <a:r>
              <a:rPr lang="en-US"/>
              <a:t> </a:t>
            </a:r>
            <a:endParaRPr lang="ar-SY"/>
          </a:p>
          <a:p>
            <a:pPr lvl="1" eaLnBrk="1" hangingPunct="1"/>
            <a:r>
              <a:rPr lang="en-US"/>
              <a:t> K</a:t>
            </a:r>
            <a:r>
              <a:rPr lang="en-US" baseline="-25000"/>
              <a:t>2</a:t>
            </a:r>
            <a:r>
              <a:rPr lang="en-US"/>
              <a:t>HPO</a:t>
            </a:r>
            <a:r>
              <a:rPr lang="en-US" baseline="-25000"/>
              <a:t>4</a:t>
            </a:r>
            <a:r>
              <a:rPr lang="ar-SA"/>
              <a:t>. </a:t>
            </a:r>
            <a:endParaRPr lang="ar-SY"/>
          </a:p>
          <a:p>
            <a:pPr eaLnBrk="1" hangingPunct="1"/>
            <a:r>
              <a:rPr lang="ar-SA"/>
              <a:t>كما يوجد بعض </a:t>
            </a:r>
            <a:r>
              <a:rPr lang="ar-SA" sz="3600"/>
              <a:t>الفوسفور</a:t>
            </a:r>
            <a:r>
              <a:rPr lang="ar-SA"/>
              <a:t> على شكل حمض الفيتيك</a:t>
            </a:r>
            <a:r>
              <a:rPr lang="en-US"/>
              <a:t>. </a:t>
            </a:r>
          </a:p>
        </p:txBody>
      </p:sp>
      <p:sp>
        <p:nvSpPr>
          <p:cNvPr id="47106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91F86C-E0A1-42FC-A3A3-329B07A74B1D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7107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710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028ADA-0F86-4236-9316-32FF206715ED}" type="slidenum">
              <a:rPr lang="ar-SA"/>
              <a:pPr eaLnBrk="1" hangingPunct="1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8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/>
              <a:t>العناصر المعدنية</a:t>
            </a:r>
            <a:endParaRPr lang="en-US" b="1"/>
          </a:p>
        </p:txBody>
      </p:sp>
      <p:graphicFrame>
        <p:nvGraphicFramePr>
          <p:cNvPr id="29522" name="Group 850"/>
          <p:cNvGraphicFramePr>
            <a:graphicFrameLocks noGrp="1"/>
          </p:cNvGraphicFramePr>
          <p:nvPr>
            <p:ph type="tbl" idx="1"/>
          </p:nvPr>
        </p:nvGraphicFramePr>
        <p:xfrm>
          <a:off x="-1" y="1519238"/>
          <a:ext cx="8183564" cy="4724400"/>
        </p:xfrm>
        <a:graphic>
          <a:graphicData uri="http://schemas.openxmlformats.org/drawingml/2006/table">
            <a:tbl>
              <a:tblPr rtl="1"/>
              <a:tblGrid>
                <a:gridCol w="75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3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L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القمح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الشعير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الشوفان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الشيلم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الارز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الذرة الصفراء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</a:t>
                      </a:r>
                      <a:r>
                        <a:rPr kumimoji="0" lang="ar-SA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لذرة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ar-SA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البيضاء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الدخن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 gridSpan="9"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Main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48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52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94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49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22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61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137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441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534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450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524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216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342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277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454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Mg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152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138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138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118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143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149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49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11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11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387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356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385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428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260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294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379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176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178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165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116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168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420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639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2047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325">
                <a:tc gridSpan="9"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Minor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0.6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0.7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0.5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0.7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1.0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4.6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4.6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6.2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4.4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3.1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7.0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11.0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Mn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4.0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4.9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2.2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2.6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1.5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Zn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3.3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3.1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1.8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3.0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2.5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813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A568B-EF89-4C67-9A19-64578F7E81FD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813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813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3B1C0-8299-47BD-BC5B-24902BDCB468}" type="slidenum">
              <a:rPr lang="ar-SA"/>
              <a:pPr eaLnBrk="1" hangingPunct="1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/>
              <a:t>الفيتامينات</a:t>
            </a:r>
            <a:r>
              <a:rPr lang="ar-SY"/>
              <a:t> </a:t>
            </a:r>
            <a:r>
              <a:rPr lang="en-US"/>
              <a:t> vitamins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eaLnBrk="1" hangingPunct="1"/>
            <a:r>
              <a:rPr lang="ar-SA"/>
              <a:t>مجموعة فيتامين</a:t>
            </a:r>
            <a:r>
              <a:rPr lang="en-US"/>
              <a:t> </a:t>
            </a:r>
            <a:r>
              <a:rPr lang="ar-SY"/>
              <a:t> </a:t>
            </a:r>
            <a:r>
              <a:rPr lang="en-US"/>
              <a:t>B</a:t>
            </a:r>
          </a:p>
          <a:p>
            <a:pPr eaLnBrk="1" hangingPunct="1"/>
            <a:r>
              <a:rPr lang="ar-SA"/>
              <a:t>مجموعة فيتامينات </a:t>
            </a:r>
            <a:r>
              <a:rPr lang="en-US"/>
              <a:t>E</a:t>
            </a:r>
            <a:r>
              <a:rPr lang="ar-SA"/>
              <a:t> والتوكوفيرولات: </a:t>
            </a:r>
            <a:r>
              <a:rPr lang="en-US"/>
              <a:t>tecopheroils</a:t>
            </a:r>
          </a:p>
          <a:p>
            <a:pPr eaLnBrk="1" hangingPunct="1"/>
            <a:endParaRPr lang="en-US"/>
          </a:p>
        </p:txBody>
      </p:sp>
      <p:sp>
        <p:nvSpPr>
          <p:cNvPr id="4915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A04383-D605-4366-A697-96C8C6B192B9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4915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4915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F3EBCD-0CFF-444D-ABD7-B2D1EB8D677D}" type="slidenum">
              <a:rPr lang="ar-SA"/>
              <a:pPr eaLnBrk="1" hangingPunct="1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/>
              <a:t>الفيتامينات</a:t>
            </a:r>
            <a:endParaRPr lang="en-US"/>
          </a:p>
        </p:txBody>
      </p:sp>
      <p:sp>
        <p:nvSpPr>
          <p:cNvPr id="501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5017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EF889D-2B24-477C-994F-C66F631B1C37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5017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5018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BFECD3-6E4A-4371-A635-EDFF215477DE}" type="slidenum">
              <a:rPr lang="ar-SA"/>
              <a:pPr eaLnBrk="1" hangingPunct="1"/>
              <a:t>48</a:t>
            </a:fld>
            <a:endParaRPr lang="en-US"/>
          </a:p>
        </p:txBody>
      </p:sp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17245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SA" sz="4000"/>
              <a:t>توزع الفيتامينات في أجزاء الحبة</a:t>
            </a:r>
            <a:endParaRPr lang="en-GB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725328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8194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F55FD6-D15D-4442-8255-8D4C921C01AA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8195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819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E30E3B-903E-4F67-8CAB-4933666F6A52}" type="slidenum">
              <a:rPr lang="ar-SA"/>
              <a:pPr eaLnBrk="1" hangingPunct="1"/>
              <a:t>5</a:t>
            </a:fld>
            <a:endParaRPr lang="en-US"/>
          </a:p>
        </p:txBody>
      </p:sp>
      <p:pic>
        <p:nvPicPr>
          <p:cNvPr id="8199" name="Picture 4" descr="CombineWheat0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9218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DB6ABC-9A0A-4F3E-A8ED-B5191B73DBDE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9219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922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F838BE-853A-4A7D-9A5F-1D6881927F73}" type="slidenum">
              <a:rPr lang="ar-SA"/>
              <a:pPr eaLnBrk="1" hangingPunct="1"/>
              <a:t>6</a:t>
            </a:fld>
            <a:endParaRPr lang="en-US"/>
          </a:p>
        </p:txBody>
      </p:sp>
      <p:pic>
        <p:nvPicPr>
          <p:cNvPr id="9223" name="Picture 4" descr="Harvestingwheatwashi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0"/>
            <a:ext cx="3757612" cy="1285875"/>
          </a:xfrm>
        </p:spPr>
        <p:txBody>
          <a:bodyPr/>
          <a:lstStyle/>
          <a:p>
            <a:pPr algn="r" eaLnBrk="1" hangingPunct="1"/>
            <a:r>
              <a:rPr lang="ar-SY"/>
              <a:t>     القمح </a:t>
            </a:r>
            <a:r>
              <a:rPr lang="en-US"/>
              <a:t>Wheat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0242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B2FEE9-9CEA-434E-8FDD-7664BBDD2ED6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0243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024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3DAE0D-59AA-4339-862A-414B0E0EE767}" type="slidenum">
              <a:rPr lang="ar-SA"/>
              <a:pPr eaLnBrk="1" hangingPunct="1"/>
              <a:t>7</a:t>
            </a:fld>
            <a:endParaRPr lang="en-US"/>
          </a:p>
        </p:txBody>
      </p:sp>
      <p:pic>
        <p:nvPicPr>
          <p:cNvPr id="10247" name="Picture 4" descr="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صورة 21" descr="w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357438"/>
            <a:ext cx="4929187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1266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71C3B7-DC18-4C43-8D18-20DB0034BFC5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1267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126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7C5B13-4136-4C18-94E1-8C1859F05BBC}" type="slidenum">
              <a:rPr lang="ar-SA"/>
              <a:pPr eaLnBrk="1" hangingPunct="1"/>
              <a:t>8</a:t>
            </a:fld>
            <a:endParaRPr lang="en-US"/>
          </a:p>
        </p:txBody>
      </p:sp>
      <p:pic>
        <p:nvPicPr>
          <p:cNvPr id="11271" name="Picture 4" descr="WheatFlo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/>
          </a:p>
        </p:txBody>
      </p:sp>
      <p:sp>
        <p:nvSpPr>
          <p:cNvPr id="12290" name="عنصر نائب للتاريخ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BBA479-9DE3-4ED7-911B-9EFE37A10445}" type="datetime1">
              <a:rPr lang="en-US" smtClean="0"/>
              <a:pPr eaLnBrk="1" hangingPunct="1"/>
              <a:t>24-02-2026</a:t>
            </a:fld>
            <a:endParaRPr lang="en-US"/>
          </a:p>
        </p:txBody>
      </p:sp>
      <p:sp>
        <p:nvSpPr>
          <p:cNvPr id="12291" name="عنصر نائب للتذييل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/>
              <a:t>تقانة طحن الحبوب - د. ألفين</a:t>
            </a:r>
            <a:endParaRPr lang="en-US"/>
          </a:p>
        </p:txBody>
      </p:sp>
      <p:sp>
        <p:nvSpPr>
          <p:cNvPr id="1229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890188-08FF-4445-8CA5-7A3F578CC005}" type="slidenum">
              <a:rPr lang="ar-SA"/>
              <a:pPr eaLnBrk="1" hangingPunct="1"/>
              <a:t>9</a:t>
            </a:fld>
            <a:endParaRPr lang="en-US"/>
          </a:p>
        </p:txBody>
      </p:sp>
      <p:pic>
        <p:nvPicPr>
          <p:cNvPr id="12295" name="Picture 4" descr="WheatFlow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1226</Words>
  <Application>Microsoft Office PowerPoint</Application>
  <PresentationFormat>On-screen Show (4:3)</PresentationFormat>
  <Paragraphs>391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Albertus Medium</vt:lpstr>
      <vt:lpstr>Arial</vt:lpstr>
      <vt:lpstr>Monotype Koufi</vt:lpstr>
      <vt:lpstr>Times New Roman</vt:lpstr>
      <vt:lpstr>Wingdings</vt:lpstr>
      <vt:lpstr>تصميم افتراضي</vt:lpstr>
      <vt:lpstr>تقانة طحن الحبوب Milling Technology (إنتاج الدقيق) Flour milling</vt:lpstr>
      <vt:lpstr>PowerPoint Presentation</vt:lpstr>
      <vt:lpstr>مفردات المقرر</vt:lpstr>
      <vt:lpstr>أهمية الحبوب وتركيبها الكيميائي</vt:lpstr>
      <vt:lpstr>PowerPoint Presentation</vt:lpstr>
      <vt:lpstr>PowerPoint Presentation</vt:lpstr>
      <vt:lpstr>     القمح Wheat</vt:lpstr>
      <vt:lpstr>PowerPoint Presentation</vt:lpstr>
      <vt:lpstr>PowerPoint Presentation</vt:lpstr>
      <vt:lpstr>الشعير Barley</vt:lpstr>
      <vt:lpstr>    الأرز Rice</vt:lpstr>
      <vt:lpstr>الذرة الصفراء Maize (Corn)</vt:lpstr>
      <vt:lpstr>الدخن Millet</vt:lpstr>
      <vt:lpstr>الذرة البيضاء Sorghum</vt:lpstr>
      <vt:lpstr>الشيلم Rye</vt:lpstr>
      <vt:lpstr>الشوفان Oats</vt:lpstr>
      <vt:lpstr>إنتاج العالم من الحبوب مليون طن </vt:lpstr>
      <vt:lpstr>استهلاك الحبوب</vt:lpstr>
      <vt:lpstr>PowerPoint Presentation</vt:lpstr>
      <vt:lpstr>إنتاج بعض دول الوطن العربي من القمح (1000 طن)</vt:lpstr>
      <vt:lpstr>إنتاج سورية من الحبوب</vt:lpstr>
      <vt:lpstr>تميز القمح عن الحبوب الأخرى</vt:lpstr>
      <vt:lpstr>إنتاج العالم من القمح</vt:lpstr>
      <vt:lpstr>PowerPoint Presentation</vt:lpstr>
      <vt:lpstr>PowerPoint Presentation</vt:lpstr>
      <vt:lpstr>PowerPoint Presentation</vt:lpstr>
      <vt:lpstr>البنية التشريحية للحبوب</vt:lpstr>
      <vt:lpstr>التركيب الكيميائي للحبوب</vt:lpstr>
      <vt:lpstr>PowerPoint Presentation</vt:lpstr>
      <vt:lpstr>الكربوهيدرات</vt:lpstr>
      <vt:lpstr>الكربوهيدرات – أنواعها</vt:lpstr>
      <vt:lpstr>الألياف الغذائية Dietary fiber </vt:lpstr>
      <vt:lpstr>الكربوهيدرات – النشاء</vt:lpstr>
      <vt:lpstr>الكربوهيدرات – النشاء</vt:lpstr>
      <vt:lpstr>الكربوهيدرات – النشاء</vt:lpstr>
      <vt:lpstr>الكربوهيدرات - البنتوزات</vt:lpstr>
      <vt:lpstr>PowerPoint Presentation</vt:lpstr>
      <vt:lpstr>الكربوهيدرات – السكريات</vt:lpstr>
      <vt:lpstr>البروتين</vt:lpstr>
      <vt:lpstr>PowerPoint Presentation</vt:lpstr>
      <vt:lpstr>البروتين</vt:lpstr>
      <vt:lpstr>نسب الحموض الامينية في الحبوب (غ حمض أميني/16 غ نيتروجين)</vt:lpstr>
      <vt:lpstr>الدهون – Lipids</vt:lpstr>
      <vt:lpstr>PowerPoint Presentation</vt:lpstr>
      <vt:lpstr>العناصر المعدنية mineral matter</vt:lpstr>
      <vt:lpstr>العناصر المعدنية</vt:lpstr>
      <vt:lpstr>الفيتامينات  vitamins</vt:lpstr>
      <vt:lpstr>الفيتامينات</vt:lpstr>
      <vt:lpstr>توزع الفيتامينات في أجزاء الحبة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تقانة طحن الحبوب (إنتاج الدقيق)</dc:title>
  <dc:creator>د. فرحان</dc:creator>
  <cp:lastModifiedBy>Farhan Alfin</cp:lastModifiedBy>
  <cp:revision>121</cp:revision>
  <dcterms:created xsi:type="dcterms:W3CDTF">2005-10-01T20:46:57Z</dcterms:created>
  <dcterms:modified xsi:type="dcterms:W3CDTF">2026-02-24T09:19:35Z</dcterms:modified>
</cp:coreProperties>
</file>