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44"/>
  </p:notesMasterIdLst>
  <p:handoutMasterIdLst>
    <p:handoutMasterId r:id="rId45"/>
  </p:handoutMasterIdLst>
  <p:sldIdLst>
    <p:sldId id="257" r:id="rId3"/>
    <p:sldId id="401" r:id="rId4"/>
    <p:sldId id="402" r:id="rId5"/>
    <p:sldId id="440" r:id="rId6"/>
    <p:sldId id="417" r:id="rId7"/>
    <p:sldId id="418" r:id="rId8"/>
    <p:sldId id="403" r:id="rId9"/>
    <p:sldId id="441" r:id="rId10"/>
    <p:sldId id="419" r:id="rId11"/>
    <p:sldId id="404" r:id="rId12"/>
    <p:sldId id="420" r:id="rId13"/>
    <p:sldId id="405" r:id="rId14"/>
    <p:sldId id="435" r:id="rId15"/>
    <p:sldId id="421" r:id="rId16"/>
    <p:sldId id="442" r:id="rId17"/>
    <p:sldId id="434" r:id="rId18"/>
    <p:sldId id="423" r:id="rId19"/>
    <p:sldId id="407" r:id="rId20"/>
    <p:sldId id="422" r:id="rId21"/>
    <p:sldId id="424" r:id="rId22"/>
    <p:sldId id="406" r:id="rId23"/>
    <p:sldId id="439" r:id="rId24"/>
    <p:sldId id="408" r:id="rId25"/>
    <p:sldId id="443" r:id="rId26"/>
    <p:sldId id="409" r:id="rId27"/>
    <p:sldId id="431" r:id="rId28"/>
    <p:sldId id="410" r:id="rId29"/>
    <p:sldId id="433" r:id="rId30"/>
    <p:sldId id="425" r:id="rId31"/>
    <p:sldId id="432" r:id="rId32"/>
    <p:sldId id="411" r:id="rId33"/>
    <p:sldId id="426" r:id="rId34"/>
    <p:sldId id="436" r:id="rId35"/>
    <p:sldId id="412" r:id="rId36"/>
    <p:sldId id="427" r:id="rId37"/>
    <p:sldId id="437" r:id="rId38"/>
    <p:sldId id="413" r:id="rId39"/>
    <p:sldId id="438" r:id="rId40"/>
    <p:sldId id="414" r:id="rId41"/>
    <p:sldId id="428" r:id="rId42"/>
    <p:sldId id="429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29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5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168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CFED4-D69B-4F2E-9E8F-84756F102C74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981B0-9A62-4E8D-B3AC-FD58D27FC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92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7D950-FF6C-450E-A292-782665957326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D1C1CB-B741-45C3-A5E1-A9697FF5E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7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1C1CB-B741-45C3-A5E1-A9697FF5E6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2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7465C7-2B04-445F-8DB3-456E0173FCC0}" type="datetime1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FBEDB2-06CF-4889-9F60-414A440C13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1987" y="3602038"/>
            <a:ext cx="7571874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1987" y="1041400"/>
            <a:ext cx="757187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37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A111-8073-4AA8-BD01-2133E03758F7}" type="datetime1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EDB2-06CF-4889-9F60-414A440C13A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6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BF708-533D-46C9-A9B0-0B6B8A5D6515}" type="datetime1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EDB2-06CF-4889-9F60-414A440C13A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333499"/>
            <a:ext cx="6298223" cy="48434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74623" y="1333499"/>
            <a:ext cx="1512277" cy="4843463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17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AF33-A3D2-4AC7-ACDE-F13D7A348C6D}" type="datetime1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EDB2-06CF-4889-9F60-414A440C13A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22282" y="2324100"/>
            <a:ext cx="4151376" cy="384962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1" y="2978150"/>
            <a:ext cx="3659188" cy="319405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24001" y="1333500"/>
            <a:ext cx="3659188" cy="1600200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6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E4767-B1DE-417D-8BE5-E27B165E3682}" type="datetime1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EDB2-06CF-4889-9F60-414A440C13A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16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64904BA-F6BA-48C5-B8E5-DE739A78F4B9}" type="datetime1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FBEDB2-06CF-4889-9F60-414A440C13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713935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7139354" cy="2862262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0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D15D-44DE-4FD8-A752-EB03E04C3154}" type="datetime1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EDB2-06CF-4889-9F60-414A440C13A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7773" y="2438401"/>
            <a:ext cx="3886200" cy="373856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1580" y="2438401"/>
            <a:ext cx="3886200" cy="373856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86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91AF4-D04B-45C6-91BC-D80269BD53C8}" type="datetime1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EDB2-06CF-4889-9F60-414A440C13A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00700" y="3143251"/>
            <a:ext cx="3886200" cy="30289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00700" y="2438400"/>
            <a:ext cx="3886200" cy="641350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0" y="3143251"/>
            <a:ext cx="3886200" cy="30289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2438400"/>
            <a:ext cx="3886200" cy="641350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345223"/>
            <a:ext cx="7962900" cy="9788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87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F426-2557-4C0F-BCB5-8F5F7A23481A}" type="datetime1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EDB2-06CF-4889-9F60-414A440C13A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7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F5B8-F27B-4EB3-A931-8B21AAAA30F1}" type="datetime1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EDB2-06CF-4889-9F60-414A440C1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1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66FB2-BE3E-4068-BDF0-0ADDDF0F6758}" type="datetime1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EDB2-06CF-4889-9F60-414A440C13A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0" y="2324100"/>
            <a:ext cx="4152900" cy="38481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1" y="2978150"/>
            <a:ext cx="3659188" cy="319405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1" y="1333500"/>
            <a:ext cx="3659188" cy="1600200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74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AF33-A3D2-4AC7-ACDE-F13D7A348C6D}" type="datetime1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EDB2-06CF-4889-9F60-414A440C13A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22282" y="2324100"/>
            <a:ext cx="4151376" cy="384962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1" y="2978150"/>
            <a:ext cx="3659188" cy="319405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24001" y="1333500"/>
            <a:ext cx="3659188" cy="1600200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81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0" y="6356350"/>
            <a:ext cx="259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48020A2-ABDB-4797-85B4-0B5D91075C2A}" type="datetime1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95692" y="6356350"/>
            <a:ext cx="17643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0FBEDB2-06CF-4889-9F60-414A440C13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2438400"/>
            <a:ext cx="7962900" cy="373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1336427"/>
            <a:ext cx="7962900" cy="98730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9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1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 3" panose="05040102010807070707" pitchFamily="18" charset="2"/>
        <a:buChar char="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 3" panose="05040102010807070707" pitchFamily="18" charset="2"/>
        <a:buChar char=""/>
        <a:defRPr sz="1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 3" panose="05040102010807070707" pitchFamily="18" charset="2"/>
        <a:buChar char=""/>
        <a:defRPr sz="1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 3" panose="05040102010807070707" pitchFamily="18" charset="2"/>
        <a:buChar char=""/>
        <a:defRPr sz="1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 3" panose="05040102010807070707" pitchFamily="18" charset="2"/>
        <a:buChar char=""/>
        <a:defRPr sz="1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 3" panose="05040102010807070707" pitchFamily="18" charset="2"/>
        <a:buChar char=""/>
        <a:defRPr sz="1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 3" panose="05040102010807070707" pitchFamily="18" charset="2"/>
        <a:buChar char=""/>
        <a:defRPr sz="1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 3" panose="05040102010807070707" pitchFamily="18" charset="2"/>
        <a:buChar char=""/>
        <a:defRPr sz="1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 3" panose="05040102010807070707" pitchFamily="18" charset="2"/>
        <a:buChar char=""/>
        <a:defRPr sz="1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960" userDrawn="1">
          <p15:clr>
            <a:srgbClr val="F26B43"/>
          </p15:clr>
        </p15:guide>
        <p15:guide id="3" pos="5976" userDrawn="1">
          <p15:clr>
            <a:srgbClr val="F26B43"/>
          </p15:clr>
        </p15:guide>
        <p15:guide id="4" orient="horz" pos="3888" userDrawn="1">
          <p15:clr>
            <a:srgbClr val="F26B43"/>
          </p15:clr>
        </p15:guide>
        <p15:guide id="5" orient="horz" pos="840" userDrawn="1">
          <p15:clr>
            <a:srgbClr val="F26B43"/>
          </p15:clr>
        </p15:guide>
        <p15:guide id="6" orient="horz" pos="1464" userDrawn="1">
          <p15:clr>
            <a:srgbClr val="F26B43"/>
          </p15:clr>
        </p15:guide>
        <p15:guide id="7" orient="horz" pos="15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package" Target="../embeddings/Microsoft_Word_Document1.docx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Mühendislik Mimarlık Fakültesi </a:t>
            </a:r>
          </a:p>
          <a:p>
            <a:pPr rtl="0"/>
            <a:r>
              <a:rPr lang="tr-TR" dirty="0"/>
              <a:t>Gıda Mühendisliği Bölümü</a:t>
            </a:r>
          </a:p>
          <a:p>
            <a:pPr rtl="0"/>
            <a:r>
              <a:rPr lang="tr-TR" dirty="0">
                <a:solidFill>
                  <a:srgbClr val="002060"/>
                </a:solidFill>
              </a:rPr>
              <a:t>Prof. Dr. Farhan ALFİN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tr-TR" dirty="0"/>
              <a:t>Fizikokimya</a:t>
            </a:r>
            <a:br>
              <a:rPr lang="tr-TR" dirty="0"/>
            </a:br>
            <a:r>
              <a:rPr lang="tr-TR" altLang="ar-SY" dirty="0">
                <a:solidFill>
                  <a:srgbClr val="FF0000"/>
                </a:solidFill>
              </a:rPr>
              <a:t>Kimyasal Denge 2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736" y="30083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47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 fontScale="92500" lnSpcReduction="20000"/>
          </a:bodyPr>
          <a:lstStyle/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sz="3000" dirty="0">
                <a:solidFill>
                  <a:schemeClr val="tx1"/>
                </a:solidFill>
              </a:rPr>
              <a:t>Le </a:t>
            </a:r>
            <a:r>
              <a:rPr lang="tr-TR" sz="3000" dirty="0" err="1">
                <a:solidFill>
                  <a:schemeClr val="tx1"/>
                </a:solidFill>
              </a:rPr>
              <a:t>Chatelier</a:t>
            </a:r>
            <a:r>
              <a:rPr lang="tr-TR" sz="3000" dirty="0">
                <a:solidFill>
                  <a:schemeClr val="tx1"/>
                </a:solidFill>
              </a:rPr>
              <a:t> ilkesi</a:t>
            </a:r>
            <a:r>
              <a:rPr lang="tr-TR" sz="3000" dirty="0"/>
              <a:t>, </a:t>
            </a:r>
            <a:r>
              <a:rPr lang="tr-TR" sz="3000" i="1" dirty="0">
                <a:solidFill>
                  <a:srgbClr val="FF0000"/>
                </a:solidFill>
              </a:rPr>
              <a:t>denge halinde bulunan bir sisteme herhangi bir dış etki yapıldığı zaman, sistem bu etkiyi azaltacak yöne doğru hareket eder ve yeni bir denge oluşturur</a:t>
            </a:r>
            <a:r>
              <a:rPr lang="tr-TR" sz="3000" dirty="0"/>
              <a:t> </a:t>
            </a:r>
            <a:r>
              <a:rPr lang="tr-TR" sz="3000" dirty="0">
                <a:solidFill>
                  <a:schemeClr val="tx1"/>
                </a:solidFill>
              </a:rPr>
              <a:t>şeklinde özetler. </a:t>
            </a:r>
          </a:p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altLang="ar-SY" sz="3000" dirty="0">
                <a:solidFill>
                  <a:schemeClr val="tx1"/>
                </a:solidFill>
              </a:rPr>
              <a:t>Yani, dengedeki bir kimyasal tepkimenin </a:t>
            </a:r>
            <a:r>
              <a:rPr lang="tr-TR" altLang="ar-SY" sz="3000" dirty="0">
                <a:solidFill>
                  <a:srgbClr val="FF0000"/>
                </a:solidFill>
              </a:rPr>
              <a:t>sıcaklığını</a:t>
            </a:r>
            <a:r>
              <a:rPr lang="tr-TR" altLang="ar-SY" sz="3000" dirty="0">
                <a:solidFill>
                  <a:schemeClr val="tx1"/>
                </a:solidFill>
              </a:rPr>
              <a:t>, </a:t>
            </a:r>
            <a:r>
              <a:rPr lang="tr-TR" altLang="ar-SY" sz="3000" dirty="0">
                <a:solidFill>
                  <a:srgbClr val="00B050"/>
                </a:solidFill>
              </a:rPr>
              <a:t>basıncını</a:t>
            </a:r>
            <a:r>
              <a:rPr lang="tr-TR" altLang="ar-SY" sz="3000" dirty="0">
                <a:solidFill>
                  <a:schemeClr val="tx1"/>
                </a:solidFill>
              </a:rPr>
              <a:t>, ya da dengedeki madde türlerinden birinin ya da bir kaçının </a:t>
            </a:r>
            <a:r>
              <a:rPr lang="tr-TR" altLang="ar-SY" sz="3000" dirty="0" err="1">
                <a:solidFill>
                  <a:srgbClr val="00B0F0"/>
                </a:solidFill>
              </a:rPr>
              <a:t>derişimini</a:t>
            </a:r>
            <a:r>
              <a:rPr lang="tr-TR" altLang="ar-SY" sz="3000" dirty="0">
                <a:solidFill>
                  <a:schemeClr val="tx1"/>
                </a:solidFill>
              </a:rPr>
              <a:t> değiştirdiğimizde, denge bozulur ve öncekinden farklı yeni bir denge kurulur. </a:t>
            </a:r>
            <a:endParaRPr lang="en-US" altLang="ar-SY" sz="30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endParaRPr lang="en-US" altLang="ar-SY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91440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3600" dirty="0"/>
              <a:t>Dengeye Etki Eden Faktörler</a:t>
            </a:r>
            <a:r>
              <a:rPr lang="en-US" altLang="ar-SY" sz="3600" dirty="0"/>
              <a:t>: Le </a:t>
            </a:r>
            <a:r>
              <a:rPr lang="en-US" altLang="ar-SY" sz="3600" dirty="0" err="1"/>
              <a:t>Ch</a:t>
            </a:r>
            <a:r>
              <a:rPr lang="en-US" altLang="ar-SY" sz="3600" dirty="0" err="1">
                <a:cs typeface="Times New Roman" panose="02020603050405020304" pitchFamily="18" charset="0"/>
              </a:rPr>
              <a:t>â</a:t>
            </a:r>
            <a:r>
              <a:rPr lang="en-US" altLang="ar-SY" sz="3600" dirty="0" err="1"/>
              <a:t>tellier</a:t>
            </a:r>
            <a:r>
              <a:rPr lang="tr-TR" altLang="ar-SY" sz="3600" dirty="0"/>
              <a:t> İlkesi</a:t>
            </a:r>
            <a:endParaRPr lang="tr-T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303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altLang="ar-SY" sz="2800" dirty="0">
                <a:solidFill>
                  <a:schemeClr val="tx1"/>
                </a:solidFill>
              </a:rPr>
              <a:t>2 SO</a:t>
            </a:r>
            <a:r>
              <a:rPr lang="en-US" altLang="ar-SY" sz="2800" baseline="-25000" dirty="0">
                <a:solidFill>
                  <a:schemeClr val="tx1"/>
                </a:solidFill>
              </a:rPr>
              <a:t>2</a:t>
            </a:r>
            <a:r>
              <a:rPr lang="en-US" altLang="ar-SY" sz="2800" dirty="0">
                <a:solidFill>
                  <a:schemeClr val="tx1"/>
                </a:solidFill>
              </a:rPr>
              <a:t>(g) + O</a:t>
            </a:r>
            <a:r>
              <a:rPr lang="en-US" altLang="ar-SY" sz="2800" baseline="-25000" dirty="0">
                <a:solidFill>
                  <a:schemeClr val="tx1"/>
                </a:solidFill>
              </a:rPr>
              <a:t>2</a:t>
            </a:r>
            <a:r>
              <a:rPr lang="en-US" altLang="ar-SY" sz="2800" dirty="0">
                <a:solidFill>
                  <a:schemeClr val="tx1"/>
                </a:solidFill>
              </a:rPr>
              <a:t>(g) </a:t>
            </a:r>
            <a:r>
              <a:rPr lang="tr-TR" altLang="ar-SY" sz="2800" dirty="0">
                <a:solidFill>
                  <a:schemeClr val="tx1"/>
                </a:solidFill>
                <a:sym typeface="Wingdings 3" panose="05040102010807070707" pitchFamily="18" charset="2"/>
              </a:rPr>
              <a:t>⇄</a:t>
            </a:r>
            <a:r>
              <a:rPr lang="en-US" altLang="ar-SY" sz="2800" dirty="0">
                <a:solidFill>
                  <a:schemeClr val="tx1"/>
                </a:solidFill>
                <a:cs typeface="Times New Roman" panose="02020603050405020304" pitchFamily="18" charset="0"/>
              </a:rPr>
              <a:t> 2 SO</a:t>
            </a:r>
            <a:r>
              <a:rPr lang="en-US" altLang="ar-SY" sz="2800" baseline="-25000" dirty="0">
                <a:solidFill>
                  <a:schemeClr val="tx1"/>
                </a:solidFill>
                <a:cs typeface="Times New Roman" panose="02020603050405020304" pitchFamily="18" charset="0"/>
              </a:rPr>
              <a:t>3</a:t>
            </a:r>
            <a:r>
              <a:rPr lang="en-US" altLang="ar-SY" sz="2800" dirty="0">
                <a:solidFill>
                  <a:schemeClr val="tx1"/>
                </a:solidFill>
                <a:cs typeface="Times New Roman" panose="02020603050405020304" pitchFamily="18" charset="0"/>
              </a:rPr>
              <a:t>(g) 	</a:t>
            </a:r>
            <a:r>
              <a:rPr lang="en-US" altLang="ar-SY" sz="2800" i="1" dirty="0">
                <a:solidFill>
                  <a:schemeClr val="tx1"/>
                </a:solidFill>
              </a:rPr>
              <a:t>K</a:t>
            </a:r>
            <a:r>
              <a:rPr lang="en-US" altLang="ar-SY" sz="2800" baseline="-25000" dirty="0">
                <a:solidFill>
                  <a:schemeClr val="tx1"/>
                </a:solidFill>
              </a:rPr>
              <a:t>c</a:t>
            </a:r>
            <a:r>
              <a:rPr lang="en-US" altLang="ar-SY" sz="2800" dirty="0">
                <a:solidFill>
                  <a:schemeClr val="tx1"/>
                </a:solidFill>
              </a:rPr>
              <a:t> = 2</a:t>
            </a:r>
            <a:r>
              <a:rPr lang="tr-TR" altLang="ar-SY" sz="2800" dirty="0">
                <a:solidFill>
                  <a:schemeClr val="tx1"/>
                </a:solidFill>
              </a:rPr>
              <a:t>,</a:t>
            </a:r>
            <a:r>
              <a:rPr lang="en-US" altLang="ar-SY" sz="2800" dirty="0">
                <a:solidFill>
                  <a:schemeClr val="tx1"/>
                </a:solidFill>
              </a:rPr>
              <a:t>8</a:t>
            </a:r>
            <a:r>
              <a:rPr lang="tr-TR" altLang="ar-SY" sz="1800" dirty="0">
                <a:solidFill>
                  <a:schemeClr val="tx1"/>
                </a:solidFill>
              </a:rPr>
              <a:t>x</a:t>
            </a:r>
            <a:r>
              <a:rPr lang="en-US" altLang="ar-SY" sz="2800" dirty="0">
                <a:solidFill>
                  <a:schemeClr val="tx1"/>
                </a:solidFill>
              </a:rPr>
              <a:t>10</a:t>
            </a:r>
            <a:r>
              <a:rPr lang="en-US" altLang="ar-SY" sz="2800" baseline="30000" dirty="0">
                <a:solidFill>
                  <a:schemeClr val="tx1"/>
                </a:solidFill>
              </a:rPr>
              <a:t>2 </a:t>
            </a:r>
            <a:r>
              <a:rPr lang="en-US" altLang="ar-SY" sz="2800" dirty="0">
                <a:solidFill>
                  <a:schemeClr val="tx1"/>
                </a:solidFill>
              </a:rPr>
              <a:t> 1000</a:t>
            </a:r>
            <a:r>
              <a:rPr lang="tr-TR" altLang="ar-SY" sz="2800" dirty="0">
                <a:solidFill>
                  <a:schemeClr val="tx1"/>
                </a:solidFill>
              </a:rPr>
              <a:t> </a:t>
            </a:r>
            <a:r>
              <a:rPr lang="en-US" altLang="ar-SY" sz="2800" dirty="0">
                <a:solidFill>
                  <a:schemeClr val="tx1"/>
                </a:solidFill>
              </a:rPr>
              <a:t>K</a:t>
            </a:r>
            <a:endParaRPr lang="en-US" altLang="ar-SY" sz="2800" i="1" dirty="0">
              <a:solidFill>
                <a:schemeClr val="tx1"/>
              </a:solidFill>
            </a:endParaRPr>
          </a:p>
          <a:p>
            <a:pPr algn="l" rtl="0">
              <a:lnSpc>
                <a:spcPct val="150000"/>
              </a:lnSpc>
            </a:pPr>
            <a:endParaRPr lang="en-US" altLang="ar-SY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endParaRPr lang="en-US" altLang="ar-SY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3999" y="151571"/>
            <a:ext cx="8700655" cy="987303"/>
          </a:xfrm>
        </p:spPr>
        <p:txBody>
          <a:bodyPr>
            <a:normAutofit fontScale="90000"/>
          </a:bodyPr>
          <a:lstStyle/>
          <a:p>
            <a:r>
              <a:rPr lang="tr-TR" altLang="ar-SY" sz="3200" dirty="0"/>
              <a:t>Dengeye Etki Eden Faktörler</a:t>
            </a:r>
            <a:r>
              <a:rPr lang="en-US" altLang="ar-SY" sz="3200" dirty="0"/>
              <a:t>: Le </a:t>
            </a:r>
            <a:r>
              <a:rPr lang="en-US" altLang="ar-SY" sz="3200" dirty="0" err="1"/>
              <a:t>Ch</a:t>
            </a:r>
            <a:r>
              <a:rPr lang="en-US" altLang="ar-SY" sz="3200" dirty="0" err="1">
                <a:cs typeface="Times New Roman" panose="02020603050405020304" pitchFamily="18" charset="0"/>
              </a:rPr>
              <a:t>â</a:t>
            </a:r>
            <a:r>
              <a:rPr lang="en-US" altLang="ar-SY" sz="3200" dirty="0" err="1"/>
              <a:t>tellier</a:t>
            </a:r>
            <a:r>
              <a:rPr lang="tr-TR" altLang="ar-SY" sz="3200" dirty="0"/>
              <a:t> İlkesi</a:t>
            </a:r>
            <a:br>
              <a:rPr lang="tr-TR" altLang="ar-SY" sz="3200" dirty="0"/>
            </a:br>
            <a:r>
              <a:rPr lang="tr-TR" sz="2800" b="0" dirty="0">
                <a:solidFill>
                  <a:srgbClr val="FF0000"/>
                </a:solidFill>
              </a:rPr>
              <a:t>Derişim Değişiminin Etkisi </a:t>
            </a:r>
            <a:endParaRPr lang="tr-TR" sz="28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811355"/>
            <a:ext cx="7962900" cy="43447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2140" y="5641753"/>
            <a:ext cx="47244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71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 lnSpcReduction="10000"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tr-TR" altLang="ar-SY" sz="2800" dirty="0">
                <a:solidFill>
                  <a:schemeClr val="tx1"/>
                </a:solidFill>
              </a:rPr>
              <a:t>N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 (g) + 3 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 (g) </a:t>
            </a:r>
            <a:r>
              <a:rPr lang="tr-TR" altLang="ar-SY" sz="2800" dirty="0">
                <a:solidFill>
                  <a:schemeClr val="tx1"/>
                </a:solidFill>
                <a:sym typeface="Wingdings 3" panose="05040102010807070707" pitchFamily="18" charset="2"/>
              </a:rPr>
              <a:t>⇄</a:t>
            </a:r>
            <a:r>
              <a:rPr lang="en-US" altLang="ar-SY" sz="2800" dirty="0">
                <a:solidFill>
                  <a:schemeClr val="tx1"/>
                </a:solidFill>
                <a:sym typeface="WP MathA"/>
              </a:rPr>
              <a:t> 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2 NH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3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(g)</a:t>
            </a:r>
            <a:endParaRPr lang="tr-TR" altLang="ar-SY" sz="2800" dirty="0">
              <a:solidFill>
                <a:schemeClr val="tx1"/>
              </a:solidFill>
            </a:endParaRPr>
          </a:p>
          <a:p>
            <a:pPr algn="l" rtl="0">
              <a:lnSpc>
                <a:spcPct val="150000"/>
              </a:lnSpc>
            </a:pPr>
            <a:r>
              <a:rPr lang="tr-TR" altLang="ar-SY" sz="2800" dirty="0">
                <a:solidFill>
                  <a:schemeClr val="tx1"/>
                </a:solidFill>
              </a:rPr>
              <a:t>Hacmi sabit bir kapta N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, 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 </a:t>
            </a:r>
            <a:r>
              <a:rPr lang="tr-TR" altLang="ar-SY" sz="2800" dirty="0">
                <a:solidFill>
                  <a:schemeClr val="tx1"/>
                </a:solidFill>
              </a:rPr>
              <a:t>ve NH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</a:t>
            </a:r>
            <a:r>
              <a:rPr lang="tr-TR" altLang="ar-SY" sz="2800" dirty="0">
                <a:solidFill>
                  <a:schemeClr val="tx1"/>
                </a:solidFill>
              </a:rPr>
              <a:t> gazları dengededir. </a:t>
            </a:r>
          </a:p>
          <a:p>
            <a:pPr algn="l" rtl="0">
              <a:lnSpc>
                <a:spcPct val="150000"/>
              </a:lnSpc>
            </a:pPr>
            <a:r>
              <a:rPr lang="tr-TR" altLang="ar-SY" sz="2800" dirty="0">
                <a:solidFill>
                  <a:schemeClr val="tx1"/>
                </a:solidFill>
              </a:rPr>
              <a:t>Ortama bir miktar daha 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 eklenirse denge nasıl değişir. </a:t>
            </a:r>
          </a:p>
          <a:p>
            <a:pPr algn="l" rtl="0">
              <a:lnSpc>
                <a:spcPct val="150000"/>
              </a:lnSpc>
            </a:pPr>
            <a:r>
              <a:rPr lang="tr-TR" altLang="ar-SY" sz="2800" u="sng" dirty="0">
                <a:solidFill>
                  <a:srgbClr val="FF0000"/>
                </a:solidFill>
                <a:sym typeface="WP MathA"/>
              </a:rPr>
              <a:t>Çözüm:</a:t>
            </a:r>
            <a:r>
              <a:rPr lang="tr-TR" altLang="ar-SY" sz="2800" dirty="0">
                <a:solidFill>
                  <a:srgbClr val="FF0000"/>
                </a:solidFill>
                <a:sym typeface="WP MathA"/>
              </a:rPr>
              <a:t> </a:t>
            </a:r>
            <a:r>
              <a:rPr lang="tr-TR" altLang="ar-SY" sz="2800" dirty="0">
                <a:solidFill>
                  <a:schemeClr val="tx1"/>
                </a:solidFill>
              </a:rPr>
              <a:t>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  </a:t>
            </a:r>
            <a:r>
              <a:rPr lang="tr-TR" altLang="ar-SY" sz="2800" dirty="0" err="1">
                <a:solidFill>
                  <a:schemeClr val="tx1"/>
                </a:solidFill>
                <a:sym typeface="WP MathA"/>
              </a:rPr>
              <a:t>nin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artması denge konumunu “</a:t>
            </a:r>
            <a:r>
              <a:rPr lang="tr-TR" altLang="ar-SY" sz="2800" dirty="0">
                <a:solidFill>
                  <a:srgbClr val="7030A0"/>
                </a:solidFill>
                <a:sym typeface="WP MathA"/>
              </a:rPr>
              <a:t>sağa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” kaydırır. Ancak bu tepkimede ilave edilen </a:t>
            </a:r>
            <a:r>
              <a:rPr lang="tr-TR" altLang="ar-SY" sz="2800" dirty="0">
                <a:solidFill>
                  <a:schemeClr val="tx1"/>
                </a:solidFill>
              </a:rPr>
              <a:t>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 </a:t>
            </a:r>
            <a:r>
              <a:rPr lang="tr-TR" altLang="ar-SY" sz="2800" dirty="0" err="1">
                <a:solidFill>
                  <a:schemeClr val="tx1"/>
                </a:solidFill>
                <a:sym typeface="WP MathA"/>
              </a:rPr>
              <a:t>nin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bir kısmı harcanır. </a:t>
            </a:r>
            <a:endParaRPr lang="tr-TR" altLang="ar-SY" sz="2800" baseline="-250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Örnek 3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1785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70000"/>
              </a:lnSpc>
            </a:pP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Denge tekrar kurulduğunda, </a:t>
            </a:r>
            <a:r>
              <a:rPr lang="tr-TR" altLang="ar-SY" sz="2800" dirty="0">
                <a:solidFill>
                  <a:srgbClr val="0070C0"/>
                </a:solidFill>
                <a:sym typeface="WP MathA"/>
              </a:rPr>
              <a:t>başlangıçtakinden daha fazla </a:t>
            </a:r>
            <a:r>
              <a:rPr lang="tr-TR" altLang="ar-SY" sz="2800" dirty="0">
                <a:solidFill>
                  <a:srgbClr val="0070C0"/>
                </a:solidFill>
              </a:rPr>
              <a:t>H</a:t>
            </a:r>
            <a:r>
              <a:rPr lang="tr-TR" altLang="ar-SY" sz="2800" baseline="-25000" dirty="0">
                <a:solidFill>
                  <a:srgbClr val="0070C0"/>
                </a:solidFill>
              </a:rPr>
              <a:t>2</a:t>
            </a:r>
            <a:r>
              <a:rPr lang="tr-TR" altLang="ar-SY" sz="2800" dirty="0">
                <a:solidFill>
                  <a:srgbClr val="0070C0"/>
                </a:solidFill>
              </a:rPr>
              <a:t> olacaktır</a:t>
            </a:r>
            <a:r>
              <a:rPr lang="tr-TR" altLang="ar-SY" sz="2800" dirty="0">
                <a:solidFill>
                  <a:schemeClr val="tx1"/>
                </a:solidFill>
              </a:rPr>
              <a:t>. </a:t>
            </a:r>
          </a:p>
          <a:p>
            <a:pPr algn="l" rtl="0">
              <a:lnSpc>
                <a:spcPct val="170000"/>
              </a:lnSpc>
            </a:pPr>
            <a:r>
              <a:rPr lang="tr-TR" altLang="ar-SY" sz="2800" dirty="0">
                <a:solidFill>
                  <a:schemeClr val="tx1"/>
                </a:solidFill>
              </a:rPr>
              <a:t>NH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</a:t>
            </a:r>
            <a:r>
              <a:rPr lang="tr-TR" altLang="ar-SY" sz="2800" dirty="0">
                <a:solidFill>
                  <a:schemeClr val="tx1"/>
                </a:solidFill>
              </a:rPr>
              <a:t> miktarı da artacak, ancak </a:t>
            </a:r>
            <a:r>
              <a:rPr lang="tr-TR" altLang="ar-SY" sz="2800" dirty="0">
                <a:solidFill>
                  <a:srgbClr val="FF0000"/>
                </a:solidFill>
              </a:rPr>
              <a:t>N</a:t>
            </a:r>
            <a:r>
              <a:rPr lang="tr-TR" altLang="ar-SY" sz="2800" baseline="-25000" dirty="0">
                <a:solidFill>
                  <a:srgbClr val="FF0000"/>
                </a:solidFill>
              </a:rPr>
              <a:t>2</a:t>
            </a:r>
            <a:r>
              <a:rPr lang="tr-TR" altLang="ar-SY" sz="2800" dirty="0">
                <a:solidFill>
                  <a:srgbClr val="FF0000"/>
                </a:solidFill>
              </a:rPr>
              <a:t> miktarı azalacaktır</a:t>
            </a:r>
            <a:r>
              <a:rPr lang="tr-TR" altLang="ar-SY" sz="2800" dirty="0">
                <a:solidFill>
                  <a:schemeClr val="tx1"/>
                </a:solidFill>
              </a:rPr>
              <a:t>. </a:t>
            </a:r>
          </a:p>
          <a:p>
            <a:pPr algn="l" rtl="0">
              <a:lnSpc>
                <a:spcPct val="170000"/>
              </a:lnSpc>
            </a:pPr>
            <a:r>
              <a:rPr lang="tr-TR" altLang="ar-SY" sz="2800" dirty="0">
                <a:solidFill>
                  <a:schemeClr val="tx1"/>
                </a:solidFill>
              </a:rPr>
              <a:t>Denge karışımında var olan N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 un bir kısmı, ilave edilen 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 </a:t>
            </a:r>
            <a:r>
              <a:rPr lang="tr-TR" altLang="ar-SY" sz="2800" dirty="0" err="1">
                <a:solidFill>
                  <a:schemeClr val="tx1"/>
                </a:solidFill>
              </a:rPr>
              <a:t>nin</a:t>
            </a:r>
            <a:r>
              <a:rPr lang="tr-TR" altLang="ar-SY" sz="2800" dirty="0">
                <a:solidFill>
                  <a:schemeClr val="tx1"/>
                </a:solidFill>
              </a:rPr>
              <a:t> bir kısmının NH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</a:t>
            </a:r>
            <a:r>
              <a:rPr lang="tr-TR" altLang="ar-SY" sz="2800" dirty="0">
                <a:solidFill>
                  <a:schemeClr val="tx1"/>
                </a:solidFill>
              </a:rPr>
              <a:t> a dönüşmesi sırasında harcanacaktır.</a:t>
            </a:r>
            <a:endParaRPr lang="tr-TR" altLang="ar-SY" sz="2800" baseline="-250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>
                <a:solidFill>
                  <a:srgbClr val="FF0000"/>
                </a:solidFill>
              </a:rPr>
              <a:t>Çözüm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051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marL="0" indent="0" algn="ctr" rtl="0">
              <a:lnSpc>
                <a:spcPct val="170000"/>
              </a:lnSpc>
              <a:buNone/>
            </a:pPr>
            <a:r>
              <a:rPr lang="tr-TR" altLang="ar-SY" sz="2800" dirty="0">
                <a:solidFill>
                  <a:schemeClr val="tx1"/>
                </a:solidFill>
              </a:rPr>
              <a:t>2CO(g) + 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(g) </a:t>
            </a:r>
            <a:r>
              <a:rPr lang="tr-TR" altLang="ar-SY" sz="2800" dirty="0">
                <a:solidFill>
                  <a:schemeClr val="tx1"/>
                </a:solidFill>
                <a:sym typeface="Wingdings 3" panose="05040102010807070707" pitchFamily="18" charset="2"/>
              </a:rPr>
              <a:t>⇄ </a:t>
            </a:r>
            <a:r>
              <a:rPr lang="tr-TR" altLang="ar-SY" sz="2800" dirty="0">
                <a:solidFill>
                  <a:schemeClr val="tx1"/>
                </a:solidFill>
              </a:rPr>
              <a:t>2CO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 </a:t>
            </a:r>
            <a:r>
              <a:rPr lang="tr-TR" altLang="ar-SY" sz="2800" dirty="0">
                <a:solidFill>
                  <a:schemeClr val="tx1"/>
                </a:solidFill>
              </a:rPr>
              <a:t>(g)</a:t>
            </a:r>
            <a:r>
              <a:rPr lang="tr-TR" altLang="ar-SY" sz="2800" baseline="-25000" dirty="0">
                <a:solidFill>
                  <a:schemeClr val="tx1"/>
                </a:solidFill>
              </a:rPr>
              <a:t> </a:t>
            </a:r>
          </a:p>
          <a:p>
            <a:pPr algn="l" rtl="0">
              <a:lnSpc>
                <a:spcPct val="170000"/>
              </a:lnSpc>
            </a:pPr>
            <a:r>
              <a:rPr lang="tr-TR" altLang="ar-SY" sz="2800" dirty="0">
                <a:solidFill>
                  <a:schemeClr val="tx1"/>
                </a:solidFill>
              </a:rPr>
              <a:t>dengede ortama</a:t>
            </a:r>
            <a:r>
              <a:rPr lang="tr-TR" altLang="ar-SY" sz="2800" baseline="-25000" dirty="0">
                <a:solidFill>
                  <a:schemeClr val="tx1"/>
                </a:solidFill>
              </a:rPr>
              <a:t> </a:t>
            </a:r>
            <a:r>
              <a:rPr lang="tr-TR" altLang="ar-SY" sz="2800" dirty="0">
                <a:solidFill>
                  <a:schemeClr val="tx1"/>
                </a:solidFill>
              </a:rPr>
              <a:t>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(g) ilavesi dengeyi ne şekilde etkiler?</a:t>
            </a:r>
            <a:r>
              <a:rPr lang="tr-TR" altLang="ar-SY" sz="2800" b="1" dirty="0">
                <a:solidFill>
                  <a:schemeClr val="tx1"/>
                </a:solidFill>
              </a:rPr>
              <a:t>      </a:t>
            </a:r>
          </a:p>
          <a:p>
            <a:pPr algn="l" rtl="0">
              <a:lnSpc>
                <a:spcPct val="170000"/>
              </a:lnSpc>
            </a:pPr>
            <a:r>
              <a:rPr lang="tr-TR" altLang="ar-SY" sz="2800" b="1" dirty="0">
                <a:solidFill>
                  <a:srgbClr val="00B050"/>
                </a:solidFill>
              </a:rPr>
              <a:t>CEVAP : </a:t>
            </a:r>
            <a:r>
              <a:rPr lang="tr-TR" altLang="ar-SY" sz="2800" dirty="0">
                <a:solidFill>
                  <a:schemeClr val="tx1"/>
                </a:solidFill>
              </a:rPr>
              <a:t>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(g) ilavesi </a:t>
            </a:r>
            <a:r>
              <a:rPr lang="tr-TR" altLang="ar-SY" sz="2800" dirty="0" err="1">
                <a:solidFill>
                  <a:schemeClr val="tx1"/>
                </a:solidFill>
              </a:rPr>
              <a:t>rx’u</a:t>
            </a:r>
            <a:r>
              <a:rPr lang="tr-TR" altLang="ar-SY" sz="2800" dirty="0">
                <a:solidFill>
                  <a:schemeClr val="tx1"/>
                </a:solidFill>
              </a:rPr>
              <a:t> </a:t>
            </a:r>
            <a:r>
              <a:rPr lang="tr-TR" altLang="ar-SY" sz="2800" dirty="0">
                <a:solidFill>
                  <a:srgbClr val="FF0000"/>
                </a:solidFill>
              </a:rPr>
              <a:t>sağa</a:t>
            </a:r>
            <a:r>
              <a:rPr lang="tr-TR" altLang="ar-SY" sz="2800" dirty="0">
                <a:solidFill>
                  <a:schemeClr val="tx1"/>
                </a:solidFill>
              </a:rPr>
              <a:t> yönlendirir.</a:t>
            </a:r>
          </a:p>
          <a:p>
            <a:pPr marL="0" indent="0" algn="l" rtl="0">
              <a:lnSpc>
                <a:spcPct val="170000"/>
              </a:lnSpc>
              <a:buNone/>
            </a:pPr>
            <a:endParaRPr lang="en-US" altLang="ar-SY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Örnek 4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88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marL="0" indent="0" algn="ctr" rtl="0">
              <a:lnSpc>
                <a:spcPct val="170000"/>
              </a:lnSpc>
              <a:buNone/>
            </a:pPr>
            <a:r>
              <a:rPr lang="tr-TR" altLang="ar-SY" sz="2800" dirty="0">
                <a:solidFill>
                  <a:schemeClr val="tx1"/>
                </a:solidFill>
              </a:rPr>
              <a:t>CaCO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</a:t>
            </a:r>
            <a:r>
              <a:rPr lang="tr-TR" altLang="ar-SY" sz="2800" dirty="0">
                <a:solidFill>
                  <a:schemeClr val="tx1"/>
                </a:solidFill>
              </a:rPr>
              <a:t>(k) </a:t>
            </a:r>
            <a:r>
              <a:rPr lang="tr-TR" altLang="ar-SY" sz="2800" dirty="0">
                <a:solidFill>
                  <a:schemeClr val="tx1"/>
                </a:solidFill>
                <a:sym typeface="Wingdings 3" panose="05040102010807070707" pitchFamily="18" charset="2"/>
              </a:rPr>
              <a:t>⇄ </a:t>
            </a:r>
            <a:r>
              <a:rPr lang="tr-TR" altLang="ar-SY" sz="2800" dirty="0" err="1">
                <a:solidFill>
                  <a:schemeClr val="tx1"/>
                </a:solidFill>
                <a:sym typeface="Wingdings 3" panose="05040102010807070707" pitchFamily="18" charset="2"/>
              </a:rPr>
              <a:t>Ca</a:t>
            </a:r>
            <a:r>
              <a:rPr lang="tr-TR" altLang="ar-SY" sz="2800" dirty="0" err="1">
                <a:solidFill>
                  <a:schemeClr val="tx1"/>
                </a:solidFill>
              </a:rPr>
              <a:t>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 </a:t>
            </a:r>
            <a:r>
              <a:rPr lang="tr-TR" altLang="ar-SY" sz="2800" dirty="0">
                <a:solidFill>
                  <a:schemeClr val="tx1"/>
                </a:solidFill>
              </a:rPr>
              <a:t>(k) + CO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(g)</a:t>
            </a:r>
            <a:r>
              <a:rPr lang="tr-TR" altLang="ar-SY" sz="2800" baseline="-25000" dirty="0">
                <a:solidFill>
                  <a:schemeClr val="tx1"/>
                </a:solidFill>
              </a:rPr>
              <a:t> </a:t>
            </a:r>
          </a:p>
          <a:p>
            <a:pPr algn="l" rtl="0">
              <a:lnSpc>
                <a:spcPct val="170000"/>
              </a:lnSpc>
            </a:pPr>
            <a:r>
              <a:rPr lang="tr-TR" altLang="ar-SY" sz="2800" dirty="0">
                <a:solidFill>
                  <a:schemeClr val="tx1"/>
                </a:solidFill>
              </a:rPr>
              <a:t>dengede ortama</a:t>
            </a:r>
            <a:r>
              <a:rPr lang="tr-TR" altLang="ar-SY" sz="2800" baseline="-25000" dirty="0">
                <a:solidFill>
                  <a:schemeClr val="tx1"/>
                </a:solidFill>
              </a:rPr>
              <a:t>  </a:t>
            </a:r>
            <a:r>
              <a:rPr lang="tr-TR" altLang="ar-SY" sz="2800" dirty="0" err="1">
                <a:solidFill>
                  <a:schemeClr val="tx1"/>
                </a:solidFill>
              </a:rPr>
              <a:t>CaO</a:t>
            </a:r>
            <a:r>
              <a:rPr lang="tr-TR" altLang="ar-SY" sz="2800" dirty="0">
                <a:solidFill>
                  <a:schemeClr val="tx1"/>
                </a:solidFill>
              </a:rPr>
              <a:t>,  CaCO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</a:t>
            </a:r>
            <a:r>
              <a:rPr lang="tr-TR" altLang="ar-SY" sz="2800" dirty="0">
                <a:solidFill>
                  <a:schemeClr val="tx1"/>
                </a:solidFill>
              </a:rPr>
              <a:t>(k), CO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(g) ilavesi dengeyi ne şekilde etkiler?</a:t>
            </a:r>
            <a:r>
              <a:rPr lang="tr-TR" altLang="ar-SY" sz="2800" b="1" dirty="0">
                <a:solidFill>
                  <a:schemeClr val="tx1"/>
                </a:solidFill>
              </a:rPr>
              <a:t> </a:t>
            </a:r>
          </a:p>
          <a:p>
            <a:pPr algn="l" rtl="0">
              <a:lnSpc>
                <a:spcPct val="170000"/>
              </a:lnSpc>
            </a:pPr>
            <a:r>
              <a:rPr lang="tr-TR" altLang="ar-SY" sz="2800" b="1" dirty="0">
                <a:solidFill>
                  <a:srgbClr val="00B050"/>
                </a:solidFill>
              </a:rPr>
              <a:t>CEVAP : </a:t>
            </a:r>
            <a:r>
              <a:rPr lang="tr-TR" altLang="ar-SY" sz="2800" dirty="0" err="1">
                <a:solidFill>
                  <a:schemeClr val="tx1"/>
                </a:solidFill>
              </a:rPr>
              <a:t>CaO</a:t>
            </a:r>
            <a:r>
              <a:rPr lang="tr-TR" altLang="ar-SY" sz="2800" dirty="0">
                <a:solidFill>
                  <a:schemeClr val="tx1"/>
                </a:solidFill>
              </a:rPr>
              <a:t>(k) ve  CaCO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</a:t>
            </a:r>
            <a:r>
              <a:rPr lang="tr-TR" altLang="ar-SY" sz="2800" dirty="0">
                <a:solidFill>
                  <a:schemeClr val="tx1"/>
                </a:solidFill>
              </a:rPr>
              <a:t>(k) ilavesi dengeyi  değiştirmez, ancak CO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(g)ilavesi  </a:t>
            </a:r>
            <a:r>
              <a:rPr lang="tr-TR" altLang="ar-SY" sz="2800" dirty="0" err="1">
                <a:solidFill>
                  <a:schemeClr val="tx1"/>
                </a:solidFill>
              </a:rPr>
              <a:t>rx’u</a:t>
            </a:r>
            <a:r>
              <a:rPr lang="tr-TR" altLang="ar-SY" sz="2800" dirty="0">
                <a:solidFill>
                  <a:schemeClr val="tx1"/>
                </a:solidFill>
              </a:rPr>
              <a:t> </a:t>
            </a:r>
            <a:r>
              <a:rPr lang="tr-TR" altLang="ar-SY" sz="2800" dirty="0">
                <a:solidFill>
                  <a:srgbClr val="FF0000"/>
                </a:solidFill>
              </a:rPr>
              <a:t>sola</a:t>
            </a:r>
            <a:r>
              <a:rPr lang="tr-TR" altLang="ar-SY" sz="2800" dirty="0">
                <a:solidFill>
                  <a:schemeClr val="tx1"/>
                </a:solidFill>
              </a:rPr>
              <a:t> yönlendirir.</a:t>
            </a:r>
            <a:endParaRPr lang="en-US" altLang="ar-SY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 rtl="0">
              <a:lnSpc>
                <a:spcPct val="170000"/>
              </a:lnSpc>
            </a:pPr>
            <a:endParaRPr lang="en-US" altLang="ar-SY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Örnek 5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95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800304" cy="5313441"/>
          </a:xfrm>
        </p:spPr>
        <p:txBody>
          <a:bodyPr>
            <a:normAutofit/>
          </a:bodyPr>
          <a:lstStyle/>
          <a:p>
            <a:pPr algn="l" rtl="0">
              <a:lnSpc>
                <a:spcPct val="160000"/>
              </a:lnSpc>
            </a:pPr>
            <a:r>
              <a:rPr lang="tr-TR" sz="2800" b="1" dirty="0">
                <a:solidFill>
                  <a:schemeClr val="tx1"/>
                </a:solidFill>
              </a:rPr>
              <a:t>Sistemin hacmini değiştirerek basıncı değiştirme</a:t>
            </a:r>
            <a:r>
              <a:rPr lang="tr-TR" sz="2800" dirty="0">
                <a:solidFill>
                  <a:schemeClr val="tx1"/>
                </a:solidFill>
              </a:rPr>
              <a:t>: </a:t>
            </a:r>
          </a:p>
          <a:p>
            <a:pPr algn="l" rtl="0">
              <a:lnSpc>
                <a:spcPct val="160000"/>
              </a:lnSpc>
            </a:pPr>
            <a:r>
              <a:rPr lang="tr-TR" sz="2800" dirty="0">
                <a:solidFill>
                  <a:srgbClr val="00B0F0"/>
                </a:solidFill>
              </a:rPr>
              <a:t>Sistemin hacmi küçültülürse </a:t>
            </a:r>
            <a:r>
              <a:rPr lang="tr-TR" sz="2800" dirty="0">
                <a:solidFill>
                  <a:srgbClr val="FF0000"/>
                </a:solidFill>
              </a:rPr>
              <a:t>basınç artar</a:t>
            </a:r>
            <a:r>
              <a:rPr lang="tr-TR" sz="2800" dirty="0">
                <a:solidFill>
                  <a:schemeClr val="tx1"/>
                </a:solidFill>
              </a:rPr>
              <a:t>; hacim büyüdüğünde ise basınç azalır. </a:t>
            </a:r>
          </a:p>
          <a:p>
            <a:pPr algn="l" rtl="0">
              <a:lnSpc>
                <a:spcPct val="160000"/>
              </a:lnSpc>
            </a:pPr>
            <a:r>
              <a:rPr lang="tr-TR" sz="2800" dirty="0">
                <a:solidFill>
                  <a:schemeClr val="tx1"/>
                </a:solidFill>
              </a:rPr>
              <a:t>O halde, bu tür bir basınç değiştirme, basitçe hacim değiştirmedeki etkiyi yapar. </a:t>
            </a:r>
            <a:endParaRPr lang="tr-TR" altLang="ar-SY" sz="26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2800" dirty="0"/>
              <a:t>DENGEYE ETKİ EDEN ETKENLER   </a:t>
            </a:r>
            <a:br>
              <a:rPr lang="tr-TR" altLang="ar-SY" sz="2800" dirty="0"/>
            </a:br>
            <a:r>
              <a:rPr lang="tr-TR" altLang="ar-SY" sz="2800" b="0" dirty="0">
                <a:solidFill>
                  <a:srgbClr val="FF0000"/>
                </a:solidFill>
              </a:rPr>
              <a:t>Hacim Değişikliğinin Dengeye Etkisi</a:t>
            </a:r>
            <a:endParaRPr lang="tr-TR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94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800304" cy="5313441"/>
          </a:xfrm>
        </p:spPr>
        <p:txBody>
          <a:bodyPr>
            <a:norm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altLang="ar-SY" sz="2400" dirty="0"/>
              <a:t>2 SO</a:t>
            </a:r>
            <a:r>
              <a:rPr lang="en-US" altLang="ar-SY" sz="2400" baseline="-25000" dirty="0"/>
              <a:t>2</a:t>
            </a:r>
            <a:r>
              <a:rPr lang="en-US" altLang="ar-SY" sz="2400" dirty="0"/>
              <a:t>(g) + O</a:t>
            </a:r>
            <a:r>
              <a:rPr lang="en-US" altLang="ar-SY" sz="2400" baseline="-25000" dirty="0"/>
              <a:t>2</a:t>
            </a:r>
            <a:r>
              <a:rPr lang="en-US" altLang="ar-SY" sz="2400" dirty="0"/>
              <a:t>(g) </a:t>
            </a:r>
            <a:r>
              <a:rPr lang="tr-TR" altLang="ar-SY" sz="2400" dirty="0">
                <a:solidFill>
                  <a:srgbClr val="000000"/>
                </a:solidFill>
                <a:sym typeface="Wingdings 3" panose="05040102010807070707" pitchFamily="18" charset="2"/>
              </a:rPr>
              <a:t>⇄</a:t>
            </a:r>
            <a:r>
              <a:rPr lang="en-US" altLang="ar-SY" sz="2400" dirty="0">
                <a:cs typeface="Times New Roman" panose="02020603050405020304" pitchFamily="18" charset="0"/>
              </a:rPr>
              <a:t> 2 SO</a:t>
            </a:r>
            <a:r>
              <a:rPr lang="en-US" altLang="ar-SY" sz="2400" baseline="-25000" dirty="0">
                <a:cs typeface="Times New Roman" panose="02020603050405020304" pitchFamily="18" charset="0"/>
              </a:rPr>
              <a:t>3</a:t>
            </a:r>
            <a:r>
              <a:rPr lang="en-US" altLang="ar-SY" sz="2400" dirty="0">
                <a:cs typeface="Times New Roman" panose="02020603050405020304" pitchFamily="18" charset="0"/>
              </a:rPr>
              <a:t>(g) 	</a:t>
            </a:r>
            <a:r>
              <a:rPr lang="en-US" altLang="ar-SY" sz="2400" i="1" dirty="0"/>
              <a:t>K</a:t>
            </a:r>
            <a:r>
              <a:rPr lang="en-US" altLang="ar-SY" sz="2400" baseline="-25000" dirty="0"/>
              <a:t>c</a:t>
            </a:r>
            <a:r>
              <a:rPr lang="en-US" altLang="ar-SY" sz="2400" dirty="0"/>
              <a:t> = 2</a:t>
            </a:r>
            <a:r>
              <a:rPr lang="tr-TR" altLang="ar-SY" sz="2400" dirty="0"/>
              <a:t>,</a:t>
            </a:r>
            <a:r>
              <a:rPr lang="en-US" altLang="ar-SY" sz="2400" dirty="0"/>
              <a:t>8</a:t>
            </a:r>
            <a:r>
              <a:rPr lang="tr-TR" altLang="ar-SY" sz="1600" dirty="0"/>
              <a:t>x</a:t>
            </a:r>
            <a:r>
              <a:rPr lang="en-US" altLang="ar-SY" sz="2400" dirty="0"/>
              <a:t>10</a:t>
            </a:r>
            <a:r>
              <a:rPr lang="en-US" altLang="ar-SY" sz="2400" baseline="30000" dirty="0"/>
              <a:t>2 </a:t>
            </a:r>
            <a:r>
              <a:rPr lang="en-US" altLang="ar-SY" sz="2400" dirty="0"/>
              <a:t> 1000</a:t>
            </a:r>
            <a:r>
              <a:rPr lang="tr-TR" altLang="ar-SY" sz="2400" dirty="0"/>
              <a:t> </a:t>
            </a:r>
            <a:r>
              <a:rPr lang="en-US" altLang="ar-SY" sz="2400" dirty="0"/>
              <a:t>K</a:t>
            </a:r>
            <a:endParaRPr lang="en-US" altLang="ar-SY" sz="2400" i="1" dirty="0"/>
          </a:p>
          <a:p>
            <a:pPr algn="l" rtl="0">
              <a:lnSpc>
                <a:spcPct val="150000"/>
              </a:lnSpc>
            </a:pPr>
            <a:endParaRPr lang="en-US" altLang="ar-SY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2800" dirty="0"/>
              <a:t>DENGEYE ETKİ EDEN ETKENLER   </a:t>
            </a:r>
            <a:br>
              <a:rPr lang="tr-TR" altLang="ar-SY" sz="2800" dirty="0"/>
            </a:br>
            <a:r>
              <a:rPr lang="tr-TR" altLang="ar-SY" sz="2800" b="0" dirty="0">
                <a:solidFill>
                  <a:srgbClr val="FF0000"/>
                </a:solidFill>
              </a:rPr>
              <a:t>Hacim Değişikliğinin Dengeye Etkisi</a:t>
            </a:r>
            <a:endParaRPr lang="tr-TR" sz="2800" b="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592" y="1828800"/>
            <a:ext cx="6485630" cy="37189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183" y="1828800"/>
            <a:ext cx="4131570" cy="14574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932116" y="2105258"/>
            <a:ext cx="1059906" cy="11494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tIns="252000" bIns="612000">
            <a:spAutoFit/>
          </a:bodyPr>
          <a:lstStyle/>
          <a:p>
            <a:r>
              <a:rPr lang="en-US" altLang="ar-SY" dirty="0"/>
              <a:t>= 2</a:t>
            </a:r>
            <a:r>
              <a:rPr lang="tr-TR" altLang="ar-SY" dirty="0"/>
              <a:t>,</a:t>
            </a:r>
            <a:r>
              <a:rPr lang="en-US" altLang="ar-SY" dirty="0"/>
              <a:t>8</a:t>
            </a:r>
            <a:r>
              <a:rPr lang="tr-TR" altLang="ar-SY" sz="1200" dirty="0"/>
              <a:t>x</a:t>
            </a:r>
            <a:r>
              <a:rPr lang="en-US" altLang="ar-SY" dirty="0"/>
              <a:t>10</a:t>
            </a:r>
            <a:r>
              <a:rPr lang="en-US" altLang="ar-SY" baseline="30000" dirty="0"/>
              <a:t>2 </a:t>
            </a:r>
            <a:endParaRPr lang="tr-TR" dirty="0"/>
          </a:p>
        </p:txBody>
      </p:sp>
      <p:sp>
        <p:nvSpPr>
          <p:cNvPr id="7" name="Down Arrow 6"/>
          <p:cNvSpPr/>
          <p:nvPr/>
        </p:nvSpPr>
        <p:spPr>
          <a:xfrm>
            <a:off x="10649189" y="1649988"/>
            <a:ext cx="301564" cy="60491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8" name="Up Arrow 7"/>
          <p:cNvSpPr/>
          <p:nvPr/>
        </p:nvSpPr>
        <p:spPr>
          <a:xfrm>
            <a:off x="9720722" y="1828800"/>
            <a:ext cx="295421" cy="608978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07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tr-TR" altLang="ar-SY" sz="2800" i="1" dirty="0">
                <a:solidFill>
                  <a:srgbClr val="FF0000"/>
                </a:solidFill>
              </a:rPr>
              <a:t>Bir gaz dengesinde </a:t>
            </a:r>
            <a:r>
              <a:rPr lang="tr-TR" altLang="ar-SY" sz="2800" i="1" dirty="0">
                <a:solidFill>
                  <a:srgbClr val="0070C0"/>
                </a:solidFill>
              </a:rPr>
              <a:t>hacmin küçültülmesi</a:t>
            </a:r>
            <a:r>
              <a:rPr lang="tr-TR" altLang="ar-SY" sz="2800" i="1" dirty="0">
                <a:solidFill>
                  <a:srgbClr val="FF0000"/>
                </a:solidFill>
              </a:rPr>
              <a:t>, dengenin </a:t>
            </a:r>
            <a:r>
              <a:rPr lang="tr-TR" altLang="ar-SY" sz="2800" i="1" dirty="0">
                <a:solidFill>
                  <a:srgbClr val="00B050"/>
                </a:solidFill>
              </a:rPr>
              <a:t>daha az mol sayısı </a:t>
            </a:r>
            <a:r>
              <a:rPr lang="tr-TR" altLang="ar-SY" sz="2800" i="1" dirty="0">
                <a:solidFill>
                  <a:srgbClr val="FF0000"/>
                </a:solidFill>
              </a:rPr>
              <a:t>içeren gazlar </a:t>
            </a:r>
            <a:r>
              <a:rPr lang="tr-TR" altLang="ar-SY" sz="2800" i="1" dirty="0">
                <a:solidFill>
                  <a:srgbClr val="7030A0"/>
                </a:solidFill>
              </a:rPr>
              <a:t>tarafına kaymasına </a:t>
            </a:r>
            <a:r>
              <a:rPr lang="tr-TR" altLang="ar-SY" sz="2800" i="1" dirty="0">
                <a:solidFill>
                  <a:srgbClr val="FF0000"/>
                </a:solidFill>
              </a:rPr>
              <a:t>neden olur. </a:t>
            </a:r>
          </a:p>
          <a:p>
            <a:pPr algn="l" rtl="0">
              <a:lnSpc>
                <a:spcPct val="150000"/>
              </a:lnSpc>
            </a:pPr>
            <a:r>
              <a:rPr lang="tr-TR" altLang="ar-SY" sz="2800" i="1" dirty="0">
                <a:solidFill>
                  <a:schemeClr val="tx1"/>
                </a:solidFill>
              </a:rPr>
              <a:t>Hacmin arttırılması </a:t>
            </a:r>
            <a:r>
              <a:rPr lang="tr-TR" altLang="ar-SY" sz="2800" i="1" dirty="0">
                <a:solidFill>
                  <a:srgbClr val="FF0000"/>
                </a:solidFill>
              </a:rPr>
              <a:t>ise dengenin </a:t>
            </a:r>
            <a:r>
              <a:rPr lang="tr-TR" altLang="ar-SY" sz="2800" i="1" dirty="0">
                <a:solidFill>
                  <a:srgbClr val="0070C0"/>
                </a:solidFill>
              </a:rPr>
              <a:t>daha fazla mol sayısı</a:t>
            </a:r>
            <a:r>
              <a:rPr lang="tr-TR" altLang="ar-SY" sz="2800" i="1" dirty="0">
                <a:solidFill>
                  <a:srgbClr val="FF0000"/>
                </a:solidFill>
              </a:rPr>
              <a:t> içeren gazlar tarafına kaymasını sağlar.</a:t>
            </a:r>
            <a:endParaRPr lang="en-US" altLang="ar-SY" sz="2800" i="1" dirty="0">
              <a:solidFill>
                <a:srgbClr val="FF0000"/>
              </a:solidFill>
            </a:endParaRPr>
          </a:p>
          <a:p>
            <a:pPr algn="l" rtl="0"/>
            <a:endParaRPr lang="en-US" altLang="ar-SY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2800" dirty="0"/>
              <a:t>DENGEYE ETKİ EDEN ETKENLER  </a:t>
            </a:r>
            <a:br>
              <a:rPr lang="tr-TR" altLang="ar-SY" sz="2800" dirty="0"/>
            </a:br>
            <a:r>
              <a:rPr lang="tr-TR" altLang="ar-SY" sz="2800" b="0" dirty="0">
                <a:solidFill>
                  <a:srgbClr val="FF0000"/>
                </a:solidFill>
              </a:rPr>
              <a:t>Hacim Değişikliğinin Dengeye Etkisi</a:t>
            </a:r>
            <a:endParaRPr lang="tr-TR" sz="28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08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800304" cy="5313441"/>
          </a:xfrm>
        </p:spPr>
        <p:txBody>
          <a:bodyPr>
            <a:normAutofit lnSpcReduction="10000"/>
          </a:bodyPr>
          <a:lstStyle/>
          <a:p>
            <a:pPr algn="l" rtl="0">
              <a:lnSpc>
                <a:spcPct val="140000"/>
              </a:lnSpc>
              <a:spcBef>
                <a:spcPts val="600"/>
              </a:spcBef>
            </a:pPr>
            <a:r>
              <a:rPr lang="tr-TR" sz="2800" b="1" dirty="0">
                <a:solidFill>
                  <a:schemeClr val="tx1"/>
                </a:solidFill>
              </a:rPr>
              <a:t>Gaz halindeki bir tepkenin veya ürünün eklenmesi ya da denge karışımından çekilmesi. </a:t>
            </a:r>
          </a:p>
          <a:p>
            <a:pPr lvl="1" algn="l" rtl="0">
              <a:lnSpc>
                <a:spcPct val="140000"/>
              </a:lnSpc>
              <a:spcBef>
                <a:spcPts val="600"/>
              </a:spcBef>
            </a:pPr>
            <a:r>
              <a:rPr lang="tr-TR" sz="2800" dirty="0">
                <a:solidFill>
                  <a:schemeClr val="tx1"/>
                </a:solidFill>
              </a:rPr>
              <a:t>Denge ortamına yapılan eklemeler ve madde çekimlerinin denge konumuna etkisi, daha önce de anlatıldığı gibi, </a:t>
            </a:r>
            <a:r>
              <a:rPr lang="tr-TR" sz="2800" dirty="0">
                <a:solidFill>
                  <a:srgbClr val="00B0F0"/>
                </a:solidFill>
              </a:rPr>
              <a:t>tepkimeye giren maddelerin ilavesi ya da uzaklaştırılmasına benzer</a:t>
            </a:r>
            <a:r>
              <a:rPr lang="tr-TR" sz="2800" dirty="0">
                <a:solidFill>
                  <a:schemeClr val="tx1"/>
                </a:solidFill>
              </a:rPr>
              <a:t>. </a:t>
            </a:r>
          </a:p>
          <a:p>
            <a:pPr lvl="1" algn="l" rtl="0">
              <a:lnSpc>
                <a:spcPct val="14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chemeClr val="tx1"/>
                </a:solidFill>
              </a:rPr>
              <a:t>Denge karışımına gaz halindeki </a:t>
            </a:r>
            <a:r>
              <a:rPr lang="tr-TR" altLang="ar-SY" sz="2800" dirty="0" err="1">
                <a:solidFill>
                  <a:schemeClr val="tx1"/>
                </a:solidFill>
              </a:rPr>
              <a:t>tepkenlerden</a:t>
            </a:r>
            <a:r>
              <a:rPr lang="tr-TR" altLang="ar-SY" sz="2800" dirty="0">
                <a:solidFill>
                  <a:schemeClr val="tx1"/>
                </a:solidFill>
              </a:rPr>
              <a:t> yada ürünlerden ilave etmek </a:t>
            </a:r>
            <a:r>
              <a:rPr lang="tr-TR" altLang="ar-SY" sz="2800" dirty="0">
                <a:solidFill>
                  <a:srgbClr val="FF0000"/>
                </a:solidFill>
              </a:rPr>
              <a:t>o </a:t>
            </a:r>
            <a:r>
              <a:rPr lang="tr-TR" altLang="ar-SY" sz="2800" i="1" dirty="0">
                <a:solidFill>
                  <a:srgbClr val="FF0000"/>
                </a:solidFill>
              </a:rPr>
              <a:t>gazın basıncını</a:t>
            </a:r>
            <a:r>
              <a:rPr lang="tr-TR" altLang="ar-SY" sz="2800" dirty="0">
                <a:solidFill>
                  <a:srgbClr val="FF0000"/>
                </a:solidFill>
              </a:rPr>
              <a:t> </a:t>
            </a:r>
            <a:r>
              <a:rPr lang="tr-TR" altLang="ar-SY" sz="2800" dirty="0">
                <a:solidFill>
                  <a:schemeClr val="tx1"/>
                </a:solidFill>
              </a:rPr>
              <a:t>değiştirir</a:t>
            </a:r>
            <a:r>
              <a:rPr lang="tr-TR" altLang="ar-SY" sz="2800" dirty="0"/>
              <a:t>.</a:t>
            </a:r>
            <a:endParaRPr lang="en-US" altLang="ar-SY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2800" dirty="0"/>
              <a:t>DENGEYE ETKİ EDEN ETKENLER   </a:t>
            </a:r>
            <a:br>
              <a:rPr lang="tr-TR" altLang="ar-SY" sz="2800" dirty="0"/>
            </a:br>
            <a:r>
              <a:rPr lang="tr-TR" altLang="ar-SY" sz="2800" b="0" dirty="0">
                <a:solidFill>
                  <a:srgbClr val="FF0000"/>
                </a:solidFill>
              </a:rPr>
              <a:t>Hacim Değişikliğinin Dengeye Etkisi</a:t>
            </a:r>
            <a:endParaRPr lang="tr-TR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8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439025" cy="5313441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sz="2800" dirty="0">
                <a:solidFill>
                  <a:srgbClr val="000000"/>
                </a:solidFill>
              </a:rPr>
              <a:t>Kütlelerin Etkisi İfadesi Q: Net Tepkime Yönünün Belirlenmesi, </a:t>
            </a:r>
          </a:p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sz="2800" dirty="0">
                <a:solidFill>
                  <a:srgbClr val="000000"/>
                </a:solidFill>
              </a:rPr>
              <a:t>Denge Konumlarının Değişmesi: Le </a:t>
            </a:r>
            <a:r>
              <a:rPr lang="tr-TR" sz="2800" dirty="0" err="1">
                <a:solidFill>
                  <a:srgbClr val="000000"/>
                </a:solidFill>
              </a:rPr>
              <a:t>Châtelier</a:t>
            </a:r>
            <a:r>
              <a:rPr lang="tr-TR" sz="2800" dirty="0">
                <a:solidFill>
                  <a:srgbClr val="000000"/>
                </a:solidFill>
              </a:rPr>
              <a:t> İlkesi, </a:t>
            </a:r>
          </a:p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sz="2800" dirty="0">
                <a:solidFill>
                  <a:srgbClr val="000000"/>
                </a:solidFill>
              </a:rPr>
              <a:t>Denge Hesaplamaları </a:t>
            </a:r>
            <a:r>
              <a:rPr lang="tr-TR" sz="280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Konular</a:t>
            </a:r>
            <a:endParaRPr lang="tr-T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70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60000"/>
              </a:lnSpc>
            </a:pPr>
            <a:r>
              <a:rPr lang="tr-TR" sz="2800" dirty="0" err="1">
                <a:solidFill>
                  <a:srgbClr val="7030A0"/>
                </a:solidFill>
              </a:rPr>
              <a:t>İnert</a:t>
            </a:r>
            <a:r>
              <a:rPr lang="tr-TR" sz="2800" dirty="0">
                <a:solidFill>
                  <a:srgbClr val="7030A0"/>
                </a:solidFill>
              </a:rPr>
              <a:t> gaz (tepkimeye girmeyen) İlavesinin Dengeye Etkisi;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2800" dirty="0"/>
              <a:t>DENGEYE ETKİ EDEN ETKENLER  </a:t>
            </a:r>
            <a:br>
              <a:rPr lang="tr-TR" altLang="ar-SY" sz="2800" dirty="0"/>
            </a:br>
            <a:r>
              <a:rPr lang="tr-TR" altLang="ar-SY" sz="2800" b="0" dirty="0">
                <a:solidFill>
                  <a:srgbClr val="FF0000"/>
                </a:solidFill>
              </a:rPr>
              <a:t>Hacim Değişikliğinin Dengeye Etkisi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F329AD5-2EDB-435F-A850-EBE88EAE9671}"/>
              </a:ext>
            </a:extLst>
          </p:cNvPr>
          <p:cNvSpPr/>
          <p:nvPr/>
        </p:nvSpPr>
        <p:spPr>
          <a:xfrm>
            <a:off x="5877488" y="2745570"/>
            <a:ext cx="21788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Sabit hacimli </a:t>
            </a:r>
            <a:endParaRPr lang="tr-TR" sz="28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451993AB-9B57-4231-A951-B49E2938E002}"/>
              </a:ext>
            </a:extLst>
          </p:cNvPr>
          <p:cNvSpPr/>
          <p:nvPr/>
        </p:nvSpPr>
        <p:spPr>
          <a:xfrm>
            <a:off x="2817672" y="2745570"/>
            <a:ext cx="23451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Sabit basınçta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08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800304" cy="5313441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tr-TR" sz="2800" b="1" dirty="0">
                <a:solidFill>
                  <a:srgbClr val="FF0000"/>
                </a:solidFill>
              </a:rPr>
              <a:t>Sabit hacimli </a:t>
            </a:r>
            <a:r>
              <a:rPr lang="tr-TR" sz="2800" b="1" dirty="0">
                <a:solidFill>
                  <a:schemeClr val="tx1"/>
                </a:solidFill>
              </a:rPr>
              <a:t>tepkime karışımına bir </a:t>
            </a:r>
            <a:r>
              <a:rPr lang="tr-TR" sz="2800" b="1" dirty="0" err="1">
                <a:solidFill>
                  <a:srgbClr val="7030A0"/>
                </a:solidFill>
              </a:rPr>
              <a:t>inert</a:t>
            </a:r>
            <a:r>
              <a:rPr lang="tr-TR" sz="2800" b="1" dirty="0">
                <a:solidFill>
                  <a:srgbClr val="7030A0"/>
                </a:solidFill>
              </a:rPr>
              <a:t> gazın ilavesi</a:t>
            </a:r>
            <a:r>
              <a:rPr lang="tr-TR" sz="2800" dirty="0">
                <a:solidFill>
                  <a:srgbClr val="7030A0"/>
                </a:solidFill>
              </a:rPr>
              <a:t>: </a:t>
            </a:r>
          </a:p>
          <a:p>
            <a:pPr algn="l" rtl="0">
              <a:lnSpc>
                <a:spcPct val="150000"/>
              </a:lnSpc>
            </a:pPr>
            <a:r>
              <a:rPr lang="tr-TR" sz="2800" dirty="0">
                <a:solidFill>
                  <a:schemeClr val="tx1"/>
                </a:solidFill>
              </a:rPr>
              <a:t>Bu, </a:t>
            </a:r>
            <a:r>
              <a:rPr lang="tr-TR" sz="2800" dirty="0">
                <a:solidFill>
                  <a:srgbClr val="FF0000"/>
                </a:solidFill>
              </a:rPr>
              <a:t>toplam</a:t>
            </a:r>
            <a:r>
              <a:rPr lang="tr-TR" sz="2800" dirty="0"/>
              <a:t> </a:t>
            </a:r>
            <a:r>
              <a:rPr lang="tr-TR" sz="2800" dirty="0">
                <a:solidFill>
                  <a:schemeClr val="tx1"/>
                </a:solidFill>
              </a:rPr>
              <a:t>basıncı artışına yol açar; ancak tepkimeye girenlerin </a:t>
            </a:r>
            <a:r>
              <a:rPr lang="tr-TR" sz="2800" dirty="0">
                <a:solidFill>
                  <a:srgbClr val="FF0000"/>
                </a:solidFill>
              </a:rPr>
              <a:t>kısmi basınçlarını </a:t>
            </a:r>
            <a:r>
              <a:rPr lang="tr-TR" sz="2800" dirty="0">
                <a:solidFill>
                  <a:schemeClr val="tx1"/>
                </a:solidFill>
              </a:rPr>
              <a:t>değiştirmez. </a:t>
            </a:r>
          </a:p>
          <a:p>
            <a:pPr algn="l" rtl="0">
              <a:lnSpc>
                <a:spcPct val="150000"/>
              </a:lnSpc>
            </a:pPr>
            <a:r>
              <a:rPr lang="tr-TR" sz="2800" dirty="0">
                <a:solidFill>
                  <a:schemeClr val="tx1"/>
                </a:solidFill>
              </a:rPr>
              <a:t>Hacmi sabit olan bir denge karışımına bir </a:t>
            </a:r>
            <a:r>
              <a:rPr lang="tr-TR" sz="2800" dirty="0" err="1">
                <a:solidFill>
                  <a:schemeClr val="tx1"/>
                </a:solidFill>
              </a:rPr>
              <a:t>inert</a:t>
            </a:r>
            <a:r>
              <a:rPr lang="tr-TR" sz="2800" dirty="0">
                <a:solidFill>
                  <a:schemeClr val="tx1"/>
                </a:solidFill>
              </a:rPr>
              <a:t> gaz eklenmesi, dengenin konumuna </a:t>
            </a:r>
            <a:r>
              <a:rPr lang="tr-TR" sz="2800" dirty="0">
                <a:solidFill>
                  <a:srgbClr val="FF0000"/>
                </a:solidFill>
              </a:rPr>
              <a:t>etki etmez.</a:t>
            </a:r>
            <a:r>
              <a:rPr lang="tr-TR" sz="2800" dirty="0"/>
              <a:t> </a:t>
            </a:r>
          </a:p>
          <a:p>
            <a:pPr algn="l" rtl="0">
              <a:lnSpc>
                <a:spcPct val="150000"/>
              </a:lnSpc>
            </a:pPr>
            <a:endParaRPr lang="tr-TR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2800" dirty="0"/>
              <a:t>DENGEYE ETKİ EDEN ETKENLER   </a:t>
            </a:r>
            <a:br>
              <a:rPr lang="tr-TR" altLang="ar-SY" sz="2800" dirty="0"/>
            </a:br>
            <a:r>
              <a:rPr lang="tr-TR" altLang="ar-SY" sz="2800" b="0" dirty="0">
                <a:solidFill>
                  <a:srgbClr val="FF0000"/>
                </a:solidFill>
              </a:rPr>
              <a:t>Hacim Değişikliğinin Dengeye Etkisi</a:t>
            </a:r>
            <a:endParaRPr lang="tr-TR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4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60000"/>
              </a:lnSpc>
            </a:pPr>
            <a:r>
              <a:rPr lang="tr-TR" sz="2800" b="1" dirty="0">
                <a:solidFill>
                  <a:srgbClr val="FF0000"/>
                </a:solidFill>
              </a:rPr>
              <a:t>Sabit basınçta </a:t>
            </a:r>
            <a:r>
              <a:rPr lang="tr-TR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bir gaz dengesine </a:t>
            </a:r>
            <a:r>
              <a:rPr lang="tr-TR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inert</a:t>
            </a:r>
            <a:r>
              <a:rPr lang="tr-TR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bir gaz ilave edildiğinde, ilave edilen gaza bir yer bulmak için </a:t>
            </a:r>
            <a:r>
              <a:rPr lang="tr-TR" sz="2800" dirty="0">
                <a:solidFill>
                  <a:srgbClr val="00B050"/>
                </a:solidFill>
              </a:rPr>
              <a:t>karışımın hacminin artması gerekir</a:t>
            </a:r>
            <a:r>
              <a:rPr lang="tr-TR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pPr algn="l" rtl="0">
              <a:lnSpc>
                <a:spcPct val="160000"/>
              </a:lnSpc>
            </a:pPr>
            <a:r>
              <a:rPr lang="tr-TR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Hacim arttığı için de denge </a:t>
            </a:r>
            <a:r>
              <a:rPr lang="tr-TR" sz="2800" dirty="0">
                <a:solidFill>
                  <a:srgbClr val="00B0F0"/>
                </a:solidFill>
              </a:rPr>
              <a:t>gazların mol sayısının artışı yönüne kayar</a:t>
            </a:r>
            <a:r>
              <a:rPr lang="tr-TR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2800" dirty="0"/>
              <a:t>DENGEYE ETKİ EDEN ETKENLER  </a:t>
            </a:r>
            <a:br>
              <a:rPr lang="tr-TR" altLang="ar-SY" sz="2800" dirty="0"/>
            </a:br>
            <a:r>
              <a:rPr lang="tr-TR" altLang="ar-SY" sz="2800" b="0" dirty="0">
                <a:solidFill>
                  <a:srgbClr val="FF0000"/>
                </a:solidFill>
              </a:rPr>
              <a:t>Hacim Değişikliğinin Dengeye Etkisi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75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just" rtl="0">
              <a:lnSpc>
                <a:spcPct val="160000"/>
              </a:lnSpc>
            </a:pP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tr-TR" altLang="ar-SY" sz="28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(g), H</a:t>
            </a:r>
            <a:r>
              <a:rPr lang="tr-TR" altLang="ar-SY" sz="28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(g) ve NH</a:t>
            </a:r>
            <a:r>
              <a:rPr lang="tr-TR" altLang="ar-SY" sz="28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(g) </a:t>
            </a:r>
            <a:r>
              <a:rPr lang="tr-TR" altLang="ar-SY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ın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bir denge karışımı, 1,50 L </a:t>
            </a:r>
            <a:r>
              <a:rPr lang="tr-TR" altLang="ar-SY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lik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bir balondan, 5,00 L </a:t>
            </a:r>
            <a:r>
              <a:rPr lang="tr-TR" altLang="ar-SY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lik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başka bir balona aktarılıyor. Dengenin yeniden kurulabilmesi için, hangi yönde net bir tepkime olur.</a:t>
            </a:r>
          </a:p>
          <a:p>
            <a:pPr marL="0" indent="0" algn="ctr" rtl="0">
              <a:lnSpc>
                <a:spcPct val="160000"/>
              </a:lnSpc>
              <a:buNone/>
            </a:pP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tr-TR" altLang="ar-SY" sz="28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(g) + 3 H</a:t>
            </a:r>
            <a:r>
              <a:rPr lang="tr-TR" altLang="ar-SY" sz="2800" baseline="-25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(g) 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 3" panose="05040102010807070707" pitchFamily="18" charset="2"/>
              </a:rPr>
              <a:t>⇄</a:t>
            </a:r>
            <a:r>
              <a:rPr lang="en-US" altLang="ar-SY" sz="2800" dirty="0">
                <a:solidFill>
                  <a:schemeClr val="tx1">
                    <a:lumMod val="95000"/>
                    <a:lumOff val="5000"/>
                  </a:schemeClr>
                </a:solidFill>
                <a:sym typeface="WP MathA"/>
              </a:rPr>
              <a:t> 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  <a:sym typeface="WP MathA"/>
              </a:rPr>
              <a:t>2 NH</a:t>
            </a:r>
            <a:r>
              <a:rPr lang="tr-TR" altLang="ar-SY" sz="2800" baseline="-25000" dirty="0">
                <a:solidFill>
                  <a:schemeClr val="tx1">
                    <a:lumMod val="95000"/>
                    <a:lumOff val="5000"/>
                  </a:schemeClr>
                </a:solidFill>
                <a:sym typeface="WP MathA"/>
              </a:rPr>
              <a:t>3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  <a:sym typeface="WP MathA"/>
              </a:rPr>
              <a:t> (g)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Örnek 6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8688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 lnSpcReduction="10000"/>
          </a:bodyPr>
          <a:lstStyle/>
          <a:p>
            <a:pPr algn="just" rtl="0">
              <a:lnSpc>
                <a:spcPct val="160000"/>
              </a:lnSpc>
            </a:pP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  <a:sym typeface="WP MathA"/>
              </a:rPr>
              <a:t>Gaz karışımı, daha geniş bir balona aktarıldığında, toplam basınç ve her gazın kısmi basıncı azalır. Denge, gaz </a:t>
            </a:r>
            <a:r>
              <a:rPr lang="tr-TR" altLang="ar-SY" sz="2800" dirty="0">
                <a:solidFill>
                  <a:srgbClr val="0070C0"/>
                </a:solidFill>
                <a:sym typeface="WP MathA"/>
              </a:rPr>
              <a:t>mol sayısının artacağı yöne kayar</a:t>
            </a:r>
            <a:r>
              <a:rPr lang="tr-TR" altLang="ar-SY" sz="2800" dirty="0">
                <a:solidFill>
                  <a:schemeClr val="tx1">
                    <a:lumMod val="95000"/>
                    <a:lumOff val="5000"/>
                  </a:schemeClr>
                </a:solidFill>
                <a:sym typeface="WP MathA"/>
              </a:rPr>
              <a:t>. </a:t>
            </a:r>
          </a:p>
          <a:p>
            <a:pPr algn="just" rtl="0">
              <a:lnSpc>
                <a:spcPct val="160000"/>
              </a:lnSpc>
            </a:pP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Başlangıçta bulunan NH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3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</a:t>
            </a:r>
            <a:r>
              <a:rPr lang="tr-TR" altLang="ar-SY" sz="2800" dirty="0" err="1">
                <a:solidFill>
                  <a:schemeClr val="tx1"/>
                </a:solidFill>
                <a:sym typeface="WP MathA"/>
              </a:rPr>
              <a:t>ın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bir kısmı, N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ve H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e </a:t>
            </a:r>
            <a:r>
              <a:rPr lang="tr-TR" altLang="ar-SY" sz="2800" dirty="0" err="1">
                <a:solidFill>
                  <a:schemeClr val="tx1"/>
                </a:solidFill>
                <a:sym typeface="WP MathA"/>
              </a:rPr>
              <a:t>bozunur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. Dengenin yeniden oluşması için, </a:t>
            </a:r>
            <a:r>
              <a:rPr lang="tr-TR" altLang="ar-SY" sz="2800" dirty="0">
                <a:solidFill>
                  <a:srgbClr val="FF0000"/>
                </a:solidFill>
                <a:sym typeface="WP MathA"/>
              </a:rPr>
              <a:t>sola 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doğru (zıt yönde) bir net tepkime meydana gelir. Hacmi arttırmayıp da </a:t>
            </a:r>
            <a:r>
              <a:rPr lang="tr-TR" altLang="ar-SY" sz="2800" dirty="0">
                <a:solidFill>
                  <a:srgbClr val="00B050"/>
                </a:solidFill>
                <a:sym typeface="WP MathA"/>
              </a:rPr>
              <a:t>basıncı azaltsaydık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, yine aynı sonucu elde ederdik.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Çözüm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517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sz="2800" dirty="0">
                <a:solidFill>
                  <a:schemeClr val="tx1"/>
                </a:solidFill>
              </a:rPr>
              <a:t>Bir denge karışımının sıcaklığının değiştirilmesi , sisteme </a:t>
            </a:r>
            <a:r>
              <a:rPr lang="tr-TR" sz="2800" dirty="0">
                <a:solidFill>
                  <a:srgbClr val="FF0000"/>
                </a:solidFill>
              </a:rPr>
              <a:t>ısı verilmesi </a:t>
            </a:r>
            <a:r>
              <a:rPr lang="tr-TR" sz="2800" dirty="0">
                <a:solidFill>
                  <a:schemeClr val="tx1"/>
                </a:solidFill>
              </a:rPr>
              <a:t>ya da sistemden </a:t>
            </a:r>
            <a:r>
              <a:rPr lang="tr-TR" sz="2800" dirty="0">
                <a:solidFill>
                  <a:srgbClr val="0070C0"/>
                </a:solidFill>
              </a:rPr>
              <a:t>ısı alınması </a:t>
            </a:r>
            <a:r>
              <a:rPr lang="tr-TR" sz="2800" dirty="0">
                <a:solidFill>
                  <a:schemeClr val="tx1"/>
                </a:solidFill>
              </a:rPr>
              <a:t>demektir. </a:t>
            </a:r>
          </a:p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sz="2800" dirty="0">
                <a:solidFill>
                  <a:schemeClr val="tx1"/>
                </a:solidFill>
              </a:rPr>
              <a:t>Le </a:t>
            </a:r>
            <a:r>
              <a:rPr lang="tr-TR" sz="2800" dirty="0" err="1">
                <a:solidFill>
                  <a:schemeClr val="tx1"/>
                </a:solidFill>
              </a:rPr>
              <a:t>Chatelier</a:t>
            </a:r>
            <a:r>
              <a:rPr lang="tr-TR" sz="2800" dirty="0">
                <a:solidFill>
                  <a:schemeClr val="tx1"/>
                </a:solidFill>
              </a:rPr>
              <a:t> ilkesine göre, sisteme </a:t>
            </a:r>
            <a:r>
              <a:rPr lang="tr-TR" sz="2800" dirty="0">
                <a:solidFill>
                  <a:srgbClr val="00B050"/>
                </a:solidFill>
              </a:rPr>
              <a:t>ısı verilmesi </a:t>
            </a:r>
            <a:r>
              <a:rPr lang="tr-TR" sz="2800" dirty="0">
                <a:solidFill>
                  <a:schemeClr val="tx1"/>
                </a:solidFill>
              </a:rPr>
              <a:t>tepkimeyi ısı alan (</a:t>
            </a:r>
            <a:r>
              <a:rPr lang="tr-TR" sz="2800" dirty="0">
                <a:solidFill>
                  <a:srgbClr val="0070C0"/>
                </a:solidFill>
              </a:rPr>
              <a:t>endotermik</a:t>
            </a:r>
            <a:r>
              <a:rPr lang="tr-TR" sz="2800" dirty="0"/>
              <a:t>) </a:t>
            </a:r>
            <a:r>
              <a:rPr lang="tr-TR" sz="2800" dirty="0">
                <a:solidFill>
                  <a:schemeClr val="tx1"/>
                </a:solidFill>
              </a:rPr>
              <a:t>yöne, sistemden ısı alınması, tepkimeyi ısı veren (</a:t>
            </a:r>
            <a:r>
              <a:rPr lang="tr-TR" sz="2800" dirty="0">
                <a:solidFill>
                  <a:srgbClr val="FF0000"/>
                </a:solidFill>
              </a:rPr>
              <a:t>ekzotermik</a:t>
            </a:r>
            <a:r>
              <a:rPr lang="tr-TR" sz="2800" dirty="0">
                <a:solidFill>
                  <a:schemeClr val="tx1"/>
                </a:solidFill>
              </a:rPr>
              <a:t>) yöne kaydırır. </a:t>
            </a:r>
            <a:endParaRPr lang="tr-TR" altLang="ar-SY" sz="2800" i="1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2800" dirty="0"/>
              <a:t>DENGEYE ETKİ EDEN ETKENLER   </a:t>
            </a:r>
            <a:br>
              <a:rPr lang="tr-TR" sz="2800" b="0" dirty="0"/>
            </a:br>
            <a:r>
              <a:rPr lang="tr-TR" sz="2800" b="0" dirty="0">
                <a:solidFill>
                  <a:srgbClr val="FF0000"/>
                </a:solidFill>
              </a:rPr>
              <a:t>Sıcaklığın Dengeye Etkisi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56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70000"/>
              </a:lnSpc>
              <a:spcBef>
                <a:spcPts val="600"/>
              </a:spcBef>
            </a:pPr>
            <a:r>
              <a:rPr lang="tr-TR" sz="2800" dirty="0">
                <a:solidFill>
                  <a:schemeClr val="tx1"/>
                </a:solidFill>
              </a:rPr>
              <a:t>Başka bir deyişle; </a:t>
            </a:r>
            <a:endParaRPr lang="tr-TR" sz="1600" dirty="0">
              <a:solidFill>
                <a:schemeClr val="tx1"/>
              </a:solidFill>
            </a:endParaRPr>
          </a:p>
          <a:p>
            <a:pPr algn="just" rtl="0">
              <a:lnSpc>
                <a:spcPct val="170000"/>
              </a:lnSpc>
              <a:spcBef>
                <a:spcPts val="600"/>
              </a:spcBef>
            </a:pPr>
            <a:r>
              <a:rPr lang="tr-TR" altLang="ar-SY" sz="2800" i="1" dirty="0">
                <a:solidFill>
                  <a:srgbClr val="FF0000"/>
                </a:solidFill>
              </a:rPr>
              <a:t>Sıcaklığının artırılması </a:t>
            </a:r>
            <a:r>
              <a:rPr lang="tr-TR" altLang="ar-SY" sz="2800" i="1" dirty="0">
                <a:solidFill>
                  <a:schemeClr val="tx1"/>
                </a:solidFill>
              </a:rPr>
              <a:t>denge konumunu </a:t>
            </a:r>
            <a:r>
              <a:rPr lang="tr-TR" altLang="ar-SY" sz="2800" i="1" dirty="0">
                <a:solidFill>
                  <a:srgbClr val="FF0000"/>
                </a:solidFill>
              </a:rPr>
              <a:t>ENDOTERMİK </a:t>
            </a:r>
            <a:r>
              <a:rPr lang="tr-TR" altLang="ar-SY" sz="2800" i="1" dirty="0">
                <a:solidFill>
                  <a:schemeClr val="tx1"/>
                </a:solidFill>
              </a:rPr>
              <a:t>tepkime yönüne kaydırır.</a:t>
            </a:r>
          </a:p>
          <a:p>
            <a:pPr algn="just" rtl="0">
              <a:lnSpc>
                <a:spcPct val="170000"/>
              </a:lnSpc>
              <a:spcBef>
                <a:spcPts val="600"/>
              </a:spcBef>
            </a:pPr>
            <a:r>
              <a:rPr lang="tr-TR" altLang="ar-SY" sz="2800" i="1" dirty="0">
                <a:solidFill>
                  <a:srgbClr val="FF0000"/>
                </a:solidFill>
              </a:rPr>
              <a:t>Sıcaklığın azaltılması </a:t>
            </a:r>
            <a:r>
              <a:rPr lang="tr-TR" altLang="ar-SY" sz="2800" i="1" dirty="0">
                <a:solidFill>
                  <a:schemeClr val="accent1"/>
                </a:solidFill>
              </a:rPr>
              <a:t>ise denge konumunu </a:t>
            </a:r>
            <a:r>
              <a:rPr lang="tr-TR" altLang="ar-SY" sz="2800" i="1" dirty="0">
                <a:solidFill>
                  <a:srgbClr val="FF0000"/>
                </a:solidFill>
              </a:rPr>
              <a:t>EKZOTERMİK</a:t>
            </a:r>
            <a:r>
              <a:rPr lang="tr-TR" altLang="ar-SY" sz="2800" i="1" dirty="0">
                <a:solidFill>
                  <a:schemeClr val="accent1"/>
                </a:solidFill>
              </a:rPr>
              <a:t> tepkime yönüne kaydırır.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2800" dirty="0"/>
              <a:t>DENGEYE ETKİ EDEN ETKENLER   </a:t>
            </a:r>
            <a:br>
              <a:rPr lang="tr-TR" sz="2800" b="0" dirty="0"/>
            </a:br>
            <a:r>
              <a:rPr lang="tr-TR" sz="2800" b="0" dirty="0">
                <a:solidFill>
                  <a:srgbClr val="FF0000"/>
                </a:solidFill>
              </a:rPr>
              <a:t>Sıcaklığın Dengeye Etkisi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96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marL="0" indent="0" algn="ctr" rtl="0">
              <a:lnSpc>
                <a:spcPct val="170000"/>
              </a:lnSpc>
              <a:spcBef>
                <a:spcPts val="600"/>
              </a:spcBef>
              <a:buNone/>
            </a:pPr>
            <a:r>
              <a:rPr lang="tr-TR" altLang="ar-SY" sz="2800" dirty="0">
                <a:solidFill>
                  <a:schemeClr val="tx1"/>
                </a:solidFill>
              </a:rPr>
              <a:t>2 SO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 (g) + 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 </a:t>
            </a:r>
            <a:r>
              <a:rPr lang="tr-TR" altLang="ar-SY" sz="2800" dirty="0">
                <a:solidFill>
                  <a:schemeClr val="tx1"/>
                </a:solidFill>
              </a:rPr>
              <a:t>(g) </a:t>
            </a:r>
            <a:r>
              <a:rPr lang="tr-TR" altLang="ar-SY" sz="2800" dirty="0">
                <a:solidFill>
                  <a:schemeClr val="tx1"/>
                </a:solidFill>
                <a:sym typeface="Wingdings 3" panose="05040102010807070707" pitchFamily="18" charset="2"/>
              </a:rPr>
              <a:t>⇄</a:t>
            </a:r>
            <a:r>
              <a:rPr lang="tr-TR" altLang="ar-SY" sz="2800" dirty="0">
                <a:solidFill>
                  <a:schemeClr val="tx1"/>
                </a:solidFill>
              </a:rPr>
              <a:t> 2 SO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</a:t>
            </a:r>
            <a:r>
              <a:rPr lang="tr-TR" altLang="ar-SY" sz="2800" dirty="0">
                <a:solidFill>
                  <a:schemeClr val="tx1"/>
                </a:solidFill>
              </a:rPr>
              <a:t> (g)            </a:t>
            </a:r>
            <a:r>
              <a:rPr lang="tr-TR" altLang="ar-SY" sz="2800" dirty="0">
                <a:solidFill>
                  <a:srgbClr val="FF0000"/>
                </a:solidFill>
              </a:rPr>
              <a:t>∆H= -180kJ </a:t>
            </a:r>
          </a:p>
          <a:p>
            <a:pPr algn="just" rtl="0">
              <a:lnSpc>
                <a:spcPct val="17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chemeClr val="tx1"/>
                </a:solidFill>
              </a:rPr>
              <a:t>Belirli miktarlarda SO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(g) ve 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(g) den oluşacak SO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</a:t>
            </a:r>
            <a:r>
              <a:rPr lang="tr-TR" altLang="ar-SY" sz="2800" dirty="0">
                <a:solidFill>
                  <a:schemeClr val="tx1"/>
                </a:solidFill>
              </a:rPr>
              <a:t>(g) miktarı, </a:t>
            </a:r>
            <a:r>
              <a:rPr lang="tr-TR" altLang="ar-SY" sz="2800" dirty="0">
                <a:solidFill>
                  <a:srgbClr val="FF0000"/>
                </a:solidFill>
              </a:rPr>
              <a:t>yüksek sıcaklıklarda </a:t>
            </a:r>
            <a:r>
              <a:rPr lang="tr-TR" altLang="ar-SY" sz="2800" dirty="0">
                <a:solidFill>
                  <a:schemeClr val="tx1"/>
                </a:solidFill>
              </a:rPr>
              <a:t>mı, yoksa </a:t>
            </a:r>
            <a:r>
              <a:rPr lang="tr-TR" altLang="ar-SY" sz="2800" dirty="0">
                <a:solidFill>
                  <a:srgbClr val="0070C0"/>
                </a:solidFill>
              </a:rPr>
              <a:t>düşük sıcaklıklarda </a:t>
            </a:r>
            <a:r>
              <a:rPr lang="tr-TR" altLang="ar-SY" sz="2800" dirty="0">
                <a:solidFill>
                  <a:schemeClr val="tx1"/>
                </a:solidFill>
              </a:rPr>
              <a:t>mı daha fazla olacaktır?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Örnek 7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574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7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rgbClr val="FF0000"/>
                </a:solidFill>
                <a:sym typeface="WP MathA"/>
              </a:rPr>
              <a:t>Sıcaklığın artması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, tepkimenin endotermik yöne, yani </a:t>
            </a:r>
            <a:r>
              <a:rPr lang="tr-TR" altLang="ar-SY" sz="2800" dirty="0">
                <a:solidFill>
                  <a:srgbClr val="00B050"/>
                </a:solidFill>
                <a:sym typeface="WP MathA"/>
              </a:rPr>
              <a:t>geriye doğru 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olmasını sağlar. </a:t>
            </a:r>
            <a:endParaRPr lang="en-US" altLang="ar-SY" sz="2800" dirty="0">
              <a:solidFill>
                <a:schemeClr val="tx1"/>
              </a:solidFill>
              <a:sym typeface="WP MathA"/>
            </a:endParaRPr>
          </a:p>
          <a:p>
            <a:pPr algn="l" rtl="0">
              <a:lnSpc>
                <a:spcPct val="17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rgbClr val="0070C0"/>
                </a:solidFill>
                <a:sym typeface="WP MathA"/>
              </a:rPr>
              <a:t>Sıcaklığın azalması 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ise ekzotermik yöne doğru tepkimeyi yöneltir yani </a:t>
            </a:r>
            <a:r>
              <a:rPr lang="tr-TR" altLang="ar-SY" sz="2800" dirty="0">
                <a:solidFill>
                  <a:srgbClr val="00B050"/>
                </a:solidFill>
                <a:sym typeface="WP MathA"/>
              </a:rPr>
              <a:t>SO</a:t>
            </a:r>
            <a:r>
              <a:rPr lang="tr-TR" altLang="ar-SY" sz="2800" baseline="-25000" dirty="0">
                <a:solidFill>
                  <a:srgbClr val="00B050"/>
                </a:solidFill>
                <a:sym typeface="WP MathA"/>
              </a:rPr>
              <a:t>3</a:t>
            </a:r>
            <a:r>
              <a:rPr lang="tr-TR" altLang="ar-SY" sz="2800" dirty="0">
                <a:solidFill>
                  <a:srgbClr val="00B050"/>
                </a:solidFill>
                <a:sym typeface="WP MathA"/>
              </a:rPr>
              <a:t> oluşumunu sağlar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. </a:t>
            </a:r>
            <a:endParaRPr lang="en-US" altLang="ar-SY" sz="2800" dirty="0">
              <a:solidFill>
                <a:schemeClr val="tx1"/>
              </a:solidFill>
              <a:sym typeface="WP MathA"/>
            </a:endParaRPr>
          </a:p>
          <a:p>
            <a:pPr algn="just" rtl="0">
              <a:lnSpc>
                <a:spcPct val="17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rgbClr val="FF0000"/>
                </a:solidFill>
                <a:sym typeface="WP MathA"/>
              </a:rPr>
              <a:t>Diğer bir deyişle denge, yüksek sıcaklıkta SO</a:t>
            </a:r>
            <a:r>
              <a:rPr lang="tr-TR" altLang="ar-SY" sz="2800" baseline="-25000" dirty="0">
                <a:solidFill>
                  <a:srgbClr val="FF0000"/>
                </a:solidFill>
                <a:sym typeface="WP MathA"/>
              </a:rPr>
              <a:t>2</a:t>
            </a:r>
            <a:r>
              <a:rPr lang="tr-TR" altLang="ar-SY" sz="2800" dirty="0">
                <a:solidFill>
                  <a:srgbClr val="FF0000"/>
                </a:solidFill>
                <a:sym typeface="WP MathA"/>
              </a:rPr>
              <a:t> ve O</a:t>
            </a:r>
            <a:r>
              <a:rPr lang="tr-TR" altLang="ar-SY" sz="2800" baseline="-25000" dirty="0">
                <a:solidFill>
                  <a:srgbClr val="FF0000"/>
                </a:solidFill>
                <a:sym typeface="WP MathA"/>
              </a:rPr>
              <a:t>2</a:t>
            </a:r>
            <a:r>
              <a:rPr lang="tr-TR" altLang="ar-SY" sz="2800" dirty="0">
                <a:solidFill>
                  <a:srgbClr val="FF0000"/>
                </a:solidFill>
                <a:sym typeface="WP MathA"/>
              </a:rPr>
              <a:t> yönüne, düşük sıcaklıkta SO</a:t>
            </a:r>
            <a:r>
              <a:rPr lang="tr-TR" altLang="ar-SY" sz="2800" baseline="-25000" dirty="0">
                <a:solidFill>
                  <a:srgbClr val="FF0000"/>
                </a:solidFill>
                <a:sym typeface="WP MathA"/>
              </a:rPr>
              <a:t>3</a:t>
            </a:r>
            <a:r>
              <a:rPr lang="tr-TR" altLang="ar-SY" sz="2800" dirty="0">
                <a:solidFill>
                  <a:srgbClr val="FF0000"/>
                </a:solidFill>
                <a:sym typeface="WP MathA"/>
              </a:rPr>
              <a:t> yönüne kayar.</a:t>
            </a:r>
            <a:endParaRPr lang="tr-TR" altLang="ar-SY" sz="2800" i="1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b="0" dirty="0">
                <a:solidFill>
                  <a:srgbClr val="FF0000"/>
                </a:solidFill>
                <a:sym typeface="WP MathA"/>
              </a:rPr>
              <a:t>Çözüm</a:t>
            </a:r>
            <a:endParaRPr lang="tr-TR" sz="40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23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chemeClr val="tx1"/>
                </a:solidFill>
              </a:rPr>
              <a:t>Katalizör tepkime mekanizmasını değiştirir ve tepkimenin daha düşük eşik enerjili bir mekanizma üzerinden yürümesini sağlar.</a:t>
            </a:r>
            <a:r>
              <a:rPr lang="en-US" altLang="ar-SY" sz="2800" dirty="0">
                <a:solidFill>
                  <a:schemeClr val="tx1"/>
                </a:solidFill>
              </a:rPr>
              <a:t> </a:t>
            </a:r>
            <a:endParaRPr lang="tr-TR" altLang="ar-SY" sz="2800" dirty="0">
              <a:solidFill>
                <a:schemeClr val="tx1"/>
              </a:solidFill>
            </a:endParaRPr>
          </a:p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sz="2800" dirty="0">
                <a:solidFill>
                  <a:schemeClr val="tx1"/>
                </a:solidFill>
              </a:rPr>
              <a:t>Bir tepkime karışımına katalizör eklendiğinde hem ileri yöne doğru, hem de geri yöne doğru olan tepkime hızı artar. </a:t>
            </a:r>
          </a:p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sz="2800" dirty="0">
                <a:solidFill>
                  <a:schemeClr val="tx1"/>
                </a:solidFill>
              </a:rPr>
              <a:t>Denge kısa zamanda kurulur fakat </a:t>
            </a:r>
            <a:r>
              <a:rPr lang="tr-TR" sz="2800" dirty="0">
                <a:solidFill>
                  <a:srgbClr val="FF0000"/>
                </a:solidFill>
              </a:rPr>
              <a:t>katalizör denge miktarlarını değiştirmez</a:t>
            </a:r>
            <a:r>
              <a:rPr lang="tr-TR" sz="2800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2800" dirty="0"/>
              <a:t>DENGEYE ETKİ EDEN ETKENLER   </a:t>
            </a:r>
            <a:br>
              <a:rPr lang="tr-TR" sz="2800" b="0" dirty="0"/>
            </a:br>
            <a:r>
              <a:rPr lang="tr-TR" altLang="ar-SY" sz="2800" dirty="0">
                <a:solidFill>
                  <a:srgbClr val="FF45FF"/>
                </a:solidFill>
              </a:rPr>
              <a:t>Katalizörün Dengeye Etkisi</a:t>
            </a:r>
          </a:p>
        </p:txBody>
      </p:sp>
    </p:spTree>
    <p:extLst>
      <p:ext uri="{BB962C8B-B14F-4D97-AF65-F5344CB8AC3E}">
        <p14:creationId xmlns:p14="http://schemas.microsoft.com/office/powerpoint/2010/main" val="40519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en-US" altLang="ar-SY" sz="2800" dirty="0"/>
              <a:t>CO(g) + 2 H</a:t>
            </a:r>
            <a:r>
              <a:rPr lang="en-US" altLang="ar-SY" sz="2800" baseline="-25000" dirty="0"/>
              <a:t>2</a:t>
            </a:r>
            <a:r>
              <a:rPr lang="en-US" altLang="ar-SY" sz="2800" dirty="0"/>
              <a:t>(g) </a:t>
            </a:r>
            <a:r>
              <a:rPr lang="tr-TR" altLang="ar-SY" sz="2800" dirty="0">
                <a:solidFill>
                  <a:srgbClr val="000000"/>
                </a:solidFill>
                <a:sym typeface="Wingdings 3" panose="05040102010807070707" pitchFamily="18" charset="2"/>
              </a:rPr>
              <a:t>⇄</a:t>
            </a:r>
            <a:r>
              <a:rPr lang="en-US" altLang="ar-SY" sz="2800" dirty="0">
                <a:cs typeface="Times New Roman" panose="02020603050405020304" pitchFamily="18" charset="0"/>
              </a:rPr>
              <a:t> CH</a:t>
            </a:r>
            <a:r>
              <a:rPr lang="en-US" altLang="ar-SY" sz="2800" baseline="-25000" dirty="0">
                <a:cs typeface="Times New Roman" panose="02020603050405020304" pitchFamily="18" charset="0"/>
              </a:rPr>
              <a:t>3</a:t>
            </a:r>
            <a:r>
              <a:rPr lang="en-US" altLang="ar-SY" sz="2800" dirty="0">
                <a:cs typeface="Times New Roman" panose="02020603050405020304" pitchFamily="18" charset="0"/>
              </a:rPr>
              <a:t>OH(g)</a:t>
            </a:r>
          </a:p>
          <a:p>
            <a:pPr algn="l" rtl="0">
              <a:lnSpc>
                <a:spcPct val="150000"/>
              </a:lnSpc>
            </a:pPr>
            <a:endParaRPr lang="en-US" altLang="ar-SY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 fontScale="90000"/>
          </a:bodyPr>
          <a:lstStyle/>
          <a:p>
            <a:pPr rtl="0"/>
            <a:r>
              <a:rPr lang="tr-TR" altLang="ar-SY" sz="3200" dirty="0"/>
              <a:t>Kütleler Etkisi İfadesi</a:t>
            </a:r>
            <a:r>
              <a:rPr lang="en-US" altLang="ar-SY" sz="3200" dirty="0"/>
              <a:t>, </a:t>
            </a:r>
            <a:r>
              <a:rPr lang="en-US" altLang="ar-SY" sz="3200" i="1" dirty="0"/>
              <a:t>Q</a:t>
            </a:r>
            <a:r>
              <a:rPr lang="en-US" altLang="ar-SY" sz="3200" dirty="0"/>
              <a:t>: </a:t>
            </a:r>
            <a:r>
              <a:rPr lang="tr-TR" altLang="ar-SY" sz="3200" dirty="0"/>
              <a:t>Net Tepkime Yönünün Belirlenmesi</a:t>
            </a:r>
            <a:endParaRPr lang="tr-TR" dirty="0">
              <a:solidFill>
                <a:srgbClr val="FF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083876"/>
              </p:ext>
            </p:extLst>
          </p:nvPr>
        </p:nvGraphicFramePr>
        <p:xfrm>
          <a:off x="2166938" y="1828800"/>
          <a:ext cx="6513512" cy="4623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" name="Document" r:id="rId3" imgW="5256086" imgH="4120699" progId="Word.Document.12">
                  <p:embed/>
                </p:oleObj>
              </mc:Choice>
              <mc:Fallback>
                <p:oleObj name="Document" r:id="rId3" imgW="5256086" imgH="412069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66938" y="1828800"/>
                        <a:ext cx="6513512" cy="4623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Arrow 6"/>
          <p:cNvSpPr/>
          <p:nvPr/>
        </p:nvSpPr>
        <p:spPr>
          <a:xfrm>
            <a:off x="5280338" y="3014590"/>
            <a:ext cx="3296991" cy="592429"/>
          </a:xfrm>
          <a:prstGeom prst="rightArrow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Net değişim yönü</a:t>
            </a:r>
          </a:p>
        </p:txBody>
      </p:sp>
      <p:sp>
        <p:nvSpPr>
          <p:cNvPr id="8" name="Left Arrow 7"/>
          <p:cNvSpPr/>
          <p:nvPr/>
        </p:nvSpPr>
        <p:spPr>
          <a:xfrm>
            <a:off x="5280339" y="4296945"/>
            <a:ext cx="3296990" cy="660496"/>
          </a:xfrm>
          <a:prstGeom prst="leftArrow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Net değişim yönü</a:t>
            </a:r>
          </a:p>
        </p:txBody>
      </p:sp>
      <p:sp>
        <p:nvSpPr>
          <p:cNvPr id="9" name="Left-Right Arrow 8"/>
          <p:cNvSpPr/>
          <p:nvPr/>
        </p:nvSpPr>
        <p:spPr>
          <a:xfrm>
            <a:off x="5280337" y="5920351"/>
            <a:ext cx="3296991" cy="786078"/>
          </a:xfrm>
          <a:prstGeom prst="leftRightArrow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Net değişim yönü ???</a:t>
            </a:r>
          </a:p>
        </p:txBody>
      </p:sp>
    </p:spTree>
    <p:extLst>
      <p:ext uri="{BB962C8B-B14F-4D97-AF65-F5344CB8AC3E}">
        <p14:creationId xmlns:p14="http://schemas.microsoft.com/office/powerpoint/2010/main" val="4242751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chemeClr val="tx1"/>
                </a:solidFill>
              </a:rPr>
              <a:t>Katalizör denge sabitinin değerine etki etmez, yani denge koşullarını değiştirmez, ancak dengenin daha çabuk veya daha geç oluşmasını sağlayabilir.</a:t>
            </a:r>
            <a:endParaRPr lang="en-US" altLang="ar-SY" sz="2800" dirty="0">
              <a:solidFill>
                <a:schemeClr val="tx1"/>
              </a:solidFill>
            </a:endParaRPr>
          </a:p>
          <a:p>
            <a:pPr lvl="1" algn="l" rtl="0">
              <a:lnSpc>
                <a:spcPct val="15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rgbClr val="C448FC"/>
                </a:solidFill>
              </a:rPr>
              <a:t>KATALİZÖRLER Denge sabitinin sayısal değerini değiştirmez.</a:t>
            </a:r>
            <a:endParaRPr lang="en-US" altLang="ar-SY" sz="2800" dirty="0">
              <a:solidFill>
                <a:srgbClr val="C448FC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2800" dirty="0"/>
              <a:t>DENGEYE ETKİ EDEN ETKENLER   </a:t>
            </a:r>
            <a:br>
              <a:rPr lang="tr-TR" sz="2800" b="0" dirty="0"/>
            </a:br>
            <a:r>
              <a:rPr lang="tr-TR" altLang="ar-SY" sz="2800" dirty="0">
                <a:solidFill>
                  <a:srgbClr val="FF45FF"/>
                </a:solidFill>
              </a:rPr>
              <a:t>Katalizörün Dengeye Etkisi</a:t>
            </a:r>
          </a:p>
        </p:txBody>
      </p:sp>
    </p:spTree>
    <p:extLst>
      <p:ext uri="{BB962C8B-B14F-4D97-AF65-F5344CB8AC3E}">
        <p14:creationId xmlns:p14="http://schemas.microsoft.com/office/powerpoint/2010/main" val="2206025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just" rtl="0">
              <a:lnSpc>
                <a:spcPct val="150000"/>
              </a:lnSpc>
              <a:spcBef>
                <a:spcPts val="600"/>
              </a:spcBef>
            </a:pPr>
            <a:r>
              <a:rPr lang="tr-TR" altLang="ar-SY" sz="2800" dirty="0" err="1">
                <a:solidFill>
                  <a:schemeClr val="tx1"/>
                </a:solidFill>
              </a:rPr>
              <a:t>Diazot</a:t>
            </a:r>
            <a:r>
              <a:rPr lang="tr-TR" altLang="ar-SY" sz="2800" dirty="0">
                <a:solidFill>
                  <a:schemeClr val="tx1"/>
                </a:solidFill>
              </a:rPr>
              <a:t> </a:t>
            </a:r>
            <a:r>
              <a:rPr lang="tr-TR" altLang="ar-SY" sz="2800" dirty="0" err="1">
                <a:solidFill>
                  <a:schemeClr val="tx1"/>
                </a:solidFill>
              </a:rPr>
              <a:t>tetraoksit</a:t>
            </a:r>
            <a:r>
              <a:rPr lang="tr-TR" altLang="ar-SY" sz="2800" dirty="0">
                <a:solidFill>
                  <a:schemeClr val="tx1"/>
                </a:solidFill>
              </a:rPr>
              <a:t>, N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4</a:t>
            </a:r>
            <a:r>
              <a:rPr lang="tr-TR" altLang="ar-SY" sz="2800" dirty="0">
                <a:solidFill>
                  <a:schemeClr val="tx1"/>
                </a:solidFill>
              </a:rPr>
              <a:t>(s), roket yakıtlarının önemli bir bileşenidir. Örneğin, Titan roketinde </a:t>
            </a:r>
            <a:r>
              <a:rPr lang="tr-TR" altLang="ar-SY" sz="2800" dirty="0">
                <a:solidFill>
                  <a:srgbClr val="0070C0"/>
                </a:solidFill>
              </a:rPr>
              <a:t>sıvı </a:t>
            </a:r>
            <a:r>
              <a:rPr lang="tr-TR" altLang="ar-SY" sz="2800" dirty="0" err="1">
                <a:solidFill>
                  <a:srgbClr val="0070C0"/>
                </a:solidFill>
              </a:rPr>
              <a:t>hidrazin</a:t>
            </a:r>
            <a:r>
              <a:rPr lang="tr-TR" altLang="ar-SY" sz="2800" dirty="0">
                <a:solidFill>
                  <a:srgbClr val="0070C0"/>
                </a:solidFill>
              </a:rPr>
              <a:t> </a:t>
            </a:r>
            <a:r>
              <a:rPr lang="tr-TR" altLang="ar-SY" sz="2800" dirty="0">
                <a:solidFill>
                  <a:schemeClr val="tx1"/>
                </a:solidFill>
              </a:rPr>
              <a:t>yükseltgeyici olarak kullanılır. Standart koşullarda </a:t>
            </a:r>
            <a:r>
              <a:rPr lang="tr-TR" altLang="ar-SY" sz="2800" dirty="0">
                <a:solidFill>
                  <a:srgbClr val="00B0F0"/>
                </a:solidFill>
              </a:rPr>
              <a:t>renksiz bir gaz olan N</a:t>
            </a:r>
            <a:r>
              <a:rPr lang="tr-TR" altLang="ar-SY" sz="2800" baseline="-25000" dirty="0">
                <a:solidFill>
                  <a:srgbClr val="00B0F0"/>
                </a:solidFill>
              </a:rPr>
              <a:t>2</a:t>
            </a:r>
            <a:r>
              <a:rPr lang="tr-TR" altLang="ar-SY" sz="2800" dirty="0">
                <a:solidFill>
                  <a:srgbClr val="00B0F0"/>
                </a:solidFill>
              </a:rPr>
              <a:t>O</a:t>
            </a:r>
            <a:r>
              <a:rPr lang="tr-TR" altLang="ar-SY" sz="2800" baseline="-25000" dirty="0">
                <a:solidFill>
                  <a:srgbClr val="00B0F0"/>
                </a:solidFill>
              </a:rPr>
              <a:t>4</a:t>
            </a:r>
            <a:r>
              <a:rPr lang="tr-TR" altLang="ar-SY" sz="2800" dirty="0">
                <a:solidFill>
                  <a:schemeClr val="tx1"/>
                </a:solidFill>
              </a:rPr>
              <a:t>, kısmen ayrışarak, </a:t>
            </a:r>
            <a:r>
              <a:rPr lang="tr-TR" altLang="ar-SY" sz="2800" dirty="0">
                <a:solidFill>
                  <a:srgbClr val="C00000"/>
                </a:solidFill>
              </a:rPr>
              <a:t>kızıl kahverengi</a:t>
            </a:r>
            <a:r>
              <a:rPr lang="tr-TR" altLang="ar-SY" sz="2800" dirty="0">
                <a:solidFill>
                  <a:schemeClr val="tx1"/>
                </a:solidFill>
              </a:rPr>
              <a:t> bir gaz olan </a:t>
            </a:r>
            <a:r>
              <a:rPr lang="tr-TR" altLang="ar-SY" sz="2800" dirty="0">
                <a:solidFill>
                  <a:srgbClr val="C00000"/>
                </a:solidFill>
              </a:rPr>
              <a:t>NO</a:t>
            </a:r>
            <a:r>
              <a:rPr lang="tr-TR" altLang="ar-SY" sz="2800" baseline="-25000" dirty="0">
                <a:solidFill>
                  <a:srgbClr val="C00000"/>
                </a:solidFill>
              </a:rPr>
              <a:t>2</a:t>
            </a:r>
            <a:r>
              <a:rPr lang="tr-TR" altLang="ar-SY" sz="2800" dirty="0">
                <a:solidFill>
                  <a:srgbClr val="C00000"/>
                </a:solidFill>
              </a:rPr>
              <a:t> </a:t>
            </a:r>
            <a:r>
              <a:rPr lang="tr-TR" altLang="ar-SY" sz="2800" dirty="0" err="1">
                <a:solidFill>
                  <a:schemeClr val="tx1"/>
                </a:solidFill>
              </a:rPr>
              <a:t>yi</a:t>
            </a:r>
            <a:r>
              <a:rPr lang="tr-TR" altLang="ar-SY" sz="2800" dirty="0">
                <a:solidFill>
                  <a:schemeClr val="tx1"/>
                </a:solidFill>
              </a:rPr>
              <a:t> verir. Bu iki gazın denge karışımının rengi, bunların bağıl oranlarına bağlıdır.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>
              <a:lnSpc>
                <a:spcPct val="150000"/>
              </a:lnSpc>
              <a:spcBef>
                <a:spcPts val="600"/>
              </a:spcBef>
            </a:pPr>
            <a:r>
              <a:rPr lang="tr-TR" altLang="ar-SY" sz="4000" dirty="0"/>
              <a:t>Örnek 8</a:t>
            </a:r>
            <a:endParaRPr lang="tr-T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58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3"/>
            <a:ext cx="7962900" cy="3188427"/>
          </a:xfrm>
        </p:spPr>
        <p:txBody>
          <a:bodyPr>
            <a:noAutofit/>
          </a:bodyPr>
          <a:lstStyle/>
          <a:p>
            <a:pPr marL="0" indent="0" algn="ctr" rtl="0">
              <a:lnSpc>
                <a:spcPct val="150000"/>
              </a:lnSpc>
              <a:spcBef>
                <a:spcPts val="600"/>
              </a:spcBef>
              <a:buNone/>
            </a:pPr>
            <a:r>
              <a:rPr lang="tr-TR" altLang="ar-SY" sz="2800" dirty="0">
                <a:solidFill>
                  <a:schemeClr val="tx1"/>
                </a:solidFill>
              </a:rPr>
              <a:t>N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4</a:t>
            </a:r>
            <a:r>
              <a:rPr lang="tr-TR" altLang="ar-SY" sz="2800" dirty="0">
                <a:solidFill>
                  <a:schemeClr val="tx1"/>
                </a:solidFill>
              </a:rPr>
              <a:t> (g) </a:t>
            </a:r>
            <a:r>
              <a:rPr lang="tr-TR" altLang="ar-SY" sz="2800" dirty="0">
                <a:solidFill>
                  <a:schemeClr val="tx1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Wingdings 3" panose="05040102010807070707" pitchFamily="18" charset="2"/>
              </a:rPr>
              <a:t>⇄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2 NO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(g) </a:t>
            </a:r>
          </a:p>
          <a:p>
            <a:pPr algn="just" rtl="0">
              <a:lnSpc>
                <a:spcPct val="15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dengesi kurulduğunda, 3L kapta 7,64 g N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O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4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ve 1,56 g NO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bulunduğu görülmüştür. Tepkimenin </a:t>
            </a:r>
            <a:r>
              <a:rPr lang="tr-TR" altLang="ar-SY" sz="2800" dirty="0" err="1">
                <a:solidFill>
                  <a:schemeClr val="tx1"/>
                </a:solidFill>
                <a:sym typeface="WP MathA"/>
              </a:rPr>
              <a:t>K</a:t>
            </a:r>
            <a:r>
              <a:rPr lang="tr-TR" altLang="ar-SY" sz="2800" baseline="-25000" dirty="0" err="1">
                <a:solidFill>
                  <a:schemeClr val="tx1"/>
                </a:solidFill>
                <a:sym typeface="WP MathA"/>
              </a:rPr>
              <a:t>c</a:t>
            </a:r>
            <a:r>
              <a:rPr lang="tr-TR" altLang="ar-SY" sz="2800" baseline="30000" dirty="0" err="1">
                <a:solidFill>
                  <a:schemeClr val="tx1"/>
                </a:solidFill>
                <a:sym typeface="WP MathA"/>
              </a:rPr>
              <a:t>o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değeri nedir?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Örnek 8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20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3"/>
            <a:ext cx="7962900" cy="3188427"/>
          </a:xfrm>
        </p:spPr>
        <p:txBody>
          <a:bodyPr>
            <a:noAutofit/>
          </a:bodyPr>
          <a:lstStyle/>
          <a:p>
            <a:pPr algn="just" rtl="0">
              <a:lnSpc>
                <a:spcPct val="150000"/>
              </a:lnSpc>
              <a:spcBef>
                <a:spcPts val="600"/>
              </a:spcBef>
            </a:pPr>
            <a:endParaRPr lang="tr-TR" altLang="ar-SY" sz="2800" dirty="0">
              <a:sym typeface="WP Math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algn="just" rtl="0">
              <a:lnSpc>
                <a:spcPct val="150000"/>
              </a:lnSpc>
              <a:spcBef>
                <a:spcPts val="600"/>
              </a:spcBef>
            </a:pPr>
            <a:r>
              <a:rPr lang="tr-TR" altLang="ar-SY" sz="4000" b="0" dirty="0">
                <a:solidFill>
                  <a:srgbClr val="FF0000"/>
                </a:solidFill>
                <a:sym typeface="WP MathA"/>
              </a:rPr>
              <a:t>Çözüm</a:t>
            </a:r>
            <a:endParaRPr lang="tr-TR" altLang="ar-SY" sz="4000" b="0" dirty="0">
              <a:sym typeface="WP Math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138872"/>
            <a:ext cx="8047352" cy="449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5"/>
            <a:ext cx="7962900" cy="5146016"/>
          </a:xfrm>
        </p:spPr>
        <p:txBody>
          <a:bodyPr>
            <a:noAutofit/>
          </a:bodyPr>
          <a:lstStyle/>
          <a:p>
            <a:pPr marL="0" indent="0" algn="ctr" rtl="0">
              <a:lnSpc>
                <a:spcPct val="150000"/>
              </a:lnSpc>
              <a:spcBef>
                <a:spcPts val="600"/>
              </a:spcBef>
              <a:buNone/>
            </a:pPr>
            <a:r>
              <a:rPr lang="tr-TR" altLang="ar-SY" sz="2800" dirty="0">
                <a:solidFill>
                  <a:schemeClr val="tx1"/>
                </a:solidFill>
              </a:rPr>
              <a:t>2 SO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 </a:t>
            </a:r>
            <a:r>
              <a:rPr lang="tr-TR" altLang="ar-SY" sz="2800" dirty="0">
                <a:solidFill>
                  <a:schemeClr val="tx1"/>
                </a:solidFill>
              </a:rPr>
              <a:t>(g) </a:t>
            </a:r>
            <a:r>
              <a:rPr lang="tr-TR" altLang="ar-SY" sz="2800" dirty="0">
                <a:solidFill>
                  <a:schemeClr val="tx1"/>
                </a:solidFill>
                <a:sym typeface="Wingdings 3" panose="05040102010807070707" pitchFamily="18" charset="2"/>
              </a:rPr>
              <a:t>⇄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2 SO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(g) + O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2 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(g)</a:t>
            </a:r>
          </a:p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chemeClr val="tx1"/>
                </a:solidFill>
              </a:rPr>
              <a:t>SO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(g), 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(g) ve SO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</a:t>
            </a:r>
            <a:r>
              <a:rPr lang="tr-TR" altLang="ar-SY" sz="2800" dirty="0">
                <a:solidFill>
                  <a:schemeClr val="tx1"/>
                </a:solidFill>
              </a:rPr>
              <a:t>(g) içeren denge, </a:t>
            </a:r>
            <a:r>
              <a:rPr lang="tr-TR" altLang="ar-SY" sz="2800" dirty="0" err="1">
                <a:solidFill>
                  <a:schemeClr val="tx1"/>
                </a:solidFill>
              </a:rPr>
              <a:t>sülfirik</a:t>
            </a:r>
            <a:r>
              <a:rPr lang="tr-TR" altLang="ar-SY" sz="2800" dirty="0">
                <a:solidFill>
                  <a:schemeClr val="tx1"/>
                </a:solidFill>
              </a:rPr>
              <a:t> asit üretiminde önemlidir. </a:t>
            </a:r>
          </a:p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chemeClr val="tx1"/>
                </a:solidFill>
              </a:rPr>
              <a:t>900 K de </a:t>
            </a:r>
            <a:r>
              <a:rPr lang="tr-TR" altLang="ar-SY" sz="2800" dirty="0">
                <a:solidFill>
                  <a:srgbClr val="FF0000"/>
                </a:solidFill>
              </a:rPr>
              <a:t>0,02 mol SO</a:t>
            </a:r>
            <a:r>
              <a:rPr lang="tr-TR" altLang="ar-SY" sz="2800" baseline="-25000" dirty="0">
                <a:solidFill>
                  <a:srgbClr val="FF0000"/>
                </a:solidFill>
              </a:rPr>
              <a:t>3</a:t>
            </a:r>
            <a:r>
              <a:rPr lang="tr-TR" altLang="ar-SY" sz="2800" dirty="0">
                <a:solidFill>
                  <a:srgbClr val="FF0000"/>
                </a:solidFill>
              </a:rPr>
              <a:t> </a:t>
            </a:r>
            <a:r>
              <a:rPr lang="tr-TR" altLang="ar-SY" sz="2800" dirty="0">
                <a:solidFill>
                  <a:schemeClr val="tx1"/>
                </a:solidFill>
              </a:rPr>
              <a:t>örneği, </a:t>
            </a:r>
            <a:r>
              <a:rPr lang="tr-TR" altLang="ar-SY" sz="2800" dirty="0">
                <a:solidFill>
                  <a:srgbClr val="7030A0"/>
                </a:solidFill>
              </a:rPr>
              <a:t>1,52 L </a:t>
            </a:r>
            <a:r>
              <a:rPr lang="tr-TR" altLang="ar-SY" sz="2800" dirty="0" err="1">
                <a:solidFill>
                  <a:srgbClr val="7030A0"/>
                </a:solidFill>
              </a:rPr>
              <a:t>lik</a:t>
            </a:r>
            <a:r>
              <a:rPr lang="tr-TR" altLang="ar-SY" sz="2800" dirty="0">
                <a:solidFill>
                  <a:srgbClr val="7030A0"/>
                </a:solidFill>
              </a:rPr>
              <a:t> </a:t>
            </a:r>
            <a:r>
              <a:rPr lang="tr-TR" altLang="ar-SY" sz="2800" dirty="0">
                <a:solidFill>
                  <a:schemeClr val="tx1"/>
                </a:solidFill>
              </a:rPr>
              <a:t>havası boşaltılmış bir kaba konduğunda, dengede </a:t>
            </a:r>
            <a:r>
              <a:rPr lang="tr-TR" altLang="ar-SY" sz="2800" dirty="0">
                <a:solidFill>
                  <a:srgbClr val="00B050"/>
                </a:solidFill>
              </a:rPr>
              <a:t>0,0142 mol SO</a:t>
            </a:r>
            <a:r>
              <a:rPr lang="tr-TR" altLang="ar-SY" sz="2800" baseline="-25000" dirty="0">
                <a:solidFill>
                  <a:srgbClr val="00B050"/>
                </a:solidFill>
              </a:rPr>
              <a:t>3</a:t>
            </a:r>
            <a:r>
              <a:rPr lang="tr-TR" altLang="ar-SY" sz="2800" baseline="-25000" dirty="0">
                <a:solidFill>
                  <a:schemeClr val="tx1"/>
                </a:solidFill>
              </a:rPr>
              <a:t> </a:t>
            </a:r>
            <a:r>
              <a:rPr lang="tr-TR" altLang="ar-SY" sz="2800" dirty="0">
                <a:solidFill>
                  <a:schemeClr val="tx1"/>
                </a:solidFill>
              </a:rPr>
              <a:t>olduğu saptanmıştır. </a:t>
            </a:r>
          </a:p>
          <a:p>
            <a:pPr algn="l" rtl="0">
              <a:lnSpc>
                <a:spcPct val="15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chemeClr val="tx1"/>
                </a:solidFill>
              </a:rPr>
              <a:t>900 K de SO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</a:t>
            </a:r>
            <a:r>
              <a:rPr lang="tr-TR" altLang="ar-SY" sz="2800" dirty="0">
                <a:solidFill>
                  <a:schemeClr val="tx1"/>
                </a:solidFill>
              </a:rPr>
              <a:t>(g) ün ayrışmasına ait </a:t>
            </a:r>
            <a:r>
              <a:rPr lang="tr-TR" altLang="ar-SY" sz="2800" dirty="0" err="1">
                <a:solidFill>
                  <a:srgbClr val="FF0000"/>
                </a:solidFill>
              </a:rPr>
              <a:t>Kp</a:t>
            </a:r>
            <a:r>
              <a:rPr lang="tr-TR" altLang="ar-SY" sz="2800" dirty="0"/>
              <a:t> </a:t>
            </a:r>
            <a:r>
              <a:rPr lang="tr-TR" altLang="ar-SY" sz="2800" dirty="0">
                <a:solidFill>
                  <a:schemeClr val="tx1"/>
                </a:solidFill>
              </a:rPr>
              <a:t>değeri nedir?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Örnek 7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83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 fontScale="85000" lnSpcReduction="10000"/>
          </a:bodyPr>
          <a:lstStyle/>
          <a:p>
            <a:pPr algn="l" rtl="0">
              <a:lnSpc>
                <a:spcPct val="170000"/>
              </a:lnSpc>
              <a:spcBef>
                <a:spcPts val="600"/>
              </a:spcBef>
            </a:pP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Başlangıçta ve denge konumunda ortamda bulunan maddelerin </a:t>
            </a:r>
            <a:r>
              <a:rPr lang="tr-TR" altLang="ar-SY" sz="2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P MathA"/>
              </a:rPr>
              <a:t>miktarlarını yazalım ve değişmeyi hesaplayalım.</a:t>
            </a:r>
          </a:p>
          <a:p>
            <a:pPr marL="0" indent="0" algn="l" rtl="0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altLang="ar-SY" sz="2800" dirty="0">
                <a:solidFill>
                  <a:schemeClr val="tx1"/>
                </a:solidFill>
              </a:rPr>
              <a:t>                                    2 SO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3 </a:t>
            </a:r>
            <a:r>
              <a:rPr lang="tr-TR" altLang="ar-SY" sz="2800" dirty="0">
                <a:solidFill>
                  <a:schemeClr val="tx1"/>
                </a:solidFill>
              </a:rPr>
              <a:t>(g)      </a:t>
            </a:r>
            <a:r>
              <a:rPr lang="tr-TR" altLang="ar-SY" sz="2800" dirty="0">
                <a:solidFill>
                  <a:schemeClr val="tx1"/>
                </a:solidFill>
                <a:sym typeface="Wingdings 3" panose="05040102010807070707" pitchFamily="18" charset="2"/>
              </a:rPr>
              <a:t>⇄     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  2 SO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(g)        +       O</a:t>
            </a:r>
            <a:r>
              <a:rPr lang="tr-TR" altLang="ar-SY" sz="2800" baseline="-25000" dirty="0">
                <a:solidFill>
                  <a:schemeClr val="tx1"/>
                </a:solidFill>
                <a:sym typeface="WP MathA"/>
              </a:rPr>
              <a:t>2 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(g)</a:t>
            </a:r>
          </a:p>
          <a:p>
            <a:pPr marL="0" indent="0" algn="l" rtl="0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baş. miktarları       0,02 mol                    0,00 mol                0,00 </a:t>
            </a:r>
          </a:p>
          <a:p>
            <a:pPr marL="0" indent="0" algn="l" rtl="0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denge </a:t>
            </a:r>
            <a:r>
              <a:rPr lang="tr-TR" altLang="ar-SY" sz="2800" dirty="0" err="1">
                <a:solidFill>
                  <a:schemeClr val="tx1"/>
                </a:solidFill>
                <a:sym typeface="WP MathA"/>
              </a:rPr>
              <a:t>mik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.             0,0142 </a:t>
            </a:r>
            <a:r>
              <a:rPr lang="tr-TR" altLang="ar-SY" sz="2800" dirty="0" err="1">
                <a:solidFill>
                  <a:schemeClr val="tx1"/>
                </a:solidFill>
                <a:sym typeface="WP MathA"/>
              </a:rPr>
              <a:t>mol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              0,0058 </a:t>
            </a:r>
            <a:r>
              <a:rPr lang="tr-TR" altLang="ar-SY" sz="2800" dirty="0" err="1">
                <a:solidFill>
                  <a:schemeClr val="tx1"/>
                </a:solidFill>
                <a:sym typeface="WP MathA"/>
              </a:rPr>
              <a:t>mol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  </a:t>
            </a:r>
            <a:r>
              <a:rPr lang="en-US" altLang="ar-SY" sz="2800" dirty="0">
                <a:solidFill>
                  <a:schemeClr val="tx1"/>
                </a:solidFill>
                <a:sym typeface="WP MathA"/>
              </a:rPr>
              <a:t>  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0,0029 </a:t>
            </a:r>
            <a:r>
              <a:rPr lang="tr-TR" altLang="ar-SY" sz="2800" dirty="0" err="1">
                <a:solidFill>
                  <a:schemeClr val="tx1"/>
                </a:solidFill>
                <a:sym typeface="WP MathA"/>
              </a:rPr>
              <a:t>mol</a:t>
            </a:r>
            <a:endParaRPr lang="tr-TR" altLang="ar-SY" sz="2800" dirty="0">
              <a:solidFill>
                <a:schemeClr val="tx1"/>
              </a:solidFill>
              <a:sym typeface="WP MathA"/>
            </a:endParaRPr>
          </a:p>
          <a:p>
            <a:pPr marL="0" indent="0" algn="l" rtl="0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altLang="ar-SY" sz="2800" dirty="0" err="1">
                <a:solidFill>
                  <a:schemeClr val="tx1"/>
                </a:solidFill>
                <a:sym typeface="WP MathA"/>
              </a:rPr>
              <a:t>mol</a:t>
            </a: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değişim         -0,0058 mol            + 0,0058 mol   +0,0029 mol</a:t>
            </a:r>
          </a:p>
          <a:p>
            <a:pPr marL="0" indent="0" algn="l" rtl="0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denge der.              </a:t>
            </a:r>
            <a:r>
              <a:rPr lang="tr-TR" altLang="ar-SY" sz="2100" dirty="0">
                <a:solidFill>
                  <a:schemeClr val="tx1"/>
                </a:solidFill>
                <a:sym typeface="WP MathA"/>
              </a:rPr>
              <a:t>0,0142mol/1,52 L    </a:t>
            </a:r>
            <a:r>
              <a:rPr lang="en-US" altLang="ar-SY" sz="2100" dirty="0">
                <a:solidFill>
                  <a:schemeClr val="tx1"/>
                </a:solidFill>
                <a:sym typeface="WP MathA"/>
              </a:rPr>
              <a:t>    </a:t>
            </a:r>
            <a:r>
              <a:rPr lang="tr-TR" altLang="ar-SY" sz="2100" dirty="0">
                <a:solidFill>
                  <a:schemeClr val="tx1"/>
                </a:solidFill>
                <a:sym typeface="WP MathA"/>
              </a:rPr>
              <a:t>0,0058mol/1,52 L</a:t>
            </a:r>
            <a:r>
              <a:rPr lang="en-US" altLang="ar-SY" sz="2100" dirty="0">
                <a:solidFill>
                  <a:schemeClr val="tx1"/>
                </a:solidFill>
                <a:sym typeface="WP MathA"/>
              </a:rPr>
              <a:t>    </a:t>
            </a:r>
            <a:r>
              <a:rPr lang="tr-TR" altLang="ar-SY" sz="2100" dirty="0">
                <a:solidFill>
                  <a:schemeClr val="tx1"/>
                </a:solidFill>
                <a:sym typeface="WP MathA"/>
              </a:rPr>
              <a:t>0,0029mol/1,52L</a:t>
            </a:r>
          </a:p>
          <a:p>
            <a:pPr marL="0" indent="0" algn="l" rtl="0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                      </a:t>
            </a:r>
            <a:r>
              <a:rPr lang="en-US" altLang="ar-SY" sz="2800" dirty="0">
                <a:solidFill>
                  <a:schemeClr val="tx1"/>
                </a:solidFill>
                <a:sym typeface="WP MathA"/>
              </a:rPr>
              <a:t>      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SO</a:t>
            </a:r>
            <a:r>
              <a:rPr lang="tr-TR" altLang="ar-SY" sz="28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3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]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=9,34x10</a:t>
            </a:r>
            <a:r>
              <a:rPr lang="tr-TR" altLang="ar-SY" sz="2800" baseline="30000" dirty="0">
                <a:solidFill>
                  <a:schemeClr val="tx1"/>
                </a:solidFill>
                <a:sym typeface="Symbol" panose="05050102010706020507" pitchFamily="18" charset="2"/>
              </a:rPr>
              <a:t>-3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    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SO</a:t>
            </a:r>
            <a:r>
              <a:rPr lang="tr-TR" altLang="ar-SY" sz="28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2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]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=3,8x10</a:t>
            </a:r>
            <a:r>
              <a:rPr lang="tr-TR" altLang="ar-SY" sz="2800" baseline="30000" dirty="0">
                <a:solidFill>
                  <a:schemeClr val="tx1"/>
                </a:solidFill>
                <a:sym typeface="Symbol" panose="05050102010706020507" pitchFamily="18" charset="2"/>
              </a:rPr>
              <a:t>-3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 [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O</a:t>
            </a:r>
            <a:r>
              <a:rPr lang="tr-TR" altLang="ar-SY" sz="28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2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]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=1,9x10</a:t>
            </a:r>
            <a:r>
              <a:rPr lang="tr-TR" altLang="ar-SY" sz="2800" baseline="30000" dirty="0">
                <a:solidFill>
                  <a:schemeClr val="tx1"/>
                </a:solidFill>
                <a:sym typeface="Symbol" panose="05050102010706020507" pitchFamily="18" charset="2"/>
              </a:rPr>
              <a:t>-3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b="0" dirty="0">
                <a:solidFill>
                  <a:srgbClr val="FF0000"/>
                </a:solidFill>
                <a:sym typeface="WP MathA"/>
              </a:rPr>
              <a:t>Çözüm</a:t>
            </a:r>
            <a:endParaRPr lang="tr-TR" sz="40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94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marL="0" indent="0" algn="l" rtl="0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            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SO</a:t>
            </a:r>
            <a:r>
              <a:rPr lang="tr-TR" altLang="ar-SY" sz="28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3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]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=9,34x10</a:t>
            </a:r>
            <a:r>
              <a:rPr lang="tr-TR" altLang="ar-SY" sz="2800" baseline="30000" dirty="0">
                <a:solidFill>
                  <a:schemeClr val="tx1"/>
                </a:solidFill>
                <a:sym typeface="Symbol" panose="05050102010706020507" pitchFamily="18" charset="2"/>
              </a:rPr>
              <a:t>-3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    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SO</a:t>
            </a:r>
            <a:r>
              <a:rPr lang="tr-TR" altLang="ar-SY" sz="28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2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]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=3,8x10</a:t>
            </a:r>
            <a:r>
              <a:rPr lang="tr-TR" altLang="ar-SY" sz="2800" baseline="30000" dirty="0">
                <a:solidFill>
                  <a:schemeClr val="tx1"/>
                </a:solidFill>
                <a:sym typeface="Symbol" panose="05050102010706020507" pitchFamily="18" charset="2"/>
              </a:rPr>
              <a:t>-3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 [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O</a:t>
            </a:r>
            <a:r>
              <a:rPr lang="tr-TR" altLang="ar-SY" sz="28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2</a:t>
            </a:r>
            <a:r>
              <a:rPr lang="en-US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]</a:t>
            </a:r>
            <a:r>
              <a:rPr lang="tr-TR" altLang="ar-SY" sz="2800" dirty="0">
                <a:solidFill>
                  <a:schemeClr val="tx1"/>
                </a:solidFill>
                <a:sym typeface="Symbol" panose="05050102010706020507" pitchFamily="18" charset="2"/>
              </a:rPr>
              <a:t>=1,9x10</a:t>
            </a:r>
            <a:r>
              <a:rPr lang="tr-TR" altLang="ar-SY" sz="2800" baseline="30000" dirty="0">
                <a:solidFill>
                  <a:schemeClr val="tx1"/>
                </a:solidFill>
                <a:sym typeface="Symbol" panose="05050102010706020507" pitchFamily="18" charset="2"/>
              </a:rPr>
              <a:t>-3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b="0" dirty="0">
                <a:solidFill>
                  <a:srgbClr val="FF0000"/>
                </a:solidFill>
                <a:sym typeface="WP MathA"/>
              </a:rPr>
              <a:t>Çözüm</a:t>
            </a:r>
            <a:endParaRPr lang="tr-TR" sz="4000" b="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8904" y="2126177"/>
            <a:ext cx="8313091" cy="209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884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</a:pPr>
            <a:r>
              <a:rPr lang="tr-TR" altLang="ar-SY" sz="2800" dirty="0">
                <a:solidFill>
                  <a:schemeClr val="tx1"/>
                </a:solidFill>
              </a:rPr>
              <a:t>Amonyum hidrojen sülfür, NH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4</a:t>
            </a:r>
            <a:r>
              <a:rPr lang="tr-TR" altLang="ar-SY" sz="2800" dirty="0">
                <a:solidFill>
                  <a:schemeClr val="tx1"/>
                </a:solidFill>
              </a:rPr>
              <a:t>HS (k), (fotoğraf banyolarında kullanılır) kararsız bir bileşiktir ve oda sıcaklığında ayrışır.</a:t>
            </a:r>
          </a:p>
          <a:p>
            <a:pPr marL="0" indent="0" algn="ctr" rtl="0">
              <a:lnSpc>
                <a:spcPct val="150000"/>
              </a:lnSpc>
              <a:buNone/>
            </a:pPr>
            <a:r>
              <a:rPr lang="tr-TR" altLang="ar-SY" sz="2600" dirty="0">
                <a:solidFill>
                  <a:schemeClr val="tx1"/>
                </a:solidFill>
              </a:rPr>
              <a:t>NH</a:t>
            </a:r>
            <a:r>
              <a:rPr lang="tr-TR" altLang="ar-SY" sz="2600" baseline="-25000" dirty="0">
                <a:solidFill>
                  <a:schemeClr val="tx1"/>
                </a:solidFill>
              </a:rPr>
              <a:t>4</a:t>
            </a:r>
            <a:r>
              <a:rPr lang="tr-TR" altLang="ar-SY" sz="2600" dirty="0">
                <a:solidFill>
                  <a:schemeClr val="tx1"/>
                </a:solidFill>
              </a:rPr>
              <a:t>HS (k) </a:t>
            </a:r>
            <a:r>
              <a:rPr lang="tr-TR" altLang="ar-SY" sz="2600" dirty="0">
                <a:solidFill>
                  <a:schemeClr val="tx1"/>
                </a:solidFill>
                <a:sym typeface="Wingdings 3" panose="05040102010807070707" pitchFamily="18" charset="2"/>
              </a:rPr>
              <a:t>⇄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NH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3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(g) + H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S (g)   </a:t>
            </a:r>
            <a:r>
              <a:rPr lang="tr-TR" altLang="ar-SY" sz="2600" dirty="0" err="1">
                <a:solidFill>
                  <a:srgbClr val="FF0000"/>
                </a:solidFill>
                <a:sym typeface="WP MathA"/>
              </a:rPr>
              <a:t>K</a:t>
            </a:r>
            <a:r>
              <a:rPr lang="tr-TR" altLang="ar-SY" sz="2600" baseline="-25000" dirty="0" err="1">
                <a:solidFill>
                  <a:srgbClr val="FF0000"/>
                </a:solidFill>
                <a:sym typeface="WP MathA"/>
              </a:rPr>
              <a:t>p</a:t>
            </a:r>
            <a:r>
              <a:rPr lang="tr-TR" altLang="ar-SY" sz="2600" dirty="0">
                <a:solidFill>
                  <a:srgbClr val="FF0000"/>
                </a:solidFill>
                <a:sym typeface="WP MathA"/>
              </a:rPr>
              <a:t>(</a:t>
            </a:r>
            <a:r>
              <a:rPr lang="tr-TR" altLang="ar-SY" sz="2600" dirty="0" err="1">
                <a:solidFill>
                  <a:srgbClr val="FF0000"/>
                </a:solidFill>
                <a:sym typeface="WP MathA"/>
              </a:rPr>
              <a:t>atm</a:t>
            </a:r>
            <a:r>
              <a:rPr lang="tr-TR" altLang="ar-SY" sz="2600" dirty="0">
                <a:solidFill>
                  <a:srgbClr val="FF0000"/>
                </a:solidFill>
                <a:sym typeface="WP MathA"/>
              </a:rPr>
              <a:t>) = 0,108 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(25</a:t>
            </a:r>
            <a:r>
              <a:rPr lang="tr-TR" altLang="ar-SY" sz="2600" baseline="30000" dirty="0">
                <a:solidFill>
                  <a:schemeClr val="tx1"/>
                </a:solidFill>
                <a:sym typeface="WP MathA"/>
              </a:rPr>
              <a:t>o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C de)</a:t>
            </a:r>
          </a:p>
          <a:p>
            <a:pPr algn="l" rtl="0">
              <a:lnSpc>
                <a:spcPct val="150000"/>
              </a:lnSpc>
            </a:pPr>
            <a:r>
              <a:rPr lang="tr-TR" altLang="ar-SY" sz="2800" dirty="0">
                <a:solidFill>
                  <a:schemeClr val="tx1"/>
                </a:solidFill>
                <a:sym typeface="WP MathA"/>
              </a:rPr>
              <a:t>Bir </a:t>
            </a:r>
            <a:r>
              <a:rPr lang="tr-TR" altLang="ar-SY" sz="2800" dirty="0">
                <a:solidFill>
                  <a:schemeClr val="tx1"/>
                </a:solidFill>
              </a:rPr>
              <a:t>NH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4</a:t>
            </a:r>
            <a:r>
              <a:rPr lang="tr-TR" altLang="ar-SY" sz="2800" dirty="0">
                <a:solidFill>
                  <a:schemeClr val="tx1"/>
                </a:solidFill>
              </a:rPr>
              <a:t>HS (k) örneği, 25</a:t>
            </a:r>
            <a:r>
              <a:rPr lang="tr-TR" altLang="ar-SY" sz="2800" baseline="30000" dirty="0">
                <a:solidFill>
                  <a:schemeClr val="tx1"/>
                </a:solidFill>
              </a:rPr>
              <a:t>o</a:t>
            </a:r>
            <a:r>
              <a:rPr lang="tr-TR" altLang="ar-SY" sz="2800" dirty="0">
                <a:solidFill>
                  <a:schemeClr val="tx1"/>
                </a:solidFill>
              </a:rPr>
              <a:t>C de havası boşaltılmış bir balona konulmuştur. </a:t>
            </a:r>
            <a:r>
              <a:rPr lang="tr-TR" altLang="ar-SY" sz="2800" dirty="0">
                <a:solidFill>
                  <a:srgbClr val="FF0000"/>
                </a:solidFill>
              </a:rPr>
              <a:t>Dengede toplam gaz basıncı nedir</a:t>
            </a:r>
            <a:r>
              <a:rPr lang="tr-TR" altLang="ar-SY" sz="2800" dirty="0"/>
              <a:t>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Örnek 8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75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marL="0" indent="0" algn="ctr" rtl="0">
              <a:lnSpc>
                <a:spcPct val="150000"/>
              </a:lnSpc>
              <a:buNone/>
            </a:pPr>
            <a:r>
              <a:rPr lang="tr-TR" altLang="ar-SY" sz="2600" dirty="0">
                <a:solidFill>
                  <a:schemeClr val="tx1"/>
                </a:solidFill>
              </a:rPr>
              <a:t>NH</a:t>
            </a:r>
            <a:r>
              <a:rPr lang="tr-TR" altLang="ar-SY" sz="2600" baseline="-25000" dirty="0">
                <a:solidFill>
                  <a:schemeClr val="tx1"/>
                </a:solidFill>
              </a:rPr>
              <a:t>4</a:t>
            </a:r>
            <a:r>
              <a:rPr lang="tr-TR" altLang="ar-SY" sz="2600" dirty="0">
                <a:solidFill>
                  <a:schemeClr val="tx1"/>
                </a:solidFill>
              </a:rPr>
              <a:t>HS (k) </a:t>
            </a:r>
            <a:r>
              <a:rPr lang="tr-TR" altLang="ar-SY" sz="2600" dirty="0">
                <a:solidFill>
                  <a:schemeClr val="tx1"/>
                </a:solidFill>
                <a:sym typeface="Wingdings 3" panose="05040102010807070707" pitchFamily="18" charset="2"/>
              </a:rPr>
              <a:t>⇄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NH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3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(g) + H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S (g)   </a:t>
            </a:r>
            <a:r>
              <a:rPr lang="tr-TR" altLang="ar-SY" sz="2600" dirty="0" err="1">
                <a:solidFill>
                  <a:srgbClr val="FF0000"/>
                </a:solidFill>
                <a:sym typeface="WP MathA"/>
              </a:rPr>
              <a:t>K</a:t>
            </a:r>
            <a:r>
              <a:rPr lang="tr-TR" altLang="ar-SY" sz="2600" baseline="-25000" dirty="0" err="1">
                <a:solidFill>
                  <a:srgbClr val="FF0000"/>
                </a:solidFill>
                <a:sym typeface="WP MathA"/>
              </a:rPr>
              <a:t>p</a:t>
            </a:r>
            <a:r>
              <a:rPr lang="tr-TR" altLang="ar-SY" sz="2600" dirty="0">
                <a:solidFill>
                  <a:srgbClr val="FF0000"/>
                </a:solidFill>
                <a:sym typeface="WP MathA"/>
              </a:rPr>
              <a:t>(</a:t>
            </a:r>
            <a:r>
              <a:rPr lang="tr-TR" altLang="ar-SY" sz="2600" dirty="0" err="1">
                <a:solidFill>
                  <a:srgbClr val="FF0000"/>
                </a:solidFill>
                <a:sym typeface="WP MathA"/>
              </a:rPr>
              <a:t>atm</a:t>
            </a:r>
            <a:r>
              <a:rPr lang="tr-TR" altLang="ar-SY" sz="2600" dirty="0">
                <a:solidFill>
                  <a:srgbClr val="FF0000"/>
                </a:solidFill>
                <a:sym typeface="WP MathA"/>
              </a:rPr>
              <a:t>) = 0,108 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(25</a:t>
            </a:r>
            <a:r>
              <a:rPr lang="tr-TR" altLang="ar-SY" sz="2600" baseline="30000" dirty="0">
                <a:solidFill>
                  <a:schemeClr val="tx1"/>
                </a:solidFill>
                <a:sym typeface="WP MathA"/>
              </a:rPr>
              <a:t>o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C de)</a:t>
            </a:r>
          </a:p>
          <a:p>
            <a:pPr algn="l" rtl="0">
              <a:lnSpc>
                <a:spcPct val="150000"/>
              </a:lnSpc>
            </a:pPr>
            <a:r>
              <a:rPr lang="tr-TR" altLang="ar-SY" sz="2600" dirty="0" err="1">
                <a:solidFill>
                  <a:schemeClr val="tx1"/>
                </a:solidFill>
                <a:sym typeface="WP MathA"/>
              </a:rPr>
              <a:t>K</a:t>
            </a:r>
            <a:r>
              <a:rPr lang="tr-TR" altLang="ar-SY" sz="2600" baseline="-25000" dirty="0" err="1">
                <a:solidFill>
                  <a:schemeClr val="tx1"/>
                </a:solidFill>
                <a:sym typeface="WP MathA"/>
              </a:rPr>
              <a:t>p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=(P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NH</a:t>
            </a:r>
            <a:r>
              <a:rPr lang="tr-TR" altLang="ar-SY" sz="2600" baseline="-52000" dirty="0">
                <a:solidFill>
                  <a:schemeClr val="tx1"/>
                </a:solidFill>
                <a:sym typeface="WP MathA"/>
              </a:rPr>
              <a:t>3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)(P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H</a:t>
            </a:r>
            <a:r>
              <a:rPr lang="tr-TR" altLang="ar-SY" sz="2600" baseline="-52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S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) = (P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NH</a:t>
            </a:r>
            <a:r>
              <a:rPr lang="tr-TR" altLang="ar-SY" sz="2600" baseline="-52000" dirty="0">
                <a:solidFill>
                  <a:schemeClr val="tx1"/>
                </a:solidFill>
                <a:sym typeface="WP MathA"/>
              </a:rPr>
              <a:t>3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)(P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NH</a:t>
            </a:r>
            <a:r>
              <a:rPr lang="tr-TR" altLang="ar-SY" sz="2600" baseline="-52000" dirty="0">
                <a:solidFill>
                  <a:schemeClr val="tx1"/>
                </a:solidFill>
                <a:sym typeface="WP MathA"/>
              </a:rPr>
              <a:t>3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) = (P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NH</a:t>
            </a:r>
            <a:r>
              <a:rPr lang="tr-TR" altLang="ar-SY" sz="2600" baseline="-52000" dirty="0">
                <a:solidFill>
                  <a:schemeClr val="tx1"/>
                </a:solidFill>
                <a:sym typeface="WP MathA"/>
              </a:rPr>
              <a:t>3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)</a:t>
            </a:r>
            <a:r>
              <a:rPr lang="tr-TR" altLang="ar-SY" sz="2600" baseline="30000" dirty="0">
                <a:solidFill>
                  <a:schemeClr val="tx1"/>
                </a:solidFill>
                <a:sym typeface="WP MathA"/>
              </a:rPr>
              <a:t>2 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= 0,108</a:t>
            </a:r>
          </a:p>
          <a:p>
            <a:pPr algn="l" rtl="0">
              <a:lnSpc>
                <a:spcPct val="150000"/>
              </a:lnSpc>
            </a:pP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       P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NH</a:t>
            </a:r>
            <a:r>
              <a:rPr lang="tr-TR" altLang="ar-SY" sz="2600" baseline="-52000" dirty="0">
                <a:solidFill>
                  <a:schemeClr val="tx1"/>
                </a:solidFill>
                <a:sym typeface="WP MathA"/>
              </a:rPr>
              <a:t>3 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= 0,329 </a:t>
            </a:r>
            <a:r>
              <a:rPr lang="tr-TR" altLang="ar-SY" sz="2600" dirty="0" err="1">
                <a:solidFill>
                  <a:schemeClr val="tx1"/>
                </a:solidFill>
                <a:sym typeface="WP MathA"/>
              </a:rPr>
              <a:t>atm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         P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H</a:t>
            </a:r>
            <a:r>
              <a:rPr lang="tr-TR" altLang="ar-SY" sz="2600" baseline="-52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S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= P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NH</a:t>
            </a:r>
            <a:r>
              <a:rPr lang="tr-TR" altLang="ar-SY" sz="2600" baseline="-52000" dirty="0">
                <a:solidFill>
                  <a:schemeClr val="tx1"/>
                </a:solidFill>
                <a:sym typeface="WP MathA"/>
              </a:rPr>
              <a:t>3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= 0,329 </a:t>
            </a:r>
            <a:r>
              <a:rPr lang="tr-TR" altLang="ar-SY" sz="2600" dirty="0" err="1">
                <a:solidFill>
                  <a:schemeClr val="tx1"/>
                </a:solidFill>
                <a:sym typeface="WP MathA"/>
              </a:rPr>
              <a:t>atm</a:t>
            </a:r>
            <a:endParaRPr lang="tr-TR" altLang="ar-SY" sz="2600" dirty="0">
              <a:solidFill>
                <a:schemeClr val="tx1"/>
              </a:solidFill>
              <a:sym typeface="WP MathA"/>
            </a:endParaRPr>
          </a:p>
          <a:p>
            <a:pPr algn="l" rtl="0">
              <a:lnSpc>
                <a:spcPct val="150000"/>
              </a:lnSpc>
            </a:pP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       </a:t>
            </a:r>
            <a:r>
              <a:rPr lang="tr-TR" altLang="ar-SY" sz="2600" dirty="0" err="1">
                <a:solidFill>
                  <a:schemeClr val="tx1"/>
                </a:solidFill>
                <a:sym typeface="WP MathA"/>
              </a:rPr>
              <a:t>P</a:t>
            </a:r>
            <a:r>
              <a:rPr lang="tr-TR" altLang="ar-SY" sz="2600" baseline="-25000" dirty="0" err="1">
                <a:solidFill>
                  <a:schemeClr val="tx1"/>
                </a:solidFill>
                <a:sym typeface="WP MathA"/>
              </a:rPr>
              <a:t>toplam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= P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NH</a:t>
            </a:r>
            <a:r>
              <a:rPr lang="tr-TR" altLang="ar-SY" sz="2600" baseline="-52000" dirty="0">
                <a:solidFill>
                  <a:schemeClr val="tx1"/>
                </a:solidFill>
                <a:sym typeface="WP MathA"/>
              </a:rPr>
              <a:t>3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+ P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H</a:t>
            </a:r>
            <a:r>
              <a:rPr lang="tr-TR" altLang="ar-SY" sz="2600" baseline="-52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S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= 0,329 + 0,329 = 0,658 </a:t>
            </a:r>
            <a:r>
              <a:rPr lang="tr-TR" altLang="ar-SY" sz="2600" dirty="0" err="1">
                <a:solidFill>
                  <a:schemeClr val="tx1"/>
                </a:solidFill>
                <a:sym typeface="WP MathA"/>
              </a:rPr>
              <a:t>atm</a:t>
            </a:r>
            <a:endParaRPr lang="tr-TR" altLang="ar-SY" sz="2600" dirty="0">
              <a:solidFill>
                <a:schemeClr val="tx1"/>
              </a:solidFill>
              <a:sym typeface="WP Math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>
              <a:lnSpc>
                <a:spcPct val="150000"/>
              </a:lnSpc>
            </a:pPr>
            <a:r>
              <a:rPr lang="tr-TR" altLang="ar-SY" sz="4000" b="0" dirty="0">
                <a:solidFill>
                  <a:srgbClr val="FF0000"/>
                </a:solidFill>
                <a:sym typeface="WP MathA"/>
              </a:rPr>
              <a:t>Çözüm</a:t>
            </a:r>
          </a:p>
        </p:txBody>
      </p:sp>
    </p:spTree>
    <p:extLst>
      <p:ext uri="{BB962C8B-B14F-4D97-AF65-F5344CB8AC3E}">
        <p14:creationId xmlns:p14="http://schemas.microsoft.com/office/powerpoint/2010/main" val="2724693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tr-TR" altLang="ar-SY" sz="2600" dirty="0">
                <a:solidFill>
                  <a:schemeClr val="tx1"/>
                </a:solidFill>
              </a:rPr>
              <a:t>Bir N</a:t>
            </a:r>
            <a:r>
              <a:rPr lang="tr-TR" altLang="ar-SY" sz="2600" baseline="-25000" dirty="0">
                <a:solidFill>
                  <a:schemeClr val="tx1"/>
                </a:solidFill>
              </a:rPr>
              <a:t>2</a:t>
            </a:r>
            <a:r>
              <a:rPr lang="tr-TR" altLang="ar-SY" sz="2600" dirty="0">
                <a:solidFill>
                  <a:schemeClr val="tx1"/>
                </a:solidFill>
              </a:rPr>
              <a:t>O</a:t>
            </a:r>
            <a:r>
              <a:rPr lang="tr-TR" altLang="ar-SY" sz="2600" baseline="-25000" dirty="0">
                <a:solidFill>
                  <a:schemeClr val="tx1"/>
                </a:solidFill>
              </a:rPr>
              <a:t>4</a:t>
            </a:r>
            <a:r>
              <a:rPr lang="tr-TR" altLang="ar-SY" sz="2600" dirty="0">
                <a:solidFill>
                  <a:schemeClr val="tx1"/>
                </a:solidFill>
              </a:rPr>
              <a:t> (g) örneği (0,0240 mol) 0,372 L </a:t>
            </a:r>
            <a:r>
              <a:rPr lang="tr-TR" altLang="ar-SY" sz="2600" dirty="0" err="1">
                <a:solidFill>
                  <a:schemeClr val="tx1"/>
                </a:solidFill>
              </a:rPr>
              <a:t>lik</a:t>
            </a:r>
            <a:r>
              <a:rPr lang="tr-TR" altLang="ar-SY" sz="2600" dirty="0">
                <a:solidFill>
                  <a:schemeClr val="tx1"/>
                </a:solidFill>
              </a:rPr>
              <a:t> bir balonda, SŞ.de NO</a:t>
            </a:r>
            <a:r>
              <a:rPr lang="tr-TR" altLang="ar-SY" sz="2600" baseline="-25000" dirty="0">
                <a:solidFill>
                  <a:schemeClr val="tx1"/>
                </a:solidFill>
              </a:rPr>
              <a:t>2</a:t>
            </a:r>
            <a:r>
              <a:rPr lang="tr-TR" altLang="ar-SY" sz="2600" dirty="0">
                <a:solidFill>
                  <a:schemeClr val="tx1"/>
                </a:solidFill>
              </a:rPr>
              <a:t> (g) ile dengeye getirilmiştir. </a:t>
            </a:r>
          </a:p>
          <a:p>
            <a:pPr algn="l" rtl="0">
              <a:lnSpc>
                <a:spcPct val="150000"/>
              </a:lnSpc>
            </a:pPr>
            <a:r>
              <a:rPr lang="tr-TR" altLang="ar-SY" sz="2600" b="1" dirty="0">
                <a:solidFill>
                  <a:srgbClr val="FF0000"/>
                </a:solidFill>
              </a:rPr>
              <a:t>(a)</a:t>
            </a:r>
            <a:r>
              <a:rPr lang="tr-TR" altLang="ar-SY" sz="2600" dirty="0">
                <a:solidFill>
                  <a:srgbClr val="FF0000"/>
                </a:solidFill>
              </a:rPr>
              <a:t> </a:t>
            </a:r>
            <a:r>
              <a:rPr lang="tr-TR" altLang="ar-SY" sz="2600" dirty="0">
                <a:solidFill>
                  <a:schemeClr val="tx1"/>
                </a:solidFill>
              </a:rPr>
              <a:t>Dengedeki N</a:t>
            </a:r>
            <a:r>
              <a:rPr lang="tr-TR" altLang="ar-SY" sz="2600" baseline="-25000" dirty="0">
                <a:solidFill>
                  <a:schemeClr val="tx1"/>
                </a:solidFill>
              </a:rPr>
              <a:t>2</a:t>
            </a:r>
            <a:r>
              <a:rPr lang="tr-TR" altLang="ar-SY" sz="2600" dirty="0">
                <a:solidFill>
                  <a:schemeClr val="tx1"/>
                </a:solidFill>
              </a:rPr>
              <a:t>O</a:t>
            </a:r>
            <a:r>
              <a:rPr lang="tr-TR" altLang="ar-SY" sz="2600" baseline="-25000" dirty="0">
                <a:solidFill>
                  <a:schemeClr val="tx1"/>
                </a:solidFill>
              </a:rPr>
              <a:t>4</a:t>
            </a:r>
            <a:r>
              <a:rPr lang="tr-TR" altLang="ar-SY" sz="2600" dirty="0">
                <a:solidFill>
                  <a:schemeClr val="tx1"/>
                </a:solidFill>
              </a:rPr>
              <a:t> (g) miktarını ve </a:t>
            </a:r>
          </a:p>
          <a:p>
            <a:pPr algn="l" rtl="0">
              <a:lnSpc>
                <a:spcPct val="150000"/>
              </a:lnSpc>
            </a:pPr>
            <a:r>
              <a:rPr lang="tr-TR" altLang="ar-SY" sz="2600" b="1" dirty="0">
                <a:solidFill>
                  <a:srgbClr val="FF0000"/>
                </a:solidFill>
              </a:rPr>
              <a:t>(b)</a:t>
            </a:r>
            <a:r>
              <a:rPr lang="tr-TR" altLang="ar-SY" sz="2600" dirty="0">
                <a:solidFill>
                  <a:srgbClr val="FF0000"/>
                </a:solidFill>
              </a:rPr>
              <a:t> </a:t>
            </a:r>
            <a:r>
              <a:rPr lang="tr-TR" altLang="ar-SY" sz="2600" dirty="0">
                <a:solidFill>
                  <a:schemeClr val="tx1"/>
                </a:solidFill>
              </a:rPr>
              <a:t>N</a:t>
            </a:r>
            <a:r>
              <a:rPr lang="tr-TR" altLang="ar-SY" sz="2600" baseline="-25000" dirty="0">
                <a:solidFill>
                  <a:schemeClr val="tx1"/>
                </a:solidFill>
              </a:rPr>
              <a:t>2</a:t>
            </a:r>
            <a:r>
              <a:rPr lang="tr-TR" altLang="ar-SY" sz="2600" dirty="0">
                <a:solidFill>
                  <a:schemeClr val="tx1"/>
                </a:solidFill>
              </a:rPr>
              <a:t>O</a:t>
            </a:r>
            <a:r>
              <a:rPr lang="tr-TR" altLang="ar-SY" sz="2600" baseline="-25000" dirty="0">
                <a:solidFill>
                  <a:schemeClr val="tx1"/>
                </a:solidFill>
              </a:rPr>
              <a:t>4 </a:t>
            </a:r>
            <a:r>
              <a:rPr lang="tr-TR" altLang="ar-SY" sz="2600" dirty="0">
                <a:solidFill>
                  <a:schemeClr val="tx1"/>
                </a:solidFill>
              </a:rPr>
              <a:t>ün ayrışma yüzdesini hesaplayınız. </a:t>
            </a:r>
          </a:p>
          <a:p>
            <a:pPr marL="0" indent="0" algn="ctr" rtl="0">
              <a:lnSpc>
                <a:spcPct val="150000"/>
              </a:lnSpc>
              <a:buNone/>
            </a:pPr>
            <a:r>
              <a:rPr lang="tr-TR" altLang="ar-SY" sz="2600" dirty="0">
                <a:solidFill>
                  <a:schemeClr val="tx1"/>
                </a:solidFill>
              </a:rPr>
              <a:t>N</a:t>
            </a:r>
            <a:r>
              <a:rPr lang="tr-TR" altLang="ar-SY" sz="2600" baseline="-25000" dirty="0">
                <a:solidFill>
                  <a:schemeClr val="tx1"/>
                </a:solidFill>
              </a:rPr>
              <a:t>2</a:t>
            </a:r>
            <a:r>
              <a:rPr lang="tr-TR" altLang="ar-SY" sz="2600" dirty="0">
                <a:solidFill>
                  <a:schemeClr val="tx1"/>
                </a:solidFill>
              </a:rPr>
              <a:t>O</a:t>
            </a:r>
            <a:r>
              <a:rPr lang="tr-TR" altLang="ar-SY" sz="2600" baseline="-25000" dirty="0">
                <a:solidFill>
                  <a:schemeClr val="tx1"/>
                </a:solidFill>
              </a:rPr>
              <a:t>4</a:t>
            </a:r>
            <a:r>
              <a:rPr lang="tr-TR" altLang="ar-SY" sz="2600" dirty="0">
                <a:solidFill>
                  <a:schemeClr val="tx1"/>
                </a:solidFill>
              </a:rPr>
              <a:t> (g) </a:t>
            </a:r>
            <a:r>
              <a:rPr lang="tr-TR" altLang="ar-SY" sz="2600" dirty="0">
                <a:solidFill>
                  <a:schemeClr val="tx1"/>
                </a:solidFill>
                <a:sym typeface="Wingdings 3" panose="05040102010807070707" pitchFamily="18" charset="2"/>
              </a:rPr>
              <a:t>⇄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2 NO</a:t>
            </a:r>
            <a:r>
              <a:rPr lang="tr-TR" altLang="ar-SY" sz="2600" baseline="-25000" dirty="0">
                <a:solidFill>
                  <a:schemeClr val="tx1"/>
                </a:solidFill>
                <a:sym typeface="WP MathA"/>
              </a:rPr>
              <a:t>2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 (g)       </a:t>
            </a:r>
            <a:r>
              <a:rPr lang="tr-TR" altLang="ar-SY" sz="2600" dirty="0" err="1">
                <a:solidFill>
                  <a:srgbClr val="FF0000"/>
                </a:solidFill>
                <a:sym typeface="WP MathA"/>
              </a:rPr>
              <a:t>Kc</a:t>
            </a:r>
            <a:r>
              <a:rPr lang="tr-TR" altLang="ar-SY" sz="2600" dirty="0">
                <a:solidFill>
                  <a:srgbClr val="FF0000"/>
                </a:solidFill>
                <a:sym typeface="WP MathA"/>
              </a:rPr>
              <a:t> = 4,61 x 10</a:t>
            </a:r>
            <a:r>
              <a:rPr lang="tr-TR" altLang="ar-SY" sz="2600" baseline="30000" dirty="0">
                <a:solidFill>
                  <a:srgbClr val="FF0000"/>
                </a:solidFill>
                <a:sym typeface="WP MathA"/>
              </a:rPr>
              <a:t>-3</a:t>
            </a:r>
            <a:r>
              <a:rPr lang="tr-TR" altLang="ar-SY" sz="2600" dirty="0">
                <a:solidFill>
                  <a:srgbClr val="FF0000"/>
                </a:solidFill>
                <a:sym typeface="WP MathA"/>
              </a:rPr>
              <a:t>   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(25</a:t>
            </a:r>
            <a:r>
              <a:rPr lang="tr-TR" altLang="ar-SY" sz="2600" baseline="30000" dirty="0">
                <a:solidFill>
                  <a:schemeClr val="tx1"/>
                </a:solidFill>
                <a:sym typeface="WP MathA"/>
              </a:rPr>
              <a:t>o</a:t>
            </a:r>
            <a:r>
              <a:rPr lang="tr-TR" altLang="ar-SY" sz="2600" dirty="0">
                <a:solidFill>
                  <a:schemeClr val="tx1"/>
                </a:solidFill>
                <a:sym typeface="WP MathA"/>
              </a:rPr>
              <a:t>C de)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Örnek 9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44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tr-TR" sz="2800" dirty="0">
                <a:solidFill>
                  <a:schemeClr val="tx1"/>
                </a:solidFill>
              </a:rPr>
              <a:t>Bir tepkime karışımındaki </a:t>
            </a:r>
            <a:r>
              <a:rPr lang="tr-TR" sz="2800" dirty="0">
                <a:solidFill>
                  <a:srgbClr val="FF0000"/>
                </a:solidFill>
              </a:rPr>
              <a:t>başlangıç </a:t>
            </a:r>
            <a:r>
              <a:rPr lang="tr-TR" sz="2800" dirty="0" err="1">
                <a:solidFill>
                  <a:srgbClr val="FF0000"/>
                </a:solidFill>
              </a:rPr>
              <a:t>derişimleri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>
                <a:solidFill>
                  <a:schemeClr val="tx1"/>
                </a:solidFill>
              </a:rPr>
              <a:t>için</a:t>
            </a:r>
            <a:r>
              <a:rPr lang="tr-TR" sz="2800" dirty="0"/>
              <a:t>, </a:t>
            </a:r>
            <a:r>
              <a:rPr lang="tr-TR" sz="2800" dirty="0">
                <a:solidFill>
                  <a:srgbClr val="0070C0"/>
                </a:solidFill>
              </a:rPr>
              <a:t>denge sabiti eşitliğinde </a:t>
            </a:r>
            <a:r>
              <a:rPr lang="tr-TR" sz="2800" dirty="0">
                <a:solidFill>
                  <a:schemeClr val="tx1"/>
                </a:solidFill>
              </a:rPr>
              <a:t>olduğu gibi, bir derişimler oranı yazılabilir .</a:t>
            </a:r>
          </a:p>
          <a:p>
            <a:pPr algn="l" rtl="0">
              <a:lnSpc>
                <a:spcPct val="150000"/>
              </a:lnSpc>
            </a:pPr>
            <a:r>
              <a:rPr lang="tr-TR" sz="2800" dirty="0">
                <a:solidFill>
                  <a:schemeClr val="tx1"/>
                </a:solidFill>
              </a:rPr>
              <a:t>Bu orana </a:t>
            </a:r>
            <a:r>
              <a:rPr lang="tr-TR" sz="2800" dirty="0">
                <a:solidFill>
                  <a:srgbClr val="FF0000"/>
                </a:solidFill>
              </a:rPr>
              <a:t>kütlelerin etkisi ifadesi </a:t>
            </a:r>
            <a:r>
              <a:rPr lang="tr-TR" sz="2800" dirty="0">
                <a:solidFill>
                  <a:schemeClr val="tx1"/>
                </a:solidFill>
              </a:rPr>
              <a:t>denir ve </a:t>
            </a:r>
            <a:r>
              <a:rPr lang="tr-TR" sz="2800" dirty="0" err="1">
                <a:solidFill>
                  <a:schemeClr val="tx1"/>
                </a:solidFill>
              </a:rPr>
              <a:t>Q</a:t>
            </a:r>
            <a:r>
              <a:rPr lang="tr-TR" sz="2800" baseline="-25000" dirty="0" err="1">
                <a:solidFill>
                  <a:schemeClr val="tx1"/>
                </a:solidFill>
              </a:rPr>
              <a:t>c</a:t>
            </a:r>
            <a:r>
              <a:rPr lang="tr-TR" sz="2800" dirty="0">
                <a:solidFill>
                  <a:schemeClr val="tx1"/>
                </a:solidFill>
              </a:rPr>
              <a:t> ile gösterilir </a:t>
            </a:r>
          </a:p>
          <a:p>
            <a:pPr algn="l" rtl="0">
              <a:lnSpc>
                <a:spcPct val="150000"/>
              </a:lnSpc>
            </a:pPr>
            <a:r>
              <a:rPr lang="tr-TR" altLang="ar-SY" sz="2800" dirty="0">
                <a:solidFill>
                  <a:srgbClr val="FF0000"/>
                </a:solidFill>
              </a:rPr>
              <a:t>Dengede</a:t>
            </a:r>
            <a:r>
              <a:rPr lang="tr-TR" altLang="ar-SY" sz="2800" dirty="0"/>
              <a:t> </a:t>
            </a:r>
            <a:r>
              <a:rPr lang="en-US" altLang="ar-SY" sz="2800" i="1" dirty="0">
                <a:solidFill>
                  <a:schemeClr val="tx1"/>
                </a:solidFill>
              </a:rPr>
              <a:t>Q</a:t>
            </a:r>
            <a:r>
              <a:rPr lang="en-US" altLang="ar-SY" sz="2800" i="1" baseline="-25000" dirty="0">
                <a:solidFill>
                  <a:schemeClr val="tx1"/>
                </a:solidFill>
              </a:rPr>
              <a:t>c</a:t>
            </a:r>
            <a:r>
              <a:rPr lang="en-US" altLang="ar-SY" sz="2800" dirty="0">
                <a:solidFill>
                  <a:schemeClr val="tx1"/>
                </a:solidFill>
              </a:rPr>
              <a:t> = </a:t>
            </a:r>
            <a:r>
              <a:rPr lang="en-US" altLang="ar-SY" sz="2800" i="1" dirty="0">
                <a:solidFill>
                  <a:schemeClr val="tx1"/>
                </a:solidFill>
              </a:rPr>
              <a:t>K</a:t>
            </a:r>
            <a:r>
              <a:rPr lang="en-US" altLang="ar-SY" sz="2800" baseline="-25000" dirty="0">
                <a:solidFill>
                  <a:schemeClr val="tx1"/>
                </a:solidFill>
              </a:rPr>
              <a:t>c</a:t>
            </a:r>
            <a:endParaRPr lang="tr-TR" altLang="ar-SY" sz="2800" baseline="-25000" dirty="0">
              <a:solidFill>
                <a:schemeClr val="tx1"/>
              </a:solidFill>
            </a:endParaRPr>
          </a:p>
          <a:p>
            <a:pPr algn="l" rtl="0">
              <a:lnSpc>
                <a:spcPct val="150000"/>
              </a:lnSpc>
            </a:pPr>
            <a:endParaRPr lang="en-US" altLang="ar-SY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 fontScale="90000"/>
          </a:bodyPr>
          <a:lstStyle/>
          <a:p>
            <a:pPr rtl="0"/>
            <a:r>
              <a:rPr lang="tr-TR" altLang="ar-SY" sz="3200" dirty="0"/>
              <a:t>Kütleler Etkisi İfadesi</a:t>
            </a:r>
            <a:r>
              <a:rPr lang="en-US" altLang="ar-SY" sz="3200" dirty="0"/>
              <a:t>, </a:t>
            </a:r>
            <a:r>
              <a:rPr lang="en-US" altLang="ar-SY" sz="3200" i="1" dirty="0"/>
              <a:t>Q</a:t>
            </a:r>
            <a:r>
              <a:rPr lang="en-US" altLang="ar-SY" sz="3200" dirty="0"/>
              <a:t>: </a:t>
            </a:r>
            <a:r>
              <a:rPr lang="tr-TR" altLang="ar-SY" sz="3200" dirty="0"/>
              <a:t>Net Tepkime Yönünün Belirlenmesi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1419" y="4287982"/>
            <a:ext cx="3597079" cy="1573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4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tr-TR" altLang="ar-SY" sz="2600" dirty="0">
                <a:sym typeface="WP MathA"/>
              </a:rPr>
              <a:t>a) χ = ayrışan N</a:t>
            </a:r>
            <a:r>
              <a:rPr lang="tr-TR" altLang="ar-SY" sz="2600" baseline="-25000" dirty="0">
                <a:sym typeface="WP MathA"/>
              </a:rPr>
              <a:t>2</a:t>
            </a:r>
            <a:r>
              <a:rPr lang="tr-TR" altLang="ar-SY" sz="2600" dirty="0">
                <a:sym typeface="WP MathA"/>
              </a:rPr>
              <a:t>O</a:t>
            </a:r>
            <a:r>
              <a:rPr lang="tr-TR" altLang="ar-SY" sz="2600" baseline="-25000" dirty="0">
                <a:sym typeface="WP MathA"/>
              </a:rPr>
              <a:t>4</a:t>
            </a:r>
            <a:r>
              <a:rPr lang="tr-TR" altLang="ar-SY" sz="2600" dirty="0">
                <a:sym typeface="WP MathA"/>
              </a:rPr>
              <a:t> mol sayısı olsun.</a:t>
            </a:r>
          </a:p>
          <a:p>
            <a:pPr algn="l" rtl="0">
              <a:lnSpc>
                <a:spcPct val="150000"/>
              </a:lnSpc>
            </a:pPr>
            <a:r>
              <a:rPr lang="tr-TR" altLang="ar-SY" sz="2600" dirty="0"/>
              <a:t>                                      N</a:t>
            </a:r>
            <a:r>
              <a:rPr lang="tr-TR" altLang="ar-SY" sz="2600" baseline="-25000" dirty="0"/>
              <a:t>2</a:t>
            </a:r>
            <a:r>
              <a:rPr lang="tr-TR" altLang="ar-SY" sz="2600" dirty="0"/>
              <a:t>O</a:t>
            </a:r>
            <a:r>
              <a:rPr lang="tr-TR" altLang="ar-SY" sz="2600" baseline="-25000" dirty="0"/>
              <a:t>4</a:t>
            </a:r>
            <a:r>
              <a:rPr lang="tr-TR" altLang="ar-SY" sz="2600" dirty="0"/>
              <a:t> (g)            </a:t>
            </a:r>
            <a:r>
              <a:rPr lang="tr-TR" altLang="ar-SY" sz="2600" dirty="0">
                <a:solidFill>
                  <a:srgbClr val="000000"/>
                </a:solidFill>
                <a:sym typeface="Wingdings 3" panose="05040102010807070707" pitchFamily="18" charset="2"/>
              </a:rPr>
              <a:t>⇄</a:t>
            </a:r>
            <a:r>
              <a:rPr lang="tr-TR" altLang="ar-SY" sz="2600" dirty="0">
                <a:sym typeface="WP MathA"/>
              </a:rPr>
              <a:t>           2 NO</a:t>
            </a:r>
            <a:r>
              <a:rPr lang="tr-TR" altLang="ar-SY" sz="2600" baseline="-25000" dirty="0">
                <a:sym typeface="WP MathA"/>
              </a:rPr>
              <a:t>2 </a:t>
            </a:r>
            <a:r>
              <a:rPr lang="tr-TR" altLang="ar-SY" sz="2600" dirty="0">
                <a:sym typeface="WP MathA"/>
              </a:rPr>
              <a:t>(g)</a:t>
            </a:r>
            <a:endParaRPr lang="tr-TR" altLang="ar-SY" sz="2600" u="sng" dirty="0">
              <a:solidFill>
                <a:schemeClr val="tx2"/>
              </a:solidFill>
              <a:sym typeface="WP MathA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tr-TR" altLang="ar-SY" sz="2600" dirty="0">
                <a:sym typeface="WP MathA"/>
              </a:rPr>
              <a:t>baş. miktarları            0,0240 mol                          0,00 mol değişim                          -χ mol                              + 2χ mol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tr-TR" altLang="ar-SY" sz="2600" dirty="0">
                <a:sym typeface="WP MathA"/>
              </a:rPr>
              <a:t>denge </a:t>
            </a:r>
            <a:r>
              <a:rPr lang="tr-TR" altLang="ar-SY" sz="2600" dirty="0" err="1">
                <a:sym typeface="WP MathA"/>
              </a:rPr>
              <a:t>mik</a:t>
            </a:r>
            <a:r>
              <a:rPr lang="tr-TR" altLang="ar-SY" sz="2600" dirty="0">
                <a:sym typeface="WP MathA"/>
              </a:rPr>
              <a:t>.              (0,0240-χ) mol                          2χ mol</a:t>
            </a:r>
          </a:p>
          <a:p>
            <a:pPr marL="0" indent="0" algn="l" rtl="0">
              <a:lnSpc>
                <a:spcPct val="150000"/>
              </a:lnSpc>
              <a:buNone/>
            </a:pPr>
            <a:r>
              <a:rPr lang="tr-TR" altLang="ar-SY" sz="2600" dirty="0">
                <a:sym typeface="WP MathA"/>
              </a:rPr>
              <a:t>denge der.       </a:t>
            </a:r>
            <a:r>
              <a:rPr lang="en-US" altLang="ar-SY" sz="2600" dirty="0">
                <a:sym typeface="Symbol" panose="05050102010706020507" pitchFamily="18" charset="2"/>
              </a:rPr>
              <a:t>[</a:t>
            </a:r>
            <a:r>
              <a:rPr lang="tr-TR" altLang="ar-SY" sz="2600" dirty="0">
                <a:sym typeface="Symbol" panose="05050102010706020507" pitchFamily="18" charset="2"/>
              </a:rPr>
              <a:t>N</a:t>
            </a:r>
            <a:r>
              <a:rPr lang="tr-TR" altLang="ar-SY" sz="2600" baseline="-25000" dirty="0">
                <a:sym typeface="Symbol" panose="05050102010706020507" pitchFamily="18" charset="2"/>
              </a:rPr>
              <a:t>2</a:t>
            </a:r>
            <a:r>
              <a:rPr lang="tr-TR" altLang="ar-SY" sz="2600" dirty="0">
                <a:sym typeface="Symbol" panose="05050102010706020507" pitchFamily="18" charset="2"/>
              </a:rPr>
              <a:t>O</a:t>
            </a:r>
            <a:r>
              <a:rPr lang="tr-TR" altLang="ar-SY" sz="2600" baseline="-25000" dirty="0">
                <a:sym typeface="Symbol" panose="05050102010706020507" pitchFamily="18" charset="2"/>
              </a:rPr>
              <a:t>4</a:t>
            </a:r>
            <a:r>
              <a:rPr lang="en-US" altLang="ar-SY" sz="2600" dirty="0">
                <a:sym typeface="Symbol" panose="05050102010706020507" pitchFamily="18" charset="2"/>
              </a:rPr>
              <a:t>]</a:t>
            </a:r>
            <a:r>
              <a:rPr lang="tr-TR" altLang="ar-SY" sz="2600" dirty="0">
                <a:sym typeface="Symbol" panose="05050102010706020507" pitchFamily="18" charset="2"/>
              </a:rPr>
              <a:t>= </a:t>
            </a:r>
            <a:r>
              <a:rPr lang="tr-TR" altLang="ar-SY" sz="2600" dirty="0">
                <a:sym typeface="WP MathA"/>
              </a:rPr>
              <a:t>(0,0240-χ)/0,372    </a:t>
            </a:r>
            <a:r>
              <a:rPr lang="en-US" altLang="ar-SY" sz="2600" dirty="0">
                <a:sym typeface="Symbol" panose="05050102010706020507" pitchFamily="18" charset="2"/>
              </a:rPr>
              <a:t>[</a:t>
            </a:r>
            <a:r>
              <a:rPr lang="tr-TR" altLang="ar-SY" sz="2600" dirty="0">
                <a:sym typeface="Symbol" panose="05050102010706020507" pitchFamily="18" charset="2"/>
              </a:rPr>
              <a:t>NO</a:t>
            </a:r>
            <a:r>
              <a:rPr lang="tr-TR" altLang="ar-SY" sz="2600" baseline="-25000" dirty="0">
                <a:sym typeface="Symbol" panose="05050102010706020507" pitchFamily="18" charset="2"/>
              </a:rPr>
              <a:t>2</a:t>
            </a:r>
            <a:r>
              <a:rPr lang="en-US" altLang="ar-SY" sz="2600" dirty="0">
                <a:sym typeface="Symbol" panose="05050102010706020507" pitchFamily="18" charset="2"/>
              </a:rPr>
              <a:t>]</a:t>
            </a:r>
            <a:r>
              <a:rPr lang="tr-TR" altLang="ar-SY" sz="2600" dirty="0">
                <a:sym typeface="Symbol" panose="05050102010706020507" pitchFamily="18" charset="2"/>
              </a:rPr>
              <a:t>=2χ/0,372</a:t>
            </a:r>
            <a:endParaRPr lang="tr-TR" altLang="ar-SY" sz="2600" u="sng" dirty="0">
              <a:solidFill>
                <a:schemeClr val="tx2"/>
              </a:solidFill>
              <a:sym typeface="WP Math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b="0" dirty="0">
                <a:solidFill>
                  <a:srgbClr val="FF0000"/>
                </a:solidFill>
                <a:sym typeface="WP MathA"/>
              </a:rPr>
              <a:t>Çözüm</a:t>
            </a:r>
            <a:endParaRPr lang="tr-TR" sz="40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21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719126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150000"/>
              </a:lnSpc>
            </a:pPr>
            <a:endParaRPr lang="tr-TR" altLang="ar-SY" sz="2600" u="sng" dirty="0">
              <a:solidFill>
                <a:schemeClr val="tx2"/>
              </a:solidFill>
              <a:sym typeface="WP MathA"/>
            </a:endParaRPr>
          </a:p>
          <a:p>
            <a:pPr algn="l" rtl="0">
              <a:lnSpc>
                <a:spcPct val="150000"/>
              </a:lnSpc>
            </a:pPr>
            <a:endParaRPr lang="tr-TR" altLang="ar-SY" sz="2600" u="sng" dirty="0">
              <a:solidFill>
                <a:schemeClr val="tx2"/>
              </a:solidFill>
              <a:sym typeface="WP MathA"/>
            </a:endParaRPr>
          </a:p>
          <a:p>
            <a:pPr algn="l" rtl="0">
              <a:lnSpc>
                <a:spcPct val="150000"/>
              </a:lnSpc>
            </a:pPr>
            <a:endParaRPr lang="tr-TR" altLang="ar-SY" sz="2600" u="sng" dirty="0">
              <a:solidFill>
                <a:schemeClr val="tx2"/>
              </a:solidFill>
              <a:sym typeface="WP MathA"/>
            </a:endParaRPr>
          </a:p>
          <a:p>
            <a:pPr algn="l" rtl="0">
              <a:lnSpc>
                <a:spcPct val="150000"/>
              </a:lnSpc>
            </a:pPr>
            <a:endParaRPr lang="tr-TR" altLang="ar-SY" sz="2600" u="sng" dirty="0">
              <a:solidFill>
                <a:schemeClr val="tx2"/>
              </a:solidFill>
              <a:sym typeface="WP MathA"/>
            </a:endParaRPr>
          </a:p>
          <a:p>
            <a:pPr algn="l" rtl="0">
              <a:lnSpc>
                <a:spcPct val="150000"/>
              </a:lnSpc>
            </a:pPr>
            <a:endParaRPr lang="tr-TR" altLang="ar-SY" sz="2600" u="sng" dirty="0">
              <a:solidFill>
                <a:schemeClr val="tx2"/>
              </a:solidFill>
              <a:sym typeface="WP MathA"/>
            </a:endParaRPr>
          </a:p>
          <a:p>
            <a:pPr algn="l" rtl="0">
              <a:lnSpc>
                <a:spcPct val="150000"/>
              </a:lnSpc>
            </a:pPr>
            <a:endParaRPr lang="tr-TR" altLang="ar-SY" sz="2600" u="sng" dirty="0">
              <a:solidFill>
                <a:schemeClr val="tx2"/>
              </a:solidFill>
              <a:sym typeface="WP MathA"/>
            </a:endParaRPr>
          </a:p>
          <a:p>
            <a:pPr algn="l" rtl="0">
              <a:lnSpc>
                <a:spcPct val="150000"/>
              </a:lnSpc>
            </a:pPr>
            <a:endParaRPr lang="tr-TR" altLang="ar-SY" sz="2600" u="sng" dirty="0">
              <a:solidFill>
                <a:schemeClr val="tx2"/>
              </a:solidFill>
              <a:sym typeface="WP MathA"/>
            </a:endParaRPr>
          </a:p>
          <a:p>
            <a:pPr algn="l" rtl="0">
              <a:lnSpc>
                <a:spcPct val="150000"/>
              </a:lnSpc>
            </a:pPr>
            <a:endParaRPr lang="tr-TR" sz="2800" dirty="0"/>
          </a:p>
          <a:p>
            <a:pPr algn="l" rtl="0">
              <a:lnSpc>
                <a:spcPct val="150000"/>
              </a:lnSpc>
            </a:pPr>
            <a:r>
              <a:rPr lang="tr-TR" sz="2800" dirty="0"/>
              <a:t>(</a:t>
            </a:r>
            <a:r>
              <a:rPr lang="pt-BR" sz="2800" dirty="0"/>
              <a:t>0.0240 – x</a:t>
            </a:r>
            <a:r>
              <a:rPr lang="tr-TR" sz="2800" dirty="0"/>
              <a:t>)</a:t>
            </a:r>
            <a:r>
              <a:rPr lang="pt-BR" sz="2800" dirty="0"/>
              <a:t> = </a:t>
            </a:r>
            <a:r>
              <a:rPr lang="tr-TR" sz="2800" dirty="0"/>
              <a:t>(</a:t>
            </a:r>
            <a:r>
              <a:rPr lang="pt-BR" sz="2800" dirty="0"/>
              <a:t>0.0240 - 0.0030</a:t>
            </a:r>
            <a:r>
              <a:rPr lang="tr-TR" sz="2800" dirty="0"/>
              <a:t>)</a:t>
            </a:r>
            <a:r>
              <a:rPr lang="pt-BR" sz="2800" dirty="0"/>
              <a:t> = </a:t>
            </a:r>
            <a:r>
              <a:rPr lang="pt-BR" sz="2800" dirty="0">
                <a:solidFill>
                  <a:srgbClr val="FF0000"/>
                </a:solidFill>
              </a:rPr>
              <a:t>0.0210 mol N</a:t>
            </a:r>
            <a:r>
              <a:rPr lang="pt-BR" sz="2800" baseline="-25000" dirty="0">
                <a:solidFill>
                  <a:srgbClr val="FF0000"/>
                </a:solidFill>
              </a:rPr>
              <a:t>2</a:t>
            </a:r>
            <a:r>
              <a:rPr lang="pt-BR" sz="2800" dirty="0">
                <a:solidFill>
                  <a:srgbClr val="FF0000"/>
                </a:solidFill>
              </a:rPr>
              <a:t>O</a:t>
            </a:r>
            <a:r>
              <a:rPr lang="pt-BR" sz="2800" baseline="-25000" dirty="0">
                <a:solidFill>
                  <a:srgbClr val="FF0000"/>
                </a:solidFill>
              </a:rPr>
              <a:t>4</a:t>
            </a:r>
            <a:endParaRPr lang="tr-TR" altLang="ar-SY" sz="2600" u="sng" baseline="-25000" dirty="0">
              <a:solidFill>
                <a:srgbClr val="FF0000"/>
              </a:solidFill>
              <a:sym typeface="WP MathA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>
                <a:solidFill>
                  <a:srgbClr val="FF0000"/>
                </a:solidFill>
              </a:rPr>
              <a:t>Çözüm</a:t>
            </a:r>
            <a:endParaRPr lang="tr-TR" sz="40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138874"/>
            <a:ext cx="6362700" cy="47720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5450" y="5116668"/>
            <a:ext cx="442912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962900" cy="5313441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endParaRPr lang="en-US" altLang="ar-SY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 fontScale="90000"/>
          </a:bodyPr>
          <a:lstStyle/>
          <a:p>
            <a:pPr rtl="0"/>
            <a:r>
              <a:rPr lang="tr-TR" altLang="ar-SY" sz="3200" dirty="0"/>
              <a:t>Kütleler Etkisi İfadesi</a:t>
            </a:r>
            <a:r>
              <a:rPr lang="en-US" altLang="ar-SY" sz="3200" dirty="0"/>
              <a:t>, </a:t>
            </a:r>
            <a:r>
              <a:rPr lang="en-US" altLang="ar-SY" sz="3200" i="1" dirty="0"/>
              <a:t>Q</a:t>
            </a:r>
            <a:r>
              <a:rPr lang="en-US" altLang="ar-SY" sz="3200" dirty="0"/>
              <a:t>: </a:t>
            </a:r>
            <a:r>
              <a:rPr lang="tr-TR" altLang="ar-SY" sz="3200" dirty="0"/>
              <a:t>Net Tepkime Yönünün Belirlenmesi</a:t>
            </a:r>
            <a:endParaRPr lang="tr-TR" dirty="0">
              <a:solidFill>
                <a:srgbClr val="FF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817383"/>
              </p:ext>
            </p:extLst>
          </p:nvPr>
        </p:nvGraphicFramePr>
        <p:xfrm>
          <a:off x="1762717" y="1138874"/>
          <a:ext cx="7485465" cy="5313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1" name="Document" r:id="rId3" imgW="5261296" imgH="4115227" progId="Word.Document.12">
                  <p:embed/>
                </p:oleObj>
              </mc:Choice>
              <mc:Fallback>
                <p:oleObj name="Document" r:id="rId3" imgW="5261296" imgH="411522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2717" y="1138874"/>
                        <a:ext cx="7485465" cy="53134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007950" y="2312680"/>
                <a:ext cx="4359591" cy="6420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bg2"/>
                </a:solidFill>
              </a:ln>
            </p:spPr>
            <p:txBody>
              <a:bodyPr wrap="none" lIns="0" tIns="0" rIns="0" bIns="0" rtlCol="1" anchor="ctr" anchorCtr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0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OH</m:t>
                          </m:r>
                          <m:r>
                            <a:rPr lang="en-US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000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tr-TR" sz="2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d>
                            <m:dPr>
                              <m:ctrlPr>
                                <a:rPr lang="tr-TR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tr-TR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tr-TR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</m:d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  <m:sSup>
                            <m:sSupPr>
                              <m:ctrlPr>
                                <a:rPr lang="tr-TR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tr-TR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tr-TR" sz="2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tr-T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7950" y="2312680"/>
                <a:ext cx="4359591" cy="6420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chemeClr val="bg2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505449" y="3808682"/>
                <a:ext cx="3281860" cy="64209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bg2"/>
                </a:solidFill>
              </a:ln>
            </p:spPr>
            <p:txBody>
              <a:bodyPr wrap="none" lIns="0" tIns="0" rIns="0" bIns="0" rtlCol="1" anchor="ctr" anchorCtr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0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OH</m:t>
                          </m:r>
                          <m:r>
                            <a:rPr lang="en-US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000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tr-TR" sz="2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×</m:t>
                          </m:r>
                          <m:r>
                            <a:rPr lang="tr-TR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den>
                      </m:f>
                      <m:r>
                        <a:rPr lang="tr-TR" sz="2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0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lang="tr-T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5449" y="3808682"/>
                <a:ext cx="3281860" cy="64209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chemeClr val="bg2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229072" y="2018176"/>
            <a:ext cx="3778878" cy="1231106"/>
          </a:xfrm>
          <a:prstGeom prst="rect">
            <a:avLst/>
          </a:prstGeom>
          <a:solidFill>
            <a:srgbClr val="0070C0"/>
          </a:solidFill>
          <a:ln>
            <a:solidFill>
              <a:schemeClr val="bg2"/>
            </a:solidFill>
          </a:ln>
        </p:spPr>
        <p:txBody>
          <a:bodyPr wrap="square" rtlCol="1" anchor="ctr" anchorCtr="1">
            <a:spAutoFit/>
          </a:bodyPr>
          <a:lstStyle/>
          <a:p>
            <a:r>
              <a:rPr lang="tr-TR" sz="3000" i="1" dirty="0" err="1">
                <a:solidFill>
                  <a:schemeClr val="bg1"/>
                </a:solidFill>
              </a:rPr>
              <a:t>Q</a:t>
            </a:r>
            <a:r>
              <a:rPr lang="tr-TR" sz="3000" baseline="-25000" dirty="0" err="1">
                <a:solidFill>
                  <a:schemeClr val="bg1"/>
                </a:solidFill>
              </a:rPr>
              <a:t>c</a:t>
            </a:r>
            <a:r>
              <a:rPr lang="tr-TR" sz="3000" baseline="-25000" dirty="0">
                <a:solidFill>
                  <a:schemeClr val="bg1"/>
                </a:solidFill>
              </a:rPr>
              <a:t> </a:t>
            </a:r>
            <a:r>
              <a:rPr lang="en-US" sz="3000" dirty="0">
                <a:solidFill>
                  <a:schemeClr val="bg1"/>
                </a:solidFill>
              </a:rPr>
              <a:t>&lt; </a:t>
            </a:r>
            <a:r>
              <a:rPr lang="en-US" sz="3000" i="1" dirty="0">
                <a:solidFill>
                  <a:schemeClr val="bg1"/>
                </a:solidFill>
              </a:rPr>
              <a:t>K</a:t>
            </a:r>
            <a:r>
              <a:rPr lang="en-US" sz="3000" baseline="-25000" dirty="0">
                <a:solidFill>
                  <a:schemeClr val="bg1"/>
                </a:solidFill>
              </a:rPr>
              <a:t>c</a:t>
            </a:r>
          </a:p>
          <a:p>
            <a:r>
              <a:rPr lang="tr-TR" sz="2200" dirty="0">
                <a:solidFill>
                  <a:srgbClr val="FFFF00"/>
                </a:solidFill>
              </a:rPr>
              <a:t>olduğunda, soldan sağa doğru net bir değişme meydana gelir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29071" y="3795594"/>
            <a:ext cx="3778878" cy="1200329"/>
          </a:xfrm>
          <a:prstGeom prst="rect">
            <a:avLst/>
          </a:prstGeom>
          <a:solidFill>
            <a:srgbClr val="0070C0"/>
          </a:solidFill>
          <a:ln>
            <a:solidFill>
              <a:schemeClr val="bg2"/>
            </a:solidFill>
          </a:ln>
        </p:spPr>
        <p:txBody>
          <a:bodyPr wrap="square" rtlCol="1" anchor="ctr" anchorCtr="1">
            <a:spAutoFit/>
          </a:bodyPr>
          <a:lstStyle/>
          <a:p>
            <a:r>
              <a:rPr lang="tr-TR" sz="2800" i="1" dirty="0" err="1">
                <a:solidFill>
                  <a:schemeClr val="bg1"/>
                </a:solidFill>
              </a:rPr>
              <a:t>Q</a:t>
            </a:r>
            <a:r>
              <a:rPr lang="tr-TR" sz="2800" baseline="-25000" dirty="0" err="1">
                <a:solidFill>
                  <a:schemeClr val="bg1"/>
                </a:solidFill>
              </a:rPr>
              <a:t>c</a:t>
            </a:r>
            <a:r>
              <a:rPr lang="tr-TR" sz="2800" baseline="-25000" dirty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&gt; </a:t>
            </a:r>
            <a:r>
              <a:rPr lang="en-US" sz="2800" i="1" dirty="0">
                <a:solidFill>
                  <a:schemeClr val="bg1"/>
                </a:solidFill>
              </a:rPr>
              <a:t>K</a:t>
            </a:r>
            <a:r>
              <a:rPr lang="en-US" sz="2800" baseline="-25000" dirty="0">
                <a:solidFill>
                  <a:schemeClr val="bg1"/>
                </a:solidFill>
              </a:rPr>
              <a:t>c</a:t>
            </a:r>
          </a:p>
          <a:p>
            <a:r>
              <a:rPr lang="tr-TR" sz="2200" dirty="0">
                <a:solidFill>
                  <a:srgbClr val="FFFF00"/>
                </a:solidFill>
              </a:rPr>
              <a:t>olduğunda, sağdan sola doğru net bir değişme meydana gelir.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007950" y="5304684"/>
                <a:ext cx="4220168" cy="491225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bg2"/>
                </a:solidFill>
              </a:ln>
            </p:spPr>
            <p:txBody>
              <a:bodyPr wrap="square" lIns="0" tIns="0" rIns="0" bIns="0" rtlCol="1" anchor="ctr" anchorCtr="1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tr-T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  <m:sSub>
                          <m:sSubPr>
                            <m:ctrlPr>
                              <a:rPr lang="en-US" sz="2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20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OH</m:t>
                        </m:r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2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CO</m:t>
                            </m:r>
                          </m:e>
                        </m:d>
                        <m:sSup>
                          <m:sSupPr>
                            <m:ctrlPr>
                              <a:rPr lang="en-US" sz="2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2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tr-TR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tr-T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tr-TR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d>
                          <m:dPr>
                            <m:ctrlPr>
                              <a:rPr lang="tr-TR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tr-TR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tr-TR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</m:d>
                        <m:r>
                          <a:rPr lang="tr-TR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tr-TR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tr-TR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  <m:sSup>
                          <m:sSupPr>
                            <m:ctrlPr>
                              <a:rPr lang="tr-TR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tr-TR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tr-TR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sz="2000" dirty="0">
                    <a:solidFill>
                      <a:schemeClr val="bg1"/>
                    </a:solidFill>
                  </a:rPr>
                  <a:t>100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7950" y="5304684"/>
                <a:ext cx="4220168" cy="491225"/>
              </a:xfrm>
              <a:prstGeom prst="rect">
                <a:avLst/>
              </a:prstGeom>
              <a:blipFill rotWithShape="0">
                <a:blip r:embed="rId8"/>
                <a:stretch>
                  <a:fillRect b="-8434"/>
                </a:stretch>
              </a:blipFill>
              <a:ln>
                <a:solidFill>
                  <a:schemeClr val="bg2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510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439025" cy="5313441"/>
          </a:xfrm>
        </p:spPr>
        <p:txBody>
          <a:bodyPr>
            <a:normAutofit/>
          </a:bodyPr>
          <a:lstStyle/>
          <a:p>
            <a:pPr algn="l" rtl="0"/>
            <a:endParaRPr lang="en-US" altLang="ar-SY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 fontScale="90000"/>
          </a:bodyPr>
          <a:lstStyle/>
          <a:p>
            <a:pPr rtl="0"/>
            <a:r>
              <a:rPr lang="tr-TR" altLang="ar-SY" sz="3200" dirty="0"/>
              <a:t>Kütleler Etkisi İfadesi</a:t>
            </a:r>
            <a:r>
              <a:rPr lang="en-US" altLang="ar-SY" sz="3200" dirty="0"/>
              <a:t>, </a:t>
            </a:r>
            <a:r>
              <a:rPr lang="en-US" altLang="ar-SY" sz="3200" i="1" dirty="0"/>
              <a:t>Q</a:t>
            </a:r>
            <a:r>
              <a:rPr lang="en-US" altLang="ar-SY" sz="3200" dirty="0"/>
              <a:t>: </a:t>
            </a:r>
            <a:r>
              <a:rPr lang="tr-TR" altLang="ar-SY" sz="3200" dirty="0"/>
              <a:t>Net Tepkime Yönünün Belirlenmesi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1E3AF5C5-4DA8-4BAF-AF05-440E787081F3}"/>
              </a:ext>
            </a:extLst>
          </p:cNvPr>
          <p:cNvSpPr/>
          <p:nvPr/>
        </p:nvSpPr>
        <p:spPr>
          <a:xfrm>
            <a:off x="1075243" y="1170174"/>
            <a:ext cx="1933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ar-SY" b="1" dirty="0"/>
              <a:t>Başlangıç koşulları</a:t>
            </a:r>
            <a:endParaRPr lang="en-US" altLang="ar-SY" b="1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24B81EC3-89CA-4578-866C-E80F092F11BD}"/>
              </a:ext>
            </a:extLst>
          </p:cNvPr>
          <p:cNvSpPr/>
          <p:nvPr/>
        </p:nvSpPr>
        <p:spPr>
          <a:xfrm>
            <a:off x="3002531" y="1158149"/>
            <a:ext cx="10972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altLang="ar-SY" b="1" dirty="0"/>
              <a:t>Saf </a:t>
            </a:r>
          </a:p>
          <a:p>
            <a:pPr algn="ctr"/>
            <a:r>
              <a:rPr lang="tr-TR" altLang="ar-SY" b="1" dirty="0"/>
              <a:t>tepkenler</a:t>
            </a:r>
            <a:endParaRPr lang="en-US" altLang="ar-SY" b="1" dirty="0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70054514-70A6-4DDC-9C61-8D41C4E54E7E}"/>
              </a:ext>
            </a:extLst>
          </p:cNvPr>
          <p:cNvSpPr/>
          <p:nvPr/>
        </p:nvSpPr>
        <p:spPr>
          <a:xfrm>
            <a:off x="4606659" y="1158149"/>
            <a:ext cx="11471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ar-SY" b="1" dirty="0"/>
              <a:t>Dengenin </a:t>
            </a:r>
          </a:p>
          <a:p>
            <a:pPr algn="ctr"/>
            <a:r>
              <a:rPr lang="tr-TR" altLang="ar-SY" b="1" dirty="0"/>
              <a:t>Solu</a:t>
            </a:r>
            <a:endParaRPr lang="en-US" altLang="ar-SY" b="1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CAECBDE2-53A3-46CA-AC1B-91C542506BC5}"/>
              </a:ext>
            </a:extLst>
          </p:cNvPr>
          <p:cNvSpPr/>
          <p:nvPr/>
        </p:nvSpPr>
        <p:spPr>
          <a:xfrm>
            <a:off x="6416770" y="1124008"/>
            <a:ext cx="7913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ar-SY" b="1" dirty="0"/>
              <a:t>Denge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7C11A786-3A1A-4E6D-ADC6-735C15947B8B}"/>
              </a:ext>
            </a:extLst>
          </p:cNvPr>
          <p:cNvSpPr/>
          <p:nvPr/>
        </p:nvSpPr>
        <p:spPr>
          <a:xfrm>
            <a:off x="8070784" y="1170174"/>
            <a:ext cx="11471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ar-SY" b="1" dirty="0"/>
              <a:t>Dengenin </a:t>
            </a:r>
          </a:p>
          <a:p>
            <a:pPr algn="ctr"/>
            <a:r>
              <a:rPr lang="tr-TR" altLang="ar-SY" b="1" dirty="0"/>
              <a:t>Sağı</a:t>
            </a:r>
            <a:endParaRPr lang="en-US" altLang="ar-SY" b="1" dirty="0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3CAC8321-DB2B-4C68-91D8-2916447EBB68}"/>
              </a:ext>
            </a:extLst>
          </p:cNvPr>
          <p:cNvSpPr/>
          <p:nvPr/>
        </p:nvSpPr>
        <p:spPr>
          <a:xfrm>
            <a:off x="9635457" y="1170174"/>
            <a:ext cx="1291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ar-SY" b="1" dirty="0"/>
              <a:t>Saf ürünler 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8B4E0AAA-BFAC-4E72-BCAC-2CB306301CBD}"/>
              </a:ext>
            </a:extLst>
          </p:cNvPr>
          <p:cNvSpPr/>
          <p:nvPr/>
        </p:nvSpPr>
        <p:spPr>
          <a:xfrm>
            <a:off x="1323906" y="2751032"/>
            <a:ext cx="17070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ar-SY" b="1" dirty="0"/>
              <a:t>Kütlelerin </a:t>
            </a:r>
          </a:p>
          <a:p>
            <a:r>
              <a:rPr lang="tr-TR" altLang="ar-SY" b="1" dirty="0"/>
              <a:t>etkisi ifadesi, </a:t>
            </a:r>
            <a:r>
              <a:rPr lang="tr-TR" altLang="ar-SY" b="1" dirty="0" err="1"/>
              <a:t>Q</a:t>
            </a:r>
            <a:r>
              <a:rPr lang="tr-TR" altLang="ar-SY" b="1" baseline="-25000" dirty="0" err="1"/>
              <a:t>c</a:t>
            </a:r>
            <a:endParaRPr lang="en-US" altLang="ar-SY" b="1" baseline="-25000" dirty="0"/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F20E3D90-B0CE-45A2-8386-092397785960}"/>
              </a:ext>
            </a:extLst>
          </p:cNvPr>
          <p:cNvSpPr/>
          <p:nvPr/>
        </p:nvSpPr>
        <p:spPr>
          <a:xfrm>
            <a:off x="3371005" y="3074197"/>
            <a:ext cx="417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altLang="ar-SY" b="1" dirty="0"/>
              <a:t>=0</a:t>
            </a:r>
            <a:endParaRPr lang="en-US" altLang="ar-SY" b="1" dirty="0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0C9773B4-40AE-4D7B-91DE-B622620DF7A4}"/>
              </a:ext>
            </a:extLst>
          </p:cNvPr>
          <p:cNvSpPr/>
          <p:nvPr/>
        </p:nvSpPr>
        <p:spPr>
          <a:xfrm>
            <a:off x="5007382" y="3074197"/>
            <a:ext cx="486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altLang="ar-SY" b="1" dirty="0"/>
              <a:t>&lt;</a:t>
            </a:r>
            <a:r>
              <a:rPr lang="tr-TR" altLang="ar-SY" b="1" dirty="0" err="1"/>
              <a:t>K</a:t>
            </a:r>
            <a:r>
              <a:rPr lang="tr-TR" altLang="ar-SY" b="1" baseline="-25000" dirty="0" err="1"/>
              <a:t>c</a:t>
            </a:r>
            <a:endParaRPr lang="en-US" altLang="ar-SY" b="1" baseline="-25000" dirty="0"/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1D803677-6A8C-46FE-96AF-E26649739855}"/>
              </a:ext>
            </a:extLst>
          </p:cNvPr>
          <p:cNvSpPr/>
          <p:nvPr/>
        </p:nvSpPr>
        <p:spPr>
          <a:xfrm>
            <a:off x="6750235" y="3074197"/>
            <a:ext cx="486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altLang="ar-SY" b="1" dirty="0"/>
              <a:t>=</a:t>
            </a:r>
            <a:r>
              <a:rPr lang="tr-TR" altLang="ar-SY" b="1" dirty="0" err="1"/>
              <a:t>K</a:t>
            </a:r>
            <a:r>
              <a:rPr lang="tr-TR" altLang="ar-SY" b="1" baseline="-25000" dirty="0" err="1"/>
              <a:t>c</a:t>
            </a:r>
            <a:endParaRPr lang="en-US" altLang="ar-SY" b="1" baseline="-25000" dirty="0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B607DC5E-6BC1-487F-94C6-82CEB8744745}"/>
              </a:ext>
            </a:extLst>
          </p:cNvPr>
          <p:cNvSpPr/>
          <p:nvPr/>
        </p:nvSpPr>
        <p:spPr>
          <a:xfrm>
            <a:off x="8328194" y="3074197"/>
            <a:ext cx="486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altLang="ar-SY" b="1" dirty="0"/>
              <a:t>&gt;</a:t>
            </a:r>
            <a:r>
              <a:rPr lang="tr-TR" altLang="ar-SY" b="1" dirty="0" err="1"/>
              <a:t>K</a:t>
            </a:r>
            <a:r>
              <a:rPr lang="tr-TR" altLang="ar-SY" b="1" baseline="-25000" dirty="0" err="1"/>
              <a:t>c</a:t>
            </a:r>
            <a:endParaRPr lang="en-US" altLang="ar-SY" b="1" baseline="-25000" dirty="0"/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35F9DE90-4E95-433D-AA39-EBC05F54ACC0}"/>
              </a:ext>
            </a:extLst>
          </p:cNvPr>
          <p:cNvSpPr/>
          <p:nvPr/>
        </p:nvSpPr>
        <p:spPr>
          <a:xfrm>
            <a:off x="10013897" y="3074197"/>
            <a:ext cx="494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altLang="ar-SY" b="1" dirty="0"/>
              <a:t>=∞</a:t>
            </a:r>
            <a:endParaRPr lang="en-US" altLang="ar-SY" b="1" baseline="-25000" dirty="0"/>
          </a:p>
        </p:txBody>
      </p:sp>
      <p:sp>
        <p:nvSpPr>
          <p:cNvPr id="17" name="Dikdörtgen 16">
            <a:extLst>
              <a:ext uri="{FF2B5EF4-FFF2-40B4-BE49-F238E27FC236}">
                <a16:creationId xmlns:a16="http://schemas.microsoft.com/office/drawing/2014/main" id="{4A1A3981-B5AD-4DE5-B860-5ACF0635C5A7}"/>
              </a:ext>
            </a:extLst>
          </p:cNvPr>
          <p:cNvSpPr/>
          <p:nvPr/>
        </p:nvSpPr>
        <p:spPr>
          <a:xfrm>
            <a:off x="1323906" y="3593226"/>
            <a:ext cx="15167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ar-SY" b="1" dirty="0"/>
              <a:t>Tepkime yönü</a:t>
            </a:r>
            <a:endParaRPr lang="en-US" altLang="ar-SY" b="1" dirty="0"/>
          </a:p>
        </p:txBody>
      </p:sp>
      <p:sp>
        <p:nvSpPr>
          <p:cNvPr id="18" name="Dikdörtgen 17">
            <a:extLst>
              <a:ext uri="{FF2B5EF4-FFF2-40B4-BE49-F238E27FC236}">
                <a16:creationId xmlns:a16="http://schemas.microsoft.com/office/drawing/2014/main" id="{D8FB08E3-F931-4688-8711-BF320BA43FB9}"/>
              </a:ext>
            </a:extLst>
          </p:cNvPr>
          <p:cNvSpPr/>
          <p:nvPr/>
        </p:nvSpPr>
        <p:spPr>
          <a:xfrm>
            <a:off x="4099819" y="4253914"/>
            <a:ext cx="626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ar-SY" b="1" dirty="0"/>
              <a:t>Sağa</a:t>
            </a:r>
            <a:endParaRPr lang="en-US" altLang="ar-SY" b="1" dirty="0"/>
          </a:p>
        </p:txBody>
      </p:sp>
      <p:sp>
        <p:nvSpPr>
          <p:cNvPr id="19" name="Dikdörtgen 18">
            <a:extLst>
              <a:ext uri="{FF2B5EF4-FFF2-40B4-BE49-F238E27FC236}">
                <a16:creationId xmlns:a16="http://schemas.microsoft.com/office/drawing/2014/main" id="{06C2EF51-DCD2-443E-9B51-D3F5300B4E2D}"/>
              </a:ext>
            </a:extLst>
          </p:cNvPr>
          <p:cNvSpPr/>
          <p:nvPr/>
        </p:nvSpPr>
        <p:spPr>
          <a:xfrm>
            <a:off x="9015971" y="4250040"/>
            <a:ext cx="587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ar-SY" b="1" dirty="0"/>
              <a:t>Sola</a:t>
            </a:r>
            <a:endParaRPr lang="en-US" altLang="ar-SY" b="1" dirty="0"/>
          </a:p>
        </p:txBody>
      </p:sp>
      <p:cxnSp>
        <p:nvCxnSpPr>
          <p:cNvPr id="21" name="Düz Ok Bağlayıcısı 20">
            <a:extLst>
              <a:ext uri="{FF2B5EF4-FFF2-40B4-BE49-F238E27FC236}">
                <a16:creationId xmlns:a16="http://schemas.microsoft.com/office/drawing/2014/main" id="{8D4EC0C1-6085-42B0-863D-FF68DEBB1B0B}"/>
              </a:ext>
            </a:extLst>
          </p:cNvPr>
          <p:cNvCxnSpPr/>
          <p:nvPr/>
        </p:nvCxnSpPr>
        <p:spPr>
          <a:xfrm>
            <a:off x="3186546" y="3777892"/>
            <a:ext cx="803564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Düz Ok Bağlayıcısı 21">
            <a:extLst>
              <a:ext uri="{FF2B5EF4-FFF2-40B4-BE49-F238E27FC236}">
                <a16:creationId xmlns:a16="http://schemas.microsoft.com/office/drawing/2014/main" id="{E56938F6-1CDC-4632-9841-0705A90ADE42}"/>
              </a:ext>
            </a:extLst>
          </p:cNvPr>
          <p:cNvCxnSpPr/>
          <p:nvPr/>
        </p:nvCxnSpPr>
        <p:spPr>
          <a:xfrm>
            <a:off x="4834857" y="3777892"/>
            <a:ext cx="803564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Düz Ok Bağlayıcısı 22">
            <a:extLst>
              <a:ext uri="{FF2B5EF4-FFF2-40B4-BE49-F238E27FC236}">
                <a16:creationId xmlns:a16="http://schemas.microsoft.com/office/drawing/2014/main" id="{45F578BD-FC1D-420B-9B50-EFFC9C31AB00}"/>
              </a:ext>
            </a:extLst>
          </p:cNvPr>
          <p:cNvCxnSpPr>
            <a:cxnSpLocks/>
          </p:cNvCxnSpPr>
          <p:nvPr/>
        </p:nvCxnSpPr>
        <p:spPr>
          <a:xfrm flipH="1">
            <a:off x="8236684" y="3770692"/>
            <a:ext cx="920633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Düz Ok Bağlayıcısı 25">
            <a:extLst>
              <a:ext uri="{FF2B5EF4-FFF2-40B4-BE49-F238E27FC236}">
                <a16:creationId xmlns:a16="http://schemas.microsoft.com/office/drawing/2014/main" id="{7399E70D-526D-44D5-A9BF-FDD98534E4D8}"/>
              </a:ext>
            </a:extLst>
          </p:cNvPr>
          <p:cNvCxnSpPr>
            <a:cxnSpLocks/>
          </p:cNvCxnSpPr>
          <p:nvPr/>
        </p:nvCxnSpPr>
        <p:spPr>
          <a:xfrm flipH="1">
            <a:off x="9896839" y="3770692"/>
            <a:ext cx="854289" cy="665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Dikdörtgen 28">
            <a:extLst>
              <a:ext uri="{FF2B5EF4-FFF2-40B4-BE49-F238E27FC236}">
                <a16:creationId xmlns:a16="http://schemas.microsoft.com/office/drawing/2014/main" id="{0AD578FD-F850-4BB7-A6D6-1E95A21FDD03}"/>
              </a:ext>
            </a:extLst>
          </p:cNvPr>
          <p:cNvSpPr/>
          <p:nvPr/>
        </p:nvSpPr>
        <p:spPr>
          <a:xfrm>
            <a:off x="3122919" y="1816505"/>
            <a:ext cx="913273" cy="923327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F525DF3B-F30A-4EA0-9567-79CAAC6B8184}"/>
              </a:ext>
            </a:extLst>
          </p:cNvPr>
          <p:cNvSpPr/>
          <p:nvPr/>
        </p:nvSpPr>
        <p:spPr>
          <a:xfrm>
            <a:off x="4780002" y="1827705"/>
            <a:ext cx="913273" cy="923327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1" name="Dikdörtgen 30">
            <a:extLst>
              <a:ext uri="{FF2B5EF4-FFF2-40B4-BE49-F238E27FC236}">
                <a16:creationId xmlns:a16="http://schemas.microsoft.com/office/drawing/2014/main" id="{11A53A7F-0088-4A12-806B-D1756D0D315D}"/>
              </a:ext>
            </a:extLst>
          </p:cNvPr>
          <p:cNvSpPr/>
          <p:nvPr/>
        </p:nvSpPr>
        <p:spPr>
          <a:xfrm>
            <a:off x="6529092" y="1860599"/>
            <a:ext cx="913273" cy="923327"/>
          </a:xfrm>
          <a:prstGeom prst="rect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2" name="Dikdörtgen 31">
            <a:extLst>
              <a:ext uri="{FF2B5EF4-FFF2-40B4-BE49-F238E27FC236}">
                <a16:creationId xmlns:a16="http://schemas.microsoft.com/office/drawing/2014/main" id="{9D82089C-D496-4479-947A-31FBAD7CA82B}"/>
              </a:ext>
            </a:extLst>
          </p:cNvPr>
          <p:cNvSpPr/>
          <p:nvPr/>
        </p:nvSpPr>
        <p:spPr>
          <a:xfrm>
            <a:off x="8187734" y="1873156"/>
            <a:ext cx="913273" cy="923327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3" name="Dikdörtgen 32">
            <a:extLst>
              <a:ext uri="{FF2B5EF4-FFF2-40B4-BE49-F238E27FC236}">
                <a16:creationId xmlns:a16="http://schemas.microsoft.com/office/drawing/2014/main" id="{F064C077-15FE-49A2-B1E4-5990D1B3491D}"/>
              </a:ext>
            </a:extLst>
          </p:cNvPr>
          <p:cNvSpPr/>
          <p:nvPr/>
        </p:nvSpPr>
        <p:spPr>
          <a:xfrm>
            <a:off x="9862200" y="1816505"/>
            <a:ext cx="913273" cy="923327"/>
          </a:xfrm>
          <a:prstGeom prst="rec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421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4"/>
            <a:ext cx="7439025" cy="5313441"/>
          </a:xfrm>
        </p:spPr>
        <p:txBody>
          <a:bodyPr>
            <a:normAutofit lnSpcReduction="10000"/>
          </a:bodyPr>
          <a:lstStyle/>
          <a:p>
            <a:pPr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</a:pPr>
            <a:r>
              <a:rPr lang="tr-TR" altLang="ar-SY" sz="2800" dirty="0">
                <a:solidFill>
                  <a:schemeClr val="tx1"/>
                </a:solidFill>
              </a:rPr>
              <a:t>C(k) ve 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O(g) dan çıkılarak yapılan bir su gazı </a:t>
            </a:r>
            <a:r>
              <a:rPr lang="tr-TR" altLang="ar-SY" sz="2800" dirty="0" err="1">
                <a:solidFill>
                  <a:schemeClr val="tx1"/>
                </a:solidFill>
              </a:rPr>
              <a:t>eldesinde</a:t>
            </a:r>
            <a:r>
              <a:rPr lang="tr-TR" altLang="ar-SY" sz="2800" dirty="0">
                <a:solidFill>
                  <a:schemeClr val="tx1"/>
                </a:solidFill>
              </a:rPr>
              <a:t> 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(g) miktarını artırmak için aşağıdaki tepkime gerçekleştirilir. </a:t>
            </a:r>
          </a:p>
          <a:p>
            <a:pPr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</a:pPr>
            <a:r>
              <a:rPr lang="tr-TR" altLang="ar-SY" sz="2800" dirty="0">
                <a:solidFill>
                  <a:schemeClr val="tx1"/>
                </a:solidFill>
              </a:rPr>
              <a:t>1100 K dolayında bu tepkimenin </a:t>
            </a:r>
            <a:r>
              <a:rPr lang="en-US" altLang="ar-SY" sz="2800" i="1" dirty="0">
                <a:solidFill>
                  <a:srgbClr val="FF0000"/>
                </a:solidFill>
              </a:rPr>
              <a:t>K</a:t>
            </a:r>
            <a:r>
              <a:rPr lang="en-US" altLang="ar-SY" sz="2800" baseline="-25000" dirty="0">
                <a:solidFill>
                  <a:srgbClr val="FF0000"/>
                </a:solidFill>
              </a:rPr>
              <a:t>c </a:t>
            </a:r>
            <a:r>
              <a:rPr lang="tr-TR" altLang="ar-SY" sz="2800" dirty="0">
                <a:solidFill>
                  <a:srgbClr val="FF0000"/>
                </a:solidFill>
              </a:rPr>
              <a:t>değeri 1,00 </a:t>
            </a:r>
            <a:r>
              <a:rPr lang="tr-TR" altLang="ar-SY" sz="2800" dirty="0" err="1">
                <a:solidFill>
                  <a:schemeClr val="tx1"/>
                </a:solidFill>
              </a:rPr>
              <a:t>dir</a:t>
            </a:r>
            <a:r>
              <a:rPr lang="tr-TR" altLang="ar-SY" sz="2800" dirty="0">
                <a:solidFill>
                  <a:schemeClr val="tx1"/>
                </a:solidFill>
              </a:rPr>
              <a:t>. </a:t>
            </a:r>
          </a:p>
          <a:p>
            <a:pPr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</a:pPr>
            <a:r>
              <a:rPr lang="tr-TR" altLang="ar-SY" sz="2800" dirty="0">
                <a:solidFill>
                  <a:schemeClr val="tx1"/>
                </a:solidFill>
              </a:rPr>
              <a:t>1,00 </a:t>
            </a:r>
            <a:r>
              <a:rPr lang="tr-TR" altLang="ar-SY" sz="2800" dirty="0" err="1">
                <a:solidFill>
                  <a:schemeClr val="tx1"/>
                </a:solidFill>
              </a:rPr>
              <a:t>mol</a:t>
            </a:r>
            <a:r>
              <a:rPr lang="tr-TR" altLang="ar-SY" sz="2800" dirty="0">
                <a:solidFill>
                  <a:schemeClr val="tx1"/>
                </a:solidFill>
              </a:rPr>
              <a:t> CO, 1,00 </a:t>
            </a:r>
            <a:r>
              <a:rPr lang="tr-TR" altLang="ar-SY" sz="2800" dirty="0" err="1">
                <a:solidFill>
                  <a:schemeClr val="tx1"/>
                </a:solidFill>
              </a:rPr>
              <a:t>mol</a:t>
            </a:r>
            <a:r>
              <a:rPr lang="tr-TR" altLang="ar-SY" sz="2800" dirty="0">
                <a:solidFill>
                  <a:schemeClr val="tx1"/>
                </a:solidFill>
              </a:rPr>
              <a:t> 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O, 2,00 </a:t>
            </a:r>
            <a:r>
              <a:rPr lang="tr-TR" altLang="ar-SY" sz="2800" dirty="0" err="1">
                <a:solidFill>
                  <a:schemeClr val="tx1"/>
                </a:solidFill>
              </a:rPr>
              <a:t>mol</a:t>
            </a:r>
            <a:r>
              <a:rPr lang="tr-TR" altLang="ar-SY" sz="2800" dirty="0">
                <a:solidFill>
                  <a:schemeClr val="tx1"/>
                </a:solidFill>
              </a:rPr>
              <a:t> CO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 ve 2,00 </a:t>
            </a:r>
            <a:r>
              <a:rPr lang="tr-TR" altLang="ar-SY" sz="2800" dirty="0" err="1">
                <a:solidFill>
                  <a:schemeClr val="tx1"/>
                </a:solidFill>
              </a:rPr>
              <a:t>mol</a:t>
            </a:r>
            <a:r>
              <a:rPr lang="tr-TR" altLang="ar-SY" sz="2800" dirty="0">
                <a:solidFill>
                  <a:schemeClr val="tx1"/>
                </a:solidFill>
              </a:rPr>
              <a:t> 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 bir kaba konuyor ve 1100 K’e ısıtılıyor.  Maddelerin dengedeki miktarları ile başlangıçtaki miktarlarını karşılaştırınız.</a:t>
            </a:r>
          </a:p>
          <a:p>
            <a:pPr mar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</a:pPr>
            <a:r>
              <a:rPr lang="tr-TR" altLang="ar-SY" sz="2800" dirty="0">
                <a:solidFill>
                  <a:schemeClr val="tx1"/>
                </a:solidFill>
              </a:rPr>
              <a:t>CO (g) + 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O (g) </a:t>
            </a:r>
            <a:r>
              <a:rPr lang="tr-TR" altLang="ar-SY" sz="2800" dirty="0">
                <a:solidFill>
                  <a:schemeClr val="tx1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Wingdings 3" panose="05040102010807070707" pitchFamily="18" charset="2"/>
              </a:rPr>
              <a:t>⇄</a:t>
            </a:r>
            <a:r>
              <a:rPr lang="tr-TR" altLang="ar-SY" sz="2800" dirty="0">
                <a:solidFill>
                  <a:schemeClr val="tx1"/>
                </a:solidFill>
              </a:rPr>
              <a:t> CO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 (g) + H</a:t>
            </a:r>
            <a:r>
              <a:rPr lang="tr-TR" altLang="ar-SY" sz="2800" baseline="-25000" dirty="0">
                <a:solidFill>
                  <a:schemeClr val="tx1"/>
                </a:solidFill>
              </a:rPr>
              <a:t>2</a:t>
            </a:r>
            <a:r>
              <a:rPr lang="tr-TR" altLang="ar-SY" sz="2800" dirty="0">
                <a:solidFill>
                  <a:schemeClr val="tx1"/>
                </a:solidFill>
              </a:rPr>
              <a:t> (g)</a:t>
            </a:r>
            <a:endParaRPr lang="tr-TR" altLang="ar-SY" sz="2800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4000" dirty="0"/>
              <a:t>Örnek</a:t>
            </a:r>
            <a:endParaRPr lang="tr-T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680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1524000" y="1138874"/>
                <a:ext cx="7439025" cy="5313441"/>
              </a:xfrm>
            </p:spPr>
            <p:txBody>
              <a:bodyPr>
                <a:normAutofit/>
              </a:bodyPr>
              <a:lstStyle/>
              <a:p>
                <a:pPr marL="0" indent="0" algn="ctr" rtl="0">
                  <a:lnSpc>
                    <a:spcPct val="150000"/>
                  </a:lnSpc>
                  <a:buNone/>
                </a:pPr>
                <a:r>
                  <a:rPr lang="tr-TR" altLang="ar-SY" sz="2800" dirty="0">
                    <a:solidFill>
                      <a:schemeClr val="tx1"/>
                    </a:solidFill>
                  </a:rPr>
                  <a:t>CO (g) + H</a:t>
                </a:r>
                <a:r>
                  <a:rPr lang="tr-TR" altLang="ar-SY" sz="2800" baseline="-25000" dirty="0">
                    <a:solidFill>
                      <a:schemeClr val="tx1"/>
                    </a:solidFill>
                  </a:rPr>
                  <a:t>2</a:t>
                </a:r>
                <a:r>
                  <a:rPr lang="tr-TR" altLang="ar-SY" sz="2800" dirty="0">
                    <a:solidFill>
                      <a:schemeClr val="tx1"/>
                    </a:solidFill>
                  </a:rPr>
                  <a:t>O (g) </a:t>
                </a:r>
                <a:r>
                  <a:rPr lang="tr-TR" altLang="ar-SY" sz="2800" dirty="0">
                    <a:solidFill>
                      <a:schemeClr val="tx1"/>
                    </a:solidFill>
                    <a:ea typeface="Arial Unicode MS" panose="020B0604020202020204" pitchFamily="34" charset="-128"/>
                    <a:cs typeface="Arial Unicode MS" panose="020B0604020202020204" pitchFamily="34" charset="-128"/>
                    <a:sym typeface="Wingdings 3" panose="05040102010807070707" pitchFamily="18" charset="2"/>
                  </a:rPr>
                  <a:t>⇄</a:t>
                </a:r>
                <a:r>
                  <a:rPr lang="tr-TR" altLang="ar-SY" sz="2800" dirty="0">
                    <a:solidFill>
                      <a:schemeClr val="tx1"/>
                    </a:solidFill>
                  </a:rPr>
                  <a:t> CO</a:t>
                </a:r>
                <a:r>
                  <a:rPr lang="tr-TR" altLang="ar-SY" sz="2800" baseline="-25000" dirty="0">
                    <a:solidFill>
                      <a:schemeClr val="tx1"/>
                    </a:solidFill>
                  </a:rPr>
                  <a:t>2</a:t>
                </a:r>
                <a:r>
                  <a:rPr lang="tr-TR" altLang="ar-SY" sz="2800" dirty="0">
                    <a:solidFill>
                      <a:schemeClr val="tx1"/>
                    </a:solidFill>
                  </a:rPr>
                  <a:t> (g) + H</a:t>
                </a:r>
                <a:r>
                  <a:rPr lang="tr-TR" altLang="ar-SY" sz="2800" baseline="-25000" dirty="0">
                    <a:solidFill>
                      <a:schemeClr val="tx1"/>
                    </a:solidFill>
                  </a:rPr>
                  <a:t>2</a:t>
                </a:r>
                <a:r>
                  <a:rPr lang="tr-TR" altLang="ar-SY" sz="2800" dirty="0">
                    <a:solidFill>
                      <a:schemeClr val="tx1"/>
                    </a:solidFill>
                  </a:rPr>
                  <a:t> (g)</a:t>
                </a:r>
                <a:endParaRPr lang="tr-TR" altLang="ar-SY" sz="2800" dirty="0">
                  <a:solidFill>
                    <a:srgbClr val="FF0000"/>
                  </a:solidFill>
                </a:endParaRPr>
              </a:p>
              <a:p>
                <a:pPr marL="0" indent="0" algn="l" rtl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tr-TR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CO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a:rPr lang="tr-TR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O</m:t>
                              </m:r>
                            </m:e>
                          </m:d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m:rPr>
                              <m:sty m:val="p"/>
                            </m:rPr>
                            <a:rPr lang="tr-TR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</m:t>
                          </m:r>
                          <m: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] </m:t>
                          </m:r>
                        </m:den>
                      </m:f>
                      <m:r>
                        <a:rPr lang="tr-TR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(2,00)(2,00)</m:t>
                          </m:r>
                        </m:num>
                        <m:den>
                          <m:r>
                            <a:rPr lang="tr-TR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(1,00)(1,00)</m:t>
                          </m:r>
                        </m:den>
                      </m:f>
                      <m:r>
                        <a:rPr lang="tr-TR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4,00</m:t>
                      </m:r>
                    </m:oMath>
                  </m:oMathPara>
                </a14:m>
                <a:endParaRPr lang="tr-TR" sz="2800" dirty="0">
                  <a:solidFill>
                    <a:srgbClr val="0070C0"/>
                  </a:solidFill>
                </a:endParaRPr>
              </a:p>
              <a:p>
                <a:pPr algn="l" rtl="0">
                  <a:lnSpc>
                    <a:spcPct val="150000"/>
                  </a:lnSpc>
                </a:pPr>
                <a:r>
                  <a:rPr lang="en-US" altLang="ar-SY" sz="2800" i="1" dirty="0">
                    <a:solidFill>
                      <a:schemeClr val="tx1"/>
                    </a:solidFill>
                  </a:rPr>
                  <a:t>Q</a:t>
                </a:r>
                <a:r>
                  <a:rPr lang="en-US" altLang="ar-SY" sz="2800" i="1" baseline="-25000" dirty="0">
                    <a:solidFill>
                      <a:schemeClr val="tx1"/>
                    </a:solidFill>
                  </a:rPr>
                  <a:t>c</a:t>
                </a:r>
                <a:r>
                  <a:rPr lang="en-US" altLang="ar-SY" sz="2800" dirty="0">
                    <a:solidFill>
                      <a:schemeClr val="tx1"/>
                    </a:solidFill>
                  </a:rPr>
                  <a:t> </a:t>
                </a:r>
                <a:r>
                  <a:rPr lang="tr-TR" altLang="ar-SY" sz="2800" dirty="0">
                    <a:solidFill>
                      <a:schemeClr val="tx1"/>
                    </a:solidFill>
                  </a:rPr>
                  <a:t>&gt;</a:t>
                </a:r>
                <a:r>
                  <a:rPr lang="en-US" altLang="ar-SY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ar-SY" sz="2800" i="1" dirty="0">
                    <a:solidFill>
                      <a:schemeClr val="tx1"/>
                    </a:solidFill>
                  </a:rPr>
                  <a:t>K</a:t>
                </a:r>
                <a:r>
                  <a:rPr lang="en-US" altLang="ar-SY" sz="2800" baseline="-25000" dirty="0">
                    <a:solidFill>
                      <a:schemeClr val="tx1"/>
                    </a:solidFill>
                  </a:rPr>
                  <a:t>c</a:t>
                </a:r>
                <a:r>
                  <a:rPr lang="tr-TR" altLang="ar-SY" sz="2800" dirty="0">
                    <a:solidFill>
                      <a:schemeClr val="tx1"/>
                    </a:solidFill>
                  </a:rPr>
                  <a:t> olduğundan net tepkime </a:t>
                </a:r>
                <a:r>
                  <a:rPr lang="tr-TR" altLang="ar-SY" sz="2800" dirty="0">
                    <a:solidFill>
                      <a:srgbClr val="0070C0"/>
                    </a:solidFill>
                  </a:rPr>
                  <a:t>sola doğrudur</a:t>
                </a:r>
                <a:r>
                  <a:rPr lang="tr-TR" altLang="ar-SY" sz="2800" dirty="0">
                    <a:solidFill>
                      <a:schemeClr val="tx1"/>
                    </a:solidFill>
                  </a:rPr>
                  <a:t>. Ürünler başlangıçtakinden daha az olacaklardır.</a:t>
                </a:r>
                <a:endParaRPr lang="tr-TR" altLang="ar-SY" sz="2800" baseline="-25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0" y="1138874"/>
                <a:ext cx="7439025" cy="5313441"/>
              </a:xfrm>
              <a:blipFill>
                <a:blip r:embed="rId2"/>
                <a:stretch>
                  <a:fillRect l="-147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7962900" cy="98730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altLang="ar-SY" sz="4000" dirty="0">
                <a:solidFill>
                  <a:srgbClr val="FF0000"/>
                </a:solidFill>
              </a:rPr>
              <a:t>Çözüm</a:t>
            </a:r>
          </a:p>
        </p:txBody>
      </p:sp>
    </p:spTree>
    <p:extLst>
      <p:ext uri="{BB962C8B-B14F-4D97-AF65-F5344CB8AC3E}">
        <p14:creationId xmlns:p14="http://schemas.microsoft.com/office/powerpoint/2010/main" val="13078384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138875"/>
            <a:ext cx="7962900" cy="4617982"/>
          </a:xfrm>
        </p:spPr>
        <p:txBody>
          <a:bodyPr>
            <a:noAutofit/>
          </a:bodyPr>
          <a:lstStyle/>
          <a:p>
            <a:pPr algn="l" rtl="0">
              <a:lnSpc>
                <a:spcPct val="150000"/>
              </a:lnSpc>
            </a:pPr>
            <a:r>
              <a:rPr lang="tr-TR" sz="2800" dirty="0">
                <a:solidFill>
                  <a:srgbClr val="0070C0"/>
                </a:solidFill>
              </a:rPr>
              <a:t>Denge halinde</a:t>
            </a:r>
            <a:r>
              <a:rPr lang="tr-TR" sz="2800" dirty="0">
                <a:solidFill>
                  <a:schemeClr val="tx1"/>
                </a:solidFill>
              </a:rPr>
              <a:t> bulunan bir sistemin herhangi bir nedenle bir deneysel koşulu (örneğin, </a:t>
            </a:r>
            <a:r>
              <a:rPr lang="tr-TR" sz="2800" dirty="0">
                <a:solidFill>
                  <a:srgbClr val="FF0000"/>
                </a:solidFill>
              </a:rPr>
              <a:t>sıcaklık veya basınç</a:t>
            </a:r>
            <a:r>
              <a:rPr lang="tr-TR" sz="2800" dirty="0"/>
              <a:t> </a:t>
            </a:r>
            <a:r>
              <a:rPr lang="tr-TR" sz="2800" dirty="0">
                <a:solidFill>
                  <a:schemeClr val="tx1"/>
                </a:solidFill>
              </a:rPr>
              <a:t>gibi) değiştiği zaman sistemde ne gibi değişmeler olur? </a:t>
            </a:r>
          </a:p>
          <a:p>
            <a:pPr algn="l" rtl="0">
              <a:lnSpc>
                <a:spcPct val="150000"/>
              </a:lnSpc>
            </a:pPr>
            <a:r>
              <a:rPr lang="tr-TR" sz="2800" dirty="0">
                <a:solidFill>
                  <a:schemeClr val="tx1"/>
                </a:solidFill>
              </a:rPr>
              <a:t>Bu gibi değişimlere ilişkin etkiler 1884 yılında </a:t>
            </a:r>
            <a:r>
              <a:rPr lang="tr-TR" sz="2800" dirty="0" err="1">
                <a:solidFill>
                  <a:schemeClr val="tx1"/>
                </a:solidFill>
              </a:rPr>
              <a:t>Henri</a:t>
            </a:r>
            <a:r>
              <a:rPr lang="tr-TR" sz="2800" dirty="0">
                <a:solidFill>
                  <a:schemeClr val="tx1"/>
                </a:solidFill>
              </a:rPr>
              <a:t> Le </a:t>
            </a:r>
            <a:r>
              <a:rPr lang="tr-TR" sz="2800" dirty="0" err="1">
                <a:solidFill>
                  <a:schemeClr val="tx1"/>
                </a:solidFill>
              </a:rPr>
              <a:t>Chatelier</a:t>
            </a:r>
            <a:r>
              <a:rPr lang="tr-TR" sz="2800" dirty="0">
                <a:solidFill>
                  <a:schemeClr val="tx1"/>
                </a:solidFill>
              </a:rPr>
              <a:t> tarafından, «</a:t>
            </a:r>
            <a:r>
              <a:rPr lang="tr-TR" sz="2800" dirty="0">
                <a:solidFill>
                  <a:srgbClr val="FF0000"/>
                </a:solidFill>
              </a:rPr>
              <a:t>Le </a:t>
            </a:r>
            <a:r>
              <a:rPr lang="tr-TR" sz="2800" dirty="0" err="1">
                <a:solidFill>
                  <a:srgbClr val="FF0000"/>
                </a:solidFill>
              </a:rPr>
              <a:t>Chatelier</a:t>
            </a:r>
            <a:r>
              <a:rPr lang="tr-TR" sz="2800" dirty="0">
                <a:solidFill>
                  <a:srgbClr val="FF0000"/>
                </a:solidFill>
              </a:rPr>
              <a:t> İlkesi</a:t>
            </a:r>
            <a:r>
              <a:rPr lang="tr-TR" sz="2800" dirty="0">
                <a:solidFill>
                  <a:schemeClr val="tx1"/>
                </a:solidFill>
              </a:rPr>
              <a:t>» denilen bir ilke ile açıklanmıştır.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151571"/>
            <a:ext cx="9254836" cy="987303"/>
          </a:xfrm>
        </p:spPr>
        <p:txBody>
          <a:bodyPr>
            <a:normAutofit/>
          </a:bodyPr>
          <a:lstStyle/>
          <a:p>
            <a:pPr rtl="0"/>
            <a:r>
              <a:rPr lang="tr-TR" altLang="ar-SY" sz="3600" dirty="0"/>
              <a:t>Dengeye Etki Eden Faktörler</a:t>
            </a:r>
            <a:r>
              <a:rPr lang="en-US" altLang="ar-SY" sz="3600" dirty="0"/>
              <a:t>: </a:t>
            </a:r>
            <a:r>
              <a:rPr lang="en-US" altLang="ar-SY" sz="3600" dirty="0">
                <a:solidFill>
                  <a:srgbClr val="FF0000"/>
                </a:solidFill>
              </a:rPr>
              <a:t>Le </a:t>
            </a:r>
            <a:r>
              <a:rPr lang="en-US" altLang="ar-SY" sz="3600" dirty="0" err="1">
                <a:solidFill>
                  <a:srgbClr val="FF0000"/>
                </a:solidFill>
              </a:rPr>
              <a:t>Ch</a:t>
            </a:r>
            <a:r>
              <a:rPr lang="en-US" altLang="ar-SY" sz="36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â</a:t>
            </a:r>
            <a:r>
              <a:rPr lang="en-US" altLang="ar-SY" sz="3600" dirty="0" err="1">
                <a:solidFill>
                  <a:srgbClr val="FF0000"/>
                </a:solidFill>
              </a:rPr>
              <a:t>tellier</a:t>
            </a:r>
            <a:r>
              <a:rPr lang="tr-TR" altLang="ar-SY" sz="3600" dirty="0">
                <a:solidFill>
                  <a:srgbClr val="FF0000"/>
                </a:solidFill>
              </a:rPr>
              <a:t> İlkesi</a:t>
            </a:r>
            <a:endParaRPr lang="tr-T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98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hilly market design templat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3494BA"/>
      </a:accent6>
      <a:hlink>
        <a:srgbClr val="6B9F25"/>
      </a:hlink>
      <a:folHlink>
        <a:srgbClr val="9F6715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Chilly market design template" id="{A9CABA2C-7C9D-4B04-97BF-30ACAA33F979}" vid="{946736E9-A178-4D9A-96AE-381F31C2770F}"/>
    </a:ext>
  </a:extLst>
</a:theme>
</file>

<file path=ppt/theme/theme2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3494BA"/>
      </a:accent6>
      <a:hlink>
        <a:srgbClr val="6B9F25"/>
      </a:hlink>
      <a:folHlink>
        <a:srgbClr val="9F6715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3494BA"/>
      </a:accent6>
      <a:hlink>
        <a:srgbClr val="6B9F25"/>
      </a:hlink>
      <a:folHlink>
        <a:srgbClr val="9F6715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4C1B467-D5BC-4F2C-BB2A-C5C3CD5012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Chilly market design slides</Template>
  <TotalTime>0</TotalTime>
  <Words>1889</Words>
  <Application>Microsoft Office PowerPoint</Application>
  <PresentationFormat>Geniş ekran</PresentationFormat>
  <Paragraphs>183</Paragraphs>
  <Slides>41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7" baseType="lpstr">
      <vt:lpstr>Calibri</vt:lpstr>
      <vt:lpstr>Cambria Math</vt:lpstr>
      <vt:lpstr>Century Gothic</vt:lpstr>
      <vt:lpstr>Wingdings 3</vt:lpstr>
      <vt:lpstr>Chilly market design template</vt:lpstr>
      <vt:lpstr>Document</vt:lpstr>
      <vt:lpstr>Fizikokimya Kimyasal Denge 2</vt:lpstr>
      <vt:lpstr>Konular</vt:lpstr>
      <vt:lpstr>Kütleler Etkisi İfadesi, Q: Net Tepkime Yönünün Belirlenmesi</vt:lpstr>
      <vt:lpstr>Kütleler Etkisi İfadesi, Q: Net Tepkime Yönünün Belirlenmesi</vt:lpstr>
      <vt:lpstr>Kütleler Etkisi İfadesi, Q: Net Tepkime Yönünün Belirlenmesi</vt:lpstr>
      <vt:lpstr>Kütleler Etkisi İfadesi, Q: Net Tepkime Yönünün Belirlenmesi</vt:lpstr>
      <vt:lpstr>Örnek</vt:lpstr>
      <vt:lpstr>Çözüm</vt:lpstr>
      <vt:lpstr>Dengeye Etki Eden Faktörler: Le Châtellier İlkesi</vt:lpstr>
      <vt:lpstr>Dengeye Etki Eden Faktörler: Le Châtellier İlkesi</vt:lpstr>
      <vt:lpstr>Dengeye Etki Eden Faktörler: Le Châtellier İlkesi Derişim Değişiminin Etkisi </vt:lpstr>
      <vt:lpstr>Örnek 3</vt:lpstr>
      <vt:lpstr>Çözüm</vt:lpstr>
      <vt:lpstr>Örnek 4</vt:lpstr>
      <vt:lpstr>Örnek 5</vt:lpstr>
      <vt:lpstr>DENGEYE ETKİ EDEN ETKENLER    Hacim Değişikliğinin Dengeye Etkisi</vt:lpstr>
      <vt:lpstr>DENGEYE ETKİ EDEN ETKENLER    Hacim Değişikliğinin Dengeye Etkisi</vt:lpstr>
      <vt:lpstr>DENGEYE ETKİ EDEN ETKENLER   Hacim Değişikliğinin Dengeye Etkisi</vt:lpstr>
      <vt:lpstr>DENGEYE ETKİ EDEN ETKENLER    Hacim Değişikliğinin Dengeye Etkisi</vt:lpstr>
      <vt:lpstr>DENGEYE ETKİ EDEN ETKENLER   Hacim Değişikliğinin Dengeye Etkisi</vt:lpstr>
      <vt:lpstr>DENGEYE ETKİ EDEN ETKENLER    Hacim Değişikliğinin Dengeye Etkisi</vt:lpstr>
      <vt:lpstr>DENGEYE ETKİ EDEN ETKENLER   Hacim Değişikliğinin Dengeye Etkisi</vt:lpstr>
      <vt:lpstr>Örnek 6</vt:lpstr>
      <vt:lpstr>Çözüm</vt:lpstr>
      <vt:lpstr>DENGEYE ETKİ EDEN ETKENLER    Sıcaklığın Dengeye Etkisi </vt:lpstr>
      <vt:lpstr>DENGEYE ETKİ EDEN ETKENLER    Sıcaklığın Dengeye Etkisi </vt:lpstr>
      <vt:lpstr>Örnek 7</vt:lpstr>
      <vt:lpstr>Çözüm</vt:lpstr>
      <vt:lpstr>DENGEYE ETKİ EDEN ETKENLER    Katalizörün Dengeye Etkisi</vt:lpstr>
      <vt:lpstr>DENGEYE ETKİ EDEN ETKENLER    Katalizörün Dengeye Etkisi</vt:lpstr>
      <vt:lpstr>Örnek 8</vt:lpstr>
      <vt:lpstr>Örnek 8</vt:lpstr>
      <vt:lpstr>Çözüm</vt:lpstr>
      <vt:lpstr>Örnek 7</vt:lpstr>
      <vt:lpstr>Çözüm</vt:lpstr>
      <vt:lpstr>Çözüm</vt:lpstr>
      <vt:lpstr>Örnek 8</vt:lpstr>
      <vt:lpstr>Çözüm</vt:lpstr>
      <vt:lpstr>Örnek 9</vt:lpstr>
      <vt:lpstr>Çözüm</vt:lpstr>
      <vt:lpstr>Çözüm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2015-09-07T05:41:32Z</dcterms:created>
  <dcterms:modified xsi:type="dcterms:W3CDTF">2019-05-14T06:18:44Z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TC034605069991</vt:lpwstr>
  </property>
</Properties>
</file>