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9"/>
  </p:notesMasterIdLst>
  <p:handoutMasterIdLst>
    <p:handoutMasterId r:id="rId40"/>
  </p:handoutMasterIdLst>
  <p:sldIdLst>
    <p:sldId id="257" r:id="rId3"/>
    <p:sldId id="401" r:id="rId4"/>
    <p:sldId id="418" r:id="rId5"/>
    <p:sldId id="434" r:id="rId6"/>
    <p:sldId id="419" r:id="rId7"/>
    <p:sldId id="435" r:id="rId8"/>
    <p:sldId id="405" r:id="rId9"/>
    <p:sldId id="420" r:id="rId10"/>
    <p:sldId id="421" r:id="rId11"/>
    <p:sldId id="422" r:id="rId12"/>
    <p:sldId id="407" r:id="rId13"/>
    <p:sldId id="423" r:id="rId14"/>
    <p:sldId id="424" r:id="rId15"/>
    <p:sldId id="436" r:id="rId16"/>
    <p:sldId id="410" r:id="rId17"/>
    <p:sldId id="409" r:id="rId18"/>
    <p:sldId id="428" r:id="rId19"/>
    <p:sldId id="429" r:id="rId20"/>
    <p:sldId id="430" r:id="rId21"/>
    <p:sldId id="425" r:id="rId22"/>
    <p:sldId id="437" r:id="rId23"/>
    <p:sldId id="431" r:id="rId24"/>
    <p:sldId id="427" r:id="rId25"/>
    <p:sldId id="438" r:id="rId26"/>
    <p:sldId id="411" r:id="rId27"/>
    <p:sldId id="432" r:id="rId28"/>
    <p:sldId id="412" r:id="rId29"/>
    <p:sldId id="441" r:id="rId30"/>
    <p:sldId id="413" r:id="rId31"/>
    <p:sldId id="433" r:id="rId32"/>
    <p:sldId id="414" r:id="rId33"/>
    <p:sldId id="439" r:id="rId34"/>
    <p:sldId id="415" r:id="rId35"/>
    <p:sldId id="416" r:id="rId36"/>
    <p:sldId id="417" r:id="rId37"/>
    <p:sldId id="4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542"/>
    <a:srgbClr val="F5D54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Mühendislik Mimarlık Fakültesi </a:t>
            </a:r>
          </a:p>
          <a:p>
            <a:pPr rtl="0"/>
            <a:r>
              <a:rPr lang="tr-TR" dirty="0"/>
              <a:t>Gıda Mühendisliği Bölümü</a:t>
            </a:r>
          </a:p>
          <a:p>
            <a:pPr rtl="0"/>
            <a:r>
              <a:rPr lang="tr-TR" dirty="0">
                <a:solidFill>
                  <a:srgbClr val="002060"/>
                </a:solidFill>
              </a:rPr>
              <a:t>Prof. Dr. Farhan ALFİN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tr-TR" dirty="0"/>
              <a:t>Fizikokimya</a:t>
            </a:r>
            <a:br>
              <a:rPr lang="tr-TR" dirty="0"/>
            </a:br>
            <a:r>
              <a:rPr lang="tr-TR" altLang="ar-SY" dirty="0">
                <a:solidFill>
                  <a:srgbClr val="FF0000"/>
                </a:solidFill>
              </a:rPr>
              <a:t>Kimyasal Denge 1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36" y="300832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429000"/>
            <a:ext cx="5777345" cy="30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3452321" cy="5313441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sz="3300" dirty="0">
                <a:solidFill>
                  <a:schemeClr val="tx1"/>
                </a:solidFill>
              </a:rPr>
              <a:t>Tablo incelendiğinde görülmektedir ki; </a:t>
            </a:r>
          </a:p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sz="3300" dirty="0">
                <a:solidFill>
                  <a:schemeClr val="tx1"/>
                </a:solidFill>
              </a:rPr>
              <a:t>Tepkimeye katılanlardan herhangi biri</a:t>
            </a:r>
            <a:r>
              <a:rPr lang="tr-TR" sz="3300" dirty="0">
                <a:solidFill>
                  <a:srgbClr val="FF0000"/>
                </a:solidFill>
              </a:rPr>
              <a:t>, hiçbir zaman tamamen harcanmamıştır</a:t>
            </a:r>
            <a:r>
              <a:rPr lang="tr-TR" sz="3300" dirty="0">
                <a:solidFill>
                  <a:schemeClr val="tx1"/>
                </a:solidFill>
              </a:rPr>
              <a:t>. </a:t>
            </a:r>
          </a:p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sz="3300" dirty="0">
                <a:solidFill>
                  <a:schemeClr val="tx1"/>
                </a:solidFill>
              </a:rPr>
              <a:t>Tepkimeye girenlerin ve ürünlerin </a:t>
            </a:r>
            <a:r>
              <a:rPr lang="tr-TR" sz="3300" dirty="0">
                <a:solidFill>
                  <a:srgbClr val="FF0000"/>
                </a:solidFill>
              </a:rPr>
              <a:t>denge miktarları</a:t>
            </a:r>
            <a:r>
              <a:rPr lang="tr-TR" sz="3300" dirty="0">
                <a:solidFill>
                  <a:schemeClr val="tx1"/>
                </a:solidFill>
              </a:rPr>
              <a:t>, her üç durumda da farklıdır. </a:t>
            </a:r>
          </a:p>
          <a:p>
            <a:pPr marL="0" indent="0" algn="l" rtl="0">
              <a:buNone/>
            </a:pPr>
            <a:endParaRPr lang="da-DK" sz="1600" dirty="0">
              <a:solidFill>
                <a:srgbClr val="292934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br>
              <a:rPr lang="tr-TR" sz="3200" b="0" dirty="0"/>
            </a:br>
            <a:br>
              <a:rPr lang="tr-TR" sz="3200" b="0" dirty="0"/>
            </a:br>
            <a:r>
              <a:rPr lang="tr-TR" sz="3200" b="0" dirty="0"/>
              <a:t> CO (g) + 2H</a:t>
            </a:r>
            <a:r>
              <a:rPr lang="tr-TR" sz="3200" b="0" baseline="-25000" dirty="0"/>
              <a:t>2 </a:t>
            </a:r>
            <a:r>
              <a:rPr lang="tr-TR" sz="3200" b="0" dirty="0"/>
              <a:t>(g) ⇋ CH</a:t>
            </a:r>
            <a:r>
              <a:rPr lang="tr-TR" sz="3200" b="0" baseline="-25000" dirty="0"/>
              <a:t>3</a:t>
            </a:r>
            <a:r>
              <a:rPr lang="tr-TR" sz="3200" b="0" dirty="0"/>
              <a:t>OH (g) </a:t>
            </a:r>
            <a:br>
              <a:rPr lang="tr-TR" sz="3200" b="0" dirty="0"/>
            </a:br>
            <a:r>
              <a:rPr lang="tr-TR" sz="3200" b="0" dirty="0"/>
              <a:t>tepkimesinde dengeye üç farklı yaklaşım 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39046"/>
              </p:ext>
            </p:extLst>
          </p:nvPr>
        </p:nvGraphicFramePr>
        <p:xfrm>
          <a:off x="4979988" y="1139825"/>
          <a:ext cx="659765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Document" r:id="rId3" imgW="5261296" imgH="4120266" progId="Word.Document.12">
                  <p:embed/>
                </p:oleObj>
              </mc:Choice>
              <mc:Fallback>
                <p:oleObj name="Document" r:id="rId3" imgW="5261296" imgH="4120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9988" y="1139825"/>
                        <a:ext cx="6597650" cy="51625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1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/>
            <a:endParaRPr lang="en-US" altLang="ar-SY" sz="1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sz="3200" b="0" dirty="0"/>
              <a:t>CO(g) + 2H</a:t>
            </a:r>
            <a:r>
              <a:rPr lang="tr-TR" sz="3200" b="0" baseline="-25000" dirty="0"/>
              <a:t>2</a:t>
            </a:r>
            <a:r>
              <a:rPr lang="tr-TR" sz="3200" b="0" dirty="0"/>
              <a:t>(g) ⇋ CH</a:t>
            </a:r>
            <a:r>
              <a:rPr lang="tr-TR" sz="3200" b="0" baseline="-25000" dirty="0"/>
              <a:t>3</a:t>
            </a:r>
            <a:r>
              <a:rPr lang="tr-TR" sz="3200" b="0" dirty="0"/>
              <a:t>OH(g) </a:t>
            </a:r>
            <a:br>
              <a:rPr lang="tr-TR" sz="3200" b="0" dirty="0"/>
            </a:br>
            <a:r>
              <a:rPr lang="tr-TR" altLang="ar-SY" sz="3200" dirty="0"/>
              <a:t>DENGESİNE 3 FARKLI YAKLAŞIM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138874"/>
            <a:ext cx="8763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54526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200" dirty="0"/>
          </a:p>
          <a:p>
            <a:pPr algn="l" rtl="0">
              <a:lnSpc>
                <a:spcPct val="150000"/>
              </a:lnSpc>
            </a:pPr>
            <a:endParaRPr lang="tr-TR" sz="2200" dirty="0"/>
          </a:p>
          <a:p>
            <a:pPr algn="l" rtl="0">
              <a:lnSpc>
                <a:spcPct val="150000"/>
              </a:lnSpc>
            </a:pPr>
            <a:endParaRPr lang="tr-TR" sz="2200" dirty="0"/>
          </a:p>
          <a:p>
            <a:pPr algn="l" rtl="0">
              <a:lnSpc>
                <a:spcPct val="150000"/>
              </a:lnSpc>
            </a:pPr>
            <a:endParaRPr lang="tr-TR" sz="2200" dirty="0"/>
          </a:p>
          <a:p>
            <a:pPr algn="l" rtl="0">
              <a:lnSpc>
                <a:spcPct val="150000"/>
              </a:lnSpc>
            </a:pPr>
            <a:endParaRPr lang="tr-TR" sz="2200" dirty="0"/>
          </a:p>
          <a:p>
            <a:pPr marL="0" indent="0" algn="l" rtl="0">
              <a:lnSpc>
                <a:spcPct val="150000"/>
              </a:lnSpc>
              <a:buNone/>
            </a:pPr>
            <a:endParaRPr lang="tr-TR" sz="2200" dirty="0"/>
          </a:p>
          <a:p>
            <a:pPr algn="l" rtl="0">
              <a:lnSpc>
                <a:spcPct val="150000"/>
              </a:lnSpc>
            </a:pPr>
            <a:endParaRPr lang="en-US" altLang="ar-SY" sz="22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sz="3200" b="0" dirty="0"/>
              <a:t>CO(g) + 2H</a:t>
            </a:r>
            <a:r>
              <a:rPr lang="tr-TR" sz="3200" b="0" baseline="-25000" dirty="0"/>
              <a:t>2</a:t>
            </a:r>
            <a:r>
              <a:rPr lang="tr-TR" sz="3200" b="0" dirty="0"/>
              <a:t>(g) ⇋ CH</a:t>
            </a:r>
            <a:r>
              <a:rPr lang="tr-TR" sz="3200" b="0" baseline="-25000" dirty="0"/>
              <a:t>3</a:t>
            </a:r>
            <a:r>
              <a:rPr lang="tr-TR" sz="3200" b="0" dirty="0"/>
              <a:t>OH(g) </a:t>
            </a:r>
            <a:br>
              <a:rPr lang="tr-TR" sz="3200" b="0" dirty="0"/>
            </a:br>
            <a:r>
              <a:rPr lang="tr-TR" altLang="ar-SY" sz="3200" dirty="0"/>
              <a:t>DENGESİNE 3 FARKLI YAKLAŞIM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138874"/>
            <a:ext cx="74390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54526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/>
              <a:t>Üç </a:t>
            </a:r>
            <a:r>
              <a:rPr lang="tr-TR" sz="2800" dirty="0">
                <a:solidFill>
                  <a:schemeClr val="tx1"/>
                </a:solidFill>
              </a:rPr>
              <a:t>farklı deney durumu incelendiğinde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FF0000"/>
                </a:solidFill>
              </a:rPr>
              <a:t>3. deneyde </a:t>
            </a:r>
            <a:r>
              <a:rPr lang="tr-TR" sz="2800" dirty="0">
                <a:solidFill>
                  <a:schemeClr val="tx1"/>
                </a:solidFill>
              </a:rPr>
              <a:t>tepkimeye girenlerin ve ürünlerin denge konumundaki değişimlerinin oranının sabit bir değer (14,5) aldığı görülmektedir. 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Ancak, </a:t>
            </a:r>
            <a:r>
              <a:rPr lang="tr-TR" sz="2800" dirty="0">
                <a:solidFill>
                  <a:srgbClr val="00B050"/>
                </a:solidFill>
              </a:rPr>
              <a:t>bu oran </a:t>
            </a:r>
            <a:r>
              <a:rPr lang="tr-TR" sz="2800" dirty="0">
                <a:solidFill>
                  <a:schemeClr val="tx1"/>
                </a:solidFill>
              </a:rPr>
              <a:t>dengeye nasıl ulaşıldığına bağlı değildir.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sz="3200" b="0" dirty="0"/>
              <a:t>CO(g) + 2H</a:t>
            </a:r>
            <a:r>
              <a:rPr lang="tr-TR" sz="3200" b="0" baseline="-25000" dirty="0"/>
              <a:t>2</a:t>
            </a:r>
            <a:r>
              <a:rPr lang="tr-TR" sz="3200" b="0" dirty="0"/>
              <a:t>(g) ⇋ CH</a:t>
            </a:r>
            <a:r>
              <a:rPr lang="tr-TR" sz="3200" b="0" baseline="-25000" dirty="0"/>
              <a:t>3</a:t>
            </a:r>
            <a:r>
              <a:rPr lang="tr-TR" sz="3200" b="0" dirty="0"/>
              <a:t>OH(g) </a:t>
            </a:r>
            <a:br>
              <a:rPr lang="tr-TR" sz="3200" b="0" dirty="0"/>
            </a:br>
            <a:r>
              <a:rPr lang="tr-TR" altLang="ar-SY" sz="3200" dirty="0"/>
              <a:t>DENGESİNE 3 FARKLI YAKLAŞIM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54526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Öyleyse; </a:t>
            </a:r>
            <a:r>
              <a:rPr lang="en-US" sz="2800" dirty="0">
                <a:solidFill>
                  <a:schemeClr val="tx1"/>
                </a:solidFill>
              </a:rPr>
              <a:t>		</a:t>
            </a:r>
            <a:r>
              <a:rPr lang="tr-TR" sz="2800" dirty="0">
                <a:solidFill>
                  <a:schemeClr val="tx1"/>
                </a:solidFill>
              </a:rPr>
              <a:t>CO(g) + 2H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⇋ CH</a:t>
            </a:r>
            <a:r>
              <a:rPr lang="tr-TR" sz="2800" baseline="-25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OH(g) </a:t>
            </a:r>
          </a:p>
          <a:p>
            <a:pPr marL="231775" indent="0" algn="l" rtl="0">
              <a:lnSpc>
                <a:spcPct val="150000"/>
              </a:lnSpc>
              <a:buNone/>
            </a:pPr>
            <a:r>
              <a:rPr lang="tr-TR" sz="2800" dirty="0">
                <a:solidFill>
                  <a:schemeClr val="tx1"/>
                </a:solidFill>
              </a:rPr>
              <a:t>tepkimesi için denge </a:t>
            </a:r>
            <a:r>
              <a:rPr lang="tr-TR" sz="2800" dirty="0" err="1">
                <a:solidFill>
                  <a:schemeClr val="tx1"/>
                </a:solidFill>
              </a:rPr>
              <a:t>derişimleri</a:t>
            </a:r>
            <a:r>
              <a:rPr lang="tr-TR" sz="2800" dirty="0">
                <a:solidFill>
                  <a:schemeClr val="tx1"/>
                </a:solidFill>
              </a:rPr>
              <a:t> oranı, aşağıdaki eşitlikte gösterildiği gibi, 483 K de 14,5 gibi sabit bir değerdir. </a:t>
            </a:r>
          </a:p>
          <a:p>
            <a:pPr algn="l" rtl="0">
              <a:lnSpc>
                <a:spcPct val="150000"/>
              </a:lnSpc>
            </a:pPr>
            <a:endParaRPr lang="tr-TR" sz="2800" dirty="0"/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Bu orana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denge sabiti eşitliği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tx1"/>
                </a:solidFill>
              </a:rPr>
              <a:t>bunun sayısal değerine de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denge sabiti </a:t>
            </a:r>
            <a:r>
              <a:rPr lang="tr-TR" sz="2800" dirty="0">
                <a:solidFill>
                  <a:schemeClr val="tx1"/>
                </a:solidFill>
              </a:rPr>
              <a:t>denir ve </a:t>
            </a:r>
            <a:r>
              <a:rPr lang="tr-TR" sz="2800" i="1" dirty="0" err="1">
                <a:solidFill>
                  <a:schemeClr val="tx1"/>
                </a:solidFill>
              </a:rPr>
              <a:t>K</a:t>
            </a:r>
            <a:r>
              <a:rPr lang="tr-TR" sz="2800" baseline="-25000" dirty="0" err="1">
                <a:solidFill>
                  <a:schemeClr val="tx1"/>
                </a:solidFill>
              </a:rPr>
              <a:t>c</a:t>
            </a:r>
            <a:r>
              <a:rPr lang="tr-TR" sz="2800" dirty="0">
                <a:solidFill>
                  <a:schemeClr val="tx1"/>
                </a:solidFill>
              </a:rPr>
              <a:t> ile ifade edilir.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sz="3200" b="0" dirty="0"/>
              <a:t>CO(g) + 2H</a:t>
            </a:r>
            <a:r>
              <a:rPr lang="tr-TR" sz="3200" b="0" baseline="-25000" dirty="0"/>
              <a:t>2</a:t>
            </a:r>
            <a:r>
              <a:rPr lang="tr-TR" sz="3200" b="0" dirty="0"/>
              <a:t>(g) ⇋ CH</a:t>
            </a:r>
            <a:r>
              <a:rPr lang="tr-TR" sz="3200" b="0" baseline="-25000" dirty="0"/>
              <a:t>3</a:t>
            </a:r>
            <a:r>
              <a:rPr lang="tr-TR" sz="3200" b="0" dirty="0"/>
              <a:t>OH(g) </a:t>
            </a:r>
            <a:br>
              <a:rPr lang="tr-TR" sz="3200" b="0" dirty="0"/>
            </a:br>
            <a:r>
              <a:rPr lang="tr-TR" altLang="ar-SY" sz="3200" dirty="0"/>
              <a:t>DENGESİNE 3 FARKLI YAKLAŞIM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3367314"/>
            <a:ext cx="3063150" cy="14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9" y="1138874"/>
            <a:ext cx="8091813" cy="5313441"/>
          </a:xfrm>
        </p:spPr>
        <p:txBody>
          <a:bodyPr>
            <a:normAutofit/>
          </a:bodyPr>
          <a:lstStyle/>
          <a:p>
            <a:pPr algn="ctr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CO (g) + 2 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 </a:t>
            </a:r>
            <a:r>
              <a:rPr lang="tr-TR" altLang="ar-SY" sz="2800" dirty="0">
                <a:solidFill>
                  <a:schemeClr val="tx1"/>
                </a:solidFill>
              </a:rPr>
              <a:t>(g) </a:t>
            </a:r>
            <a:r>
              <a:rPr lang="tr-TR" altLang="ar-SY" sz="28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⇄</a:t>
            </a:r>
            <a:r>
              <a:rPr lang="tr-TR" altLang="ar-SY" sz="2800" dirty="0">
                <a:solidFill>
                  <a:schemeClr val="tx1"/>
                </a:solidFill>
              </a:rPr>
              <a:t> CH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3</a:t>
            </a:r>
            <a:r>
              <a:rPr lang="tr-TR" altLang="ar-SY" sz="2800" dirty="0">
                <a:solidFill>
                  <a:schemeClr val="tx1"/>
                </a:solidFill>
              </a:rPr>
              <a:t>OH (g)        </a:t>
            </a:r>
            <a:r>
              <a:rPr lang="en-US" altLang="ar-SY" sz="2800" i="1" dirty="0">
                <a:solidFill>
                  <a:srgbClr val="FF0000"/>
                </a:solidFill>
              </a:rPr>
              <a:t>K</a:t>
            </a:r>
            <a:r>
              <a:rPr lang="en-US" altLang="ar-SY" sz="2800" baseline="-25000" dirty="0">
                <a:solidFill>
                  <a:srgbClr val="FF0000"/>
                </a:solidFill>
              </a:rPr>
              <a:t>c</a:t>
            </a:r>
            <a:r>
              <a:rPr lang="en-US" altLang="ar-SY" sz="2800" dirty="0">
                <a:solidFill>
                  <a:srgbClr val="FF0000"/>
                </a:solidFill>
              </a:rPr>
              <a:t> =</a:t>
            </a:r>
            <a:r>
              <a:rPr lang="tr-TR" altLang="ar-SY" sz="2800" dirty="0">
                <a:solidFill>
                  <a:srgbClr val="FF0000"/>
                </a:solidFill>
              </a:rPr>
              <a:t> 14,5 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ar-SY" sz="2800" dirty="0">
                <a:solidFill>
                  <a:schemeClr val="tx1"/>
                </a:solidFill>
              </a:rPr>
              <a:t>Yukarıdaki reaksiyonda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[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CO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]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=1,03 M ve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[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CH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OH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]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1,56 M ise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[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H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]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= ?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en-US" altLang="ar-SY" sz="2800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en-US" altLang="ar-SY" sz="2800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algn="ctr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[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H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]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0,322 M</a:t>
            </a:r>
            <a:r>
              <a:rPr lang="tr-TR" altLang="ar-SY" sz="2800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dır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  <a:endParaRPr lang="tr-TR" altLang="ar-SY" sz="2800" b="1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Örnek 1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94743"/>
            <a:ext cx="8091813" cy="12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altLang="ar-SY" sz="2800" i="1" dirty="0">
                <a:solidFill>
                  <a:schemeClr val="tx1"/>
                </a:solidFill>
              </a:rPr>
              <a:t>a </a:t>
            </a:r>
            <a:r>
              <a:rPr lang="en-US" altLang="ar-SY" sz="2800" dirty="0" err="1">
                <a:solidFill>
                  <a:schemeClr val="tx1"/>
                </a:solidFill>
              </a:rPr>
              <a:t>A</a:t>
            </a:r>
            <a:r>
              <a:rPr lang="en-US" altLang="ar-SY" sz="2800" dirty="0">
                <a:solidFill>
                  <a:schemeClr val="tx1"/>
                </a:solidFill>
              </a:rPr>
              <a:t> + </a:t>
            </a:r>
            <a:r>
              <a:rPr lang="en-US" altLang="ar-SY" sz="2800" i="1" dirty="0">
                <a:solidFill>
                  <a:schemeClr val="tx1"/>
                </a:solidFill>
              </a:rPr>
              <a:t>b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en-US" altLang="ar-SY" sz="2800" dirty="0" err="1">
                <a:solidFill>
                  <a:schemeClr val="tx1"/>
                </a:solidFill>
              </a:rPr>
              <a:t>B</a:t>
            </a:r>
            <a:r>
              <a:rPr lang="en-US" altLang="ar-SY" sz="2800" baseline="30000" dirty="0">
                <a:solidFill>
                  <a:schemeClr val="tx1"/>
                </a:solidFill>
              </a:rPr>
              <a:t> …. </a:t>
            </a:r>
            <a:r>
              <a:rPr lang="tr-TR" sz="2800" dirty="0">
                <a:solidFill>
                  <a:schemeClr val="tx1"/>
                </a:solidFill>
              </a:rPr>
              <a:t>⇋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altLang="ar-SY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g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+ </a:t>
            </a:r>
            <a:r>
              <a:rPr lang="en-US" altLang="ar-SY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ar-SY" sz="2800" baseline="30000" dirty="0">
                <a:solidFill>
                  <a:schemeClr val="tx1"/>
                </a:solidFill>
              </a:rPr>
              <a:t>…. </a:t>
            </a:r>
            <a:endParaRPr lang="tr-TR" altLang="ar-SY" sz="2800" baseline="300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Denge sabiti</a:t>
            </a:r>
            <a:r>
              <a:rPr lang="en-US" altLang="ar-SY" sz="2800" dirty="0">
                <a:solidFill>
                  <a:schemeClr val="tx1"/>
                </a:solidFill>
              </a:rPr>
              <a:t> = </a:t>
            </a:r>
            <a:r>
              <a:rPr lang="en-US" altLang="ar-SY" sz="2800" i="1" dirty="0">
                <a:solidFill>
                  <a:schemeClr val="tx1"/>
                </a:solidFill>
              </a:rPr>
              <a:t>K</a:t>
            </a:r>
            <a:r>
              <a:rPr lang="en-US" altLang="ar-SY" sz="2800" baseline="-25000" dirty="0">
                <a:solidFill>
                  <a:schemeClr val="tx1"/>
                </a:solidFill>
              </a:rPr>
              <a:t>c</a:t>
            </a:r>
            <a:endParaRPr lang="tr-TR" altLang="ar-SY" sz="2800" baseline="30000" dirty="0">
              <a:solidFill>
                <a:schemeClr val="tx1"/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tr-TR" altLang="ar-SY" sz="2800" b="1" dirty="0">
                <a:solidFill>
                  <a:schemeClr val="tx1"/>
                </a:solidFill>
              </a:rPr>
              <a:t> </a:t>
            </a:r>
          </a:p>
          <a:p>
            <a:pPr algn="l" rtl="0">
              <a:lnSpc>
                <a:spcPct val="150000"/>
              </a:lnSpc>
            </a:pPr>
            <a:endParaRPr lang="tr-TR" altLang="ar-SY" sz="2800" b="1" dirty="0"/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rgbClr val="FF0000"/>
                </a:solidFill>
              </a:rPr>
              <a:t>Not: </a:t>
            </a:r>
            <a:r>
              <a:rPr lang="tr-TR" sz="2800" dirty="0">
                <a:solidFill>
                  <a:schemeClr val="tx1"/>
                </a:solidFill>
              </a:rPr>
              <a:t>Denge sabiti </a:t>
            </a:r>
            <a:r>
              <a:rPr lang="tr-TR" sz="2800" i="1" dirty="0" err="1">
                <a:solidFill>
                  <a:schemeClr val="tx1"/>
                </a:solidFill>
              </a:rPr>
              <a:t>K</a:t>
            </a:r>
            <a:r>
              <a:rPr lang="tr-TR" sz="2800" baseline="-25000" dirty="0" err="1">
                <a:solidFill>
                  <a:schemeClr val="tx1"/>
                </a:solidFill>
              </a:rPr>
              <a:t>c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nin</a:t>
            </a:r>
            <a:r>
              <a:rPr lang="tr-TR" sz="2800" dirty="0">
                <a:solidFill>
                  <a:schemeClr val="tx1"/>
                </a:solidFill>
              </a:rPr>
              <a:t> sayısal değeri </a:t>
            </a:r>
            <a:r>
              <a:rPr lang="tr-TR" sz="2800" dirty="0">
                <a:solidFill>
                  <a:srgbClr val="00B050"/>
                </a:solidFill>
              </a:rPr>
              <a:t>belli bir sıcaklıkta </a:t>
            </a:r>
            <a:r>
              <a:rPr lang="tr-TR" sz="2800" dirty="0">
                <a:solidFill>
                  <a:schemeClr val="tx1"/>
                </a:solidFill>
              </a:rPr>
              <a:t>deneysel olarak tayin edilmelidir </a:t>
            </a:r>
            <a:endParaRPr lang="tr-TR" altLang="ar-SY" sz="28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en-US" altLang="ar-SY" sz="4000" dirty="0"/>
              <a:t>Gene</a:t>
            </a:r>
            <a:r>
              <a:rPr lang="tr-TR" altLang="ar-SY" sz="4000" dirty="0"/>
              <a:t>l </a:t>
            </a:r>
            <a:r>
              <a:rPr lang="tr-TR" altLang="ar-SY" sz="4000" dirty="0" err="1"/>
              <a:t>K</a:t>
            </a:r>
            <a:r>
              <a:rPr lang="tr-TR" altLang="ar-SY" sz="4000" baseline="-25000" dirty="0" err="1"/>
              <a:t>c</a:t>
            </a:r>
            <a:r>
              <a:rPr lang="tr-TR" altLang="ar-SY" sz="4000" baseline="-25000" dirty="0"/>
              <a:t> </a:t>
            </a:r>
            <a:r>
              <a:rPr lang="tr-TR" altLang="ar-SY" sz="4000" dirty="0"/>
              <a:t>Eşitliği ve İşlemleri</a:t>
            </a:r>
            <a:endParaRPr lang="tr-TR" sz="4000" dirty="0">
              <a:solidFill>
                <a:srgbClr val="FF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75557" y="2744363"/>
            <a:ext cx="2916239" cy="981075"/>
            <a:chOff x="1072" y="3076"/>
            <a:chExt cx="1837" cy="618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072" y="3220"/>
              <a:ext cx="5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ar-SY" sz="2800" i="1" dirty="0"/>
                <a:t>K</a:t>
              </a:r>
              <a:r>
                <a:rPr lang="en-US" altLang="ar-SY" sz="2800" i="1" baseline="-25000" dirty="0"/>
                <a:t>c</a:t>
              </a:r>
              <a:r>
                <a:rPr lang="en-US" altLang="ar-SY" sz="2800" dirty="0"/>
                <a:t> = </a:t>
              </a:r>
              <a:endParaRPr lang="en-US" altLang="ar-SY" sz="2800" i="1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639" y="3364"/>
              <a:ext cx="11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ar-SY" sz="2800" dirty="0"/>
                <a:t>[A]</a:t>
              </a:r>
              <a:r>
                <a:rPr lang="en-US" altLang="ar-SY" sz="2800" i="1" baseline="30000" dirty="0"/>
                <a:t>a</a:t>
              </a:r>
              <a:r>
                <a:rPr lang="en-US" altLang="ar-SY" sz="2800" dirty="0"/>
                <a:t>[B]</a:t>
              </a:r>
              <a:r>
                <a:rPr lang="en-US" altLang="ar-SY" sz="2800" i="1" baseline="30000" dirty="0"/>
                <a:t>b</a:t>
              </a:r>
              <a:r>
                <a:rPr lang="en-US" altLang="ar-SY" sz="2800" i="1" dirty="0"/>
                <a:t>…..</a:t>
              </a:r>
              <a:endParaRPr lang="en-US" altLang="ar-SY" sz="2800" baseline="30000" dirty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634" y="3076"/>
              <a:ext cx="127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ar-SY" sz="2800" dirty="0"/>
                <a:t>[G]</a:t>
              </a:r>
              <a:r>
                <a:rPr lang="en-US" altLang="ar-SY" sz="2800" i="1" baseline="30000" dirty="0"/>
                <a:t>g</a:t>
              </a:r>
              <a:r>
                <a:rPr lang="en-US" altLang="ar-SY" sz="2800" dirty="0"/>
                <a:t>[H]</a:t>
              </a:r>
              <a:r>
                <a:rPr lang="en-US" altLang="ar-SY" sz="2800" i="1" baseline="30000" dirty="0"/>
                <a:t>h</a:t>
              </a:r>
              <a:r>
                <a:rPr lang="en-US" altLang="ar-SY" sz="2800" baseline="30000" dirty="0"/>
                <a:t> </a:t>
              </a:r>
              <a:r>
                <a:rPr lang="en-US" altLang="ar-SY" sz="2800" dirty="0"/>
                <a:t>…..</a:t>
              </a:r>
              <a:endParaRPr lang="en-US" altLang="ar-SY" sz="2800" baseline="30000" dirty="0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1628" y="3387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sz="2800"/>
            </a:p>
          </p:txBody>
        </p:sp>
      </p:grpSp>
    </p:spTree>
    <p:extLst>
      <p:ext uri="{BB962C8B-B14F-4D97-AF65-F5344CB8AC3E}">
        <p14:creationId xmlns:p14="http://schemas.microsoft.com/office/powerpoint/2010/main" val="39635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Tepkime eşitliği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zıt yönde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alınırsa </a:t>
                </a:r>
                <a:r>
                  <a:rPr lang="tr-TR" altLang="ar-SY" sz="2800" i="1" dirty="0" err="1">
                    <a:solidFill>
                      <a:schemeClr val="tx1"/>
                    </a:solidFill>
                  </a:rPr>
                  <a:t>K</a:t>
                </a:r>
                <a:r>
                  <a:rPr lang="tr-TR" altLang="ar-SY" sz="2800" baseline="-25000" dirty="0" err="1">
                    <a:solidFill>
                      <a:schemeClr val="tx1"/>
                    </a:solidFill>
                  </a:rPr>
                  <a:t>c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değerinin </a:t>
                </a:r>
                <a:r>
                  <a:rPr lang="tr-TR" altLang="ar-SY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tersi</a:t>
                </a:r>
                <a:r>
                  <a:rPr lang="tr-TR" altLang="ar-SY" sz="2800" dirty="0"/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alınır.</a:t>
                </a:r>
                <a:endParaRPr lang="en-US" altLang="ar-SY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it-IT" sz="2800" dirty="0">
                    <a:solidFill>
                      <a:schemeClr val="tx1"/>
                    </a:solidFill>
                  </a:rPr>
                  <a:t>CO ve H</a:t>
                </a:r>
                <a:r>
                  <a:rPr lang="it-IT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2800" dirty="0">
                    <a:solidFill>
                      <a:schemeClr val="tx1"/>
                    </a:solidFill>
                  </a:rPr>
                  <a:t> den CH</a:t>
                </a:r>
                <a:r>
                  <a:rPr lang="it-IT" sz="28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it-IT" sz="2800" dirty="0">
                    <a:solidFill>
                      <a:schemeClr val="tx1"/>
                    </a:solidFill>
                  </a:rPr>
                  <a:t>OH sentezine ilişkin eşitliğin tersini ele alalım. </a:t>
                </a:r>
                <a:endParaRPr lang="tr-TR" sz="2800" dirty="0">
                  <a:solidFill>
                    <a:schemeClr val="tx1"/>
                  </a:solidFill>
                </a:endParaRPr>
              </a:p>
              <a:p>
                <a:pPr marL="0" indent="0" algn="ctr" rtl="0">
                  <a:buNone/>
                </a:pPr>
                <a:r>
                  <a:rPr lang="tr-TR" sz="2800" dirty="0">
                    <a:solidFill>
                      <a:schemeClr val="tx1"/>
                    </a:solidFill>
                  </a:rPr>
                  <a:t>CH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tr-TR" sz="2800" dirty="0">
                    <a:solidFill>
                      <a:schemeClr val="tx1"/>
                    </a:solidFill>
                  </a:rPr>
                  <a:t>OH(g) ⇋ CO(g) + 2H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      </a:t>
                </a:r>
                <a:r>
                  <a:rPr lang="tr-TR" sz="2800" i="1" dirty="0">
                    <a:solidFill>
                      <a:schemeClr val="tx1"/>
                    </a:solidFill>
                  </a:rPr>
                  <a:t>K</a:t>
                </a:r>
                <a:r>
                  <a:rPr lang="en-US" sz="2800" dirty="0">
                    <a:solidFill>
                      <a:schemeClr val="tx1"/>
                    </a:solidFill>
                  </a:rPr>
                  <a:t>’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c</a:t>
                </a:r>
                <a:r>
                  <a:rPr lang="tr-TR" sz="2800" dirty="0">
                    <a:solidFill>
                      <a:schemeClr val="tx1"/>
                    </a:solidFill>
                  </a:rPr>
                  <a:t>=? </a:t>
                </a:r>
                <a:endParaRPr lang="it-IT" sz="2800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tr-T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0690</m:t>
                    </m:r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 l="-1378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sz="4000" dirty="0"/>
              <a:t>Denge Sabitine İlişkin Bağıntılar</a:t>
            </a:r>
          </a:p>
        </p:txBody>
      </p:sp>
    </p:spTree>
    <p:extLst>
      <p:ext uri="{BB962C8B-B14F-4D97-AF65-F5344CB8AC3E}">
        <p14:creationId xmlns:p14="http://schemas.microsoft.com/office/powerpoint/2010/main" val="33555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Denkleştirilmiş eşitliğin katsayıları bir çarpan ile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çarpılırsa</a:t>
                </a:r>
                <a:r>
                  <a:rPr lang="tr-TR" altLang="ar-SY" sz="2800" dirty="0"/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bu çarpan denge sabitine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üs olarak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verilir</a:t>
                </a:r>
                <a:r>
                  <a:rPr lang="en-US" altLang="ar-SY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tr-TR" sz="2800" dirty="0">
                    <a:solidFill>
                      <a:schemeClr val="tx1"/>
                    </a:solidFill>
                  </a:rPr>
                  <a:t>Şimde de iki mol CH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tr-TR" sz="2800" dirty="0">
                    <a:solidFill>
                      <a:schemeClr val="tx1"/>
                    </a:solidFill>
                  </a:rPr>
                  <a:t>OH(g) veren eşitliği yazalım; </a:t>
                </a:r>
              </a:p>
              <a:p>
                <a:pPr marL="0" indent="0" algn="ctr" rtl="0">
                  <a:lnSpc>
                    <a:spcPct val="150000"/>
                  </a:lnSpc>
                  <a:buNone/>
                </a:pPr>
                <a:r>
                  <a:rPr lang="tr-TR" sz="2800" dirty="0">
                    <a:solidFill>
                      <a:schemeClr val="tx1"/>
                    </a:solidFill>
                  </a:rPr>
                  <a:t>2CO(g) + 4H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⇋2CH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tr-TR" sz="2800" dirty="0">
                    <a:solidFill>
                      <a:schemeClr val="tx1"/>
                    </a:solidFill>
                  </a:rPr>
                  <a:t>OH(g)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sup>
                    </m:sSubSup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=? 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tr-T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𝑂𝐻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𝐶𝑂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][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sz="4000" dirty="0"/>
              <a:t>Denge Sabitine İlişkin Bağıntılar</a:t>
            </a:r>
          </a:p>
        </p:txBody>
      </p:sp>
    </p:spTree>
    <p:extLst>
      <p:ext uri="{BB962C8B-B14F-4D97-AF65-F5344CB8AC3E}">
        <p14:creationId xmlns:p14="http://schemas.microsoft.com/office/powerpoint/2010/main" val="5576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Denkleştirilmiş eşitliğin katsayıları bir çarpan ile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bölünürse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denge sabitinin bölene göre kökü alınır. </a:t>
                </a:r>
                <a:endParaRPr lang="en-US" altLang="ar-SY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tr-TR" sz="2800" dirty="0">
                    <a:solidFill>
                      <a:schemeClr val="tx1"/>
                    </a:solidFill>
                  </a:rPr>
                  <a:t>Şimdi de mol sayısının yarıya bölündüğünü varsayalım </a:t>
                </a:r>
              </a:p>
              <a:p>
                <a:pPr marL="0" indent="0" algn="ctr" rtl="0">
                  <a:buNone/>
                </a:pPr>
                <a:r>
                  <a:rPr lang="tr-TR" sz="2800" dirty="0">
                    <a:solidFill>
                      <a:schemeClr val="tx1"/>
                    </a:solidFill>
                  </a:rPr>
                  <a:t>½ CO(g) + H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⇋ ½ CH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tr-TR" sz="2800" dirty="0">
                    <a:solidFill>
                      <a:schemeClr val="tx1"/>
                    </a:solidFill>
                  </a:rPr>
                  <a:t>OH(g)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bSup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=? </a:t>
                </a:r>
                <a:endParaRPr lang="tr-T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tr-T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][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sz="4000" dirty="0"/>
              <a:t>Denge Sabitine İlişkin Bağıntılar</a:t>
            </a:r>
          </a:p>
        </p:txBody>
      </p:sp>
    </p:spTree>
    <p:extLst>
      <p:ext uri="{BB962C8B-B14F-4D97-AF65-F5344CB8AC3E}">
        <p14:creationId xmlns:p14="http://schemas.microsoft.com/office/powerpoint/2010/main" val="21295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Dinamik Denge, </a:t>
            </a:r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Denge Sabiti Eşitliği, </a:t>
            </a:r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Denge Sabitine İlişkin Bağıntılar, </a:t>
            </a:r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Denge Sabiti Büyüklüğünün Önemi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/>
              <a:t>Konular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Amonyağın, NH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3</a:t>
            </a:r>
            <a:r>
              <a:rPr lang="tr-TR" altLang="ar-SY" sz="2800" dirty="0">
                <a:solidFill>
                  <a:schemeClr val="tx1"/>
                </a:solidFill>
              </a:rPr>
              <a:t>(g), sentez reaksiyonu ve </a:t>
            </a:r>
            <a:r>
              <a:rPr lang="tr-TR" altLang="ar-SY" sz="2800" dirty="0" err="1">
                <a:solidFill>
                  <a:schemeClr val="tx1"/>
                </a:solidFill>
              </a:rPr>
              <a:t>K</a:t>
            </a:r>
            <a:r>
              <a:rPr lang="tr-TR" altLang="ar-SY" sz="2800" baseline="30000" dirty="0" err="1">
                <a:solidFill>
                  <a:schemeClr val="tx1"/>
                </a:solidFill>
              </a:rPr>
              <a:t>o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c</a:t>
            </a:r>
            <a:r>
              <a:rPr lang="tr-TR" altLang="ar-SY" sz="2800" dirty="0">
                <a:solidFill>
                  <a:schemeClr val="tx1"/>
                </a:solidFill>
              </a:rPr>
              <a:t> değeri verilmiştir.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algn="ctr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N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(g) + 3 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(g) </a:t>
            </a:r>
            <a:r>
              <a:rPr lang="tr-TR" sz="2800" dirty="0">
                <a:solidFill>
                  <a:schemeClr val="tx1"/>
                </a:solidFill>
              </a:rPr>
              <a:t>⇋</a:t>
            </a:r>
            <a:r>
              <a:rPr lang="tr-TR" altLang="ar-SY" sz="2800" dirty="0">
                <a:solidFill>
                  <a:schemeClr val="tx1"/>
                </a:solidFill>
              </a:rPr>
              <a:t> 2 NH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3</a:t>
            </a:r>
            <a:r>
              <a:rPr lang="tr-TR" altLang="ar-SY" sz="2800" dirty="0">
                <a:solidFill>
                  <a:schemeClr val="tx1"/>
                </a:solidFill>
              </a:rPr>
              <a:t> (g)   </a:t>
            </a:r>
            <a:r>
              <a:rPr lang="en-US" altLang="ar-SY" sz="2800" dirty="0">
                <a:solidFill>
                  <a:schemeClr val="tx1"/>
                </a:solidFill>
              </a:rPr>
              <a:t>   </a:t>
            </a:r>
            <a:r>
              <a:rPr lang="en-US" altLang="ar-SY" sz="2800" i="1" dirty="0">
                <a:solidFill>
                  <a:schemeClr val="tx1"/>
                </a:solidFill>
              </a:rPr>
              <a:t>K</a:t>
            </a:r>
            <a:r>
              <a:rPr lang="tr-TR" altLang="ar-SY" sz="2800" baseline="30000" dirty="0">
                <a:solidFill>
                  <a:schemeClr val="tx1"/>
                </a:solidFill>
              </a:rPr>
              <a:t>o</a:t>
            </a:r>
            <a:r>
              <a:rPr lang="en-US" altLang="ar-SY" sz="2800" baseline="-25000" dirty="0">
                <a:solidFill>
                  <a:schemeClr val="tx1"/>
                </a:solidFill>
              </a:rPr>
              <a:t>c</a:t>
            </a:r>
            <a:r>
              <a:rPr lang="tr-TR" altLang="ar-SY" sz="2800" dirty="0">
                <a:solidFill>
                  <a:schemeClr val="tx1"/>
                </a:solidFill>
              </a:rPr>
              <a:t>=3,6x 10</a:t>
            </a:r>
            <a:r>
              <a:rPr lang="tr-TR" altLang="ar-SY" sz="2800" baseline="30000" dirty="0">
                <a:solidFill>
                  <a:schemeClr val="tx1"/>
                </a:solidFill>
              </a:rPr>
              <a:t>8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endParaRPr lang="tr-TR" altLang="ar-SY" sz="2800" dirty="0">
              <a:solidFill>
                <a:schemeClr val="tx1"/>
              </a:solidFill>
            </a:endParaRPr>
          </a:p>
          <a:p>
            <a:pPr algn="ctr"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NH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3</a:t>
            </a:r>
            <a:r>
              <a:rPr lang="tr-TR" altLang="ar-SY" sz="2800" dirty="0">
                <a:solidFill>
                  <a:schemeClr val="tx1"/>
                </a:solidFill>
              </a:rPr>
              <a:t> (g) </a:t>
            </a:r>
            <a:r>
              <a:rPr lang="tr-TR" sz="2800" dirty="0">
                <a:solidFill>
                  <a:schemeClr val="tx1"/>
                </a:solidFill>
              </a:rPr>
              <a:t>⇋</a:t>
            </a:r>
            <a:r>
              <a:rPr lang="tr-TR" altLang="ar-SY" sz="2800" dirty="0">
                <a:solidFill>
                  <a:schemeClr val="tx1"/>
                </a:solidFill>
              </a:rPr>
              <a:t> ½ N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(g) + 3/2 H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(g)        </a:t>
            </a:r>
            <a:r>
              <a:rPr lang="tr-TR" altLang="ar-SY" sz="2800" i="1" dirty="0" err="1">
                <a:solidFill>
                  <a:schemeClr val="tx1"/>
                </a:solidFill>
              </a:rPr>
              <a:t>K</a:t>
            </a:r>
            <a:r>
              <a:rPr lang="tr-TR" altLang="ar-SY" sz="2800" baseline="30000" dirty="0" err="1">
                <a:solidFill>
                  <a:schemeClr val="tx1"/>
                </a:solidFill>
              </a:rPr>
              <a:t>o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c</a:t>
            </a:r>
            <a:r>
              <a:rPr lang="tr-TR" altLang="ar-SY" sz="2800" dirty="0">
                <a:solidFill>
                  <a:schemeClr val="tx1"/>
                </a:solidFill>
              </a:rPr>
              <a:t>=?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Örnek 2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None/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2 NH</a:t>
                </a:r>
                <a:r>
                  <a:rPr lang="tr-TR" altLang="ar-SY" sz="28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(g) </a:t>
                </a:r>
                <a:r>
                  <a:rPr lang="tr-TR" altLang="ar-SY" sz="2800" dirty="0">
                    <a:solidFill>
                      <a:schemeClr val="tx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  <a:sym typeface="Wingdings 3" panose="05040102010807070707" pitchFamily="18" charset="2"/>
                  </a:rPr>
                  <a:t>⇄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N</a:t>
                </a:r>
                <a:r>
                  <a:rPr lang="tr-TR" altLang="ar-SY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(g) + 3H</a:t>
                </a:r>
                <a:r>
                  <a:rPr lang="tr-TR" altLang="ar-SY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(g) </a:t>
                </a:r>
                <a:r>
                  <a:rPr lang="en-US" altLang="ar-SY" sz="2800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ar-SY" sz="2800" i="1" dirty="0">
                    <a:solidFill>
                      <a:schemeClr val="tx1"/>
                    </a:solidFill>
                  </a:rPr>
                  <a:t>K</a:t>
                </a:r>
                <a:r>
                  <a:rPr lang="tr-TR" altLang="ar-SY" sz="2800" i="1" dirty="0">
                    <a:solidFill>
                      <a:schemeClr val="tx1"/>
                    </a:solidFill>
                  </a:rPr>
                  <a:t>’</a:t>
                </a:r>
                <a:r>
                  <a:rPr lang="en-US" altLang="ar-SY" sz="2800" baseline="-25000" dirty="0">
                    <a:solidFill>
                      <a:schemeClr val="tx1"/>
                    </a:solidFill>
                  </a:rPr>
                  <a:t>c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=1/(3,6 x 10</a:t>
                </a:r>
                <a:r>
                  <a:rPr lang="tr-TR" altLang="ar-SY" sz="2800" baseline="30000" dirty="0">
                    <a:solidFill>
                      <a:schemeClr val="tx1"/>
                    </a:solidFill>
                  </a:rPr>
                  <a:t>8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)=2,8x10</a:t>
                </a:r>
                <a:r>
                  <a:rPr lang="tr-TR" altLang="ar-SY" sz="2800" baseline="30000" dirty="0">
                    <a:solidFill>
                      <a:schemeClr val="tx1"/>
                    </a:solidFill>
                  </a:rPr>
                  <a:t>-9</a:t>
                </a:r>
                <a:r>
                  <a:rPr lang="tr-TR" altLang="ar-SY" sz="2800" u="sng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 rtl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None/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İstenen denklemi elde etmek için tüm katsayılar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2 ‘ye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bölünür.</a:t>
                </a:r>
              </a:p>
              <a:p>
                <a:pPr algn="l" rtl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None/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Bu yüzden  </a:t>
                </a:r>
                <a:r>
                  <a:rPr lang="en-US" altLang="ar-SY" sz="2800" i="1" dirty="0">
                    <a:solidFill>
                      <a:schemeClr val="tx1"/>
                    </a:solidFill>
                  </a:rPr>
                  <a:t>K</a:t>
                </a:r>
                <a:r>
                  <a:rPr lang="tr-TR" altLang="ar-SY" sz="2800" i="1" dirty="0">
                    <a:solidFill>
                      <a:schemeClr val="tx1"/>
                    </a:solidFill>
                  </a:rPr>
                  <a:t>’</a:t>
                </a:r>
                <a:r>
                  <a:rPr lang="en-US" altLang="ar-SY" sz="2800" baseline="-25000" dirty="0">
                    <a:solidFill>
                      <a:schemeClr val="tx1"/>
                    </a:solidFill>
                  </a:rPr>
                  <a:t>c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</a:t>
                </a:r>
                <a:r>
                  <a:rPr lang="tr-TR" altLang="ar-SY" sz="2800" dirty="0" err="1">
                    <a:solidFill>
                      <a:schemeClr val="tx1"/>
                    </a:solidFill>
                  </a:rPr>
                  <a:t>nin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karekökü</a:t>
                </a:r>
                <a:r>
                  <a:rPr lang="tr-TR" altLang="ar-SY" sz="2800" dirty="0"/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alınır.  </a:t>
                </a:r>
                <a:endParaRPr lang="en-US" altLang="ar-SY" sz="2800" dirty="0">
                  <a:solidFill>
                    <a:schemeClr val="tx1"/>
                  </a:solidFill>
                </a:endParaRPr>
              </a:p>
              <a:p>
                <a:pPr algn="ctr" rtl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None/>
                </a:pPr>
                <a:r>
                  <a:rPr lang="en-US" altLang="ar-SY" sz="2800" i="1" dirty="0">
                    <a:solidFill>
                      <a:schemeClr val="tx1"/>
                    </a:solidFill>
                  </a:rPr>
                  <a:t>K</a:t>
                </a:r>
                <a:r>
                  <a:rPr lang="tr-TR" altLang="ar-SY" sz="2800" i="1" dirty="0">
                    <a:solidFill>
                      <a:schemeClr val="tx1"/>
                    </a:solidFill>
                  </a:rPr>
                  <a:t>’’</a:t>
                </a:r>
                <a:r>
                  <a:rPr lang="en-US" altLang="ar-SY" sz="2800" baseline="-25000" dirty="0">
                    <a:solidFill>
                      <a:schemeClr val="tx1"/>
                    </a:solidFill>
                  </a:rPr>
                  <a:t>c</a:t>
                </a:r>
                <a:r>
                  <a:rPr lang="en-US" altLang="ar-SY" sz="2800" dirty="0">
                    <a:solidFill>
                      <a:schemeClr val="tx1"/>
                    </a:solidFill>
                  </a:rPr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tr-TR" altLang="ar-SY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tr-TR" altLang="ar-SY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sSup>
                          <m:sSupPr>
                            <m:ctrlP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altLang="ar-SY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e>
                    </m:rad>
                    <m:r>
                      <a:rPr lang="en-US" altLang="ar-SY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altLang="ar-SY" sz="2800" dirty="0">
                    <a:solidFill>
                      <a:schemeClr val="tx1"/>
                    </a:solidFill>
                  </a:rPr>
                  <a:t>5,3 x10</a:t>
                </a:r>
                <a:r>
                  <a:rPr lang="tr-TR" altLang="ar-SY" sz="2800" baseline="30000" dirty="0">
                    <a:solidFill>
                      <a:schemeClr val="tx1"/>
                    </a:solidFill>
                  </a:rPr>
                  <a:t>-5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 </a:t>
                </a:r>
                <a:endParaRPr lang="tr-TR" altLang="ar-SY" sz="28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 l="-1531" r="-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ar-SY" sz="4000" u="sng" dirty="0">
                <a:solidFill>
                  <a:srgbClr val="FF0000"/>
                </a:solidFill>
              </a:rPr>
              <a:t>Çözüm: </a:t>
            </a:r>
          </a:p>
        </p:txBody>
      </p:sp>
    </p:spTree>
    <p:extLst>
      <p:ext uri="{BB962C8B-B14F-4D97-AF65-F5344CB8AC3E}">
        <p14:creationId xmlns:p14="http://schemas.microsoft.com/office/powerpoint/2010/main" val="40828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tr-TR" sz="2600" dirty="0">
                    <a:solidFill>
                      <a:schemeClr val="tx1"/>
                    </a:solidFill>
                  </a:rPr>
                  <a:t>Aşağıdaki tepkimenin denge sabitini bulmaya çalışalım. </a:t>
                </a:r>
              </a:p>
              <a:p>
                <a:pPr marL="0" indent="0" algn="ctr" rtl="0">
                  <a:lnSpc>
                    <a:spcPct val="150000"/>
                  </a:lnSpc>
                  <a:buNone/>
                </a:pPr>
                <a:r>
                  <a:rPr lang="tr-TR" sz="2600" dirty="0">
                    <a:solidFill>
                      <a:schemeClr val="tx1"/>
                    </a:solidFill>
                  </a:rPr>
                  <a:t>N</a:t>
                </a:r>
                <a:r>
                  <a:rPr lang="tr-TR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600" dirty="0">
                    <a:solidFill>
                      <a:schemeClr val="tx1"/>
                    </a:solidFill>
                  </a:rPr>
                  <a:t>O(g) + ½ O</a:t>
                </a:r>
                <a:r>
                  <a:rPr lang="tr-TR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600" dirty="0">
                    <a:solidFill>
                      <a:schemeClr val="tx1"/>
                    </a:solidFill>
                  </a:rPr>
                  <a:t>(g) ⇋ 2NO(g)	 </a:t>
                </a:r>
                <a:r>
                  <a:rPr lang="tr-TR" sz="2600" dirty="0"/>
                  <a:t>	</a:t>
                </a:r>
                <a:r>
                  <a:rPr lang="tr-TR" sz="2600" i="1" dirty="0" err="1">
                    <a:solidFill>
                      <a:srgbClr val="FF0000"/>
                    </a:solidFill>
                  </a:rPr>
                  <a:t>K</a:t>
                </a:r>
                <a:r>
                  <a:rPr lang="tr-TR" sz="2600" baseline="-25000" dirty="0" err="1">
                    <a:solidFill>
                      <a:srgbClr val="FF0000"/>
                    </a:solidFill>
                  </a:rPr>
                  <a:t>c</a:t>
                </a:r>
                <a:r>
                  <a:rPr lang="tr-TR" sz="2600" dirty="0">
                    <a:solidFill>
                      <a:srgbClr val="FF0000"/>
                    </a:solidFill>
                  </a:rPr>
                  <a:t>=? 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tr-TR" sz="2600" dirty="0">
                    <a:solidFill>
                      <a:schemeClr val="tx1"/>
                    </a:solidFill>
                  </a:rPr>
                  <a:t>Aşağıdaki iki denge tepkimesinin </a:t>
                </a:r>
                <a:r>
                  <a:rPr lang="tr-TR" sz="2600" i="1" dirty="0" err="1">
                    <a:solidFill>
                      <a:schemeClr val="tx1"/>
                    </a:solidFill>
                  </a:rPr>
                  <a:t>K</a:t>
                </a:r>
                <a:r>
                  <a:rPr lang="tr-TR" sz="2600" baseline="-25000" dirty="0" err="1">
                    <a:solidFill>
                      <a:schemeClr val="tx1"/>
                    </a:solidFill>
                  </a:rPr>
                  <a:t>c</a:t>
                </a:r>
                <a:r>
                  <a:rPr lang="tr-TR" sz="2600" dirty="0">
                    <a:solidFill>
                      <a:schemeClr val="tx1"/>
                    </a:solidFill>
                  </a:rPr>
                  <a:t> değeri bilinmektedir. </a:t>
                </a:r>
              </a:p>
              <a:p>
                <a:pPr marL="0" indent="0" algn="ctr" rtl="0">
                  <a:lnSpc>
                    <a:spcPct val="150000"/>
                  </a:lnSpc>
                  <a:buNone/>
                </a:pPr>
                <a:r>
                  <a:rPr lang="tr-TR" sz="2600" dirty="0">
                    <a:solidFill>
                      <a:schemeClr val="tx1"/>
                    </a:solidFill>
                  </a:rPr>
                  <a:t>(a)   N</a:t>
                </a:r>
                <a:r>
                  <a:rPr lang="tr-TR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600" dirty="0">
                    <a:solidFill>
                      <a:schemeClr val="tx1"/>
                    </a:solidFill>
                  </a:rPr>
                  <a:t>(g) + ½ O</a:t>
                </a:r>
                <a:r>
                  <a:rPr lang="tr-TR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600" dirty="0">
                    <a:solidFill>
                      <a:schemeClr val="tx1"/>
                    </a:solidFill>
                  </a:rPr>
                  <a:t>(g) ⇋ N</a:t>
                </a:r>
                <a:r>
                  <a:rPr lang="tr-TR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600" dirty="0">
                    <a:solidFill>
                      <a:schemeClr val="tx1"/>
                    </a:solidFill>
                  </a:rPr>
                  <a:t>O(g)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sz="2600" dirty="0">
                    <a:solidFill>
                      <a:schemeClr val="tx1"/>
                    </a:solidFill>
                  </a:rPr>
                  <a:t>=2,7x10</a:t>
                </a:r>
                <a:r>
                  <a:rPr lang="tr-TR" sz="2600" baseline="30000" dirty="0">
                    <a:solidFill>
                      <a:schemeClr val="tx1"/>
                    </a:solidFill>
                  </a:rPr>
                  <a:t>-18</a:t>
                </a:r>
                <a:r>
                  <a:rPr lang="tr-TR" sz="2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ctr" rtl="0">
                  <a:lnSpc>
                    <a:spcPct val="150000"/>
                  </a:lnSpc>
                  <a:buNone/>
                </a:pPr>
                <a:r>
                  <a:rPr lang="tr-TR" sz="2600" dirty="0">
                    <a:solidFill>
                      <a:schemeClr val="tx1"/>
                    </a:solidFill>
                  </a:rPr>
                  <a:t>(b)</a:t>
                </a:r>
                <a:r>
                  <a:rPr lang="en-US" sz="2600" dirty="0">
                    <a:solidFill>
                      <a:schemeClr val="tx1"/>
                    </a:solidFill>
                  </a:rPr>
                  <a:t>   </a:t>
                </a:r>
                <a:r>
                  <a:rPr lang="tr-TR" sz="2600" dirty="0">
                    <a:solidFill>
                      <a:schemeClr val="tx1"/>
                    </a:solidFill>
                  </a:rPr>
                  <a:t>N</a:t>
                </a:r>
                <a:r>
                  <a:rPr lang="tr-TR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600" dirty="0">
                    <a:solidFill>
                      <a:schemeClr val="tx1"/>
                    </a:solidFill>
                  </a:rPr>
                  <a:t>(g) + O</a:t>
                </a:r>
                <a:r>
                  <a:rPr lang="tr-TR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600" dirty="0">
                    <a:solidFill>
                      <a:schemeClr val="tx1"/>
                    </a:solidFill>
                  </a:rPr>
                  <a:t>(g) ⇋ 2NO(g)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tr-TR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tr-TR" sz="2600" dirty="0">
                    <a:solidFill>
                      <a:schemeClr val="tx1"/>
                    </a:solidFill>
                  </a:rPr>
                  <a:t>=4,7x10</a:t>
                </a:r>
                <a:r>
                  <a:rPr lang="tr-TR" sz="2600" baseline="30000" dirty="0">
                    <a:solidFill>
                      <a:schemeClr val="tx1"/>
                    </a:solidFill>
                  </a:rPr>
                  <a:t>-31</a:t>
                </a:r>
                <a:r>
                  <a:rPr lang="tr-TR" sz="26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 rtl="0">
                  <a:lnSpc>
                    <a:spcPct val="150000"/>
                  </a:lnSpc>
                </a:pPr>
                <a:endParaRPr lang="en-US" altLang="ar-SY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 l="-1225" r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8631382" cy="987303"/>
          </a:xfrm>
        </p:spPr>
        <p:txBody>
          <a:bodyPr>
            <a:normAutofit/>
          </a:bodyPr>
          <a:lstStyle/>
          <a:p>
            <a:pPr rtl="0"/>
            <a:r>
              <a:rPr lang="tr-TR" sz="4000" b="0" dirty="0"/>
              <a:t>Denge Sabiti Eşitliklerinin Birleştirilmesi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8592458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tr-TR" sz="2800" dirty="0">
                    <a:solidFill>
                      <a:srgbClr val="FF0000"/>
                    </a:solidFill>
                  </a:rPr>
                  <a:t>a</a:t>
                </a:r>
                <a:r>
                  <a:rPr lang="tr-TR" sz="2800" dirty="0"/>
                  <a:t> eşitliği ters çevrilerek </a:t>
                </a:r>
                <a:r>
                  <a:rPr lang="tr-TR" sz="2800" dirty="0">
                    <a:solidFill>
                      <a:srgbClr val="FF0000"/>
                    </a:solidFill>
                  </a:rPr>
                  <a:t>b</a:t>
                </a:r>
                <a:r>
                  <a:rPr lang="tr-TR" sz="2800" dirty="0"/>
                  <a:t> eşitliği ile toplandığında net tepkime elde edilir. </a:t>
                </a:r>
              </a:p>
              <a:p>
                <a:pPr marL="514350" indent="-514350" algn="l" rtl="0">
                  <a:lnSpc>
                    <a:spcPct val="150000"/>
                  </a:lnSpc>
                  <a:buAutoNum type="alphaLcParenBoth"/>
                </a:pPr>
                <a:r>
                  <a:rPr lang="tr-TR" sz="2800" dirty="0">
                    <a:solidFill>
                      <a:schemeClr val="tx1"/>
                    </a:solidFill>
                  </a:rPr>
                  <a:t>N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O(g) ⇋ N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+ ½ O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sSup>
                          <m:sSupPr>
                            <m:ctrlPr>
                              <a:rPr lang="tr-T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tr-T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 algn="l" rtl="0">
                  <a:lnSpc>
                    <a:spcPct val="150000"/>
                  </a:lnSpc>
                  <a:buAutoNum type="alphaLcParenBoth"/>
                </a:pPr>
                <a:r>
                  <a:rPr lang="tr-TR" sz="2800" dirty="0">
                    <a:solidFill>
                      <a:schemeClr val="tx1"/>
                    </a:solidFill>
                  </a:rPr>
                  <a:t>N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+ O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⇋ 2NO(g)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tr-T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=4,7x10</a:t>
                </a:r>
                <a:r>
                  <a:rPr lang="tr-TR" sz="2800" baseline="30000" dirty="0">
                    <a:solidFill>
                      <a:schemeClr val="tx1"/>
                    </a:solidFill>
                  </a:rPr>
                  <a:t>-31</a:t>
                </a:r>
                <a:r>
                  <a:rPr lang="tr-TR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r>
                  <a:rPr lang="pt-BR" sz="2800" dirty="0">
                    <a:solidFill>
                      <a:schemeClr val="tx1"/>
                    </a:solidFill>
                  </a:rPr>
                  <a:t>Net: </a:t>
                </a:r>
                <a:r>
                  <a:rPr lang="tr-TR" sz="2800" dirty="0">
                    <a:solidFill>
                      <a:schemeClr val="tx1"/>
                    </a:solidFill>
                  </a:rPr>
                  <a:t>	</a:t>
                </a:r>
                <a:r>
                  <a:rPr lang="pt-BR" sz="2800" dirty="0">
                    <a:solidFill>
                      <a:schemeClr val="tx1"/>
                    </a:solidFill>
                  </a:rPr>
                  <a:t>N</a:t>
                </a:r>
                <a:r>
                  <a:rPr lang="pt-B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pt-BR" sz="2800" dirty="0">
                    <a:solidFill>
                      <a:schemeClr val="tx1"/>
                    </a:solidFill>
                  </a:rPr>
                  <a:t>O(g) + ½</a:t>
                </a:r>
                <a:r>
                  <a:rPr lang="tr-TR" sz="2800" dirty="0">
                    <a:solidFill>
                      <a:schemeClr val="tx1"/>
                    </a:solidFill>
                  </a:rPr>
                  <a:t> </a:t>
                </a:r>
                <a:r>
                  <a:rPr lang="pt-BR" sz="2800" dirty="0">
                    <a:solidFill>
                      <a:schemeClr val="tx1"/>
                    </a:solidFill>
                  </a:rPr>
                  <a:t>O</a:t>
                </a:r>
                <a:r>
                  <a:rPr lang="pt-B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pt-BR" sz="2800" dirty="0">
                    <a:solidFill>
                      <a:schemeClr val="tx1"/>
                    </a:solidFill>
                  </a:rPr>
                  <a:t>(g) ⇋ 2NO</a:t>
                </a:r>
                <a:r>
                  <a:rPr lang="tr-TR" sz="2800" dirty="0">
                    <a:solidFill>
                      <a:schemeClr val="tx1"/>
                    </a:solidFill>
                  </a:rPr>
                  <a:t> </a:t>
                </a:r>
                <a:r>
                  <a:rPr lang="pt-BR" sz="2800" dirty="0">
                    <a:solidFill>
                      <a:schemeClr val="tx1"/>
                    </a:solidFill>
                  </a:rPr>
                  <a:t>(g) </a:t>
                </a:r>
                <a:r>
                  <a:rPr lang="tr-TR" sz="2800" dirty="0">
                    <a:solidFill>
                      <a:schemeClr val="tx1"/>
                    </a:solidFill>
                  </a:rPr>
                  <a:t>		</a:t>
                </a:r>
                <a:r>
                  <a:rPr lang="pt-BR" sz="2800" i="1" dirty="0">
                    <a:solidFill>
                      <a:schemeClr val="tx1"/>
                    </a:solidFill>
                  </a:rPr>
                  <a:t>K</a:t>
                </a:r>
                <a:r>
                  <a:rPr lang="pt-BR" sz="2800" baseline="-25000" dirty="0">
                    <a:solidFill>
                      <a:schemeClr val="tx1"/>
                    </a:solidFill>
                  </a:rPr>
                  <a:t>c</a:t>
                </a:r>
                <a:r>
                  <a:rPr lang="pt-BR" sz="2800" dirty="0">
                    <a:solidFill>
                      <a:schemeClr val="tx1"/>
                    </a:solidFill>
                  </a:rPr>
                  <a:t>(net)=?</a:t>
                </a:r>
                <a:endParaRPr lang="tr-TR" sz="2800" dirty="0">
                  <a:solidFill>
                    <a:schemeClr val="tx1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en-US" altLang="ar-SY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8592458" cy="5313441"/>
              </a:xfrm>
              <a:blipFill>
                <a:blip r:embed="rId2"/>
                <a:stretch>
                  <a:fillRect l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8592458" cy="987303"/>
          </a:xfrm>
        </p:spPr>
        <p:txBody>
          <a:bodyPr>
            <a:normAutofit/>
          </a:bodyPr>
          <a:lstStyle/>
          <a:p>
            <a:pPr rtl="0"/>
            <a:r>
              <a:rPr lang="tr-TR" sz="4000" b="0" dirty="0"/>
              <a:t>Denge Sabiti Eşitliklerinin Birleştirilmesi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den>
                      </m:f>
                      <m:f>
                        <m:f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7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10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tx1"/>
                          </a:solidFill>
                        </a:rPr>
                        <m:t>31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sSup>
                            <m:sSupPr>
                              <m:ctrlP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tr-T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tr-T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tr-TR" sz="2800" dirty="0"/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en-US" altLang="ar-SY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9144000" cy="987303"/>
          </a:xfrm>
        </p:spPr>
        <p:txBody>
          <a:bodyPr>
            <a:normAutofit/>
          </a:bodyPr>
          <a:lstStyle/>
          <a:p>
            <a:pPr rtl="0"/>
            <a:r>
              <a:rPr lang="tr-TR" sz="4000" b="0" dirty="0"/>
              <a:t>Denge Sabiti Eşitliklerinin Birleştirilmesi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Bir </a:t>
            </a:r>
            <a:r>
              <a:rPr lang="tr-TR" sz="2800" dirty="0">
                <a:solidFill>
                  <a:srgbClr val="FF0000"/>
                </a:solidFill>
              </a:rPr>
              <a:t>gazın kısmi basıncı</a:t>
            </a:r>
            <a:r>
              <a:rPr lang="tr-TR" sz="2800" dirty="0">
                <a:solidFill>
                  <a:schemeClr val="tx1"/>
                </a:solidFill>
              </a:rPr>
              <a:t>, o </a:t>
            </a:r>
            <a:r>
              <a:rPr lang="tr-TR" sz="2800" dirty="0">
                <a:solidFill>
                  <a:srgbClr val="0070C0"/>
                </a:solidFill>
              </a:rPr>
              <a:t>gazın </a:t>
            </a:r>
            <a:r>
              <a:rPr lang="tr-TR" sz="2800" dirty="0" err="1">
                <a:solidFill>
                  <a:srgbClr val="0070C0"/>
                </a:solidFill>
              </a:rPr>
              <a:t>derişiminin</a:t>
            </a:r>
            <a:r>
              <a:rPr lang="tr-TR" sz="2800" dirty="0">
                <a:solidFill>
                  <a:srgbClr val="0070C0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bir ölçüsü olduğundan, gazları içeren tepkimelere ilişkin denge sabitleri, tepkimede yer alan </a:t>
            </a:r>
            <a:r>
              <a:rPr lang="tr-TR" sz="2800" dirty="0">
                <a:solidFill>
                  <a:srgbClr val="00B050"/>
                </a:solidFill>
              </a:rPr>
              <a:t>gazların kısmi basınçları</a:t>
            </a:r>
            <a:r>
              <a:rPr lang="tr-TR" sz="2800" dirty="0">
                <a:solidFill>
                  <a:schemeClr val="tx1"/>
                </a:solidFill>
              </a:rPr>
              <a:t> cinsinden ifade edilebilir. 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Bu türden bir denge sabiti türetmek için aşağıdaki tepkimeyi ele alalım. </a:t>
            </a:r>
          </a:p>
          <a:p>
            <a:pPr algn="l" rtl="0">
              <a:lnSpc>
                <a:spcPct val="150000"/>
              </a:lnSpc>
            </a:pPr>
            <a:endParaRPr lang="tr-TR" altLang="ar-SY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Gaz</a:t>
            </a:r>
            <a:r>
              <a:rPr lang="en-US" altLang="ar-SY" sz="4000" dirty="0"/>
              <a:t>lar: </a:t>
            </a:r>
            <a:r>
              <a:rPr lang="tr-TR" altLang="ar-SY" sz="4000" dirty="0"/>
              <a:t>Denge Sabiti</a:t>
            </a:r>
            <a:r>
              <a:rPr lang="en-US" altLang="ar-SY" sz="4000" dirty="0"/>
              <a:t>, K</a:t>
            </a:r>
            <a:r>
              <a:rPr lang="en-US" altLang="ar-SY" sz="4000" baseline="-25000" dirty="0"/>
              <a:t>P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altLang="ar-SY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Gaz</a:t>
            </a:r>
            <a:r>
              <a:rPr lang="en-US" altLang="ar-SY" sz="4000" dirty="0"/>
              <a:t>lar: </a:t>
            </a:r>
            <a:r>
              <a:rPr lang="tr-TR" altLang="ar-SY" sz="4000" dirty="0"/>
              <a:t>Denge Sabiti</a:t>
            </a:r>
            <a:r>
              <a:rPr lang="en-US" altLang="ar-SY" sz="4000" dirty="0"/>
              <a:t>, K</a:t>
            </a:r>
            <a:r>
              <a:rPr lang="en-US" altLang="ar-SY" sz="4000" baseline="-25000" dirty="0"/>
              <a:t>P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8874"/>
            <a:ext cx="7936681" cy="35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/>
            <a:endParaRPr lang="en-US" altLang="ar-SY" sz="1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3600" dirty="0"/>
              <a:t>GAZLARIN DENGE SABİTİ </a:t>
            </a:r>
            <a:r>
              <a:rPr lang="en-US" altLang="ar-SY" sz="3600" dirty="0"/>
              <a:t> </a:t>
            </a:r>
            <a:r>
              <a:rPr lang="en-US" altLang="ar-SY" sz="3600" i="1" dirty="0"/>
              <a:t>K</a:t>
            </a:r>
            <a:r>
              <a:rPr lang="en-US" altLang="ar-SY" sz="2000" baseline="-25000" dirty="0"/>
              <a:t>P</a:t>
            </a:r>
            <a:r>
              <a:rPr lang="en-US" altLang="ar-SY" sz="2000" dirty="0"/>
              <a:t> </a:t>
            </a:r>
            <a:r>
              <a:rPr lang="en-US" altLang="ar-SY" sz="3600" dirty="0"/>
              <a:t>= </a:t>
            </a:r>
            <a:r>
              <a:rPr lang="en-US" altLang="ar-SY" sz="3600" i="1" dirty="0"/>
              <a:t>K</a:t>
            </a:r>
            <a:r>
              <a:rPr lang="en-US" altLang="ar-SY" sz="2400" baseline="-25000" dirty="0"/>
              <a:t>c</a:t>
            </a:r>
            <a:r>
              <a:rPr lang="en-US" altLang="ar-SY" sz="3600" dirty="0">
                <a:sym typeface="WP MathA"/>
              </a:rPr>
              <a:t>(</a:t>
            </a:r>
            <a:r>
              <a:rPr lang="en-US" altLang="ar-SY" sz="3600" i="1" dirty="0"/>
              <a:t>RT</a:t>
            </a:r>
            <a:r>
              <a:rPr lang="en-US" altLang="ar-SY" sz="3600" dirty="0"/>
              <a:t>)</a:t>
            </a:r>
            <a:r>
              <a:rPr lang="el-GR" altLang="ar-SY" sz="3600" baseline="30000" dirty="0"/>
              <a:t>Δ</a:t>
            </a:r>
            <a:r>
              <a:rPr lang="en-US" altLang="ar-SY" sz="3600" baseline="30000" dirty="0"/>
              <a:t>n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76" y="1138873"/>
            <a:ext cx="6961347" cy="5313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4872" y="2603611"/>
            <a:ext cx="68258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dirty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4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rmAutofit/>
              </a:bodyPr>
              <a:lstStyle/>
              <a:p>
                <a:pPr marL="0" indent="0" algn="ctr" rtl="0">
                  <a:lnSpc>
                    <a:spcPct val="170000"/>
                  </a:lnSpc>
                  <a:buNone/>
                </a:pPr>
                <a:r>
                  <a:rPr lang="tr-TR" sz="2800" dirty="0">
                    <a:solidFill>
                      <a:schemeClr val="tx1"/>
                    </a:solidFill>
                  </a:rPr>
                  <a:t>2 SO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+ O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⇋ 2 SO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tr-TR" sz="2800" dirty="0">
                    <a:solidFill>
                      <a:schemeClr val="tx1"/>
                    </a:solidFill>
                  </a:rPr>
                  <a:t>(g) 	       </a:t>
                </a:r>
                <a:r>
                  <a:rPr lang="tr-TR" sz="2800" dirty="0" err="1">
                    <a:solidFill>
                      <a:schemeClr val="tx1"/>
                    </a:solidFill>
                  </a:rPr>
                  <a:t>K</a:t>
                </a:r>
                <a:r>
                  <a:rPr lang="tr-TR" sz="2800" baseline="-25000" dirty="0" err="1">
                    <a:solidFill>
                      <a:schemeClr val="tx1"/>
                    </a:solidFill>
                  </a:rPr>
                  <a:t>c</a:t>
                </a:r>
                <a:r>
                  <a:rPr lang="tr-TR" sz="2800" dirty="0">
                    <a:solidFill>
                      <a:schemeClr val="tx1"/>
                    </a:solidFill>
                  </a:rPr>
                  <a:t>=2,8x10</a:t>
                </a:r>
                <a:r>
                  <a:rPr lang="tr-TR" sz="2800" baseline="30000" dirty="0">
                    <a:solidFill>
                      <a:schemeClr val="tx1"/>
                    </a:solidFill>
                  </a:rPr>
                  <a:t>2</a:t>
                </a:r>
                <a:endParaRPr lang="tr-TR" sz="2800" dirty="0">
                  <a:solidFill>
                    <a:schemeClr val="tx1"/>
                  </a:solidFill>
                </a:endParaRPr>
              </a:p>
              <a:p>
                <a:pPr marL="166688" indent="0" algn="l" rtl="0">
                  <a:lnSpc>
                    <a:spcPct val="170000"/>
                  </a:lnSpc>
                  <a:buNone/>
                </a:pPr>
                <a:r>
                  <a:rPr lang="tr-TR" sz="2800" dirty="0">
                    <a:solidFill>
                      <a:schemeClr val="tx1"/>
                    </a:solidFill>
                  </a:rPr>
                  <a:t>T= 1000 K, </a:t>
                </a:r>
                <a:r>
                  <a:rPr lang="tr-TR" sz="2800" dirty="0" err="1">
                    <a:solidFill>
                      <a:schemeClr val="tx1"/>
                    </a:solidFill>
                  </a:rPr>
                  <a:t>K</a:t>
                </a:r>
                <a:r>
                  <a:rPr lang="tr-TR" sz="2800" baseline="-25000" dirty="0" err="1">
                    <a:solidFill>
                      <a:schemeClr val="tx1"/>
                    </a:solidFill>
                  </a:rPr>
                  <a:t>p</a:t>
                </a:r>
                <a:r>
                  <a:rPr lang="tr-TR" sz="2800" dirty="0">
                    <a:solidFill>
                      <a:schemeClr val="tx1"/>
                    </a:solidFill>
                  </a:rPr>
                  <a:t>=?</a:t>
                </a:r>
              </a:p>
              <a:p>
                <a:pPr marL="166688" indent="0" algn="l" rtl="0">
                  <a:lnSpc>
                    <a:spcPct val="170000"/>
                  </a:lnSpc>
                  <a:buNone/>
                </a:pPr>
                <a:r>
                  <a:rPr lang="tr-TR" sz="2800" dirty="0">
                    <a:solidFill>
                      <a:srgbClr val="FF0000"/>
                    </a:solidFill>
                  </a:rPr>
                  <a:t>Çözüm:</a:t>
                </a:r>
              </a:p>
              <a:p>
                <a:pPr marL="166688" indent="0" algn="l" rtl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sz="2800" dirty="0">
                  <a:solidFill>
                    <a:schemeClr val="tx1"/>
                  </a:solidFill>
                </a:endParaRPr>
              </a:p>
              <a:p>
                <a:pPr marL="166688" indent="0" algn="l" rtl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08206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tr-T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tr-T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tr-TR" sz="2800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altLang="ar-SY" sz="18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3600" dirty="0"/>
              <a:t>Örnek 1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Denge ikiye ayrılır: 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rgbClr val="FF0000"/>
                </a:solidFill>
              </a:rPr>
              <a:t>Homojen denge: </a:t>
            </a:r>
            <a:r>
              <a:rPr lang="tr-TR" sz="2800" dirty="0">
                <a:solidFill>
                  <a:schemeClr val="tx1"/>
                </a:solidFill>
              </a:rPr>
              <a:t>Gaz fazı tepkimeleri ve sulu çözeltilerdeki tepkimeler homojen tepkimelerdir. Tek bir fazda gerçekleşirler. 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rgbClr val="FF0000"/>
                </a:solidFill>
              </a:rPr>
              <a:t>Heterojen denge: </a:t>
            </a:r>
            <a:r>
              <a:rPr lang="tr-TR" sz="2800" dirty="0">
                <a:solidFill>
                  <a:schemeClr val="tx1"/>
                </a:solidFill>
              </a:rPr>
              <a:t>bir ya da daha çok fazda gerçekleşen, gaz veya çözelti fazıyla temas halindeki katı ve sıvıları da içeren tepkimelere heterojen denge denir.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3600" dirty="0"/>
              <a:t>Saf Sıvılar ve Saf Katıları İçeren Dengeler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5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Bir sıvı kapalı bir kapta buharlaştığında, bir süre sonra buhar molekülleri, sıvı moleküllerinin buharlaşmasına eşit hızda sıvı hale yoğunlaşırlar. </a:t>
            </a:r>
            <a:r>
              <a:rPr lang="tr-T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sıvının buhar basıncı denge konumuna bağlı bir özelliktir.</a:t>
            </a:r>
            <a:r>
              <a:rPr lang="tr-TR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Dinamik Denge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3" y="3826152"/>
            <a:ext cx="4931762" cy="26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Sabit sıcaklık ve basınçta </a:t>
            </a:r>
            <a:r>
              <a:rPr lang="tr-TR" sz="2800" dirty="0">
                <a:solidFill>
                  <a:srgbClr val="FF0000"/>
                </a:solidFill>
              </a:rPr>
              <a:t>saf katı ve sıvıların </a:t>
            </a:r>
            <a:r>
              <a:rPr lang="tr-TR" sz="2800" dirty="0" err="1">
                <a:solidFill>
                  <a:schemeClr val="tx1"/>
                </a:solidFill>
              </a:rPr>
              <a:t>derişimleri</a:t>
            </a:r>
            <a:r>
              <a:rPr lang="tr-TR" sz="2800" dirty="0">
                <a:solidFill>
                  <a:schemeClr val="tx1"/>
                </a:solidFill>
              </a:rPr>
              <a:t> sabit olduğu için bu maddelerin derişim terimleri denge sabiti eşitliğinde </a:t>
            </a:r>
            <a:r>
              <a:rPr lang="tr-TR" sz="2800" dirty="0">
                <a:solidFill>
                  <a:srgbClr val="FF0000"/>
                </a:solidFill>
              </a:rPr>
              <a:t>yer almazlar</a:t>
            </a:r>
            <a:r>
              <a:rPr lang="tr-TR" sz="2800" dirty="0"/>
              <a:t>. </a:t>
            </a:r>
            <a:endParaRPr lang="tr-TR" altLang="ar-SY" sz="2800" dirty="0"/>
          </a:p>
          <a:p>
            <a:pPr algn="l" rtl="0">
              <a:lnSpc>
                <a:spcPct val="150000"/>
              </a:lnSpc>
            </a:pPr>
            <a:endParaRPr lang="tr-TR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2800" dirty="0"/>
              <a:t>Saf Sıvılar ve Saf Katıları İçeren Dengeler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762" y="3035658"/>
            <a:ext cx="6113376" cy="34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5984383" cy="531344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CaCO</a:t>
            </a:r>
            <a:r>
              <a:rPr lang="tr-TR" sz="2800" baseline="-25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(k) </a:t>
            </a:r>
            <a:r>
              <a:rPr lang="tr-TR" sz="2800" dirty="0" err="1">
                <a:solidFill>
                  <a:schemeClr val="tx1"/>
                </a:solidFill>
              </a:rPr>
              <a:t>ın</a:t>
            </a:r>
            <a:r>
              <a:rPr lang="tr-TR" sz="2800" dirty="0">
                <a:solidFill>
                  <a:schemeClr val="tx1"/>
                </a:solidFill>
              </a:rPr>
              <a:t> kapalı bir kapta ısıtılarak </a:t>
            </a:r>
            <a:r>
              <a:rPr lang="tr-TR" sz="2800" dirty="0" err="1">
                <a:solidFill>
                  <a:schemeClr val="tx1"/>
                </a:solidFill>
              </a:rPr>
              <a:t>bozunmasıyla</a:t>
            </a:r>
            <a:r>
              <a:rPr lang="tr-TR" sz="2800" dirty="0">
                <a:solidFill>
                  <a:schemeClr val="tx1"/>
                </a:solidFill>
              </a:rPr>
              <a:t> CaCO</a:t>
            </a:r>
            <a:r>
              <a:rPr lang="tr-TR" sz="2800" baseline="-25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(k) ile birlikte bir miktar </a:t>
            </a:r>
            <a:r>
              <a:rPr lang="tr-TR" sz="2800" dirty="0" err="1">
                <a:solidFill>
                  <a:schemeClr val="tx1"/>
                </a:solidFill>
              </a:rPr>
              <a:t>CaO</a:t>
            </a:r>
            <a:r>
              <a:rPr lang="tr-TR" sz="2800" dirty="0">
                <a:solidFill>
                  <a:schemeClr val="tx1"/>
                </a:solidFill>
              </a:rPr>
              <a:t>(k) taneciklerinin ve CO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in oluşmasına yol açar ve CO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hemen denge kısmi basıncını oluşturur.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2800" dirty="0"/>
              <a:t> Kireç Taşı (</a:t>
            </a:r>
            <a:r>
              <a:rPr lang="en-US" altLang="ar-SY" sz="2800" dirty="0"/>
              <a:t>Burnt Lime</a:t>
            </a:r>
            <a:r>
              <a:rPr lang="tr-TR" altLang="ar-SY" sz="2800" dirty="0"/>
              <a:t>)</a:t>
            </a:r>
            <a:r>
              <a:rPr lang="en-US" altLang="ar-SY" sz="2800" dirty="0"/>
              <a:t> CaCO</a:t>
            </a:r>
            <a:r>
              <a:rPr lang="en-US" altLang="ar-SY" sz="2800" baseline="-25000" dirty="0"/>
              <a:t>3</a:t>
            </a:r>
            <a:r>
              <a:rPr lang="en-US" altLang="ar-SY" sz="2800" dirty="0"/>
              <a:t>(s) </a:t>
            </a:r>
            <a:r>
              <a:rPr lang="tr-TR" sz="2800" b="0" dirty="0"/>
              <a:t>⇋</a:t>
            </a:r>
            <a:r>
              <a:rPr lang="en-US" altLang="ar-SY" sz="2800" dirty="0">
                <a:sym typeface="WP MathA"/>
              </a:rPr>
              <a:t> </a:t>
            </a:r>
            <a:r>
              <a:rPr lang="en-US" altLang="ar-SY" sz="2800" dirty="0" err="1">
                <a:sym typeface="WP MathA"/>
              </a:rPr>
              <a:t>CaO</a:t>
            </a:r>
            <a:r>
              <a:rPr lang="en-US" altLang="ar-SY" sz="2800" dirty="0">
                <a:sym typeface="WP MathA"/>
              </a:rPr>
              <a:t>(s) + CO</a:t>
            </a:r>
            <a:r>
              <a:rPr lang="en-US" altLang="ar-SY" sz="2800" baseline="-25000" dirty="0">
                <a:sym typeface="WP MathA"/>
              </a:rPr>
              <a:t>2</a:t>
            </a:r>
            <a:r>
              <a:rPr lang="en-US" altLang="ar-SY" sz="2800" dirty="0">
                <a:sym typeface="WP MathA"/>
              </a:rPr>
              <a:t>(g)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83" y="1366769"/>
            <a:ext cx="4402381" cy="45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5984383" cy="531344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İlave CaCO</a:t>
            </a:r>
            <a:r>
              <a:rPr lang="tr-TR" sz="2800" baseline="-25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(k) girişi ve/veya daha fazla </a:t>
            </a:r>
            <a:r>
              <a:rPr lang="tr-TR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(k), CO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in kısmi basıncına etkimez.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2800" dirty="0"/>
              <a:t> Kireç Taşı (</a:t>
            </a:r>
            <a:r>
              <a:rPr lang="en-US" altLang="ar-SY" sz="2800" dirty="0"/>
              <a:t>Burnt Lime</a:t>
            </a:r>
            <a:r>
              <a:rPr lang="tr-TR" altLang="ar-SY" sz="2800" dirty="0"/>
              <a:t>)</a:t>
            </a:r>
            <a:r>
              <a:rPr lang="en-US" altLang="ar-SY" sz="2800" dirty="0"/>
              <a:t> CaCO</a:t>
            </a:r>
            <a:r>
              <a:rPr lang="en-US" altLang="ar-SY" sz="2800" baseline="-25000" dirty="0"/>
              <a:t>3</a:t>
            </a:r>
            <a:r>
              <a:rPr lang="en-US" altLang="ar-SY" sz="2800" dirty="0"/>
              <a:t>(s) </a:t>
            </a:r>
            <a:r>
              <a:rPr lang="tr-TR" sz="2800" b="0" dirty="0"/>
              <a:t>⇋</a:t>
            </a:r>
            <a:r>
              <a:rPr lang="en-US" altLang="ar-SY" sz="2800" dirty="0">
                <a:sym typeface="WP MathA"/>
              </a:rPr>
              <a:t> </a:t>
            </a:r>
            <a:r>
              <a:rPr lang="en-US" altLang="ar-SY" sz="2800" dirty="0" err="1">
                <a:sym typeface="WP MathA"/>
              </a:rPr>
              <a:t>CaO</a:t>
            </a:r>
            <a:r>
              <a:rPr lang="en-US" altLang="ar-SY" sz="2800" dirty="0">
                <a:sym typeface="WP MathA"/>
              </a:rPr>
              <a:t>(s) + CO</a:t>
            </a:r>
            <a:r>
              <a:rPr lang="en-US" altLang="ar-SY" sz="2800" baseline="-25000" dirty="0">
                <a:sym typeface="WP MathA"/>
              </a:rPr>
              <a:t>2</a:t>
            </a:r>
            <a:r>
              <a:rPr lang="en-US" altLang="ar-SY" sz="2800" dirty="0">
                <a:sym typeface="WP MathA"/>
              </a:rPr>
              <a:t>(g)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83" y="1366769"/>
            <a:ext cx="4402381" cy="45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/>
            <a:endParaRPr lang="en-US" altLang="ar-SY" sz="18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2800" dirty="0"/>
              <a:t>Örnekler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14226"/>
          <a:stretch/>
        </p:blipFill>
        <p:spPr>
          <a:xfrm>
            <a:off x="1493210" y="1138873"/>
            <a:ext cx="9643647" cy="53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</a:pPr>
            <a:r>
              <a:rPr lang="tr-TR" sz="2800" dirty="0">
                <a:solidFill>
                  <a:schemeClr val="tx1"/>
                </a:solidFill>
              </a:rPr>
              <a:t>Denge sabitinin sayısal değerinin büyüklüğü, denge konumunu belirten önemli bir kanıttır. </a:t>
            </a:r>
          </a:p>
          <a:p>
            <a:pPr algn="l" rtl="0">
              <a:lnSpc>
                <a:spcPct val="170000"/>
              </a:lnSpc>
            </a:pPr>
            <a:r>
              <a:rPr lang="tr-TR" sz="2800" dirty="0" err="1">
                <a:solidFill>
                  <a:srgbClr val="FF0000"/>
                </a:solidFill>
              </a:rPr>
              <a:t>K</a:t>
            </a:r>
            <a:r>
              <a:rPr lang="tr-TR" sz="2800" baseline="-25000" dirty="0" err="1">
                <a:solidFill>
                  <a:srgbClr val="FF0000"/>
                </a:solidFill>
              </a:rPr>
              <a:t>c</a:t>
            </a:r>
            <a:r>
              <a:rPr lang="tr-TR" sz="2800" dirty="0">
                <a:solidFill>
                  <a:srgbClr val="FF0000"/>
                </a:solidFill>
              </a:rPr>
              <a:t> ve </a:t>
            </a:r>
            <a:r>
              <a:rPr lang="tr-TR" sz="2800" dirty="0" err="1">
                <a:solidFill>
                  <a:srgbClr val="FF0000"/>
                </a:solidFill>
              </a:rPr>
              <a:t>K</a:t>
            </a:r>
            <a:r>
              <a:rPr lang="tr-TR" sz="2800" baseline="-25000" dirty="0" err="1">
                <a:solidFill>
                  <a:srgbClr val="FF0000"/>
                </a:solidFill>
              </a:rPr>
              <a:t>p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nin</a:t>
            </a:r>
            <a:r>
              <a:rPr lang="tr-TR" sz="2800" dirty="0">
                <a:solidFill>
                  <a:schemeClr val="tx1"/>
                </a:solidFill>
              </a:rPr>
              <a:t> sayısal değerinin </a:t>
            </a:r>
            <a:r>
              <a:rPr lang="tr-TR" sz="2800" dirty="0">
                <a:solidFill>
                  <a:srgbClr val="FF0000"/>
                </a:solidFill>
              </a:rPr>
              <a:t>çok büyük </a:t>
            </a:r>
            <a:r>
              <a:rPr lang="tr-TR" sz="2800" dirty="0">
                <a:solidFill>
                  <a:schemeClr val="tx1"/>
                </a:solidFill>
              </a:rPr>
              <a:t>olması </a:t>
            </a:r>
          </a:p>
          <a:p>
            <a:pPr marL="0" indent="0" algn="ctr" rtl="0">
              <a:lnSpc>
                <a:spcPct val="170000"/>
              </a:lnSpc>
              <a:buNone/>
            </a:pPr>
            <a:r>
              <a:rPr lang="tr-TR" sz="2800" dirty="0">
                <a:solidFill>
                  <a:schemeClr val="tx1"/>
                </a:solidFill>
              </a:rPr>
              <a:t>2H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+ 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(g)⇋ H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O(s) 	</a:t>
            </a:r>
            <a:r>
              <a:rPr lang="tr-TR" sz="2800" dirty="0" err="1">
                <a:solidFill>
                  <a:schemeClr val="tx1"/>
                </a:solidFill>
              </a:rPr>
              <a:t>K</a:t>
            </a:r>
            <a:r>
              <a:rPr lang="tr-TR" sz="2800" baseline="-25000" dirty="0" err="1">
                <a:solidFill>
                  <a:schemeClr val="tx1"/>
                </a:solidFill>
              </a:rPr>
              <a:t>c</a:t>
            </a:r>
            <a:r>
              <a:rPr lang="tr-TR" sz="2800" dirty="0">
                <a:solidFill>
                  <a:schemeClr val="tx1"/>
                </a:solidFill>
              </a:rPr>
              <a:t>=1,4x10</a:t>
            </a:r>
            <a:r>
              <a:rPr lang="tr-TR" sz="2800" baseline="30000" dirty="0">
                <a:solidFill>
                  <a:schemeClr val="tx1"/>
                </a:solidFill>
              </a:rPr>
              <a:t>83</a:t>
            </a:r>
            <a:endParaRPr lang="tr-TR" sz="2800" dirty="0">
              <a:solidFill>
                <a:schemeClr val="tx1"/>
              </a:solidFill>
            </a:endParaRPr>
          </a:p>
          <a:p>
            <a:pPr marL="166688" indent="0" algn="l" rtl="0">
              <a:lnSpc>
                <a:spcPct val="170000"/>
              </a:lnSpc>
              <a:buNone/>
            </a:pPr>
            <a:r>
              <a:rPr lang="tr-TR" sz="2800" dirty="0">
                <a:solidFill>
                  <a:schemeClr val="tx1"/>
                </a:solidFill>
              </a:rPr>
              <a:t>ileriye doğru olan tepkimenin tam ya da hemen </a:t>
            </a:r>
            <a:r>
              <a:rPr lang="tr-TR" sz="2800" dirty="0">
                <a:solidFill>
                  <a:srgbClr val="FF0000"/>
                </a:solidFill>
              </a:rPr>
              <a:t>hem tam </a:t>
            </a:r>
            <a:r>
              <a:rPr lang="tr-TR" sz="2800" dirty="0">
                <a:solidFill>
                  <a:schemeClr val="tx1"/>
                </a:solidFill>
              </a:rPr>
              <a:t>olarak gerçekleştirildiğini gösterir.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en-CA" altLang="ar-SY" sz="2800" dirty="0">
                <a:cs typeface="Times New Roman" panose="02020603050405020304" pitchFamily="18" charset="0"/>
              </a:rPr>
              <a:t>DENGE SABİTİ BÜYÜKLÜĞÜNÜN ÖNEMİ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6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Bir başka deyişle, </a:t>
            </a:r>
            <a:r>
              <a:rPr lang="tr-TR" sz="2800" dirty="0">
                <a:solidFill>
                  <a:srgbClr val="FF0000"/>
                </a:solidFill>
              </a:rPr>
              <a:t>sağa doğru </a:t>
            </a:r>
            <a:r>
              <a:rPr lang="tr-TR" sz="2800" dirty="0">
                <a:solidFill>
                  <a:schemeClr val="tx1"/>
                </a:solidFill>
              </a:rPr>
              <a:t>olan tepkime hemen hemen tamamlanmıştır. </a:t>
            </a:r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Bir denge sabiti değerinin </a:t>
            </a:r>
            <a:r>
              <a:rPr lang="tr-TR" sz="2800" dirty="0">
                <a:solidFill>
                  <a:srgbClr val="FF0000"/>
                </a:solidFill>
              </a:rPr>
              <a:t>çok küçük </a:t>
            </a:r>
            <a:r>
              <a:rPr lang="tr-TR" sz="2800" dirty="0">
                <a:solidFill>
                  <a:schemeClr val="tx1"/>
                </a:solidFill>
              </a:rPr>
              <a:t>olması 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tr-TR" sz="2800" dirty="0">
                <a:solidFill>
                  <a:schemeClr val="tx1"/>
                </a:solidFill>
              </a:rPr>
              <a:t>CaCO</a:t>
            </a:r>
            <a:r>
              <a:rPr lang="tr-TR" sz="2800" baseline="-25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(k) ⇋ </a:t>
            </a:r>
            <a:r>
              <a:rPr lang="tr-TR" sz="2800" dirty="0" err="1">
                <a:solidFill>
                  <a:schemeClr val="tx1"/>
                </a:solidFill>
              </a:rPr>
              <a:t>Cao</a:t>
            </a:r>
            <a:r>
              <a:rPr lang="tr-TR" sz="2800" dirty="0">
                <a:solidFill>
                  <a:schemeClr val="tx1"/>
                </a:solidFill>
              </a:rPr>
              <a:t>(k) + 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	</a:t>
            </a:r>
            <a:r>
              <a:rPr lang="tr-TR" sz="2800" dirty="0" err="1">
                <a:solidFill>
                  <a:schemeClr val="tx1"/>
                </a:solidFill>
              </a:rPr>
              <a:t>Kp</a:t>
            </a:r>
            <a:r>
              <a:rPr lang="tr-TR" sz="2800" dirty="0">
                <a:solidFill>
                  <a:schemeClr val="tx1"/>
                </a:solidFill>
              </a:rPr>
              <a:t>=1,9x10</a:t>
            </a:r>
            <a:r>
              <a:rPr lang="tr-TR" sz="2800" baseline="30000" dirty="0">
                <a:solidFill>
                  <a:schemeClr val="tx1"/>
                </a:solidFill>
              </a:rPr>
              <a:t>-23</a:t>
            </a:r>
            <a:endParaRPr lang="tr-TR" sz="2800" dirty="0">
              <a:solidFill>
                <a:schemeClr val="tx1"/>
              </a:solidFill>
            </a:endParaRPr>
          </a:p>
          <a:p>
            <a:pPr marL="234950" indent="0" algn="l" rtl="0">
              <a:lnSpc>
                <a:spcPct val="150000"/>
              </a:lnSpc>
              <a:buNone/>
            </a:pPr>
            <a:r>
              <a:rPr lang="tr-TR" sz="2800" dirty="0">
                <a:solidFill>
                  <a:srgbClr val="FF0000"/>
                </a:solidFill>
              </a:rPr>
              <a:t>ileri yöne </a:t>
            </a:r>
            <a:r>
              <a:rPr lang="tr-TR" sz="2800" dirty="0">
                <a:solidFill>
                  <a:schemeClr val="tx1"/>
                </a:solidFill>
              </a:rPr>
              <a:t>olan tepkimenin büyük önemli ölçüde </a:t>
            </a:r>
            <a:r>
              <a:rPr lang="tr-TR" sz="2800" dirty="0">
                <a:solidFill>
                  <a:srgbClr val="FF0000"/>
                </a:solidFill>
              </a:rPr>
              <a:t>gerçekleşmediğin</a:t>
            </a:r>
            <a:r>
              <a:rPr lang="tr-TR" sz="2800" dirty="0"/>
              <a:t>i </a:t>
            </a:r>
            <a:r>
              <a:rPr lang="tr-TR" sz="2800" dirty="0">
                <a:solidFill>
                  <a:schemeClr val="tx1"/>
                </a:solidFill>
              </a:rPr>
              <a:t>gösterir.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en-CA" altLang="ar-SY" sz="2800" dirty="0">
                <a:cs typeface="Times New Roman" panose="02020603050405020304" pitchFamily="18" charset="0"/>
              </a:rPr>
              <a:t>DENGE SABİTİ BÜYÜKLÜĞÜNÜN ÖNEMİ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 err="1"/>
              <a:t>K</a:t>
            </a:r>
            <a:r>
              <a:rPr lang="tr-TR" altLang="ar-SY" sz="2800" baseline="-25000" dirty="0" err="1"/>
              <a:t>c</a:t>
            </a:r>
            <a:r>
              <a:rPr lang="tr-TR" altLang="ar-SY" sz="2800" dirty="0"/>
              <a:t> yada </a:t>
            </a:r>
            <a:r>
              <a:rPr lang="tr-TR" altLang="ar-SY" sz="2800" dirty="0" err="1"/>
              <a:t>K</a:t>
            </a:r>
            <a:r>
              <a:rPr lang="tr-TR" altLang="ar-SY" sz="2800" baseline="-25000" dirty="0" err="1"/>
              <a:t>p</a:t>
            </a:r>
            <a:r>
              <a:rPr lang="tr-TR" altLang="ar-SY" sz="2800" dirty="0"/>
              <a:t> </a:t>
            </a:r>
            <a:r>
              <a:rPr lang="tr-TR" altLang="ar-SY" sz="2800" dirty="0" err="1"/>
              <a:t>nin</a:t>
            </a:r>
            <a:r>
              <a:rPr lang="tr-TR" altLang="ar-SY" sz="2800" dirty="0"/>
              <a:t> değeri 10</a:t>
            </a:r>
            <a:r>
              <a:rPr lang="tr-TR" altLang="ar-SY" sz="2800" baseline="30000" dirty="0"/>
              <a:t>-10 </a:t>
            </a:r>
            <a:r>
              <a:rPr lang="tr-TR" altLang="ar-SY" sz="2800" dirty="0"/>
              <a:t>ile 10</a:t>
            </a:r>
            <a:r>
              <a:rPr lang="tr-TR" altLang="ar-SY" sz="2800" baseline="30000" dirty="0"/>
              <a:t>10</a:t>
            </a:r>
            <a:r>
              <a:rPr lang="tr-TR" altLang="ar-SY" sz="2800" dirty="0"/>
              <a:t> arasında ise, dengeye erişildiğinde hem </a:t>
            </a:r>
            <a:r>
              <a:rPr lang="tr-TR" altLang="ar-SY" sz="2800" dirty="0" err="1"/>
              <a:t>tepkenlerin</a:t>
            </a:r>
            <a:r>
              <a:rPr lang="tr-TR" altLang="ar-SY" sz="2800" dirty="0"/>
              <a:t> hem de ürünlerin </a:t>
            </a:r>
            <a:r>
              <a:rPr lang="tr-TR" altLang="ar-SY" sz="2800" dirty="0" err="1"/>
              <a:t>derişimleri</a:t>
            </a:r>
            <a:r>
              <a:rPr lang="tr-TR" altLang="ar-SY" sz="2800" dirty="0"/>
              <a:t> yeteri kadar büyüktür.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en-CA" altLang="ar-SY" sz="2800" dirty="0">
                <a:cs typeface="Times New Roman" panose="02020603050405020304" pitchFamily="18" charset="0"/>
              </a:rPr>
              <a:t>DENGE SABİTİ BÜYÜKLÜĞÜNÜN ÖNEMİ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658913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Katı bir çözünen, bir çözücünde çözüldüğünde, belli bir süre sonra katının çözünme ve çökelme hızına eşit hale gelir, yani çözelti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doygunlaşır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r-T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Çözünen bir katının çözünürlüğü denge konumuna bağlı bir özelliktir.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Dinamik Denge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135" y="1400527"/>
            <a:ext cx="3510829" cy="441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54" y="5192423"/>
            <a:ext cx="3999228" cy="12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606829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rgbClr val="F6D542"/>
                </a:solidFill>
              </a:rPr>
              <a:t>İyodun, I</a:t>
            </a:r>
            <a:r>
              <a:rPr lang="tr-TR" sz="2800" baseline="-25000" dirty="0">
                <a:solidFill>
                  <a:srgbClr val="F6D542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, sudaki çözeltisi karbon </a:t>
            </a:r>
            <a:r>
              <a:rPr lang="tr-TR" sz="2800" dirty="0" err="1">
                <a:solidFill>
                  <a:srgbClr val="FF0066"/>
                </a:solidFill>
              </a:rPr>
              <a:t>tetraklorürle</a:t>
            </a:r>
            <a:r>
              <a:rPr lang="tr-TR" sz="2800" dirty="0">
                <a:solidFill>
                  <a:srgbClr val="FF0066"/>
                </a:solidFill>
              </a:rPr>
              <a:t> CCl</a:t>
            </a:r>
            <a:r>
              <a:rPr lang="tr-TR" sz="2800" baseline="-25000" dirty="0">
                <a:solidFill>
                  <a:srgbClr val="FF0066"/>
                </a:solidFill>
              </a:rPr>
              <a:t>4</a:t>
            </a:r>
            <a:r>
              <a:rPr lang="tr-TR" sz="2800" dirty="0">
                <a:solidFill>
                  <a:srgbClr val="FF0066"/>
                </a:solidFill>
              </a:rPr>
              <a:t>(s)</a:t>
            </a:r>
            <a:r>
              <a:rPr lang="tr-TR" sz="2800" dirty="0">
                <a:solidFill>
                  <a:schemeClr val="tx1"/>
                </a:solidFill>
              </a:rPr>
              <a:t>, çalkalandığında, I</a:t>
            </a:r>
            <a:r>
              <a:rPr lang="tr-TR" sz="2800" baseline="-25000" dirty="0">
                <a:solidFill>
                  <a:schemeClr val="tx1"/>
                </a:solidFill>
              </a:rPr>
              <a:t>2 </a:t>
            </a:r>
            <a:r>
              <a:rPr lang="tr-TR" sz="2800" dirty="0">
                <a:solidFill>
                  <a:schemeClr val="tx1"/>
                </a:solidFill>
              </a:rPr>
              <a:t>molekülleri CCl</a:t>
            </a:r>
            <a:r>
              <a:rPr lang="tr-TR" sz="2800" baseline="-25000" dirty="0">
                <a:solidFill>
                  <a:schemeClr val="tx1"/>
                </a:solidFill>
              </a:rPr>
              <a:t>4 </a:t>
            </a:r>
            <a:r>
              <a:rPr lang="tr-TR" sz="2800" dirty="0">
                <a:solidFill>
                  <a:schemeClr val="tx1"/>
                </a:solidFill>
              </a:rPr>
              <a:t>fazına geçer. CCl</a:t>
            </a:r>
            <a:r>
              <a:rPr lang="tr-TR" sz="2800" baseline="-25000" dirty="0">
                <a:solidFill>
                  <a:schemeClr val="tx1"/>
                </a:solidFill>
              </a:rPr>
              <a:t>4 </a:t>
            </a:r>
            <a:r>
              <a:rPr lang="tr-TR" sz="2800" dirty="0">
                <a:solidFill>
                  <a:schemeClr val="tx1"/>
                </a:solidFill>
              </a:rPr>
              <a:t>deki</a:t>
            </a:r>
            <a:r>
              <a:rPr lang="tr-TR" sz="2800" baseline="-25000" dirty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I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 derişimi dengeye ulaştığında, I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 un su fazına dönme hızı önem kazanır. I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 moleküllerinin her iki sıvı fazına geçme hızı eşit hale geldiğinden iyondun her iki fazdaki derişimi sabit kalır.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Dinamik Denge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58" y="401621"/>
            <a:ext cx="3018620" cy="3480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2291" y="3882045"/>
            <a:ext cx="3779754" cy="2862322"/>
          </a:xfrm>
          <a:prstGeom prst="rect">
            <a:avLst/>
          </a:prstGeom>
          <a:solidFill>
            <a:srgbClr val="F5D542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marL="342900" indent="-342900">
              <a:buAutoNum type="alphaLcParenR"/>
            </a:pPr>
            <a:r>
              <a:rPr lang="tr-TR" sz="2000" dirty="0"/>
              <a:t>I</a:t>
            </a:r>
            <a:r>
              <a:rPr lang="tr-TR" sz="2000" baseline="-25000" dirty="0"/>
              <a:t>2</a:t>
            </a:r>
            <a:r>
              <a:rPr lang="tr-TR" sz="2000" dirty="0"/>
              <a:t> un sudaki sarı-kahverengi doymuş çözeltisi (üst faz) ile renksiz CCl</a:t>
            </a:r>
            <a:r>
              <a:rPr lang="tr-TR" sz="2000" baseline="-25000" dirty="0"/>
              <a:t>4</a:t>
            </a:r>
            <a:r>
              <a:rPr lang="tr-TR" sz="2000" dirty="0"/>
              <a:t>(s) (alt faz) temasa getirilmiştir.</a:t>
            </a:r>
          </a:p>
          <a:p>
            <a:pPr marL="342900" indent="-342900">
              <a:buAutoNum type="alphaLcParenR"/>
            </a:pPr>
            <a:r>
              <a:rPr lang="tr-TR" sz="2000" dirty="0"/>
              <a:t>I</a:t>
            </a:r>
            <a:r>
              <a:rPr lang="tr-TR" sz="2000" baseline="-25000" dirty="0"/>
              <a:t>2</a:t>
            </a:r>
            <a:r>
              <a:rPr lang="tr-TR" sz="2000" dirty="0"/>
              <a:t> molekülleri H2O ile CCl</a:t>
            </a:r>
            <a:r>
              <a:rPr lang="tr-TR" sz="2000" baseline="-25000" dirty="0"/>
              <a:t>4</a:t>
            </a:r>
            <a:r>
              <a:rPr lang="tr-TR" sz="2000" dirty="0"/>
              <a:t> arasında dağılır. Dengeye ulaştığında, CCl</a:t>
            </a:r>
            <a:r>
              <a:rPr lang="tr-TR" sz="2000" baseline="-25000" dirty="0"/>
              <a:t>4</a:t>
            </a:r>
            <a:r>
              <a:rPr lang="tr-TR" sz="2000" dirty="0"/>
              <a:t> deki (menekşe, alt faz) I</a:t>
            </a:r>
            <a:r>
              <a:rPr lang="tr-TR" sz="2000" baseline="-25000" dirty="0"/>
              <a:t>2</a:t>
            </a:r>
            <a:r>
              <a:rPr lang="tr-TR" sz="2000" dirty="0"/>
              <a:t> sudakinin (renksiz, üst faz).</a:t>
            </a:r>
          </a:p>
        </p:txBody>
      </p:sp>
    </p:spTree>
    <p:extLst>
      <p:ext uri="{BB962C8B-B14F-4D97-AF65-F5344CB8AC3E}">
        <p14:creationId xmlns:p14="http://schemas.microsoft.com/office/powerpoint/2010/main" val="18383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Çözünen bir katının, birbiriyle karışmayan iki çözücü arasındaki dağılma katsayısı denge konumuna bağlı bir özelliktir. </a:t>
            </a:r>
          </a:p>
          <a:p>
            <a:pPr algn="ctr" rtl="0">
              <a:lnSpc>
                <a:spcPct val="150000"/>
              </a:lnSpc>
            </a:pPr>
            <a:r>
              <a:rPr 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Not: Denge dinamik bir süreçtir.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Dinamik Denge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5" y="1138874"/>
            <a:ext cx="25527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 err="1"/>
              <a:t>Metanol</a:t>
            </a:r>
            <a:r>
              <a:rPr lang="tr-TR" sz="2800" dirty="0"/>
              <a:t> sentezi </a:t>
            </a:r>
            <a:r>
              <a:rPr lang="tr-TR" sz="2800" dirty="0">
                <a:solidFill>
                  <a:srgbClr val="00B050"/>
                </a:solidFill>
              </a:rPr>
              <a:t>tersinir</a:t>
            </a:r>
            <a:r>
              <a:rPr lang="tr-TR" sz="2800" dirty="0"/>
              <a:t> bir tepkimedir; yani CH</a:t>
            </a:r>
            <a:r>
              <a:rPr lang="tr-TR" sz="2800" baseline="-25000" dirty="0"/>
              <a:t>3</a:t>
            </a:r>
            <a:r>
              <a:rPr lang="tr-TR" sz="2800" dirty="0"/>
              <a:t>OH(g) oluşurken; </a:t>
            </a:r>
          </a:p>
          <a:p>
            <a:pPr marL="0" indent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/>
              <a:t>CO</a:t>
            </a:r>
            <a:r>
              <a:rPr lang="tr-TR" altLang="ar-SY" sz="2800" dirty="0"/>
              <a:t> </a:t>
            </a:r>
            <a:r>
              <a:rPr lang="en-US" altLang="ar-SY" sz="2800" dirty="0"/>
              <a:t>(g) + 2 H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(g) </a:t>
            </a:r>
            <a:r>
              <a:rPr lang="en-US" altLang="ar-SY" sz="2800" dirty="0">
                <a:cs typeface="Times New Roman" panose="02020603050405020304" pitchFamily="18" charset="0"/>
              </a:rPr>
              <a:t>→ CH</a:t>
            </a:r>
            <a:r>
              <a:rPr lang="en-US" altLang="ar-SY" sz="2800" baseline="-25000" dirty="0">
                <a:cs typeface="Times New Roman" panose="02020603050405020304" pitchFamily="18" charset="0"/>
              </a:rPr>
              <a:t>3</a:t>
            </a:r>
            <a:r>
              <a:rPr lang="en-US" altLang="ar-SY" sz="2800" dirty="0">
                <a:cs typeface="Times New Roman" panose="02020603050405020304" pitchFamily="18" charset="0"/>
              </a:rPr>
              <a:t>OH</a:t>
            </a:r>
            <a:r>
              <a:rPr lang="tr-TR" altLang="ar-SY" sz="2800" dirty="0">
                <a:cs typeface="Times New Roman" panose="02020603050405020304" pitchFamily="18" charset="0"/>
              </a:rPr>
              <a:t> </a:t>
            </a:r>
            <a:r>
              <a:rPr lang="en-US" altLang="ar-SY" sz="2800" dirty="0">
                <a:cs typeface="Times New Roman" panose="02020603050405020304" pitchFamily="18" charset="0"/>
              </a:rPr>
              <a:t>(g)</a:t>
            </a:r>
            <a:endParaRPr lang="tr-TR" sz="2800" dirty="0"/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/>
              <a:t> aynı zamanda, bir zıt tepkimeyle </a:t>
            </a:r>
            <a:r>
              <a:rPr lang="tr-TR" sz="2800" dirty="0" err="1"/>
              <a:t>bozunur</a:t>
            </a:r>
            <a:r>
              <a:rPr lang="tr-TR" sz="2800" dirty="0"/>
              <a:t>.</a:t>
            </a:r>
          </a:p>
          <a:p>
            <a:pPr marL="0" indent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/>
              <a:t>CH</a:t>
            </a:r>
            <a:r>
              <a:rPr lang="en-US" altLang="ar-SY" sz="2800" baseline="-25000" dirty="0"/>
              <a:t>3</a:t>
            </a:r>
            <a:r>
              <a:rPr lang="en-US" altLang="ar-SY" sz="2800" dirty="0"/>
              <a:t>OH(g) →  CO(g) + 2 H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(g)</a:t>
            </a:r>
            <a:endParaRPr lang="tr-TR" altLang="ar-SY" sz="2800" dirty="0"/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/>
              <a:t>Başlangıçta yalnız ileri yöne olan tepkime meydana gelir; fakat CH</a:t>
            </a:r>
            <a:r>
              <a:rPr lang="tr-TR" sz="2800" baseline="-25000" dirty="0"/>
              <a:t>3</a:t>
            </a:r>
            <a:r>
              <a:rPr lang="tr-TR" sz="2800" dirty="0"/>
              <a:t>OH(g) oluşur oluşmaz, zıt yönde tepkime de gerçekleşmeye başlar.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en-CA" altLang="ar-SY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DENGE SABİTİ EŞİTLİĞİ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Zamanla CO ve H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rgbClr val="00B050"/>
                </a:solidFill>
              </a:rPr>
              <a:t>derişimleri</a:t>
            </a:r>
            <a:r>
              <a:rPr lang="tr-TR" sz="2800" dirty="0">
                <a:solidFill>
                  <a:srgbClr val="00B050"/>
                </a:solidFill>
              </a:rPr>
              <a:t> azalır </a:t>
            </a:r>
            <a:r>
              <a:rPr lang="tr-TR" sz="2800" dirty="0">
                <a:solidFill>
                  <a:schemeClr val="tx1"/>
                </a:solidFill>
              </a:rPr>
              <a:t>ve ileri yöne olan tepkime yavaşlar. </a:t>
            </a:r>
          </a:p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Bu sırada CH</a:t>
            </a:r>
            <a:r>
              <a:rPr lang="tr-TR" sz="2800" baseline="-25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OH miktarı arttığından, ters yöndeki tepkime hızlanır. </a:t>
            </a:r>
          </a:p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Sonuçta, </a:t>
            </a:r>
            <a:r>
              <a:rPr lang="tr-TR" sz="2800" dirty="0">
                <a:solidFill>
                  <a:srgbClr val="FF0000"/>
                </a:solidFill>
              </a:rPr>
              <a:t>ileri ve geri yöndeki tepkimeler aynı hızda </a:t>
            </a:r>
            <a:r>
              <a:rPr lang="tr-TR" sz="2800" dirty="0">
                <a:solidFill>
                  <a:schemeClr val="tx1"/>
                </a:solidFill>
              </a:rPr>
              <a:t>yürümeye başlar ve karışım </a:t>
            </a:r>
            <a:r>
              <a:rPr lang="tr-TR" sz="2800" dirty="0">
                <a:solidFill>
                  <a:srgbClr val="0070C0"/>
                </a:solidFill>
              </a:rPr>
              <a:t>dinamik denge konumuna </a:t>
            </a:r>
            <a:r>
              <a:rPr lang="tr-TR" sz="2800" dirty="0">
                <a:solidFill>
                  <a:schemeClr val="tx1"/>
                </a:solidFill>
              </a:rPr>
              <a:t>ulaşır.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en-CA" altLang="ar-SY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DENGE SABİTİ EŞİTLİĞİ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Dengeye ulaşan reaksiyon bir </a:t>
            </a:r>
            <a:r>
              <a:rPr lang="tr-TR" sz="2800" dirty="0">
                <a:solidFill>
                  <a:srgbClr val="0070C0"/>
                </a:solidFill>
              </a:rPr>
              <a:t>çift yönlü okla </a:t>
            </a:r>
            <a:r>
              <a:rPr lang="tr-TR" sz="2800" dirty="0">
                <a:solidFill>
                  <a:schemeClr val="tx1"/>
                </a:solidFill>
              </a:rPr>
              <a:t>(⇋) ifade edilir. </a:t>
            </a:r>
          </a:p>
          <a:p>
            <a:pPr marL="0" indent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CO(g) + 2 H</a:t>
            </a:r>
            <a:r>
              <a:rPr lang="en-US" altLang="ar-SY" sz="2800" baseline="-25000" dirty="0">
                <a:solidFill>
                  <a:schemeClr val="tx1"/>
                </a:solidFill>
              </a:rPr>
              <a:t>2</a:t>
            </a:r>
            <a:r>
              <a:rPr lang="en-US" altLang="ar-SY" sz="2800" dirty="0">
                <a:solidFill>
                  <a:schemeClr val="tx1"/>
                </a:solidFill>
              </a:rPr>
              <a:t>(g) </a:t>
            </a:r>
            <a:r>
              <a:rPr lang="tr-TR" sz="2800" dirty="0">
                <a:solidFill>
                  <a:schemeClr val="tx1"/>
                </a:solidFill>
              </a:rPr>
              <a:t>⇋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CH</a:t>
            </a:r>
            <a:r>
              <a:rPr lang="en-US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OH(g)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Denge konumunda, tepkimeye girenlerin (tepkenler) ve ürünlerin </a:t>
            </a:r>
            <a:r>
              <a:rPr lang="tr-TR" sz="2800" dirty="0">
                <a:solidFill>
                  <a:srgbClr val="FF0000"/>
                </a:solidFill>
              </a:rPr>
              <a:t>miktarları sabit kalır</a:t>
            </a:r>
            <a:r>
              <a:rPr lang="tr-TR" sz="2800" dirty="0">
                <a:solidFill>
                  <a:schemeClr val="tx1"/>
                </a:solidFill>
              </a:rPr>
              <a:t>. 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/>
                </a:solidFill>
              </a:rPr>
              <a:t>Ancak denge halindeki bu madde miktarları, </a:t>
            </a:r>
            <a:r>
              <a:rPr lang="tr-TR" sz="2800" dirty="0">
                <a:solidFill>
                  <a:srgbClr val="FF0000"/>
                </a:solidFill>
              </a:rPr>
              <a:t>başlangıçta var olan </a:t>
            </a:r>
            <a:r>
              <a:rPr lang="tr-TR" sz="2800" dirty="0">
                <a:solidFill>
                  <a:schemeClr val="tx1"/>
                </a:solidFill>
              </a:rPr>
              <a:t>maddelerin ve </a:t>
            </a:r>
            <a:r>
              <a:rPr lang="tr-TR" sz="2800" dirty="0">
                <a:solidFill>
                  <a:srgbClr val="00B050"/>
                </a:solidFill>
              </a:rPr>
              <a:t>ürünlerin miktarına</a:t>
            </a:r>
            <a:r>
              <a:rPr lang="tr-TR" sz="2800" dirty="0">
                <a:solidFill>
                  <a:schemeClr val="tx1"/>
                </a:solidFill>
              </a:rPr>
              <a:t> bağlıdır.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en-CA" altLang="ar-SY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DENGE SABİTİ EŞİTLİĞİ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1397</Words>
  <Application>Microsoft Office PowerPoint</Application>
  <PresentationFormat>Geniş ekran</PresentationFormat>
  <Paragraphs>142</Paragraphs>
  <Slides>36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Calibri</vt:lpstr>
      <vt:lpstr>Cambria Math</vt:lpstr>
      <vt:lpstr>Century Gothic</vt:lpstr>
      <vt:lpstr>Times New Roman</vt:lpstr>
      <vt:lpstr>Wingdings 3</vt:lpstr>
      <vt:lpstr>Chilly market design template</vt:lpstr>
      <vt:lpstr>Microsoft Word Belgesi</vt:lpstr>
      <vt:lpstr>Fizikokimya Kimyasal Denge 1</vt:lpstr>
      <vt:lpstr>Konular</vt:lpstr>
      <vt:lpstr>Dinamik Denge</vt:lpstr>
      <vt:lpstr>Dinamik Denge</vt:lpstr>
      <vt:lpstr>Dinamik Denge</vt:lpstr>
      <vt:lpstr>Dinamik Denge</vt:lpstr>
      <vt:lpstr>DENGE SABİTİ EŞİTLİĞİ</vt:lpstr>
      <vt:lpstr>DENGE SABİTİ EŞİTLİĞİ</vt:lpstr>
      <vt:lpstr>DENGE SABİTİ EŞİTLİĞİ</vt:lpstr>
      <vt:lpstr>   CO (g) + 2H2 (g) ⇋ CH3OH (g)  tepkimesinde dengeye üç farklı yaklaşım </vt:lpstr>
      <vt:lpstr>CO(g) + 2H2(g) ⇋ CH3OH(g)  DENGESİNE 3 FARKLI YAKLAŞIM</vt:lpstr>
      <vt:lpstr>CO(g) + 2H2(g) ⇋ CH3OH(g)  DENGESİNE 3 FARKLI YAKLAŞIM</vt:lpstr>
      <vt:lpstr>CO(g) + 2H2(g) ⇋ CH3OH(g)  DENGESİNE 3 FARKLI YAKLAŞIM</vt:lpstr>
      <vt:lpstr>CO(g) + 2H2(g) ⇋ CH3OH(g)  DENGESİNE 3 FARKLI YAKLAŞIM</vt:lpstr>
      <vt:lpstr>Örnek 1</vt:lpstr>
      <vt:lpstr>Genel Kc Eşitliği ve İşlemleri</vt:lpstr>
      <vt:lpstr>Denge Sabitine İlişkin Bağıntılar</vt:lpstr>
      <vt:lpstr>Denge Sabitine İlişkin Bağıntılar</vt:lpstr>
      <vt:lpstr>Denge Sabitine İlişkin Bağıntılar</vt:lpstr>
      <vt:lpstr>Örnek 2</vt:lpstr>
      <vt:lpstr>Çözüm: </vt:lpstr>
      <vt:lpstr>Denge Sabiti Eşitliklerinin Birleştirilmesi</vt:lpstr>
      <vt:lpstr>Denge Sabiti Eşitliklerinin Birleştirilmesi</vt:lpstr>
      <vt:lpstr>Denge Sabiti Eşitliklerinin Birleştirilmesi</vt:lpstr>
      <vt:lpstr>Gazlar: Denge Sabiti, KP</vt:lpstr>
      <vt:lpstr>Gazlar: Denge Sabiti, KP</vt:lpstr>
      <vt:lpstr>GAZLARIN DENGE SABİTİ  KP = Kc(RT)Δn</vt:lpstr>
      <vt:lpstr>Örnek 1</vt:lpstr>
      <vt:lpstr>Saf Sıvılar ve Saf Katıları İçeren Dengeler</vt:lpstr>
      <vt:lpstr>Saf Sıvılar ve Saf Katıları İçeren Dengeler</vt:lpstr>
      <vt:lpstr> Kireç Taşı (Burnt Lime) CaCO3(s) ⇋ CaO(s) + CO2(g)</vt:lpstr>
      <vt:lpstr> Kireç Taşı (Burnt Lime) CaCO3(s) ⇋ CaO(s) + CO2(g)</vt:lpstr>
      <vt:lpstr>Örnekler</vt:lpstr>
      <vt:lpstr>DENGE SABİTİ BÜYÜKLÜĞÜNÜN ÖNEMİ</vt:lpstr>
      <vt:lpstr>DENGE SABİTİ BÜYÜKLÜĞÜNÜN ÖNEMİ</vt:lpstr>
      <vt:lpstr>DENGE SABİTİ BÜYÜKLÜĞÜNÜN ÖNEMİ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2015-09-07T05:41:32Z</dcterms:created>
  <dcterms:modified xsi:type="dcterms:W3CDTF">2019-05-07T06:25:46Z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