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8"/>
  </p:notesMasterIdLst>
  <p:handoutMasterIdLst>
    <p:handoutMasterId r:id="rId49"/>
  </p:handoutMasterIdLst>
  <p:sldIdLst>
    <p:sldId id="257" r:id="rId3"/>
    <p:sldId id="401" r:id="rId4"/>
    <p:sldId id="438" r:id="rId5"/>
    <p:sldId id="439" r:id="rId6"/>
    <p:sldId id="490" r:id="rId7"/>
    <p:sldId id="440" r:id="rId8"/>
    <p:sldId id="479" r:id="rId9"/>
    <p:sldId id="441" r:id="rId10"/>
    <p:sldId id="443" r:id="rId11"/>
    <p:sldId id="442" r:id="rId12"/>
    <p:sldId id="444" r:id="rId13"/>
    <p:sldId id="445" r:id="rId14"/>
    <p:sldId id="492" r:id="rId15"/>
    <p:sldId id="424" r:id="rId16"/>
    <p:sldId id="446" r:id="rId17"/>
    <p:sldId id="491" r:id="rId18"/>
    <p:sldId id="447" r:id="rId19"/>
    <p:sldId id="448" r:id="rId20"/>
    <p:sldId id="449" r:id="rId21"/>
    <p:sldId id="450" r:id="rId22"/>
    <p:sldId id="451" r:id="rId23"/>
    <p:sldId id="454" r:id="rId24"/>
    <p:sldId id="472" r:id="rId25"/>
    <p:sldId id="453" r:id="rId26"/>
    <p:sldId id="480" r:id="rId27"/>
    <p:sldId id="455" r:id="rId28"/>
    <p:sldId id="481" r:id="rId29"/>
    <p:sldId id="459" r:id="rId30"/>
    <p:sldId id="495" r:id="rId31"/>
    <p:sldId id="461" r:id="rId32"/>
    <p:sldId id="473" r:id="rId33"/>
    <p:sldId id="462" r:id="rId34"/>
    <p:sldId id="463" r:id="rId35"/>
    <p:sldId id="484" r:id="rId36"/>
    <p:sldId id="474" r:id="rId37"/>
    <p:sldId id="475" r:id="rId38"/>
    <p:sldId id="464" r:id="rId39"/>
    <p:sldId id="476" r:id="rId40"/>
    <p:sldId id="485" r:id="rId41"/>
    <p:sldId id="477" r:id="rId42"/>
    <p:sldId id="478" r:id="rId43"/>
    <p:sldId id="486" r:id="rId44"/>
    <p:sldId id="487" r:id="rId45"/>
    <p:sldId id="488" r:id="rId46"/>
    <p:sldId id="4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6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358" autoAdjust="0"/>
  </p:normalViewPr>
  <p:slideViewPr>
    <p:cSldViewPr snapToGrid="0" showGuides="1">
      <p:cViewPr varScale="1">
        <p:scale>
          <a:sx n="64" d="100"/>
          <a:sy n="64" d="100"/>
        </p:scale>
        <p:origin x="894" y="6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8A2A0-D9EF-4F98-96E9-98315D5227B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3A209EAE-8BEB-43C5-9B16-486A5FA9ED78}">
      <dgm:prSet phldrT="[Metin]"/>
      <dgm:spPr/>
      <dgm:t>
        <a:bodyPr/>
        <a:lstStyle/>
        <a:p>
          <a:r>
            <a:rPr lang="tr-TR" dirty="0"/>
            <a:t>Kataliz Çeşitleri</a:t>
          </a:r>
        </a:p>
      </dgm:t>
    </dgm:pt>
    <dgm:pt modelId="{4EDA47E9-750C-4AF8-BDFC-2B5BA62F66FE}" type="parTrans" cxnId="{E641D606-ADF3-44B4-910D-AD512C39C3D3}">
      <dgm:prSet/>
      <dgm:spPr/>
      <dgm:t>
        <a:bodyPr/>
        <a:lstStyle/>
        <a:p>
          <a:endParaRPr lang="tr-TR"/>
        </a:p>
      </dgm:t>
    </dgm:pt>
    <dgm:pt modelId="{30BDCDC9-6FD8-4593-8D7A-5509466EE893}" type="sibTrans" cxnId="{E641D606-ADF3-44B4-910D-AD512C39C3D3}">
      <dgm:prSet/>
      <dgm:spPr/>
      <dgm:t>
        <a:bodyPr/>
        <a:lstStyle/>
        <a:p>
          <a:endParaRPr lang="tr-TR"/>
        </a:p>
      </dgm:t>
    </dgm:pt>
    <dgm:pt modelId="{D95AC2BD-D99F-4322-BF01-F0003DC8FCB1}">
      <dgm:prSet phldrT="[Metin]"/>
      <dgm:spPr/>
      <dgm:t>
        <a:bodyPr/>
        <a:lstStyle/>
        <a:p>
          <a:r>
            <a:rPr lang="tr-TR" altLang="ar-SY" dirty="0">
              <a:solidFill>
                <a:srgbClr val="FF0000"/>
              </a:solidFill>
            </a:rPr>
            <a:t>Homojen</a:t>
          </a:r>
          <a:endParaRPr lang="tr-TR" dirty="0"/>
        </a:p>
      </dgm:t>
    </dgm:pt>
    <dgm:pt modelId="{76D079E0-BF08-44EB-ADA1-B1E36B67BEC5}" type="parTrans" cxnId="{015A4D9E-D45F-4895-BB94-A9BD166C9E7F}">
      <dgm:prSet/>
      <dgm:spPr/>
      <dgm:t>
        <a:bodyPr/>
        <a:lstStyle/>
        <a:p>
          <a:endParaRPr lang="tr-TR"/>
        </a:p>
      </dgm:t>
    </dgm:pt>
    <dgm:pt modelId="{D1888ADC-1888-4C7B-B9D5-5E933B0536D8}" type="sibTrans" cxnId="{015A4D9E-D45F-4895-BB94-A9BD166C9E7F}">
      <dgm:prSet/>
      <dgm:spPr/>
      <dgm:t>
        <a:bodyPr/>
        <a:lstStyle/>
        <a:p>
          <a:endParaRPr lang="tr-TR"/>
        </a:p>
      </dgm:t>
    </dgm:pt>
    <dgm:pt modelId="{00AE84A6-887B-4A97-AABC-30962BD1933B}">
      <dgm:prSet phldrT="[Metin]"/>
      <dgm:spPr/>
      <dgm:t>
        <a:bodyPr/>
        <a:lstStyle/>
        <a:p>
          <a:r>
            <a:rPr lang="tr-TR" altLang="ar-SY" dirty="0">
              <a:solidFill>
                <a:srgbClr val="FF0000"/>
              </a:solidFill>
            </a:rPr>
            <a:t>Heterojen</a:t>
          </a:r>
          <a:endParaRPr lang="tr-TR" dirty="0"/>
        </a:p>
      </dgm:t>
    </dgm:pt>
    <dgm:pt modelId="{9A3EB271-7CB6-45E3-AA12-989F6212A57D}" type="parTrans" cxnId="{CB293044-FA5C-4010-95D1-54E6410D6B0C}">
      <dgm:prSet/>
      <dgm:spPr/>
      <dgm:t>
        <a:bodyPr/>
        <a:lstStyle/>
        <a:p>
          <a:endParaRPr lang="tr-TR"/>
        </a:p>
      </dgm:t>
    </dgm:pt>
    <dgm:pt modelId="{DBC33882-F6DD-4620-9B52-9F7B3ACFE044}" type="sibTrans" cxnId="{CB293044-FA5C-4010-95D1-54E6410D6B0C}">
      <dgm:prSet/>
      <dgm:spPr/>
      <dgm:t>
        <a:bodyPr/>
        <a:lstStyle/>
        <a:p>
          <a:endParaRPr lang="tr-TR"/>
        </a:p>
      </dgm:t>
    </dgm:pt>
    <dgm:pt modelId="{294EBE2E-48C0-44A3-9433-432FD6BE31A2}" type="pres">
      <dgm:prSet presAssocID="{9798A2A0-D9EF-4F98-96E9-98315D5227B4}" presName="hierChild1" presStyleCnt="0">
        <dgm:presLayoutVars>
          <dgm:orgChart val="1"/>
          <dgm:chPref val="1"/>
          <dgm:dir/>
          <dgm:animOne val="branch"/>
          <dgm:animLvl val="lvl"/>
          <dgm:resizeHandles/>
        </dgm:presLayoutVars>
      </dgm:prSet>
      <dgm:spPr/>
    </dgm:pt>
    <dgm:pt modelId="{CF2EDADE-47CB-412C-B9B4-FC4172A23180}" type="pres">
      <dgm:prSet presAssocID="{3A209EAE-8BEB-43C5-9B16-486A5FA9ED78}" presName="hierRoot1" presStyleCnt="0">
        <dgm:presLayoutVars>
          <dgm:hierBranch val="init"/>
        </dgm:presLayoutVars>
      </dgm:prSet>
      <dgm:spPr/>
    </dgm:pt>
    <dgm:pt modelId="{490B6193-0712-45DD-B6C8-20FD7F11ABFF}" type="pres">
      <dgm:prSet presAssocID="{3A209EAE-8BEB-43C5-9B16-486A5FA9ED78}" presName="rootComposite1" presStyleCnt="0"/>
      <dgm:spPr/>
    </dgm:pt>
    <dgm:pt modelId="{3066FCEC-B610-4D15-8FD9-A8B00ADA33F0}" type="pres">
      <dgm:prSet presAssocID="{3A209EAE-8BEB-43C5-9B16-486A5FA9ED78}" presName="rootText1" presStyleLbl="node0" presStyleIdx="0" presStyleCnt="1">
        <dgm:presLayoutVars>
          <dgm:chPref val="3"/>
        </dgm:presLayoutVars>
      </dgm:prSet>
      <dgm:spPr/>
    </dgm:pt>
    <dgm:pt modelId="{4500AA4A-C01F-44E5-A804-2C33DB6C09A3}" type="pres">
      <dgm:prSet presAssocID="{3A209EAE-8BEB-43C5-9B16-486A5FA9ED78}" presName="rootConnector1" presStyleLbl="node1" presStyleIdx="0" presStyleCnt="0"/>
      <dgm:spPr/>
    </dgm:pt>
    <dgm:pt modelId="{119A894A-A8F3-4D68-AF86-921DC1F9E1A6}" type="pres">
      <dgm:prSet presAssocID="{3A209EAE-8BEB-43C5-9B16-486A5FA9ED78}" presName="hierChild2" presStyleCnt="0"/>
      <dgm:spPr/>
    </dgm:pt>
    <dgm:pt modelId="{07E1CFAF-141D-4E65-BED2-94316CC5FD71}" type="pres">
      <dgm:prSet presAssocID="{76D079E0-BF08-44EB-ADA1-B1E36B67BEC5}" presName="Name37" presStyleLbl="parChTrans1D2" presStyleIdx="0" presStyleCnt="2"/>
      <dgm:spPr/>
    </dgm:pt>
    <dgm:pt modelId="{6EC804F1-E9D6-49E0-B4BE-3190B361827C}" type="pres">
      <dgm:prSet presAssocID="{D95AC2BD-D99F-4322-BF01-F0003DC8FCB1}" presName="hierRoot2" presStyleCnt="0">
        <dgm:presLayoutVars>
          <dgm:hierBranch val="init"/>
        </dgm:presLayoutVars>
      </dgm:prSet>
      <dgm:spPr/>
    </dgm:pt>
    <dgm:pt modelId="{E162F6FF-3BC5-4074-927B-0C4697063DB4}" type="pres">
      <dgm:prSet presAssocID="{D95AC2BD-D99F-4322-BF01-F0003DC8FCB1}" presName="rootComposite" presStyleCnt="0"/>
      <dgm:spPr/>
    </dgm:pt>
    <dgm:pt modelId="{5BBCF1AC-F43C-4D82-8DC2-A92C642DA369}" type="pres">
      <dgm:prSet presAssocID="{D95AC2BD-D99F-4322-BF01-F0003DC8FCB1}" presName="rootText" presStyleLbl="node2" presStyleIdx="0" presStyleCnt="2">
        <dgm:presLayoutVars>
          <dgm:chPref val="3"/>
        </dgm:presLayoutVars>
      </dgm:prSet>
      <dgm:spPr/>
    </dgm:pt>
    <dgm:pt modelId="{EE08DF84-804C-44E4-BFDD-7AE8DB66CE17}" type="pres">
      <dgm:prSet presAssocID="{D95AC2BD-D99F-4322-BF01-F0003DC8FCB1}" presName="rootConnector" presStyleLbl="node2" presStyleIdx="0" presStyleCnt="2"/>
      <dgm:spPr/>
    </dgm:pt>
    <dgm:pt modelId="{15F1BBB2-8A00-4057-968C-69B5556F759E}" type="pres">
      <dgm:prSet presAssocID="{D95AC2BD-D99F-4322-BF01-F0003DC8FCB1}" presName="hierChild4" presStyleCnt="0"/>
      <dgm:spPr/>
    </dgm:pt>
    <dgm:pt modelId="{1D906003-0C93-4B0D-98DF-42A2A18AC949}" type="pres">
      <dgm:prSet presAssocID="{D95AC2BD-D99F-4322-BF01-F0003DC8FCB1}" presName="hierChild5" presStyleCnt="0"/>
      <dgm:spPr/>
    </dgm:pt>
    <dgm:pt modelId="{61EBA0F5-66C6-4EB5-9E00-B3BBB5149281}" type="pres">
      <dgm:prSet presAssocID="{9A3EB271-7CB6-45E3-AA12-989F6212A57D}" presName="Name37" presStyleLbl="parChTrans1D2" presStyleIdx="1" presStyleCnt="2"/>
      <dgm:spPr/>
    </dgm:pt>
    <dgm:pt modelId="{D58691F0-F76F-4944-9C3A-944A418526F9}" type="pres">
      <dgm:prSet presAssocID="{00AE84A6-887B-4A97-AABC-30962BD1933B}" presName="hierRoot2" presStyleCnt="0">
        <dgm:presLayoutVars>
          <dgm:hierBranch val="init"/>
        </dgm:presLayoutVars>
      </dgm:prSet>
      <dgm:spPr/>
    </dgm:pt>
    <dgm:pt modelId="{6E4C62AE-ADDD-4AAA-8F2D-EE66B6E6CE5F}" type="pres">
      <dgm:prSet presAssocID="{00AE84A6-887B-4A97-AABC-30962BD1933B}" presName="rootComposite" presStyleCnt="0"/>
      <dgm:spPr/>
    </dgm:pt>
    <dgm:pt modelId="{0660FECF-2321-4A71-865E-DDE842F8811C}" type="pres">
      <dgm:prSet presAssocID="{00AE84A6-887B-4A97-AABC-30962BD1933B}" presName="rootText" presStyleLbl="node2" presStyleIdx="1" presStyleCnt="2">
        <dgm:presLayoutVars>
          <dgm:chPref val="3"/>
        </dgm:presLayoutVars>
      </dgm:prSet>
      <dgm:spPr/>
    </dgm:pt>
    <dgm:pt modelId="{C9A9D75F-95BF-4BBF-AD55-3345E5363E85}" type="pres">
      <dgm:prSet presAssocID="{00AE84A6-887B-4A97-AABC-30962BD1933B}" presName="rootConnector" presStyleLbl="node2" presStyleIdx="1" presStyleCnt="2"/>
      <dgm:spPr/>
    </dgm:pt>
    <dgm:pt modelId="{5675C0FE-AA2B-4A26-83FE-AEECF41E1551}" type="pres">
      <dgm:prSet presAssocID="{00AE84A6-887B-4A97-AABC-30962BD1933B}" presName="hierChild4" presStyleCnt="0"/>
      <dgm:spPr/>
    </dgm:pt>
    <dgm:pt modelId="{F9F8485F-6554-4169-8684-615D05546EAA}" type="pres">
      <dgm:prSet presAssocID="{00AE84A6-887B-4A97-AABC-30962BD1933B}" presName="hierChild5" presStyleCnt="0"/>
      <dgm:spPr/>
    </dgm:pt>
    <dgm:pt modelId="{B51F109A-4E8A-479D-9A78-00C3D8FB3C6E}" type="pres">
      <dgm:prSet presAssocID="{3A209EAE-8BEB-43C5-9B16-486A5FA9ED78}" presName="hierChild3" presStyleCnt="0"/>
      <dgm:spPr/>
    </dgm:pt>
  </dgm:ptLst>
  <dgm:cxnLst>
    <dgm:cxn modelId="{E641D606-ADF3-44B4-910D-AD512C39C3D3}" srcId="{9798A2A0-D9EF-4F98-96E9-98315D5227B4}" destId="{3A209EAE-8BEB-43C5-9B16-486A5FA9ED78}" srcOrd="0" destOrd="0" parTransId="{4EDA47E9-750C-4AF8-BDFC-2B5BA62F66FE}" sibTransId="{30BDCDC9-6FD8-4593-8D7A-5509466EE893}"/>
    <dgm:cxn modelId="{917E263E-C4B7-4DE1-A726-01D0BC2B60EF}" type="presOf" srcId="{3A209EAE-8BEB-43C5-9B16-486A5FA9ED78}" destId="{3066FCEC-B610-4D15-8FD9-A8B00ADA33F0}" srcOrd="0" destOrd="0" presId="urn:microsoft.com/office/officeart/2005/8/layout/orgChart1"/>
    <dgm:cxn modelId="{A8032064-B246-48C6-8B15-84FDDDFD7D5F}" type="presOf" srcId="{D95AC2BD-D99F-4322-BF01-F0003DC8FCB1}" destId="{5BBCF1AC-F43C-4D82-8DC2-A92C642DA369}" srcOrd="0" destOrd="0" presId="urn:microsoft.com/office/officeart/2005/8/layout/orgChart1"/>
    <dgm:cxn modelId="{CB293044-FA5C-4010-95D1-54E6410D6B0C}" srcId="{3A209EAE-8BEB-43C5-9B16-486A5FA9ED78}" destId="{00AE84A6-887B-4A97-AABC-30962BD1933B}" srcOrd="1" destOrd="0" parTransId="{9A3EB271-7CB6-45E3-AA12-989F6212A57D}" sibTransId="{DBC33882-F6DD-4620-9B52-9F7B3ACFE044}"/>
    <dgm:cxn modelId="{5AA5BB47-0B4A-4122-986A-8BC272C3CC30}" type="presOf" srcId="{9A3EB271-7CB6-45E3-AA12-989F6212A57D}" destId="{61EBA0F5-66C6-4EB5-9E00-B3BBB5149281}" srcOrd="0" destOrd="0" presId="urn:microsoft.com/office/officeart/2005/8/layout/orgChart1"/>
    <dgm:cxn modelId="{D2301369-0F9F-4459-849A-2F8148F12AC1}" type="presOf" srcId="{00AE84A6-887B-4A97-AABC-30962BD1933B}" destId="{C9A9D75F-95BF-4BBF-AD55-3345E5363E85}" srcOrd="1" destOrd="0" presId="urn:microsoft.com/office/officeart/2005/8/layout/orgChart1"/>
    <dgm:cxn modelId="{9816F077-4597-4AE4-A38C-79A91135832B}" type="presOf" srcId="{3A209EAE-8BEB-43C5-9B16-486A5FA9ED78}" destId="{4500AA4A-C01F-44E5-A804-2C33DB6C09A3}" srcOrd="1" destOrd="0" presId="urn:microsoft.com/office/officeart/2005/8/layout/orgChart1"/>
    <dgm:cxn modelId="{880B3084-DE2A-47F1-839E-4ED1D967A960}" type="presOf" srcId="{D95AC2BD-D99F-4322-BF01-F0003DC8FCB1}" destId="{EE08DF84-804C-44E4-BFDD-7AE8DB66CE17}" srcOrd="1" destOrd="0" presId="urn:microsoft.com/office/officeart/2005/8/layout/orgChart1"/>
    <dgm:cxn modelId="{EC65B597-04C5-46ED-AA26-46AF99367209}" type="presOf" srcId="{00AE84A6-887B-4A97-AABC-30962BD1933B}" destId="{0660FECF-2321-4A71-865E-DDE842F8811C}" srcOrd="0" destOrd="0" presId="urn:microsoft.com/office/officeart/2005/8/layout/orgChart1"/>
    <dgm:cxn modelId="{015A4D9E-D45F-4895-BB94-A9BD166C9E7F}" srcId="{3A209EAE-8BEB-43C5-9B16-486A5FA9ED78}" destId="{D95AC2BD-D99F-4322-BF01-F0003DC8FCB1}" srcOrd="0" destOrd="0" parTransId="{76D079E0-BF08-44EB-ADA1-B1E36B67BEC5}" sibTransId="{D1888ADC-1888-4C7B-B9D5-5E933B0536D8}"/>
    <dgm:cxn modelId="{BBFBB4DC-DFB3-4E7F-89F1-C7FBBDEBB5E8}" type="presOf" srcId="{76D079E0-BF08-44EB-ADA1-B1E36B67BEC5}" destId="{07E1CFAF-141D-4E65-BED2-94316CC5FD71}" srcOrd="0" destOrd="0" presId="urn:microsoft.com/office/officeart/2005/8/layout/orgChart1"/>
    <dgm:cxn modelId="{936989F4-CD03-4AA4-8FA5-B98574C1DEEE}" type="presOf" srcId="{9798A2A0-D9EF-4F98-96E9-98315D5227B4}" destId="{294EBE2E-48C0-44A3-9433-432FD6BE31A2}" srcOrd="0" destOrd="0" presId="urn:microsoft.com/office/officeart/2005/8/layout/orgChart1"/>
    <dgm:cxn modelId="{8212BA5E-2325-4129-BC43-A7C9051A648C}" type="presParOf" srcId="{294EBE2E-48C0-44A3-9433-432FD6BE31A2}" destId="{CF2EDADE-47CB-412C-B9B4-FC4172A23180}" srcOrd="0" destOrd="0" presId="urn:microsoft.com/office/officeart/2005/8/layout/orgChart1"/>
    <dgm:cxn modelId="{DB454E02-FF49-49F8-8C1B-7DA3B9C7714E}" type="presParOf" srcId="{CF2EDADE-47CB-412C-B9B4-FC4172A23180}" destId="{490B6193-0712-45DD-B6C8-20FD7F11ABFF}" srcOrd="0" destOrd="0" presId="urn:microsoft.com/office/officeart/2005/8/layout/orgChart1"/>
    <dgm:cxn modelId="{E0AB4E9B-124E-4029-94F9-7E9020669DF9}" type="presParOf" srcId="{490B6193-0712-45DD-B6C8-20FD7F11ABFF}" destId="{3066FCEC-B610-4D15-8FD9-A8B00ADA33F0}" srcOrd="0" destOrd="0" presId="urn:microsoft.com/office/officeart/2005/8/layout/orgChart1"/>
    <dgm:cxn modelId="{63650959-7466-4035-8EB6-244FFD7FD029}" type="presParOf" srcId="{490B6193-0712-45DD-B6C8-20FD7F11ABFF}" destId="{4500AA4A-C01F-44E5-A804-2C33DB6C09A3}" srcOrd="1" destOrd="0" presId="urn:microsoft.com/office/officeart/2005/8/layout/orgChart1"/>
    <dgm:cxn modelId="{7910A172-691C-42EF-A031-A481913577D1}" type="presParOf" srcId="{CF2EDADE-47CB-412C-B9B4-FC4172A23180}" destId="{119A894A-A8F3-4D68-AF86-921DC1F9E1A6}" srcOrd="1" destOrd="0" presId="urn:microsoft.com/office/officeart/2005/8/layout/orgChart1"/>
    <dgm:cxn modelId="{FA491733-A1BB-4E6C-8CA2-4CE92DD2B26A}" type="presParOf" srcId="{119A894A-A8F3-4D68-AF86-921DC1F9E1A6}" destId="{07E1CFAF-141D-4E65-BED2-94316CC5FD71}" srcOrd="0" destOrd="0" presId="urn:microsoft.com/office/officeart/2005/8/layout/orgChart1"/>
    <dgm:cxn modelId="{616DCF31-0DB9-4112-9F8B-B5C298355F45}" type="presParOf" srcId="{119A894A-A8F3-4D68-AF86-921DC1F9E1A6}" destId="{6EC804F1-E9D6-49E0-B4BE-3190B361827C}" srcOrd="1" destOrd="0" presId="urn:microsoft.com/office/officeart/2005/8/layout/orgChart1"/>
    <dgm:cxn modelId="{A1D742D8-0B5E-4359-A1EA-4149BF83895A}" type="presParOf" srcId="{6EC804F1-E9D6-49E0-B4BE-3190B361827C}" destId="{E162F6FF-3BC5-4074-927B-0C4697063DB4}" srcOrd="0" destOrd="0" presId="urn:microsoft.com/office/officeart/2005/8/layout/orgChart1"/>
    <dgm:cxn modelId="{97249AC2-8E24-4E4F-A1E7-FF1D759B90E9}" type="presParOf" srcId="{E162F6FF-3BC5-4074-927B-0C4697063DB4}" destId="{5BBCF1AC-F43C-4D82-8DC2-A92C642DA369}" srcOrd="0" destOrd="0" presId="urn:microsoft.com/office/officeart/2005/8/layout/orgChart1"/>
    <dgm:cxn modelId="{116FD148-2F4F-4F9E-B4F9-3B6DA27B84F1}" type="presParOf" srcId="{E162F6FF-3BC5-4074-927B-0C4697063DB4}" destId="{EE08DF84-804C-44E4-BFDD-7AE8DB66CE17}" srcOrd="1" destOrd="0" presId="urn:microsoft.com/office/officeart/2005/8/layout/orgChart1"/>
    <dgm:cxn modelId="{84B7CFD0-7985-4287-B62A-405B50C767BD}" type="presParOf" srcId="{6EC804F1-E9D6-49E0-B4BE-3190B361827C}" destId="{15F1BBB2-8A00-4057-968C-69B5556F759E}" srcOrd="1" destOrd="0" presId="urn:microsoft.com/office/officeart/2005/8/layout/orgChart1"/>
    <dgm:cxn modelId="{936F9667-1A5D-4A7C-A484-056A27CAF47E}" type="presParOf" srcId="{6EC804F1-E9D6-49E0-B4BE-3190B361827C}" destId="{1D906003-0C93-4B0D-98DF-42A2A18AC949}" srcOrd="2" destOrd="0" presId="urn:microsoft.com/office/officeart/2005/8/layout/orgChart1"/>
    <dgm:cxn modelId="{8834684E-E040-4EC8-B245-49FF1AC2413B}" type="presParOf" srcId="{119A894A-A8F3-4D68-AF86-921DC1F9E1A6}" destId="{61EBA0F5-66C6-4EB5-9E00-B3BBB5149281}" srcOrd="2" destOrd="0" presId="urn:microsoft.com/office/officeart/2005/8/layout/orgChart1"/>
    <dgm:cxn modelId="{67E690E3-AA61-419F-9648-A581907BC051}" type="presParOf" srcId="{119A894A-A8F3-4D68-AF86-921DC1F9E1A6}" destId="{D58691F0-F76F-4944-9C3A-944A418526F9}" srcOrd="3" destOrd="0" presId="urn:microsoft.com/office/officeart/2005/8/layout/orgChart1"/>
    <dgm:cxn modelId="{2A7BE1D9-A2F3-4B46-B610-655B43CD04D4}" type="presParOf" srcId="{D58691F0-F76F-4944-9C3A-944A418526F9}" destId="{6E4C62AE-ADDD-4AAA-8F2D-EE66B6E6CE5F}" srcOrd="0" destOrd="0" presId="urn:microsoft.com/office/officeart/2005/8/layout/orgChart1"/>
    <dgm:cxn modelId="{18583358-B523-4914-A4C2-7802EAEB4A18}" type="presParOf" srcId="{6E4C62AE-ADDD-4AAA-8F2D-EE66B6E6CE5F}" destId="{0660FECF-2321-4A71-865E-DDE842F8811C}" srcOrd="0" destOrd="0" presId="urn:microsoft.com/office/officeart/2005/8/layout/orgChart1"/>
    <dgm:cxn modelId="{84D71600-F556-4879-AC5D-089DD2BF18B0}" type="presParOf" srcId="{6E4C62AE-ADDD-4AAA-8F2D-EE66B6E6CE5F}" destId="{C9A9D75F-95BF-4BBF-AD55-3345E5363E85}" srcOrd="1" destOrd="0" presId="urn:microsoft.com/office/officeart/2005/8/layout/orgChart1"/>
    <dgm:cxn modelId="{104C39C8-4D2B-4E56-A3D6-A672D1EF7FEA}" type="presParOf" srcId="{D58691F0-F76F-4944-9C3A-944A418526F9}" destId="{5675C0FE-AA2B-4A26-83FE-AEECF41E1551}" srcOrd="1" destOrd="0" presId="urn:microsoft.com/office/officeart/2005/8/layout/orgChart1"/>
    <dgm:cxn modelId="{68AD5BCE-741E-4C5E-9549-E3A2D0A5DD40}" type="presParOf" srcId="{D58691F0-F76F-4944-9C3A-944A418526F9}" destId="{F9F8485F-6554-4169-8684-615D05546EAA}" srcOrd="2" destOrd="0" presId="urn:microsoft.com/office/officeart/2005/8/layout/orgChart1"/>
    <dgm:cxn modelId="{04D94892-9BD0-4AA7-9390-91A009F1AC14}" type="presParOf" srcId="{CF2EDADE-47CB-412C-B9B4-FC4172A23180}" destId="{B51F109A-4E8A-479D-9A78-00C3D8FB3C6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BA0F5-66C6-4EB5-9E00-B3BBB5149281}">
      <dsp:nvSpPr>
        <dsp:cNvPr id="0" name=""/>
        <dsp:cNvSpPr/>
      </dsp:nvSpPr>
      <dsp:spPr>
        <a:xfrm>
          <a:off x="2589134" y="1549094"/>
          <a:ext cx="1416896" cy="491815"/>
        </a:xfrm>
        <a:custGeom>
          <a:avLst/>
          <a:gdLst/>
          <a:ahLst/>
          <a:cxnLst/>
          <a:rect l="0" t="0" r="0" b="0"/>
          <a:pathLst>
            <a:path>
              <a:moveTo>
                <a:pt x="0" y="0"/>
              </a:moveTo>
              <a:lnTo>
                <a:pt x="0" y="245907"/>
              </a:lnTo>
              <a:lnTo>
                <a:pt x="1416896" y="245907"/>
              </a:lnTo>
              <a:lnTo>
                <a:pt x="1416896" y="491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E1CFAF-141D-4E65-BED2-94316CC5FD71}">
      <dsp:nvSpPr>
        <dsp:cNvPr id="0" name=""/>
        <dsp:cNvSpPr/>
      </dsp:nvSpPr>
      <dsp:spPr>
        <a:xfrm>
          <a:off x="1172237" y="1549094"/>
          <a:ext cx="1416896" cy="491815"/>
        </a:xfrm>
        <a:custGeom>
          <a:avLst/>
          <a:gdLst/>
          <a:ahLst/>
          <a:cxnLst/>
          <a:rect l="0" t="0" r="0" b="0"/>
          <a:pathLst>
            <a:path>
              <a:moveTo>
                <a:pt x="1416896" y="0"/>
              </a:moveTo>
              <a:lnTo>
                <a:pt x="1416896" y="245907"/>
              </a:lnTo>
              <a:lnTo>
                <a:pt x="0" y="245907"/>
              </a:lnTo>
              <a:lnTo>
                <a:pt x="0" y="4918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6FCEC-B610-4D15-8FD9-A8B00ADA33F0}">
      <dsp:nvSpPr>
        <dsp:cNvPr id="0" name=""/>
        <dsp:cNvSpPr/>
      </dsp:nvSpPr>
      <dsp:spPr>
        <a:xfrm>
          <a:off x="1418145" y="378105"/>
          <a:ext cx="2341978" cy="11709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t>Kataliz Çeşitleri</a:t>
          </a:r>
        </a:p>
      </dsp:txBody>
      <dsp:txXfrm>
        <a:off x="1418145" y="378105"/>
        <a:ext cx="2341978" cy="1170989"/>
      </dsp:txXfrm>
    </dsp:sp>
    <dsp:sp modelId="{5BBCF1AC-F43C-4D82-8DC2-A92C642DA369}">
      <dsp:nvSpPr>
        <dsp:cNvPr id="0" name=""/>
        <dsp:cNvSpPr/>
      </dsp:nvSpPr>
      <dsp:spPr>
        <a:xfrm>
          <a:off x="1248" y="2040910"/>
          <a:ext cx="2341978" cy="11709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altLang="ar-SY" sz="4000" kern="1200" dirty="0">
              <a:solidFill>
                <a:srgbClr val="FF0000"/>
              </a:solidFill>
            </a:rPr>
            <a:t>Homojen</a:t>
          </a:r>
          <a:endParaRPr lang="tr-TR" sz="4000" kern="1200" dirty="0"/>
        </a:p>
      </dsp:txBody>
      <dsp:txXfrm>
        <a:off x="1248" y="2040910"/>
        <a:ext cx="2341978" cy="1170989"/>
      </dsp:txXfrm>
    </dsp:sp>
    <dsp:sp modelId="{0660FECF-2321-4A71-865E-DDE842F8811C}">
      <dsp:nvSpPr>
        <dsp:cNvPr id="0" name=""/>
        <dsp:cNvSpPr/>
      </dsp:nvSpPr>
      <dsp:spPr>
        <a:xfrm>
          <a:off x="2835042" y="2040910"/>
          <a:ext cx="2341978" cy="11709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altLang="ar-SY" sz="4000" kern="1200" dirty="0">
              <a:solidFill>
                <a:srgbClr val="FF0000"/>
              </a:solidFill>
            </a:rPr>
            <a:t>Heterojen</a:t>
          </a:r>
          <a:endParaRPr lang="tr-TR" sz="4000" kern="1200" dirty="0"/>
        </a:p>
      </dsp:txBody>
      <dsp:txXfrm>
        <a:off x="2835042" y="2040910"/>
        <a:ext cx="2341978" cy="11709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6CFED4-D69B-4F2E-9E8F-84756F102C74}" type="datetimeFigureOut">
              <a:rPr lang="en-US" smtClean="0"/>
              <a:t>4/30/2019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981B0-9A62-4E8D-B3AC-FD58D27FCBCF}" type="slidenum">
              <a:rPr lang="en-US" smtClean="0"/>
              <a:t>‹#›</a:t>
            </a:fld>
            <a:endParaRPr lang="en-US"/>
          </a:p>
        </p:txBody>
      </p:sp>
    </p:spTree>
    <p:extLst>
      <p:ext uri="{BB962C8B-B14F-4D97-AF65-F5344CB8AC3E}">
        <p14:creationId xmlns:p14="http://schemas.microsoft.com/office/powerpoint/2010/main" val="406592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7D950-FF6C-450E-A292-782665957326}"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1C1CB-B741-45C3-A5E1-A9697FF5E606}" type="slidenum">
              <a:rPr lang="en-US" smtClean="0"/>
              <a:t>‹#›</a:t>
            </a:fld>
            <a:endParaRPr lang="en-US"/>
          </a:p>
        </p:txBody>
      </p:sp>
    </p:spTree>
    <p:extLst>
      <p:ext uri="{BB962C8B-B14F-4D97-AF65-F5344CB8AC3E}">
        <p14:creationId xmlns:p14="http://schemas.microsoft.com/office/powerpoint/2010/main" val="395771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1C1CB-B741-45C3-A5E1-A9697FF5E606}" type="slidenum">
              <a:rPr lang="en-US" smtClean="0"/>
              <a:t>1</a:t>
            </a:fld>
            <a:endParaRPr lang="en-US"/>
          </a:p>
        </p:txBody>
      </p:sp>
    </p:spTree>
    <p:extLst>
      <p:ext uri="{BB962C8B-B14F-4D97-AF65-F5344CB8AC3E}">
        <p14:creationId xmlns:p14="http://schemas.microsoft.com/office/powerpoint/2010/main" val="37105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Introduction to the physical chemistry of foods p48</a:t>
            </a:r>
          </a:p>
        </p:txBody>
      </p:sp>
      <p:sp>
        <p:nvSpPr>
          <p:cNvPr id="4" name="Slide Number Placeholder 3"/>
          <p:cNvSpPr>
            <a:spLocks noGrp="1"/>
          </p:cNvSpPr>
          <p:nvPr>
            <p:ph type="sldNum" sz="quarter" idx="10"/>
          </p:nvPr>
        </p:nvSpPr>
        <p:spPr/>
        <p:txBody>
          <a:bodyPr/>
          <a:lstStyle/>
          <a:p>
            <a:fld id="{B1D1C1CB-B741-45C3-A5E1-A9697FF5E606}" type="slidenum">
              <a:rPr lang="en-US" smtClean="0"/>
              <a:t>42</a:t>
            </a:fld>
            <a:endParaRPr lang="en-US"/>
          </a:p>
        </p:txBody>
      </p:sp>
    </p:spTree>
    <p:extLst>
      <p:ext uri="{BB962C8B-B14F-4D97-AF65-F5344CB8AC3E}">
        <p14:creationId xmlns:p14="http://schemas.microsoft.com/office/powerpoint/2010/main" val="402963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Introduction to the physical chemistry of foods p48</a:t>
            </a:r>
          </a:p>
        </p:txBody>
      </p:sp>
      <p:sp>
        <p:nvSpPr>
          <p:cNvPr id="4" name="Slide Number Placeholder 3"/>
          <p:cNvSpPr>
            <a:spLocks noGrp="1"/>
          </p:cNvSpPr>
          <p:nvPr>
            <p:ph type="sldNum" sz="quarter" idx="10"/>
          </p:nvPr>
        </p:nvSpPr>
        <p:spPr/>
        <p:txBody>
          <a:bodyPr/>
          <a:lstStyle/>
          <a:p>
            <a:fld id="{B1D1C1CB-B741-45C3-A5E1-A9697FF5E606}" type="slidenum">
              <a:rPr lang="en-US" smtClean="0"/>
              <a:t>43</a:t>
            </a:fld>
            <a:endParaRPr lang="en-US"/>
          </a:p>
        </p:txBody>
      </p:sp>
    </p:spTree>
    <p:extLst>
      <p:ext uri="{BB962C8B-B14F-4D97-AF65-F5344CB8AC3E}">
        <p14:creationId xmlns:p14="http://schemas.microsoft.com/office/powerpoint/2010/main" val="300794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Introduction to the physical chemistry of foods p48</a:t>
            </a:r>
          </a:p>
        </p:txBody>
      </p:sp>
      <p:sp>
        <p:nvSpPr>
          <p:cNvPr id="4" name="Slide Number Placeholder 3"/>
          <p:cNvSpPr>
            <a:spLocks noGrp="1"/>
          </p:cNvSpPr>
          <p:nvPr>
            <p:ph type="sldNum" sz="quarter" idx="10"/>
          </p:nvPr>
        </p:nvSpPr>
        <p:spPr/>
        <p:txBody>
          <a:bodyPr/>
          <a:lstStyle/>
          <a:p>
            <a:fld id="{B1D1C1CB-B741-45C3-A5E1-A9697FF5E606}" type="slidenum">
              <a:rPr lang="en-US" smtClean="0"/>
              <a:t>44</a:t>
            </a:fld>
            <a:endParaRPr lang="en-US"/>
          </a:p>
        </p:txBody>
      </p:sp>
    </p:spTree>
    <p:extLst>
      <p:ext uri="{BB962C8B-B14F-4D97-AF65-F5344CB8AC3E}">
        <p14:creationId xmlns:p14="http://schemas.microsoft.com/office/powerpoint/2010/main" val="121822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Introduction to the physical chemistry of foods p48</a:t>
            </a:r>
          </a:p>
        </p:txBody>
      </p:sp>
      <p:sp>
        <p:nvSpPr>
          <p:cNvPr id="4" name="Slide Number Placeholder 3"/>
          <p:cNvSpPr>
            <a:spLocks noGrp="1"/>
          </p:cNvSpPr>
          <p:nvPr>
            <p:ph type="sldNum" sz="quarter" idx="10"/>
          </p:nvPr>
        </p:nvSpPr>
        <p:spPr/>
        <p:txBody>
          <a:bodyPr/>
          <a:lstStyle/>
          <a:p>
            <a:fld id="{B1D1C1CB-B741-45C3-A5E1-A9697FF5E606}" type="slidenum">
              <a:rPr lang="en-US" smtClean="0"/>
              <a:t>45</a:t>
            </a:fld>
            <a:endParaRPr lang="en-US"/>
          </a:p>
        </p:txBody>
      </p:sp>
    </p:spTree>
    <p:extLst>
      <p:ext uri="{BB962C8B-B14F-4D97-AF65-F5344CB8AC3E}">
        <p14:creationId xmlns:p14="http://schemas.microsoft.com/office/powerpoint/2010/main" val="517037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857465C7-2B04-445F-8DB3-456E0173FCC0}" type="datetime1">
              <a:rPr lang="en-US" smtClean="0"/>
              <a:t>4/30/2019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FBEDB2-06CF-4889-9F60-414A440C13AB}" type="slidenum">
              <a:rPr lang="en-US" smtClean="0"/>
              <a:pPr/>
              <a:t>‹#›</a:t>
            </a:fld>
            <a:endParaRPr lang="en-US"/>
          </a:p>
        </p:txBody>
      </p:sp>
      <p:sp>
        <p:nvSpPr>
          <p:cNvPr id="3" name="Subtitle 2"/>
          <p:cNvSpPr>
            <a:spLocks noGrp="1"/>
          </p:cNvSpPr>
          <p:nvPr>
            <p:ph type="subTitle" idx="1"/>
          </p:nvPr>
        </p:nvSpPr>
        <p:spPr>
          <a:xfrm>
            <a:off x="1061987" y="3602038"/>
            <a:ext cx="75718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061987" y="1041400"/>
            <a:ext cx="7571874" cy="2387600"/>
          </a:xfrm>
        </p:spPr>
        <p:txBody>
          <a:bodyPr anchor="b">
            <a:normAutofit/>
          </a:bodyPr>
          <a:lstStyle>
            <a:lvl1pPr algn="l">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6443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D8A111-8073-4AA8-BD01-2133E03758F7}" type="datetime1">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346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5BF708-533D-46C9-A9B0-0B6B8A5D6515}" type="datetime1">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
        <p:nvSpPr>
          <p:cNvPr id="3" name="Vertical Text Placeholder 2"/>
          <p:cNvSpPr>
            <a:spLocks noGrp="1"/>
          </p:cNvSpPr>
          <p:nvPr>
            <p:ph type="body" orient="vert" idx="1"/>
          </p:nvPr>
        </p:nvSpPr>
        <p:spPr>
          <a:xfrm>
            <a:off x="1524000" y="1333499"/>
            <a:ext cx="6298223"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974623" y="1333499"/>
            <a:ext cx="1512277" cy="4843463"/>
          </a:xfrm>
        </p:spPr>
        <p:txBody>
          <a:bodyPr vert="eaVert"/>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101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FAF33-A3D2-4AC7-ACDE-F13D7A348C6D}" type="datetime1">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Picture Placeholder 2"/>
          <p:cNvSpPr>
            <a:spLocks noGrp="1"/>
          </p:cNvSpPr>
          <p:nvPr>
            <p:ph type="pic" idx="1"/>
          </p:nvPr>
        </p:nvSpPr>
        <p:spPr>
          <a:xfrm>
            <a:off x="5322282" y="2324100"/>
            <a:ext cx="4151376" cy="3849624"/>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24001" y="2978150"/>
            <a:ext cx="3659188" cy="31940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1524001" y="1333500"/>
            <a:ext cx="3659188" cy="1600200"/>
          </a:xfrm>
        </p:spPr>
        <p:txBody>
          <a:bodyPr anchor="b">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7618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EE4767-B1DE-417D-8BE5-E27B165E3682}" type="datetime1">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016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F64904BA-F6BA-48C5-B8E5-DE739A78F4B9}" type="datetime1">
              <a:rPr lang="en-US" smtClean="0"/>
              <a:t>4/30/2019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0FBEDB2-06CF-4889-9F60-414A440C13AB}" type="slidenum">
              <a:rPr lang="en-US" smtClean="0"/>
              <a:pPr/>
              <a:t>‹#›</a:t>
            </a:fld>
            <a:endParaRPr lang="en-US"/>
          </a:p>
        </p:txBody>
      </p:sp>
      <p:sp>
        <p:nvSpPr>
          <p:cNvPr id="3" name="Text Placeholder 2"/>
          <p:cNvSpPr>
            <a:spLocks noGrp="1"/>
          </p:cNvSpPr>
          <p:nvPr>
            <p:ph type="body" idx="1"/>
          </p:nvPr>
        </p:nvSpPr>
        <p:spPr>
          <a:xfrm>
            <a:off x="1524000" y="4589463"/>
            <a:ext cx="7139354" cy="1500187"/>
          </a:xfrm>
        </p:spPr>
        <p:txBody>
          <a:bodyPr/>
          <a:lstStyle>
            <a:lvl1pPr marL="0" indent="0">
              <a:buNone/>
              <a:defRPr sz="2400">
                <a:solidFill>
                  <a:schemeClr val="accent2"/>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1524000" y="1709738"/>
            <a:ext cx="7139354" cy="2862262"/>
          </a:xfrm>
        </p:spPr>
        <p:txBody>
          <a:bodyPr anchor="b">
            <a:normAutofit/>
          </a:bodyPr>
          <a:lstStyle>
            <a:lvl1pPr>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5533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E1D15D-44DE-4FD8-A752-EB03E04C3154}" type="datetime1">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4" name="Content Placeholder 3"/>
          <p:cNvSpPr>
            <a:spLocks noGrp="1"/>
          </p:cNvSpPr>
          <p:nvPr>
            <p:ph sz="half" idx="2"/>
          </p:nvPr>
        </p:nvSpPr>
        <p:spPr>
          <a:xfrm>
            <a:off x="5597773" y="2438401"/>
            <a:ext cx="3886200" cy="373856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1541580" y="2438401"/>
            <a:ext cx="3886200" cy="373856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38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C91AF4-D04B-45C6-91BC-D80269BD53C8}" type="datetime1">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BEDB2-06CF-4889-9F60-414A440C13AB}" type="slidenum">
              <a:rPr lang="en-US" smtClean="0"/>
              <a:t>‹#›</a:t>
            </a:fld>
            <a:endParaRPr lang="en-US"/>
          </a:p>
        </p:txBody>
      </p:sp>
      <p:sp>
        <p:nvSpPr>
          <p:cNvPr id="6" name="Content Placeholder 5"/>
          <p:cNvSpPr>
            <a:spLocks noGrp="1"/>
          </p:cNvSpPr>
          <p:nvPr>
            <p:ph sz="quarter" idx="4"/>
          </p:nvPr>
        </p:nvSpPr>
        <p:spPr>
          <a:xfrm>
            <a:off x="5600700" y="3143251"/>
            <a:ext cx="3886200" cy="302895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00700" y="2438400"/>
            <a:ext cx="3886200" cy="641350"/>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3143251"/>
            <a:ext cx="3886200" cy="302895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1524000" y="2438400"/>
            <a:ext cx="3886200" cy="641350"/>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4000" y="1345223"/>
            <a:ext cx="7962900" cy="978877"/>
          </a:xfrm>
        </p:spPr>
        <p:txBody>
          <a:bodyPr/>
          <a:lstStyle/>
          <a:p>
            <a:r>
              <a:rPr lang="en-US"/>
              <a:t>Click to edit Master title style</a:t>
            </a:r>
            <a:endParaRPr lang="en-US" dirty="0"/>
          </a:p>
        </p:txBody>
      </p:sp>
    </p:spTree>
    <p:extLst>
      <p:ext uri="{BB962C8B-B14F-4D97-AF65-F5344CB8AC3E}">
        <p14:creationId xmlns:p14="http://schemas.microsoft.com/office/powerpoint/2010/main" val="6048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B8F426-2557-4C0F-BCB5-8F5F7A23481A}" type="datetime1">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BEDB2-06CF-4889-9F60-414A440C13AB}"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307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5F5B8-F27B-4EB3-A931-8B21AAAA30F1}" type="datetime1">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344551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966FB2-BE3E-4068-BDF0-0ADDDF0F6758}" type="datetime1">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Content Placeholder 2"/>
          <p:cNvSpPr>
            <a:spLocks noGrp="1"/>
          </p:cNvSpPr>
          <p:nvPr>
            <p:ph idx="1"/>
          </p:nvPr>
        </p:nvSpPr>
        <p:spPr>
          <a:xfrm>
            <a:off x="5334000" y="2324100"/>
            <a:ext cx="4152900" cy="384810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4001" y="2978150"/>
            <a:ext cx="3659188" cy="31940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1524001" y="1333500"/>
            <a:ext cx="3659188" cy="1600200"/>
          </a:xfrm>
        </p:spPr>
        <p:txBody>
          <a:bodyPr anchor="b">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420074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FAF33-A3D2-4AC7-ACDE-F13D7A348C6D}" type="datetime1">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Picture Placeholder 2"/>
          <p:cNvSpPr>
            <a:spLocks noGrp="1"/>
          </p:cNvSpPr>
          <p:nvPr>
            <p:ph type="pic" idx="1"/>
          </p:nvPr>
        </p:nvSpPr>
        <p:spPr>
          <a:xfrm>
            <a:off x="5322282" y="2324100"/>
            <a:ext cx="4151376" cy="3849624"/>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24001" y="2978150"/>
            <a:ext cx="3659188" cy="31940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1524001" y="1333500"/>
            <a:ext cx="3659188" cy="1600200"/>
          </a:xfrm>
        </p:spPr>
        <p:txBody>
          <a:bodyPr anchor="b">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40058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24000" y="6356350"/>
            <a:ext cx="2590800" cy="365125"/>
          </a:xfrm>
          <a:prstGeom prst="rect">
            <a:avLst/>
          </a:prstGeom>
        </p:spPr>
        <p:txBody>
          <a:bodyPr vert="horz" lIns="91440" tIns="45720" rIns="91440" bIns="45720" rtlCol="0" anchor="ctr"/>
          <a:lstStyle>
            <a:lvl1pPr algn="l">
              <a:defRPr sz="1200">
                <a:solidFill>
                  <a:schemeClr val="tx2"/>
                </a:solidFill>
              </a:defRPr>
            </a:lvl1pPr>
          </a:lstStyle>
          <a:p>
            <a:fld id="{848020A2-ABDB-4797-85B4-0B5D91075C2A}" type="datetime1">
              <a:rPr lang="en-US" smtClean="0"/>
              <a:t>4/30/2019</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9495692" y="6356350"/>
            <a:ext cx="1764323" cy="365125"/>
          </a:xfrm>
          <a:prstGeom prst="rect">
            <a:avLst/>
          </a:prstGeom>
        </p:spPr>
        <p:txBody>
          <a:bodyPr vert="horz" lIns="91440" tIns="45720" rIns="91440" bIns="45720" rtlCol="0" anchor="ctr"/>
          <a:lstStyle>
            <a:lvl1pPr algn="r">
              <a:defRPr sz="1200">
                <a:solidFill>
                  <a:schemeClr val="tx2"/>
                </a:solidFill>
              </a:defRPr>
            </a:lvl1pPr>
          </a:lstStyle>
          <a:p>
            <a:fld id="{10FBEDB2-06CF-4889-9F60-414A440C13AB}" type="slidenum">
              <a:rPr lang="en-US" smtClean="0"/>
              <a:pPr/>
              <a:t>‹#›</a:t>
            </a:fld>
            <a:endParaRPr lang="en-US"/>
          </a:p>
        </p:txBody>
      </p:sp>
      <p:sp>
        <p:nvSpPr>
          <p:cNvPr id="3" name="Text Placeholder 2"/>
          <p:cNvSpPr>
            <a:spLocks noGrp="1"/>
          </p:cNvSpPr>
          <p:nvPr>
            <p:ph type="body" idx="1"/>
          </p:nvPr>
        </p:nvSpPr>
        <p:spPr>
          <a:xfrm>
            <a:off x="1524000" y="2438400"/>
            <a:ext cx="7962900" cy="373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4000" y="1336427"/>
            <a:ext cx="7962900" cy="987303"/>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87194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1" eaLnBrk="1" latinLnBrk="0" hangingPunct="1">
        <a:spcBef>
          <a:spcPct val="0"/>
        </a:spcBef>
        <a:buNone/>
        <a:defRPr sz="3000" b="1" kern="1200">
          <a:solidFill>
            <a:schemeClr val="accent1"/>
          </a:solidFill>
          <a:latin typeface="+mj-lt"/>
          <a:ea typeface="+mj-ea"/>
          <a:cs typeface="+mj-cs"/>
        </a:defRPr>
      </a:lvl1pPr>
    </p:titleStyle>
    <p:bodyStyle>
      <a:lvl1pPr marL="228600" indent="-228600" algn="r" defTabSz="914400" rtl="1" eaLnBrk="1" latinLnBrk="0" hangingPunct="1">
        <a:lnSpc>
          <a:spcPct val="90000"/>
        </a:lnSpc>
        <a:spcBef>
          <a:spcPct val="30000"/>
        </a:spcBef>
        <a:buClr>
          <a:schemeClr val="accent2"/>
        </a:buClr>
        <a:buFont typeface="Wingdings 3" panose="05040102010807070707" pitchFamily="18" charset="2"/>
        <a:buChar char=""/>
        <a:defRPr sz="2000" kern="1200">
          <a:solidFill>
            <a:schemeClr val="tx2">
              <a:lumMod val="75000"/>
            </a:schemeClr>
          </a:solidFill>
          <a:latin typeface="+mn-lt"/>
          <a:ea typeface="+mn-ea"/>
          <a:cs typeface="+mn-cs"/>
        </a:defRPr>
      </a:lvl1pPr>
      <a:lvl2pPr marL="6858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2pPr>
      <a:lvl3pPr marL="11430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3pPr>
      <a:lvl4pPr marL="16002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4pPr>
      <a:lvl5pPr marL="20574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5pPr>
      <a:lvl6pPr marL="25146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6pPr>
      <a:lvl7pPr marL="29718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7pPr>
      <a:lvl8pPr marL="34290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8pPr>
      <a:lvl9pPr marL="38862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960" userDrawn="1">
          <p15:clr>
            <a:srgbClr val="F26B43"/>
          </p15:clr>
        </p15:guide>
        <p15:guide id="3" pos="5976" userDrawn="1">
          <p15:clr>
            <a:srgbClr val="F26B43"/>
          </p15:clr>
        </p15:guide>
        <p15:guide id="4" orient="horz" pos="3888" userDrawn="1">
          <p15:clr>
            <a:srgbClr val="F26B43"/>
          </p15:clr>
        </p15:guide>
        <p15:guide id="5" orient="horz" pos="840" userDrawn="1">
          <p15:clr>
            <a:srgbClr val="F26B43"/>
          </p15:clr>
        </p15:guide>
        <p15:guide id="6" orient="horz" pos="1464" userDrawn="1">
          <p15:clr>
            <a:srgbClr val="F26B43"/>
          </p15:clr>
        </p15:guide>
        <p15:guide id="7" orient="horz" pos="15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rtl="0"/>
            <a:r>
              <a:rPr lang="tr-TR" dirty="0">
                <a:solidFill>
                  <a:schemeClr val="tx1">
                    <a:lumMod val="75000"/>
                    <a:lumOff val="25000"/>
                  </a:schemeClr>
                </a:solidFill>
              </a:rPr>
              <a:t>Mühendislik Mimarlık Fakültesi </a:t>
            </a:r>
          </a:p>
          <a:p>
            <a:pPr rtl="0"/>
            <a:r>
              <a:rPr lang="tr-TR" dirty="0"/>
              <a:t>Gıda Mühendisliği Bölümü</a:t>
            </a:r>
          </a:p>
          <a:p>
            <a:pPr rtl="0"/>
            <a:r>
              <a:rPr lang="tr-TR" dirty="0">
                <a:solidFill>
                  <a:srgbClr val="002060"/>
                </a:solidFill>
              </a:rPr>
              <a:t>Prof. Dr. Farhan ALFİN</a:t>
            </a:r>
          </a:p>
        </p:txBody>
      </p:sp>
      <p:sp>
        <p:nvSpPr>
          <p:cNvPr id="2" name="Title 1"/>
          <p:cNvSpPr>
            <a:spLocks noGrp="1"/>
          </p:cNvSpPr>
          <p:nvPr>
            <p:ph type="ctrTitle"/>
          </p:nvPr>
        </p:nvSpPr>
        <p:spPr/>
        <p:txBody>
          <a:bodyPr/>
          <a:lstStyle/>
          <a:p>
            <a:pPr rtl="0"/>
            <a:r>
              <a:rPr lang="tr-TR" dirty="0"/>
              <a:t>Fizikokimya</a:t>
            </a:r>
            <a:br>
              <a:rPr lang="tr-TR" dirty="0"/>
            </a:br>
            <a:r>
              <a:rPr lang="tr-TR" altLang="ar-SY" dirty="0">
                <a:solidFill>
                  <a:srgbClr val="FF0000"/>
                </a:solidFill>
              </a:rPr>
              <a:t>Kimyasal </a:t>
            </a:r>
            <a:r>
              <a:rPr lang="tr-TR" altLang="ar-SY">
                <a:solidFill>
                  <a:srgbClr val="FF0000"/>
                </a:solidFill>
              </a:rPr>
              <a:t>Kinetik 2</a:t>
            </a:r>
            <a:endParaRPr lang="tr-TR"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736" y="300832"/>
            <a:ext cx="2143125" cy="2143125"/>
          </a:xfrm>
          <a:prstGeom prst="rect">
            <a:avLst/>
          </a:prstGeom>
        </p:spPr>
      </p:pic>
      <p:pic>
        <p:nvPicPr>
          <p:cNvPr id="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284" y="3184526"/>
            <a:ext cx="5808608" cy="206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3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2956608"/>
          </a:xfrm>
        </p:spPr>
        <p:txBody>
          <a:bodyPr>
            <a:normAutofit fontScale="92500" lnSpcReduction="20000"/>
          </a:bodyPr>
          <a:lstStyle/>
          <a:p>
            <a:pPr algn="just" rtl="0">
              <a:lnSpc>
                <a:spcPct val="150000"/>
              </a:lnSpc>
            </a:pPr>
            <a:endParaRPr lang="tr-TR" altLang="ar-SY" sz="2800" dirty="0"/>
          </a:p>
          <a:p>
            <a:pPr algn="just" rtl="0">
              <a:lnSpc>
                <a:spcPct val="150000"/>
              </a:lnSpc>
            </a:pPr>
            <a:r>
              <a:rPr lang="tr-TR" altLang="ar-SY" sz="3000" dirty="0">
                <a:solidFill>
                  <a:schemeClr val="tx1"/>
                </a:solidFill>
              </a:rPr>
              <a:t>Burada, verimli bir çarpışma anında, N</a:t>
            </a:r>
            <a:r>
              <a:rPr lang="tr-TR" altLang="ar-SY" sz="3000" baseline="-25000" dirty="0">
                <a:solidFill>
                  <a:schemeClr val="tx1"/>
                </a:solidFill>
              </a:rPr>
              <a:t>2</a:t>
            </a:r>
            <a:r>
              <a:rPr lang="tr-TR" altLang="ar-SY" sz="3000" dirty="0">
                <a:solidFill>
                  <a:schemeClr val="tx1"/>
                </a:solidFill>
              </a:rPr>
              <a:t>O tek N-O bağı kopar ve NO molekülüne yeni bir O-N bağı eklenir, çarpışma sonunda da N</a:t>
            </a:r>
            <a:r>
              <a:rPr lang="tr-TR" altLang="ar-SY" sz="3000" baseline="-25000" dirty="0">
                <a:solidFill>
                  <a:schemeClr val="tx1"/>
                </a:solidFill>
              </a:rPr>
              <a:t>2</a:t>
            </a:r>
            <a:r>
              <a:rPr lang="tr-TR" altLang="ar-SY" sz="3000" dirty="0">
                <a:solidFill>
                  <a:schemeClr val="tx1"/>
                </a:solidFill>
              </a:rPr>
              <a:t> ve NO</a:t>
            </a:r>
            <a:r>
              <a:rPr lang="tr-TR" altLang="ar-SY" sz="3000" baseline="-25000" dirty="0">
                <a:solidFill>
                  <a:schemeClr val="tx1"/>
                </a:solidFill>
              </a:rPr>
              <a:t>2</a:t>
            </a:r>
            <a:r>
              <a:rPr lang="tr-TR" altLang="ar-SY" sz="3000" dirty="0">
                <a:solidFill>
                  <a:schemeClr val="tx1"/>
                </a:solidFill>
              </a:rPr>
              <a:t> molekülleri oluşur.</a:t>
            </a:r>
            <a:endParaRPr lang="en-US" altLang="ar-SY" sz="3000" dirty="0">
              <a:solidFill>
                <a:schemeClr val="tx1"/>
              </a:solidFill>
            </a:endParaRP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Çarpışma yönlenme</a:t>
            </a:r>
            <a:endParaRPr lang="en-US" altLang="ar-SY" sz="4000" dirty="0">
              <a:solidFill>
                <a:srgbClr val="FF0000"/>
              </a:solidFill>
            </a:endParaRPr>
          </a:p>
        </p:txBody>
      </p:sp>
      <p:pic>
        <p:nvPicPr>
          <p:cNvPr id="7" name="Picture 6"/>
          <p:cNvPicPr>
            <a:picLocks noChangeAspect="1"/>
          </p:cNvPicPr>
          <p:nvPr/>
        </p:nvPicPr>
        <p:blipFill>
          <a:blip r:embed="rId2"/>
          <a:stretch>
            <a:fillRect/>
          </a:stretch>
        </p:blipFill>
        <p:spPr>
          <a:xfrm>
            <a:off x="2959902" y="1109502"/>
            <a:ext cx="5171789" cy="827045"/>
          </a:xfrm>
          <a:prstGeom prst="rect">
            <a:avLst/>
          </a:prstGeom>
        </p:spPr>
      </p:pic>
      <p:pic>
        <p:nvPicPr>
          <p:cNvPr id="4" name="Resim 3">
            <a:extLst>
              <a:ext uri="{FF2B5EF4-FFF2-40B4-BE49-F238E27FC236}">
                <a16:creationId xmlns:a16="http://schemas.microsoft.com/office/drawing/2014/main" id="{E796C7EE-5318-4B53-AE04-CDE289B64FB4}"/>
              </a:ext>
            </a:extLst>
          </p:cNvPr>
          <p:cNvPicPr>
            <a:picLocks noChangeAspect="1"/>
          </p:cNvPicPr>
          <p:nvPr/>
        </p:nvPicPr>
        <p:blipFill>
          <a:blip r:embed="rId3"/>
          <a:stretch>
            <a:fillRect/>
          </a:stretch>
        </p:blipFill>
        <p:spPr>
          <a:xfrm>
            <a:off x="2959902" y="3731481"/>
            <a:ext cx="5171789" cy="2737131"/>
          </a:xfrm>
          <a:prstGeom prst="rect">
            <a:avLst/>
          </a:prstGeom>
        </p:spPr>
      </p:pic>
    </p:spTree>
    <p:extLst>
      <p:ext uri="{BB962C8B-B14F-4D97-AF65-F5344CB8AC3E}">
        <p14:creationId xmlns:p14="http://schemas.microsoft.com/office/powerpoint/2010/main" val="47356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err="1">
                <a:solidFill>
                  <a:schemeClr val="tx1"/>
                </a:solidFill>
              </a:rPr>
              <a:t>Tepkenlerden</a:t>
            </a:r>
            <a:r>
              <a:rPr lang="tr-TR" altLang="ar-SY" sz="2800" dirty="0">
                <a:solidFill>
                  <a:schemeClr val="tx1"/>
                </a:solidFill>
              </a:rPr>
              <a:t> ürün oluşurken, </a:t>
            </a:r>
            <a:r>
              <a:rPr lang="tr-TR" altLang="ar-SY" sz="2800" dirty="0">
                <a:solidFill>
                  <a:srgbClr val="0070C0"/>
                </a:solidFill>
              </a:rPr>
              <a:t>geçiş halinde bulunan bir ara maddenin </a:t>
            </a:r>
            <a:r>
              <a:rPr lang="tr-TR" altLang="ar-SY" sz="2800" dirty="0">
                <a:solidFill>
                  <a:schemeClr val="tx1"/>
                </a:solidFill>
              </a:rPr>
              <a:t>meydana geldiği </a:t>
            </a:r>
            <a:r>
              <a:rPr lang="tr-TR" altLang="ar-SY" sz="2800" dirty="0">
                <a:solidFill>
                  <a:srgbClr val="00B050"/>
                </a:solidFill>
              </a:rPr>
              <a:t>varsayılan maddeye </a:t>
            </a:r>
            <a:r>
              <a:rPr lang="tr-TR" altLang="ar-SY" sz="2800" dirty="0">
                <a:solidFill>
                  <a:srgbClr val="FF0000"/>
                </a:solidFill>
              </a:rPr>
              <a:t>etkinleşmiş kompleks</a:t>
            </a:r>
            <a:r>
              <a:rPr lang="tr-TR" altLang="ar-SY" sz="2800" dirty="0"/>
              <a:t>, </a:t>
            </a:r>
            <a:r>
              <a:rPr lang="tr-TR" altLang="ar-SY" sz="2800" dirty="0">
                <a:solidFill>
                  <a:schemeClr val="tx1"/>
                </a:solidFill>
              </a:rPr>
              <a:t>durumuna ise </a:t>
            </a:r>
            <a:r>
              <a:rPr lang="tr-TR" altLang="ar-SY" sz="2800" i="1" dirty="0">
                <a:solidFill>
                  <a:schemeClr val="tx2"/>
                </a:solidFill>
              </a:rPr>
              <a:t>“</a:t>
            </a:r>
            <a:r>
              <a:rPr lang="tr-TR" altLang="ar-SY" sz="2800" i="1" dirty="0">
                <a:solidFill>
                  <a:srgbClr val="FF0000"/>
                </a:solidFill>
              </a:rPr>
              <a:t>geçiş hali</a:t>
            </a:r>
            <a:r>
              <a:rPr lang="tr-TR" altLang="ar-SY" sz="2800" i="1" dirty="0">
                <a:solidFill>
                  <a:schemeClr val="tx2"/>
                </a:solidFill>
              </a:rPr>
              <a:t>”</a:t>
            </a:r>
            <a:r>
              <a:rPr lang="tr-TR" altLang="ar-SY" sz="2800" dirty="0"/>
              <a:t> </a:t>
            </a:r>
            <a:r>
              <a:rPr lang="tr-TR" altLang="ar-SY" sz="2800" dirty="0">
                <a:solidFill>
                  <a:schemeClr val="tx1"/>
                </a:solidFill>
              </a:rPr>
              <a:t>denmektedir.</a:t>
            </a:r>
          </a:p>
          <a:p>
            <a:pPr algn="just" rtl="0">
              <a:lnSpc>
                <a:spcPct val="150000"/>
              </a:lnSpc>
            </a:pPr>
            <a:r>
              <a:rPr lang="tr-TR" altLang="ar-SY" sz="2800" dirty="0">
                <a:solidFill>
                  <a:schemeClr val="tx1"/>
                </a:solidFill>
              </a:rPr>
              <a:t>Çarpışmalar sonunda oluşan bu etkinleşmiş kompleks </a:t>
            </a:r>
            <a:r>
              <a:rPr lang="tr-TR" altLang="ar-SY" sz="2800" dirty="0">
                <a:solidFill>
                  <a:srgbClr val="FF0000"/>
                </a:solidFill>
              </a:rPr>
              <a:t>ya</a:t>
            </a:r>
            <a:r>
              <a:rPr lang="tr-TR" altLang="ar-SY" sz="2800" dirty="0"/>
              <a:t> </a:t>
            </a:r>
            <a:r>
              <a:rPr lang="tr-TR" altLang="ar-SY" sz="2800" dirty="0">
                <a:solidFill>
                  <a:schemeClr val="tx1"/>
                </a:solidFill>
              </a:rPr>
              <a:t>gerisin</a:t>
            </a:r>
            <a:r>
              <a:rPr lang="tr-TR" altLang="ar-SY" sz="2800" dirty="0"/>
              <a:t> </a:t>
            </a:r>
            <a:r>
              <a:rPr lang="tr-TR" altLang="ar-SY" sz="2800" dirty="0">
                <a:solidFill>
                  <a:srgbClr val="FF0000"/>
                </a:solidFill>
              </a:rPr>
              <a:t>geri </a:t>
            </a:r>
            <a:r>
              <a:rPr lang="tr-TR" altLang="ar-SY" sz="2800" dirty="0" err="1">
                <a:solidFill>
                  <a:srgbClr val="FF0000"/>
                </a:solidFill>
              </a:rPr>
              <a:t>tepkenlere</a:t>
            </a:r>
            <a:r>
              <a:rPr lang="tr-TR" altLang="ar-SY" sz="2800" dirty="0">
                <a:solidFill>
                  <a:srgbClr val="FF0000"/>
                </a:solidFill>
              </a:rPr>
              <a:t> dönüşür</a:t>
            </a:r>
            <a:r>
              <a:rPr lang="tr-TR" altLang="ar-SY" sz="2800" dirty="0"/>
              <a:t>, </a:t>
            </a:r>
            <a:r>
              <a:rPr lang="tr-TR" altLang="ar-SY" sz="2800" dirty="0">
                <a:solidFill>
                  <a:srgbClr val="FF0000"/>
                </a:solidFill>
              </a:rPr>
              <a:t>ya</a:t>
            </a:r>
            <a:r>
              <a:rPr lang="tr-TR" altLang="ar-SY" sz="2800" dirty="0"/>
              <a:t> </a:t>
            </a:r>
            <a:r>
              <a:rPr lang="tr-TR" altLang="ar-SY" sz="2800" dirty="0">
                <a:solidFill>
                  <a:schemeClr val="tx1"/>
                </a:solidFill>
              </a:rPr>
              <a:t>da</a:t>
            </a:r>
            <a:r>
              <a:rPr lang="tr-TR" altLang="ar-SY" sz="2800" dirty="0"/>
              <a:t> </a:t>
            </a:r>
            <a:r>
              <a:rPr lang="tr-TR" altLang="ar-SY" sz="2800" dirty="0">
                <a:solidFill>
                  <a:srgbClr val="FF0000"/>
                </a:solidFill>
              </a:rPr>
              <a:t>ürün </a:t>
            </a:r>
            <a:r>
              <a:rPr lang="tr-TR" altLang="ar-SY" sz="2800" dirty="0">
                <a:solidFill>
                  <a:schemeClr val="tx1"/>
                </a:solidFill>
              </a:rPr>
              <a:t>moleküllerini</a:t>
            </a:r>
            <a:r>
              <a:rPr lang="tr-TR" altLang="ar-SY" sz="2800" dirty="0"/>
              <a:t> </a:t>
            </a:r>
            <a:r>
              <a:rPr lang="tr-TR" altLang="ar-SY" sz="2800" dirty="0">
                <a:solidFill>
                  <a:srgbClr val="FF0000"/>
                </a:solidFill>
              </a:rPr>
              <a:t>oluşturur</a:t>
            </a:r>
            <a:r>
              <a:rPr lang="tr-TR" altLang="ar-SY" sz="2800" dirty="0"/>
              <a:t>.</a:t>
            </a: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Geçiş Hali Kuramı</a:t>
            </a:r>
            <a:endParaRPr lang="en-US" altLang="ar-SY" sz="4000" dirty="0">
              <a:solidFill>
                <a:srgbClr val="FF0000"/>
              </a:solidFill>
            </a:endParaRPr>
          </a:p>
        </p:txBody>
      </p:sp>
    </p:spTree>
    <p:extLst>
      <p:ext uri="{BB962C8B-B14F-4D97-AF65-F5344CB8AC3E}">
        <p14:creationId xmlns:p14="http://schemas.microsoft.com/office/powerpoint/2010/main" val="171451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endParaRPr lang="tr-TR" altLang="ar-SY" sz="2800" dirty="0"/>
          </a:p>
          <a:p>
            <a:pPr algn="just" rtl="0">
              <a:lnSpc>
                <a:spcPct val="150000"/>
              </a:lnSpc>
            </a:pPr>
            <a:endParaRPr lang="en-US" altLang="ar-SY" sz="2800" dirty="0"/>
          </a:p>
          <a:p>
            <a:pPr marL="0" indent="0" algn="ctr" rtl="0">
              <a:lnSpc>
                <a:spcPct val="150000"/>
              </a:lnSpc>
              <a:buNone/>
            </a:pPr>
            <a:r>
              <a:rPr lang="tr-TR" altLang="ar-SY" sz="2800" dirty="0">
                <a:solidFill>
                  <a:srgbClr val="FF0000"/>
                </a:solidFill>
              </a:rPr>
              <a:t>…..</a:t>
            </a:r>
            <a:r>
              <a:rPr lang="tr-TR" altLang="ar-SY" sz="2800" dirty="0">
                <a:solidFill>
                  <a:schemeClr val="tx1"/>
                </a:solidFill>
              </a:rPr>
              <a:t> Kısmi bağlar.</a:t>
            </a:r>
          </a:p>
          <a:p>
            <a:pPr algn="just" rtl="0">
              <a:lnSpc>
                <a:spcPct val="150000"/>
              </a:lnSpc>
            </a:pPr>
            <a:r>
              <a:rPr lang="tr-TR" altLang="ar-SY" sz="2800" dirty="0">
                <a:solidFill>
                  <a:schemeClr val="tx1"/>
                </a:solidFill>
              </a:rPr>
              <a:t>Etkinleşmiş kompleksin oluşumu tersinir bir olaydır.</a:t>
            </a:r>
          </a:p>
          <a:p>
            <a:pPr algn="just" rtl="0">
              <a:lnSpc>
                <a:spcPct val="150000"/>
              </a:lnSpc>
            </a:pPr>
            <a:endParaRPr lang="tr-TR"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Geçiş Hali Kuramı</a:t>
            </a:r>
            <a:endParaRPr lang="en-US" altLang="ar-SY" sz="4000" dirty="0">
              <a:solidFill>
                <a:srgbClr val="FF0000"/>
              </a:solidFill>
            </a:endParaRPr>
          </a:p>
        </p:txBody>
      </p:sp>
      <p:pic>
        <p:nvPicPr>
          <p:cNvPr id="4" name="Picture 3"/>
          <p:cNvPicPr>
            <a:picLocks noChangeAspect="1"/>
          </p:cNvPicPr>
          <p:nvPr/>
        </p:nvPicPr>
        <p:blipFill>
          <a:blip r:embed="rId2"/>
          <a:stretch>
            <a:fillRect/>
          </a:stretch>
        </p:blipFill>
        <p:spPr>
          <a:xfrm>
            <a:off x="1524000" y="1120745"/>
            <a:ext cx="9006269" cy="1382653"/>
          </a:xfrm>
          <a:prstGeom prst="rect">
            <a:avLst/>
          </a:prstGeom>
        </p:spPr>
      </p:pic>
      <p:sp>
        <p:nvSpPr>
          <p:cNvPr id="5" name="TextBox 4"/>
          <p:cNvSpPr txBox="1"/>
          <p:nvPr/>
        </p:nvSpPr>
        <p:spPr>
          <a:xfrm>
            <a:off x="2384507" y="2051231"/>
            <a:ext cx="1506829" cy="276999"/>
          </a:xfrm>
          <a:prstGeom prst="rect">
            <a:avLst/>
          </a:prstGeom>
          <a:solidFill>
            <a:schemeClr val="bg1"/>
          </a:solidFill>
          <a:ln>
            <a:solidFill>
              <a:schemeClr val="bg1"/>
            </a:solidFill>
          </a:ln>
        </p:spPr>
        <p:txBody>
          <a:bodyPr wrap="square" lIns="0" tIns="0" rIns="0" bIns="0" rtlCol="1" anchor="ctr" anchorCtr="1">
            <a:spAutoFit/>
          </a:bodyPr>
          <a:lstStyle/>
          <a:p>
            <a:r>
              <a:rPr lang="tr-TR" dirty="0"/>
              <a:t>tepkenler</a:t>
            </a:r>
          </a:p>
        </p:txBody>
      </p:sp>
      <p:sp>
        <p:nvSpPr>
          <p:cNvPr id="6" name="TextBox 5"/>
          <p:cNvSpPr txBox="1"/>
          <p:nvPr/>
        </p:nvSpPr>
        <p:spPr>
          <a:xfrm>
            <a:off x="5112062" y="2057779"/>
            <a:ext cx="2151041" cy="276999"/>
          </a:xfrm>
          <a:prstGeom prst="rect">
            <a:avLst/>
          </a:prstGeom>
          <a:solidFill>
            <a:schemeClr val="bg1"/>
          </a:solidFill>
          <a:ln>
            <a:solidFill>
              <a:schemeClr val="bg1"/>
            </a:solidFill>
          </a:ln>
        </p:spPr>
        <p:txBody>
          <a:bodyPr wrap="square" lIns="0" tIns="0" rIns="0" bIns="0" rtlCol="1" anchor="ctr" anchorCtr="1">
            <a:spAutoFit/>
          </a:bodyPr>
          <a:lstStyle/>
          <a:p>
            <a:r>
              <a:rPr lang="tr-TR" dirty="0"/>
              <a:t>Etkinleşmiş kompleks</a:t>
            </a:r>
          </a:p>
        </p:txBody>
      </p:sp>
      <p:sp>
        <p:nvSpPr>
          <p:cNvPr id="7" name="TextBox 6"/>
          <p:cNvSpPr txBox="1"/>
          <p:nvPr/>
        </p:nvSpPr>
        <p:spPr>
          <a:xfrm>
            <a:off x="8512081" y="2047597"/>
            <a:ext cx="1275480" cy="287181"/>
          </a:xfrm>
          <a:prstGeom prst="rect">
            <a:avLst/>
          </a:prstGeom>
          <a:solidFill>
            <a:schemeClr val="bg1"/>
          </a:solidFill>
          <a:ln>
            <a:solidFill>
              <a:schemeClr val="bg1"/>
            </a:solidFill>
          </a:ln>
        </p:spPr>
        <p:txBody>
          <a:bodyPr wrap="square" lIns="0" tIns="0" rIns="0" bIns="0" rtlCol="1" anchor="ctr" anchorCtr="1">
            <a:spAutoFit/>
          </a:bodyPr>
          <a:lstStyle/>
          <a:p>
            <a:r>
              <a:rPr lang="tr-TR" dirty="0"/>
              <a:t>ürünler</a:t>
            </a:r>
          </a:p>
        </p:txBody>
      </p:sp>
    </p:spTree>
    <p:extLst>
      <p:ext uri="{BB962C8B-B14F-4D97-AF65-F5344CB8AC3E}">
        <p14:creationId xmlns:p14="http://schemas.microsoft.com/office/powerpoint/2010/main" val="325629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lnSpcReduction="10000"/>
          </a:bodyPr>
          <a:lstStyle/>
          <a:p>
            <a:pPr algn="just" rtl="0">
              <a:lnSpc>
                <a:spcPct val="150000"/>
              </a:lnSpc>
            </a:pPr>
            <a:r>
              <a:rPr lang="tr-TR" altLang="ar-SY" sz="2800" dirty="0" err="1">
                <a:solidFill>
                  <a:schemeClr val="tx1"/>
                </a:solidFill>
              </a:rPr>
              <a:t>Tepkenlerle</a:t>
            </a:r>
            <a:r>
              <a:rPr lang="tr-TR" altLang="ar-SY" sz="2800" dirty="0">
                <a:solidFill>
                  <a:schemeClr val="tx1"/>
                </a:solidFill>
              </a:rPr>
              <a:t> ürünlerin enerjileri arasındaki fark tepkimenin H değeridir.</a:t>
            </a:r>
          </a:p>
          <a:p>
            <a:pPr algn="just" rtl="0">
              <a:lnSpc>
                <a:spcPct val="150000"/>
              </a:lnSpc>
            </a:pPr>
            <a:r>
              <a:rPr lang="tr-TR" altLang="ar-SY" sz="2800" dirty="0">
                <a:solidFill>
                  <a:schemeClr val="tx1"/>
                </a:solidFill>
              </a:rPr>
              <a:t>N</a:t>
            </a:r>
            <a:r>
              <a:rPr lang="tr-TR" altLang="ar-SY" sz="2800" baseline="-25000" dirty="0">
                <a:solidFill>
                  <a:schemeClr val="tx1"/>
                </a:solidFill>
              </a:rPr>
              <a:t>2</a:t>
            </a:r>
            <a:r>
              <a:rPr lang="tr-TR" altLang="ar-SY" sz="2800" dirty="0">
                <a:solidFill>
                  <a:schemeClr val="tx1"/>
                </a:solidFill>
              </a:rPr>
              <a:t>O ile NO tepkimede </a:t>
            </a:r>
            <a:r>
              <a:rPr lang="tr-TR" altLang="ar-SY" sz="2800" dirty="0">
                <a:solidFill>
                  <a:srgbClr val="FF0000"/>
                </a:solidFill>
              </a:rPr>
              <a:t>ekzotermik bir tepkimedir </a:t>
            </a:r>
            <a:r>
              <a:rPr lang="tr-TR" altLang="ar-SY" sz="2800" dirty="0">
                <a:solidFill>
                  <a:schemeClr val="tx1"/>
                </a:solidFill>
              </a:rPr>
              <a:t>H=-139 KJ dür.</a:t>
            </a:r>
          </a:p>
          <a:p>
            <a:pPr algn="just" rtl="0">
              <a:lnSpc>
                <a:spcPct val="150000"/>
              </a:lnSpc>
            </a:pPr>
            <a:r>
              <a:rPr lang="tr-TR" altLang="ar-SY" sz="2800" dirty="0">
                <a:solidFill>
                  <a:schemeClr val="tx1"/>
                </a:solidFill>
              </a:rPr>
              <a:t>Etkinleşmiş kompleks ile tepkenlerin enerjileri arasında ise, 209 KJ, tepkimenin eşit enerjisidir.</a:t>
            </a:r>
          </a:p>
          <a:p>
            <a:pPr algn="just" rtl="0">
              <a:lnSpc>
                <a:spcPct val="150000"/>
              </a:lnSpc>
            </a:pPr>
            <a:r>
              <a:rPr lang="tr-TR" altLang="ar-SY" sz="2800" dirty="0">
                <a:solidFill>
                  <a:schemeClr val="tx1"/>
                </a:solidFill>
              </a:rPr>
              <a:t>Yalınızca yeterli enerjiye sahip moleküller bu enerji engelini aşabilirler.</a:t>
            </a: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Geçiş Hali Kuramı</a:t>
            </a:r>
            <a:endParaRPr lang="en-US" altLang="ar-SY" sz="4000" dirty="0">
              <a:solidFill>
                <a:srgbClr val="FF0000"/>
              </a:solidFill>
            </a:endParaRPr>
          </a:p>
        </p:txBody>
      </p:sp>
    </p:spTree>
    <p:extLst>
      <p:ext uri="{BB962C8B-B14F-4D97-AF65-F5344CB8AC3E}">
        <p14:creationId xmlns:p14="http://schemas.microsoft.com/office/powerpoint/2010/main" val="4007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193" y="1081960"/>
            <a:ext cx="7730746" cy="54293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20344" y="2189543"/>
            <a:ext cx="3152775" cy="2524125"/>
          </a:xfrm>
          <a:prstGeom prst="rect">
            <a:avLst/>
          </a:prstGeom>
        </p:spPr>
      </p:pic>
    </p:spTree>
    <p:extLst>
      <p:ext uri="{BB962C8B-B14F-4D97-AF65-F5344CB8AC3E}">
        <p14:creationId xmlns:p14="http://schemas.microsoft.com/office/powerpoint/2010/main" val="34744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a:solidFill>
                  <a:schemeClr val="tx1"/>
                </a:solidFill>
              </a:rPr>
              <a:t>Günlük deneyimlerimize göre, tepkimelerin </a:t>
            </a:r>
            <a:r>
              <a:rPr lang="tr-TR" altLang="ar-SY" sz="2800" dirty="0">
                <a:solidFill>
                  <a:srgbClr val="FF0000"/>
                </a:solidFill>
              </a:rPr>
              <a:t>yüksek sıcaklıklarda</a:t>
            </a:r>
            <a:r>
              <a:rPr lang="tr-TR" altLang="ar-SY" sz="2800" dirty="0">
                <a:solidFill>
                  <a:schemeClr val="tx2"/>
                </a:solidFill>
              </a:rPr>
              <a:t> </a:t>
            </a:r>
            <a:r>
              <a:rPr lang="tr-TR" altLang="ar-SY" sz="2800" dirty="0">
                <a:solidFill>
                  <a:schemeClr val="tx1"/>
                </a:solidFill>
              </a:rPr>
              <a:t>daha hızlı olmasını bileriz.</a:t>
            </a:r>
          </a:p>
          <a:p>
            <a:pPr algn="just" rtl="0">
              <a:lnSpc>
                <a:spcPct val="150000"/>
              </a:lnSpc>
            </a:pPr>
            <a:r>
              <a:rPr lang="tr-TR" altLang="ar-SY" sz="2800" dirty="0">
                <a:solidFill>
                  <a:schemeClr val="tx1"/>
                </a:solidFill>
              </a:rPr>
              <a:t>Örneğin, </a:t>
            </a:r>
            <a:r>
              <a:rPr lang="tr-TR" altLang="ar-SY" sz="2800" dirty="0">
                <a:solidFill>
                  <a:srgbClr val="0070C0"/>
                </a:solidFill>
              </a:rPr>
              <a:t>yemek pişirirken</a:t>
            </a:r>
            <a:r>
              <a:rPr lang="tr-TR" altLang="ar-SY" sz="2800" dirty="0">
                <a:solidFill>
                  <a:schemeClr val="tx1"/>
                </a:solidFill>
              </a:rPr>
              <a:t>, meydana gelen biyokimyasal tepkimeleri hızlandırmak için sıcaklığı arttırırız. </a:t>
            </a:r>
          </a:p>
          <a:p>
            <a:pPr algn="just" rtl="0">
              <a:lnSpc>
                <a:spcPct val="150000"/>
              </a:lnSpc>
            </a:pPr>
            <a:r>
              <a:rPr lang="tr-TR" altLang="ar-SY" sz="2800" dirty="0">
                <a:solidFill>
                  <a:srgbClr val="00B050"/>
                </a:solidFill>
              </a:rPr>
              <a:t>Sütün ekşimesini </a:t>
            </a:r>
            <a:r>
              <a:rPr lang="tr-TR" altLang="ar-SY" sz="2800" dirty="0">
                <a:solidFill>
                  <a:schemeClr val="tx1"/>
                </a:solidFill>
              </a:rPr>
              <a:t>önlemek için buzdolabında soğutulur.</a:t>
            </a:r>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Sıcaklığın Tepkime Hızlarına Etkisi</a:t>
            </a:r>
            <a:endParaRPr lang="en-US" altLang="ar-SY" sz="3600" dirty="0">
              <a:solidFill>
                <a:srgbClr val="FF0000"/>
              </a:solidFill>
            </a:endParaRPr>
          </a:p>
        </p:txBody>
      </p:sp>
      <p:pic>
        <p:nvPicPr>
          <p:cNvPr id="1026" name="Picture 2" descr="Image result for süt buzdolabı">
            <a:extLst>
              <a:ext uri="{FF2B5EF4-FFF2-40B4-BE49-F238E27FC236}">
                <a16:creationId xmlns:a16="http://schemas.microsoft.com/office/drawing/2014/main" id="{3E1611EC-8844-41CA-B1D6-CFCFF2806A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9126" y="5292135"/>
            <a:ext cx="2716343" cy="141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130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a:solidFill>
                  <a:schemeClr val="tx1"/>
                </a:solidFill>
              </a:rPr>
              <a:t>1889’da </a:t>
            </a:r>
            <a:r>
              <a:rPr lang="en-US" altLang="ar-SY" sz="2800" dirty="0">
                <a:solidFill>
                  <a:schemeClr val="tx1"/>
                </a:solidFill>
              </a:rPr>
              <a:t>Svante Arrhenius</a:t>
            </a:r>
            <a:r>
              <a:rPr lang="tr-TR" altLang="ar-SY" sz="2800" dirty="0">
                <a:solidFill>
                  <a:schemeClr val="tx1"/>
                </a:solidFill>
              </a:rPr>
              <a:t>, </a:t>
            </a:r>
            <a:r>
              <a:rPr lang="tr-TR" altLang="ar-SY" sz="2800" dirty="0">
                <a:solidFill>
                  <a:srgbClr val="FF0000"/>
                </a:solidFill>
              </a:rPr>
              <a:t>kimyasal tepkimelerin hız sabitlerinin</a:t>
            </a:r>
            <a:r>
              <a:rPr lang="tr-TR" altLang="ar-SY" sz="2800" dirty="0"/>
              <a:t>, </a:t>
            </a:r>
            <a:r>
              <a:rPr lang="tr-TR" altLang="ar-SY" sz="2800" dirty="0">
                <a:solidFill>
                  <a:schemeClr val="tx1"/>
                </a:solidFill>
              </a:rPr>
              <a:t>aşağıdaki bağıntıya göre, </a:t>
            </a:r>
            <a:r>
              <a:rPr lang="tr-TR" altLang="ar-SY" sz="2800" dirty="0">
                <a:solidFill>
                  <a:srgbClr val="00B050"/>
                </a:solidFill>
              </a:rPr>
              <a:t>sıcaklıkla değiştiğini gösterdi</a:t>
            </a:r>
            <a:r>
              <a:rPr lang="tr-TR" altLang="ar-SY" sz="2800" dirty="0"/>
              <a:t>:</a:t>
            </a:r>
          </a:p>
          <a:p>
            <a:pPr marL="0" indent="0" algn="ctr" rtl="0">
              <a:lnSpc>
                <a:spcPct val="150000"/>
              </a:lnSpc>
              <a:buNone/>
            </a:pPr>
            <a:r>
              <a:rPr lang="en-US" altLang="ar-SY" sz="4400" i="1" dirty="0">
                <a:solidFill>
                  <a:schemeClr val="tx1"/>
                </a:solidFill>
              </a:rPr>
              <a:t>k</a:t>
            </a:r>
            <a:r>
              <a:rPr lang="en-US" altLang="ar-SY" sz="4400" dirty="0">
                <a:solidFill>
                  <a:schemeClr val="tx1"/>
                </a:solidFill>
              </a:rPr>
              <a:t> = A</a:t>
            </a:r>
            <a:r>
              <a:rPr lang="tr-TR" altLang="ar-SY" sz="4400" dirty="0">
                <a:solidFill>
                  <a:schemeClr val="tx1"/>
                </a:solidFill>
              </a:rPr>
              <a:t> </a:t>
            </a:r>
            <a:r>
              <a:rPr lang="en-US" altLang="ar-SY" sz="4400" i="1" dirty="0">
                <a:solidFill>
                  <a:schemeClr val="tx1"/>
                </a:solidFill>
              </a:rPr>
              <a:t>e</a:t>
            </a:r>
            <a:r>
              <a:rPr lang="en-US" altLang="ar-SY" sz="4400" i="1" baseline="30000" dirty="0">
                <a:solidFill>
                  <a:schemeClr val="tx1"/>
                </a:solidFill>
              </a:rPr>
              <a:t>-</a:t>
            </a:r>
            <a:r>
              <a:rPr lang="en-US" altLang="ar-SY" sz="4400" i="1" baseline="30000" dirty="0" err="1">
                <a:solidFill>
                  <a:schemeClr val="tx1"/>
                </a:solidFill>
              </a:rPr>
              <a:t>E</a:t>
            </a:r>
            <a:r>
              <a:rPr lang="en-US" altLang="ar-SY" sz="4400" i="1" baseline="22000" dirty="0" err="1">
                <a:solidFill>
                  <a:schemeClr val="tx1"/>
                </a:solidFill>
              </a:rPr>
              <a:t>a</a:t>
            </a:r>
            <a:r>
              <a:rPr lang="en-US" altLang="ar-SY" sz="4400" i="1" baseline="30000" dirty="0">
                <a:solidFill>
                  <a:schemeClr val="tx1"/>
                </a:solidFill>
              </a:rPr>
              <a:t>/RT</a:t>
            </a:r>
            <a:endParaRPr lang="en-US" altLang="ar-SY" sz="4400" i="1" dirty="0">
              <a:solidFill>
                <a:schemeClr val="tx1"/>
              </a:solidFill>
            </a:endParaRPr>
          </a:p>
          <a:p>
            <a:pPr algn="just" rtl="0">
              <a:lnSpc>
                <a:spcPct val="150000"/>
              </a:lnSpc>
            </a:pPr>
            <a:r>
              <a:rPr lang="en-US" altLang="ar-SY" sz="2800" i="1" dirty="0" err="1">
                <a:solidFill>
                  <a:schemeClr val="tx1"/>
                </a:solidFill>
              </a:rPr>
              <a:t>E</a:t>
            </a:r>
            <a:r>
              <a:rPr lang="en-US" altLang="ar-SY" sz="2800" baseline="-25000" dirty="0" err="1">
                <a:solidFill>
                  <a:schemeClr val="tx1"/>
                </a:solidFill>
              </a:rPr>
              <a:t>a</a:t>
            </a:r>
            <a:r>
              <a:rPr lang="en-US" altLang="ar-SY" sz="2800" dirty="0">
                <a:solidFill>
                  <a:schemeClr val="tx1"/>
                </a:solidFill>
              </a:rPr>
              <a:t> </a:t>
            </a:r>
            <a:r>
              <a:rPr lang="tr-TR" altLang="ar-SY" sz="2800" dirty="0">
                <a:solidFill>
                  <a:schemeClr val="tx1"/>
                </a:solidFill>
              </a:rPr>
              <a:t>eşik enerji.</a:t>
            </a:r>
          </a:p>
          <a:p>
            <a:pPr algn="just" rtl="0">
              <a:lnSpc>
                <a:spcPct val="150000"/>
              </a:lnSpc>
            </a:pP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Sıcaklığın Tepkime Hızlarına Etkisi</a:t>
            </a:r>
            <a:endParaRPr lang="en-US" altLang="ar-SY" sz="3600" dirty="0">
              <a:solidFill>
                <a:srgbClr val="FF0000"/>
              </a:solidFill>
            </a:endParaRPr>
          </a:p>
        </p:txBody>
      </p:sp>
    </p:spTree>
    <p:extLst>
      <p:ext uri="{BB962C8B-B14F-4D97-AF65-F5344CB8AC3E}">
        <p14:creationId xmlns:p14="http://schemas.microsoft.com/office/powerpoint/2010/main" val="222000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524000" y="1138875"/>
                <a:ext cx="4414503" cy="5249046"/>
              </a:xfrm>
            </p:spPr>
            <p:txBody>
              <a:bodyPr>
                <a:normAutofit/>
              </a:bodyPr>
              <a:lstStyle/>
              <a:p>
                <a:pPr marL="0" indent="0" algn="ctr" rtl="0">
                  <a:lnSpc>
                    <a:spcPct val="150000"/>
                  </a:lnSpc>
                  <a:buNone/>
                </a:pPr>
                <a14:m>
                  <m:oMathPara xmlns:m="http://schemas.openxmlformats.org/officeDocument/2006/math">
                    <m:oMathParaPr>
                      <m:jc m:val="centerGroup"/>
                    </m:oMathParaPr>
                    <m:oMath xmlns:m="http://schemas.openxmlformats.org/officeDocument/2006/math">
                      <m:r>
                        <a:rPr lang="en-US" altLang="ar-SY" sz="2800" b="0" i="1" smtClean="0">
                          <a:latin typeface="Cambria Math" panose="02040503050406030204" pitchFamily="18" charset="0"/>
                        </a:rPr>
                        <m:t>𝑘</m:t>
                      </m:r>
                      <m:r>
                        <a:rPr lang="en-US" altLang="ar-SY" sz="2800" b="0" i="1" smtClean="0">
                          <a:latin typeface="Cambria Math" panose="02040503050406030204" pitchFamily="18" charset="0"/>
                        </a:rPr>
                        <m:t>=</m:t>
                      </m:r>
                      <m:r>
                        <a:rPr lang="en-US" altLang="ar-SY" sz="2800" b="0" i="1" smtClean="0">
                          <a:latin typeface="Cambria Math" panose="02040503050406030204" pitchFamily="18" charset="0"/>
                        </a:rPr>
                        <m:t>𝐴</m:t>
                      </m:r>
                      <m:r>
                        <a:rPr lang="tr-TR" altLang="ar-SY" sz="2800" b="0" i="1" smtClean="0">
                          <a:latin typeface="Cambria Math" panose="02040503050406030204" pitchFamily="18" charset="0"/>
                        </a:rPr>
                        <m:t> </m:t>
                      </m:r>
                      <m:sSup>
                        <m:sSupPr>
                          <m:ctrlPr>
                            <a:rPr lang="en-US" altLang="ar-SY" sz="2800" b="0" i="1" smtClean="0">
                              <a:latin typeface="Cambria Math" panose="02040503050406030204" pitchFamily="18" charset="0"/>
                            </a:rPr>
                          </m:ctrlPr>
                        </m:sSupPr>
                        <m:e>
                          <m:r>
                            <a:rPr lang="en-US" altLang="ar-SY" sz="2800" b="0" i="1" smtClean="0">
                              <a:latin typeface="Cambria Math" panose="02040503050406030204" pitchFamily="18" charset="0"/>
                            </a:rPr>
                            <m:t>𝑒</m:t>
                          </m:r>
                        </m:e>
                        <m:sup>
                          <m:r>
                            <a:rPr lang="en-US" altLang="ar-SY" sz="2800" b="0" i="1" smtClean="0">
                              <a:latin typeface="Cambria Math" panose="02040503050406030204" pitchFamily="18" charset="0"/>
                            </a:rPr>
                            <m:t>−</m:t>
                          </m:r>
                          <m:sSub>
                            <m:sSubPr>
                              <m:ctrlPr>
                                <a:rPr lang="en-US" altLang="ar-SY" sz="2800" b="0" i="1" smtClean="0">
                                  <a:latin typeface="Cambria Math" panose="02040503050406030204" pitchFamily="18" charset="0"/>
                                </a:rPr>
                              </m:ctrlPr>
                            </m:sSubPr>
                            <m:e>
                              <m:r>
                                <a:rPr lang="en-US" altLang="ar-SY" sz="2800" b="0" i="1" smtClean="0">
                                  <a:latin typeface="Cambria Math" panose="02040503050406030204" pitchFamily="18" charset="0"/>
                                </a:rPr>
                                <m:t>𝐸</m:t>
                              </m:r>
                            </m:e>
                            <m:sub>
                              <m:r>
                                <a:rPr lang="en-US" altLang="ar-SY" sz="2800" b="0" i="1" smtClean="0">
                                  <a:latin typeface="Cambria Math" panose="02040503050406030204" pitchFamily="18" charset="0"/>
                                </a:rPr>
                                <m:t>𝑎</m:t>
                              </m:r>
                            </m:sub>
                          </m:sSub>
                          <m:r>
                            <a:rPr lang="en-US" altLang="ar-SY" sz="2800" b="0" i="1" smtClean="0">
                              <a:latin typeface="Cambria Math" panose="02040503050406030204" pitchFamily="18" charset="0"/>
                            </a:rPr>
                            <m:t>/</m:t>
                          </m:r>
                          <m:r>
                            <a:rPr lang="en-US" altLang="ar-SY" sz="2800" b="0" i="1" smtClean="0">
                              <a:latin typeface="Cambria Math" panose="02040503050406030204" pitchFamily="18" charset="0"/>
                            </a:rPr>
                            <m:t>𝑅𝑇</m:t>
                          </m:r>
                        </m:sup>
                      </m:sSup>
                    </m:oMath>
                  </m:oMathPara>
                </a14:m>
                <a:endParaRPr lang="en-US" altLang="ar-SY" sz="2800" i="1" dirty="0"/>
              </a:p>
              <a:p>
                <a:pPr marL="0" indent="0" algn="ctr" rtl="0">
                  <a:lnSpc>
                    <a:spcPct val="150000"/>
                  </a:lnSpc>
                  <a:buNone/>
                </a:pPr>
                <a14:m>
                  <m:oMathPara xmlns:m="http://schemas.openxmlformats.org/officeDocument/2006/math">
                    <m:oMathParaPr>
                      <m:jc m:val="centerGroup"/>
                    </m:oMathParaPr>
                    <m:oMath xmlns:m="http://schemas.openxmlformats.org/officeDocument/2006/math">
                      <m:func>
                        <m:funcPr>
                          <m:ctrlPr>
                            <a:rPr lang="en-US" altLang="ar-SY" sz="2800" b="0" i="1" smtClean="0">
                              <a:solidFill>
                                <a:srgbClr val="0070C0"/>
                              </a:solidFill>
                              <a:latin typeface="Cambria Math" panose="02040503050406030204" pitchFamily="18" charset="0"/>
                            </a:rPr>
                          </m:ctrlPr>
                        </m:funcPr>
                        <m:fName>
                          <m:r>
                            <m:rPr>
                              <m:sty m:val="p"/>
                            </m:rPr>
                            <a:rPr lang="en-US" altLang="ar-SY" sz="2800" b="0" i="0" smtClean="0">
                              <a:solidFill>
                                <a:srgbClr val="0070C0"/>
                              </a:solidFill>
                              <a:latin typeface="Cambria Math" panose="02040503050406030204" pitchFamily="18" charset="0"/>
                            </a:rPr>
                            <m:t>ln</m:t>
                          </m:r>
                        </m:fName>
                        <m:e>
                          <m:r>
                            <a:rPr lang="en-US" altLang="ar-SY" sz="2800" b="0" i="1" smtClean="0">
                              <a:solidFill>
                                <a:srgbClr val="0070C0"/>
                              </a:solidFill>
                              <a:latin typeface="Cambria Math" panose="02040503050406030204" pitchFamily="18" charset="0"/>
                            </a:rPr>
                            <m:t>𝑘</m:t>
                          </m:r>
                          <m:r>
                            <a:rPr lang="en-US" altLang="ar-SY" sz="2800" b="0" i="1" smtClean="0">
                              <a:solidFill>
                                <a:srgbClr val="0070C0"/>
                              </a:solidFill>
                              <a:latin typeface="Cambria Math" panose="02040503050406030204" pitchFamily="18" charset="0"/>
                            </a:rPr>
                            <m:t>=</m:t>
                          </m:r>
                          <m:f>
                            <m:fPr>
                              <m:ctrlPr>
                                <a:rPr lang="en-US" altLang="ar-SY" sz="2800" b="0" i="1" smtClean="0">
                                  <a:solidFill>
                                    <a:srgbClr val="0070C0"/>
                                  </a:solidFill>
                                  <a:latin typeface="Cambria Math" panose="02040503050406030204" pitchFamily="18" charset="0"/>
                                </a:rPr>
                              </m:ctrlPr>
                            </m:fPr>
                            <m:num>
                              <m:r>
                                <a:rPr lang="en-US" altLang="ar-SY" sz="2800" b="0" i="1" smtClean="0">
                                  <a:solidFill>
                                    <a:srgbClr val="0070C0"/>
                                  </a:solidFill>
                                  <a:latin typeface="Cambria Math" panose="02040503050406030204" pitchFamily="18" charset="0"/>
                                </a:rPr>
                                <m:t>−</m:t>
                              </m:r>
                              <m:sSub>
                                <m:sSubPr>
                                  <m:ctrlPr>
                                    <a:rPr lang="en-US" altLang="ar-SY" sz="2800" b="0" i="1" smtClean="0">
                                      <a:solidFill>
                                        <a:srgbClr val="0070C0"/>
                                      </a:solidFill>
                                      <a:latin typeface="Cambria Math" panose="02040503050406030204" pitchFamily="18" charset="0"/>
                                    </a:rPr>
                                  </m:ctrlPr>
                                </m:sSubPr>
                                <m:e>
                                  <m:r>
                                    <a:rPr lang="en-US" altLang="ar-SY" sz="2800" b="0" i="1" smtClean="0">
                                      <a:solidFill>
                                        <a:srgbClr val="0070C0"/>
                                      </a:solidFill>
                                      <a:latin typeface="Cambria Math" panose="02040503050406030204" pitchFamily="18" charset="0"/>
                                    </a:rPr>
                                    <m:t>𝐸</m:t>
                                  </m:r>
                                </m:e>
                                <m:sub>
                                  <m:r>
                                    <a:rPr lang="en-US" altLang="ar-SY" sz="2800" b="0" i="1" smtClean="0">
                                      <a:solidFill>
                                        <a:srgbClr val="0070C0"/>
                                      </a:solidFill>
                                      <a:latin typeface="Cambria Math" panose="02040503050406030204" pitchFamily="18" charset="0"/>
                                    </a:rPr>
                                    <m:t>𝑎</m:t>
                                  </m:r>
                                </m:sub>
                              </m:sSub>
                            </m:num>
                            <m:den>
                              <m:r>
                                <a:rPr lang="en-US" altLang="ar-SY" sz="2800" b="0" i="1" smtClean="0">
                                  <a:solidFill>
                                    <a:srgbClr val="0070C0"/>
                                  </a:solidFill>
                                  <a:latin typeface="Cambria Math" panose="02040503050406030204" pitchFamily="18" charset="0"/>
                                </a:rPr>
                                <m:t>𝑅𝑇</m:t>
                              </m:r>
                            </m:den>
                          </m:f>
                          <m:r>
                            <a:rPr lang="en-US" altLang="ar-SY" sz="2800" b="0" i="1" smtClean="0">
                              <a:solidFill>
                                <a:srgbClr val="0070C0"/>
                              </a:solidFill>
                              <a:latin typeface="Cambria Math" panose="02040503050406030204" pitchFamily="18" charset="0"/>
                            </a:rPr>
                            <m:t>+</m:t>
                          </m:r>
                          <m:func>
                            <m:funcPr>
                              <m:ctrlPr>
                                <a:rPr lang="en-US" altLang="ar-SY" sz="2800" b="0" i="1" smtClean="0">
                                  <a:solidFill>
                                    <a:srgbClr val="0070C0"/>
                                  </a:solidFill>
                                  <a:latin typeface="Cambria Math" panose="02040503050406030204" pitchFamily="18" charset="0"/>
                                </a:rPr>
                              </m:ctrlPr>
                            </m:funcPr>
                            <m:fName>
                              <m:r>
                                <m:rPr>
                                  <m:sty m:val="p"/>
                                </m:rPr>
                                <a:rPr lang="en-US" altLang="ar-SY" sz="2800" b="0" i="0" smtClean="0">
                                  <a:solidFill>
                                    <a:srgbClr val="0070C0"/>
                                  </a:solidFill>
                                  <a:latin typeface="Cambria Math" panose="02040503050406030204" pitchFamily="18" charset="0"/>
                                </a:rPr>
                                <m:t>ln</m:t>
                              </m:r>
                            </m:fName>
                            <m:e>
                              <m:r>
                                <a:rPr lang="en-US" altLang="ar-SY" sz="2800" b="0" i="1" smtClean="0">
                                  <a:solidFill>
                                    <a:srgbClr val="0070C0"/>
                                  </a:solidFill>
                                  <a:latin typeface="Cambria Math" panose="02040503050406030204" pitchFamily="18" charset="0"/>
                                </a:rPr>
                                <m:t>𝐴</m:t>
                              </m:r>
                            </m:e>
                          </m:func>
                        </m:e>
                      </m:func>
                    </m:oMath>
                  </m:oMathPara>
                </a14:m>
                <a:endParaRPr lang="en-US" altLang="ar-SY" sz="2800" i="1" dirty="0"/>
              </a:p>
              <a:p>
                <a:pPr marL="0" indent="0" algn="just" rtl="0">
                  <a:lnSpc>
                    <a:spcPct val="150000"/>
                  </a:lnSpc>
                  <a:buNone/>
                </a:pPr>
                <a14:m>
                  <m:oMathPara xmlns:m="http://schemas.openxmlformats.org/officeDocument/2006/math">
                    <m:oMathParaPr>
                      <m:jc m:val="centerGroup"/>
                    </m:oMathParaPr>
                    <m:oMath xmlns:m="http://schemas.openxmlformats.org/officeDocument/2006/math">
                      <m:r>
                        <m:rPr>
                          <m:sty m:val="p"/>
                        </m:rPr>
                        <a:rPr lang="tr-TR" altLang="ar-SY" sz="2800" b="0" i="0" smtClean="0">
                          <a:solidFill>
                            <a:srgbClr val="FF0000"/>
                          </a:solidFill>
                          <a:latin typeface="Cambria Math" panose="02040503050406030204" pitchFamily="18" charset="0"/>
                        </a:rPr>
                        <m:t>ln</m:t>
                      </m:r>
                      <m:f>
                        <m:fPr>
                          <m:ctrlPr>
                            <a:rPr lang="tr-TR" altLang="ar-SY" sz="2800" b="0" i="1" smtClean="0">
                              <a:solidFill>
                                <a:srgbClr val="FF0000"/>
                              </a:solidFill>
                              <a:latin typeface="Cambria Math" panose="02040503050406030204" pitchFamily="18" charset="0"/>
                            </a:rPr>
                          </m:ctrlPr>
                        </m:fPr>
                        <m:num>
                          <m:sSub>
                            <m:sSubPr>
                              <m:ctrlPr>
                                <a:rPr lang="tr-TR" altLang="ar-SY" sz="2800" b="0" i="1" smtClean="0">
                                  <a:solidFill>
                                    <a:srgbClr val="FF0000"/>
                                  </a:solidFill>
                                  <a:latin typeface="Cambria Math" panose="02040503050406030204" pitchFamily="18" charset="0"/>
                                </a:rPr>
                              </m:ctrlPr>
                            </m:sSubPr>
                            <m:e>
                              <m:r>
                                <a:rPr lang="tr-TR" altLang="ar-SY" sz="2800" b="0" i="1" smtClean="0">
                                  <a:solidFill>
                                    <a:srgbClr val="FF0000"/>
                                  </a:solidFill>
                                  <a:latin typeface="Cambria Math" panose="02040503050406030204" pitchFamily="18" charset="0"/>
                                </a:rPr>
                                <m:t>𝑘</m:t>
                              </m:r>
                            </m:e>
                            <m:sub>
                              <m:r>
                                <a:rPr lang="tr-TR" altLang="ar-SY" sz="2800" b="0" i="1" smtClean="0">
                                  <a:solidFill>
                                    <a:srgbClr val="FF0000"/>
                                  </a:solidFill>
                                  <a:latin typeface="Cambria Math" panose="02040503050406030204" pitchFamily="18" charset="0"/>
                                </a:rPr>
                                <m:t>2</m:t>
                              </m:r>
                            </m:sub>
                          </m:sSub>
                        </m:num>
                        <m:den>
                          <m:sSub>
                            <m:sSubPr>
                              <m:ctrlPr>
                                <a:rPr lang="tr-TR" altLang="ar-SY" sz="2800" b="0" i="1" smtClean="0">
                                  <a:solidFill>
                                    <a:srgbClr val="FF0000"/>
                                  </a:solidFill>
                                  <a:latin typeface="Cambria Math" panose="02040503050406030204" pitchFamily="18" charset="0"/>
                                </a:rPr>
                              </m:ctrlPr>
                            </m:sSubPr>
                            <m:e>
                              <m:r>
                                <a:rPr lang="tr-TR" altLang="ar-SY" sz="2800" b="0" i="1" smtClean="0">
                                  <a:solidFill>
                                    <a:srgbClr val="FF0000"/>
                                  </a:solidFill>
                                  <a:latin typeface="Cambria Math" panose="02040503050406030204" pitchFamily="18" charset="0"/>
                                </a:rPr>
                                <m:t>𝑘</m:t>
                              </m:r>
                            </m:e>
                            <m:sub>
                              <m:r>
                                <a:rPr lang="tr-TR" altLang="ar-SY" sz="2800" b="0" i="1" smtClean="0">
                                  <a:solidFill>
                                    <a:srgbClr val="FF0000"/>
                                  </a:solidFill>
                                  <a:latin typeface="Cambria Math" panose="02040503050406030204" pitchFamily="18" charset="0"/>
                                </a:rPr>
                                <m:t>1</m:t>
                              </m:r>
                            </m:sub>
                          </m:sSub>
                        </m:den>
                      </m:f>
                      <m:r>
                        <a:rPr lang="en-US" altLang="ar-SY" sz="2800" b="0" i="1" smtClean="0">
                          <a:solidFill>
                            <a:srgbClr val="FF0000"/>
                          </a:solidFill>
                          <a:latin typeface="Cambria Math" panose="02040503050406030204" pitchFamily="18" charset="0"/>
                        </a:rPr>
                        <m:t>=</m:t>
                      </m:r>
                      <m:f>
                        <m:fPr>
                          <m:ctrlPr>
                            <a:rPr lang="en-US" altLang="ar-SY" sz="2800" b="0" i="1" smtClean="0">
                              <a:solidFill>
                                <a:srgbClr val="FF0000"/>
                              </a:solidFill>
                              <a:latin typeface="Cambria Math" panose="02040503050406030204" pitchFamily="18" charset="0"/>
                            </a:rPr>
                          </m:ctrlPr>
                        </m:fPr>
                        <m:num>
                          <m:sSub>
                            <m:sSubPr>
                              <m:ctrlPr>
                                <a:rPr lang="en-US" altLang="ar-SY" sz="2800" b="0" i="1" smtClean="0">
                                  <a:solidFill>
                                    <a:srgbClr val="FF0000"/>
                                  </a:solidFill>
                                  <a:latin typeface="Cambria Math" panose="02040503050406030204" pitchFamily="18" charset="0"/>
                                </a:rPr>
                              </m:ctrlPr>
                            </m:sSubPr>
                            <m:e>
                              <m:r>
                                <a:rPr lang="en-US" altLang="ar-SY" sz="2800" b="0" i="1" smtClean="0">
                                  <a:solidFill>
                                    <a:srgbClr val="FF0000"/>
                                  </a:solidFill>
                                  <a:latin typeface="Cambria Math" panose="02040503050406030204" pitchFamily="18" charset="0"/>
                                </a:rPr>
                                <m:t>𝐸</m:t>
                              </m:r>
                            </m:e>
                            <m:sub>
                              <m:r>
                                <a:rPr lang="en-US" altLang="ar-SY" sz="2800" b="0" i="1" smtClean="0">
                                  <a:solidFill>
                                    <a:srgbClr val="FF0000"/>
                                  </a:solidFill>
                                  <a:latin typeface="Cambria Math" panose="02040503050406030204" pitchFamily="18" charset="0"/>
                                </a:rPr>
                                <m:t>𝑎</m:t>
                              </m:r>
                            </m:sub>
                          </m:sSub>
                        </m:num>
                        <m:den>
                          <m:r>
                            <a:rPr lang="en-US" altLang="ar-SY" sz="2800" b="0" i="1" smtClean="0">
                              <a:solidFill>
                                <a:srgbClr val="FF0000"/>
                              </a:solidFill>
                              <a:latin typeface="Cambria Math" panose="02040503050406030204" pitchFamily="18" charset="0"/>
                            </a:rPr>
                            <m:t>𝑅</m:t>
                          </m:r>
                        </m:den>
                      </m:f>
                      <m:d>
                        <m:dPr>
                          <m:ctrlPr>
                            <a:rPr lang="en-US" altLang="ar-SY" sz="2800" b="0" i="1" smtClean="0">
                              <a:solidFill>
                                <a:srgbClr val="FF0000"/>
                              </a:solidFill>
                              <a:latin typeface="Cambria Math" panose="02040503050406030204" pitchFamily="18" charset="0"/>
                            </a:rPr>
                          </m:ctrlPr>
                        </m:dPr>
                        <m:e>
                          <m:f>
                            <m:fPr>
                              <m:ctrlPr>
                                <a:rPr lang="en-US" altLang="ar-SY" sz="2800" b="0" i="1" smtClean="0">
                                  <a:solidFill>
                                    <a:srgbClr val="FF0000"/>
                                  </a:solidFill>
                                  <a:latin typeface="Cambria Math" panose="02040503050406030204" pitchFamily="18" charset="0"/>
                                </a:rPr>
                              </m:ctrlPr>
                            </m:fPr>
                            <m:num>
                              <m:r>
                                <a:rPr lang="en-US" altLang="ar-SY" sz="2800" b="0" i="1" smtClean="0">
                                  <a:solidFill>
                                    <a:srgbClr val="FF0000"/>
                                  </a:solidFill>
                                  <a:latin typeface="Cambria Math" panose="02040503050406030204" pitchFamily="18" charset="0"/>
                                </a:rPr>
                                <m:t>1</m:t>
                              </m:r>
                            </m:num>
                            <m:den>
                              <m:sSub>
                                <m:sSubPr>
                                  <m:ctrlPr>
                                    <a:rPr lang="en-US" altLang="ar-SY" sz="2800" b="0" i="1" smtClean="0">
                                      <a:solidFill>
                                        <a:srgbClr val="FF0000"/>
                                      </a:solidFill>
                                      <a:latin typeface="Cambria Math" panose="02040503050406030204" pitchFamily="18" charset="0"/>
                                    </a:rPr>
                                  </m:ctrlPr>
                                </m:sSubPr>
                                <m:e>
                                  <m:r>
                                    <a:rPr lang="en-US" altLang="ar-SY" sz="2800" b="0" i="1" smtClean="0">
                                      <a:solidFill>
                                        <a:srgbClr val="FF0000"/>
                                      </a:solidFill>
                                      <a:latin typeface="Cambria Math" panose="02040503050406030204" pitchFamily="18" charset="0"/>
                                    </a:rPr>
                                    <m:t>𝑇</m:t>
                                  </m:r>
                                </m:e>
                                <m:sub>
                                  <m:r>
                                    <a:rPr lang="en-US" altLang="ar-SY" sz="2800" b="0" i="1" smtClean="0">
                                      <a:solidFill>
                                        <a:srgbClr val="FF0000"/>
                                      </a:solidFill>
                                      <a:latin typeface="Cambria Math" panose="02040503050406030204" pitchFamily="18" charset="0"/>
                                    </a:rPr>
                                    <m:t>1</m:t>
                                  </m:r>
                                </m:sub>
                              </m:sSub>
                            </m:den>
                          </m:f>
                          <m:r>
                            <a:rPr lang="en-US" altLang="ar-SY" sz="2800" b="0" i="1" smtClean="0">
                              <a:solidFill>
                                <a:srgbClr val="FF0000"/>
                              </a:solidFill>
                              <a:latin typeface="Cambria Math" panose="02040503050406030204" pitchFamily="18" charset="0"/>
                            </a:rPr>
                            <m:t>−</m:t>
                          </m:r>
                          <m:f>
                            <m:fPr>
                              <m:ctrlPr>
                                <a:rPr lang="en-US" altLang="ar-SY" sz="2800" i="1">
                                  <a:solidFill>
                                    <a:srgbClr val="FF0000"/>
                                  </a:solidFill>
                                  <a:latin typeface="Cambria Math" panose="02040503050406030204" pitchFamily="18" charset="0"/>
                                </a:rPr>
                              </m:ctrlPr>
                            </m:fPr>
                            <m:num>
                              <m:r>
                                <a:rPr lang="en-US" altLang="ar-SY" sz="2800" i="1">
                                  <a:solidFill>
                                    <a:srgbClr val="FF0000"/>
                                  </a:solidFill>
                                  <a:latin typeface="Cambria Math" panose="02040503050406030204" pitchFamily="18" charset="0"/>
                                </a:rPr>
                                <m:t>1</m:t>
                              </m:r>
                            </m:num>
                            <m:den>
                              <m:sSub>
                                <m:sSubPr>
                                  <m:ctrlPr>
                                    <a:rPr lang="en-US" altLang="ar-SY" sz="2800" i="1">
                                      <a:solidFill>
                                        <a:srgbClr val="FF0000"/>
                                      </a:solidFill>
                                      <a:latin typeface="Cambria Math" panose="02040503050406030204" pitchFamily="18" charset="0"/>
                                    </a:rPr>
                                  </m:ctrlPr>
                                </m:sSubPr>
                                <m:e>
                                  <m:r>
                                    <a:rPr lang="en-US" altLang="ar-SY" sz="2800" i="1">
                                      <a:solidFill>
                                        <a:srgbClr val="FF0000"/>
                                      </a:solidFill>
                                      <a:latin typeface="Cambria Math" panose="02040503050406030204" pitchFamily="18" charset="0"/>
                                    </a:rPr>
                                    <m:t>𝑇</m:t>
                                  </m:r>
                                </m:e>
                                <m:sub>
                                  <m:r>
                                    <a:rPr lang="en-US" altLang="ar-SY" sz="2800" b="0" i="1" smtClean="0">
                                      <a:solidFill>
                                        <a:srgbClr val="FF0000"/>
                                      </a:solidFill>
                                      <a:latin typeface="Cambria Math" panose="02040503050406030204" pitchFamily="18" charset="0"/>
                                    </a:rPr>
                                    <m:t>2</m:t>
                                  </m:r>
                                </m:sub>
                              </m:sSub>
                            </m:den>
                          </m:f>
                        </m:e>
                      </m:d>
                    </m:oMath>
                  </m:oMathPara>
                </a14:m>
                <a:endParaRPr lang="en-US" altLang="ar-SY"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24000" y="1138875"/>
                <a:ext cx="4414503" cy="5249046"/>
              </a:xfrm>
              <a:blipFill>
                <a:blip r:embed="rId2"/>
                <a:stretch>
                  <a:fillRect/>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Sıcaklığın Tepkime Hızlarına Etkisi</a:t>
            </a:r>
            <a:endParaRPr lang="en-US" altLang="ar-SY" sz="3600" dirty="0">
              <a:solidFill>
                <a:srgbClr val="FF0000"/>
              </a:solidFill>
            </a:endParaRPr>
          </a:p>
        </p:txBody>
      </p:sp>
      <p:pic>
        <p:nvPicPr>
          <p:cNvPr id="4" name="Picture 3">
            <a:extLst>
              <a:ext uri="{FF2B5EF4-FFF2-40B4-BE49-F238E27FC236}">
                <a16:creationId xmlns:a16="http://schemas.microsoft.com/office/drawing/2014/main" id="{74D7C996-2674-40D2-88A6-6E4D77DEF418}"/>
              </a:ext>
            </a:extLst>
          </p:cNvPr>
          <p:cNvPicPr>
            <a:picLocks noChangeAspect="1"/>
          </p:cNvPicPr>
          <p:nvPr/>
        </p:nvPicPr>
        <p:blipFill>
          <a:blip r:embed="rId3"/>
          <a:stretch>
            <a:fillRect/>
          </a:stretch>
        </p:blipFill>
        <p:spPr>
          <a:xfrm>
            <a:off x="5938503" y="1138874"/>
            <a:ext cx="5981700" cy="4591050"/>
          </a:xfrm>
          <a:prstGeom prst="rect">
            <a:avLst/>
          </a:prstGeom>
        </p:spPr>
      </p:pic>
      <p:sp>
        <p:nvSpPr>
          <p:cNvPr id="5" name="Dikdörtgen 4">
            <a:extLst>
              <a:ext uri="{FF2B5EF4-FFF2-40B4-BE49-F238E27FC236}">
                <a16:creationId xmlns:a16="http://schemas.microsoft.com/office/drawing/2014/main" id="{E4C3C9A3-932B-442C-8987-B33D889266D8}"/>
              </a:ext>
            </a:extLst>
          </p:cNvPr>
          <p:cNvSpPr/>
          <p:nvPr/>
        </p:nvSpPr>
        <p:spPr>
          <a:xfrm>
            <a:off x="7211890" y="3978852"/>
            <a:ext cx="643125" cy="369332"/>
          </a:xfrm>
          <a:prstGeom prst="rect">
            <a:avLst/>
          </a:prstGeom>
          <a:solidFill>
            <a:srgbClr val="DDE6EB"/>
          </a:solidFill>
        </p:spPr>
        <p:txBody>
          <a:bodyPr wrap="none">
            <a:spAutoFit/>
          </a:bodyPr>
          <a:lstStyle/>
          <a:p>
            <a:r>
              <a:rPr lang="tr-TR" dirty="0"/>
              <a:t>Eğim</a:t>
            </a:r>
          </a:p>
        </p:txBody>
      </p:sp>
    </p:spTree>
    <p:extLst>
      <p:ext uri="{BB962C8B-B14F-4D97-AF65-F5344CB8AC3E}">
        <p14:creationId xmlns:p14="http://schemas.microsoft.com/office/powerpoint/2010/main" val="27791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4414503" cy="5249046"/>
          </a:xfrm>
        </p:spPr>
        <p:txBody>
          <a:bodyPr>
            <a:normAutofit/>
          </a:bodyPr>
          <a:lstStyle/>
          <a:p>
            <a:pPr marL="0" indent="0" algn="ctr" rtl="0">
              <a:lnSpc>
                <a:spcPct val="150000"/>
              </a:lnSpc>
              <a:buNone/>
            </a:pPr>
            <a:endParaRPr lang="en-US" altLang="ar-SY" sz="2800" b="0" i="1" dirty="0">
              <a:latin typeface="Cambria Math" panose="02040503050406030204" pitchFamily="18" charset="0"/>
            </a:endParaRPr>
          </a:p>
          <a:p>
            <a:pPr marL="0" indent="0" algn="ctr" rtl="0">
              <a:lnSpc>
                <a:spcPct val="150000"/>
              </a:lnSpc>
              <a:buNone/>
            </a:pPr>
            <a:endParaRPr lang="en-US" altLang="ar-SY" sz="2800" i="1" dirty="0">
              <a:latin typeface="Cambria Math" panose="02040503050406030204" pitchFamily="18" charset="0"/>
            </a:endParaRPr>
          </a:p>
          <a:p>
            <a:pPr algn="just" rtl="0">
              <a:lnSpc>
                <a:spcPct val="150000"/>
              </a:lnSpc>
            </a:pPr>
            <a:endParaRPr lang="en-US" altLang="ar-SY" sz="2800" i="1" dirty="0"/>
          </a:p>
          <a:p>
            <a:pPr algn="just" rtl="0">
              <a:lnSpc>
                <a:spcPct val="150000"/>
              </a:lnSpc>
            </a:pPr>
            <a:r>
              <a:rPr lang="en-US" altLang="ar-SY" sz="2800" i="1" dirty="0" err="1">
                <a:solidFill>
                  <a:schemeClr val="tx1"/>
                </a:solidFill>
              </a:rPr>
              <a:t>E</a:t>
            </a:r>
            <a:r>
              <a:rPr lang="en-US" altLang="ar-SY" sz="2800" baseline="-25000" dirty="0" err="1">
                <a:solidFill>
                  <a:schemeClr val="tx1"/>
                </a:solidFill>
              </a:rPr>
              <a:t>a</a:t>
            </a:r>
            <a:r>
              <a:rPr lang="en-US" altLang="ar-SY" sz="2800" dirty="0">
                <a:solidFill>
                  <a:schemeClr val="tx1"/>
                </a:solidFill>
              </a:rPr>
              <a:t> </a:t>
            </a:r>
            <a:r>
              <a:rPr lang="tr-TR" altLang="ar-SY" sz="2800" dirty="0">
                <a:solidFill>
                  <a:schemeClr val="tx1"/>
                </a:solidFill>
              </a:rPr>
              <a:t>değerini bulmak için</a:t>
            </a:r>
          </a:p>
          <a:p>
            <a:pPr algn="just" rtl="0">
              <a:lnSpc>
                <a:spcPct val="150000"/>
              </a:lnSpc>
            </a:pPr>
            <a:endParaRPr lang="tr-TR" altLang="ar-SY" sz="2800" dirty="0"/>
          </a:p>
          <a:p>
            <a:pPr algn="just" rtl="0">
              <a:lnSpc>
                <a:spcPct val="150000"/>
              </a:lnSpc>
            </a:pPr>
            <a:r>
              <a:rPr lang="tr-TR" altLang="ar-SY" sz="2800" dirty="0">
                <a:solidFill>
                  <a:schemeClr val="tx1"/>
                </a:solidFill>
              </a:rPr>
              <a:t>Daha duyarlı bir çizim </a:t>
            </a:r>
            <a:r>
              <a:rPr lang="en-US" altLang="ar-SY" sz="2800" i="1" dirty="0" err="1">
                <a:solidFill>
                  <a:schemeClr val="tx1"/>
                </a:solidFill>
              </a:rPr>
              <a:t>E</a:t>
            </a:r>
            <a:r>
              <a:rPr lang="en-US" altLang="ar-SY" sz="2800" baseline="-25000" dirty="0" err="1">
                <a:solidFill>
                  <a:schemeClr val="tx1"/>
                </a:solidFill>
              </a:rPr>
              <a:t>a</a:t>
            </a:r>
            <a:r>
              <a:rPr lang="tr-TR" altLang="ar-SY" sz="2800" dirty="0">
                <a:solidFill>
                  <a:schemeClr val="tx1"/>
                </a:solidFill>
              </a:rPr>
              <a:t> 106 </a:t>
            </a:r>
            <a:r>
              <a:rPr lang="tr-TR" altLang="ar-SY" sz="2800" dirty="0" err="1">
                <a:solidFill>
                  <a:schemeClr val="tx1"/>
                </a:solidFill>
              </a:rPr>
              <a:t>Kj</a:t>
            </a:r>
            <a:r>
              <a:rPr lang="tr-TR" altLang="ar-SY" sz="2800" dirty="0">
                <a:solidFill>
                  <a:schemeClr val="tx1"/>
                </a:solidFill>
              </a:rPr>
              <a:t>/mol değerini verir. </a:t>
            </a:r>
          </a:p>
          <a:p>
            <a:pPr marL="0" indent="0" algn="just" rtl="0">
              <a:lnSpc>
                <a:spcPct val="150000"/>
              </a:lnSpc>
              <a:buNone/>
            </a:pP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Örnek</a:t>
            </a:r>
            <a:endParaRPr lang="en-US" altLang="ar-SY" sz="3600" dirty="0">
              <a:solidFill>
                <a:srgbClr val="FF0000"/>
              </a:solidFill>
            </a:endParaRPr>
          </a:p>
        </p:txBody>
      </p:sp>
      <p:pic>
        <p:nvPicPr>
          <p:cNvPr id="4" name="Picture 3"/>
          <p:cNvPicPr>
            <a:picLocks noChangeAspect="1"/>
          </p:cNvPicPr>
          <p:nvPr/>
        </p:nvPicPr>
        <p:blipFill>
          <a:blip r:embed="rId2"/>
          <a:stretch>
            <a:fillRect/>
          </a:stretch>
        </p:blipFill>
        <p:spPr>
          <a:xfrm>
            <a:off x="5938503" y="1138874"/>
            <a:ext cx="5981700" cy="4591050"/>
          </a:xfrm>
          <a:prstGeom prst="rect">
            <a:avLst/>
          </a:prstGeom>
        </p:spPr>
      </p:pic>
      <p:pic>
        <p:nvPicPr>
          <p:cNvPr id="5" name="Picture 4"/>
          <p:cNvPicPr>
            <a:picLocks noChangeAspect="1"/>
          </p:cNvPicPr>
          <p:nvPr/>
        </p:nvPicPr>
        <p:blipFill>
          <a:blip r:embed="rId3"/>
          <a:stretch>
            <a:fillRect/>
          </a:stretch>
        </p:blipFill>
        <p:spPr>
          <a:xfrm>
            <a:off x="1109328" y="1138873"/>
            <a:ext cx="4829175" cy="647700"/>
          </a:xfrm>
          <a:prstGeom prst="rect">
            <a:avLst/>
          </a:prstGeom>
        </p:spPr>
      </p:pic>
      <p:pic>
        <p:nvPicPr>
          <p:cNvPr id="6" name="Picture 5"/>
          <p:cNvPicPr>
            <a:picLocks noChangeAspect="1"/>
          </p:cNvPicPr>
          <p:nvPr/>
        </p:nvPicPr>
        <p:blipFill>
          <a:blip r:embed="rId4"/>
          <a:stretch>
            <a:fillRect/>
          </a:stretch>
        </p:blipFill>
        <p:spPr>
          <a:xfrm>
            <a:off x="930835" y="2121426"/>
            <a:ext cx="5219700" cy="1019175"/>
          </a:xfrm>
          <a:prstGeom prst="rect">
            <a:avLst/>
          </a:prstGeom>
        </p:spPr>
      </p:pic>
      <p:pic>
        <p:nvPicPr>
          <p:cNvPr id="7" name="Picture 6"/>
          <p:cNvPicPr>
            <a:picLocks noChangeAspect="1"/>
          </p:cNvPicPr>
          <p:nvPr/>
        </p:nvPicPr>
        <p:blipFill>
          <a:blip r:embed="rId5"/>
          <a:stretch>
            <a:fillRect/>
          </a:stretch>
        </p:blipFill>
        <p:spPr>
          <a:xfrm>
            <a:off x="1185528" y="4123152"/>
            <a:ext cx="4752975" cy="895350"/>
          </a:xfrm>
          <a:prstGeom prst="rect">
            <a:avLst/>
          </a:prstGeom>
        </p:spPr>
      </p:pic>
      <p:sp>
        <p:nvSpPr>
          <p:cNvPr id="8" name="TextBox 7"/>
          <p:cNvSpPr txBox="1"/>
          <p:nvPr/>
        </p:nvSpPr>
        <p:spPr>
          <a:xfrm>
            <a:off x="1179668" y="4190605"/>
            <a:ext cx="1239977" cy="215444"/>
          </a:xfrm>
          <a:prstGeom prst="rect">
            <a:avLst/>
          </a:prstGeom>
          <a:solidFill>
            <a:schemeClr val="bg1"/>
          </a:solidFill>
          <a:ln>
            <a:solidFill>
              <a:schemeClr val="bg2"/>
            </a:solidFill>
          </a:ln>
        </p:spPr>
        <p:txBody>
          <a:bodyPr wrap="square" lIns="0" tIns="0" rIns="0" bIns="0" rtlCol="1" anchor="ctr" anchorCtr="1">
            <a:spAutoFit/>
          </a:bodyPr>
          <a:lstStyle/>
          <a:p>
            <a:r>
              <a:rPr lang="tr-TR" sz="1400" dirty="0">
                <a:solidFill>
                  <a:srgbClr val="00B0F0"/>
                </a:solidFill>
              </a:rPr>
              <a:t>Doğrunun eğimi</a:t>
            </a:r>
          </a:p>
        </p:txBody>
      </p:sp>
      <p:sp>
        <p:nvSpPr>
          <p:cNvPr id="9" name="Arrow: Down 8"/>
          <p:cNvSpPr/>
          <p:nvPr/>
        </p:nvSpPr>
        <p:spPr>
          <a:xfrm rot="2147604">
            <a:off x="9612703" y="2310497"/>
            <a:ext cx="453736" cy="984336"/>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0" name="Dikdörtgen 9">
            <a:extLst>
              <a:ext uri="{FF2B5EF4-FFF2-40B4-BE49-F238E27FC236}">
                <a16:creationId xmlns:a16="http://schemas.microsoft.com/office/drawing/2014/main" id="{3809892C-73FB-4091-8F2A-4D3596D52984}"/>
              </a:ext>
            </a:extLst>
          </p:cNvPr>
          <p:cNvSpPr/>
          <p:nvPr/>
        </p:nvSpPr>
        <p:spPr>
          <a:xfrm>
            <a:off x="7211890" y="3978852"/>
            <a:ext cx="643125" cy="369332"/>
          </a:xfrm>
          <a:prstGeom prst="rect">
            <a:avLst/>
          </a:prstGeom>
          <a:solidFill>
            <a:srgbClr val="DDE6EB"/>
          </a:solidFill>
        </p:spPr>
        <p:txBody>
          <a:bodyPr wrap="none">
            <a:spAutoFit/>
          </a:bodyPr>
          <a:lstStyle/>
          <a:p>
            <a:r>
              <a:rPr lang="tr-TR" dirty="0"/>
              <a:t>Eğim</a:t>
            </a:r>
          </a:p>
        </p:txBody>
      </p:sp>
    </p:spTree>
    <p:extLst>
      <p:ext uri="{BB962C8B-B14F-4D97-AF65-F5344CB8AC3E}">
        <p14:creationId xmlns:p14="http://schemas.microsoft.com/office/powerpoint/2010/main" val="174229732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0" y="1138875"/>
                <a:ext cx="7962900" cy="5249046"/>
              </a:xfrm>
            </p:spPr>
            <p:txBody>
              <a:bodyPr>
                <a:normAutofit/>
              </a:bodyPr>
              <a:lstStyle/>
              <a:p>
                <a:pPr marL="0" indent="0" algn="ctr" rtl="0">
                  <a:lnSpc>
                    <a:spcPct val="150000"/>
                  </a:lnSpc>
                  <a:buNone/>
                </a:pPr>
                <a:endParaRPr lang="en-US" altLang="ar-SY" sz="2800" b="0" i="1" dirty="0">
                  <a:latin typeface="Cambria Math" panose="02040503050406030204" pitchFamily="18" charset="0"/>
                </a:endParaRPr>
              </a:p>
              <a:p>
                <a:pPr algn="just" rtl="0">
                  <a:lnSpc>
                    <a:spcPct val="150000"/>
                  </a:lnSpc>
                </a:pPr>
                <a:r>
                  <a:rPr lang="tr-TR" altLang="ar-SY" sz="2800" i="1" dirty="0">
                    <a:solidFill>
                      <a:schemeClr val="tx1"/>
                    </a:solidFill>
                  </a:rPr>
                  <a:t>Tepkime birinci dereceden ve yarı ömrü t</a:t>
                </a:r>
                <a:r>
                  <a:rPr lang="tr-TR" altLang="ar-SY" sz="2800" i="1" baseline="-25000" dirty="0">
                    <a:solidFill>
                      <a:schemeClr val="tx1"/>
                    </a:solidFill>
                  </a:rPr>
                  <a:t>1/2</a:t>
                </a:r>
                <a:r>
                  <a:rPr lang="tr-TR" altLang="ar-SY" sz="2800" i="1" dirty="0">
                    <a:solidFill>
                      <a:schemeClr val="tx1"/>
                    </a:solidFill>
                  </a:rPr>
                  <a:t> =2.0 saat</a:t>
                </a:r>
                <a:endParaRPr lang="tr-TR" altLang="ar-SY" sz="2800" dirty="0">
                  <a:solidFill>
                    <a:schemeClr val="tx1"/>
                  </a:solidFill>
                </a:endParaRPr>
              </a:p>
              <a:p>
                <a:pPr algn="just" rtl="0">
                  <a:lnSpc>
                    <a:spcPct val="150000"/>
                  </a:lnSpc>
                </a:pPr>
                <a:r>
                  <a:rPr lang="tr-TR" altLang="ar-SY" sz="2800" dirty="0">
                    <a:solidFill>
                      <a:srgbClr val="FF0000"/>
                    </a:solidFill>
                  </a:rPr>
                  <a:t>Tepkimenin sıcaklığı ?</a:t>
                </a:r>
              </a:p>
              <a:p>
                <a:pPr algn="just" rtl="0">
                  <a:lnSpc>
                    <a:spcPct val="150000"/>
                  </a:lnSpc>
                </a:pPr>
                <a14:m>
                  <m:oMath xmlns:m="http://schemas.openxmlformats.org/officeDocument/2006/math">
                    <m:r>
                      <a:rPr lang="tr-TR" altLang="ar-SY" sz="2800" b="0" i="1" smtClean="0">
                        <a:solidFill>
                          <a:schemeClr val="tx1"/>
                        </a:solidFill>
                        <a:latin typeface="Cambria Math" panose="02040503050406030204" pitchFamily="18" charset="0"/>
                      </a:rPr>
                      <m:t>𝑘</m:t>
                    </m:r>
                    <m:r>
                      <a:rPr lang="tr-TR" altLang="ar-SY" sz="2800" b="0" i="1" smtClean="0">
                        <a:solidFill>
                          <a:schemeClr val="tx1"/>
                        </a:solidFill>
                        <a:latin typeface="Cambria Math" panose="02040503050406030204" pitchFamily="18" charset="0"/>
                      </a:rPr>
                      <m:t>=</m:t>
                    </m:r>
                    <m:f>
                      <m:fPr>
                        <m:ctrlPr>
                          <a:rPr lang="tr-TR" altLang="ar-SY" sz="2800" b="0" i="1" smtClean="0">
                            <a:solidFill>
                              <a:schemeClr val="tx1"/>
                            </a:solidFill>
                            <a:latin typeface="Cambria Math" panose="02040503050406030204" pitchFamily="18" charset="0"/>
                          </a:rPr>
                        </m:ctrlPr>
                      </m:fPr>
                      <m:num>
                        <m:func>
                          <m:funcPr>
                            <m:ctrlPr>
                              <a:rPr lang="tr-TR" altLang="ar-SY" sz="2800" b="0" i="1" smtClean="0">
                                <a:solidFill>
                                  <a:schemeClr val="tx1"/>
                                </a:solidFill>
                                <a:latin typeface="Cambria Math" panose="02040503050406030204" pitchFamily="18" charset="0"/>
                              </a:rPr>
                            </m:ctrlPr>
                          </m:funcPr>
                          <m:fName>
                            <m:r>
                              <m:rPr>
                                <m:sty m:val="p"/>
                              </m:rPr>
                              <a:rPr lang="tr-TR" altLang="ar-SY" sz="2800" b="0" i="0" smtClean="0">
                                <a:solidFill>
                                  <a:schemeClr val="tx1"/>
                                </a:solidFill>
                                <a:latin typeface="Cambria Math" panose="02040503050406030204" pitchFamily="18" charset="0"/>
                              </a:rPr>
                              <m:t>ln</m:t>
                            </m:r>
                          </m:fName>
                          <m:e>
                            <m:r>
                              <a:rPr lang="tr-TR" altLang="ar-SY" sz="2800" b="0" i="1" smtClean="0">
                                <a:solidFill>
                                  <a:schemeClr val="tx1"/>
                                </a:solidFill>
                                <a:latin typeface="Cambria Math" panose="02040503050406030204" pitchFamily="18" charset="0"/>
                              </a:rPr>
                              <m:t>2</m:t>
                            </m:r>
                          </m:e>
                        </m:func>
                      </m:num>
                      <m:den>
                        <m:sSub>
                          <m:sSubPr>
                            <m:ctrlPr>
                              <a:rPr lang="tr-TR" altLang="ar-SY" sz="2800" b="0" i="1" smtClean="0">
                                <a:solidFill>
                                  <a:schemeClr val="tx1"/>
                                </a:solidFill>
                                <a:latin typeface="Cambria Math" panose="02040503050406030204" pitchFamily="18" charset="0"/>
                              </a:rPr>
                            </m:ctrlPr>
                          </m:sSubPr>
                          <m:e>
                            <m:r>
                              <a:rPr lang="tr-TR" altLang="ar-SY" sz="2800" b="0" i="1" smtClean="0">
                                <a:solidFill>
                                  <a:schemeClr val="tx1"/>
                                </a:solidFill>
                                <a:latin typeface="Cambria Math" panose="02040503050406030204" pitchFamily="18" charset="0"/>
                              </a:rPr>
                              <m:t>𝑡</m:t>
                            </m:r>
                          </m:e>
                          <m:sub>
                            <m:r>
                              <a:rPr lang="tr-TR" altLang="ar-SY" sz="2800" b="0" i="1" smtClean="0">
                                <a:solidFill>
                                  <a:schemeClr val="tx1"/>
                                </a:solidFill>
                                <a:latin typeface="Cambria Math" panose="02040503050406030204" pitchFamily="18" charset="0"/>
                              </a:rPr>
                              <m:t>1/2</m:t>
                            </m:r>
                          </m:sub>
                        </m:sSub>
                      </m:den>
                    </m:f>
                    <m:r>
                      <a:rPr lang="tr-TR" altLang="ar-SY" sz="2800" b="0" i="1" smtClean="0">
                        <a:solidFill>
                          <a:schemeClr val="tx1"/>
                        </a:solidFill>
                        <a:latin typeface="Cambria Math" panose="02040503050406030204" pitchFamily="18" charset="0"/>
                      </a:rPr>
                      <m:t>=</m:t>
                    </m:r>
                    <m:f>
                      <m:fPr>
                        <m:ctrlPr>
                          <a:rPr lang="tr-TR" altLang="ar-SY" sz="2800" b="0" i="1" smtClean="0">
                            <a:solidFill>
                              <a:schemeClr val="tx1"/>
                            </a:solidFill>
                            <a:latin typeface="Cambria Math" panose="02040503050406030204" pitchFamily="18" charset="0"/>
                          </a:rPr>
                        </m:ctrlPr>
                      </m:fPr>
                      <m:num>
                        <m:r>
                          <a:rPr lang="tr-TR" altLang="ar-SY" sz="2800" b="0" i="1" smtClean="0">
                            <a:solidFill>
                              <a:schemeClr val="tx1"/>
                            </a:solidFill>
                            <a:latin typeface="Cambria Math" panose="02040503050406030204" pitchFamily="18" charset="0"/>
                          </a:rPr>
                          <m:t>0,693</m:t>
                        </m:r>
                      </m:num>
                      <m:den>
                        <m:r>
                          <a:rPr lang="tr-TR" altLang="ar-SY" sz="2800" b="0" i="1" smtClean="0">
                            <a:solidFill>
                              <a:schemeClr val="tx1"/>
                            </a:solidFill>
                            <a:latin typeface="Cambria Math" panose="02040503050406030204" pitchFamily="18" charset="0"/>
                          </a:rPr>
                          <m:t>2,00 </m:t>
                        </m:r>
                        <m:r>
                          <m:rPr>
                            <m:sty m:val="p"/>
                          </m:rPr>
                          <a:rPr lang="tr-TR" altLang="ar-SY" sz="2800" b="0" i="0" smtClean="0">
                            <a:solidFill>
                              <a:schemeClr val="tx1"/>
                            </a:solidFill>
                            <a:latin typeface="Cambria Math" panose="02040503050406030204" pitchFamily="18" charset="0"/>
                          </a:rPr>
                          <m:t>s</m:t>
                        </m:r>
                        <m:r>
                          <a:rPr lang="tr-TR" altLang="ar-SY" sz="2800" b="0" i="1" smtClean="0">
                            <a:solidFill>
                              <a:schemeClr val="tx1"/>
                            </a:solidFill>
                            <a:latin typeface="Cambria Math" panose="02040503050406030204" pitchFamily="18" charset="0"/>
                          </a:rPr>
                          <m:t>𝑎</m:t>
                        </m:r>
                      </m:den>
                    </m:f>
                    <m:r>
                      <a:rPr lang="tr-TR" altLang="ar-SY" sz="2800" b="0" i="1" smtClean="0">
                        <a:solidFill>
                          <a:schemeClr val="tx1"/>
                        </a:solidFill>
                        <a:latin typeface="Cambria Math" panose="02040503050406030204" pitchFamily="18" charset="0"/>
                      </a:rPr>
                      <m:t>=</m:t>
                    </m:r>
                    <m:f>
                      <m:fPr>
                        <m:ctrlPr>
                          <a:rPr lang="tr-TR" altLang="ar-SY" sz="2800" i="1">
                            <a:solidFill>
                              <a:schemeClr val="tx1"/>
                            </a:solidFill>
                            <a:latin typeface="Cambria Math" panose="02040503050406030204" pitchFamily="18" charset="0"/>
                          </a:rPr>
                        </m:ctrlPr>
                      </m:fPr>
                      <m:num>
                        <m:r>
                          <a:rPr lang="tr-TR" altLang="ar-SY" sz="2800" i="1">
                            <a:solidFill>
                              <a:schemeClr val="tx1"/>
                            </a:solidFill>
                            <a:latin typeface="Cambria Math" panose="02040503050406030204" pitchFamily="18" charset="0"/>
                          </a:rPr>
                          <m:t>0,693</m:t>
                        </m:r>
                      </m:num>
                      <m:den>
                        <m:r>
                          <a:rPr lang="tr-TR" altLang="ar-SY" sz="2800" b="0" i="1" smtClean="0">
                            <a:solidFill>
                              <a:schemeClr val="tx1"/>
                            </a:solidFill>
                            <a:latin typeface="Cambria Math" panose="02040503050406030204" pitchFamily="18" charset="0"/>
                          </a:rPr>
                          <m:t>7200</m:t>
                        </m:r>
                        <m:r>
                          <a:rPr lang="tr-TR" altLang="ar-SY" sz="2800" i="1">
                            <a:solidFill>
                              <a:schemeClr val="tx1"/>
                            </a:solidFill>
                            <a:latin typeface="Cambria Math" panose="02040503050406030204" pitchFamily="18" charset="0"/>
                          </a:rPr>
                          <m:t> </m:t>
                        </m:r>
                        <m:r>
                          <m:rPr>
                            <m:sty m:val="p"/>
                          </m:rPr>
                          <a:rPr lang="tr-TR" altLang="ar-SY" sz="2800">
                            <a:solidFill>
                              <a:schemeClr val="tx1"/>
                            </a:solidFill>
                            <a:latin typeface="Cambria Math" panose="02040503050406030204" pitchFamily="18" charset="0"/>
                          </a:rPr>
                          <m:t>s</m:t>
                        </m:r>
                      </m:den>
                    </m:f>
                    <m:r>
                      <a:rPr lang="tr-TR" altLang="ar-SY" sz="2800" b="0" i="1" smtClean="0">
                        <a:solidFill>
                          <a:schemeClr val="tx1"/>
                        </a:solidFill>
                        <a:latin typeface="Cambria Math" panose="02040503050406030204" pitchFamily="18" charset="0"/>
                      </a:rPr>
                      <m:t>=9,63 ×</m:t>
                    </m:r>
                    <m:sSup>
                      <m:sSupPr>
                        <m:ctrlPr>
                          <a:rPr lang="tr-TR" altLang="ar-SY" sz="2800" b="0" i="1" smtClean="0">
                            <a:solidFill>
                              <a:schemeClr val="tx1"/>
                            </a:solidFill>
                            <a:latin typeface="Cambria Math" panose="02040503050406030204" pitchFamily="18" charset="0"/>
                            <a:ea typeface="Cambria Math" panose="02040503050406030204" pitchFamily="18" charset="0"/>
                          </a:rPr>
                        </m:ctrlPr>
                      </m:sSupPr>
                      <m:e>
                        <m:r>
                          <a:rPr lang="tr-TR" altLang="ar-SY" sz="2800" b="0" i="1" smtClean="0">
                            <a:solidFill>
                              <a:schemeClr val="tx1"/>
                            </a:solidFill>
                            <a:latin typeface="Cambria Math" panose="02040503050406030204" pitchFamily="18" charset="0"/>
                            <a:ea typeface="Cambria Math" panose="02040503050406030204" pitchFamily="18" charset="0"/>
                          </a:rPr>
                          <m:t>10</m:t>
                        </m:r>
                      </m:e>
                      <m:sup>
                        <m:r>
                          <a:rPr lang="tr-TR" altLang="ar-SY" sz="2800" b="0" i="1" smtClean="0">
                            <a:solidFill>
                              <a:schemeClr val="tx1"/>
                            </a:solidFill>
                            <a:latin typeface="Cambria Math" panose="02040503050406030204" pitchFamily="18" charset="0"/>
                            <a:ea typeface="Cambria Math" panose="02040503050406030204" pitchFamily="18" charset="0"/>
                          </a:rPr>
                          <m:t>−5</m:t>
                        </m:r>
                      </m:sup>
                    </m:sSup>
                    <m:r>
                      <a:rPr lang="tr-TR" altLang="ar-SY" sz="2800" b="0" i="1" smtClean="0">
                        <a:solidFill>
                          <a:schemeClr val="tx1"/>
                        </a:solidFill>
                        <a:latin typeface="Cambria Math" panose="02040503050406030204" pitchFamily="18" charset="0"/>
                        <a:ea typeface="Cambria Math" panose="02040503050406030204" pitchFamily="18" charset="0"/>
                      </a:rPr>
                      <m:t> </m:t>
                    </m:r>
                    <m:sSup>
                      <m:sSupPr>
                        <m:ctrlPr>
                          <a:rPr lang="tr-TR" altLang="ar-SY" sz="2800" b="0" i="1" smtClean="0">
                            <a:solidFill>
                              <a:schemeClr val="tx1"/>
                            </a:solidFill>
                            <a:latin typeface="Cambria Math" panose="02040503050406030204" pitchFamily="18" charset="0"/>
                            <a:ea typeface="Cambria Math" panose="02040503050406030204" pitchFamily="18" charset="0"/>
                          </a:rPr>
                        </m:ctrlPr>
                      </m:sSupPr>
                      <m:e>
                        <m:r>
                          <m:rPr>
                            <m:sty m:val="p"/>
                          </m:rPr>
                          <a:rPr lang="tr-TR" altLang="ar-SY" sz="2800" b="0" i="0" smtClean="0">
                            <a:solidFill>
                              <a:schemeClr val="tx1"/>
                            </a:solidFill>
                            <a:latin typeface="Cambria Math" panose="02040503050406030204" pitchFamily="18" charset="0"/>
                            <a:ea typeface="Cambria Math" panose="02040503050406030204" pitchFamily="18" charset="0"/>
                          </a:rPr>
                          <m:t>s</m:t>
                        </m:r>
                      </m:e>
                      <m:sup>
                        <m:r>
                          <a:rPr lang="tr-TR" altLang="ar-SY" sz="2800" b="0" i="1" smtClean="0">
                            <a:solidFill>
                              <a:schemeClr val="tx1"/>
                            </a:solidFill>
                            <a:latin typeface="Cambria Math" panose="02040503050406030204" pitchFamily="18" charset="0"/>
                            <a:ea typeface="Cambria Math" panose="02040503050406030204" pitchFamily="18" charset="0"/>
                          </a:rPr>
                          <m:t>−1</m:t>
                        </m:r>
                      </m:sup>
                    </m:sSup>
                  </m:oMath>
                </a14:m>
                <a:endParaRPr lang="tr-TR" altLang="ar-SY" sz="2800" dirty="0"/>
              </a:p>
              <a:p>
                <a:pPr marL="0" indent="0" algn="just" rtl="0">
                  <a:lnSpc>
                    <a:spcPct val="150000"/>
                  </a:lnSpc>
                  <a:buNone/>
                </a:pPr>
                <a:endParaRPr lang="en-US" altLang="ar-SY"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0" y="1138875"/>
                <a:ext cx="7962900" cy="5249046"/>
              </a:xfrm>
              <a:blipFill>
                <a:blip r:embed="rId2"/>
                <a:stretch>
                  <a:fillRect l="-1378" r="-1531"/>
                </a:stretch>
              </a:blipFill>
            </p:spPr>
            <p:txBody>
              <a:bodyPr/>
              <a:lstStyle/>
              <a:p>
                <a:r>
                  <a:rPr lang="en-US">
                    <a:noFill/>
                  </a:rPr>
                  <a:t> </a:t>
                </a:r>
              </a:p>
            </p:txBody>
          </p:sp>
        </mc:Fallback>
      </mc:AlternateContent>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Örnek</a:t>
            </a:r>
            <a:endParaRPr lang="en-US" altLang="ar-SY" sz="3600" dirty="0">
              <a:solidFill>
                <a:srgbClr val="FF0000"/>
              </a:solidFill>
            </a:endParaRPr>
          </a:p>
        </p:txBody>
      </p:sp>
      <p:pic>
        <p:nvPicPr>
          <p:cNvPr id="5" name="Picture 4"/>
          <p:cNvPicPr>
            <a:picLocks noChangeAspect="1"/>
          </p:cNvPicPr>
          <p:nvPr/>
        </p:nvPicPr>
        <p:blipFill>
          <a:blip r:embed="rId3"/>
          <a:stretch>
            <a:fillRect/>
          </a:stretch>
        </p:blipFill>
        <p:spPr>
          <a:xfrm>
            <a:off x="2055415" y="1138874"/>
            <a:ext cx="6900069" cy="925453"/>
          </a:xfrm>
          <a:prstGeom prst="rect">
            <a:avLst/>
          </a:prstGeom>
        </p:spPr>
      </p:pic>
    </p:spTree>
    <p:extLst>
      <p:ext uri="{BB962C8B-B14F-4D97-AF65-F5344CB8AC3E}">
        <p14:creationId xmlns:p14="http://schemas.microsoft.com/office/powerpoint/2010/main" val="156440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buClr>
                <a:schemeClr val="accent1"/>
              </a:buClr>
            </a:pPr>
            <a:r>
              <a:rPr lang="tr-TR" altLang="ar-SY" sz="2800" dirty="0">
                <a:solidFill>
                  <a:schemeClr val="tx1"/>
                </a:solidFill>
              </a:rPr>
              <a:t>Kimyasal Kinetikte Kuramsal Modeller</a:t>
            </a:r>
            <a:endParaRPr lang="en-US" altLang="ar-SY" sz="2800" dirty="0">
              <a:solidFill>
                <a:schemeClr val="tx1"/>
              </a:solidFill>
            </a:endParaRPr>
          </a:p>
          <a:p>
            <a:pPr algn="l" rtl="0">
              <a:lnSpc>
                <a:spcPct val="150000"/>
              </a:lnSpc>
              <a:buClr>
                <a:schemeClr val="accent1"/>
              </a:buClr>
            </a:pPr>
            <a:r>
              <a:rPr lang="tr-TR" altLang="ar-SY" sz="2800" dirty="0">
                <a:solidFill>
                  <a:schemeClr val="tx1"/>
                </a:solidFill>
              </a:rPr>
              <a:t>Sıcaklığın Tepkime Hızlarına Etkisi</a:t>
            </a:r>
            <a:endParaRPr lang="en-US" altLang="ar-SY" sz="2800" dirty="0">
              <a:solidFill>
                <a:schemeClr val="tx1"/>
              </a:solidFill>
            </a:endParaRPr>
          </a:p>
          <a:p>
            <a:pPr algn="l" rtl="0">
              <a:lnSpc>
                <a:spcPct val="150000"/>
              </a:lnSpc>
              <a:buClr>
                <a:schemeClr val="accent1"/>
              </a:buClr>
            </a:pPr>
            <a:r>
              <a:rPr lang="tr-TR" altLang="ar-SY" sz="2800" dirty="0">
                <a:solidFill>
                  <a:schemeClr val="tx1"/>
                </a:solidFill>
              </a:rPr>
              <a:t>Tepkime Mekanizmaları</a:t>
            </a:r>
          </a:p>
          <a:p>
            <a:pPr algn="l" rtl="0">
              <a:lnSpc>
                <a:spcPct val="150000"/>
              </a:lnSpc>
              <a:buClr>
                <a:schemeClr val="accent1"/>
              </a:buClr>
            </a:pPr>
            <a:r>
              <a:rPr lang="tr-TR" altLang="ar-SY" sz="2800" dirty="0">
                <a:solidFill>
                  <a:schemeClr val="tx1"/>
                </a:solidFill>
              </a:rPr>
              <a:t>Kataliz</a:t>
            </a:r>
            <a:endParaRPr lang="en-US" sz="2800" b="1" dirty="0">
              <a:solidFill>
                <a:schemeClr val="tx1"/>
              </a:solidFill>
            </a:endParaRPr>
          </a:p>
        </p:txBody>
      </p:sp>
      <p:sp>
        <p:nvSpPr>
          <p:cNvPr id="3" name="Title 2"/>
          <p:cNvSpPr>
            <a:spLocks noGrp="1"/>
          </p:cNvSpPr>
          <p:nvPr>
            <p:ph type="title"/>
          </p:nvPr>
        </p:nvSpPr>
        <p:spPr>
          <a:xfrm>
            <a:off x="1524000" y="151571"/>
            <a:ext cx="7962900" cy="987303"/>
          </a:xfrm>
        </p:spPr>
        <p:txBody>
          <a:bodyPr anchor="ctr">
            <a:normAutofit/>
          </a:bodyPr>
          <a:lstStyle/>
          <a:p>
            <a:pPr rtl="0"/>
            <a:r>
              <a:rPr lang="tr-TR" altLang="ar-SY" sz="4000" dirty="0"/>
              <a:t>Konular</a:t>
            </a:r>
            <a:endParaRPr lang="tr-TR" sz="3600" dirty="0">
              <a:solidFill>
                <a:srgbClr val="FF0000"/>
              </a:solidFill>
            </a:endParaRPr>
          </a:p>
        </p:txBody>
      </p:sp>
    </p:spTree>
    <p:extLst>
      <p:ext uri="{BB962C8B-B14F-4D97-AF65-F5344CB8AC3E}">
        <p14:creationId xmlns:p14="http://schemas.microsoft.com/office/powerpoint/2010/main" val="4767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4414503" cy="5249046"/>
          </a:xfrm>
        </p:spPr>
        <p:txBody>
          <a:bodyPr>
            <a:normAutofit/>
          </a:bodyPr>
          <a:lstStyle/>
          <a:p>
            <a:pPr algn="just" rtl="0">
              <a:lnSpc>
                <a:spcPct val="150000"/>
              </a:lnSpc>
            </a:pPr>
            <a:r>
              <a:rPr lang="tr-TR" altLang="ar-SY" sz="2800" i="1" dirty="0">
                <a:solidFill>
                  <a:schemeClr val="tx1"/>
                </a:solidFill>
              </a:rPr>
              <a:t>k</a:t>
            </a:r>
            <a:r>
              <a:rPr lang="tr-TR" altLang="ar-SY" sz="2800" dirty="0">
                <a:solidFill>
                  <a:schemeClr val="tx1"/>
                </a:solidFill>
              </a:rPr>
              <a:t>=9,63 X 10</a:t>
            </a:r>
            <a:r>
              <a:rPr lang="tr-TR" altLang="ar-SY" sz="2800" baseline="30000" dirty="0">
                <a:solidFill>
                  <a:schemeClr val="tx1"/>
                </a:solidFill>
              </a:rPr>
              <a:t>-5</a:t>
            </a:r>
            <a:endParaRPr lang="tr-TR" altLang="ar-SY" sz="2800" dirty="0">
              <a:solidFill>
                <a:schemeClr val="tx1"/>
              </a:solidFill>
            </a:endParaRPr>
          </a:p>
          <a:p>
            <a:pPr algn="just" rtl="0">
              <a:lnSpc>
                <a:spcPct val="150000"/>
              </a:lnSpc>
            </a:pPr>
            <a:r>
              <a:rPr lang="tr-TR" altLang="ar-SY" sz="2800" dirty="0" err="1">
                <a:solidFill>
                  <a:schemeClr val="tx1"/>
                </a:solidFill>
              </a:rPr>
              <a:t>ln</a:t>
            </a:r>
            <a:r>
              <a:rPr lang="tr-TR" altLang="ar-SY" sz="2800" dirty="0">
                <a:solidFill>
                  <a:schemeClr val="tx1"/>
                </a:solidFill>
              </a:rPr>
              <a:t> </a:t>
            </a:r>
            <a:r>
              <a:rPr lang="tr-TR" altLang="ar-SY" sz="2800" i="1" dirty="0">
                <a:solidFill>
                  <a:schemeClr val="tx1"/>
                </a:solidFill>
              </a:rPr>
              <a:t>k</a:t>
            </a:r>
            <a:r>
              <a:rPr lang="tr-TR" altLang="ar-SY" sz="2800" dirty="0">
                <a:solidFill>
                  <a:schemeClr val="tx1"/>
                </a:solidFill>
              </a:rPr>
              <a:t>=</a:t>
            </a:r>
            <a:r>
              <a:rPr lang="tr-TR" altLang="ar-SY" sz="2800" dirty="0" err="1">
                <a:solidFill>
                  <a:schemeClr val="tx1"/>
                </a:solidFill>
              </a:rPr>
              <a:t>ln</a:t>
            </a:r>
            <a:r>
              <a:rPr lang="tr-TR" altLang="ar-SY" sz="2800" dirty="0">
                <a:solidFill>
                  <a:schemeClr val="tx1"/>
                </a:solidFill>
              </a:rPr>
              <a:t> 9,63 X 10</a:t>
            </a:r>
            <a:r>
              <a:rPr lang="tr-TR" altLang="ar-SY" sz="2800" baseline="30000" dirty="0">
                <a:solidFill>
                  <a:schemeClr val="tx1"/>
                </a:solidFill>
              </a:rPr>
              <a:t>-5</a:t>
            </a:r>
            <a:r>
              <a:rPr lang="tr-TR" altLang="ar-SY" sz="2800" dirty="0">
                <a:solidFill>
                  <a:schemeClr val="tx1"/>
                </a:solidFill>
              </a:rPr>
              <a:t> = -9,248</a:t>
            </a:r>
          </a:p>
          <a:p>
            <a:pPr algn="just" rtl="0">
              <a:lnSpc>
                <a:spcPct val="150000"/>
              </a:lnSpc>
            </a:pPr>
            <a:r>
              <a:rPr lang="tr-TR" altLang="ar-SY" sz="2800" dirty="0">
                <a:solidFill>
                  <a:srgbClr val="FF0000"/>
                </a:solidFill>
              </a:rPr>
              <a:t>Şekilden</a:t>
            </a:r>
            <a:r>
              <a:rPr lang="tr-TR" altLang="ar-SY" sz="2800" dirty="0">
                <a:solidFill>
                  <a:schemeClr val="tx1"/>
                </a:solidFill>
              </a:rPr>
              <a:t> 1/T=3,28 X 10</a:t>
            </a:r>
            <a:r>
              <a:rPr lang="tr-TR" altLang="ar-SY" sz="2800" baseline="30000" dirty="0">
                <a:solidFill>
                  <a:schemeClr val="tx1"/>
                </a:solidFill>
              </a:rPr>
              <a:t>-3</a:t>
            </a:r>
            <a:r>
              <a:rPr lang="tr-TR" altLang="ar-SY" sz="2800" dirty="0">
                <a:solidFill>
                  <a:schemeClr val="tx1"/>
                </a:solidFill>
              </a:rPr>
              <a:t> K</a:t>
            </a:r>
            <a:r>
              <a:rPr lang="tr-TR" altLang="ar-SY" sz="2800" baseline="30000" dirty="0">
                <a:solidFill>
                  <a:schemeClr val="tx1"/>
                </a:solidFill>
              </a:rPr>
              <a:t>-1</a:t>
            </a:r>
          </a:p>
          <a:p>
            <a:pPr algn="just" rtl="0">
              <a:lnSpc>
                <a:spcPct val="150000"/>
              </a:lnSpc>
            </a:pPr>
            <a:r>
              <a:rPr lang="tr-TR" altLang="ar-SY" sz="2800" dirty="0">
                <a:solidFill>
                  <a:schemeClr val="tx1"/>
                </a:solidFill>
              </a:rPr>
              <a:t>T=305 K= 32 </a:t>
            </a:r>
            <a:r>
              <a:rPr lang="tr-TR" altLang="ar-SY" sz="2800" dirty="0">
                <a:solidFill>
                  <a:schemeClr val="tx1"/>
                </a:solidFill>
                <a:latin typeface="Times New Roman" panose="02020603050405020304" pitchFamily="18" charset="0"/>
                <a:cs typeface="Times New Roman" panose="02020603050405020304" pitchFamily="18" charset="0"/>
              </a:rPr>
              <a:t>°</a:t>
            </a:r>
            <a:r>
              <a:rPr lang="tr-TR" altLang="ar-SY" sz="2800" dirty="0">
                <a:solidFill>
                  <a:schemeClr val="tx1"/>
                </a:solidFill>
              </a:rPr>
              <a:t>C</a:t>
            </a:r>
          </a:p>
          <a:p>
            <a:pPr algn="just" rtl="0">
              <a:lnSpc>
                <a:spcPct val="150000"/>
              </a:lnSpc>
            </a:pPr>
            <a:endParaRPr lang="tr-TR" altLang="ar-SY" sz="2800" dirty="0"/>
          </a:p>
          <a:p>
            <a:pPr marL="0" indent="0" algn="just" rtl="0">
              <a:lnSpc>
                <a:spcPct val="150000"/>
              </a:lnSpc>
              <a:buNone/>
            </a:pP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solidFill>
                  <a:srgbClr val="FF0000"/>
                </a:solidFill>
              </a:rPr>
              <a:t>Çözüm-Yöntem 1</a:t>
            </a:r>
            <a:endParaRPr lang="en-US" altLang="ar-SY" sz="3600" dirty="0">
              <a:solidFill>
                <a:srgbClr val="FF0000"/>
              </a:solidFill>
            </a:endParaRPr>
          </a:p>
        </p:txBody>
      </p:sp>
      <p:pic>
        <p:nvPicPr>
          <p:cNvPr id="4" name="Picture 3"/>
          <p:cNvPicPr>
            <a:picLocks noChangeAspect="1"/>
          </p:cNvPicPr>
          <p:nvPr/>
        </p:nvPicPr>
        <p:blipFill>
          <a:blip r:embed="rId2"/>
          <a:stretch>
            <a:fillRect/>
          </a:stretch>
        </p:blipFill>
        <p:spPr>
          <a:xfrm>
            <a:off x="5938503" y="1138874"/>
            <a:ext cx="5981700" cy="4591050"/>
          </a:xfrm>
          <a:prstGeom prst="rect">
            <a:avLst/>
          </a:prstGeom>
        </p:spPr>
      </p:pic>
      <p:sp>
        <p:nvSpPr>
          <p:cNvPr id="5" name="Arrow: Down 4"/>
          <p:cNvSpPr/>
          <p:nvPr/>
        </p:nvSpPr>
        <p:spPr>
          <a:xfrm rot="2147604">
            <a:off x="9218467" y="2116533"/>
            <a:ext cx="453736" cy="984336"/>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cxnSp>
        <p:nvCxnSpPr>
          <p:cNvPr id="6" name="Straight Arrow Connector 5"/>
          <p:cNvCxnSpPr/>
          <p:nvPr/>
        </p:nvCxnSpPr>
        <p:spPr>
          <a:xfrm>
            <a:off x="7010400" y="3029761"/>
            <a:ext cx="2147084"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a:off x="9157484" y="3010421"/>
            <a:ext cx="1" cy="204648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3727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3382851" cy="5249046"/>
          </a:xfrm>
        </p:spPr>
        <p:txBody>
          <a:bodyPr>
            <a:normAutofit/>
          </a:bodyPr>
          <a:lstStyle/>
          <a:p>
            <a:pPr algn="just" rtl="0">
              <a:lnSpc>
                <a:spcPct val="150000"/>
              </a:lnSpc>
            </a:pPr>
            <a:r>
              <a:rPr lang="tr-TR" altLang="ar-SY" sz="2800" i="1" dirty="0">
                <a:solidFill>
                  <a:srgbClr val="0070C0"/>
                </a:solidFill>
              </a:rPr>
              <a:t>Veriler: </a:t>
            </a:r>
          </a:p>
          <a:p>
            <a:pPr algn="just" rtl="0">
              <a:lnSpc>
                <a:spcPct val="150000"/>
              </a:lnSpc>
            </a:pPr>
            <a:r>
              <a:rPr lang="en-US" altLang="ar-SY" sz="2800" i="1" dirty="0" err="1">
                <a:solidFill>
                  <a:srgbClr val="0070C0"/>
                </a:solidFill>
              </a:rPr>
              <a:t>E</a:t>
            </a:r>
            <a:r>
              <a:rPr lang="en-US" altLang="ar-SY" sz="2800" baseline="-25000" dirty="0" err="1">
                <a:solidFill>
                  <a:srgbClr val="0070C0"/>
                </a:solidFill>
              </a:rPr>
              <a:t>a</a:t>
            </a:r>
            <a:r>
              <a:rPr lang="tr-TR" altLang="ar-SY" sz="2800" dirty="0">
                <a:solidFill>
                  <a:srgbClr val="0070C0"/>
                </a:solidFill>
              </a:rPr>
              <a:t> 106 </a:t>
            </a:r>
            <a:r>
              <a:rPr lang="tr-TR" altLang="ar-SY" sz="2800" dirty="0" err="1">
                <a:solidFill>
                  <a:srgbClr val="0070C0"/>
                </a:solidFill>
              </a:rPr>
              <a:t>Kj</a:t>
            </a:r>
            <a:r>
              <a:rPr lang="tr-TR" altLang="ar-SY" sz="2800" dirty="0">
                <a:solidFill>
                  <a:srgbClr val="0070C0"/>
                </a:solidFill>
              </a:rPr>
              <a:t>/</a:t>
            </a:r>
            <a:r>
              <a:rPr lang="tr-TR" altLang="ar-SY" sz="2800" dirty="0" err="1">
                <a:solidFill>
                  <a:srgbClr val="0070C0"/>
                </a:solidFill>
              </a:rPr>
              <a:t>mol</a:t>
            </a:r>
            <a:endParaRPr lang="tr-TR" altLang="ar-SY" sz="2800" dirty="0">
              <a:solidFill>
                <a:srgbClr val="0070C0"/>
              </a:solidFill>
            </a:endParaRPr>
          </a:p>
          <a:p>
            <a:pPr algn="just" rtl="0">
              <a:lnSpc>
                <a:spcPct val="150000"/>
              </a:lnSpc>
            </a:pPr>
            <a:r>
              <a:rPr lang="tr-TR" altLang="ar-SY" sz="2800" dirty="0">
                <a:solidFill>
                  <a:srgbClr val="0070C0"/>
                </a:solidFill>
              </a:rPr>
              <a:t>T</a:t>
            </a:r>
            <a:r>
              <a:rPr lang="tr-TR" altLang="ar-SY" sz="2800" baseline="-25000" dirty="0">
                <a:solidFill>
                  <a:srgbClr val="0070C0"/>
                </a:solidFill>
              </a:rPr>
              <a:t>1</a:t>
            </a:r>
            <a:r>
              <a:rPr lang="tr-TR" altLang="ar-SY" sz="2800" dirty="0">
                <a:solidFill>
                  <a:srgbClr val="0070C0"/>
                </a:solidFill>
              </a:rPr>
              <a:t>=298 K</a:t>
            </a:r>
          </a:p>
          <a:p>
            <a:pPr algn="just" rtl="0">
              <a:lnSpc>
                <a:spcPct val="150000"/>
              </a:lnSpc>
            </a:pPr>
            <a:r>
              <a:rPr lang="tr-TR" altLang="ar-SY" sz="2800" dirty="0">
                <a:solidFill>
                  <a:srgbClr val="0070C0"/>
                </a:solidFill>
              </a:rPr>
              <a:t>k</a:t>
            </a:r>
            <a:r>
              <a:rPr lang="tr-TR" altLang="ar-SY" sz="2800" baseline="-25000" dirty="0">
                <a:solidFill>
                  <a:srgbClr val="0070C0"/>
                </a:solidFill>
              </a:rPr>
              <a:t>1</a:t>
            </a:r>
            <a:r>
              <a:rPr lang="tr-TR" altLang="ar-SY" sz="2800" dirty="0">
                <a:solidFill>
                  <a:srgbClr val="0070C0"/>
                </a:solidFill>
              </a:rPr>
              <a:t>=3,46 X 10</a:t>
            </a:r>
            <a:r>
              <a:rPr lang="tr-TR" altLang="ar-SY" sz="2800" baseline="30000" dirty="0">
                <a:solidFill>
                  <a:srgbClr val="0070C0"/>
                </a:solidFill>
              </a:rPr>
              <a:t>-5</a:t>
            </a:r>
            <a:r>
              <a:rPr lang="tr-TR" altLang="ar-SY" sz="2800" dirty="0">
                <a:solidFill>
                  <a:srgbClr val="0070C0"/>
                </a:solidFill>
              </a:rPr>
              <a:t> s</a:t>
            </a:r>
            <a:r>
              <a:rPr lang="tr-TR" altLang="ar-SY" sz="2800" baseline="30000" dirty="0">
                <a:solidFill>
                  <a:srgbClr val="0070C0"/>
                </a:solidFill>
              </a:rPr>
              <a:t>-1</a:t>
            </a:r>
            <a:endParaRPr lang="tr-TR" altLang="ar-SY" sz="2800" dirty="0">
              <a:solidFill>
                <a:srgbClr val="0070C0"/>
              </a:solidFill>
            </a:endParaRPr>
          </a:p>
          <a:p>
            <a:pPr algn="just" rtl="0">
              <a:lnSpc>
                <a:spcPct val="150000"/>
              </a:lnSpc>
            </a:pPr>
            <a:r>
              <a:rPr lang="tr-TR" altLang="ar-SY" sz="2800" i="1" dirty="0">
                <a:solidFill>
                  <a:srgbClr val="0070C0"/>
                </a:solidFill>
              </a:rPr>
              <a:t>k</a:t>
            </a:r>
            <a:r>
              <a:rPr lang="tr-TR" altLang="ar-SY" sz="2800" baseline="-25000" dirty="0">
                <a:solidFill>
                  <a:srgbClr val="0070C0"/>
                </a:solidFill>
              </a:rPr>
              <a:t>2</a:t>
            </a:r>
            <a:r>
              <a:rPr lang="tr-TR" altLang="ar-SY" sz="2800" dirty="0">
                <a:solidFill>
                  <a:srgbClr val="0070C0"/>
                </a:solidFill>
              </a:rPr>
              <a:t>=9,63 X 10</a:t>
            </a:r>
            <a:r>
              <a:rPr lang="tr-TR" altLang="ar-SY" sz="2800" baseline="30000" dirty="0">
                <a:solidFill>
                  <a:srgbClr val="0070C0"/>
                </a:solidFill>
              </a:rPr>
              <a:t>-5</a:t>
            </a:r>
          </a:p>
          <a:p>
            <a:pPr algn="just" rtl="0">
              <a:lnSpc>
                <a:spcPct val="150000"/>
              </a:lnSpc>
            </a:pPr>
            <a:endParaRPr lang="tr-TR" altLang="ar-SY" sz="2800" dirty="0"/>
          </a:p>
          <a:p>
            <a:pPr marL="0" indent="0" algn="just" rtl="0">
              <a:lnSpc>
                <a:spcPct val="150000"/>
              </a:lnSpc>
              <a:buNone/>
            </a:pP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solidFill>
                  <a:srgbClr val="FF0000"/>
                </a:solidFill>
              </a:rPr>
              <a:t>Çözüm – Yöntem 2</a:t>
            </a:r>
            <a:endParaRPr lang="en-US" altLang="ar-SY" sz="3600" dirty="0">
              <a:solidFill>
                <a:srgbClr val="FF0000"/>
              </a:solidFill>
            </a:endParaRPr>
          </a:p>
        </p:txBody>
      </p:sp>
      <mc:AlternateContent xmlns:mc="http://schemas.openxmlformats.org/markup-compatibility/2006" xmlns:a14="http://schemas.microsoft.com/office/drawing/2010/main">
        <mc:Choice Requires="a14">
          <p:sp>
            <p:nvSpPr>
              <p:cNvPr id="5" name="Content Placeholder 1"/>
              <p:cNvSpPr txBox="1">
                <a:spLocks/>
              </p:cNvSpPr>
              <p:nvPr/>
            </p:nvSpPr>
            <p:spPr>
              <a:xfrm>
                <a:off x="4906851" y="1138874"/>
                <a:ext cx="4816698" cy="5249046"/>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ct val="30000"/>
                  </a:spcBef>
                  <a:buClr>
                    <a:schemeClr val="accent2"/>
                  </a:buClr>
                  <a:buFont typeface="Wingdings 3" panose="05040102010807070707" pitchFamily="18" charset="2"/>
                  <a:buChar char=""/>
                  <a:defRPr sz="2000" kern="1200">
                    <a:solidFill>
                      <a:schemeClr val="tx2">
                        <a:lumMod val="75000"/>
                      </a:schemeClr>
                    </a:solidFill>
                    <a:latin typeface="+mn-lt"/>
                    <a:ea typeface="+mn-ea"/>
                    <a:cs typeface="+mn-cs"/>
                  </a:defRPr>
                </a:lvl1pPr>
                <a:lvl2pPr marL="6858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2pPr>
                <a:lvl3pPr marL="11430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3pPr>
                <a:lvl4pPr marL="16002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4pPr>
                <a:lvl5pPr marL="20574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5pPr>
                <a:lvl6pPr marL="25146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6pPr>
                <a:lvl7pPr marL="29718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7pPr>
                <a:lvl8pPr marL="34290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8pPr>
                <a:lvl9pPr marL="38862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9pPr>
              </a:lstStyle>
              <a:p>
                <a:pPr marL="0" indent="0" algn="just" rtl="0">
                  <a:lnSpc>
                    <a:spcPct val="150000"/>
                  </a:lnSpc>
                  <a:buNone/>
                </a:pPr>
                <a14:m>
                  <m:oMathPara xmlns:m="http://schemas.openxmlformats.org/officeDocument/2006/math">
                    <m:oMathParaPr>
                      <m:jc m:val="centerGroup"/>
                    </m:oMathParaPr>
                    <m:oMath xmlns:m="http://schemas.openxmlformats.org/officeDocument/2006/math">
                      <m:r>
                        <m:rPr>
                          <m:sty m:val="p"/>
                        </m:rPr>
                        <a:rPr lang="tr-TR" altLang="ar-SY" sz="2800" smtClean="0">
                          <a:solidFill>
                            <a:schemeClr val="tx1"/>
                          </a:solidFill>
                          <a:latin typeface="Cambria Math" panose="02040503050406030204" pitchFamily="18" charset="0"/>
                        </a:rPr>
                        <m:t>ln</m:t>
                      </m:r>
                      <m:f>
                        <m:fPr>
                          <m:ctrlPr>
                            <a:rPr lang="tr-TR" altLang="ar-SY" sz="2800" i="1">
                              <a:solidFill>
                                <a:schemeClr val="tx1"/>
                              </a:solidFill>
                              <a:latin typeface="Cambria Math" panose="02040503050406030204" pitchFamily="18" charset="0"/>
                            </a:rPr>
                          </m:ctrlPr>
                        </m:fPr>
                        <m:num>
                          <m:sSub>
                            <m:sSubPr>
                              <m:ctrlPr>
                                <a:rPr lang="tr-TR" altLang="ar-SY" sz="2800" i="1">
                                  <a:solidFill>
                                    <a:schemeClr val="tx1"/>
                                  </a:solidFill>
                                  <a:latin typeface="Cambria Math" panose="02040503050406030204" pitchFamily="18" charset="0"/>
                                </a:rPr>
                              </m:ctrlPr>
                            </m:sSubPr>
                            <m:e>
                              <m:r>
                                <a:rPr lang="tr-TR" altLang="ar-SY" sz="2800" i="1">
                                  <a:solidFill>
                                    <a:schemeClr val="tx1"/>
                                  </a:solidFill>
                                  <a:latin typeface="Cambria Math" panose="02040503050406030204" pitchFamily="18" charset="0"/>
                                </a:rPr>
                                <m:t>𝑘</m:t>
                              </m:r>
                            </m:e>
                            <m:sub>
                              <m:r>
                                <a:rPr lang="tr-TR" altLang="ar-SY" sz="2800" i="1">
                                  <a:solidFill>
                                    <a:schemeClr val="tx1"/>
                                  </a:solidFill>
                                  <a:latin typeface="Cambria Math" panose="02040503050406030204" pitchFamily="18" charset="0"/>
                                </a:rPr>
                                <m:t>2</m:t>
                              </m:r>
                            </m:sub>
                          </m:sSub>
                        </m:num>
                        <m:den>
                          <m:sSub>
                            <m:sSubPr>
                              <m:ctrlPr>
                                <a:rPr lang="tr-TR" altLang="ar-SY" sz="2800" i="1">
                                  <a:solidFill>
                                    <a:schemeClr val="tx1"/>
                                  </a:solidFill>
                                  <a:latin typeface="Cambria Math" panose="02040503050406030204" pitchFamily="18" charset="0"/>
                                </a:rPr>
                              </m:ctrlPr>
                            </m:sSubPr>
                            <m:e>
                              <m:r>
                                <a:rPr lang="tr-TR" altLang="ar-SY" sz="2800" i="1">
                                  <a:solidFill>
                                    <a:schemeClr val="tx1"/>
                                  </a:solidFill>
                                  <a:latin typeface="Cambria Math" panose="02040503050406030204" pitchFamily="18" charset="0"/>
                                </a:rPr>
                                <m:t>𝑘</m:t>
                              </m:r>
                            </m:e>
                            <m:sub>
                              <m:r>
                                <a:rPr lang="tr-TR" altLang="ar-SY" sz="2800" i="1">
                                  <a:solidFill>
                                    <a:schemeClr val="tx1"/>
                                  </a:solidFill>
                                  <a:latin typeface="Cambria Math" panose="02040503050406030204" pitchFamily="18" charset="0"/>
                                </a:rPr>
                                <m:t>1</m:t>
                              </m:r>
                            </m:sub>
                          </m:sSub>
                        </m:den>
                      </m:f>
                      <m:r>
                        <a:rPr lang="en-US" altLang="ar-SY" sz="2800" i="1">
                          <a:solidFill>
                            <a:schemeClr val="tx1"/>
                          </a:solidFill>
                          <a:latin typeface="Cambria Math" panose="02040503050406030204" pitchFamily="18" charset="0"/>
                        </a:rPr>
                        <m:t>=</m:t>
                      </m:r>
                      <m:f>
                        <m:fPr>
                          <m:ctrlPr>
                            <a:rPr lang="en-US" altLang="ar-SY" sz="2800" i="1">
                              <a:solidFill>
                                <a:schemeClr val="tx1"/>
                              </a:solidFill>
                              <a:latin typeface="Cambria Math" panose="02040503050406030204" pitchFamily="18" charset="0"/>
                            </a:rPr>
                          </m:ctrlPr>
                        </m:fPr>
                        <m:num>
                          <m:sSub>
                            <m:sSubPr>
                              <m:ctrlPr>
                                <a:rPr lang="en-US" altLang="ar-SY" sz="2800" i="1">
                                  <a:solidFill>
                                    <a:schemeClr val="tx1"/>
                                  </a:solidFill>
                                  <a:latin typeface="Cambria Math" panose="02040503050406030204" pitchFamily="18" charset="0"/>
                                </a:rPr>
                              </m:ctrlPr>
                            </m:sSubPr>
                            <m:e>
                              <m:r>
                                <a:rPr lang="en-US" altLang="ar-SY" sz="2800" i="1">
                                  <a:solidFill>
                                    <a:schemeClr val="tx1"/>
                                  </a:solidFill>
                                  <a:latin typeface="Cambria Math" panose="02040503050406030204" pitchFamily="18" charset="0"/>
                                </a:rPr>
                                <m:t>𝐸</m:t>
                              </m:r>
                            </m:e>
                            <m:sub>
                              <m:r>
                                <a:rPr lang="en-US" altLang="ar-SY" sz="2800" i="1">
                                  <a:solidFill>
                                    <a:schemeClr val="tx1"/>
                                  </a:solidFill>
                                  <a:latin typeface="Cambria Math" panose="02040503050406030204" pitchFamily="18" charset="0"/>
                                </a:rPr>
                                <m:t>𝑎</m:t>
                              </m:r>
                            </m:sub>
                          </m:sSub>
                        </m:num>
                        <m:den>
                          <m:r>
                            <a:rPr lang="en-US" altLang="ar-SY" sz="2800" i="1">
                              <a:solidFill>
                                <a:schemeClr val="tx1"/>
                              </a:solidFill>
                              <a:latin typeface="Cambria Math" panose="02040503050406030204" pitchFamily="18" charset="0"/>
                            </a:rPr>
                            <m:t>𝑅</m:t>
                          </m:r>
                        </m:den>
                      </m:f>
                      <m:d>
                        <m:dPr>
                          <m:ctrlPr>
                            <a:rPr lang="en-US" altLang="ar-SY" sz="2800" i="1">
                              <a:solidFill>
                                <a:schemeClr val="tx1"/>
                              </a:solidFill>
                              <a:latin typeface="Cambria Math" panose="02040503050406030204" pitchFamily="18" charset="0"/>
                            </a:rPr>
                          </m:ctrlPr>
                        </m:dPr>
                        <m:e>
                          <m:f>
                            <m:fPr>
                              <m:ctrlPr>
                                <a:rPr lang="en-US" altLang="ar-SY" sz="2800" i="1">
                                  <a:solidFill>
                                    <a:schemeClr val="tx1"/>
                                  </a:solidFill>
                                  <a:latin typeface="Cambria Math" panose="02040503050406030204" pitchFamily="18" charset="0"/>
                                </a:rPr>
                              </m:ctrlPr>
                            </m:fPr>
                            <m:num>
                              <m:r>
                                <a:rPr lang="en-US" altLang="ar-SY" sz="2800" i="1">
                                  <a:solidFill>
                                    <a:schemeClr val="tx1"/>
                                  </a:solidFill>
                                  <a:latin typeface="Cambria Math" panose="02040503050406030204" pitchFamily="18" charset="0"/>
                                </a:rPr>
                                <m:t>1</m:t>
                              </m:r>
                            </m:num>
                            <m:den>
                              <m:sSub>
                                <m:sSubPr>
                                  <m:ctrlPr>
                                    <a:rPr lang="en-US" altLang="ar-SY" sz="2800" i="1">
                                      <a:solidFill>
                                        <a:schemeClr val="tx1"/>
                                      </a:solidFill>
                                      <a:latin typeface="Cambria Math" panose="02040503050406030204" pitchFamily="18" charset="0"/>
                                    </a:rPr>
                                  </m:ctrlPr>
                                </m:sSubPr>
                                <m:e>
                                  <m:r>
                                    <a:rPr lang="en-US" altLang="ar-SY" sz="2800" i="1">
                                      <a:solidFill>
                                        <a:schemeClr val="tx1"/>
                                      </a:solidFill>
                                      <a:latin typeface="Cambria Math" panose="02040503050406030204" pitchFamily="18" charset="0"/>
                                    </a:rPr>
                                    <m:t>𝑇</m:t>
                                  </m:r>
                                </m:e>
                                <m:sub>
                                  <m:r>
                                    <a:rPr lang="en-US" altLang="ar-SY" sz="2800" i="1">
                                      <a:solidFill>
                                        <a:schemeClr val="tx1"/>
                                      </a:solidFill>
                                      <a:latin typeface="Cambria Math" panose="02040503050406030204" pitchFamily="18" charset="0"/>
                                    </a:rPr>
                                    <m:t>1</m:t>
                                  </m:r>
                                </m:sub>
                              </m:sSub>
                            </m:den>
                          </m:f>
                          <m:r>
                            <a:rPr lang="en-US" altLang="ar-SY" sz="2800" i="1">
                              <a:solidFill>
                                <a:schemeClr val="tx1"/>
                              </a:solidFill>
                              <a:latin typeface="Cambria Math" panose="02040503050406030204" pitchFamily="18" charset="0"/>
                            </a:rPr>
                            <m:t>−</m:t>
                          </m:r>
                          <m:f>
                            <m:fPr>
                              <m:ctrlPr>
                                <a:rPr lang="en-US" altLang="ar-SY" sz="2800" i="1">
                                  <a:solidFill>
                                    <a:schemeClr val="tx1"/>
                                  </a:solidFill>
                                  <a:latin typeface="Cambria Math" panose="02040503050406030204" pitchFamily="18" charset="0"/>
                                </a:rPr>
                              </m:ctrlPr>
                            </m:fPr>
                            <m:num>
                              <m:r>
                                <a:rPr lang="en-US" altLang="ar-SY" sz="2800" i="1">
                                  <a:solidFill>
                                    <a:schemeClr val="tx1"/>
                                  </a:solidFill>
                                  <a:latin typeface="Cambria Math" panose="02040503050406030204" pitchFamily="18" charset="0"/>
                                </a:rPr>
                                <m:t>1</m:t>
                              </m:r>
                            </m:num>
                            <m:den>
                              <m:sSub>
                                <m:sSubPr>
                                  <m:ctrlPr>
                                    <a:rPr lang="en-US" altLang="ar-SY" sz="2800" i="1">
                                      <a:solidFill>
                                        <a:schemeClr val="tx1"/>
                                      </a:solidFill>
                                      <a:latin typeface="Cambria Math" panose="02040503050406030204" pitchFamily="18" charset="0"/>
                                    </a:rPr>
                                  </m:ctrlPr>
                                </m:sSubPr>
                                <m:e>
                                  <m:r>
                                    <a:rPr lang="en-US" altLang="ar-SY" sz="2800" i="1">
                                      <a:solidFill>
                                        <a:schemeClr val="tx1"/>
                                      </a:solidFill>
                                      <a:latin typeface="Cambria Math" panose="02040503050406030204" pitchFamily="18" charset="0"/>
                                    </a:rPr>
                                    <m:t>𝑇</m:t>
                                  </m:r>
                                </m:e>
                                <m:sub>
                                  <m:r>
                                    <a:rPr lang="en-US" altLang="ar-SY" sz="2800" i="1">
                                      <a:solidFill>
                                        <a:schemeClr val="tx1"/>
                                      </a:solidFill>
                                      <a:latin typeface="Cambria Math" panose="02040503050406030204" pitchFamily="18" charset="0"/>
                                    </a:rPr>
                                    <m:t>2</m:t>
                                  </m:r>
                                </m:sub>
                              </m:sSub>
                            </m:den>
                          </m:f>
                        </m:e>
                      </m:d>
                    </m:oMath>
                  </m:oMathPara>
                </a14:m>
                <a:endParaRPr lang="en-US" altLang="ar-SY" sz="2800" dirty="0">
                  <a:solidFill>
                    <a:schemeClr val="tx1"/>
                  </a:solidFill>
                </a:endParaRPr>
              </a:p>
              <a:p>
                <a:pPr algn="just" rtl="0">
                  <a:lnSpc>
                    <a:spcPct val="150000"/>
                  </a:lnSpc>
                </a:pPr>
                <a14:m>
                  <m:oMath xmlns:m="http://schemas.openxmlformats.org/officeDocument/2006/math">
                    <m:r>
                      <m:rPr>
                        <m:sty m:val="p"/>
                      </m:rPr>
                      <a:rPr lang="tr-TR" altLang="ar-SY" sz="2800" smtClean="0">
                        <a:solidFill>
                          <a:schemeClr val="tx1"/>
                        </a:solidFill>
                        <a:latin typeface="Cambria Math" panose="02040503050406030204" pitchFamily="18" charset="0"/>
                      </a:rPr>
                      <m:t>ln</m:t>
                    </m:r>
                    <m:f>
                      <m:fPr>
                        <m:ctrlPr>
                          <a:rPr lang="tr-TR" altLang="ar-SY" sz="2800" i="1">
                            <a:solidFill>
                              <a:schemeClr val="tx1"/>
                            </a:solidFill>
                            <a:latin typeface="Cambria Math" panose="02040503050406030204" pitchFamily="18" charset="0"/>
                          </a:rPr>
                        </m:ctrlPr>
                      </m:fPr>
                      <m:num>
                        <m:r>
                          <a:rPr lang="tr-TR" altLang="ar-SY" sz="2800" b="0" i="1" smtClean="0">
                            <a:solidFill>
                              <a:schemeClr val="tx1"/>
                            </a:solidFill>
                            <a:latin typeface="Cambria Math" panose="02040503050406030204" pitchFamily="18" charset="0"/>
                          </a:rPr>
                          <m:t>9,63 </m:t>
                        </m:r>
                        <m:sSup>
                          <m:sSupPr>
                            <m:ctrlPr>
                              <a:rPr lang="tr-TR" altLang="ar-SY" sz="2800" b="0" i="1" smtClean="0">
                                <a:solidFill>
                                  <a:schemeClr val="tx1"/>
                                </a:solidFill>
                                <a:latin typeface="Cambria Math" panose="02040503050406030204" pitchFamily="18" charset="0"/>
                              </a:rPr>
                            </m:ctrlPr>
                          </m:sSupPr>
                          <m:e>
                            <m:r>
                              <a:rPr lang="tr-TR" altLang="ar-SY" sz="2800" b="0" i="1" smtClean="0">
                                <a:solidFill>
                                  <a:schemeClr val="tx1"/>
                                </a:solidFill>
                                <a:latin typeface="Cambria Math" panose="02040503050406030204" pitchFamily="18" charset="0"/>
                              </a:rPr>
                              <m:t>10</m:t>
                            </m:r>
                          </m:e>
                          <m:sup>
                            <m:r>
                              <a:rPr lang="tr-TR" altLang="ar-SY" sz="2800" b="0" i="1" smtClean="0">
                                <a:solidFill>
                                  <a:schemeClr val="tx1"/>
                                </a:solidFill>
                                <a:latin typeface="Cambria Math" panose="02040503050406030204" pitchFamily="18" charset="0"/>
                              </a:rPr>
                              <m:t>−5</m:t>
                            </m:r>
                          </m:sup>
                        </m:sSup>
                      </m:num>
                      <m:den>
                        <m:r>
                          <a:rPr lang="tr-TR" altLang="ar-SY" sz="2800" b="0" i="1" smtClean="0">
                            <a:solidFill>
                              <a:schemeClr val="tx1"/>
                            </a:solidFill>
                            <a:latin typeface="Cambria Math" panose="02040503050406030204" pitchFamily="18" charset="0"/>
                          </a:rPr>
                          <m:t>3,46 </m:t>
                        </m:r>
                        <m:sSup>
                          <m:sSupPr>
                            <m:ctrlPr>
                              <a:rPr lang="tr-TR" altLang="ar-SY" sz="2800" b="0" i="1" smtClean="0">
                                <a:solidFill>
                                  <a:schemeClr val="tx1"/>
                                </a:solidFill>
                                <a:latin typeface="Cambria Math" panose="02040503050406030204" pitchFamily="18" charset="0"/>
                              </a:rPr>
                            </m:ctrlPr>
                          </m:sSupPr>
                          <m:e>
                            <m:r>
                              <a:rPr lang="tr-TR" altLang="ar-SY" sz="2800" b="0" i="1" smtClean="0">
                                <a:solidFill>
                                  <a:schemeClr val="tx1"/>
                                </a:solidFill>
                                <a:latin typeface="Cambria Math" panose="02040503050406030204" pitchFamily="18" charset="0"/>
                              </a:rPr>
                              <m:t>10</m:t>
                            </m:r>
                          </m:e>
                          <m:sup>
                            <m:r>
                              <a:rPr lang="tr-TR" altLang="ar-SY" sz="2800" b="0" i="1" smtClean="0">
                                <a:solidFill>
                                  <a:schemeClr val="tx1"/>
                                </a:solidFill>
                                <a:latin typeface="Cambria Math" panose="02040503050406030204" pitchFamily="18" charset="0"/>
                              </a:rPr>
                              <m:t>−5</m:t>
                            </m:r>
                          </m:sup>
                        </m:sSup>
                      </m:den>
                    </m:f>
                    <m:r>
                      <a:rPr lang="en-US" altLang="ar-SY" sz="2800" i="1">
                        <a:solidFill>
                          <a:schemeClr val="tx1"/>
                        </a:solidFill>
                        <a:latin typeface="Cambria Math" panose="02040503050406030204" pitchFamily="18" charset="0"/>
                      </a:rPr>
                      <m:t>=</m:t>
                    </m:r>
                    <m:f>
                      <m:fPr>
                        <m:ctrlPr>
                          <a:rPr lang="en-US" altLang="ar-SY" sz="2800" i="1">
                            <a:solidFill>
                              <a:schemeClr val="tx1"/>
                            </a:solidFill>
                            <a:latin typeface="Cambria Math" panose="02040503050406030204" pitchFamily="18" charset="0"/>
                          </a:rPr>
                        </m:ctrlPr>
                      </m:fPr>
                      <m:num>
                        <m:r>
                          <a:rPr lang="en-US" altLang="ar-SY" sz="2800" b="0" i="1" smtClean="0">
                            <a:solidFill>
                              <a:schemeClr val="tx1"/>
                            </a:solidFill>
                            <a:latin typeface="Cambria Math" panose="02040503050406030204" pitchFamily="18" charset="0"/>
                          </a:rPr>
                          <m:t>106</m:t>
                        </m:r>
                      </m:num>
                      <m:den>
                        <m:r>
                          <a:rPr lang="en-US" altLang="ar-SY" sz="2800" b="0" i="1" smtClean="0">
                            <a:solidFill>
                              <a:schemeClr val="tx1"/>
                            </a:solidFill>
                            <a:latin typeface="Cambria Math" panose="02040503050406030204" pitchFamily="18" charset="0"/>
                          </a:rPr>
                          <m:t>8.3145</m:t>
                        </m:r>
                      </m:den>
                    </m:f>
                    <m:d>
                      <m:dPr>
                        <m:ctrlPr>
                          <a:rPr lang="en-US" altLang="ar-SY" sz="2800" i="1">
                            <a:solidFill>
                              <a:schemeClr val="tx1"/>
                            </a:solidFill>
                            <a:latin typeface="Cambria Math" panose="02040503050406030204" pitchFamily="18" charset="0"/>
                          </a:rPr>
                        </m:ctrlPr>
                      </m:dPr>
                      <m:e>
                        <m:f>
                          <m:fPr>
                            <m:ctrlPr>
                              <a:rPr lang="en-US" altLang="ar-SY" sz="2800" i="1">
                                <a:solidFill>
                                  <a:schemeClr val="tx1"/>
                                </a:solidFill>
                                <a:latin typeface="Cambria Math" panose="02040503050406030204" pitchFamily="18" charset="0"/>
                              </a:rPr>
                            </m:ctrlPr>
                          </m:fPr>
                          <m:num>
                            <m:r>
                              <a:rPr lang="en-US" altLang="ar-SY" sz="2800" i="1">
                                <a:solidFill>
                                  <a:schemeClr val="tx1"/>
                                </a:solidFill>
                                <a:latin typeface="Cambria Math" panose="02040503050406030204" pitchFamily="18" charset="0"/>
                              </a:rPr>
                              <m:t>1</m:t>
                            </m:r>
                          </m:num>
                          <m:den>
                            <m:r>
                              <a:rPr lang="en-US" altLang="ar-SY" sz="2800" b="0" i="1" smtClean="0">
                                <a:solidFill>
                                  <a:schemeClr val="tx1"/>
                                </a:solidFill>
                                <a:latin typeface="Cambria Math" panose="02040503050406030204" pitchFamily="18" charset="0"/>
                              </a:rPr>
                              <m:t>298</m:t>
                            </m:r>
                          </m:den>
                        </m:f>
                        <m:r>
                          <a:rPr lang="en-US" altLang="ar-SY" sz="2800" i="1">
                            <a:solidFill>
                              <a:schemeClr val="tx1"/>
                            </a:solidFill>
                            <a:latin typeface="Cambria Math" panose="02040503050406030204" pitchFamily="18" charset="0"/>
                          </a:rPr>
                          <m:t>−</m:t>
                        </m:r>
                        <m:f>
                          <m:fPr>
                            <m:ctrlPr>
                              <a:rPr lang="en-US" altLang="ar-SY" sz="2800" i="1">
                                <a:solidFill>
                                  <a:schemeClr val="tx1"/>
                                </a:solidFill>
                                <a:latin typeface="Cambria Math" panose="02040503050406030204" pitchFamily="18" charset="0"/>
                              </a:rPr>
                            </m:ctrlPr>
                          </m:fPr>
                          <m:num>
                            <m:r>
                              <a:rPr lang="en-US" altLang="ar-SY" sz="2800" i="1">
                                <a:solidFill>
                                  <a:schemeClr val="tx1"/>
                                </a:solidFill>
                                <a:latin typeface="Cambria Math" panose="02040503050406030204" pitchFamily="18" charset="0"/>
                              </a:rPr>
                              <m:t>1</m:t>
                            </m:r>
                          </m:num>
                          <m:den>
                            <m:sSub>
                              <m:sSubPr>
                                <m:ctrlPr>
                                  <a:rPr lang="en-US" altLang="ar-SY" sz="2800" i="1" smtClean="0">
                                    <a:solidFill>
                                      <a:srgbClr val="FF0000"/>
                                    </a:solidFill>
                                    <a:latin typeface="Cambria Math" panose="02040503050406030204" pitchFamily="18" charset="0"/>
                                  </a:rPr>
                                </m:ctrlPr>
                              </m:sSubPr>
                              <m:e>
                                <m:r>
                                  <a:rPr lang="en-US" altLang="ar-SY" sz="2800" i="1">
                                    <a:solidFill>
                                      <a:srgbClr val="FF0000"/>
                                    </a:solidFill>
                                    <a:latin typeface="Cambria Math" panose="02040503050406030204" pitchFamily="18" charset="0"/>
                                  </a:rPr>
                                  <m:t>𝑇</m:t>
                                </m:r>
                              </m:e>
                              <m:sub>
                                <m:r>
                                  <a:rPr lang="en-US" altLang="ar-SY" sz="2800" i="1">
                                    <a:solidFill>
                                      <a:srgbClr val="FF0000"/>
                                    </a:solidFill>
                                    <a:latin typeface="Cambria Math" panose="02040503050406030204" pitchFamily="18" charset="0"/>
                                  </a:rPr>
                                  <m:t>2</m:t>
                                </m:r>
                              </m:sub>
                            </m:sSub>
                          </m:den>
                        </m:f>
                      </m:e>
                    </m:d>
                  </m:oMath>
                </a14:m>
                <a:endParaRPr lang="en-US" altLang="ar-SY" sz="2800" dirty="0"/>
              </a:p>
              <a:p>
                <a:pPr algn="just" rtl="0">
                  <a:lnSpc>
                    <a:spcPct val="150000"/>
                  </a:lnSpc>
                </a:pPr>
                <a:r>
                  <a:rPr lang="en-US" altLang="ar-SY" sz="2800" dirty="0">
                    <a:solidFill>
                      <a:srgbClr val="FF0000"/>
                    </a:solidFill>
                  </a:rPr>
                  <a:t>T</a:t>
                </a:r>
                <a:r>
                  <a:rPr lang="en-US" altLang="ar-SY" sz="2800" baseline="-25000" dirty="0">
                    <a:solidFill>
                      <a:srgbClr val="FF0000"/>
                    </a:solidFill>
                  </a:rPr>
                  <a:t>2</a:t>
                </a:r>
                <a:r>
                  <a:rPr lang="en-US" altLang="ar-SY" sz="2800" dirty="0">
                    <a:solidFill>
                      <a:srgbClr val="FF0000"/>
                    </a:solidFill>
                  </a:rPr>
                  <a:t>=305 K</a:t>
                </a:r>
                <a:endParaRPr lang="tr-TR" altLang="ar-SY" sz="2800" dirty="0">
                  <a:solidFill>
                    <a:srgbClr val="FF0000"/>
                  </a:solidFill>
                </a:endParaRPr>
              </a:p>
              <a:p>
                <a:pPr marL="0" indent="0" algn="just" rtl="0">
                  <a:lnSpc>
                    <a:spcPct val="150000"/>
                  </a:lnSpc>
                  <a:buFont typeface="Wingdings 3" panose="05040102010807070707" pitchFamily="18" charset="2"/>
                  <a:buNone/>
                </a:pPr>
                <a:endParaRPr lang="en-US" altLang="ar-SY" sz="2800" dirty="0"/>
              </a:p>
            </p:txBody>
          </p:sp>
        </mc:Choice>
        <mc:Fallback xmlns="">
          <p:sp>
            <p:nvSpPr>
              <p:cNvPr id="5" name="Content Placeholder 1"/>
              <p:cNvSpPr txBox="1">
                <a:spLocks noRot="1" noChangeAspect="1" noMove="1" noResize="1" noEditPoints="1" noAdjustHandles="1" noChangeArrowheads="1" noChangeShapeType="1" noTextEdit="1"/>
              </p:cNvSpPr>
              <p:nvPr/>
            </p:nvSpPr>
            <p:spPr>
              <a:xfrm>
                <a:off x="4906851" y="1138874"/>
                <a:ext cx="4816698" cy="5249046"/>
              </a:xfrm>
              <a:prstGeom prst="rect">
                <a:avLst/>
              </a:prstGeom>
              <a:blipFill>
                <a:blip r:embed="rId2"/>
                <a:stretch>
                  <a:fillRect l="-2405"/>
                </a:stretch>
              </a:blipFill>
            </p:spPr>
            <p:txBody>
              <a:bodyPr/>
              <a:lstStyle/>
              <a:p>
                <a:r>
                  <a:rPr lang="en-US">
                    <a:noFill/>
                  </a:rPr>
                  <a:t> </a:t>
                </a:r>
              </a:p>
            </p:txBody>
          </p:sp>
        </mc:Fallback>
      </mc:AlternateContent>
    </p:spTree>
    <p:extLst>
      <p:ext uri="{BB962C8B-B14F-4D97-AF65-F5344CB8AC3E}">
        <p14:creationId xmlns:p14="http://schemas.microsoft.com/office/powerpoint/2010/main" val="36259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a:bodyPr>
          <a:lstStyle/>
          <a:p>
            <a:pPr algn="just" rtl="0">
              <a:lnSpc>
                <a:spcPct val="150000"/>
              </a:lnSpc>
            </a:pPr>
            <a:r>
              <a:rPr lang="tr-TR" altLang="ar-SY" sz="2800" dirty="0">
                <a:solidFill>
                  <a:srgbClr val="FF0000"/>
                </a:solidFill>
              </a:rPr>
              <a:t>Tepkime mekanizması</a:t>
            </a:r>
            <a:r>
              <a:rPr lang="tr-TR" altLang="ar-SY" sz="2800" dirty="0">
                <a:solidFill>
                  <a:schemeClr val="tx2"/>
                </a:solidFill>
              </a:rPr>
              <a:t>,</a:t>
            </a:r>
            <a:r>
              <a:rPr lang="tr-TR" altLang="ar-SY" sz="2800" dirty="0"/>
              <a:t> </a:t>
            </a:r>
            <a:r>
              <a:rPr lang="tr-TR" altLang="ar-SY" sz="2800" dirty="0">
                <a:solidFill>
                  <a:schemeClr val="tx1"/>
                </a:solidFill>
              </a:rPr>
              <a:t>bir kimyasal tepkimenin </a:t>
            </a:r>
            <a:r>
              <a:rPr lang="tr-TR" altLang="ar-SY" sz="2800" dirty="0">
                <a:solidFill>
                  <a:srgbClr val="7030A0"/>
                </a:solidFill>
              </a:rPr>
              <a:t>ayrıntılarını gösteren </a:t>
            </a:r>
            <a:r>
              <a:rPr lang="tr-TR" altLang="ar-SY" sz="2800" dirty="0">
                <a:solidFill>
                  <a:schemeClr val="tx1"/>
                </a:solidFill>
              </a:rPr>
              <a:t>ve tek basamaklı </a:t>
            </a:r>
            <a:r>
              <a:rPr lang="tr-TR" altLang="ar-SY" sz="2800" dirty="0">
                <a:solidFill>
                  <a:srgbClr val="FF0000"/>
                </a:solidFill>
              </a:rPr>
              <a:t>basit süreçlerden </a:t>
            </a:r>
            <a:r>
              <a:rPr lang="tr-TR" altLang="ar-SY" sz="2800" dirty="0">
                <a:solidFill>
                  <a:schemeClr val="tx1"/>
                </a:solidFill>
              </a:rPr>
              <a:t>oluşan </a:t>
            </a:r>
            <a:r>
              <a:rPr lang="tr-TR" altLang="ar-SY" sz="2800" dirty="0">
                <a:solidFill>
                  <a:srgbClr val="FF0000"/>
                </a:solidFill>
              </a:rPr>
              <a:t>tepkimeler dizisidir</a:t>
            </a:r>
            <a:r>
              <a:rPr lang="tr-TR" altLang="ar-SY" sz="2800" dirty="0">
                <a:solidFill>
                  <a:schemeClr val="tx1"/>
                </a:solidFill>
              </a:rPr>
              <a:t>. </a:t>
            </a:r>
          </a:p>
          <a:p>
            <a:pPr algn="just" rtl="0">
              <a:lnSpc>
                <a:spcPct val="150000"/>
              </a:lnSpc>
            </a:pPr>
            <a:r>
              <a:rPr lang="tr-TR" altLang="ar-SY" sz="2800" dirty="0">
                <a:solidFill>
                  <a:schemeClr val="tx1"/>
                </a:solidFill>
              </a:rPr>
              <a:t>Basit süreç ise </a:t>
            </a:r>
            <a:r>
              <a:rPr lang="tr-TR" altLang="ar-SY" sz="2800" dirty="0">
                <a:solidFill>
                  <a:srgbClr val="00B050"/>
                </a:solidFill>
              </a:rPr>
              <a:t>molekülün enerjisini</a:t>
            </a:r>
            <a:r>
              <a:rPr lang="tr-TR" altLang="ar-SY" sz="2800" dirty="0"/>
              <a:t>, </a:t>
            </a:r>
            <a:r>
              <a:rPr lang="tr-TR" altLang="ar-SY" sz="2800" dirty="0">
                <a:solidFill>
                  <a:srgbClr val="00B0F0"/>
                </a:solidFill>
              </a:rPr>
              <a:t>geometrik yapısını </a:t>
            </a:r>
            <a:r>
              <a:rPr lang="tr-TR" altLang="ar-SY" sz="2800" dirty="0">
                <a:solidFill>
                  <a:schemeClr val="tx1"/>
                </a:solidFill>
              </a:rPr>
              <a:t>ya da </a:t>
            </a:r>
            <a:r>
              <a:rPr lang="tr-TR" altLang="ar-SY" sz="2800" dirty="0">
                <a:solidFill>
                  <a:srgbClr val="FF0000"/>
                </a:solidFill>
              </a:rPr>
              <a:t>kimliğini </a:t>
            </a:r>
            <a:r>
              <a:rPr lang="tr-TR" altLang="ar-SY" sz="2800" dirty="0">
                <a:solidFill>
                  <a:schemeClr val="tx1"/>
                </a:solidFill>
              </a:rPr>
              <a:t>değiştiren olaydır. </a:t>
            </a:r>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Tepkime Mekanizmaları</a:t>
            </a:r>
            <a:endParaRPr lang="en-US" altLang="ar-SY" sz="3600" dirty="0">
              <a:solidFill>
                <a:srgbClr val="FF0000"/>
              </a:solidFill>
            </a:endParaRPr>
          </a:p>
        </p:txBody>
      </p:sp>
    </p:spTree>
    <p:extLst>
      <p:ext uri="{BB962C8B-B14F-4D97-AF65-F5344CB8AC3E}">
        <p14:creationId xmlns:p14="http://schemas.microsoft.com/office/powerpoint/2010/main" val="29962837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a:bodyPr>
          <a:lstStyle/>
          <a:p>
            <a:pPr algn="just" rtl="0">
              <a:lnSpc>
                <a:spcPct val="150000"/>
              </a:lnSpc>
            </a:pPr>
            <a:r>
              <a:rPr lang="tr-TR" altLang="ar-SY" sz="2800" dirty="0">
                <a:solidFill>
                  <a:schemeClr val="tx1"/>
                </a:solidFill>
              </a:rPr>
              <a:t>Tepkime mekanizmasının tepkimeye uygun olabilmesi için </a:t>
            </a:r>
            <a:r>
              <a:rPr lang="tr-TR" altLang="ar-SY" sz="2800" dirty="0">
                <a:solidFill>
                  <a:srgbClr val="FF0000"/>
                </a:solidFill>
              </a:rPr>
              <a:t>iki koşul </a:t>
            </a:r>
            <a:r>
              <a:rPr lang="tr-TR" altLang="ar-SY" sz="2800" dirty="0">
                <a:solidFill>
                  <a:schemeClr val="tx1"/>
                </a:solidFill>
              </a:rPr>
              <a:t>gereklidir:</a:t>
            </a:r>
          </a:p>
          <a:p>
            <a:pPr lvl="1" algn="just" rtl="0">
              <a:lnSpc>
                <a:spcPct val="150000"/>
              </a:lnSpc>
            </a:pPr>
            <a:r>
              <a:rPr lang="tr-TR" altLang="ar-SY" sz="2800" dirty="0">
                <a:solidFill>
                  <a:schemeClr val="tx1"/>
                </a:solidFill>
              </a:rPr>
              <a:t>Mekanizma net </a:t>
            </a:r>
            <a:r>
              <a:rPr lang="tr-TR" altLang="ar-SY" sz="2800" dirty="0">
                <a:solidFill>
                  <a:srgbClr val="0070C0"/>
                </a:solidFill>
              </a:rPr>
              <a:t>tepkimenin </a:t>
            </a:r>
            <a:r>
              <a:rPr lang="tr-TR" altLang="ar-SY" sz="2800" dirty="0" err="1">
                <a:solidFill>
                  <a:srgbClr val="0070C0"/>
                </a:solidFill>
              </a:rPr>
              <a:t>stokiyometrisi</a:t>
            </a:r>
            <a:r>
              <a:rPr lang="tr-TR" altLang="ar-SY" sz="2800" dirty="0">
                <a:solidFill>
                  <a:srgbClr val="0070C0"/>
                </a:solidFill>
              </a:rPr>
              <a:t> </a:t>
            </a:r>
            <a:r>
              <a:rPr lang="tr-TR" altLang="ar-SY" sz="2800" dirty="0">
                <a:solidFill>
                  <a:schemeClr val="tx1"/>
                </a:solidFill>
              </a:rPr>
              <a:t>ile bağdaşmalıdır</a:t>
            </a:r>
            <a:r>
              <a:rPr lang="en-US" altLang="ar-SY" sz="2800" dirty="0">
                <a:solidFill>
                  <a:schemeClr val="tx1"/>
                </a:solidFill>
              </a:rPr>
              <a:t>.</a:t>
            </a:r>
          </a:p>
          <a:p>
            <a:pPr lvl="1" algn="just" rtl="0">
              <a:lnSpc>
                <a:spcPct val="150000"/>
              </a:lnSpc>
            </a:pPr>
            <a:r>
              <a:rPr lang="tr-TR" altLang="ar-SY" sz="2800" dirty="0">
                <a:solidFill>
                  <a:schemeClr val="tx1"/>
                </a:solidFill>
              </a:rPr>
              <a:t>Mekanizma </a:t>
            </a:r>
            <a:r>
              <a:rPr lang="tr-TR" altLang="ar-SY" sz="2800" i="1" dirty="0">
                <a:solidFill>
                  <a:srgbClr val="FF0000"/>
                </a:solidFill>
              </a:rPr>
              <a:t>deneysel olarak bulunan </a:t>
            </a:r>
            <a:r>
              <a:rPr lang="tr-TR" altLang="ar-SY" sz="2800" dirty="0">
                <a:solidFill>
                  <a:schemeClr val="tx1"/>
                </a:solidFill>
              </a:rPr>
              <a:t>hız yasası ile uyum içinde olmalıdır</a:t>
            </a:r>
            <a:r>
              <a:rPr lang="en-US" altLang="ar-SY" sz="2800" dirty="0">
                <a:solidFill>
                  <a:schemeClr val="tx1"/>
                </a:solidFill>
              </a:rPr>
              <a:t>.</a:t>
            </a:r>
            <a:endParaRPr lang="tr-TR" altLang="ar-SY" sz="2800" dirty="0">
              <a:solidFill>
                <a:schemeClr val="tx1"/>
              </a:solidFill>
            </a:endParaRPr>
          </a:p>
          <a:p>
            <a:pPr marL="0" indent="0" algn="just" rtl="0">
              <a:lnSpc>
                <a:spcPct val="150000"/>
              </a:lnSpc>
              <a:buNone/>
            </a:pPr>
            <a:endParaRPr lang="en-US" altLang="ar-SY" sz="2600" dirty="0"/>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Tepkime Mekanizmaları</a:t>
            </a:r>
            <a:endParaRPr lang="en-US" altLang="ar-SY" sz="3600" dirty="0">
              <a:solidFill>
                <a:srgbClr val="FF0000"/>
              </a:solidFill>
            </a:endParaRPr>
          </a:p>
        </p:txBody>
      </p:sp>
    </p:spTree>
    <p:extLst>
      <p:ext uri="{BB962C8B-B14F-4D97-AF65-F5344CB8AC3E}">
        <p14:creationId xmlns:p14="http://schemas.microsoft.com/office/powerpoint/2010/main" val="30378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3489"/>
          </a:xfrm>
        </p:spPr>
        <p:txBody>
          <a:bodyPr>
            <a:normAutofit/>
          </a:bodyPr>
          <a:lstStyle/>
          <a:p>
            <a:pPr marL="514350" indent="-514350" algn="just" rtl="0">
              <a:lnSpc>
                <a:spcPct val="160000"/>
              </a:lnSpc>
              <a:buFont typeface="+mj-lt"/>
              <a:buAutoNum type="arabicPeriod"/>
            </a:pPr>
            <a:r>
              <a:rPr lang="tr-TR" altLang="ar-SY" sz="2800" dirty="0">
                <a:solidFill>
                  <a:srgbClr val="FF0000"/>
                </a:solidFill>
              </a:rPr>
              <a:t>Basit süreçler </a:t>
            </a:r>
            <a:r>
              <a:rPr lang="tr-TR" altLang="ar-SY" sz="2800" dirty="0">
                <a:solidFill>
                  <a:schemeClr val="tx1"/>
                </a:solidFill>
              </a:rPr>
              <a:t>ya </a:t>
            </a:r>
            <a:r>
              <a:rPr lang="tr-TR" altLang="ar-SY" sz="2800" dirty="0">
                <a:solidFill>
                  <a:srgbClr val="0070C0"/>
                </a:solidFill>
              </a:rPr>
              <a:t>tek bir molekülün parçalandığı</a:t>
            </a:r>
            <a:r>
              <a:rPr lang="tr-TR" altLang="ar-SY" sz="2800" dirty="0">
                <a:solidFill>
                  <a:schemeClr val="tx1"/>
                </a:solidFill>
              </a:rPr>
              <a:t>, </a:t>
            </a:r>
            <a:r>
              <a:rPr lang="tr-TR" altLang="ar-SY" sz="2800" i="1" dirty="0">
                <a:solidFill>
                  <a:srgbClr val="FF0000"/>
                </a:solidFill>
              </a:rPr>
              <a:t>bir moleküllü</a:t>
            </a:r>
            <a:r>
              <a:rPr lang="tr-TR" altLang="ar-SY" sz="2800" dirty="0">
                <a:solidFill>
                  <a:schemeClr val="accent1"/>
                </a:solidFill>
              </a:rPr>
              <a:t>, </a:t>
            </a:r>
            <a:r>
              <a:rPr lang="tr-TR" altLang="ar-SY" sz="2800" dirty="0">
                <a:solidFill>
                  <a:schemeClr val="tx1"/>
                </a:solidFill>
              </a:rPr>
              <a:t>ya da </a:t>
            </a:r>
            <a:r>
              <a:rPr lang="tr-TR" altLang="ar-SY" sz="2800" dirty="0">
                <a:solidFill>
                  <a:srgbClr val="00B050"/>
                </a:solidFill>
              </a:rPr>
              <a:t>iki molekülün çarpıştığı</a:t>
            </a:r>
            <a:r>
              <a:rPr lang="tr-TR" altLang="ar-SY" sz="2800" dirty="0">
                <a:solidFill>
                  <a:schemeClr val="tx1"/>
                </a:solidFill>
              </a:rPr>
              <a:t>, </a:t>
            </a:r>
            <a:r>
              <a:rPr lang="tr-TR" altLang="ar-SY" sz="2800" i="1" dirty="0">
                <a:solidFill>
                  <a:srgbClr val="FF0000"/>
                </a:solidFill>
              </a:rPr>
              <a:t>iki moleküllü</a:t>
            </a:r>
            <a:r>
              <a:rPr lang="tr-TR" altLang="ar-SY" sz="2800" dirty="0">
                <a:solidFill>
                  <a:srgbClr val="FF0000"/>
                </a:solidFill>
              </a:rPr>
              <a:t> </a:t>
            </a:r>
            <a:r>
              <a:rPr lang="tr-TR" altLang="ar-SY" sz="2800" dirty="0">
                <a:solidFill>
                  <a:schemeClr val="tx1"/>
                </a:solidFill>
              </a:rPr>
              <a:t>süreçlerdir. </a:t>
            </a:r>
            <a:r>
              <a:rPr lang="tr-TR" altLang="ar-SY" sz="2800" dirty="0">
                <a:solidFill>
                  <a:srgbClr val="7030A0"/>
                </a:solidFill>
              </a:rPr>
              <a:t>Üç molekülün </a:t>
            </a:r>
            <a:r>
              <a:rPr lang="tr-TR" altLang="ar-SY" sz="2800" dirty="0">
                <a:solidFill>
                  <a:schemeClr val="tx1"/>
                </a:solidFill>
              </a:rPr>
              <a:t>aynı anda çarpıştığı, </a:t>
            </a:r>
            <a:r>
              <a:rPr lang="tr-TR" altLang="ar-SY" sz="2800" i="1" dirty="0">
                <a:solidFill>
                  <a:schemeClr val="tx1"/>
                </a:solidFill>
              </a:rPr>
              <a:t>üç moleküllü</a:t>
            </a:r>
            <a:r>
              <a:rPr lang="tr-TR" altLang="ar-SY" sz="2800" dirty="0">
                <a:solidFill>
                  <a:schemeClr val="tx1"/>
                </a:solidFill>
              </a:rPr>
              <a:t> süreçlere basit süreçlerde pek rastlanmaz.</a:t>
            </a:r>
            <a:endParaRPr lang="en-US" altLang="ar-SY" sz="2800" dirty="0">
              <a:solidFill>
                <a:schemeClr val="tx1"/>
              </a:solidFill>
            </a:endParaRP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Basit Süreçlerin özellikleri</a:t>
            </a:r>
            <a:endParaRPr lang="en-US" altLang="ar-SY" sz="4000" dirty="0">
              <a:solidFill>
                <a:srgbClr val="FF0000"/>
              </a:solidFill>
            </a:endParaRPr>
          </a:p>
        </p:txBody>
      </p:sp>
    </p:spTree>
    <p:extLst>
      <p:ext uri="{BB962C8B-B14F-4D97-AF65-F5344CB8AC3E}">
        <p14:creationId xmlns:p14="http://schemas.microsoft.com/office/powerpoint/2010/main" val="11802447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545260"/>
          </a:xfrm>
        </p:spPr>
        <p:txBody>
          <a:bodyPr>
            <a:normAutofit/>
          </a:bodyPr>
          <a:lstStyle/>
          <a:p>
            <a:pPr marL="514350" indent="-514350" algn="just" rtl="0">
              <a:lnSpc>
                <a:spcPct val="160000"/>
              </a:lnSpc>
              <a:buFont typeface="+mj-lt"/>
              <a:buAutoNum type="arabicPeriod" startAt="2"/>
            </a:pPr>
            <a:r>
              <a:rPr lang="tr-TR" altLang="ar-SY" sz="2800" i="1" dirty="0">
                <a:solidFill>
                  <a:srgbClr val="FF0000"/>
                </a:solidFill>
              </a:rPr>
              <a:t>Bir</a:t>
            </a:r>
            <a:r>
              <a:rPr lang="tr-TR" altLang="ar-SY" sz="2800" dirty="0">
                <a:solidFill>
                  <a:srgbClr val="FF0000"/>
                </a:solidFill>
              </a:rPr>
              <a:t> </a:t>
            </a:r>
            <a:r>
              <a:rPr lang="tr-TR" altLang="ar-SY" sz="2800" i="1" dirty="0">
                <a:solidFill>
                  <a:srgbClr val="FF0000"/>
                </a:solidFill>
              </a:rPr>
              <a:t>basit sürecin</a:t>
            </a:r>
            <a:r>
              <a:rPr lang="tr-TR" altLang="ar-SY" sz="2800" dirty="0">
                <a:solidFill>
                  <a:srgbClr val="FF0000"/>
                </a:solidFill>
              </a:rPr>
              <a:t> </a:t>
            </a:r>
            <a:r>
              <a:rPr lang="tr-TR" altLang="ar-SY" sz="2800" dirty="0">
                <a:solidFill>
                  <a:srgbClr val="0070C0"/>
                </a:solidFill>
              </a:rPr>
              <a:t>hız yasasında </a:t>
            </a:r>
            <a:r>
              <a:rPr lang="tr-TR" altLang="ar-SY" sz="2800" dirty="0" err="1">
                <a:solidFill>
                  <a:srgbClr val="0070C0"/>
                </a:solidFill>
              </a:rPr>
              <a:t>derişimlerin</a:t>
            </a:r>
            <a:r>
              <a:rPr lang="tr-TR" altLang="ar-SY" sz="2800" dirty="0">
                <a:solidFill>
                  <a:srgbClr val="0070C0"/>
                </a:solidFill>
              </a:rPr>
              <a:t> üsleri</a:t>
            </a:r>
            <a:r>
              <a:rPr lang="tr-TR" altLang="ar-SY" sz="2800" dirty="0"/>
              <a:t>, </a:t>
            </a:r>
            <a:r>
              <a:rPr lang="tr-TR" altLang="ar-SY" sz="2800" dirty="0">
                <a:solidFill>
                  <a:schemeClr val="tx1"/>
                </a:solidFill>
              </a:rPr>
              <a:t>süreci simgeleyen denkleştirilmiş kimyasal tepkimedeki </a:t>
            </a:r>
            <a:r>
              <a:rPr lang="tr-TR" altLang="ar-SY" sz="2800" dirty="0" err="1">
                <a:solidFill>
                  <a:srgbClr val="7030A0"/>
                </a:solidFill>
                <a:effectLst>
                  <a:outerShdw blurRad="38100" dist="38100" dir="2700000" algn="tl">
                    <a:srgbClr val="000000">
                      <a:alpha val="43137"/>
                    </a:srgbClr>
                  </a:outerShdw>
                </a:effectLst>
              </a:rPr>
              <a:t>stokiyometrik</a:t>
            </a:r>
            <a:r>
              <a:rPr lang="tr-TR" altLang="ar-SY" sz="2800" dirty="0">
                <a:solidFill>
                  <a:srgbClr val="7030A0"/>
                </a:solidFill>
                <a:effectLst>
                  <a:outerShdw blurRad="38100" dist="38100" dir="2700000" algn="tl">
                    <a:srgbClr val="000000">
                      <a:alpha val="43137"/>
                    </a:srgbClr>
                  </a:outerShdw>
                </a:effectLst>
              </a:rPr>
              <a:t> katsayılar </a:t>
            </a:r>
            <a:r>
              <a:rPr lang="tr-TR" altLang="ar-SY" sz="2800" dirty="0"/>
              <a:t>ile</a:t>
            </a:r>
            <a:r>
              <a:rPr lang="tr-TR" altLang="ar-SY" sz="2800" dirty="0">
                <a:solidFill>
                  <a:schemeClr val="tx2"/>
                </a:solidFill>
              </a:rPr>
              <a:t> </a:t>
            </a:r>
            <a:r>
              <a:rPr lang="tr-TR" altLang="ar-SY" sz="2800" i="1" dirty="0">
                <a:solidFill>
                  <a:srgbClr val="FF0000"/>
                </a:solidFill>
              </a:rPr>
              <a:t>aynıdır</a:t>
            </a:r>
            <a:r>
              <a:rPr lang="tr-TR" altLang="ar-SY" sz="2800" dirty="0">
                <a:solidFill>
                  <a:srgbClr val="FF0000"/>
                </a:solidFill>
              </a:rPr>
              <a:t> </a:t>
            </a:r>
            <a:r>
              <a:rPr lang="tr-TR" altLang="ar-SY" sz="2800" dirty="0">
                <a:solidFill>
                  <a:schemeClr val="tx1"/>
                </a:solidFill>
              </a:rPr>
              <a:t>(Bu durumun genel hız yasasına farklı olduğuna ve üslerin denklemdeki katsayılarla aynı </a:t>
            </a:r>
            <a:r>
              <a:rPr lang="tr-TR" altLang="ar-SY" sz="2800" i="1" dirty="0">
                <a:solidFill>
                  <a:srgbClr val="FF0000"/>
                </a:solidFill>
              </a:rPr>
              <a:t>olmayabildiğine</a:t>
            </a:r>
            <a:r>
              <a:rPr lang="tr-TR" altLang="ar-SY" sz="2800" dirty="0">
                <a:solidFill>
                  <a:schemeClr val="tx2"/>
                </a:solidFill>
              </a:rPr>
              <a:t> </a:t>
            </a:r>
            <a:r>
              <a:rPr lang="tr-TR" altLang="ar-SY" sz="2800" dirty="0">
                <a:solidFill>
                  <a:schemeClr val="tx1"/>
                </a:solidFill>
              </a:rPr>
              <a:t>dikkat ediniz)</a:t>
            </a:r>
            <a:r>
              <a:rPr lang="en-US" altLang="ar-SY" sz="2800" dirty="0">
                <a:solidFill>
                  <a:schemeClr val="tx1"/>
                </a:solidFill>
              </a:rPr>
              <a:t>.</a:t>
            </a: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Basit Süreçlerin özellikleri</a:t>
            </a:r>
            <a:endParaRPr lang="en-US" altLang="ar-SY" sz="4000" dirty="0">
              <a:solidFill>
                <a:srgbClr val="FF0000"/>
              </a:solidFill>
            </a:endParaRPr>
          </a:p>
        </p:txBody>
      </p:sp>
    </p:spTree>
    <p:extLst>
      <p:ext uri="{BB962C8B-B14F-4D97-AF65-F5344CB8AC3E}">
        <p14:creationId xmlns:p14="http://schemas.microsoft.com/office/powerpoint/2010/main" val="23337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marL="514350" indent="-514350" algn="just" rtl="0">
              <a:lnSpc>
                <a:spcPct val="160000"/>
              </a:lnSpc>
              <a:buFont typeface="+mj-lt"/>
              <a:buAutoNum type="arabicPeriod" startAt="3"/>
            </a:pPr>
            <a:r>
              <a:rPr lang="tr-TR" altLang="ar-SY" sz="2800" dirty="0">
                <a:solidFill>
                  <a:schemeClr val="tx1"/>
                </a:solidFill>
              </a:rPr>
              <a:t>Basit süreçler </a:t>
            </a:r>
            <a:r>
              <a:rPr lang="tr-TR" altLang="ar-SY" sz="2800" dirty="0">
                <a:solidFill>
                  <a:srgbClr val="FF0000"/>
                </a:solidFill>
              </a:rPr>
              <a:t>tersinir</a:t>
            </a:r>
            <a:r>
              <a:rPr lang="tr-TR" altLang="ar-SY" sz="2800" dirty="0"/>
              <a:t> </a:t>
            </a:r>
            <a:r>
              <a:rPr lang="tr-TR" altLang="ar-SY" sz="2800" dirty="0">
                <a:solidFill>
                  <a:schemeClr val="tx1"/>
                </a:solidFill>
              </a:rPr>
              <a:t>nitelikte olup, bazılarında ileri ve geri tepkime </a:t>
            </a:r>
            <a:r>
              <a:rPr lang="tr-TR" altLang="ar-SY" sz="2800" dirty="0">
                <a:solidFill>
                  <a:srgbClr val="0070C0"/>
                </a:solidFill>
              </a:rPr>
              <a:t>hızlarının eşit </a:t>
            </a:r>
            <a:r>
              <a:rPr lang="tr-TR" altLang="ar-SY" sz="2800" dirty="0">
                <a:solidFill>
                  <a:schemeClr val="tx1"/>
                </a:solidFill>
              </a:rPr>
              <a:t>olduğu bir denge konumu olasıdır.</a:t>
            </a:r>
          </a:p>
          <a:p>
            <a:pPr marL="514350" indent="-514350" algn="just" rtl="0">
              <a:lnSpc>
                <a:spcPct val="160000"/>
              </a:lnSpc>
              <a:buFont typeface="+mj-lt"/>
              <a:buAutoNum type="arabicPeriod" startAt="3"/>
            </a:pPr>
            <a:r>
              <a:rPr lang="tr-TR" altLang="ar-SY" sz="2800" dirty="0">
                <a:solidFill>
                  <a:schemeClr val="tx1"/>
                </a:solidFill>
              </a:rPr>
              <a:t>Bazı tanecikler basit süreçlerden birinde </a:t>
            </a:r>
            <a:r>
              <a:rPr lang="tr-TR" altLang="ar-SY" sz="2800" dirty="0">
                <a:solidFill>
                  <a:srgbClr val="FF0000"/>
                </a:solidFill>
              </a:rPr>
              <a:t>üretilirken</a:t>
            </a:r>
            <a:r>
              <a:rPr lang="tr-TR" altLang="ar-SY" sz="2800" dirty="0"/>
              <a:t>, </a:t>
            </a:r>
            <a:r>
              <a:rPr lang="tr-TR" altLang="ar-SY" sz="2800" dirty="0">
                <a:solidFill>
                  <a:schemeClr val="tx1"/>
                </a:solidFill>
              </a:rPr>
              <a:t>diğerinde</a:t>
            </a:r>
            <a:r>
              <a:rPr lang="tr-TR" altLang="ar-SY" sz="2800" dirty="0"/>
              <a:t> </a:t>
            </a:r>
            <a:r>
              <a:rPr lang="tr-TR" altLang="ar-SY" sz="2800" dirty="0">
                <a:solidFill>
                  <a:srgbClr val="FF0000"/>
                </a:solidFill>
              </a:rPr>
              <a:t>tüketilir</a:t>
            </a:r>
            <a:r>
              <a:rPr lang="tr-TR" altLang="ar-SY" sz="2800" dirty="0"/>
              <a:t>. </a:t>
            </a:r>
            <a:r>
              <a:rPr lang="tr-TR" altLang="ar-SY" sz="2800" dirty="0">
                <a:solidFill>
                  <a:schemeClr val="tx1"/>
                </a:solidFill>
              </a:rPr>
              <a:t>Bu nedenle, bu tanecikler önerilen</a:t>
            </a:r>
            <a:r>
              <a:rPr lang="tr-TR" altLang="ar-SY" sz="2800" dirty="0"/>
              <a:t> </a:t>
            </a:r>
            <a:r>
              <a:rPr lang="tr-TR" altLang="ar-SY" sz="2800" dirty="0">
                <a:solidFill>
                  <a:srgbClr val="7030A0"/>
                </a:solidFill>
                <a:effectLst>
                  <a:outerShdw blurRad="38100" dist="38100" dir="2700000" algn="tl">
                    <a:srgbClr val="000000">
                      <a:alpha val="43137"/>
                    </a:srgbClr>
                  </a:outerShdw>
                </a:effectLst>
              </a:rPr>
              <a:t>tepkime mekanizmasının net kimyasal eşitliğinde ve hız yasasında yer almazlar</a:t>
            </a:r>
            <a:r>
              <a:rPr lang="tr-TR" altLang="ar-SY" sz="2800" dirty="0"/>
              <a:t>.</a:t>
            </a: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Basit Süreçlerin özellikleri</a:t>
            </a:r>
            <a:endParaRPr lang="en-US" altLang="ar-SY" sz="4000" dirty="0">
              <a:solidFill>
                <a:srgbClr val="FF0000"/>
              </a:solidFill>
            </a:endParaRPr>
          </a:p>
        </p:txBody>
      </p:sp>
    </p:spTree>
    <p:extLst>
      <p:ext uri="{BB962C8B-B14F-4D97-AF65-F5344CB8AC3E}">
        <p14:creationId xmlns:p14="http://schemas.microsoft.com/office/powerpoint/2010/main" val="304638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marL="514350" indent="-514350" algn="just" rtl="0">
              <a:lnSpc>
                <a:spcPct val="160000"/>
              </a:lnSpc>
              <a:buFont typeface="+mj-lt"/>
              <a:buAutoNum type="arabicPeriod" startAt="5"/>
            </a:pPr>
            <a:r>
              <a:rPr lang="tr-TR" altLang="ar-SY" sz="2800" dirty="0">
                <a:solidFill>
                  <a:schemeClr val="tx1"/>
                </a:solidFill>
              </a:rPr>
              <a:t>Basit süreçlerden biri, diğer süreçlerden çok </a:t>
            </a:r>
            <a:r>
              <a:rPr lang="tr-TR" altLang="ar-SY" sz="2800" dirty="0">
                <a:solidFill>
                  <a:srgbClr val="0070C0"/>
                </a:solidFill>
              </a:rPr>
              <a:t>daha yavaş </a:t>
            </a:r>
            <a:r>
              <a:rPr lang="tr-TR" altLang="ar-SY" sz="2800" dirty="0">
                <a:solidFill>
                  <a:schemeClr val="tx1"/>
                </a:solidFill>
              </a:rPr>
              <a:t>olabilir ve bazı durumlarda </a:t>
            </a:r>
            <a:r>
              <a:rPr lang="tr-TR" altLang="ar-SY" sz="2800" dirty="0">
                <a:solidFill>
                  <a:srgbClr val="00B050"/>
                </a:solidFill>
              </a:rPr>
              <a:t>tepkimenin hızı </a:t>
            </a:r>
            <a:r>
              <a:rPr lang="tr-TR" altLang="ar-SY" sz="2800" dirty="0">
                <a:solidFill>
                  <a:schemeClr val="tx1"/>
                </a:solidFill>
              </a:rPr>
              <a:t>yavaş sürecin hızına eşittir. Böyle süreçlere </a:t>
            </a:r>
            <a:r>
              <a:rPr lang="tr-TR" altLang="ar-SY" sz="2800" dirty="0">
                <a:solidFill>
                  <a:srgbClr val="FF0000"/>
                </a:solidFill>
              </a:rPr>
              <a:t>hız belirleyen basamaklar </a:t>
            </a:r>
            <a:r>
              <a:rPr lang="tr-TR" altLang="ar-SY" sz="2800" dirty="0">
                <a:solidFill>
                  <a:schemeClr val="tx1"/>
                </a:solidFill>
              </a:rPr>
              <a:t>denir</a:t>
            </a:r>
            <a:r>
              <a:rPr lang="tr-TR" altLang="ar-SY" sz="2800" dirty="0"/>
              <a:t>.</a:t>
            </a: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Basit Süreçlerin özellikleri</a:t>
            </a:r>
            <a:endParaRPr lang="en-US" altLang="ar-SY" sz="4000" dirty="0">
              <a:solidFill>
                <a:srgbClr val="FF0000"/>
              </a:solidFill>
            </a:endParaRPr>
          </a:p>
        </p:txBody>
      </p:sp>
    </p:spTree>
    <p:extLst>
      <p:ext uri="{BB962C8B-B14F-4D97-AF65-F5344CB8AC3E}">
        <p14:creationId xmlns:p14="http://schemas.microsoft.com/office/powerpoint/2010/main" val="229379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506624"/>
          </a:xfrm>
        </p:spPr>
        <p:txBody>
          <a:bodyPr>
            <a:normAutofit/>
          </a:bodyPr>
          <a:lstStyle/>
          <a:p>
            <a:pPr algn="just" rtl="0">
              <a:lnSpc>
                <a:spcPct val="150000"/>
              </a:lnSpc>
            </a:pPr>
            <a:r>
              <a:rPr lang="tr-TR" altLang="ar-SY" sz="2800" dirty="0">
                <a:solidFill>
                  <a:schemeClr val="tx1"/>
                </a:solidFill>
              </a:rPr>
              <a:t>Bir tepkimenin hızı, genellikle </a:t>
            </a:r>
            <a:r>
              <a:rPr lang="tr-TR" altLang="ar-SY" sz="2800" dirty="0">
                <a:solidFill>
                  <a:srgbClr val="FF0000"/>
                </a:solidFill>
              </a:rPr>
              <a:t>sıcaklık yükseltilerek </a:t>
            </a:r>
            <a:r>
              <a:rPr lang="tr-TR" altLang="ar-SY" sz="2800" dirty="0">
                <a:solidFill>
                  <a:schemeClr val="tx1"/>
                </a:solidFill>
              </a:rPr>
              <a:t>arttırılabilir. </a:t>
            </a:r>
          </a:p>
          <a:p>
            <a:pPr algn="just" rtl="0">
              <a:lnSpc>
                <a:spcPct val="150000"/>
              </a:lnSpc>
            </a:pPr>
            <a:r>
              <a:rPr lang="tr-TR" altLang="ar-SY" sz="2800" dirty="0">
                <a:solidFill>
                  <a:srgbClr val="FF0000"/>
                </a:solidFill>
              </a:rPr>
              <a:t>Hızı arttırmanın </a:t>
            </a:r>
            <a:r>
              <a:rPr lang="tr-TR" altLang="ar-SY" sz="2800" dirty="0">
                <a:solidFill>
                  <a:schemeClr val="tx1"/>
                </a:solidFill>
              </a:rPr>
              <a:t>diğer bir yolu da </a:t>
            </a:r>
            <a:r>
              <a:rPr lang="tr-TR" altLang="ar-SY" sz="2800" b="1" dirty="0">
                <a:solidFill>
                  <a:srgbClr val="7030A0"/>
                </a:solidFill>
              </a:rPr>
              <a:t>katalizör</a:t>
            </a:r>
            <a:r>
              <a:rPr lang="tr-TR" altLang="ar-SY" sz="2800" dirty="0">
                <a:solidFill>
                  <a:schemeClr val="tx1"/>
                </a:solidFill>
              </a:rPr>
              <a:t> kullanmaktır. </a:t>
            </a:r>
          </a:p>
          <a:p>
            <a:pPr algn="just" rtl="0">
              <a:lnSpc>
                <a:spcPct val="150000"/>
              </a:lnSpc>
            </a:pPr>
            <a:r>
              <a:rPr lang="tr-TR" altLang="ar-SY" sz="2800" dirty="0">
                <a:solidFill>
                  <a:srgbClr val="FF0000"/>
                </a:solidFill>
              </a:rPr>
              <a:t>Katalizör</a:t>
            </a:r>
            <a:r>
              <a:rPr lang="tr-TR" altLang="ar-SY" sz="2800" dirty="0">
                <a:solidFill>
                  <a:schemeClr val="tx2"/>
                </a:solidFill>
              </a:rPr>
              <a:t>,</a:t>
            </a:r>
            <a:r>
              <a:rPr lang="tr-TR" altLang="ar-SY" sz="2800" dirty="0"/>
              <a:t> </a:t>
            </a:r>
            <a:r>
              <a:rPr lang="tr-TR" altLang="ar-SY" sz="2800" dirty="0">
                <a:solidFill>
                  <a:schemeClr val="tx1"/>
                </a:solidFill>
              </a:rPr>
              <a:t>tepkimenin</a:t>
            </a:r>
            <a:r>
              <a:rPr lang="tr-TR" altLang="ar-SY" sz="2800" dirty="0"/>
              <a:t> </a:t>
            </a:r>
            <a:r>
              <a:rPr lang="tr-TR" altLang="ar-SY" sz="2800" dirty="0">
                <a:solidFill>
                  <a:srgbClr val="FF0000"/>
                </a:solidFill>
              </a:rPr>
              <a:t>daha düşük eşik enerjili </a:t>
            </a:r>
            <a:r>
              <a:rPr lang="tr-TR" altLang="ar-SY" sz="2800" dirty="0">
                <a:solidFill>
                  <a:schemeClr val="tx1"/>
                </a:solidFill>
              </a:rPr>
              <a:t>bir yol (mekanizma) izlemesini sağlar ve tepkimeden </a:t>
            </a:r>
            <a:r>
              <a:rPr lang="tr-TR" altLang="ar-SY" sz="2800" dirty="0">
                <a:solidFill>
                  <a:srgbClr val="FF0000"/>
                </a:solidFill>
              </a:rPr>
              <a:t>değişmemiş</a:t>
            </a:r>
            <a:r>
              <a:rPr lang="tr-TR" altLang="ar-SY" sz="2800" dirty="0"/>
              <a:t> </a:t>
            </a:r>
            <a:r>
              <a:rPr lang="tr-TR" altLang="ar-SY" sz="2800" dirty="0">
                <a:solidFill>
                  <a:schemeClr val="tx1"/>
                </a:solidFill>
              </a:rPr>
              <a:t>olarak çıkar. </a:t>
            </a:r>
          </a:p>
        </p:txBody>
      </p:sp>
      <p:sp>
        <p:nvSpPr>
          <p:cNvPr id="3" name="Title 2"/>
          <p:cNvSpPr>
            <a:spLocks noGrp="1"/>
          </p:cNvSpPr>
          <p:nvPr>
            <p:ph type="title"/>
          </p:nvPr>
        </p:nvSpPr>
        <p:spPr>
          <a:xfrm>
            <a:off x="1524000" y="151571"/>
            <a:ext cx="7962900" cy="987303"/>
          </a:xfrm>
        </p:spPr>
        <p:txBody>
          <a:bodyPr anchor="ctr">
            <a:normAutofit/>
          </a:bodyPr>
          <a:lstStyle/>
          <a:p>
            <a:pPr rtl="0">
              <a:lnSpc>
                <a:spcPct val="150000"/>
              </a:lnSpc>
              <a:buClr>
                <a:schemeClr val="accent1"/>
              </a:buClr>
            </a:pPr>
            <a:r>
              <a:rPr lang="tr-TR" altLang="ar-SY" sz="4000" dirty="0"/>
              <a:t>Kataliz</a:t>
            </a:r>
            <a:endParaRPr lang="en-US" altLang="ar-SY" sz="4000" dirty="0"/>
          </a:p>
        </p:txBody>
      </p:sp>
    </p:spTree>
    <p:extLst>
      <p:ext uri="{BB962C8B-B14F-4D97-AF65-F5344CB8AC3E}">
        <p14:creationId xmlns:p14="http://schemas.microsoft.com/office/powerpoint/2010/main" val="236559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506624"/>
          </a:xfrm>
        </p:spPr>
        <p:txBody>
          <a:bodyPr>
            <a:normAutofit/>
          </a:bodyPr>
          <a:lstStyle/>
          <a:p>
            <a:pPr algn="just" rtl="0">
              <a:lnSpc>
                <a:spcPct val="150000"/>
              </a:lnSpc>
            </a:pPr>
            <a:r>
              <a:rPr lang="tr-TR" altLang="ar-SY" sz="2800" dirty="0">
                <a:solidFill>
                  <a:schemeClr val="tx1"/>
                </a:solidFill>
              </a:rPr>
              <a:t>Katalizör sonuç olarak değişmediği için net eşitlikte yer almaz (Katalizörün formülü eşitlikteki </a:t>
            </a:r>
            <a:r>
              <a:rPr lang="tr-TR" altLang="ar-SY" sz="2800" dirty="0">
                <a:solidFill>
                  <a:srgbClr val="FF0000"/>
                </a:solidFill>
              </a:rPr>
              <a:t>okun üzerine </a:t>
            </a:r>
            <a:r>
              <a:rPr lang="tr-TR" altLang="ar-SY" sz="2800" dirty="0">
                <a:solidFill>
                  <a:schemeClr val="tx1"/>
                </a:solidFill>
              </a:rPr>
              <a:t>yazılır).</a:t>
            </a:r>
            <a:endParaRPr lang="en-US" altLang="ar-SY" sz="2800" dirty="0">
              <a:solidFill>
                <a:schemeClr val="tx1"/>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a:t>
            </a:r>
            <a:endParaRPr lang="en-US" altLang="ar-SY" sz="2900" dirty="0"/>
          </a:p>
        </p:txBody>
      </p:sp>
      <p:graphicFrame>
        <p:nvGraphicFramePr>
          <p:cNvPr id="4" name="Diyagram 3">
            <a:extLst>
              <a:ext uri="{FF2B5EF4-FFF2-40B4-BE49-F238E27FC236}">
                <a16:creationId xmlns:a16="http://schemas.microsoft.com/office/drawing/2014/main" id="{3E15CA25-5C66-4141-A8EF-DA8B58F3CC17}"/>
              </a:ext>
            </a:extLst>
          </p:cNvPr>
          <p:cNvGraphicFramePr/>
          <p:nvPr>
            <p:extLst>
              <p:ext uri="{D42A27DB-BD31-4B8C-83A1-F6EECF244321}">
                <p14:modId xmlns:p14="http://schemas.microsoft.com/office/powerpoint/2010/main" val="3973956070"/>
              </p:ext>
            </p:extLst>
          </p:nvPr>
        </p:nvGraphicFramePr>
        <p:xfrm>
          <a:off x="4070661" y="2458387"/>
          <a:ext cx="5178269" cy="3590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2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eaLnBrk="0" hangingPunct="0">
              <a:lnSpc>
                <a:spcPct val="170000"/>
              </a:lnSpc>
              <a:spcBef>
                <a:spcPts val="600"/>
              </a:spcBef>
              <a:buClrTx/>
            </a:pP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a:t>
            </a:r>
            <a:r>
              <a:rPr lang="tr-TR" altLang="ar-SY" sz="2800" dirty="0" err="1">
                <a:solidFill>
                  <a:schemeClr val="tx1"/>
                </a:solidFill>
              </a:rPr>
              <a:t>bozunmasının</a:t>
            </a:r>
            <a:r>
              <a:rPr lang="tr-TR" altLang="ar-SY" sz="2800" dirty="0">
                <a:solidFill>
                  <a:schemeClr val="tx1"/>
                </a:solidFill>
              </a:rPr>
              <a:t> </a:t>
            </a:r>
            <a:r>
              <a:rPr lang="tr-TR" altLang="ar-SY" sz="2800" dirty="0">
                <a:solidFill>
                  <a:srgbClr val="0070C0"/>
                </a:solidFill>
              </a:rPr>
              <a:t>birinci dereceden </a:t>
            </a:r>
            <a:r>
              <a:rPr lang="tr-TR" altLang="ar-SY" sz="2800" dirty="0">
                <a:solidFill>
                  <a:schemeClr val="tx1"/>
                </a:solidFill>
              </a:rPr>
              <a:t>olduğunu, deneysel olarak, kolayca gösterebiliriz. </a:t>
            </a:r>
          </a:p>
          <a:p>
            <a:pPr algn="just" rtl="0" eaLnBrk="0" hangingPunct="0">
              <a:lnSpc>
                <a:spcPct val="170000"/>
              </a:lnSpc>
              <a:spcBef>
                <a:spcPts val="600"/>
              </a:spcBef>
              <a:buClrTx/>
            </a:pPr>
            <a:r>
              <a:rPr lang="tr-TR" altLang="ar-SY" sz="2800" dirty="0">
                <a:solidFill>
                  <a:srgbClr val="FF0000"/>
                </a:solidFill>
              </a:rPr>
              <a:t>Fakat bu tepkime niçin birinci derecedendir?</a:t>
            </a:r>
          </a:p>
        </p:txBody>
      </p:sp>
      <p:sp>
        <p:nvSpPr>
          <p:cNvPr id="3" name="Title 2"/>
          <p:cNvSpPr>
            <a:spLocks noGrp="1"/>
          </p:cNvSpPr>
          <p:nvPr>
            <p:ph type="title"/>
          </p:nvPr>
        </p:nvSpPr>
        <p:spPr>
          <a:xfrm>
            <a:off x="1524000" y="151571"/>
            <a:ext cx="7962900" cy="987303"/>
          </a:xfrm>
        </p:spPr>
        <p:txBody>
          <a:bodyPr>
            <a:normAutofit fontScale="90000"/>
          </a:bodyPr>
          <a:lstStyle/>
          <a:p>
            <a:pPr rtl="0">
              <a:buClr>
                <a:schemeClr val="accent1"/>
              </a:buClr>
            </a:pPr>
            <a:r>
              <a:rPr lang="tr-TR" altLang="ar-SY" sz="3200" dirty="0"/>
              <a:t>Kimyasal Kinetikte Kuramsal Modeller –</a:t>
            </a:r>
            <a:br>
              <a:rPr lang="tr-TR" altLang="ar-SY" sz="3200" dirty="0"/>
            </a:br>
            <a:r>
              <a:rPr lang="tr-TR" altLang="ar-SY" sz="2800" dirty="0">
                <a:solidFill>
                  <a:srgbClr val="FF0000"/>
                </a:solidFill>
              </a:rPr>
              <a:t>Çarpışma Kuramı</a:t>
            </a:r>
            <a:endParaRPr lang="en-US" altLang="ar-SY" sz="2800" dirty="0">
              <a:solidFill>
                <a:srgbClr val="FF0000"/>
              </a:solidFill>
            </a:endParaRPr>
          </a:p>
        </p:txBody>
      </p:sp>
    </p:spTree>
    <p:extLst>
      <p:ext uri="{BB962C8B-B14F-4D97-AF65-F5344CB8AC3E}">
        <p14:creationId xmlns:p14="http://schemas.microsoft.com/office/powerpoint/2010/main" val="2177147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a:t>Tepkimede tepkenler, ürünler ve katalizör aynı çözelti içinde, yani </a:t>
            </a:r>
            <a:r>
              <a:rPr lang="tr-TR" altLang="ar-SY" sz="2800" dirty="0">
                <a:solidFill>
                  <a:srgbClr val="0070C0"/>
                </a:solidFill>
              </a:rPr>
              <a:t>homojen bir karışım </a:t>
            </a:r>
            <a:r>
              <a:rPr lang="tr-TR" altLang="ar-SY" sz="2800" dirty="0"/>
              <a:t>şeklinde bulunduğundan, böyle katalize </a:t>
            </a:r>
            <a:r>
              <a:rPr lang="tr-TR" altLang="ar-SY" sz="2800" i="1" dirty="0">
                <a:solidFill>
                  <a:schemeClr val="tx2"/>
                </a:solidFill>
              </a:rPr>
              <a:t>“</a:t>
            </a:r>
            <a:r>
              <a:rPr lang="tr-TR" altLang="ar-SY" sz="2800" i="1" dirty="0">
                <a:solidFill>
                  <a:srgbClr val="FF0000"/>
                </a:solidFill>
                <a:effectLst>
                  <a:outerShdw blurRad="38100" dist="38100" dir="2700000" algn="tl">
                    <a:srgbClr val="000000">
                      <a:alpha val="43137"/>
                    </a:srgbClr>
                  </a:outerShdw>
                </a:effectLst>
              </a:rPr>
              <a:t>homojen kataliz</a:t>
            </a:r>
            <a:r>
              <a:rPr lang="tr-TR" altLang="ar-SY" sz="2800" i="1" dirty="0">
                <a:solidFill>
                  <a:schemeClr val="tx2"/>
                </a:solidFill>
              </a:rPr>
              <a:t>”</a:t>
            </a:r>
            <a:r>
              <a:rPr lang="tr-TR" altLang="ar-SY" sz="2800" dirty="0"/>
              <a:t> denir.</a:t>
            </a:r>
          </a:p>
          <a:p>
            <a:pPr algn="just" rtl="0">
              <a:lnSpc>
                <a:spcPct val="150000"/>
              </a:lnSpc>
            </a:pPr>
            <a:endParaRPr lang="tr-TR" altLang="ar-SY" sz="2600" dirty="0"/>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4000" dirty="0"/>
              <a:t>Kataliz - </a:t>
            </a:r>
            <a:r>
              <a:rPr lang="tr-TR" altLang="ar-SY" sz="3600" dirty="0">
                <a:solidFill>
                  <a:srgbClr val="FF0000"/>
                </a:solidFill>
              </a:rPr>
              <a:t>Homojen Kataliz</a:t>
            </a:r>
            <a:endParaRPr lang="en-US" altLang="ar-SY" sz="3600" dirty="0">
              <a:solidFill>
                <a:srgbClr val="FF0000"/>
              </a:solidFill>
            </a:endParaRPr>
          </a:p>
        </p:txBody>
      </p:sp>
    </p:spTree>
    <p:extLst>
      <p:ext uri="{BB962C8B-B14F-4D97-AF65-F5344CB8AC3E}">
        <p14:creationId xmlns:p14="http://schemas.microsoft.com/office/powerpoint/2010/main" val="283158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793823" y="1138874"/>
            <a:ext cx="8044733" cy="1635651"/>
          </a:xfrm>
          <a:prstGeom prst="rect">
            <a:avLst/>
          </a:prstGeom>
        </p:spPr>
      </p:pic>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500" dirty="0">
                <a:solidFill>
                  <a:srgbClr val="FF0000"/>
                </a:solidFill>
              </a:rPr>
              <a:t>Homojen Kataliz</a:t>
            </a:r>
            <a:endParaRPr lang="en-US" altLang="ar-SY" sz="2500" dirty="0">
              <a:solidFill>
                <a:srgbClr val="FF0000"/>
              </a:solidFill>
            </a:endParaRPr>
          </a:p>
        </p:txBody>
      </p:sp>
      <p:sp>
        <p:nvSpPr>
          <p:cNvPr id="11" name="TextBox 10"/>
          <p:cNvSpPr txBox="1"/>
          <p:nvPr/>
        </p:nvSpPr>
        <p:spPr>
          <a:xfrm>
            <a:off x="3153702" y="2185131"/>
            <a:ext cx="1913206" cy="369332"/>
          </a:xfrm>
          <a:prstGeom prst="rect">
            <a:avLst/>
          </a:prstGeom>
          <a:noFill/>
          <a:ln>
            <a:solidFill>
              <a:schemeClr val="bg2"/>
            </a:solidFill>
          </a:ln>
        </p:spPr>
        <p:txBody>
          <a:bodyPr wrap="square" rtlCol="1" anchor="ctr" anchorCtr="1">
            <a:spAutoFit/>
          </a:bodyPr>
          <a:lstStyle/>
          <a:p>
            <a:r>
              <a:rPr lang="tr-TR" dirty="0"/>
              <a:t>Hidrojen iyonu</a:t>
            </a:r>
          </a:p>
        </p:txBody>
      </p:sp>
      <p:pic>
        <p:nvPicPr>
          <p:cNvPr id="5" name="Resim 4">
            <a:extLst>
              <a:ext uri="{FF2B5EF4-FFF2-40B4-BE49-F238E27FC236}">
                <a16:creationId xmlns:a16="http://schemas.microsoft.com/office/drawing/2014/main" id="{5953CF4E-98BF-4B0C-A2A3-83381E9FE6D0}"/>
              </a:ext>
            </a:extLst>
          </p:cNvPr>
          <p:cNvPicPr>
            <a:picLocks noChangeAspect="1"/>
          </p:cNvPicPr>
          <p:nvPr/>
        </p:nvPicPr>
        <p:blipFill>
          <a:blip r:embed="rId3"/>
          <a:stretch>
            <a:fillRect/>
          </a:stretch>
        </p:blipFill>
        <p:spPr>
          <a:xfrm>
            <a:off x="1230443" y="2890592"/>
            <a:ext cx="9089661" cy="2733733"/>
          </a:xfrm>
          <a:prstGeom prst="rect">
            <a:avLst/>
          </a:prstGeom>
        </p:spPr>
      </p:pic>
    </p:spTree>
    <p:extLst>
      <p:ext uri="{BB962C8B-B14F-4D97-AF65-F5344CB8AC3E}">
        <p14:creationId xmlns:p14="http://schemas.microsoft.com/office/powerpoint/2010/main" val="407307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529211"/>
          </a:xfrm>
        </p:spPr>
        <p:txBody>
          <a:bodyPr>
            <a:normAutofit/>
          </a:bodyPr>
          <a:lstStyle/>
          <a:p>
            <a:pPr algn="just" rtl="0">
              <a:lnSpc>
                <a:spcPct val="150000"/>
              </a:lnSpc>
            </a:pPr>
            <a:r>
              <a:rPr lang="tr-TR" altLang="ar-SY" sz="2800" dirty="0">
                <a:solidFill>
                  <a:schemeClr val="tx1"/>
                </a:solidFill>
              </a:rPr>
              <a:t>Bir çok tepkime, </a:t>
            </a:r>
            <a:r>
              <a:rPr lang="tr-TR" altLang="ar-SY" sz="2800" dirty="0">
                <a:solidFill>
                  <a:srgbClr val="FF0000"/>
                </a:solidFill>
              </a:rPr>
              <a:t>uygun katı yüzeyinde </a:t>
            </a:r>
            <a:r>
              <a:rPr lang="tr-TR" altLang="ar-SY" sz="2800" dirty="0">
                <a:solidFill>
                  <a:schemeClr val="tx1"/>
                </a:solidFill>
              </a:rPr>
              <a:t>gerçekleştirilerek </a:t>
            </a:r>
            <a:r>
              <a:rPr lang="tr-TR" altLang="ar-SY" sz="2800" dirty="0" err="1">
                <a:solidFill>
                  <a:schemeClr val="tx1"/>
                </a:solidFill>
              </a:rPr>
              <a:t>katalizlenebilir</a:t>
            </a:r>
            <a:r>
              <a:rPr lang="tr-TR" altLang="ar-SY" sz="2800" dirty="0">
                <a:solidFill>
                  <a:schemeClr val="tx1"/>
                </a:solidFill>
              </a:rPr>
              <a:t>. </a:t>
            </a:r>
          </a:p>
          <a:p>
            <a:pPr algn="just" rtl="0">
              <a:lnSpc>
                <a:spcPct val="150000"/>
              </a:lnSpc>
            </a:pPr>
            <a:r>
              <a:rPr lang="tr-TR" altLang="ar-SY" sz="2800" dirty="0">
                <a:solidFill>
                  <a:schemeClr val="tx1"/>
                </a:solidFill>
              </a:rPr>
              <a:t>Bu tür tepkimelerde </a:t>
            </a:r>
            <a:r>
              <a:rPr lang="tr-TR" altLang="ar-SY" sz="2800" dirty="0">
                <a:solidFill>
                  <a:srgbClr val="FF0000"/>
                </a:solidFill>
              </a:rPr>
              <a:t>ara ürünler</a:t>
            </a:r>
            <a:r>
              <a:rPr lang="tr-TR" altLang="ar-SY" sz="2800" dirty="0"/>
              <a:t> </a:t>
            </a:r>
            <a:r>
              <a:rPr lang="tr-TR" altLang="ar-SY" sz="2800" dirty="0">
                <a:solidFill>
                  <a:schemeClr val="tx1"/>
                </a:solidFill>
              </a:rPr>
              <a:t>katalizör yüzeyinde oluşurlar ve katalizör tepken ve ürünlerden </a:t>
            </a:r>
            <a:r>
              <a:rPr lang="tr-TR" altLang="ar-SY" sz="2800" dirty="0">
                <a:solidFill>
                  <a:srgbClr val="FF0000"/>
                </a:solidFill>
              </a:rPr>
              <a:t>farklı bir fazdadır</a:t>
            </a:r>
            <a:r>
              <a:rPr lang="tr-TR" altLang="ar-SY" sz="2800" dirty="0"/>
              <a:t>. </a:t>
            </a:r>
          </a:p>
          <a:p>
            <a:pPr algn="just" rtl="0">
              <a:lnSpc>
                <a:spcPct val="150000"/>
              </a:lnSpc>
            </a:pPr>
            <a:r>
              <a:rPr lang="tr-TR" altLang="ar-SY" sz="2800" dirty="0">
                <a:solidFill>
                  <a:schemeClr val="tx1"/>
                </a:solidFill>
              </a:rPr>
              <a:t>İşte böyle katalize </a:t>
            </a:r>
            <a:r>
              <a:rPr lang="tr-TR" altLang="ar-SY" sz="2800" i="1" dirty="0">
                <a:solidFill>
                  <a:schemeClr val="tx2"/>
                </a:solidFill>
              </a:rPr>
              <a:t>“</a:t>
            </a:r>
            <a:r>
              <a:rPr lang="tr-TR" altLang="ar-SY" sz="2800" i="1" dirty="0">
                <a:solidFill>
                  <a:srgbClr val="0070C0"/>
                </a:solidFill>
                <a:effectLst>
                  <a:outerShdw blurRad="38100" dist="38100" dir="2700000" algn="tl">
                    <a:srgbClr val="000000">
                      <a:alpha val="43137"/>
                    </a:srgbClr>
                  </a:outerShdw>
                </a:effectLst>
              </a:rPr>
              <a:t>heterojen kataliz</a:t>
            </a:r>
            <a:r>
              <a:rPr lang="tr-TR" altLang="ar-SY" sz="2800" i="1" dirty="0">
                <a:solidFill>
                  <a:schemeClr val="tx2"/>
                </a:solidFill>
              </a:rPr>
              <a:t>”</a:t>
            </a:r>
            <a:r>
              <a:rPr lang="tr-TR" altLang="ar-SY" sz="2800" dirty="0"/>
              <a:t> </a:t>
            </a:r>
            <a:r>
              <a:rPr lang="tr-TR" altLang="ar-SY" sz="2800" dirty="0">
                <a:solidFill>
                  <a:schemeClr val="tx1"/>
                </a:solidFill>
              </a:rPr>
              <a:t>denir</a:t>
            </a:r>
            <a:r>
              <a:rPr lang="tr-TR" altLang="ar-SY" sz="2800" dirty="0"/>
              <a:t>. </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4000" dirty="0"/>
              <a:t>Kataliz - </a:t>
            </a:r>
            <a:r>
              <a:rPr lang="tr-TR" altLang="ar-SY" sz="3600" dirty="0">
                <a:solidFill>
                  <a:srgbClr val="FF0000"/>
                </a:solidFill>
              </a:rPr>
              <a:t>Heterojen Kataliz</a:t>
            </a:r>
            <a:endParaRPr lang="en-US" altLang="ar-SY" sz="3600" dirty="0">
              <a:solidFill>
                <a:srgbClr val="FF0000"/>
              </a:solidFill>
            </a:endParaRPr>
          </a:p>
        </p:txBody>
      </p:sp>
    </p:spTree>
    <p:extLst>
      <p:ext uri="{BB962C8B-B14F-4D97-AF65-F5344CB8AC3E}">
        <p14:creationId xmlns:p14="http://schemas.microsoft.com/office/powerpoint/2010/main" val="3010681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a:solidFill>
                  <a:schemeClr val="tx1"/>
                </a:solidFill>
              </a:rPr>
              <a:t>Heterojen katalizin </a:t>
            </a:r>
            <a:r>
              <a:rPr lang="tr-TR" altLang="ar-SY" sz="2800" dirty="0">
                <a:solidFill>
                  <a:srgbClr val="0070C0"/>
                </a:solidFill>
              </a:rPr>
              <a:t>en önemli yanı</a:t>
            </a:r>
            <a:r>
              <a:rPr lang="tr-TR" altLang="ar-SY" sz="2800" dirty="0">
                <a:solidFill>
                  <a:schemeClr val="tx1"/>
                </a:solidFill>
              </a:rPr>
              <a:t>, gaz ya da çözelti fazında bulunan </a:t>
            </a:r>
            <a:r>
              <a:rPr lang="tr-TR" altLang="ar-SY" sz="2800" dirty="0" err="1">
                <a:solidFill>
                  <a:schemeClr val="tx1"/>
                </a:solidFill>
              </a:rPr>
              <a:t>tepkenlerin</a:t>
            </a:r>
            <a:r>
              <a:rPr lang="tr-TR" altLang="ar-SY" sz="2800" dirty="0">
                <a:solidFill>
                  <a:schemeClr val="tx1"/>
                </a:solidFill>
              </a:rPr>
              <a:t>, </a:t>
            </a:r>
            <a:r>
              <a:rPr lang="tr-TR" altLang="ar-SY" sz="2800" dirty="0">
                <a:solidFill>
                  <a:srgbClr val="00B050"/>
                </a:solidFill>
              </a:rPr>
              <a:t>katalizör yüzeyine </a:t>
            </a:r>
            <a:r>
              <a:rPr lang="tr-TR" altLang="ar-SY" sz="2800" dirty="0">
                <a:solidFill>
                  <a:srgbClr val="FF0000"/>
                </a:solidFill>
              </a:rPr>
              <a:t>tutunmalarıdır</a:t>
            </a:r>
            <a:r>
              <a:rPr lang="tr-TR" altLang="ar-SY" sz="2800" dirty="0"/>
              <a:t>. </a:t>
            </a:r>
          </a:p>
          <a:p>
            <a:pPr algn="just" rtl="0">
              <a:lnSpc>
                <a:spcPct val="150000"/>
              </a:lnSpc>
            </a:pPr>
            <a:r>
              <a:rPr lang="tr-TR" altLang="ar-SY" sz="2800" dirty="0">
                <a:solidFill>
                  <a:schemeClr val="tx1"/>
                </a:solidFill>
              </a:rPr>
              <a:t>Ancak, yüzeydeki atomların hepsi katalizör görevi göremez. </a:t>
            </a:r>
          </a:p>
          <a:p>
            <a:pPr algn="just" rtl="0">
              <a:lnSpc>
                <a:spcPct val="150000"/>
              </a:lnSpc>
            </a:pPr>
            <a:r>
              <a:rPr lang="tr-TR" altLang="ar-SY" sz="2800" dirty="0">
                <a:solidFill>
                  <a:schemeClr val="tx1"/>
                </a:solidFill>
              </a:rPr>
              <a:t>Katalizör görevi görebilen bölgelere </a:t>
            </a:r>
            <a:r>
              <a:rPr lang="tr-TR" altLang="ar-SY" sz="2800" dirty="0">
                <a:solidFill>
                  <a:srgbClr val="FF0000"/>
                </a:solidFill>
              </a:rPr>
              <a:t>etkin bölgeler </a:t>
            </a:r>
            <a:r>
              <a:rPr lang="tr-TR" altLang="ar-SY" sz="2800" dirty="0">
                <a:solidFill>
                  <a:schemeClr val="tx1"/>
                </a:solidFill>
              </a:rPr>
              <a:t>denir</a:t>
            </a:r>
            <a:r>
              <a:rPr lang="tr-TR" altLang="ar-SY" sz="2800" dirty="0"/>
              <a:t>. </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t>Kataliz - </a:t>
            </a:r>
            <a:r>
              <a:rPr lang="tr-TR" altLang="ar-SY" sz="3200" dirty="0">
                <a:solidFill>
                  <a:srgbClr val="FF0000"/>
                </a:solidFill>
              </a:rPr>
              <a:t>Heterojen Kataliz</a:t>
            </a:r>
            <a:endParaRPr lang="en-US" altLang="ar-SY" sz="3200" dirty="0">
              <a:solidFill>
                <a:srgbClr val="FF0000"/>
              </a:solidFill>
            </a:endParaRPr>
          </a:p>
        </p:txBody>
      </p:sp>
    </p:spTree>
    <p:extLst>
      <p:ext uri="{BB962C8B-B14F-4D97-AF65-F5344CB8AC3E}">
        <p14:creationId xmlns:p14="http://schemas.microsoft.com/office/powerpoint/2010/main" val="349649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a:solidFill>
                  <a:schemeClr val="tx1"/>
                </a:solidFill>
              </a:rPr>
              <a:t>Temelde heterojen kataliz şu aşamalardan geçer:</a:t>
            </a:r>
          </a:p>
          <a:p>
            <a:pPr algn="just" rtl="0">
              <a:lnSpc>
                <a:spcPct val="150000"/>
              </a:lnSpc>
              <a:buFontTx/>
              <a:buChar char="-"/>
            </a:pPr>
            <a:r>
              <a:rPr lang="tr-TR" altLang="ar-SY" sz="2800" dirty="0">
                <a:solidFill>
                  <a:schemeClr val="tx1"/>
                </a:solidFill>
              </a:rPr>
              <a:t> </a:t>
            </a:r>
            <a:r>
              <a:rPr lang="tr-TR" altLang="ar-SY" sz="2800" dirty="0" err="1">
                <a:solidFill>
                  <a:schemeClr val="tx1"/>
                </a:solidFill>
              </a:rPr>
              <a:t>tepkenlerin</a:t>
            </a:r>
            <a:r>
              <a:rPr lang="tr-TR" altLang="ar-SY" sz="2800" dirty="0">
                <a:solidFill>
                  <a:schemeClr val="tx1"/>
                </a:solidFill>
              </a:rPr>
              <a:t> </a:t>
            </a:r>
            <a:r>
              <a:rPr lang="tr-TR" altLang="ar-SY" sz="2800" dirty="0" err="1">
                <a:solidFill>
                  <a:srgbClr val="FF0000"/>
                </a:solidFill>
              </a:rPr>
              <a:t>adsorplanması</a:t>
            </a:r>
            <a:endParaRPr lang="tr-TR" altLang="ar-SY" sz="2800" dirty="0">
              <a:solidFill>
                <a:srgbClr val="FF0000"/>
              </a:solidFill>
            </a:endParaRPr>
          </a:p>
          <a:p>
            <a:pPr algn="just" rtl="0">
              <a:lnSpc>
                <a:spcPct val="150000"/>
              </a:lnSpc>
              <a:buFontTx/>
              <a:buChar char="-"/>
            </a:pPr>
            <a:r>
              <a:rPr lang="tr-TR" altLang="ar-SY" sz="2800" dirty="0">
                <a:solidFill>
                  <a:schemeClr val="tx1"/>
                </a:solidFill>
              </a:rPr>
              <a:t> </a:t>
            </a:r>
            <a:r>
              <a:rPr lang="tr-TR" altLang="ar-SY" sz="2800" dirty="0" err="1">
                <a:solidFill>
                  <a:schemeClr val="tx1"/>
                </a:solidFill>
              </a:rPr>
              <a:t>tepkenlerin</a:t>
            </a:r>
            <a:r>
              <a:rPr lang="tr-TR" altLang="ar-SY" sz="2800" dirty="0">
                <a:solidFill>
                  <a:schemeClr val="tx1"/>
                </a:solidFill>
              </a:rPr>
              <a:t> yüzeye </a:t>
            </a:r>
            <a:r>
              <a:rPr lang="tr-TR" altLang="ar-SY" sz="2800" dirty="0">
                <a:solidFill>
                  <a:srgbClr val="FF0000"/>
                </a:solidFill>
              </a:rPr>
              <a:t>yayılması</a:t>
            </a:r>
          </a:p>
          <a:p>
            <a:pPr algn="just" rtl="0">
              <a:lnSpc>
                <a:spcPct val="150000"/>
              </a:lnSpc>
              <a:buFontTx/>
              <a:buChar char="-"/>
            </a:pPr>
            <a:r>
              <a:rPr lang="tr-TR" altLang="ar-SY" sz="2800" dirty="0">
                <a:solidFill>
                  <a:schemeClr val="tx2"/>
                </a:solidFill>
              </a:rPr>
              <a:t> </a:t>
            </a:r>
            <a:r>
              <a:rPr lang="tr-TR" altLang="ar-SY" sz="2800" dirty="0">
                <a:solidFill>
                  <a:srgbClr val="FF0000"/>
                </a:solidFill>
              </a:rPr>
              <a:t>etkin bölgede </a:t>
            </a:r>
            <a:r>
              <a:rPr lang="tr-TR" altLang="ar-SY" sz="2800" dirty="0">
                <a:solidFill>
                  <a:schemeClr val="tx1"/>
                </a:solidFill>
              </a:rPr>
              <a:t>tepkime ve </a:t>
            </a:r>
            <a:r>
              <a:rPr lang="tr-TR" altLang="ar-SY" sz="2800" dirty="0" err="1">
                <a:solidFill>
                  <a:schemeClr val="tx1"/>
                </a:solidFill>
              </a:rPr>
              <a:t>adsorplanmış</a:t>
            </a:r>
            <a:r>
              <a:rPr lang="tr-TR" altLang="ar-SY" sz="2800" dirty="0">
                <a:solidFill>
                  <a:schemeClr val="tx1"/>
                </a:solidFill>
              </a:rPr>
              <a:t> ürünlerin oluşması</a:t>
            </a:r>
          </a:p>
          <a:p>
            <a:pPr algn="just" rtl="0">
              <a:lnSpc>
                <a:spcPct val="150000"/>
              </a:lnSpc>
              <a:buFontTx/>
              <a:buChar char="-"/>
            </a:pPr>
            <a:r>
              <a:rPr lang="tr-TR" altLang="ar-SY" sz="2800" dirty="0">
                <a:solidFill>
                  <a:schemeClr val="tx1"/>
                </a:solidFill>
              </a:rPr>
              <a:t> ürünün katalizör yüzeyinden </a:t>
            </a:r>
            <a:r>
              <a:rPr lang="tr-TR" altLang="ar-SY" sz="2800" dirty="0" err="1">
                <a:solidFill>
                  <a:srgbClr val="FF0000"/>
                </a:solidFill>
              </a:rPr>
              <a:t>desorplanması</a:t>
            </a:r>
            <a:r>
              <a:rPr lang="tr-TR" altLang="ar-SY" sz="2800" dirty="0">
                <a:solidFill>
                  <a:srgbClr val="FF0000"/>
                </a:solidFill>
              </a:rPr>
              <a:t>.</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t>Kataliz - </a:t>
            </a:r>
            <a:r>
              <a:rPr lang="tr-TR" altLang="ar-SY" sz="3200" dirty="0">
                <a:solidFill>
                  <a:srgbClr val="FF0000"/>
                </a:solidFill>
              </a:rPr>
              <a:t>Heterojen Kataliz</a:t>
            </a:r>
            <a:endParaRPr lang="en-US" altLang="ar-SY" sz="3200" dirty="0">
              <a:solidFill>
                <a:srgbClr val="FF0000"/>
              </a:solidFill>
            </a:endParaRPr>
          </a:p>
        </p:txBody>
      </p:sp>
    </p:spTree>
    <p:extLst>
      <p:ext uri="{BB962C8B-B14F-4D97-AF65-F5344CB8AC3E}">
        <p14:creationId xmlns:p14="http://schemas.microsoft.com/office/powerpoint/2010/main" val="25425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pPr>
            <a:r>
              <a:rPr lang="tr-TR" altLang="ar-SY" sz="2800" dirty="0">
                <a:solidFill>
                  <a:schemeClr val="tx1"/>
                </a:solidFill>
              </a:rPr>
              <a:t>Otomobil </a:t>
            </a:r>
            <a:r>
              <a:rPr lang="tr-TR" altLang="ar-SY" sz="2800" dirty="0" err="1">
                <a:solidFill>
                  <a:schemeClr val="tx1"/>
                </a:solidFill>
              </a:rPr>
              <a:t>eksozundan</a:t>
            </a:r>
            <a:r>
              <a:rPr lang="tr-TR" altLang="ar-SY" sz="2800" dirty="0">
                <a:solidFill>
                  <a:schemeClr val="tx1"/>
                </a:solidFill>
              </a:rPr>
              <a:t> çıkan CO in CO</a:t>
            </a:r>
            <a:r>
              <a:rPr lang="tr-TR" altLang="ar-SY" sz="2800" baseline="-25000" dirty="0">
                <a:solidFill>
                  <a:schemeClr val="tx1"/>
                </a:solidFill>
              </a:rPr>
              <a:t>2</a:t>
            </a:r>
            <a:r>
              <a:rPr lang="tr-TR" altLang="ar-SY" sz="2800" dirty="0">
                <a:solidFill>
                  <a:schemeClr val="tx1"/>
                </a:solidFill>
              </a:rPr>
              <a:t> e yükseltgenmesi ve NO in N</a:t>
            </a:r>
            <a:r>
              <a:rPr lang="tr-TR" altLang="ar-SY" sz="2800" baseline="-25000" dirty="0">
                <a:solidFill>
                  <a:schemeClr val="tx1"/>
                </a:solidFill>
              </a:rPr>
              <a:t>2</a:t>
            </a:r>
            <a:r>
              <a:rPr lang="tr-TR" altLang="ar-SY" sz="2800" dirty="0">
                <a:solidFill>
                  <a:schemeClr val="tx1"/>
                </a:solidFill>
              </a:rPr>
              <a:t> a indirgenmesi </a:t>
            </a:r>
            <a:r>
              <a:rPr lang="tr-TR" altLang="ar-SY" sz="2800" dirty="0">
                <a:solidFill>
                  <a:srgbClr val="FF0000"/>
                </a:solidFill>
              </a:rPr>
              <a:t>Rodyum </a:t>
            </a:r>
            <a:r>
              <a:rPr lang="tr-TR" altLang="ar-SY" sz="2800" dirty="0">
                <a:solidFill>
                  <a:schemeClr val="tx1"/>
                </a:solidFill>
              </a:rPr>
              <a:t>ile </a:t>
            </a:r>
            <a:r>
              <a:rPr lang="tr-TR" altLang="ar-SY" sz="2800" dirty="0" err="1">
                <a:solidFill>
                  <a:schemeClr val="tx1"/>
                </a:solidFill>
              </a:rPr>
              <a:t>katalizlanması</a:t>
            </a:r>
            <a:endParaRPr lang="tr-TR" altLang="ar-SY" sz="2800" dirty="0">
              <a:solidFill>
                <a:schemeClr val="tx1"/>
              </a:solidFill>
            </a:endParaRPr>
          </a:p>
          <a:p>
            <a:pPr algn="just" rtl="0">
              <a:lnSpc>
                <a:spcPct val="150000"/>
              </a:lnSpc>
            </a:pPr>
            <a:endParaRPr lang="tr-TR" altLang="ar-SY" sz="2600" dirty="0">
              <a:solidFill>
                <a:schemeClr val="tx2"/>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t>Kataliz - </a:t>
            </a:r>
            <a:r>
              <a:rPr lang="tr-TR" altLang="ar-SY" sz="3200" dirty="0">
                <a:solidFill>
                  <a:srgbClr val="FF0000"/>
                </a:solidFill>
              </a:rPr>
              <a:t>Heterojen Kataliz</a:t>
            </a:r>
            <a:endParaRPr lang="en-US" altLang="ar-SY" sz="3200" dirty="0">
              <a:solidFill>
                <a:srgbClr val="FF0000"/>
              </a:solidFill>
            </a:endParaRPr>
          </a:p>
        </p:txBody>
      </p:sp>
      <p:pic>
        <p:nvPicPr>
          <p:cNvPr id="4" name="Picture 3"/>
          <p:cNvPicPr>
            <a:picLocks noChangeAspect="1"/>
          </p:cNvPicPr>
          <p:nvPr/>
        </p:nvPicPr>
        <p:blipFill>
          <a:blip r:embed="rId2"/>
          <a:stretch>
            <a:fillRect/>
          </a:stretch>
        </p:blipFill>
        <p:spPr>
          <a:xfrm>
            <a:off x="4819075" y="2724371"/>
            <a:ext cx="5478639" cy="592676"/>
          </a:xfrm>
          <a:prstGeom prst="rect">
            <a:avLst/>
          </a:prstGeom>
        </p:spPr>
      </p:pic>
      <p:pic>
        <p:nvPicPr>
          <p:cNvPr id="5" name="Picture 4"/>
          <p:cNvPicPr>
            <a:picLocks noChangeAspect="1"/>
          </p:cNvPicPr>
          <p:nvPr/>
        </p:nvPicPr>
        <p:blipFill>
          <a:blip r:embed="rId3"/>
          <a:stretch>
            <a:fillRect/>
          </a:stretch>
        </p:blipFill>
        <p:spPr>
          <a:xfrm>
            <a:off x="5198572" y="3317047"/>
            <a:ext cx="4719643" cy="3248396"/>
          </a:xfrm>
          <a:prstGeom prst="rect">
            <a:avLst/>
          </a:prstGeom>
        </p:spPr>
      </p:pic>
    </p:spTree>
    <p:extLst>
      <p:ext uri="{BB962C8B-B14F-4D97-AF65-F5344CB8AC3E}">
        <p14:creationId xmlns:p14="http://schemas.microsoft.com/office/powerpoint/2010/main" val="32029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281449" y="1138238"/>
            <a:ext cx="6448001" cy="5249862"/>
          </a:xfrm>
          <a:prstGeom prst="rect">
            <a:avLst/>
          </a:prstGeom>
        </p:spPr>
      </p:pic>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500" dirty="0">
                <a:solidFill>
                  <a:srgbClr val="FF0000"/>
                </a:solidFill>
              </a:rPr>
              <a:t>Heterojen Kataliz</a:t>
            </a:r>
            <a:endParaRPr lang="en-US" altLang="ar-SY" sz="2500" dirty="0">
              <a:solidFill>
                <a:srgbClr val="FF0000"/>
              </a:solidFill>
            </a:endParaRPr>
          </a:p>
        </p:txBody>
      </p:sp>
      <p:sp>
        <p:nvSpPr>
          <p:cNvPr id="7" name="TextBox 6"/>
          <p:cNvSpPr txBox="1"/>
          <p:nvPr/>
        </p:nvSpPr>
        <p:spPr>
          <a:xfrm rot="16200000">
            <a:off x="1477162" y="3435865"/>
            <a:ext cx="2276014" cy="215444"/>
          </a:xfrm>
          <a:prstGeom prst="rect">
            <a:avLst/>
          </a:prstGeom>
          <a:solidFill>
            <a:schemeClr val="bg1"/>
          </a:solidFill>
          <a:ln>
            <a:solidFill>
              <a:schemeClr val="bg1"/>
            </a:solidFill>
          </a:ln>
        </p:spPr>
        <p:txBody>
          <a:bodyPr wrap="square" tIns="0" bIns="0" rtlCol="1" anchor="ctr" anchorCtr="1">
            <a:spAutoFit/>
          </a:bodyPr>
          <a:lstStyle/>
          <a:p>
            <a:pPr algn="ctr"/>
            <a:r>
              <a:rPr lang="tr-TR" sz="1400" dirty="0"/>
              <a:t>Potansiyel enerji</a:t>
            </a:r>
          </a:p>
        </p:txBody>
      </p:sp>
      <p:sp>
        <p:nvSpPr>
          <p:cNvPr id="8" name="TextBox 7"/>
          <p:cNvSpPr txBox="1"/>
          <p:nvPr/>
        </p:nvSpPr>
        <p:spPr>
          <a:xfrm>
            <a:off x="2997814" y="4264649"/>
            <a:ext cx="965051" cy="215444"/>
          </a:xfrm>
          <a:prstGeom prst="rect">
            <a:avLst/>
          </a:prstGeom>
          <a:solidFill>
            <a:schemeClr val="bg1"/>
          </a:solidFill>
          <a:ln>
            <a:solidFill>
              <a:schemeClr val="bg1"/>
            </a:solidFill>
          </a:ln>
        </p:spPr>
        <p:txBody>
          <a:bodyPr wrap="square" tIns="0" bIns="0" rtlCol="1" anchor="ctr" anchorCtr="1">
            <a:spAutoFit/>
          </a:bodyPr>
          <a:lstStyle/>
          <a:p>
            <a:pPr algn="ctr"/>
            <a:r>
              <a:rPr lang="tr-TR" sz="1400" dirty="0"/>
              <a:t>Tepkenler</a:t>
            </a:r>
          </a:p>
        </p:txBody>
      </p:sp>
      <p:sp>
        <p:nvSpPr>
          <p:cNvPr id="9" name="TextBox 8"/>
          <p:cNvSpPr txBox="1"/>
          <p:nvPr/>
        </p:nvSpPr>
        <p:spPr>
          <a:xfrm>
            <a:off x="4520683" y="4530846"/>
            <a:ext cx="993852" cy="430887"/>
          </a:xfrm>
          <a:prstGeom prst="rect">
            <a:avLst/>
          </a:prstGeom>
          <a:solidFill>
            <a:schemeClr val="bg1"/>
          </a:solidFill>
          <a:ln>
            <a:solidFill>
              <a:schemeClr val="bg1"/>
            </a:solidFill>
          </a:ln>
        </p:spPr>
        <p:txBody>
          <a:bodyPr wrap="square" lIns="0" tIns="0" rIns="0" bIns="0" rtlCol="1" anchor="ctr" anchorCtr="1">
            <a:spAutoFit/>
          </a:bodyPr>
          <a:lstStyle/>
          <a:p>
            <a:pPr algn="ctr"/>
            <a:r>
              <a:rPr lang="tr-TR" sz="1400" dirty="0" err="1"/>
              <a:t>Adsorplanmış</a:t>
            </a:r>
            <a:endParaRPr lang="tr-TR" sz="1400" dirty="0"/>
          </a:p>
          <a:p>
            <a:pPr algn="ctr"/>
            <a:r>
              <a:rPr lang="tr-TR" sz="1400" dirty="0"/>
              <a:t>tepkenler</a:t>
            </a:r>
          </a:p>
        </p:txBody>
      </p:sp>
      <p:sp>
        <p:nvSpPr>
          <p:cNvPr id="10" name="TextBox 9"/>
          <p:cNvSpPr txBox="1"/>
          <p:nvPr/>
        </p:nvSpPr>
        <p:spPr>
          <a:xfrm>
            <a:off x="5528602" y="4527509"/>
            <a:ext cx="813351" cy="430887"/>
          </a:xfrm>
          <a:prstGeom prst="rect">
            <a:avLst/>
          </a:prstGeom>
          <a:solidFill>
            <a:schemeClr val="bg1"/>
          </a:solidFill>
          <a:ln>
            <a:solidFill>
              <a:schemeClr val="bg1"/>
            </a:solidFill>
          </a:ln>
        </p:spPr>
        <p:txBody>
          <a:bodyPr wrap="square" lIns="0" tIns="0" rIns="0" bIns="0" rtlCol="1" anchor="ctr" anchorCtr="1">
            <a:spAutoFit/>
          </a:bodyPr>
          <a:lstStyle/>
          <a:p>
            <a:pPr algn="ctr"/>
            <a:r>
              <a:rPr lang="tr-TR" sz="1400" dirty="0"/>
              <a:t>Yüzey</a:t>
            </a:r>
          </a:p>
          <a:p>
            <a:pPr algn="ctr"/>
            <a:r>
              <a:rPr lang="tr-TR" sz="1400" dirty="0"/>
              <a:t>tepkimesi</a:t>
            </a:r>
          </a:p>
        </p:txBody>
      </p:sp>
      <p:sp>
        <p:nvSpPr>
          <p:cNvPr id="11" name="TextBox 10"/>
          <p:cNvSpPr txBox="1"/>
          <p:nvPr/>
        </p:nvSpPr>
        <p:spPr>
          <a:xfrm>
            <a:off x="4887249" y="6064934"/>
            <a:ext cx="2005920" cy="215444"/>
          </a:xfrm>
          <a:prstGeom prst="rect">
            <a:avLst/>
          </a:prstGeom>
          <a:solidFill>
            <a:schemeClr val="bg1"/>
          </a:solidFill>
          <a:ln>
            <a:solidFill>
              <a:schemeClr val="bg1"/>
            </a:solidFill>
          </a:ln>
        </p:spPr>
        <p:txBody>
          <a:bodyPr wrap="square" tIns="0" bIns="0" rtlCol="1" anchor="ctr" anchorCtr="1">
            <a:spAutoFit/>
          </a:bodyPr>
          <a:lstStyle/>
          <a:p>
            <a:pPr algn="ctr"/>
            <a:r>
              <a:rPr lang="tr-TR" sz="1400" dirty="0"/>
              <a:t>Tepkimenin ilerleyişi</a:t>
            </a:r>
          </a:p>
        </p:txBody>
      </p:sp>
      <p:sp>
        <p:nvSpPr>
          <p:cNvPr id="12" name="TextBox 11"/>
          <p:cNvSpPr txBox="1"/>
          <p:nvPr/>
        </p:nvSpPr>
        <p:spPr>
          <a:xfrm>
            <a:off x="5799304" y="5542090"/>
            <a:ext cx="2005920" cy="215444"/>
          </a:xfrm>
          <a:prstGeom prst="rect">
            <a:avLst/>
          </a:prstGeom>
          <a:solidFill>
            <a:schemeClr val="bg1"/>
          </a:solidFill>
          <a:ln>
            <a:solidFill>
              <a:schemeClr val="bg1"/>
            </a:solidFill>
          </a:ln>
        </p:spPr>
        <p:txBody>
          <a:bodyPr wrap="square" tIns="0" bIns="0" rtlCol="1" anchor="ctr" anchorCtr="1">
            <a:spAutoFit/>
          </a:bodyPr>
          <a:lstStyle/>
          <a:p>
            <a:pPr algn="ctr"/>
            <a:r>
              <a:rPr lang="tr-TR" sz="1400" dirty="0" err="1"/>
              <a:t>Adsorplanmış</a:t>
            </a:r>
            <a:r>
              <a:rPr lang="tr-TR" sz="1400" dirty="0"/>
              <a:t> ürünler</a:t>
            </a:r>
          </a:p>
        </p:txBody>
      </p:sp>
      <p:sp>
        <p:nvSpPr>
          <p:cNvPr id="13" name="TextBox 12"/>
          <p:cNvSpPr txBox="1"/>
          <p:nvPr/>
        </p:nvSpPr>
        <p:spPr>
          <a:xfrm>
            <a:off x="7599164" y="5207208"/>
            <a:ext cx="1076713" cy="215444"/>
          </a:xfrm>
          <a:prstGeom prst="rect">
            <a:avLst/>
          </a:prstGeom>
          <a:solidFill>
            <a:schemeClr val="bg1"/>
          </a:solidFill>
          <a:ln>
            <a:solidFill>
              <a:schemeClr val="bg1"/>
            </a:solidFill>
          </a:ln>
        </p:spPr>
        <p:txBody>
          <a:bodyPr wrap="square" tIns="0" bIns="0" rtlCol="1" anchor="ctr" anchorCtr="1">
            <a:spAutoFit/>
          </a:bodyPr>
          <a:lstStyle/>
          <a:p>
            <a:pPr algn="ctr"/>
            <a:r>
              <a:rPr lang="tr-TR" sz="1400" dirty="0"/>
              <a:t>Ürünler</a:t>
            </a:r>
          </a:p>
        </p:txBody>
      </p:sp>
    </p:spTree>
    <p:extLst>
      <p:ext uri="{BB962C8B-B14F-4D97-AF65-F5344CB8AC3E}">
        <p14:creationId xmlns:p14="http://schemas.microsoft.com/office/powerpoint/2010/main" val="18715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249046"/>
          </a:xfrm>
        </p:spPr>
        <p:txBody>
          <a:bodyPr>
            <a:normAutofit/>
          </a:bodyPr>
          <a:lstStyle/>
          <a:p>
            <a:pPr algn="just" rtl="0">
              <a:lnSpc>
                <a:spcPct val="150000"/>
              </a:lnSpc>
              <a:spcBef>
                <a:spcPts val="600"/>
              </a:spcBef>
            </a:pPr>
            <a:r>
              <a:rPr lang="tr-TR" altLang="ar-SY" sz="2800" dirty="0">
                <a:solidFill>
                  <a:srgbClr val="FF0000"/>
                </a:solidFill>
              </a:rPr>
              <a:t>Enzimler </a:t>
            </a:r>
            <a:r>
              <a:rPr lang="tr-TR" altLang="ar-SY" sz="2800" dirty="0">
                <a:solidFill>
                  <a:schemeClr val="tx1"/>
                </a:solidFill>
              </a:rPr>
              <a:t>yüksek molekül ağırlığına sahip proteinlerdir.</a:t>
            </a:r>
          </a:p>
          <a:p>
            <a:pPr algn="just" rtl="0">
              <a:lnSpc>
                <a:spcPct val="150000"/>
              </a:lnSpc>
              <a:spcBef>
                <a:spcPts val="600"/>
              </a:spcBef>
            </a:pPr>
            <a:r>
              <a:rPr lang="tr-TR" altLang="ar-SY" sz="2800" dirty="0">
                <a:solidFill>
                  <a:srgbClr val="FF0000"/>
                </a:solidFill>
              </a:rPr>
              <a:t>Sütün sindiriminde</a:t>
            </a:r>
            <a:r>
              <a:rPr lang="tr-TR" altLang="ar-SY" sz="2800" dirty="0">
                <a:solidFill>
                  <a:schemeClr val="tx2"/>
                </a:solidFill>
              </a:rPr>
              <a:t>, </a:t>
            </a:r>
            <a:r>
              <a:rPr lang="tr-TR" altLang="ar-SY" sz="2800" dirty="0">
                <a:solidFill>
                  <a:srgbClr val="0070C0"/>
                </a:solidFill>
                <a:effectLst>
                  <a:outerShdw blurRad="38100" dist="38100" dir="2700000" algn="tl">
                    <a:srgbClr val="000000">
                      <a:alpha val="43137"/>
                    </a:srgbClr>
                  </a:outerShdw>
                </a:effectLst>
              </a:rPr>
              <a:t>laktoz</a:t>
            </a:r>
            <a:r>
              <a:rPr lang="tr-TR" altLang="ar-SY" sz="2800" dirty="0">
                <a:solidFill>
                  <a:schemeClr val="tx2"/>
                </a:solidFill>
              </a:rPr>
              <a:t> </a:t>
            </a:r>
            <a:r>
              <a:rPr lang="tr-TR" altLang="ar-SY" sz="2800" dirty="0">
                <a:solidFill>
                  <a:schemeClr val="tx1"/>
                </a:solidFill>
              </a:rPr>
              <a:t>adı verilen şeker </a:t>
            </a:r>
            <a:r>
              <a:rPr lang="tr-TR" altLang="ar-SY" sz="2800" dirty="0">
                <a:solidFill>
                  <a:srgbClr val="C00000"/>
                </a:solidFill>
                <a:effectLst>
                  <a:outerShdw blurRad="38100" dist="38100" dir="2700000" algn="tl">
                    <a:srgbClr val="000000">
                      <a:alpha val="43137"/>
                    </a:srgbClr>
                  </a:outerShdw>
                </a:effectLst>
              </a:rPr>
              <a:t>laktaz enzimi </a:t>
            </a:r>
            <a:r>
              <a:rPr lang="tr-TR" altLang="ar-SY" sz="2800" dirty="0">
                <a:solidFill>
                  <a:schemeClr val="tx1"/>
                </a:solidFill>
              </a:rPr>
              <a:t>yardımıyla daha basit iki şeker, </a:t>
            </a:r>
            <a:r>
              <a:rPr lang="tr-TR" altLang="ar-SY" sz="2800" dirty="0" err="1">
                <a:solidFill>
                  <a:srgbClr val="00B0F0"/>
                </a:solidFill>
                <a:effectLst>
                  <a:outerShdw blurRad="38100" dist="38100" dir="2700000" algn="tl">
                    <a:srgbClr val="000000">
                      <a:alpha val="43137"/>
                    </a:srgbClr>
                  </a:outerShdw>
                </a:effectLst>
              </a:rPr>
              <a:t>glukoz</a:t>
            </a:r>
            <a:r>
              <a:rPr lang="tr-TR" altLang="ar-SY" sz="2800" dirty="0">
                <a:solidFill>
                  <a:srgbClr val="00B0F0"/>
                </a:solidFill>
                <a:effectLst>
                  <a:outerShdw blurRad="38100" dist="38100" dir="2700000" algn="tl">
                    <a:srgbClr val="000000">
                      <a:alpha val="43137"/>
                    </a:srgbClr>
                  </a:outerShdw>
                </a:effectLst>
              </a:rPr>
              <a:t> ve </a:t>
            </a:r>
            <a:r>
              <a:rPr lang="tr-TR" altLang="ar-SY" sz="2800" dirty="0" err="1">
                <a:solidFill>
                  <a:srgbClr val="00B0F0"/>
                </a:solidFill>
                <a:effectLst>
                  <a:outerShdw blurRad="38100" dist="38100" dir="2700000" algn="tl">
                    <a:srgbClr val="000000">
                      <a:alpha val="43137"/>
                    </a:srgbClr>
                  </a:outerShdw>
                </a:effectLst>
              </a:rPr>
              <a:t>galaktoza</a:t>
            </a:r>
            <a:r>
              <a:rPr lang="tr-TR" altLang="ar-SY" sz="2800" dirty="0">
                <a:solidFill>
                  <a:srgbClr val="00B0F0"/>
                </a:solidFill>
                <a:effectLst>
                  <a:outerShdw blurRad="38100" dist="38100" dir="2700000" algn="tl">
                    <a:srgbClr val="000000">
                      <a:alpha val="43137"/>
                    </a:srgbClr>
                  </a:outerShdw>
                </a:effectLst>
              </a:rPr>
              <a:t> </a:t>
            </a:r>
            <a:r>
              <a:rPr lang="tr-TR" altLang="ar-SY" sz="2800" dirty="0">
                <a:solidFill>
                  <a:schemeClr val="tx1"/>
                </a:solidFill>
              </a:rPr>
              <a:t>parçalanır.</a:t>
            </a:r>
          </a:p>
          <a:p>
            <a:pPr algn="just" rtl="0">
              <a:lnSpc>
                <a:spcPct val="150000"/>
              </a:lnSpc>
              <a:spcBef>
                <a:spcPts val="600"/>
              </a:spcBef>
            </a:pPr>
            <a:r>
              <a:rPr lang="tr-TR" altLang="ar-SY" sz="2800" dirty="0">
                <a:solidFill>
                  <a:schemeClr val="tx1"/>
                </a:solidFill>
              </a:rPr>
              <a:t>Biyokimyacılar enzim etkinliğini </a:t>
            </a:r>
            <a:r>
              <a:rPr lang="tr-TR" altLang="ar-SY" sz="2800" dirty="0">
                <a:solidFill>
                  <a:srgbClr val="00B050"/>
                </a:solidFill>
              </a:rPr>
              <a:t>kilit-anahtar modeli </a:t>
            </a:r>
            <a:r>
              <a:rPr lang="tr-TR" altLang="ar-SY" sz="2800" dirty="0">
                <a:solidFill>
                  <a:schemeClr val="tx1"/>
                </a:solidFill>
              </a:rPr>
              <a:t>ile açıklarlar.</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spTree>
    <p:extLst>
      <p:ext uri="{BB962C8B-B14F-4D97-AF65-F5344CB8AC3E}">
        <p14:creationId xmlns:p14="http://schemas.microsoft.com/office/powerpoint/2010/main" val="274425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2388319"/>
          </a:xfrm>
        </p:spPr>
        <p:txBody>
          <a:bodyPr>
            <a:normAutofit/>
          </a:bodyPr>
          <a:lstStyle/>
          <a:p>
            <a:pPr algn="just" rtl="0">
              <a:lnSpc>
                <a:spcPct val="150000"/>
              </a:lnSpc>
            </a:pPr>
            <a:r>
              <a:rPr lang="tr-TR" altLang="ar-SY" sz="2800" dirty="0">
                <a:solidFill>
                  <a:schemeClr val="tx1"/>
                </a:solidFill>
              </a:rPr>
              <a:t>Bu modelde </a:t>
            </a:r>
            <a:r>
              <a:rPr lang="tr-TR" altLang="ar-SY" sz="2800" dirty="0" err="1">
                <a:solidFill>
                  <a:srgbClr val="00B0F0"/>
                </a:solidFill>
                <a:effectLst>
                  <a:outerShdw blurRad="38100" dist="38100" dir="2700000" algn="tl">
                    <a:srgbClr val="000000">
                      <a:alpha val="43137"/>
                    </a:srgbClr>
                  </a:outerShdw>
                </a:effectLst>
              </a:rPr>
              <a:t>Substrat</a:t>
            </a:r>
            <a:r>
              <a:rPr lang="tr-TR" altLang="ar-SY" sz="2800" dirty="0">
                <a:solidFill>
                  <a:srgbClr val="00B0F0"/>
                </a:solidFill>
                <a:effectLst>
                  <a:outerShdw blurRad="38100" dist="38100" dir="2700000" algn="tl">
                    <a:srgbClr val="000000">
                      <a:alpha val="43137"/>
                    </a:srgbClr>
                  </a:outerShdw>
                </a:effectLst>
              </a:rPr>
              <a:t> (S)</a:t>
            </a:r>
            <a:r>
              <a:rPr lang="tr-TR" altLang="ar-SY" sz="2800" dirty="0">
                <a:solidFill>
                  <a:schemeClr val="tx2"/>
                </a:solidFill>
              </a:rPr>
              <a:t> </a:t>
            </a:r>
            <a:r>
              <a:rPr lang="tr-TR" altLang="ar-SY" sz="2800" dirty="0">
                <a:solidFill>
                  <a:schemeClr val="tx1"/>
                </a:solidFill>
              </a:rPr>
              <a:t>adı verilen tepken, enzimin etkin merkezi denen bir bölgesinde </a:t>
            </a:r>
            <a:r>
              <a:rPr lang="tr-TR" altLang="ar-SY" sz="2800" dirty="0">
                <a:solidFill>
                  <a:srgbClr val="FF0000"/>
                </a:solidFill>
              </a:rPr>
              <a:t>enzime (E)</a:t>
            </a:r>
            <a:r>
              <a:rPr lang="tr-TR" altLang="ar-SY" sz="2800" dirty="0">
                <a:solidFill>
                  <a:schemeClr val="tx2"/>
                </a:solidFill>
              </a:rPr>
              <a:t> </a:t>
            </a:r>
            <a:r>
              <a:rPr lang="tr-TR" altLang="ar-SY" sz="2800" dirty="0">
                <a:solidFill>
                  <a:schemeClr val="tx1"/>
                </a:solidFill>
              </a:rPr>
              <a:t>kaplanır ve bir </a:t>
            </a:r>
            <a:r>
              <a:rPr lang="tr-TR" altLang="ar-SY" sz="2800" dirty="0">
                <a:solidFill>
                  <a:srgbClr val="FF0000"/>
                </a:solidFill>
              </a:rPr>
              <a:t>kompleks (ES) </a:t>
            </a:r>
            <a:r>
              <a:rPr lang="tr-TR" altLang="ar-SY" sz="2800" dirty="0">
                <a:solidFill>
                  <a:schemeClr val="tx1"/>
                </a:solidFill>
              </a:rPr>
              <a:t>oluşur</a:t>
            </a:r>
            <a:r>
              <a:rPr lang="tr-TR" altLang="ar-SY" sz="2800" dirty="0">
                <a:solidFill>
                  <a:schemeClr val="tx2"/>
                </a:solidFill>
              </a:rPr>
              <a:t>. </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848" y="3540440"/>
            <a:ext cx="7838941" cy="278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2388319"/>
          </a:xfrm>
        </p:spPr>
        <p:txBody>
          <a:bodyPr>
            <a:normAutofit/>
          </a:bodyPr>
          <a:lstStyle/>
          <a:p>
            <a:pPr algn="just" rtl="0">
              <a:lnSpc>
                <a:spcPct val="150000"/>
              </a:lnSpc>
            </a:pPr>
            <a:r>
              <a:rPr lang="tr-TR" altLang="ar-SY" sz="2800" dirty="0">
                <a:solidFill>
                  <a:schemeClr val="tx1"/>
                </a:solidFill>
              </a:rPr>
              <a:t>Bu kompleksin bozulması sonucunda </a:t>
            </a:r>
            <a:r>
              <a:rPr lang="tr-TR" altLang="ar-SY" sz="2800" dirty="0">
                <a:solidFill>
                  <a:srgbClr val="FF0000"/>
                </a:solidFill>
              </a:rPr>
              <a:t>ürün (P)</a:t>
            </a:r>
            <a:r>
              <a:rPr lang="tr-TR" altLang="ar-SY" sz="2800" dirty="0">
                <a:solidFill>
                  <a:schemeClr val="tx2"/>
                </a:solidFill>
              </a:rPr>
              <a:t> </a:t>
            </a:r>
            <a:r>
              <a:rPr lang="tr-TR" altLang="ar-SY" sz="2800" dirty="0">
                <a:solidFill>
                  <a:schemeClr val="tx1"/>
                </a:solidFill>
              </a:rPr>
              <a:t>meydana gelir ve enzim yeniden serbest kalır.</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848" y="3540440"/>
            <a:ext cx="7838941" cy="278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eaLnBrk="0" hangingPunct="0">
              <a:lnSpc>
                <a:spcPct val="170000"/>
              </a:lnSpc>
              <a:spcBef>
                <a:spcPts val="600"/>
              </a:spcBef>
              <a:buClrTx/>
            </a:pPr>
            <a:r>
              <a:rPr lang="tr-TR" altLang="ar-SY" sz="2800" b="1" dirty="0">
                <a:solidFill>
                  <a:srgbClr val="00B0F0"/>
                </a:solidFill>
              </a:rPr>
              <a:t>Çarpışma Kuramı</a:t>
            </a:r>
          </a:p>
          <a:p>
            <a:pPr algn="just" rtl="0" eaLnBrk="0" hangingPunct="0">
              <a:lnSpc>
                <a:spcPct val="170000"/>
              </a:lnSpc>
              <a:spcBef>
                <a:spcPts val="600"/>
              </a:spcBef>
              <a:buClrTx/>
              <a:buNone/>
            </a:pPr>
            <a:r>
              <a:rPr lang="tr-TR" altLang="ar-SY" sz="2800" dirty="0"/>
              <a:t>    </a:t>
            </a:r>
            <a:r>
              <a:rPr lang="tr-TR" altLang="ar-SY" sz="2800" dirty="0">
                <a:solidFill>
                  <a:schemeClr val="tx1"/>
                </a:solidFill>
              </a:rPr>
              <a:t>Kinetik-moleküler kuramı yardımıyla, birim zamanda meydana gelen </a:t>
            </a:r>
            <a:r>
              <a:rPr lang="tr-TR" altLang="ar-SY" sz="2800" dirty="0">
                <a:solidFill>
                  <a:srgbClr val="FF0000"/>
                </a:solidFill>
              </a:rPr>
              <a:t>molekül çarpışması sayısını</a:t>
            </a:r>
            <a:r>
              <a:rPr lang="tr-TR" altLang="ar-SY" sz="2800" dirty="0">
                <a:solidFill>
                  <a:schemeClr val="tx1"/>
                </a:solidFill>
              </a:rPr>
              <a:t>, yani çarpışma frekansını hesaplamak olasıdır.</a:t>
            </a:r>
          </a:p>
          <a:p>
            <a:pPr lvl="1" algn="just" rtl="0">
              <a:lnSpc>
                <a:spcPct val="150000"/>
              </a:lnSpc>
            </a:pPr>
            <a:r>
              <a:rPr lang="tr-TR" altLang="ar-SY" sz="2800" dirty="0">
                <a:solidFill>
                  <a:schemeClr val="tx1"/>
                </a:solidFill>
              </a:rPr>
              <a:t>Tipik bir </a:t>
            </a:r>
            <a:r>
              <a:rPr lang="tr-TR" altLang="ar-SY" sz="2800" dirty="0">
                <a:solidFill>
                  <a:srgbClr val="00B050"/>
                </a:solidFill>
              </a:rPr>
              <a:t>gaz tepkimesinde </a:t>
            </a:r>
            <a:r>
              <a:rPr lang="tr-TR" altLang="ar-SY" sz="2800" dirty="0">
                <a:solidFill>
                  <a:schemeClr val="tx1"/>
                </a:solidFill>
              </a:rPr>
              <a:t>çarpışma frekansı bir saniyede 10</a:t>
            </a:r>
            <a:r>
              <a:rPr lang="tr-TR" altLang="ar-SY" sz="2800" baseline="30000" dirty="0">
                <a:solidFill>
                  <a:schemeClr val="tx1"/>
                </a:solidFill>
              </a:rPr>
              <a:t>30 </a:t>
            </a:r>
            <a:r>
              <a:rPr lang="tr-TR" altLang="ar-SY" sz="2800" dirty="0">
                <a:solidFill>
                  <a:schemeClr val="tx1"/>
                </a:solidFill>
              </a:rPr>
              <a:t>düzeyindedir.</a:t>
            </a: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Çarpışma Kuramı</a:t>
            </a:r>
            <a:endParaRPr lang="en-US" altLang="ar-SY" sz="4000" dirty="0"/>
          </a:p>
        </p:txBody>
      </p:sp>
    </p:spTree>
    <p:extLst>
      <p:ext uri="{BB962C8B-B14F-4D97-AF65-F5344CB8AC3E}">
        <p14:creationId xmlns:p14="http://schemas.microsoft.com/office/powerpoint/2010/main" val="23784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a:bodyPr>
          <a:lstStyle/>
          <a:p>
            <a:pPr algn="just" rtl="0">
              <a:lnSpc>
                <a:spcPct val="150000"/>
              </a:lnSpc>
            </a:pPr>
            <a:r>
              <a:rPr lang="tr-TR" altLang="ar-SY" sz="2800" dirty="0">
                <a:solidFill>
                  <a:schemeClr val="tx1"/>
                </a:solidFill>
              </a:rPr>
              <a:t>Enzim tepkimelerinin çoğu </a:t>
            </a:r>
            <a:r>
              <a:rPr lang="tr-TR" altLang="ar-SY" sz="2800" dirty="0">
                <a:solidFill>
                  <a:srgbClr val="FF0000"/>
                </a:solidFill>
              </a:rPr>
              <a:t>vücut sıcaklığı </a:t>
            </a:r>
            <a:r>
              <a:rPr lang="tr-TR" altLang="ar-SY" sz="2800" dirty="0">
                <a:solidFill>
                  <a:schemeClr val="tx1"/>
                </a:solidFill>
              </a:rPr>
              <a:t>olan 37 </a:t>
            </a:r>
            <a:r>
              <a:rPr lang="tr-TR" altLang="ar-SY" sz="2800" dirty="0">
                <a:solidFill>
                  <a:schemeClr val="tx1"/>
                </a:solidFill>
                <a:latin typeface="Times New Roman" panose="02020603050405020304" pitchFamily="18" charset="0"/>
                <a:cs typeface="Times New Roman" panose="02020603050405020304" pitchFamily="18" charset="0"/>
              </a:rPr>
              <a:t>°</a:t>
            </a:r>
            <a:r>
              <a:rPr lang="tr-TR" altLang="ar-SY" sz="2800" dirty="0">
                <a:solidFill>
                  <a:schemeClr val="tx1"/>
                </a:solidFill>
              </a:rPr>
              <a:t>C da </a:t>
            </a:r>
            <a:r>
              <a:rPr lang="tr-TR" altLang="ar-SY" sz="2800" dirty="0">
                <a:solidFill>
                  <a:srgbClr val="FF0000"/>
                </a:solidFill>
              </a:rPr>
              <a:t>maksimum hızda </a:t>
            </a:r>
            <a:r>
              <a:rPr lang="tr-TR" altLang="ar-SY" sz="2800" dirty="0">
                <a:solidFill>
                  <a:schemeClr val="tx1"/>
                </a:solidFill>
              </a:rPr>
              <a:t>oluşur</a:t>
            </a:r>
            <a:r>
              <a:rPr lang="tr-TR" altLang="ar-SY" sz="2800" dirty="0">
                <a:solidFill>
                  <a:schemeClr val="tx2"/>
                </a:solidFill>
              </a:rPr>
              <a:t>.</a:t>
            </a:r>
          </a:p>
          <a:p>
            <a:pPr algn="just" rtl="0">
              <a:lnSpc>
                <a:spcPct val="150000"/>
              </a:lnSpc>
            </a:pPr>
            <a:r>
              <a:rPr lang="tr-TR" altLang="ar-SY" sz="2800" dirty="0">
                <a:solidFill>
                  <a:schemeClr val="tx1"/>
                </a:solidFill>
              </a:rPr>
              <a:t>Bu sıcaklıktan </a:t>
            </a:r>
            <a:r>
              <a:rPr lang="tr-TR" altLang="ar-SY" sz="2800" dirty="0">
                <a:solidFill>
                  <a:srgbClr val="FF0000"/>
                </a:solidFill>
              </a:rPr>
              <a:t>daha yüksek sıcaklıklarda </a:t>
            </a:r>
            <a:r>
              <a:rPr lang="tr-TR" altLang="ar-SY" sz="2800" dirty="0">
                <a:solidFill>
                  <a:schemeClr val="tx1"/>
                </a:solidFill>
              </a:rPr>
              <a:t>ise enzim </a:t>
            </a:r>
            <a:r>
              <a:rPr lang="tr-TR" altLang="ar-SY" sz="2800" dirty="0">
                <a:solidFill>
                  <a:srgbClr val="0070C0"/>
                </a:solidFill>
              </a:rPr>
              <a:t>molekülünün yapısı değişir</a:t>
            </a:r>
            <a:r>
              <a:rPr lang="tr-TR" altLang="ar-SY" sz="2800" dirty="0">
                <a:solidFill>
                  <a:schemeClr val="tx1"/>
                </a:solidFill>
              </a:rPr>
              <a:t>, etkin merkezlerin şekli bozulur ve</a:t>
            </a:r>
            <a:r>
              <a:rPr lang="tr-TR" altLang="ar-SY" sz="2800" dirty="0">
                <a:solidFill>
                  <a:schemeClr val="tx2"/>
                </a:solidFill>
              </a:rPr>
              <a:t> </a:t>
            </a:r>
            <a:r>
              <a:rPr lang="tr-TR" altLang="ar-SY" sz="2800" dirty="0">
                <a:solidFill>
                  <a:srgbClr val="FF0000"/>
                </a:solidFill>
              </a:rPr>
              <a:t>ezim etkinliği yok olur</a:t>
            </a:r>
            <a:r>
              <a:rPr lang="tr-TR" altLang="ar-SY" sz="2800" dirty="0">
                <a:solidFill>
                  <a:schemeClr val="tx2"/>
                </a:solidFill>
              </a:rPr>
              <a:t>.</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spTree>
    <p:extLst>
      <p:ext uri="{BB962C8B-B14F-4D97-AF65-F5344CB8AC3E}">
        <p14:creationId xmlns:p14="http://schemas.microsoft.com/office/powerpoint/2010/main" val="115231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6718479" cy="5300562"/>
          </a:xfrm>
        </p:spPr>
        <p:txBody>
          <a:bodyPr>
            <a:normAutofit lnSpcReduction="10000"/>
          </a:bodyPr>
          <a:lstStyle/>
          <a:p>
            <a:pPr algn="just" rtl="0">
              <a:lnSpc>
                <a:spcPct val="150000"/>
              </a:lnSpc>
            </a:pPr>
            <a:r>
              <a:rPr lang="tr-TR" altLang="ar-SY" sz="2800" dirty="0">
                <a:solidFill>
                  <a:schemeClr val="tx1"/>
                </a:solidFill>
              </a:rPr>
              <a:t>Grafiğin yükselen kısmında </a:t>
            </a:r>
            <a:r>
              <a:rPr lang="tr-TR" altLang="ar-SY" sz="2800" dirty="0">
                <a:solidFill>
                  <a:srgbClr val="FF0000"/>
                </a:solidFill>
              </a:rPr>
              <a:t>tepkime hızı </a:t>
            </a:r>
            <a:r>
              <a:rPr lang="tr-TR" altLang="ar-SY" sz="2800" dirty="0" err="1">
                <a:solidFill>
                  <a:srgbClr val="0070C0"/>
                </a:solidFill>
              </a:rPr>
              <a:t>substrat</a:t>
            </a:r>
            <a:r>
              <a:rPr lang="tr-TR" altLang="ar-SY" sz="2800" dirty="0">
                <a:solidFill>
                  <a:srgbClr val="0070C0"/>
                </a:solidFill>
              </a:rPr>
              <a:t> derişimi </a:t>
            </a:r>
            <a:r>
              <a:rPr lang="tr-TR" altLang="ar-SY" sz="2800" dirty="0">
                <a:solidFill>
                  <a:schemeClr val="tx2"/>
                </a:solidFill>
              </a:rPr>
              <a:t>, </a:t>
            </a:r>
            <a:r>
              <a:rPr lang="en-US" altLang="ar-SY" sz="2800" dirty="0">
                <a:solidFill>
                  <a:schemeClr val="tx1"/>
                </a:solidFill>
              </a:rPr>
              <a:t>[</a:t>
            </a:r>
            <a:r>
              <a:rPr lang="tr-TR" altLang="ar-SY" sz="2800" dirty="0">
                <a:solidFill>
                  <a:schemeClr val="tx1"/>
                </a:solidFill>
              </a:rPr>
              <a:t>S</a:t>
            </a:r>
            <a:r>
              <a:rPr lang="en-US" altLang="ar-SY" sz="2800" dirty="0">
                <a:solidFill>
                  <a:schemeClr val="tx1"/>
                </a:solidFill>
              </a:rPr>
              <a:t>]</a:t>
            </a:r>
            <a:r>
              <a:rPr lang="tr-TR" altLang="ar-SY" sz="2800" dirty="0">
                <a:solidFill>
                  <a:schemeClr val="tx1"/>
                </a:solidFill>
              </a:rPr>
              <a:t>, ile </a:t>
            </a:r>
            <a:r>
              <a:rPr lang="tr-TR" altLang="ar-SY" sz="2800" dirty="0">
                <a:solidFill>
                  <a:srgbClr val="00B050"/>
                </a:solidFill>
              </a:rPr>
              <a:t>doğru orantılıdır</a:t>
            </a:r>
            <a:r>
              <a:rPr lang="tr-TR" altLang="ar-SY" sz="2800" dirty="0">
                <a:solidFill>
                  <a:schemeClr val="tx2"/>
                </a:solidFill>
              </a:rPr>
              <a:t>.</a:t>
            </a:r>
          </a:p>
          <a:p>
            <a:pPr algn="just" rtl="0">
              <a:lnSpc>
                <a:spcPct val="150000"/>
              </a:lnSpc>
            </a:pPr>
            <a:r>
              <a:rPr lang="tr-TR" altLang="ar-SY" sz="2800" dirty="0">
                <a:solidFill>
                  <a:schemeClr val="tx1"/>
                </a:solidFill>
              </a:rPr>
              <a:t>Tepkime bu bölgede </a:t>
            </a:r>
            <a:r>
              <a:rPr lang="tr-TR" altLang="ar-SY" sz="2800" dirty="0">
                <a:solidFill>
                  <a:srgbClr val="7030A0"/>
                </a:solidFill>
              </a:rPr>
              <a:t>birinci derecedendir </a:t>
            </a:r>
            <a:r>
              <a:rPr lang="tr-TR" altLang="ar-SY" sz="2800" dirty="0">
                <a:solidFill>
                  <a:schemeClr val="tx2"/>
                </a:solidFill>
              </a:rPr>
              <a:t>ve </a:t>
            </a:r>
            <a:r>
              <a:rPr lang="tr-TR" altLang="ar-SY" sz="2800" dirty="0">
                <a:solidFill>
                  <a:srgbClr val="FF0000"/>
                </a:solidFill>
              </a:rPr>
              <a:t>hız=</a:t>
            </a:r>
            <a:r>
              <a:rPr lang="tr-TR" altLang="ar-SY" sz="2800" i="1" dirty="0">
                <a:solidFill>
                  <a:srgbClr val="FF0000"/>
                </a:solidFill>
              </a:rPr>
              <a:t>k</a:t>
            </a:r>
            <a:r>
              <a:rPr lang="en-US" altLang="ar-SY" sz="2800" i="1" dirty="0">
                <a:solidFill>
                  <a:srgbClr val="FF0000"/>
                </a:solidFill>
              </a:rPr>
              <a:t> </a:t>
            </a:r>
            <a:r>
              <a:rPr lang="en-US" altLang="ar-SY" sz="2800" dirty="0">
                <a:solidFill>
                  <a:srgbClr val="FF0000"/>
                </a:solidFill>
              </a:rPr>
              <a:t>[S] </a:t>
            </a:r>
            <a:r>
              <a:rPr lang="tr-TR" altLang="ar-SY" sz="2800" dirty="0" err="1">
                <a:solidFill>
                  <a:schemeClr val="tx1"/>
                </a:solidFill>
              </a:rPr>
              <a:t>dir</a:t>
            </a:r>
            <a:r>
              <a:rPr lang="tr-TR" altLang="ar-SY" sz="2800" dirty="0">
                <a:solidFill>
                  <a:schemeClr val="tx2"/>
                </a:solidFill>
              </a:rPr>
              <a:t>.</a:t>
            </a:r>
          </a:p>
          <a:p>
            <a:pPr algn="just" rtl="0">
              <a:lnSpc>
                <a:spcPct val="150000"/>
              </a:lnSpc>
            </a:pPr>
            <a:r>
              <a:rPr lang="tr-TR" altLang="ar-SY" sz="2800" dirty="0">
                <a:solidFill>
                  <a:srgbClr val="00B050"/>
                </a:solidFill>
              </a:rPr>
              <a:t>Yüksek </a:t>
            </a:r>
            <a:r>
              <a:rPr lang="tr-TR" altLang="ar-SY" sz="2800" dirty="0" err="1">
                <a:solidFill>
                  <a:srgbClr val="00B050"/>
                </a:solidFill>
              </a:rPr>
              <a:t>substrat</a:t>
            </a:r>
            <a:r>
              <a:rPr lang="tr-TR" altLang="ar-SY" sz="2800" dirty="0">
                <a:solidFill>
                  <a:srgbClr val="00B050"/>
                </a:solidFill>
              </a:rPr>
              <a:t> </a:t>
            </a:r>
            <a:r>
              <a:rPr lang="tr-TR" altLang="ar-SY" sz="2800" dirty="0" err="1">
                <a:solidFill>
                  <a:srgbClr val="00B050"/>
                </a:solidFill>
              </a:rPr>
              <a:t>derişimlerinde</a:t>
            </a:r>
            <a:r>
              <a:rPr lang="tr-TR" altLang="ar-SY" sz="2800" dirty="0">
                <a:solidFill>
                  <a:srgbClr val="00B050"/>
                </a:solidFill>
              </a:rPr>
              <a:t> </a:t>
            </a:r>
            <a:r>
              <a:rPr lang="tr-TR" altLang="ar-SY" sz="2800" dirty="0">
                <a:solidFill>
                  <a:schemeClr val="tx2"/>
                </a:solidFill>
              </a:rPr>
              <a:t>ise, </a:t>
            </a:r>
            <a:r>
              <a:rPr lang="tr-TR" altLang="ar-SY" sz="2800" dirty="0">
                <a:solidFill>
                  <a:srgbClr val="FF0000"/>
                </a:solidFill>
              </a:rPr>
              <a:t>tepkime hızı</a:t>
            </a:r>
            <a:r>
              <a:rPr lang="tr-TR" altLang="ar-SY" sz="2800" dirty="0">
                <a:solidFill>
                  <a:schemeClr val="tx2"/>
                </a:solidFill>
              </a:rPr>
              <a:t> </a:t>
            </a:r>
            <a:r>
              <a:rPr lang="tr-TR" altLang="ar-SY" sz="2800" dirty="0" err="1">
                <a:solidFill>
                  <a:srgbClr val="0070C0"/>
                </a:solidFill>
              </a:rPr>
              <a:t>substrat</a:t>
            </a:r>
            <a:r>
              <a:rPr lang="tr-TR" altLang="ar-SY" sz="2800" dirty="0">
                <a:solidFill>
                  <a:srgbClr val="0070C0"/>
                </a:solidFill>
              </a:rPr>
              <a:t> </a:t>
            </a:r>
            <a:r>
              <a:rPr lang="tr-TR" altLang="ar-SY" sz="2800" dirty="0" err="1">
                <a:solidFill>
                  <a:srgbClr val="0070C0"/>
                </a:solidFill>
              </a:rPr>
              <a:t>derişimine</a:t>
            </a:r>
            <a:r>
              <a:rPr lang="tr-TR" altLang="ar-SY" sz="2800" dirty="0">
                <a:solidFill>
                  <a:srgbClr val="0070C0"/>
                </a:solidFill>
              </a:rPr>
              <a:t> bağlı değildir </a:t>
            </a:r>
            <a:r>
              <a:rPr lang="tr-TR" altLang="ar-SY" sz="2800" dirty="0">
                <a:solidFill>
                  <a:schemeClr val="tx1"/>
                </a:solidFill>
              </a:rPr>
              <a:t>ve tepkime</a:t>
            </a:r>
            <a:r>
              <a:rPr lang="tr-TR" altLang="ar-SY" sz="2800" dirty="0">
                <a:solidFill>
                  <a:schemeClr val="tx2"/>
                </a:solidFill>
              </a:rPr>
              <a:t> </a:t>
            </a:r>
            <a:r>
              <a:rPr lang="tr-TR" altLang="ar-SY" sz="2800" dirty="0">
                <a:solidFill>
                  <a:srgbClr val="7030A0"/>
                </a:solidFill>
              </a:rPr>
              <a:t>sıfırıncı derecedendir</a:t>
            </a:r>
            <a:r>
              <a:rPr lang="tr-TR" altLang="ar-SY" sz="2800" dirty="0">
                <a:solidFill>
                  <a:schemeClr val="tx2"/>
                </a:solidFill>
              </a:rPr>
              <a:t>. </a:t>
            </a:r>
            <a:endParaRPr lang="en-US" altLang="ar-SY" sz="2800" dirty="0">
              <a:solidFill>
                <a:schemeClr val="tx2"/>
              </a:solidFill>
            </a:endParaRPr>
          </a:p>
          <a:p>
            <a:pPr algn="just" rtl="0">
              <a:lnSpc>
                <a:spcPct val="150000"/>
              </a:lnSpc>
            </a:pPr>
            <a:r>
              <a:rPr lang="tr-TR" altLang="ar-SY" sz="2800" dirty="0">
                <a:solidFill>
                  <a:schemeClr val="tx1"/>
                </a:solidFill>
              </a:rPr>
              <a:t>Yani tepkime </a:t>
            </a:r>
            <a:r>
              <a:rPr lang="tr-TR" altLang="ar-SY" sz="2800" dirty="0">
                <a:solidFill>
                  <a:srgbClr val="FF0000"/>
                </a:solidFill>
              </a:rPr>
              <a:t>hızı = </a:t>
            </a:r>
            <a:r>
              <a:rPr lang="tr-TR" altLang="ar-SY" sz="2800" i="1" dirty="0">
                <a:solidFill>
                  <a:srgbClr val="FF0000"/>
                </a:solidFill>
              </a:rPr>
              <a:t>k</a:t>
            </a:r>
            <a:r>
              <a:rPr lang="tr-TR" altLang="ar-SY" sz="2800" dirty="0">
                <a:solidFill>
                  <a:srgbClr val="FF0000"/>
                </a:solidFill>
              </a:rPr>
              <a:t> </a:t>
            </a:r>
            <a:r>
              <a:rPr lang="tr-TR" altLang="ar-SY" sz="2800" dirty="0" err="1">
                <a:solidFill>
                  <a:schemeClr val="tx1"/>
                </a:solidFill>
              </a:rPr>
              <a:t>dır</a:t>
            </a:r>
            <a:r>
              <a:rPr lang="tr-TR" altLang="ar-SY" sz="2800" dirty="0">
                <a:solidFill>
                  <a:schemeClr val="tx2"/>
                </a:solidFill>
              </a:rPr>
              <a:t>.</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pic>
        <p:nvPicPr>
          <p:cNvPr id="4"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479" y="1138874"/>
            <a:ext cx="3602038" cy="32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a:bodyPr>
          <a:lstStyle/>
          <a:p>
            <a:pPr algn="l" rtl="0"/>
            <a:r>
              <a:rPr lang="en-US" b="1" dirty="0"/>
              <a:t>3.6 Catalysis</a:t>
            </a:r>
          </a:p>
          <a:p>
            <a:pPr algn="l" rtl="0"/>
            <a:r>
              <a:rPr lang="en-US" dirty="0"/>
              <a:t>A catalyst is a substance that accelerates the rate of a reaction but is not consumed by it. The catalyst has the effect of stabilizing the intermediate</a:t>
            </a:r>
            <a:r>
              <a:rPr lang="tr-TR" dirty="0"/>
              <a:t> </a:t>
            </a:r>
            <a:r>
              <a:rPr lang="en-US" dirty="0"/>
              <a:t>and lowering its energy (Fig. 3.7). A higher proportion of molecules are able to form the lower energy intermediate and so the rate of the forward and reverse reaction is accelerated. Importantly the catalyst does not affect the energies of the reagents or products, so the equilibrium position of the reaction is unaffected.</a:t>
            </a:r>
          </a:p>
          <a:p>
            <a:pPr algn="l" rtl="0"/>
            <a:r>
              <a:rPr lang="en-US" dirty="0"/>
              <a:t>An enzyme is a protein that can very specifically bind certain compounds and catalyze their transformation. Enzymes are essential to life as they enable cells to regulate their chemistry by controlling the </a:t>
            </a:r>
            <a:r>
              <a:rPr lang="en-US" dirty="0" err="1"/>
              <a:t>kinetices</a:t>
            </a:r>
            <a:r>
              <a:rPr lang="en-US" dirty="0"/>
              <a:t>. For example, high-energy chemicals (e.g., fats, starch) can be stored for long periods and then broken down when required by controlling the release of an enzymatic catalyst. </a:t>
            </a:r>
            <a:endParaRPr lang="tr-TR" altLang="ar-SY" dirty="0"/>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spTree>
    <p:extLst>
      <p:ext uri="{BB962C8B-B14F-4D97-AF65-F5344CB8AC3E}">
        <p14:creationId xmlns:p14="http://schemas.microsoft.com/office/powerpoint/2010/main" val="120162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a:bodyPr>
          <a:lstStyle/>
          <a:p>
            <a:pPr algn="l" rtl="0"/>
            <a:r>
              <a:rPr lang="en-US" dirty="0"/>
              <a:t>Enzymes can remain active in fresh foods but as the plant or animal that made the tissue is dead and has lost control of the cellular processes, they can sometimes react in unexpected and undesirable ways. For example, lipase enzymes are important in lipid digestion, where they catalyze the removal of fatty acids from the glycerol backbone of a triacylglycerol. They are also present in unpasteurized milk, and if the milk is mixed vigorously, the membrane surrounding the fat globules can be damaged, allowing the enzyme access to the lipid and very quickly producing a characteristic off-flavor due to the release of butyric acid. Enzymes are also used in food processing (e.g., amylase enzymes used to hydrolyze starch to form corn syrup, </a:t>
            </a:r>
            <a:r>
              <a:rPr lang="en-US" dirty="0" err="1"/>
              <a:t>chymosin</a:t>
            </a:r>
            <a:r>
              <a:rPr lang="en-US" dirty="0"/>
              <a:t> used to cleaving κ-casein to form a yogurt gel from milk) and of course in the digestion of foods.</a:t>
            </a:r>
          </a:p>
          <a:p>
            <a:pPr algn="l" rtl="0"/>
            <a:r>
              <a:rPr lang="en-US" dirty="0"/>
              <a:t>The mode of action of most enzymes involves a two stage process (</a:t>
            </a:r>
            <a:r>
              <a:rPr lang="en-US" dirty="0" err="1"/>
              <a:t>i</a:t>
            </a:r>
            <a:r>
              <a:rPr lang="en-US" dirty="0"/>
              <a:t>) binding the substrate and (ii) facilitating the chemical transformation and releasing the product:</a:t>
            </a:r>
          </a:p>
          <a:p>
            <a:pPr algn="l" rtl="0"/>
            <a:r>
              <a:rPr lang="en-US" dirty="0"/>
              <a:t>Enzyme Substrate Enzyme-Substrate</a:t>
            </a:r>
            <a:endParaRPr lang="tr-TR" altLang="ar-SY" sz="2600" dirty="0">
              <a:solidFill>
                <a:schemeClr val="tx2"/>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spTree>
    <p:extLst>
      <p:ext uri="{BB962C8B-B14F-4D97-AF65-F5344CB8AC3E}">
        <p14:creationId xmlns:p14="http://schemas.microsoft.com/office/powerpoint/2010/main" val="200916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a:bodyPr>
          <a:lstStyle/>
          <a:p>
            <a:pPr algn="l" rtl="0"/>
            <a:r>
              <a:rPr lang="en-US" dirty="0"/>
              <a:t>To analyze this mechanism, the rate of the reaction</a:t>
            </a:r>
            <a:r>
              <a:rPr lang="tr-TR" dirty="0"/>
              <a:t> </a:t>
            </a:r>
            <a:r>
              <a:rPr lang="en-US" dirty="0"/>
              <a:t>( </a:t>
            </a:r>
            <a:r>
              <a:rPr lang="en-US" i="1" dirty="0"/>
              <a:t>v</a:t>
            </a:r>
            <a:r>
              <a:rPr lang="en-US" dirty="0"/>
              <a:t>) is measured as a function of substrate</a:t>
            </a:r>
            <a:r>
              <a:rPr lang="tr-TR" dirty="0"/>
              <a:t> </a:t>
            </a:r>
            <a:r>
              <a:rPr lang="en-US" dirty="0"/>
              <a:t>concentration ([</a:t>
            </a:r>
            <a:r>
              <a:rPr lang="en-US" i="1" dirty="0"/>
              <a:t>S</a:t>
            </a:r>
            <a:r>
              <a:rPr lang="en-US" dirty="0"/>
              <a:t>], Fig. 3.8a):</a:t>
            </a:r>
          </a:p>
          <a:p>
            <a:pPr algn="l" rtl="0"/>
            <a:r>
              <a:rPr lang="en-US" dirty="0"/>
              <a:t>• When there is no substrate, the reaction does</a:t>
            </a:r>
            <a:r>
              <a:rPr lang="tr-TR" dirty="0"/>
              <a:t> </a:t>
            </a:r>
            <a:r>
              <a:rPr lang="en-US" dirty="0"/>
              <a:t>not take place so rate is zero.</a:t>
            </a:r>
          </a:p>
          <a:p>
            <a:pPr algn="l" rtl="0"/>
            <a:r>
              <a:rPr lang="en-US" dirty="0"/>
              <a:t>• At low substrate concentrations, the enzyme</a:t>
            </a:r>
            <a:r>
              <a:rPr lang="tr-TR" dirty="0"/>
              <a:t> </a:t>
            </a:r>
            <a:r>
              <a:rPr lang="en-US" dirty="0"/>
              <a:t>is able to catalyze the chemical change faster</a:t>
            </a:r>
            <a:r>
              <a:rPr lang="tr-TR" dirty="0"/>
              <a:t> </a:t>
            </a:r>
            <a:r>
              <a:rPr lang="en-US" dirty="0"/>
              <a:t>than it can bind more substrate. The overall</a:t>
            </a:r>
            <a:r>
              <a:rPr lang="tr-TR" dirty="0"/>
              <a:t> </a:t>
            </a:r>
            <a:r>
              <a:rPr lang="en-US" dirty="0"/>
              <a:t>rate is limited by the first step of mechanism</a:t>
            </a:r>
            <a:r>
              <a:rPr lang="tr-TR" dirty="0"/>
              <a:t> </a:t>
            </a:r>
            <a:r>
              <a:rPr lang="en-US" dirty="0"/>
              <a:t>and the increases with increasing substrate</a:t>
            </a:r>
            <a:r>
              <a:rPr lang="tr-TR" dirty="0"/>
              <a:t> </a:t>
            </a:r>
            <a:r>
              <a:rPr lang="en-US" dirty="0"/>
              <a:t>concentration. The capacity of the enzyme</a:t>
            </a:r>
            <a:r>
              <a:rPr lang="tr-TR" dirty="0"/>
              <a:t> </a:t>
            </a:r>
            <a:r>
              <a:rPr lang="en-US" dirty="0"/>
              <a:t>to bind limited substrate is the binding coefficient</a:t>
            </a:r>
            <a:r>
              <a:rPr lang="tr-TR" dirty="0"/>
              <a:t> </a:t>
            </a:r>
            <a:r>
              <a:rPr lang="en-US" dirty="0"/>
              <a:t>( </a:t>
            </a:r>
            <a:r>
              <a:rPr lang="en-US" i="1" dirty="0"/>
              <a:t>Km</a:t>
            </a:r>
            <a:r>
              <a:rPr lang="en-US" dirty="0"/>
              <a:t>).</a:t>
            </a:r>
          </a:p>
          <a:p>
            <a:pPr algn="l" rtl="0"/>
            <a:r>
              <a:rPr lang="en-US" dirty="0"/>
              <a:t>• At high substrate concentrations, the enzyme</a:t>
            </a:r>
            <a:r>
              <a:rPr lang="tr-TR" dirty="0"/>
              <a:t> </a:t>
            </a:r>
            <a:r>
              <a:rPr lang="en-US" dirty="0"/>
              <a:t>is saturated. The overall rate of the reaction</a:t>
            </a:r>
            <a:r>
              <a:rPr lang="tr-TR" dirty="0"/>
              <a:t> </a:t>
            </a:r>
            <a:r>
              <a:rPr lang="en-US" dirty="0"/>
              <a:t>depends on the second step of the mechanism</a:t>
            </a:r>
            <a:r>
              <a:rPr lang="tr-TR" dirty="0"/>
              <a:t> </a:t>
            </a:r>
            <a:r>
              <a:rPr lang="en-US" dirty="0"/>
              <a:t>and adding more substrate makes little difference.</a:t>
            </a:r>
          </a:p>
          <a:p>
            <a:pPr algn="l" rtl="0"/>
            <a:r>
              <a:rPr lang="en-US" dirty="0"/>
              <a:t>The maximum rate possible ( </a:t>
            </a:r>
            <a:r>
              <a:rPr lang="en-US" i="1" dirty="0"/>
              <a:t>V</a:t>
            </a:r>
            <a:r>
              <a:rPr lang="en-US" dirty="0"/>
              <a:t>max)</a:t>
            </a:r>
            <a:r>
              <a:rPr lang="tr-TR" dirty="0"/>
              <a:t> </a:t>
            </a:r>
            <a:r>
              <a:rPr lang="en-US" dirty="0"/>
              <a:t>is seen when the enzyme is saturated with</a:t>
            </a:r>
            <a:r>
              <a:rPr lang="tr-TR" dirty="0"/>
              <a:t> </a:t>
            </a:r>
            <a:r>
              <a:rPr lang="en-US" dirty="0"/>
              <a:t>enzyme.</a:t>
            </a:r>
            <a:endParaRPr lang="tr-TR" altLang="ar-SY" sz="2600" dirty="0">
              <a:solidFill>
                <a:schemeClr val="tx2"/>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spTree>
    <p:extLst>
      <p:ext uri="{BB962C8B-B14F-4D97-AF65-F5344CB8AC3E}">
        <p14:creationId xmlns:p14="http://schemas.microsoft.com/office/powerpoint/2010/main" val="153916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5"/>
            <a:ext cx="7962900" cy="5300562"/>
          </a:xfrm>
        </p:spPr>
        <p:txBody>
          <a:bodyPr>
            <a:normAutofit fontScale="70000" lnSpcReduction="20000"/>
          </a:bodyPr>
          <a:lstStyle/>
          <a:p>
            <a:pPr algn="l" rtl="0"/>
            <a:r>
              <a:rPr lang="en-US" dirty="0"/>
              <a:t>The overall dependency of rate on substrate concentration</a:t>
            </a:r>
            <a:r>
              <a:rPr lang="tr-TR" dirty="0"/>
              <a:t> </a:t>
            </a:r>
            <a:r>
              <a:rPr lang="en-US" dirty="0"/>
              <a:t>is given by the </a:t>
            </a:r>
            <a:r>
              <a:rPr lang="en-US" dirty="0" err="1"/>
              <a:t>Michaelis</a:t>
            </a:r>
            <a:r>
              <a:rPr lang="en-US" dirty="0"/>
              <a:t>–</a:t>
            </a:r>
            <a:r>
              <a:rPr lang="en-US" dirty="0" err="1"/>
              <a:t>Menten</a:t>
            </a:r>
            <a:r>
              <a:rPr lang="tr-TR" dirty="0"/>
              <a:t> </a:t>
            </a:r>
            <a:r>
              <a:rPr lang="en-US" dirty="0"/>
              <a:t>equation:</a:t>
            </a:r>
          </a:p>
          <a:p>
            <a:pPr algn="l" rtl="0"/>
            <a:r>
              <a:rPr lang="en-US" dirty="0"/>
              <a:t>(3.7)</a:t>
            </a:r>
          </a:p>
          <a:p>
            <a:pPr algn="l" rtl="0"/>
            <a:r>
              <a:rPr lang="en-US" dirty="0"/>
              <a:t>Equation 3.6 is more commonly seen in its linear</a:t>
            </a:r>
            <a:r>
              <a:rPr lang="tr-TR" dirty="0"/>
              <a:t> </a:t>
            </a:r>
            <a:r>
              <a:rPr lang="en-US" dirty="0"/>
              <a:t>form:</a:t>
            </a:r>
          </a:p>
          <a:p>
            <a:pPr algn="l" rtl="0"/>
            <a:r>
              <a:rPr lang="en-US" dirty="0"/>
              <a:t>(3.8)</a:t>
            </a:r>
          </a:p>
          <a:p>
            <a:pPr algn="l" rtl="0"/>
            <a:r>
              <a:rPr lang="en-US" dirty="0"/>
              <a:t>and plots of reciprocal rate against reciprocal</a:t>
            </a:r>
            <a:r>
              <a:rPr lang="tr-TR" dirty="0"/>
              <a:t> </a:t>
            </a:r>
            <a:r>
              <a:rPr lang="en-US" dirty="0"/>
              <a:t>concentration can be used to calculate </a:t>
            </a:r>
            <a:r>
              <a:rPr lang="en-US" i="1" dirty="0"/>
              <a:t>K</a:t>
            </a:r>
            <a:r>
              <a:rPr lang="en-US" dirty="0"/>
              <a:t>m and</a:t>
            </a:r>
          </a:p>
          <a:p>
            <a:pPr algn="l" rtl="0"/>
            <a:r>
              <a:rPr lang="en-US" i="1" dirty="0"/>
              <a:t>V</a:t>
            </a:r>
            <a:r>
              <a:rPr lang="en-US" dirty="0"/>
              <a:t>max (i.e., a </a:t>
            </a:r>
            <a:r>
              <a:rPr lang="en-US" dirty="0" err="1"/>
              <a:t>Lineweaver</a:t>
            </a:r>
            <a:r>
              <a:rPr lang="en-US" dirty="0"/>
              <a:t>–Burk plot, Fig. 3.8b).</a:t>
            </a:r>
          </a:p>
          <a:p>
            <a:pPr algn="l" rtl="0"/>
            <a:r>
              <a:rPr lang="en-US" dirty="0" err="1"/>
              <a:t>Nonenzymatic</a:t>
            </a:r>
            <a:r>
              <a:rPr lang="en-US" dirty="0"/>
              <a:t> catalysts are important in industrial</a:t>
            </a:r>
            <a:r>
              <a:rPr lang="tr-TR" dirty="0"/>
              <a:t> </a:t>
            </a:r>
            <a:r>
              <a:rPr lang="en-US" dirty="0"/>
              <a:t>chemistry; for example liquid oils are</a:t>
            </a:r>
          </a:p>
          <a:p>
            <a:pPr algn="l" rtl="0"/>
            <a:r>
              <a:rPr lang="en-US" dirty="0"/>
              <a:t>hydrogenated to form solid fats by reaction with</a:t>
            </a:r>
            <a:r>
              <a:rPr lang="tr-TR" dirty="0"/>
              <a:t> </a:t>
            </a:r>
            <a:r>
              <a:rPr lang="en-US" dirty="0"/>
              <a:t>hydrogen under high pressures in the presence of</a:t>
            </a:r>
          </a:p>
          <a:p>
            <a:pPr algn="l" rtl="0"/>
            <a:r>
              <a:rPr lang="en-US" dirty="0"/>
              <a:t>a Raney nickel catalyst is very slow. Raney nickel</a:t>
            </a:r>
            <a:r>
              <a:rPr lang="tr-TR" dirty="0"/>
              <a:t> </a:t>
            </a:r>
            <a:r>
              <a:rPr lang="en-US" dirty="0"/>
              <a:t>is treated to produce a very high surface area per</a:t>
            </a:r>
          </a:p>
          <a:p>
            <a:pPr algn="l" rtl="0"/>
            <a:r>
              <a:rPr lang="en-US" dirty="0"/>
              <a:t>unit mass (~ 100 m2 g− 1) that can adsorb the reagents</a:t>
            </a:r>
            <a:r>
              <a:rPr lang="tr-TR" dirty="0"/>
              <a:t> </a:t>
            </a:r>
            <a:r>
              <a:rPr lang="en-US" dirty="0"/>
              <a:t>and lower the free energy required to form</a:t>
            </a:r>
          </a:p>
          <a:p>
            <a:pPr algn="l" rtl="0"/>
            <a:r>
              <a:rPr lang="en-US" dirty="0"/>
              <a:t>the intermediate and thus catalyze the reaction.</a:t>
            </a:r>
          </a:p>
          <a:p>
            <a:pPr algn="l" rtl="0"/>
            <a:r>
              <a:rPr lang="en-US" dirty="0"/>
              <a:t>Purely physical transformations can also be catalyzed.</a:t>
            </a:r>
          </a:p>
          <a:p>
            <a:pPr algn="l" rtl="0"/>
            <a:r>
              <a:rPr lang="en-US" dirty="0"/>
              <a:t>For example, a glass of a carbonated drink</a:t>
            </a:r>
            <a:r>
              <a:rPr lang="tr-TR" dirty="0"/>
              <a:t> </a:t>
            </a:r>
            <a:r>
              <a:rPr lang="en-US" dirty="0"/>
              <a:t>will bubble slowly because the chemical potential</a:t>
            </a:r>
          </a:p>
          <a:p>
            <a:pPr algn="l" rtl="0"/>
            <a:r>
              <a:rPr lang="en-US" dirty="0"/>
              <a:t>of carbon dioxide is lower in the atmosphere</a:t>
            </a:r>
            <a:r>
              <a:rPr lang="tr-TR" dirty="0"/>
              <a:t> </a:t>
            </a:r>
            <a:r>
              <a:rPr lang="en-US" dirty="0"/>
              <a:t>than in the solution. The process is slow because</a:t>
            </a:r>
          </a:p>
          <a:p>
            <a:pPr algn="l" rtl="0"/>
            <a:r>
              <a:rPr lang="en-US" dirty="0"/>
              <a:t>of a free energy barrier associated with forming a</a:t>
            </a:r>
            <a:r>
              <a:rPr lang="tr-TR" dirty="0"/>
              <a:t> </a:t>
            </a:r>
            <a:r>
              <a:rPr lang="en-US" dirty="0"/>
              <a:t>small bubble. The reaction can be catalyzed with a</a:t>
            </a:r>
          </a:p>
          <a:p>
            <a:pPr algn="l" rtl="0"/>
            <a:r>
              <a:rPr lang="en-US" dirty="0"/>
              <a:t>spoonful of sugar or salt that will cause the drink to</a:t>
            </a:r>
            <a:r>
              <a:rPr lang="tr-TR" dirty="0"/>
              <a:t> </a:t>
            </a:r>
            <a:r>
              <a:rPr lang="en-US" dirty="0"/>
              <a:t>fizz spectacularly as the formation of small bubbles</a:t>
            </a:r>
          </a:p>
          <a:p>
            <a:pPr algn="l" rtl="0"/>
            <a:r>
              <a:rPr lang="en-US" dirty="0"/>
              <a:t>is catalyzed at the solid surface. (It is easy to Show</a:t>
            </a:r>
            <a:r>
              <a:rPr lang="tr-TR" dirty="0"/>
              <a:t> </a:t>
            </a:r>
            <a:r>
              <a:rPr lang="en-US" dirty="0"/>
              <a:t>that the solid surface is important, as a spoonful of</a:t>
            </a:r>
          </a:p>
          <a:p>
            <a:pPr algn="l" rtl="0"/>
            <a:r>
              <a:rPr lang="en-US" dirty="0"/>
              <a:t>sugar solution has no comparable effect.)</a:t>
            </a:r>
            <a:endParaRPr lang="tr-TR" altLang="ar-SY" sz="2600" dirty="0">
              <a:solidFill>
                <a:schemeClr val="tx2"/>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2900" dirty="0"/>
              <a:t>Kataliz - </a:t>
            </a:r>
            <a:r>
              <a:rPr lang="tr-TR" altLang="ar-SY" sz="2800" dirty="0">
                <a:solidFill>
                  <a:srgbClr val="FF0000"/>
                </a:solidFill>
              </a:rPr>
              <a:t>Katalizör Olarak Enzimler</a:t>
            </a:r>
            <a:endParaRPr lang="en-US" altLang="ar-SY" sz="2500" dirty="0">
              <a:solidFill>
                <a:srgbClr val="FF0000"/>
              </a:solidFill>
            </a:endParaRPr>
          </a:p>
        </p:txBody>
      </p:sp>
      <p:pic>
        <p:nvPicPr>
          <p:cNvPr id="4" name="Picture 3"/>
          <p:cNvPicPr>
            <a:picLocks noChangeAspect="1"/>
          </p:cNvPicPr>
          <p:nvPr/>
        </p:nvPicPr>
        <p:blipFill>
          <a:blip r:embed="rId3"/>
          <a:stretch>
            <a:fillRect/>
          </a:stretch>
        </p:blipFill>
        <p:spPr>
          <a:xfrm>
            <a:off x="6911253" y="1682894"/>
            <a:ext cx="1362075" cy="638175"/>
          </a:xfrm>
          <a:prstGeom prst="rect">
            <a:avLst/>
          </a:prstGeom>
        </p:spPr>
      </p:pic>
      <p:pic>
        <p:nvPicPr>
          <p:cNvPr id="5" name="Picture 4"/>
          <p:cNvPicPr>
            <a:picLocks noChangeAspect="1"/>
          </p:cNvPicPr>
          <p:nvPr/>
        </p:nvPicPr>
        <p:blipFill>
          <a:blip r:embed="rId4"/>
          <a:stretch>
            <a:fillRect/>
          </a:stretch>
        </p:blipFill>
        <p:spPr>
          <a:xfrm>
            <a:off x="6774007" y="3542053"/>
            <a:ext cx="1885950" cy="838200"/>
          </a:xfrm>
          <a:prstGeom prst="rect">
            <a:avLst/>
          </a:prstGeom>
        </p:spPr>
      </p:pic>
      <p:pic>
        <p:nvPicPr>
          <p:cNvPr id="6" name="Picture 5"/>
          <p:cNvPicPr>
            <a:picLocks noChangeAspect="1"/>
          </p:cNvPicPr>
          <p:nvPr/>
        </p:nvPicPr>
        <p:blipFill>
          <a:blip r:embed="rId5"/>
          <a:stretch>
            <a:fillRect/>
          </a:stretch>
        </p:blipFill>
        <p:spPr>
          <a:xfrm>
            <a:off x="8610600" y="1247512"/>
            <a:ext cx="3581400" cy="3705225"/>
          </a:xfrm>
          <a:prstGeom prst="rect">
            <a:avLst/>
          </a:prstGeom>
        </p:spPr>
      </p:pic>
      <p:pic>
        <p:nvPicPr>
          <p:cNvPr id="7" name="Picture 6"/>
          <p:cNvPicPr>
            <a:picLocks noChangeAspect="1"/>
          </p:cNvPicPr>
          <p:nvPr/>
        </p:nvPicPr>
        <p:blipFill>
          <a:blip r:embed="rId6"/>
          <a:stretch>
            <a:fillRect/>
          </a:stretch>
        </p:blipFill>
        <p:spPr>
          <a:xfrm>
            <a:off x="8854307" y="593356"/>
            <a:ext cx="3337693" cy="5671288"/>
          </a:xfrm>
          <a:prstGeom prst="rect">
            <a:avLst/>
          </a:prstGeom>
        </p:spPr>
      </p:pic>
    </p:spTree>
    <p:extLst>
      <p:ext uri="{BB962C8B-B14F-4D97-AF65-F5344CB8AC3E}">
        <p14:creationId xmlns:p14="http://schemas.microsoft.com/office/powerpoint/2010/main" val="130807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lvl="1" algn="just" rtl="0">
              <a:lnSpc>
                <a:spcPct val="150000"/>
              </a:lnSpc>
            </a:pPr>
            <a:r>
              <a:rPr lang="tr-TR" altLang="ar-SY" sz="2800" dirty="0">
                <a:solidFill>
                  <a:schemeClr val="tx1"/>
                </a:solidFill>
              </a:rPr>
              <a:t>Bu çarpışmaların hepsi ürün verseydi, </a:t>
            </a:r>
            <a:r>
              <a:rPr lang="tr-TR" altLang="ar-SY" sz="2800" dirty="0">
                <a:solidFill>
                  <a:srgbClr val="FF0000"/>
                </a:solidFill>
              </a:rPr>
              <a:t>tepkimenin hızı</a:t>
            </a:r>
            <a:r>
              <a:rPr lang="en-US" altLang="ar-SY" sz="2800" dirty="0"/>
              <a:t> </a:t>
            </a:r>
            <a:r>
              <a:rPr lang="en-US" altLang="ar-SY" sz="2800" dirty="0">
                <a:solidFill>
                  <a:schemeClr val="tx1"/>
                </a:solidFill>
              </a:rPr>
              <a:t>10</a:t>
            </a:r>
            <a:r>
              <a:rPr lang="en-US" altLang="ar-SY" sz="2800" baseline="30000" dirty="0">
                <a:solidFill>
                  <a:schemeClr val="tx1"/>
                </a:solidFill>
              </a:rPr>
              <a:t>6</a:t>
            </a:r>
            <a:r>
              <a:rPr lang="en-US" altLang="ar-SY" sz="2800" dirty="0">
                <a:solidFill>
                  <a:schemeClr val="tx1"/>
                </a:solidFill>
              </a:rPr>
              <a:t> M s</a:t>
            </a:r>
            <a:r>
              <a:rPr lang="en-US" altLang="ar-SY" sz="2800" baseline="30000" dirty="0">
                <a:solidFill>
                  <a:schemeClr val="tx1"/>
                </a:solidFill>
              </a:rPr>
              <a:t>-1</a:t>
            </a:r>
            <a:r>
              <a:rPr lang="tr-TR" altLang="ar-SY" sz="2800" baseline="30000" dirty="0">
                <a:solidFill>
                  <a:schemeClr val="tx1"/>
                </a:solidFill>
              </a:rPr>
              <a:t> </a:t>
            </a:r>
            <a:r>
              <a:rPr lang="tr-TR" altLang="ar-SY" sz="2800" dirty="0">
                <a:solidFill>
                  <a:schemeClr val="tx1"/>
                </a:solidFill>
              </a:rPr>
              <a:t>olurdu</a:t>
            </a:r>
            <a:r>
              <a:rPr lang="en-US" altLang="ar-SY" sz="2800" dirty="0">
                <a:solidFill>
                  <a:schemeClr val="tx1"/>
                </a:solidFill>
              </a:rPr>
              <a:t>.</a:t>
            </a:r>
          </a:p>
          <a:p>
            <a:pPr lvl="1" algn="just" rtl="0">
              <a:lnSpc>
                <a:spcPct val="150000"/>
              </a:lnSpc>
            </a:pPr>
            <a:r>
              <a:rPr lang="tr-TR" altLang="ar-SY" sz="2800" dirty="0">
                <a:solidFill>
                  <a:schemeClr val="tx1"/>
                </a:solidFill>
              </a:rPr>
              <a:t>Gaz fazındaki tepkimeler genelde </a:t>
            </a:r>
            <a:r>
              <a:rPr lang="tr-TR" altLang="ar-SY" sz="2800" dirty="0">
                <a:solidFill>
                  <a:srgbClr val="0070C0"/>
                </a:solidFill>
              </a:rPr>
              <a:t>çok daha yavaştırlar </a:t>
            </a:r>
            <a:r>
              <a:rPr lang="tr-TR" altLang="ar-SY" sz="2800" dirty="0">
                <a:solidFill>
                  <a:schemeClr val="tx1"/>
                </a:solidFill>
              </a:rPr>
              <a:t>ve</a:t>
            </a:r>
            <a:r>
              <a:rPr lang="en-US" altLang="ar-SY" sz="2800" dirty="0">
                <a:solidFill>
                  <a:schemeClr val="tx1"/>
                </a:solidFill>
              </a:rPr>
              <a:t> 10</a:t>
            </a:r>
            <a:r>
              <a:rPr lang="en-US" altLang="ar-SY" sz="2800" baseline="30000" dirty="0">
                <a:solidFill>
                  <a:schemeClr val="tx1"/>
                </a:solidFill>
              </a:rPr>
              <a:t>4</a:t>
            </a:r>
            <a:r>
              <a:rPr lang="en-US" altLang="ar-SY" sz="2800" dirty="0">
                <a:solidFill>
                  <a:schemeClr val="tx1"/>
                </a:solidFill>
              </a:rPr>
              <a:t> M s</a:t>
            </a:r>
            <a:r>
              <a:rPr lang="en-US" altLang="ar-SY" sz="2800" baseline="30000" dirty="0">
                <a:solidFill>
                  <a:schemeClr val="tx1"/>
                </a:solidFill>
              </a:rPr>
              <a:t>-1</a:t>
            </a:r>
            <a:r>
              <a:rPr lang="tr-TR" altLang="ar-SY" sz="2800" baseline="30000" dirty="0">
                <a:solidFill>
                  <a:schemeClr val="tx1"/>
                </a:solidFill>
              </a:rPr>
              <a:t> </a:t>
            </a:r>
            <a:r>
              <a:rPr lang="tr-TR" altLang="ar-SY" sz="2800" dirty="0">
                <a:solidFill>
                  <a:schemeClr val="tx1"/>
                </a:solidFill>
              </a:rPr>
              <a:t>düzeyinde hızlara sahiptirler</a:t>
            </a:r>
            <a:r>
              <a:rPr lang="en-US" altLang="ar-SY" sz="2800" dirty="0">
                <a:solidFill>
                  <a:schemeClr val="tx1"/>
                </a:solidFill>
              </a:rPr>
              <a:t>.</a:t>
            </a:r>
          </a:p>
          <a:p>
            <a:pPr lvl="1" algn="just" rtl="0">
              <a:lnSpc>
                <a:spcPct val="150000"/>
              </a:lnSpc>
            </a:pPr>
            <a:r>
              <a:rPr lang="tr-TR" altLang="ar-SY" sz="2800" dirty="0">
                <a:solidFill>
                  <a:schemeClr val="tx1"/>
                </a:solidFill>
              </a:rPr>
              <a:t>Gaz molekülleri arasındaki çarpışmaların ancak </a:t>
            </a:r>
            <a:r>
              <a:rPr lang="tr-TR" altLang="ar-SY" sz="2800" dirty="0">
                <a:solidFill>
                  <a:srgbClr val="FF0000"/>
                </a:solidFill>
              </a:rPr>
              <a:t>küçük bir kesri </a:t>
            </a:r>
            <a:r>
              <a:rPr lang="tr-TR" altLang="ar-SY" sz="2800" dirty="0">
                <a:solidFill>
                  <a:schemeClr val="tx1"/>
                </a:solidFill>
              </a:rPr>
              <a:t>kimyasal tepkimeye yol açar.</a:t>
            </a:r>
            <a:endParaRPr lang="en-US" altLang="ar-SY" sz="2800" dirty="0">
              <a:solidFill>
                <a:schemeClr val="tx1"/>
              </a:solidFill>
            </a:endParaRP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Çarpışma Kuramı</a:t>
            </a:r>
            <a:endParaRPr lang="en-US" altLang="ar-SY" sz="4000" dirty="0"/>
          </a:p>
        </p:txBody>
      </p:sp>
    </p:spTree>
    <p:extLst>
      <p:ext uri="{BB962C8B-B14F-4D97-AF65-F5344CB8AC3E}">
        <p14:creationId xmlns:p14="http://schemas.microsoft.com/office/powerpoint/2010/main" val="386080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a:lnSpc>
                <a:spcPct val="150000"/>
              </a:lnSpc>
            </a:pPr>
            <a:r>
              <a:rPr lang="tr-TR" altLang="ar-SY" sz="2800" dirty="0">
                <a:solidFill>
                  <a:srgbClr val="7030A0"/>
                </a:solidFill>
              </a:rPr>
              <a:t>Yavaş hareket </a:t>
            </a:r>
            <a:r>
              <a:rPr lang="tr-TR" altLang="ar-SY" sz="2800" dirty="0">
                <a:solidFill>
                  <a:schemeClr val="tx1"/>
                </a:solidFill>
              </a:rPr>
              <a:t>eden iki molekülün çarpışması sonucu bağların kopmasını bekleyemeyiz; fakat </a:t>
            </a:r>
            <a:r>
              <a:rPr lang="tr-TR" altLang="ar-SY" sz="2800" dirty="0">
                <a:solidFill>
                  <a:srgbClr val="C00000"/>
                </a:solidFill>
              </a:rPr>
              <a:t>hızlı hareket </a:t>
            </a:r>
            <a:r>
              <a:rPr lang="tr-TR" altLang="ar-SY" sz="2800" dirty="0">
                <a:solidFill>
                  <a:schemeClr val="tx1"/>
                </a:solidFill>
              </a:rPr>
              <a:t>eden iki molekülün ya da </a:t>
            </a:r>
            <a:r>
              <a:rPr lang="tr-TR" altLang="ar-SY" sz="2800" dirty="0">
                <a:solidFill>
                  <a:srgbClr val="0070C0"/>
                </a:solidFill>
              </a:rPr>
              <a:t>çok hızlı bir molekül ile yavaş </a:t>
            </a:r>
            <a:r>
              <a:rPr lang="tr-TR" altLang="ar-SY" sz="2800" dirty="0">
                <a:solidFill>
                  <a:schemeClr val="tx1"/>
                </a:solidFill>
              </a:rPr>
              <a:t>bir molekülün çarpışması sonucunda bağların kopması olasıdır.</a:t>
            </a:r>
            <a:endParaRPr lang="en-US" altLang="ar-SY" sz="2800" dirty="0">
              <a:solidFill>
                <a:schemeClr val="tx1"/>
              </a:solidFill>
            </a:endParaRP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7030A0"/>
                </a:solidFill>
              </a:rPr>
              <a:t>Eşik (etkinleşme) Enerjisi</a:t>
            </a:r>
            <a:endParaRPr lang="tr-TR" altLang="ar-SY" sz="4400" dirty="0">
              <a:solidFill>
                <a:srgbClr val="7030A0"/>
              </a:solidFill>
            </a:endParaRPr>
          </a:p>
        </p:txBody>
      </p:sp>
    </p:spTree>
    <p:extLst>
      <p:ext uri="{BB962C8B-B14F-4D97-AF65-F5344CB8AC3E}">
        <p14:creationId xmlns:p14="http://schemas.microsoft.com/office/powerpoint/2010/main" val="3920418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a:lnSpc>
                <a:spcPct val="150000"/>
              </a:lnSpc>
            </a:pPr>
            <a:r>
              <a:rPr lang="tr-TR" altLang="ar-SY" sz="2800" dirty="0">
                <a:solidFill>
                  <a:srgbClr val="FF0000"/>
                </a:solidFill>
              </a:rPr>
              <a:t>Eşik Enerjisi</a:t>
            </a:r>
            <a:endParaRPr lang="en-US" altLang="ar-SY" sz="2800" dirty="0">
              <a:solidFill>
                <a:srgbClr val="FF0000"/>
              </a:solidFill>
            </a:endParaRPr>
          </a:p>
          <a:p>
            <a:pPr lvl="1" algn="just" rtl="0">
              <a:lnSpc>
                <a:spcPct val="150000"/>
              </a:lnSpc>
            </a:pPr>
            <a:r>
              <a:rPr lang="tr-TR" altLang="ar-SY" sz="2800" dirty="0">
                <a:solidFill>
                  <a:schemeClr val="tx1"/>
                </a:solidFill>
              </a:rPr>
              <a:t>Bir kimyasal tepkimenin olabilmesi için, çarpışan moleküllerin sahip olmaları gereken </a:t>
            </a:r>
            <a:r>
              <a:rPr lang="tr-TR" altLang="ar-SY" sz="2800" dirty="0">
                <a:solidFill>
                  <a:srgbClr val="FF0000"/>
                </a:solidFill>
              </a:rPr>
              <a:t>minimum toplam kinetik enerjiye</a:t>
            </a:r>
            <a:r>
              <a:rPr lang="tr-TR" altLang="ar-SY" sz="2800" dirty="0"/>
              <a:t>, </a:t>
            </a:r>
            <a:r>
              <a:rPr lang="tr-TR" altLang="ar-SY" sz="2800" dirty="0">
                <a:solidFill>
                  <a:schemeClr val="tx1"/>
                </a:solidFill>
              </a:rPr>
              <a:t>tepkimenin</a:t>
            </a:r>
            <a:r>
              <a:rPr lang="tr-TR" altLang="ar-SY" sz="2800" dirty="0"/>
              <a:t> </a:t>
            </a:r>
            <a:r>
              <a:rPr lang="tr-TR" altLang="ar-SY" sz="2800" i="1" dirty="0">
                <a:solidFill>
                  <a:schemeClr val="tx2"/>
                </a:solidFill>
              </a:rPr>
              <a:t>“</a:t>
            </a:r>
            <a:r>
              <a:rPr lang="tr-TR" altLang="ar-SY" sz="2800" i="1" dirty="0">
                <a:solidFill>
                  <a:srgbClr val="FF0000"/>
                </a:solidFill>
              </a:rPr>
              <a:t>eşik (etkinleşme) enerjisi</a:t>
            </a:r>
            <a:r>
              <a:rPr lang="tr-TR" altLang="ar-SY" sz="2800" i="1" dirty="0">
                <a:solidFill>
                  <a:schemeClr val="tx2"/>
                </a:solidFill>
              </a:rPr>
              <a:t>”</a:t>
            </a:r>
            <a:r>
              <a:rPr lang="tr-TR" altLang="ar-SY" sz="2800" dirty="0"/>
              <a:t> denir.</a:t>
            </a:r>
            <a:endParaRPr lang="en-US" altLang="ar-SY" sz="2800" dirty="0"/>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7030A0"/>
                </a:solidFill>
              </a:rPr>
              <a:t>Eşik (etkinleşme) Enerjisi</a:t>
            </a:r>
            <a:endParaRPr lang="tr-TR" altLang="ar-SY" sz="4400" dirty="0">
              <a:solidFill>
                <a:srgbClr val="7030A0"/>
              </a:solidFill>
            </a:endParaRPr>
          </a:p>
        </p:txBody>
      </p:sp>
    </p:spTree>
    <p:extLst>
      <p:ext uri="{BB962C8B-B14F-4D97-AF65-F5344CB8AC3E}">
        <p14:creationId xmlns:p14="http://schemas.microsoft.com/office/powerpoint/2010/main" val="2699783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1" y="1138874"/>
            <a:ext cx="5443470" cy="5313441"/>
          </a:xfrm>
        </p:spPr>
        <p:txBody>
          <a:bodyPr>
            <a:normAutofit/>
          </a:bodyPr>
          <a:lstStyle/>
          <a:p>
            <a:pPr algn="just" rtl="0">
              <a:lnSpc>
                <a:spcPct val="150000"/>
              </a:lnSpc>
            </a:pPr>
            <a:r>
              <a:rPr lang="tr-TR" altLang="ar-SY" sz="2800" dirty="0">
                <a:solidFill>
                  <a:schemeClr val="tx1"/>
                </a:solidFill>
              </a:rPr>
              <a:t>Bir tepkimenin </a:t>
            </a:r>
            <a:r>
              <a:rPr lang="tr-TR" altLang="ar-SY" sz="2800" dirty="0">
                <a:solidFill>
                  <a:srgbClr val="FF0000"/>
                </a:solidFill>
              </a:rPr>
              <a:t>eşik enerjisi</a:t>
            </a:r>
            <a:r>
              <a:rPr lang="tr-TR" altLang="ar-SY" sz="2800" dirty="0"/>
              <a:t> </a:t>
            </a:r>
            <a:r>
              <a:rPr lang="tr-TR" altLang="ar-SY" sz="2800" dirty="0">
                <a:solidFill>
                  <a:schemeClr val="tx1"/>
                </a:solidFill>
              </a:rPr>
              <a:t>ne kadar </a:t>
            </a:r>
            <a:r>
              <a:rPr lang="tr-TR" altLang="ar-SY" sz="2800" dirty="0">
                <a:solidFill>
                  <a:srgbClr val="FFC000"/>
                </a:solidFill>
              </a:rPr>
              <a:t>büyükse</a:t>
            </a:r>
            <a:r>
              <a:rPr lang="tr-TR" altLang="ar-SY" sz="2800" dirty="0"/>
              <a:t>, </a:t>
            </a:r>
            <a:r>
              <a:rPr lang="tr-TR" altLang="ar-SY" sz="2800" dirty="0">
                <a:solidFill>
                  <a:schemeClr val="tx1"/>
                </a:solidFill>
              </a:rPr>
              <a:t>ürün veren </a:t>
            </a:r>
            <a:r>
              <a:rPr lang="tr-TR" altLang="ar-SY" sz="2800" dirty="0">
                <a:solidFill>
                  <a:srgbClr val="FF0000"/>
                </a:solidFill>
              </a:rPr>
              <a:t>çarpışmaların kesri </a:t>
            </a:r>
            <a:r>
              <a:rPr lang="tr-TR" altLang="ar-SY" sz="2800" dirty="0">
                <a:solidFill>
                  <a:schemeClr val="tx1"/>
                </a:solidFill>
              </a:rPr>
              <a:t>o kadar </a:t>
            </a:r>
            <a:r>
              <a:rPr lang="tr-TR" altLang="ar-SY" sz="2800" dirty="0">
                <a:solidFill>
                  <a:srgbClr val="FFC000"/>
                </a:solidFill>
              </a:rPr>
              <a:t>küçük</a:t>
            </a:r>
            <a:r>
              <a:rPr lang="tr-TR" altLang="ar-SY" sz="2800" dirty="0"/>
              <a:t> </a:t>
            </a:r>
            <a:r>
              <a:rPr lang="tr-TR" altLang="ar-SY" sz="2800" dirty="0">
                <a:solidFill>
                  <a:schemeClr val="tx1"/>
                </a:solidFill>
              </a:rPr>
              <a:t>olacak ve </a:t>
            </a:r>
            <a:r>
              <a:rPr lang="tr-TR" altLang="ar-SY" sz="2800" dirty="0">
                <a:solidFill>
                  <a:srgbClr val="7030A0"/>
                </a:solidFill>
              </a:rPr>
              <a:t>tepkime yavaş </a:t>
            </a:r>
            <a:r>
              <a:rPr lang="tr-TR" altLang="ar-SY" sz="2800" dirty="0">
                <a:solidFill>
                  <a:schemeClr val="tx1"/>
                </a:solidFill>
              </a:rPr>
              <a:t>yürüyecektir</a:t>
            </a:r>
            <a:r>
              <a:rPr lang="en-US" altLang="ar-SY" sz="2800" dirty="0">
                <a:solidFill>
                  <a:schemeClr val="tx1"/>
                </a:solidFill>
              </a:rPr>
              <a:t>.</a:t>
            </a:r>
          </a:p>
          <a:p>
            <a:pPr algn="just" rtl="0">
              <a:lnSpc>
                <a:spcPct val="150000"/>
              </a:lnSpc>
            </a:pPr>
            <a:r>
              <a:rPr lang="tr-TR" altLang="ar-SY" sz="2800" dirty="0">
                <a:solidFill>
                  <a:srgbClr val="FF0000"/>
                </a:solidFill>
              </a:rPr>
              <a:t>Sıcaklık artarken </a:t>
            </a:r>
            <a:r>
              <a:rPr lang="tr-TR" altLang="ar-SY" sz="2800" dirty="0">
                <a:solidFill>
                  <a:schemeClr val="tx1"/>
                </a:solidFill>
              </a:rPr>
              <a:t>tepkime hızı da artış gösterir</a:t>
            </a:r>
            <a:r>
              <a:rPr lang="en-US" altLang="ar-SY" sz="2800" dirty="0">
                <a:solidFill>
                  <a:schemeClr val="tx1"/>
                </a:solidFill>
              </a:rPr>
              <a:t>.</a:t>
            </a: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Kinetik Enerji</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471" y="1127840"/>
            <a:ext cx="4724466" cy="40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24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a:lnSpc>
                <a:spcPct val="150000"/>
              </a:lnSpc>
            </a:pPr>
            <a:r>
              <a:rPr lang="tr-TR" altLang="ar-SY" sz="2800" dirty="0">
                <a:solidFill>
                  <a:schemeClr val="tx1"/>
                </a:solidFill>
              </a:rPr>
              <a:t>Bir tepkimenin hızına etki eden diğer bir etken de moleküllerin </a:t>
            </a:r>
            <a:r>
              <a:rPr lang="tr-TR" altLang="ar-SY" sz="2800" dirty="0">
                <a:solidFill>
                  <a:srgbClr val="FF0000"/>
                </a:solidFill>
              </a:rPr>
              <a:t>çarpışma </a:t>
            </a:r>
            <a:r>
              <a:rPr lang="tr-TR" altLang="ar-SY" sz="2800" dirty="0">
                <a:solidFill>
                  <a:schemeClr val="tx1"/>
                </a:solidFill>
              </a:rPr>
              <a:t>anındaki </a:t>
            </a:r>
            <a:r>
              <a:rPr lang="tr-TR" altLang="ar-SY" sz="2800" dirty="0">
                <a:solidFill>
                  <a:srgbClr val="FF0000"/>
                </a:solidFill>
              </a:rPr>
              <a:t>yönlenme</a:t>
            </a:r>
            <a:r>
              <a:rPr lang="tr-TR" altLang="ar-SY" sz="2800" dirty="0">
                <a:solidFill>
                  <a:schemeClr val="tx1"/>
                </a:solidFill>
              </a:rPr>
              <a:t>leridir</a:t>
            </a:r>
            <a:r>
              <a:rPr lang="en-US" altLang="ar-SY" sz="2800" dirty="0"/>
              <a:t>.</a:t>
            </a:r>
          </a:p>
          <a:p>
            <a:pPr marL="0" indent="0" algn="ctr" rtl="0">
              <a:lnSpc>
                <a:spcPct val="150000"/>
              </a:lnSpc>
              <a:buNone/>
            </a:pPr>
            <a:r>
              <a:rPr lang="tr-TR" altLang="ar-SY" sz="2800" dirty="0">
                <a:solidFill>
                  <a:schemeClr val="tx1"/>
                </a:solidFill>
              </a:rPr>
              <a:t>H* + *H </a:t>
            </a:r>
            <a:r>
              <a:rPr lang="tr-TR" altLang="ar-SY" sz="2800" dirty="0">
                <a:solidFill>
                  <a:schemeClr val="tx1"/>
                </a:solidFill>
                <a:latin typeface="Times New Roman" panose="02020603050405020304" pitchFamily="18" charset="0"/>
                <a:cs typeface="Times New Roman" panose="02020603050405020304" pitchFamily="18" charset="0"/>
              </a:rPr>
              <a:t>→ H</a:t>
            </a:r>
            <a:r>
              <a:rPr lang="tr-TR" altLang="ar-SY" sz="2800" baseline="-25000" dirty="0">
                <a:solidFill>
                  <a:schemeClr val="tx1"/>
                </a:solidFill>
                <a:latin typeface="Times New Roman" panose="02020603050405020304" pitchFamily="18" charset="0"/>
                <a:cs typeface="Times New Roman" panose="02020603050405020304" pitchFamily="18" charset="0"/>
              </a:rPr>
              <a:t>2</a:t>
            </a:r>
            <a:endParaRPr lang="tr-TR" altLang="ar-SY" sz="2800" baseline="-25000" dirty="0">
              <a:solidFill>
                <a:schemeClr val="tx1"/>
              </a:solidFill>
            </a:endParaRPr>
          </a:p>
          <a:p>
            <a:pPr algn="just" rtl="0">
              <a:lnSpc>
                <a:spcPct val="150000"/>
              </a:lnSpc>
            </a:pPr>
            <a:r>
              <a:rPr lang="tr-TR" altLang="ar-SY" sz="2800" dirty="0">
                <a:solidFill>
                  <a:schemeClr val="tx1"/>
                </a:solidFill>
              </a:rPr>
              <a:t>Bu tepkimede </a:t>
            </a:r>
            <a:r>
              <a:rPr lang="tr-TR" altLang="ar-SY" sz="2800" dirty="0">
                <a:solidFill>
                  <a:srgbClr val="00B050"/>
                </a:solidFill>
              </a:rPr>
              <a:t>herhangi bir bağ kopmaz</a:t>
            </a:r>
            <a:r>
              <a:rPr lang="tr-TR" altLang="ar-SY" sz="2800" dirty="0">
                <a:solidFill>
                  <a:schemeClr val="tx1"/>
                </a:solidFill>
              </a:rPr>
              <a:t>, ancak bir H-H bağı oluşur.</a:t>
            </a:r>
          </a:p>
          <a:p>
            <a:pPr algn="just" rtl="0">
              <a:lnSpc>
                <a:spcPct val="150000"/>
              </a:lnSpc>
            </a:pPr>
            <a:r>
              <a:rPr lang="tr-TR" altLang="ar-SY" sz="2800" dirty="0">
                <a:solidFill>
                  <a:schemeClr val="tx1"/>
                </a:solidFill>
              </a:rPr>
              <a:t>Hidrojen atomlarının, </a:t>
            </a:r>
            <a:r>
              <a:rPr lang="tr-TR" altLang="ar-SY" sz="2800" dirty="0">
                <a:solidFill>
                  <a:srgbClr val="0070C0"/>
                </a:solidFill>
              </a:rPr>
              <a:t>küresel simetrisi nedeniyle</a:t>
            </a:r>
            <a:r>
              <a:rPr lang="tr-TR" altLang="ar-SY" sz="2800" dirty="0">
                <a:solidFill>
                  <a:schemeClr val="tx1"/>
                </a:solidFill>
              </a:rPr>
              <a:t>, </a:t>
            </a:r>
            <a:r>
              <a:rPr lang="tr-TR" altLang="ar-SY" sz="2800" dirty="0">
                <a:solidFill>
                  <a:srgbClr val="FF0000"/>
                </a:solidFill>
              </a:rPr>
              <a:t>bu tepkimede yönlenme önemli değildir. </a:t>
            </a:r>
          </a:p>
        </p:txBody>
      </p:sp>
      <p:sp>
        <p:nvSpPr>
          <p:cNvPr id="3" name="Title 2"/>
          <p:cNvSpPr>
            <a:spLocks noGrp="1"/>
          </p:cNvSpPr>
          <p:nvPr>
            <p:ph type="title"/>
          </p:nvPr>
        </p:nvSpPr>
        <p:spPr>
          <a:xfrm>
            <a:off x="1524000" y="151571"/>
            <a:ext cx="7962900" cy="987303"/>
          </a:xfrm>
        </p:spPr>
        <p:txBody>
          <a:bodyPr anchor="ctr">
            <a:normAutofit/>
          </a:bodyPr>
          <a:lstStyle/>
          <a:p>
            <a:pPr rtl="0">
              <a:buClr>
                <a:schemeClr val="accent1"/>
              </a:buClr>
            </a:pPr>
            <a:r>
              <a:rPr lang="tr-TR" altLang="ar-SY" sz="4000" dirty="0">
                <a:solidFill>
                  <a:srgbClr val="FF0000"/>
                </a:solidFill>
              </a:rPr>
              <a:t>Çarpışma yönlenme</a:t>
            </a:r>
            <a:endParaRPr lang="en-US" altLang="ar-SY" sz="4000" dirty="0">
              <a:solidFill>
                <a:srgbClr val="FF0000"/>
              </a:solidFill>
            </a:endParaRPr>
          </a:p>
        </p:txBody>
      </p:sp>
      <p:pic>
        <p:nvPicPr>
          <p:cNvPr id="4" name="Picture 3"/>
          <p:cNvPicPr>
            <a:picLocks noChangeAspect="1"/>
          </p:cNvPicPr>
          <p:nvPr/>
        </p:nvPicPr>
        <p:blipFill>
          <a:blip r:embed="rId2"/>
          <a:stretch>
            <a:fillRect/>
          </a:stretch>
        </p:blipFill>
        <p:spPr>
          <a:xfrm>
            <a:off x="9486900" y="2357395"/>
            <a:ext cx="2417055" cy="2409478"/>
          </a:xfrm>
          <a:prstGeom prst="rect">
            <a:avLst/>
          </a:prstGeom>
        </p:spPr>
      </p:pic>
    </p:spTree>
    <p:extLst>
      <p:ext uri="{BB962C8B-B14F-4D97-AF65-F5344CB8AC3E}">
        <p14:creationId xmlns:p14="http://schemas.microsoft.com/office/powerpoint/2010/main" val="130755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Chilly market design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hilly market design template" id="{A9CABA2C-7C9D-4B04-97BF-30ACAA33F979}" vid="{946736E9-A178-4D9A-96AE-381F31C2770F}"/>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C1B467-D5BC-4F2C-BB2A-C5C3CD501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Chilly market design slides</Template>
  <TotalTime>0</TotalTime>
  <Words>2085</Words>
  <Application>Microsoft Office PowerPoint</Application>
  <PresentationFormat>Geniş ekran</PresentationFormat>
  <Paragraphs>206</Paragraphs>
  <Slides>45</Slides>
  <Notes>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Calibri</vt:lpstr>
      <vt:lpstr>Cambria Math</vt:lpstr>
      <vt:lpstr>Century Gothic</vt:lpstr>
      <vt:lpstr>Times New Roman</vt:lpstr>
      <vt:lpstr>Wingdings 3</vt:lpstr>
      <vt:lpstr>Chilly market design template</vt:lpstr>
      <vt:lpstr>Fizikokimya Kimyasal Kinetik 2</vt:lpstr>
      <vt:lpstr>Konular</vt:lpstr>
      <vt:lpstr>Kimyasal Kinetikte Kuramsal Modeller – Çarpışma Kuramı</vt:lpstr>
      <vt:lpstr>Çarpışma Kuramı</vt:lpstr>
      <vt:lpstr>Çarpışma Kuramı</vt:lpstr>
      <vt:lpstr>Eşik (etkinleşme) Enerjisi</vt:lpstr>
      <vt:lpstr>Eşik (etkinleşme) Enerjisi</vt:lpstr>
      <vt:lpstr>Kinetik Enerji</vt:lpstr>
      <vt:lpstr>Çarpışma yönlenme</vt:lpstr>
      <vt:lpstr>Çarpışma yönlenme</vt:lpstr>
      <vt:lpstr>Geçiş Hali Kuramı</vt:lpstr>
      <vt:lpstr>Geçiş Hali Kuramı</vt:lpstr>
      <vt:lpstr>Geçiş Hali Kuramı</vt:lpstr>
      <vt:lpstr>PowerPoint Sunusu</vt:lpstr>
      <vt:lpstr>Sıcaklığın Tepkime Hızlarına Etkisi</vt:lpstr>
      <vt:lpstr>Sıcaklığın Tepkime Hızlarına Etkisi</vt:lpstr>
      <vt:lpstr>Sıcaklığın Tepkime Hızlarına Etkisi</vt:lpstr>
      <vt:lpstr>Örnek</vt:lpstr>
      <vt:lpstr>Örnek</vt:lpstr>
      <vt:lpstr>Çözüm-Yöntem 1</vt:lpstr>
      <vt:lpstr>Çözüm – Yöntem 2</vt:lpstr>
      <vt:lpstr>Tepkime Mekanizmaları</vt:lpstr>
      <vt:lpstr>Tepkime Mekanizmaları</vt:lpstr>
      <vt:lpstr>Basit Süreçlerin özellikleri</vt:lpstr>
      <vt:lpstr>Basit Süreçlerin özellikleri</vt:lpstr>
      <vt:lpstr>Basit Süreçlerin özellikleri</vt:lpstr>
      <vt:lpstr>Basit Süreçlerin özellikleri</vt:lpstr>
      <vt:lpstr>Kataliz</vt:lpstr>
      <vt:lpstr>Kataliz</vt:lpstr>
      <vt:lpstr>Kataliz - Homojen Kataliz</vt:lpstr>
      <vt:lpstr>Kataliz - Homojen Kataliz</vt:lpstr>
      <vt:lpstr>Kataliz - Heterojen Kataliz</vt:lpstr>
      <vt:lpstr>Kataliz - Heterojen Kataliz</vt:lpstr>
      <vt:lpstr>Kataliz - Heterojen Kataliz</vt:lpstr>
      <vt:lpstr>Kataliz - Heterojen Kataliz</vt:lpstr>
      <vt:lpstr>Kataliz - Heterojen Kataliz</vt:lpstr>
      <vt:lpstr>Kataliz - Katalizör Olarak Enzimler</vt:lpstr>
      <vt:lpstr>Kataliz - Katalizör Olarak Enzimler</vt:lpstr>
      <vt:lpstr>Kataliz - Katalizör Olarak Enzimler</vt:lpstr>
      <vt:lpstr>Kataliz - Katalizör Olarak Enzimler</vt:lpstr>
      <vt:lpstr>Kataliz - Katalizör Olarak Enzimler</vt:lpstr>
      <vt:lpstr>Kataliz - Katalizör Olarak Enzimler</vt:lpstr>
      <vt:lpstr>Kataliz - Katalizör Olarak Enzimler</vt:lpstr>
      <vt:lpstr>Kataliz - Katalizör Olarak Enzimler</vt:lpstr>
      <vt:lpstr>Kataliz - Katalizör Olarak Enzimler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2015-09-07T05:41:32Z</dcterms:created>
  <dcterms:modified xsi:type="dcterms:W3CDTF">2019-04-30T06:44:29Z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TC034605069991</vt:lpwstr>
  </property>
</Properties>
</file>