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Lst>
  <p:notesMasterIdLst>
    <p:notesMasterId r:id="rId67"/>
  </p:notesMasterIdLst>
  <p:handoutMasterIdLst>
    <p:handoutMasterId r:id="rId68"/>
  </p:handoutMasterIdLst>
  <p:sldIdLst>
    <p:sldId id="257" r:id="rId3"/>
    <p:sldId id="401" r:id="rId4"/>
    <p:sldId id="466" r:id="rId5"/>
    <p:sldId id="412" r:id="rId6"/>
    <p:sldId id="416" r:id="rId7"/>
    <p:sldId id="421" r:id="rId8"/>
    <p:sldId id="422" r:id="rId9"/>
    <p:sldId id="415" r:id="rId10"/>
    <p:sldId id="451" r:id="rId11"/>
    <p:sldId id="418" r:id="rId12"/>
    <p:sldId id="419" r:id="rId13"/>
    <p:sldId id="420" r:id="rId14"/>
    <p:sldId id="467" r:id="rId15"/>
    <p:sldId id="417" r:id="rId16"/>
    <p:sldId id="413" r:id="rId17"/>
    <p:sldId id="424" r:id="rId18"/>
    <p:sldId id="425" r:id="rId19"/>
    <p:sldId id="452" r:id="rId20"/>
    <p:sldId id="426" r:id="rId21"/>
    <p:sldId id="427" r:id="rId22"/>
    <p:sldId id="453" r:id="rId23"/>
    <p:sldId id="428" r:id="rId24"/>
    <p:sldId id="429" r:id="rId25"/>
    <p:sldId id="430" r:id="rId26"/>
    <p:sldId id="431" r:id="rId27"/>
    <p:sldId id="432" r:id="rId28"/>
    <p:sldId id="423" r:id="rId29"/>
    <p:sldId id="454" r:id="rId30"/>
    <p:sldId id="433" r:id="rId31"/>
    <p:sldId id="455" r:id="rId32"/>
    <p:sldId id="434" r:id="rId33"/>
    <p:sldId id="456" r:id="rId34"/>
    <p:sldId id="435" r:id="rId35"/>
    <p:sldId id="436" r:id="rId36"/>
    <p:sldId id="437" r:id="rId37"/>
    <p:sldId id="438" r:id="rId38"/>
    <p:sldId id="458" r:id="rId39"/>
    <p:sldId id="457" r:id="rId40"/>
    <p:sldId id="439" r:id="rId41"/>
    <p:sldId id="460" r:id="rId42"/>
    <p:sldId id="468" r:id="rId43"/>
    <p:sldId id="440" r:id="rId44"/>
    <p:sldId id="459" r:id="rId45"/>
    <p:sldId id="441" r:id="rId46"/>
    <p:sldId id="442" r:id="rId47"/>
    <p:sldId id="462" r:id="rId48"/>
    <p:sldId id="461" r:id="rId49"/>
    <p:sldId id="443" r:id="rId50"/>
    <p:sldId id="469" r:id="rId51"/>
    <p:sldId id="444" r:id="rId52"/>
    <p:sldId id="470" r:id="rId53"/>
    <p:sldId id="445" r:id="rId54"/>
    <p:sldId id="471" r:id="rId55"/>
    <p:sldId id="446" r:id="rId56"/>
    <p:sldId id="473" r:id="rId57"/>
    <p:sldId id="447" r:id="rId58"/>
    <p:sldId id="448" r:id="rId59"/>
    <p:sldId id="449" r:id="rId60"/>
    <p:sldId id="450" r:id="rId61"/>
    <p:sldId id="463" r:id="rId62"/>
    <p:sldId id="464" r:id="rId63"/>
    <p:sldId id="474" r:id="rId64"/>
    <p:sldId id="472" r:id="rId65"/>
    <p:sldId id="46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707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4280" autoAdjust="0"/>
  </p:normalViewPr>
  <p:slideViewPr>
    <p:cSldViewPr snapToGrid="0" showGuides="1">
      <p:cViewPr varScale="1">
        <p:scale>
          <a:sx n="65" d="100"/>
          <a:sy n="65" d="100"/>
        </p:scale>
        <p:origin x="732" y="60"/>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168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oleObject" Target="file:///C:\Avrasya\Dersler\Bahar%20Yar&#305;y&#305;l\GDM_202%20Fizikokimya\Kaynaklar\Physical%20chemistry%20of%20foods\An%20Introduction%20to%20the%20physical%20chemistry%20of%20foods\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vrasya\Dersler\Bahar%20Yar&#305;y&#305;l\GDM_202%20Fizikokimya\Kaynaklar\Physical%20chemistry%20of%20foods\An%20Introduction%20to%20the%20physical%20chemistry%20of%20foods\New%20Microsoft%20Excel%20Work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Avrasya\Dersler\Bahar%20Yar&#305;y&#305;l\GDM_202%20Fizikokimya\Kaynaklar\Physical%20chemistry%20of%20foods\An%20Introduction%20to%20the%20physical%20chemistry%20of%20foods\New%20Microsoft%20Excel%20Workshe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Sheet1!$P$1</c:f>
              <c:strCache>
                <c:ptCount val="1"/>
                <c:pt idx="0">
                  <c:v>c/c0</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Sheet1!$O$2:$O$9</c:f>
              <c:numCache>
                <c:formatCode>General</c:formatCode>
                <c:ptCount val="8"/>
                <c:pt idx="0">
                  <c:v>0</c:v>
                </c:pt>
                <c:pt idx="1">
                  <c:v>15</c:v>
                </c:pt>
                <c:pt idx="2">
                  <c:v>30</c:v>
                </c:pt>
                <c:pt idx="3">
                  <c:v>70</c:v>
                </c:pt>
                <c:pt idx="4">
                  <c:v>100</c:v>
                </c:pt>
                <c:pt idx="5">
                  <c:v>130</c:v>
                </c:pt>
                <c:pt idx="6">
                  <c:v>170</c:v>
                </c:pt>
                <c:pt idx="7">
                  <c:v>220</c:v>
                </c:pt>
              </c:numCache>
            </c:numRef>
          </c:xVal>
          <c:yVal>
            <c:numRef>
              <c:f>Sheet1!$P$2:$P$9</c:f>
              <c:numCache>
                <c:formatCode>General</c:formatCode>
                <c:ptCount val="8"/>
                <c:pt idx="0">
                  <c:v>100</c:v>
                </c:pt>
                <c:pt idx="1">
                  <c:v>90</c:v>
                </c:pt>
                <c:pt idx="2">
                  <c:v>78</c:v>
                </c:pt>
                <c:pt idx="3">
                  <c:v>50</c:v>
                </c:pt>
                <c:pt idx="4">
                  <c:v>37</c:v>
                </c:pt>
                <c:pt idx="5">
                  <c:v>25</c:v>
                </c:pt>
                <c:pt idx="6">
                  <c:v>18</c:v>
                </c:pt>
                <c:pt idx="7">
                  <c:v>11</c:v>
                </c:pt>
              </c:numCache>
            </c:numRef>
          </c:yVal>
          <c:smooth val="0"/>
          <c:extLst>
            <c:ext xmlns:c16="http://schemas.microsoft.com/office/drawing/2014/chart" uri="{C3380CC4-5D6E-409C-BE32-E72D297353CC}">
              <c16:uniqueId val="{00000000-00AC-45F6-8D0E-198288115966}"/>
            </c:ext>
          </c:extLst>
        </c:ser>
        <c:dLbls>
          <c:showLegendKey val="0"/>
          <c:showVal val="0"/>
          <c:showCatName val="0"/>
          <c:showSerName val="0"/>
          <c:showPercent val="0"/>
          <c:showBubbleSize val="0"/>
        </c:dLbls>
        <c:axId val="513288504"/>
        <c:axId val="513280960"/>
      </c:scatterChart>
      <c:valAx>
        <c:axId val="513288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a:t>Zaman (s)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513280960"/>
        <c:crosses val="autoZero"/>
        <c:crossBetween val="midCat"/>
      </c:valAx>
      <c:valAx>
        <c:axId val="513280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a:t>Kalan Oranı</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51328850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Sheet1!$S$1</c:f>
              <c:strCache>
                <c:ptCount val="1"/>
                <c:pt idx="0">
                  <c:v>ln</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Sheet1!$R$2:$R$9</c:f>
              <c:numCache>
                <c:formatCode>General</c:formatCode>
                <c:ptCount val="8"/>
                <c:pt idx="0">
                  <c:v>0</c:v>
                </c:pt>
                <c:pt idx="1">
                  <c:v>15</c:v>
                </c:pt>
                <c:pt idx="2">
                  <c:v>30</c:v>
                </c:pt>
                <c:pt idx="3">
                  <c:v>70</c:v>
                </c:pt>
                <c:pt idx="4">
                  <c:v>100</c:v>
                </c:pt>
                <c:pt idx="5">
                  <c:v>130</c:v>
                </c:pt>
                <c:pt idx="6">
                  <c:v>170</c:v>
                </c:pt>
                <c:pt idx="7">
                  <c:v>220</c:v>
                </c:pt>
              </c:numCache>
            </c:numRef>
          </c:xVal>
          <c:yVal>
            <c:numRef>
              <c:f>Sheet1!$S$2:$S$9</c:f>
              <c:numCache>
                <c:formatCode>General</c:formatCode>
                <c:ptCount val="8"/>
                <c:pt idx="0">
                  <c:v>4.5999999999999996</c:v>
                </c:pt>
                <c:pt idx="1">
                  <c:v>4.499809670330265</c:v>
                </c:pt>
                <c:pt idx="2">
                  <c:v>4.3567088266895917</c:v>
                </c:pt>
                <c:pt idx="3">
                  <c:v>3.912023005428146</c:v>
                </c:pt>
                <c:pt idx="4">
                  <c:v>3.6109179126442243</c:v>
                </c:pt>
                <c:pt idx="5">
                  <c:v>3.2188758248682006</c:v>
                </c:pt>
                <c:pt idx="6">
                  <c:v>2.8903717578961645</c:v>
                </c:pt>
                <c:pt idx="7">
                  <c:v>2.3978952727983707</c:v>
                </c:pt>
              </c:numCache>
            </c:numRef>
          </c:yVal>
          <c:smooth val="0"/>
          <c:extLst>
            <c:ext xmlns:c16="http://schemas.microsoft.com/office/drawing/2014/chart" uri="{C3380CC4-5D6E-409C-BE32-E72D297353CC}">
              <c16:uniqueId val="{00000000-1A93-4788-B290-34194B38D4F4}"/>
            </c:ext>
          </c:extLst>
        </c:ser>
        <c:dLbls>
          <c:showLegendKey val="0"/>
          <c:showVal val="0"/>
          <c:showCatName val="0"/>
          <c:showSerName val="0"/>
          <c:showPercent val="0"/>
          <c:showBubbleSize val="0"/>
        </c:dLbls>
        <c:axId val="507023256"/>
        <c:axId val="507026208"/>
      </c:scatterChart>
      <c:valAx>
        <c:axId val="507023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Zaman (s)</a:t>
                </a:r>
                <a:endParaRPr lang="tr-T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507026208"/>
        <c:crosses val="autoZero"/>
        <c:crossBetween val="midCat"/>
      </c:valAx>
      <c:valAx>
        <c:axId val="507026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tr-TR"/>
                  <a:t>ln (</a:t>
                </a:r>
                <a:r>
                  <a:rPr lang="en-US"/>
                  <a:t>[A])</a:t>
                </a:r>
                <a:endParaRPr lang="tr-T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50702325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Sheet1!$V$1</c:f>
              <c:strCache>
                <c:ptCount val="1"/>
                <c:pt idx="0">
                  <c:v>1/c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Sheet1!$U$2:$U$9</c:f>
              <c:numCache>
                <c:formatCode>General</c:formatCode>
                <c:ptCount val="8"/>
                <c:pt idx="0">
                  <c:v>0</c:v>
                </c:pt>
                <c:pt idx="1">
                  <c:v>15</c:v>
                </c:pt>
                <c:pt idx="2">
                  <c:v>30</c:v>
                </c:pt>
                <c:pt idx="3">
                  <c:v>70</c:v>
                </c:pt>
                <c:pt idx="4">
                  <c:v>100</c:v>
                </c:pt>
                <c:pt idx="5">
                  <c:v>130</c:v>
                </c:pt>
                <c:pt idx="6">
                  <c:v>170</c:v>
                </c:pt>
                <c:pt idx="7">
                  <c:v>220</c:v>
                </c:pt>
              </c:numCache>
            </c:numRef>
          </c:xVal>
          <c:yVal>
            <c:numRef>
              <c:f>Sheet1!$V$2:$V$9</c:f>
              <c:numCache>
                <c:formatCode>General</c:formatCode>
                <c:ptCount val="8"/>
                <c:pt idx="0">
                  <c:v>0.01</c:v>
                </c:pt>
                <c:pt idx="1">
                  <c:v>1.1111111111111112E-2</c:v>
                </c:pt>
                <c:pt idx="2">
                  <c:v>1.282051282051282E-2</c:v>
                </c:pt>
                <c:pt idx="3">
                  <c:v>0.02</c:v>
                </c:pt>
                <c:pt idx="4">
                  <c:v>2.7027027027027029E-2</c:v>
                </c:pt>
                <c:pt idx="5">
                  <c:v>0.04</c:v>
                </c:pt>
                <c:pt idx="6">
                  <c:v>5.5555555555555552E-2</c:v>
                </c:pt>
                <c:pt idx="7">
                  <c:v>9.0909090909090912E-2</c:v>
                </c:pt>
              </c:numCache>
            </c:numRef>
          </c:yVal>
          <c:smooth val="0"/>
          <c:extLst>
            <c:ext xmlns:c16="http://schemas.microsoft.com/office/drawing/2014/chart" uri="{C3380CC4-5D6E-409C-BE32-E72D297353CC}">
              <c16:uniqueId val="{00000000-71BF-459A-B154-D236D2B42252}"/>
            </c:ext>
          </c:extLst>
        </c:ser>
        <c:dLbls>
          <c:showLegendKey val="0"/>
          <c:showVal val="0"/>
          <c:showCatName val="0"/>
          <c:showSerName val="0"/>
          <c:showPercent val="0"/>
          <c:showBubbleSize val="0"/>
        </c:dLbls>
        <c:axId val="504033624"/>
        <c:axId val="504039528"/>
      </c:scatterChart>
      <c:valAx>
        <c:axId val="5040336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Zaman (s)</a:t>
                </a:r>
                <a:endParaRPr lang="tr-T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504039528"/>
        <c:crosses val="autoZero"/>
        <c:crossBetween val="midCat"/>
      </c:valAx>
      <c:valAx>
        <c:axId val="504039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1/[A]</a:t>
                </a:r>
                <a:endParaRPr lang="tr-T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tr-TR"/>
          </a:p>
        </c:txPr>
        <c:crossAx val="5040336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6CFED4-D69B-4F2E-9E8F-84756F102C74}" type="datetimeFigureOut">
              <a:rPr lang="en-US" smtClean="0"/>
              <a:t>4/15/2019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B981B0-9A62-4E8D-B3AC-FD58D27FCBCF}" type="slidenum">
              <a:rPr lang="en-US" smtClean="0"/>
              <a:t>‹#›</a:t>
            </a:fld>
            <a:endParaRPr lang="en-US"/>
          </a:p>
        </p:txBody>
      </p:sp>
    </p:spTree>
    <p:extLst>
      <p:ext uri="{BB962C8B-B14F-4D97-AF65-F5344CB8AC3E}">
        <p14:creationId xmlns:p14="http://schemas.microsoft.com/office/powerpoint/2010/main" val="406592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7D950-FF6C-450E-A292-782665957326}" type="datetimeFigureOut">
              <a:rPr lang="en-US" smtClean="0"/>
              <a:t>4/15/2019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D1C1CB-B741-45C3-A5E1-A9697FF5E606}" type="slidenum">
              <a:rPr lang="en-US" smtClean="0"/>
              <a:t>‹#›</a:t>
            </a:fld>
            <a:endParaRPr lang="en-US"/>
          </a:p>
        </p:txBody>
      </p:sp>
    </p:spTree>
    <p:extLst>
      <p:ext uri="{BB962C8B-B14F-4D97-AF65-F5344CB8AC3E}">
        <p14:creationId xmlns:p14="http://schemas.microsoft.com/office/powerpoint/2010/main" val="395771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D1C1CB-B741-45C3-A5E1-A9697FF5E606}" type="slidenum">
              <a:rPr lang="en-US" smtClean="0"/>
              <a:t>1</a:t>
            </a:fld>
            <a:endParaRPr lang="en-US"/>
          </a:p>
        </p:txBody>
      </p:sp>
    </p:spTree>
    <p:extLst>
      <p:ext uri="{BB962C8B-B14F-4D97-AF65-F5344CB8AC3E}">
        <p14:creationId xmlns:p14="http://schemas.microsoft.com/office/powerpoint/2010/main" val="37105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Introduction to the physical chemistry of foods p43</a:t>
            </a:r>
          </a:p>
        </p:txBody>
      </p:sp>
      <p:sp>
        <p:nvSpPr>
          <p:cNvPr id="4" name="Slide Number Placeholder 3"/>
          <p:cNvSpPr>
            <a:spLocks noGrp="1"/>
          </p:cNvSpPr>
          <p:nvPr>
            <p:ph type="sldNum" sz="quarter" idx="10"/>
          </p:nvPr>
        </p:nvSpPr>
        <p:spPr/>
        <p:txBody>
          <a:bodyPr/>
          <a:lstStyle/>
          <a:p>
            <a:fld id="{B1D1C1CB-B741-45C3-A5E1-A9697FF5E606}" type="slidenum">
              <a:rPr lang="en-US" smtClean="0"/>
              <a:t>60</a:t>
            </a:fld>
            <a:endParaRPr lang="en-US"/>
          </a:p>
        </p:txBody>
      </p:sp>
    </p:spTree>
    <p:extLst>
      <p:ext uri="{BB962C8B-B14F-4D97-AF65-F5344CB8AC3E}">
        <p14:creationId xmlns:p14="http://schemas.microsoft.com/office/powerpoint/2010/main" val="419644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Introduction to the physical chemistry of foods p43</a:t>
            </a:r>
          </a:p>
        </p:txBody>
      </p:sp>
      <p:sp>
        <p:nvSpPr>
          <p:cNvPr id="4" name="Slide Number Placeholder 3"/>
          <p:cNvSpPr>
            <a:spLocks noGrp="1"/>
          </p:cNvSpPr>
          <p:nvPr>
            <p:ph type="sldNum" sz="quarter" idx="10"/>
          </p:nvPr>
        </p:nvSpPr>
        <p:spPr/>
        <p:txBody>
          <a:bodyPr/>
          <a:lstStyle/>
          <a:p>
            <a:fld id="{B1D1C1CB-B741-45C3-A5E1-A9697FF5E606}" type="slidenum">
              <a:rPr lang="en-US" smtClean="0"/>
              <a:t>61</a:t>
            </a:fld>
            <a:endParaRPr lang="en-US"/>
          </a:p>
        </p:txBody>
      </p:sp>
    </p:spTree>
    <p:extLst>
      <p:ext uri="{BB962C8B-B14F-4D97-AF65-F5344CB8AC3E}">
        <p14:creationId xmlns:p14="http://schemas.microsoft.com/office/powerpoint/2010/main" val="588043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Introduction to the physical chemistry of foods p43</a:t>
            </a:r>
          </a:p>
        </p:txBody>
      </p:sp>
      <p:sp>
        <p:nvSpPr>
          <p:cNvPr id="4" name="Slide Number Placeholder 3"/>
          <p:cNvSpPr>
            <a:spLocks noGrp="1"/>
          </p:cNvSpPr>
          <p:nvPr>
            <p:ph type="sldNum" sz="quarter" idx="10"/>
          </p:nvPr>
        </p:nvSpPr>
        <p:spPr/>
        <p:txBody>
          <a:bodyPr/>
          <a:lstStyle/>
          <a:p>
            <a:fld id="{B1D1C1CB-B741-45C3-A5E1-A9697FF5E606}" type="slidenum">
              <a:rPr lang="en-US" smtClean="0"/>
              <a:t>62</a:t>
            </a:fld>
            <a:endParaRPr lang="en-US"/>
          </a:p>
        </p:txBody>
      </p:sp>
    </p:spTree>
    <p:extLst>
      <p:ext uri="{BB962C8B-B14F-4D97-AF65-F5344CB8AC3E}">
        <p14:creationId xmlns:p14="http://schemas.microsoft.com/office/powerpoint/2010/main" val="104914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An Introduction to the physical chemistry of foods p43</a:t>
            </a:r>
          </a:p>
        </p:txBody>
      </p:sp>
      <p:sp>
        <p:nvSpPr>
          <p:cNvPr id="4" name="Slide Number Placeholder 3"/>
          <p:cNvSpPr>
            <a:spLocks noGrp="1"/>
          </p:cNvSpPr>
          <p:nvPr>
            <p:ph type="sldNum" sz="quarter" idx="10"/>
          </p:nvPr>
        </p:nvSpPr>
        <p:spPr/>
        <p:txBody>
          <a:bodyPr/>
          <a:lstStyle/>
          <a:p>
            <a:fld id="{B1D1C1CB-B741-45C3-A5E1-A9697FF5E606}" type="slidenum">
              <a:rPr lang="en-US" smtClean="0"/>
              <a:t>63</a:t>
            </a:fld>
            <a:endParaRPr lang="en-US"/>
          </a:p>
        </p:txBody>
      </p:sp>
    </p:spTree>
    <p:extLst>
      <p:ext uri="{BB962C8B-B14F-4D97-AF65-F5344CB8AC3E}">
        <p14:creationId xmlns:p14="http://schemas.microsoft.com/office/powerpoint/2010/main" val="329855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1D1C1CB-B741-45C3-A5E1-A9697FF5E606}" type="slidenum">
              <a:rPr lang="en-US" smtClean="0"/>
              <a:t>64</a:t>
            </a:fld>
            <a:endParaRPr lang="en-US"/>
          </a:p>
        </p:txBody>
      </p:sp>
    </p:spTree>
    <p:extLst>
      <p:ext uri="{BB962C8B-B14F-4D97-AF65-F5344CB8AC3E}">
        <p14:creationId xmlns:p14="http://schemas.microsoft.com/office/powerpoint/2010/main" val="994059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857465C7-2B04-445F-8DB3-456E0173FCC0}" type="datetime1">
              <a:rPr lang="en-US" smtClean="0"/>
              <a:t>4/15/2019</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0FBEDB2-06CF-4889-9F60-414A440C13AB}" type="slidenum">
              <a:rPr lang="en-US" smtClean="0"/>
              <a:pPr/>
              <a:t>‹#›</a:t>
            </a:fld>
            <a:endParaRPr lang="en-US"/>
          </a:p>
        </p:txBody>
      </p:sp>
      <p:sp>
        <p:nvSpPr>
          <p:cNvPr id="3" name="Subtitle 2"/>
          <p:cNvSpPr>
            <a:spLocks noGrp="1"/>
          </p:cNvSpPr>
          <p:nvPr>
            <p:ph type="subTitle" idx="1"/>
          </p:nvPr>
        </p:nvSpPr>
        <p:spPr>
          <a:xfrm>
            <a:off x="1061987" y="3602038"/>
            <a:ext cx="7571874"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p:nvPr>
        </p:nvSpPr>
        <p:spPr>
          <a:xfrm>
            <a:off x="1061987" y="1041400"/>
            <a:ext cx="7571874" cy="2387600"/>
          </a:xfrm>
        </p:spPr>
        <p:txBody>
          <a:bodyPr anchor="b">
            <a:normAutofit/>
          </a:bodyPr>
          <a:lstStyle>
            <a:lvl1pPr algn="l">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64437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CD8A111-8073-4AA8-BD01-2133E03758F7}"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346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5BF708-533D-46C9-A9B0-0B6B8A5D6515}"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
        <p:nvSpPr>
          <p:cNvPr id="3" name="Vertical Text Placeholder 2"/>
          <p:cNvSpPr>
            <a:spLocks noGrp="1"/>
          </p:cNvSpPr>
          <p:nvPr>
            <p:ph type="body" orient="vert" idx="1"/>
          </p:nvPr>
        </p:nvSpPr>
        <p:spPr>
          <a:xfrm>
            <a:off x="1524000" y="1333499"/>
            <a:ext cx="6298223" cy="484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974623" y="1333499"/>
            <a:ext cx="1512277" cy="4843463"/>
          </a:xfrm>
        </p:spPr>
        <p:txBody>
          <a:bodyPr vert="eaVert"/>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81017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0FAF33-A3D2-4AC7-ACDE-F13D7A348C6D}"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3" name="Picture Placeholder 2"/>
          <p:cNvSpPr>
            <a:spLocks noGrp="1"/>
          </p:cNvSpPr>
          <p:nvPr>
            <p:ph type="pic" idx="1"/>
          </p:nvPr>
        </p:nvSpPr>
        <p:spPr>
          <a:xfrm>
            <a:off x="5322282" y="2324100"/>
            <a:ext cx="4151376" cy="3849624"/>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24001" y="2978150"/>
            <a:ext cx="3659188" cy="31940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1524001" y="1333500"/>
            <a:ext cx="3659188" cy="1600200"/>
          </a:xfrm>
        </p:spPr>
        <p:txBody>
          <a:bodyPr anchor="b">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76186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EE4767-B1DE-417D-8BE5-E27B165E3682}" type="datetime1">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FBEDB2-06CF-4889-9F60-414A440C13AB}" type="slidenum">
              <a:rPr lang="en-US" smtClean="0"/>
              <a:t>‹#›</a:t>
            </a:fld>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4016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F64904BA-F6BA-48C5-B8E5-DE739A78F4B9}" type="datetime1">
              <a:rPr lang="en-US" smtClean="0"/>
              <a:t>4/15/2019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0FBEDB2-06CF-4889-9F60-414A440C13AB}" type="slidenum">
              <a:rPr lang="en-US" smtClean="0"/>
              <a:pPr/>
              <a:t>‹#›</a:t>
            </a:fld>
            <a:endParaRPr lang="en-US"/>
          </a:p>
        </p:txBody>
      </p:sp>
      <p:sp>
        <p:nvSpPr>
          <p:cNvPr id="3" name="Text Placeholder 2"/>
          <p:cNvSpPr>
            <a:spLocks noGrp="1"/>
          </p:cNvSpPr>
          <p:nvPr>
            <p:ph type="body" idx="1"/>
          </p:nvPr>
        </p:nvSpPr>
        <p:spPr>
          <a:xfrm>
            <a:off x="1524000" y="4589463"/>
            <a:ext cx="7139354" cy="1500187"/>
          </a:xfrm>
        </p:spPr>
        <p:txBody>
          <a:bodyPr/>
          <a:lstStyle>
            <a:lvl1pPr marL="0" indent="0">
              <a:buNone/>
              <a:defRPr sz="2400">
                <a:solidFill>
                  <a:schemeClr val="accent2"/>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2" name="Title 1"/>
          <p:cNvSpPr>
            <a:spLocks noGrp="1"/>
          </p:cNvSpPr>
          <p:nvPr>
            <p:ph type="title"/>
          </p:nvPr>
        </p:nvSpPr>
        <p:spPr>
          <a:xfrm>
            <a:off x="1524000" y="1709738"/>
            <a:ext cx="7139354" cy="2862262"/>
          </a:xfrm>
        </p:spPr>
        <p:txBody>
          <a:bodyPr anchor="b">
            <a:normAutofit/>
          </a:bodyPr>
          <a:lstStyle>
            <a:lvl1pPr>
              <a:defRPr sz="4800">
                <a:solidFill>
                  <a:schemeClr val="accent1"/>
                </a:solidFill>
              </a:defRPr>
            </a:lvl1pPr>
          </a:lstStyle>
          <a:p>
            <a:r>
              <a:rPr lang="en-US"/>
              <a:t>Click to edit Master title style</a:t>
            </a:r>
            <a:endParaRPr lang="en-US" dirty="0"/>
          </a:p>
        </p:txBody>
      </p:sp>
    </p:spTree>
    <p:extLst>
      <p:ext uri="{BB962C8B-B14F-4D97-AF65-F5344CB8AC3E}">
        <p14:creationId xmlns:p14="http://schemas.microsoft.com/office/powerpoint/2010/main" val="355330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0E1D15D-44DE-4FD8-A752-EB03E04C3154}"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4" name="Content Placeholder 3"/>
          <p:cNvSpPr>
            <a:spLocks noGrp="1"/>
          </p:cNvSpPr>
          <p:nvPr>
            <p:ph sz="half" idx="2"/>
          </p:nvPr>
        </p:nvSpPr>
        <p:spPr>
          <a:xfrm>
            <a:off x="5597773" y="2438401"/>
            <a:ext cx="3886200" cy="3738562"/>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1541580" y="2438401"/>
            <a:ext cx="3886200" cy="3738562"/>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0386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C91AF4-D04B-45C6-91BC-D80269BD53C8}" type="datetime1">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FBEDB2-06CF-4889-9F60-414A440C13AB}" type="slidenum">
              <a:rPr lang="en-US" smtClean="0"/>
              <a:t>‹#›</a:t>
            </a:fld>
            <a:endParaRPr lang="en-US"/>
          </a:p>
        </p:txBody>
      </p:sp>
      <p:sp>
        <p:nvSpPr>
          <p:cNvPr id="6" name="Content Placeholder 5"/>
          <p:cNvSpPr>
            <a:spLocks noGrp="1"/>
          </p:cNvSpPr>
          <p:nvPr>
            <p:ph sz="quarter" idx="4"/>
          </p:nvPr>
        </p:nvSpPr>
        <p:spPr>
          <a:xfrm>
            <a:off x="5600700" y="3143251"/>
            <a:ext cx="3886200" cy="302895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00700" y="2438400"/>
            <a:ext cx="3886200" cy="641350"/>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3143251"/>
            <a:ext cx="3886200" cy="3028950"/>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1524000" y="2438400"/>
            <a:ext cx="3886200" cy="641350"/>
          </a:xfrm>
        </p:spPr>
        <p:txBody>
          <a:bodyPr anchor="b">
            <a:normAutofit/>
          </a:bodyPr>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p:cNvSpPr>
            <a:spLocks noGrp="1"/>
          </p:cNvSpPr>
          <p:nvPr>
            <p:ph type="title"/>
          </p:nvPr>
        </p:nvSpPr>
        <p:spPr>
          <a:xfrm>
            <a:off x="1524000" y="1345223"/>
            <a:ext cx="7962900" cy="978877"/>
          </a:xfrm>
        </p:spPr>
        <p:txBody>
          <a:bodyPr/>
          <a:lstStyle/>
          <a:p>
            <a:r>
              <a:rPr lang="en-US"/>
              <a:t>Click to edit Master title style</a:t>
            </a:r>
            <a:endParaRPr lang="en-US" dirty="0"/>
          </a:p>
        </p:txBody>
      </p:sp>
    </p:spTree>
    <p:extLst>
      <p:ext uri="{BB962C8B-B14F-4D97-AF65-F5344CB8AC3E}">
        <p14:creationId xmlns:p14="http://schemas.microsoft.com/office/powerpoint/2010/main" val="6048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9B8F426-2557-4C0F-BCB5-8F5F7A23481A}" type="datetime1">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FBEDB2-06CF-4889-9F60-414A440C13AB}"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307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F5F5B8-F27B-4EB3-A931-8B21AAAA30F1}" type="datetime1">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FBEDB2-06CF-4889-9F60-414A440C13AB}" type="slidenum">
              <a:rPr lang="en-US" smtClean="0"/>
              <a:t>‹#›</a:t>
            </a:fld>
            <a:endParaRPr lang="en-US"/>
          </a:p>
        </p:txBody>
      </p:sp>
    </p:spTree>
    <p:extLst>
      <p:ext uri="{BB962C8B-B14F-4D97-AF65-F5344CB8AC3E}">
        <p14:creationId xmlns:p14="http://schemas.microsoft.com/office/powerpoint/2010/main" val="344551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7966FB2-BE3E-4068-BDF0-0ADDDF0F6758}"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3" name="Content Placeholder 2"/>
          <p:cNvSpPr>
            <a:spLocks noGrp="1"/>
          </p:cNvSpPr>
          <p:nvPr>
            <p:ph idx="1"/>
          </p:nvPr>
        </p:nvSpPr>
        <p:spPr>
          <a:xfrm>
            <a:off x="5334000" y="2324100"/>
            <a:ext cx="4152900" cy="3848100"/>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4001" y="2978150"/>
            <a:ext cx="3659188" cy="31940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itle 1"/>
          <p:cNvSpPr>
            <a:spLocks noGrp="1"/>
          </p:cNvSpPr>
          <p:nvPr>
            <p:ph type="title"/>
          </p:nvPr>
        </p:nvSpPr>
        <p:spPr>
          <a:xfrm>
            <a:off x="1524001" y="1333500"/>
            <a:ext cx="3659188" cy="1600200"/>
          </a:xfrm>
        </p:spPr>
        <p:txBody>
          <a:bodyPr anchor="b">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420074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80FAF33-A3D2-4AC7-ACDE-F13D7A348C6D}" type="datetime1">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FBEDB2-06CF-4889-9F60-414A440C13AB}" type="slidenum">
              <a:rPr lang="en-US" smtClean="0"/>
              <a:t>‹#›</a:t>
            </a:fld>
            <a:endParaRPr lang="en-US"/>
          </a:p>
        </p:txBody>
      </p:sp>
      <p:sp>
        <p:nvSpPr>
          <p:cNvPr id="3" name="Picture Placeholder 2"/>
          <p:cNvSpPr>
            <a:spLocks noGrp="1"/>
          </p:cNvSpPr>
          <p:nvPr>
            <p:ph type="pic" idx="1"/>
          </p:nvPr>
        </p:nvSpPr>
        <p:spPr>
          <a:xfrm>
            <a:off x="5322282" y="2324100"/>
            <a:ext cx="4151376" cy="3849624"/>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ext Placeholder 3"/>
          <p:cNvSpPr>
            <a:spLocks noGrp="1"/>
          </p:cNvSpPr>
          <p:nvPr>
            <p:ph type="body" sz="half" idx="2"/>
          </p:nvPr>
        </p:nvSpPr>
        <p:spPr>
          <a:xfrm>
            <a:off x="1524001" y="2978150"/>
            <a:ext cx="3659188" cy="31940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p:cNvSpPr>
            <a:spLocks noGrp="1"/>
          </p:cNvSpPr>
          <p:nvPr>
            <p:ph type="title"/>
          </p:nvPr>
        </p:nvSpPr>
        <p:spPr>
          <a:xfrm>
            <a:off x="1524001" y="1333500"/>
            <a:ext cx="3659188" cy="1600200"/>
          </a:xfrm>
        </p:spPr>
        <p:txBody>
          <a:bodyPr anchor="b">
            <a:normAutofit/>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400581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524000" y="6356350"/>
            <a:ext cx="2590800" cy="365125"/>
          </a:xfrm>
          <a:prstGeom prst="rect">
            <a:avLst/>
          </a:prstGeom>
        </p:spPr>
        <p:txBody>
          <a:bodyPr vert="horz" lIns="91440" tIns="45720" rIns="91440" bIns="45720" rtlCol="0" anchor="ctr"/>
          <a:lstStyle>
            <a:lvl1pPr algn="l">
              <a:defRPr sz="1200">
                <a:solidFill>
                  <a:schemeClr val="tx2"/>
                </a:solidFill>
              </a:defRPr>
            </a:lvl1pPr>
          </a:lstStyle>
          <a:p>
            <a:fld id="{848020A2-ABDB-4797-85B4-0B5D91075C2A}" type="datetime1">
              <a:rPr lang="en-US" smtClean="0"/>
              <a:t>4/15/2019</a:t>
            </a:fld>
            <a:endParaRPr lang="en-US"/>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9495692" y="6356350"/>
            <a:ext cx="1764323" cy="365125"/>
          </a:xfrm>
          <a:prstGeom prst="rect">
            <a:avLst/>
          </a:prstGeom>
        </p:spPr>
        <p:txBody>
          <a:bodyPr vert="horz" lIns="91440" tIns="45720" rIns="91440" bIns="45720" rtlCol="0" anchor="ctr"/>
          <a:lstStyle>
            <a:lvl1pPr algn="r">
              <a:defRPr sz="1200">
                <a:solidFill>
                  <a:schemeClr val="tx2"/>
                </a:solidFill>
              </a:defRPr>
            </a:lvl1pPr>
          </a:lstStyle>
          <a:p>
            <a:fld id="{10FBEDB2-06CF-4889-9F60-414A440C13AB}" type="slidenum">
              <a:rPr lang="en-US" smtClean="0"/>
              <a:pPr/>
              <a:t>‹#›</a:t>
            </a:fld>
            <a:endParaRPr lang="en-US"/>
          </a:p>
        </p:txBody>
      </p:sp>
      <p:sp>
        <p:nvSpPr>
          <p:cNvPr id="3" name="Text Placeholder 2"/>
          <p:cNvSpPr>
            <a:spLocks noGrp="1"/>
          </p:cNvSpPr>
          <p:nvPr>
            <p:ph type="body" idx="1"/>
          </p:nvPr>
        </p:nvSpPr>
        <p:spPr>
          <a:xfrm>
            <a:off x="1524000" y="2438400"/>
            <a:ext cx="7962900" cy="373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1524000" y="1336427"/>
            <a:ext cx="7962900" cy="987303"/>
          </a:xfrm>
          <a:prstGeom prst="rect">
            <a:avLst/>
          </a:prstGeom>
        </p:spPr>
        <p:txBody>
          <a:bodyPr vert="horz" lIns="91440" tIns="45720" rIns="91440" bIns="45720" rtlCol="0" anchor="b" anchorCtr="0">
            <a:normAutofit/>
          </a:bodyPr>
          <a:lstStyle/>
          <a:p>
            <a:r>
              <a:rPr lang="en-US"/>
              <a:t>Click to edit Master title style</a:t>
            </a:r>
            <a:endParaRPr lang="en-US" dirty="0"/>
          </a:p>
        </p:txBody>
      </p:sp>
    </p:spTree>
    <p:extLst>
      <p:ext uri="{BB962C8B-B14F-4D97-AF65-F5344CB8AC3E}">
        <p14:creationId xmlns:p14="http://schemas.microsoft.com/office/powerpoint/2010/main" val="187194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6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1" eaLnBrk="1" latinLnBrk="0" hangingPunct="1">
        <a:spcBef>
          <a:spcPct val="0"/>
        </a:spcBef>
        <a:buNone/>
        <a:defRPr sz="3000" b="1" kern="1200">
          <a:solidFill>
            <a:schemeClr val="accent1"/>
          </a:solidFill>
          <a:latin typeface="+mj-lt"/>
          <a:ea typeface="+mj-ea"/>
          <a:cs typeface="+mj-cs"/>
        </a:defRPr>
      </a:lvl1pPr>
    </p:titleStyle>
    <p:bodyStyle>
      <a:lvl1pPr marL="228600" indent="-228600" algn="r" defTabSz="914400" rtl="1" eaLnBrk="1" latinLnBrk="0" hangingPunct="1">
        <a:lnSpc>
          <a:spcPct val="90000"/>
        </a:lnSpc>
        <a:spcBef>
          <a:spcPct val="30000"/>
        </a:spcBef>
        <a:buClr>
          <a:schemeClr val="accent2"/>
        </a:buClr>
        <a:buFont typeface="Wingdings 3" panose="05040102010807070707" pitchFamily="18" charset="2"/>
        <a:buChar char=""/>
        <a:defRPr sz="2000" kern="1200">
          <a:solidFill>
            <a:schemeClr val="tx2">
              <a:lumMod val="75000"/>
            </a:schemeClr>
          </a:solidFill>
          <a:latin typeface="+mn-lt"/>
          <a:ea typeface="+mn-ea"/>
          <a:cs typeface="+mn-cs"/>
        </a:defRPr>
      </a:lvl1pPr>
      <a:lvl2pPr marL="6858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2pPr>
      <a:lvl3pPr marL="11430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3pPr>
      <a:lvl4pPr marL="16002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4pPr>
      <a:lvl5pPr marL="20574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5pPr>
      <a:lvl6pPr marL="25146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6pPr>
      <a:lvl7pPr marL="29718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7pPr>
      <a:lvl8pPr marL="34290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8pPr>
      <a:lvl9pPr marL="3886200" indent="-228600" algn="r" defTabSz="914400" rtl="1" eaLnBrk="1" latinLnBrk="0" hangingPunct="1">
        <a:lnSpc>
          <a:spcPct val="90000"/>
        </a:lnSpc>
        <a:spcBef>
          <a:spcPct val="30000"/>
        </a:spcBef>
        <a:buClr>
          <a:schemeClr val="accent2"/>
        </a:buClr>
        <a:buFont typeface="Wingdings 3" panose="05040102010807070707" pitchFamily="18" charset="2"/>
        <a:buChar char=""/>
        <a:defRPr sz="1800" kern="1200">
          <a:solidFill>
            <a:schemeClr val="tx2">
              <a:lumMod val="7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960" userDrawn="1">
          <p15:clr>
            <a:srgbClr val="F26B43"/>
          </p15:clr>
        </p15:guide>
        <p15:guide id="3" pos="5976" userDrawn="1">
          <p15:clr>
            <a:srgbClr val="F26B43"/>
          </p15:clr>
        </p15:guide>
        <p15:guide id="4" orient="horz" pos="3888" userDrawn="1">
          <p15:clr>
            <a:srgbClr val="F26B43"/>
          </p15:clr>
        </p15:guide>
        <p15:guide id="5" orient="horz" pos="840" userDrawn="1">
          <p15:clr>
            <a:srgbClr val="F26B43"/>
          </p15:clr>
        </p15:guide>
        <p15:guide id="6" orient="horz" pos="1464" userDrawn="1">
          <p15:clr>
            <a:srgbClr val="F26B43"/>
          </p15:clr>
        </p15:guide>
        <p15:guide id="7" orient="horz" pos="15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64.xml.rels><?xml version="1.0" encoding="UTF-8" standalone="yes"?>
<Relationships xmlns="http://schemas.openxmlformats.org/package/2006/relationships"><Relationship Id="rId3" Type="http://schemas.openxmlformats.org/officeDocument/2006/relationships/hyperlink" Target="../../../../../../Books/Food%20Process%20engineering/Basics/Food%20Process%20Engineering%20and%20Technology%202nd%20ed.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Books/Food%20Process%20engineering/Basics/Fundamentals%20of%20Food%20Process%20Engineering.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rtl="0"/>
            <a:r>
              <a:rPr lang="tr-TR" dirty="0">
                <a:solidFill>
                  <a:schemeClr val="tx1">
                    <a:lumMod val="75000"/>
                    <a:lumOff val="25000"/>
                  </a:schemeClr>
                </a:solidFill>
              </a:rPr>
              <a:t>Mühendislik Mimarlık Fakültesi </a:t>
            </a:r>
          </a:p>
          <a:p>
            <a:pPr rtl="0"/>
            <a:r>
              <a:rPr lang="tr-TR" dirty="0"/>
              <a:t>Gıda Mühendisliği Bölümü</a:t>
            </a:r>
          </a:p>
          <a:p>
            <a:pPr rtl="0"/>
            <a:r>
              <a:rPr lang="tr-TR" dirty="0">
                <a:solidFill>
                  <a:srgbClr val="002060"/>
                </a:solidFill>
              </a:rPr>
              <a:t>Prof. Dr. Farhan ALFİN</a:t>
            </a:r>
          </a:p>
        </p:txBody>
      </p:sp>
      <p:sp>
        <p:nvSpPr>
          <p:cNvPr id="2" name="Title 1"/>
          <p:cNvSpPr>
            <a:spLocks noGrp="1"/>
          </p:cNvSpPr>
          <p:nvPr>
            <p:ph type="ctrTitle"/>
          </p:nvPr>
        </p:nvSpPr>
        <p:spPr/>
        <p:txBody>
          <a:bodyPr/>
          <a:lstStyle/>
          <a:p>
            <a:pPr rtl="0"/>
            <a:r>
              <a:rPr lang="tr-TR" dirty="0"/>
              <a:t>Fizikokimya</a:t>
            </a:r>
            <a:br>
              <a:rPr lang="tr-TR" dirty="0"/>
            </a:br>
            <a:r>
              <a:rPr lang="tr-TR" altLang="ar-SY">
                <a:solidFill>
                  <a:srgbClr val="FF0000"/>
                </a:solidFill>
              </a:rPr>
              <a:t>Kimyasal Kinetik 1</a:t>
            </a:r>
            <a:endParaRPr lang="tr-TR" dirty="0">
              <a:solidFill>
                <a:srgbClr val="FF0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736" y="300832"/>
            <a:ext cx="2143125" cy="2143125"/>
          </a:xfrm>
          <a:prstGeom prst="rect">
            <a:avLst/>
          </a:prstGeom>
        </p:spPr>
      </p:pic>
      <p:pic>
        <p:nvPicPr>
          <p:cNvPr id="5" name="Picture 4"/>
          <p:cNvPicPr>
            <a:picLocks noChangeAspect="1" noChangeArrowheads="1"/>
          </p:cNvPicPr>
          <p:nvPr/>
        </p:nvPicPr>
        <p:blipFill>
          <a:blip r:embed="rId4" cstate="print"/>
          <a:srcRect/>
          <a:stretch>
            <a:fillRect/>
          </a:stretch>
        </p:blipFill>
        <p:spPr bwMode="auto">
          <a:xfrm>
            <a:off x="5233651" y="3602038"/>
            <a:ext cx="6800419" cy="2454231"/>
          </a:xfrm>
          <a:prstGeom prst="rect">
            <a:avLst/>
          </a:prstGeom>
          <a:noFill/>
          <a:ln w="9525">
            <a:noFill/>
            <a:miter lim="800000"/>
            <a:headEnd/>
            <a:tailEnd/>
          </a:ln>
        </p:spPr>
      </p:pic>
    </p:spTree>
    <p:extLst>
      <p:ext uri="{BB962C8B-B14F-4D97-AF65-F5344CB8AC3E}">
        <p14:creationId xmlns:p14="http://schemas.microsoft.com/office/powerpoint/2010/main" val="421134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524000" y="1138874"/>
                <a:ext cx="10451690" cy="5313441"/>
              </a:xfrm>
              <a:solidFill>
                <a:schemeClr val="accent6">
                  <a:lumMod val="20000"/>
                  <a:lumOff val="80000"/>
                </a:schemeClr>
              </a:solidFill>
            </p:spPr>
            <p:txBody>
              <a:bodyPr>
                <a:noAutofit/>
              </a:bodyPr>
              <a:lstStyle/>
              <a:p>
                <a:pPr algn="l" rtl="0">
                  <a:lnSpc>
                    <a:spcPct val="150000"/>
                  </a:lnSpc>
                </a:pPr>
                <a14:m>
                  <m:oMath xmlns:m="http://schemas.openxmlformats.org/officeDocument/2006/math">
                    <m:r>
                      <m:rPr>
                        <m:nor/>
                      </m:rPr>
                      <a:rPr lang="tr-TR" altLang="ar-SY" sz="2800" b="0" i="0" dirty="0" smtClean="0">
                        <a:solidFill>
                          <a:srgbClr val="FF0000"/>
                        </a:solidFill>
                      </a:rPr>
                      <m:t>Ü</m:t>
                    </m:r>
                    <m:r>
                      <m:rPr>
                        <m:nor/>
                      </m:rPr>
                      <a:rPr lang="tr-TR" altLang="ar-SY" sz="2800" dirty="0" smtClean="0">
                        <a:solidFill>
                          <a:srgbClr val="FF0000"/>
                        </a:solidFill>
                      </a:rPr>
                      <m:t>r</m:t>
                    </m:r>
                    <m:r>
                      <m:rPr>
                        <m:nor/>
                      </m:rPr>
                      <a:rPr lang="tr-TR" altLang="ar-SY" sz="2800" dirty="0" smtClean="0">
                        <a:solidFill>
                          <a:srgbClr val="FF0000"/>
                        </a:solidFill>
                      </a:rPr>
                      <m:t>ü</m:t>
                    </m:r>
                    <m:r>
                      <m:rPr>
                        <m:nor/>
                      </m:rPr>
                      <a:rPr lang="tr-TR" altLang="ar-SY" sz="2800" dirty="0" smtClean="0">
                        <a:solidFill>
                          <a:srgbClr val="FF0000"/>
                        </a:solidFill>
                      </a:rPr>
                      <m:t>nlerin</m:t>
                    </m:r>
                    <m:r>
                      <m:rPr>
                        <m:nor/>
                      </m:rPr>
                      <a:rPr lang="tr-TR" altLang="ar-SY" sz="2800" dirty="0" smtClean="0">
                        <a:solidFill>
                          <a:srgbClr val="FF0000"/>
                        </a:solidFill>
                      </a:rPr>
                      <m:t> </m:t>
                    </m:r>
                    <m:r>
                      <m:rPr>
                        <m:nor/>
                      </m:rPr>
                      <a:rPr lang="tr-TR" altLang="ar-SY" sz="2800" dirty="0" smtClean="0">
                        <a:solidFill>
                          <a:srgbClr val="FF0000"/>
                        </a:solidFill>
                      </a:rPr>
                      <m:t>olu</m:t>
                    </m:r>
                    <m:r>
                      <m:rPr>
                        <m:nor/>
                      </m:rPr>
                      <a:rPr lang="tr-TR" altLang="ar-SY" sz="2800" dirty="0" smtClean="0">
                        <a:solidFill>
                          <a:srgbClr val="FF0000"/>
                        </a:solidFill>
                      </a:rPr>
                      <m:t>ş</m:t>
                    </m:r>
                    <m:r>
                      <m:rPr>
                        <m:nor/>
                      </m:rPr>
                      <a:rPr lang="tr-TR" altLang="ar-SY" sz="2800" dirty="0" smtClean="0">
                        <a:solidFill>
                          <a:srgbClr val="FF0000"/>
                        </a:solidFill>
                      </a:rPr>
                      <m:t>um</m:t>
                    </m:r>
                    <m:r>
                      <m:rPr>
                        <m:nor/>
                      </m:rPr>
                      <a:rPr lang="tr-TR" altLang="ar-SY" sz="2800" dirty="0" smtClean="0">
                        <a:solidFill>
                          <a:srgbClr val="FF0000"/>
                        </a:solidFill>
                      </a:rPr>
                      <m:t> </m:t>
                    </m:r>
                    <m:r>
                      <m:rPr>
                        <m:nor/>
                      </m:rPr>
                      <a:rPr lang="tr-TR" altLang="ar-SY" sz="2800" dirty="0" smtClean="0">
                        <a:solidFill>
                          <a:srgbClr val="FF0000"/>
                        </a:solidFill>
                      </a:rPr>
                      <m:t>h</m:t>
                    </m:r>
                    <m:r>
                      <m:rPr>
                        <m:nor/>
                      </m:rPr>
                      <a:rPr lang="tr-TR" altLang="ar-SY" sz="2800" dirty="0" smtClean="0">
                        <a:solidFill>
                          <a:srgbClr val="FF0000"/>
                        </a:solidFill>
                      </a:rPr>
                      <m:t>ı</m:t>
                    </m:r>
                    <m:r>
                      <m:rPr>
                        <m:nor/>
                      </m:rPr>
                      <a:rPr lang="tr-TR" altLang="ar-SY" sz="2800" dirty="0" smtClean="0">
                        <a:solidFill>
                          <a:srgbClr val="FF0000"/>
                        </a:solidFill>
                      </a:rPr>
                      <m:t>z</m:t>
                    </m:r>
                    <m:r>
                      <m:rPr>
                        <m:nor/>
                      </m:rPr>
                      <a:rPr lang="tr-TR" altLang="ar-SY" sz="2800" dirty="0" smtClean="0">
                        <a:solidFill>
                          <a:srgbClr val="FF0000"/>
                        </a:solidFill>
                      </a:rPr>
                      <m:t>ı</m:t>
                    </m:r>
                    <m:r>
                      <a:rPr lang="tr-TR" altLang="ar-SY" sz="2800" b="0" i="0" dirty="0" smtClean="0">
                        <a:solidFill>
                          <a:srgbClr val="FF0000"/>
                        </a:solidFill>
                        <a:latin typeface="Cambria Math" panose="02040503050406030204" pitchFamily="18" charset="0"/>
                      </a:rPr>
                      <m:t> </m:t>
                    </m:r>
                    <m:r>
                      <a:rPr lang="tr-TR" sz="2800" b="0" i="0" smtClean="0">
                        <a:solidFill>
                          <a:schemeClr val="tx1"/>
                        </a:solidFill>
                        <a:latin typeface="Cambria Math" panose="02040503050406030204" pitchFamily="18" charset="0"/>
                      </a:rPr>
                      <m:t>=</m:t>
                    </m:r>
                    <m:f>
                      <m:fPr>
                        <m:ctrlPr>
                          <a:rPr lang="tr-TR" sz="2800" i="1">
                            <a:solidFill>
                              <a:schemeClr val="tx1"/>
                            </a:solidFill>
                            <a:latin typeface="Cambria Math" panose="02040503050406030204" pitchFamily="18" charset="0"/>
                          </a:rPr>
                        </m:ctrlPr>
                      </m:fPr>
                      <m:num>
                        <m:r>
                          <a:rPr lang="tr-TR" sz="2800" i="1">
                            <a:solidFill>
                              <a:schemeClr val="tx1"/>
                            </a:solidFill>
                            <a:latin typeface="Cambria Math" panose="02040503050406030204" pitchFamily="18" charset="0"/>
                            <a:ea typeface="Cambria Math" panose="02040503050406030204" pitchFamily="18" charset="0"/>
                          </a:rPr>
                          <m:t>∆</m:t>
                        </m:r>
                        <m:d>
                          <m:dPr>
                            <m:begChr m:val="["/>
                            <m:endChr m:val="]"/>
                            <m:ctrlPr>
                              <a:rPr lang="tr-TR" sz="2800" i="1">
                                <a:solidFill>
                                  <a:schemeClr val="tx1"/>
                                </a:solidFill>
                                <a:latin typeface="Cambria Math" panose="02040503050406030204" pitchFamily="18" charset="0"/>
                                <a:ea typeface="Cambria Math" panose="02040503050406030204" pitchFamily="18" charset="0"/>
                              </a:rPr>
                            </m:ctrlPr>
                          </m:dPr>
                          <m:e>
                            <m:r>
                              <m:rPr>
                                <m:nor/>
                              </m:rPr>
                              <a:rPr lang="tr-TR" altLang="ar-SY" sz="2800" dirty="0">
                                <a:solidFill>
                                  <a:schemeClr val="tx1"/>
                                </a:solidFill>
                                <a:cs typeface="Times New Roman" panose="02020603050405020304" pitchFamily="18" charset="0"/>
                              </a:rPr>
                              <m:t>NO</m:t>
                            </m:r>
                            <m:r>
                              <m:rPr>
                                <m:nor/>
                              </m:rPr>
                              <a:rPr lang="tr-TR" altLang="ar-SY" sz="2800" baseline="-25000" dirty="0">
                                <a:solidFill>
                                  <a:schemeClr val="tx1"/>
                                </a:solidFill>
                                <a:cs typeface="Times New Roman" panose="02020603050405020304" pitchFamily="18" charset="0"/>
                              </a:rPr>
                              <m:t>3</m:t>
                            </m:r>
                          </m:e>
                        </m:d>
                      </m:num>
                      <m:den>
                        <m:r>
                          <a:rPr lang="tr-TR" sz="2800" i="1">
                            <a:solidFill>
                              <a:schemeClr val="tx1"/>
                            </a:solidFill>
                            <a:latin typeface="Cambria Math" panose="02040503050406030204" pitchFamily="18" charset="0"/>
                            <a:ea typeface="Cambria Math" panose="02040503050406030204" pitchFamily="18" charset="0"/>
                          </a:rPr>
                          <m:t>∆</m:t>
                        </m:r>
                        <m:r>
                          <a:rPr lang="tr-TR" sz="2800" i="1">
                            <a:solidFill>
                              <a:schemeClr val="tx1"/>
                            </a:solidFill>
                            <a:latin typeface="Cambria Math" panose="02040503050406030204" pitchFamily="18" charset="0"/>
                            <a:ea typeface="Cambria Math" panose="02040503050406030204" pitchFamily="18" charset="0"/>
                          </a:rPr>
                          <m:t>𝑡</m:t>
                        </m:r>
                      </m:den>
                    </m:f>
                    <m:r>
                      <a:rPr lang="tr-TR" sz="2800" b="0" i="1" smtClean="0">
                        <a:solidFill>
                          <a:schemeClr val="tx1"/>
                        </a:solidFill>
                        <a:latin typeface="Cambria Math" panose="02040503050406030204" pitchFamily="18" charset="0"/>
                        <a:ea typeface="Cambria Math" panose="02040503050406030204" pitchFamily="18" charset="0"/>
                      </a:rPr>
                      <m:t>=</m:t>
                    </m:r>
                    <m:f>
                      <m:fPr>
                        <m:ctrlPr>
                          <a:rPr lang="tr-TR" sz="2800" b="0" i="1" smtClean="0">
                            <a:solidFill>
                              <a:schemeClr val="tx1"/>
                            </a:solidFill>
                            <a:latin typeface="Cambria Math" panose="02040503050406030204" pitchFamily="18" charset="0"/>
                            <a:ea typeface="Cambria Math" panose="02040503050406030204" pitchFamily="18" charset="0"/>
                          </a:rPr>
                        </m:ctrlPr>
                      </m:fPr>
                      <m:num>
                        <m:sSub>
                          <m:sSubPr>
                            <m:ctrlPr>
                              <a:rPr lang="tr-TR" sz="2800" b="0" i="1" smtClean="0">
                                <a:solidFill>
                                  <a:schemeClr val="tx1"/>
                                </a:solidFill>
                                <a:latin typeface="Cambria Math" panose="02040503050406030204" pitchFamily="18" charset="0"/>
                                <a:ea typeface="Cambria Math" panose="02040503050406030204" pitchFamily="18" charset="0"/>
                              </a:rPr>
                            </m:ctrlPr>
                          </m:sSubPr>
                          <m:e>
                            <m:d>
                              <m:dPr>
                                <m:begChr m:val="["/>
                                <m:endChr m:val="]"/>
                                <m:ctrlPr>
                                  <a:rPr lang="tr-TR" sz="2800" b="0" i="1" smtClean="0">
                                    <a:solidFill>
                                      <a:schemeClr val="tx1"/>
                                    </a:solidFill>
                                    <a:latin typeface="Cambria Math" panose="02040503050406030204" pitchFamily="18" charset="0"/>
                                    <a:ea typeface="Cambria Math" panose="02040503050406030204" pitchFamily="18" charset="0"/>
                                  </a:rPr>
                                </m:ctrlPr>
                              </m:dPr>
                              <m:e>
                                <m:r>
                                  <m:rPr>
                                    <m:nor/>
                                  </m:rPr>
                                  <a:rPr lang="tr-TR" altLang="ar-SY" sz="2800" dirty="0">
                                    <a:solidFill>
                                      <a:schemeClr val="tx1"/>
                                    </a:solidFill>
                                    <a:cs typeface="Times New Roman" panose="02020603050405020304" pitchFamily="18" charset="0"/>
                                  </a:rPr>
                                  <m:t>NO</m:t>
                                </m:r>
                                <m:r>
                                  <m:rPr>
                                    <m:nor/>
                                  </m:rPr>
                                  <a:rPr lang="tr-TR" altLang="ar-SY" sz="2800" baseline="-25000" dirty="0">
                                    <a:solidFill>
                                      <a:schemeClr val="tx1"/>
                                    </a:solidFill>
                                    <a:cs typeface="Times New Roman" panose="02020603050405020304" pitchFamily="18" charset="0"/>
                                  </a:rPr>
                                  <m:t>3</m:t>
                                </m:r>
                              </m:e>
                            </m:d>
                          </m:e>
                          <m:sub>
                            <m:sSub>
                              <m:sSubPr>
                                <m:ctrlPr>
                                  <a:rPr lang="tr-TR" sz="2800" b="0" i="1" smtClean="0">
                                    <a:solidFill>
                                      <a:schemeClr val="tx1"/>
                                    </a:solidFill>
                                    <a:latin typeface="Cambria Math" panose="02040503050406030204" pitchFamily="18" charset="0"/>
                                    <a:ea typeface="Cambria Math" panose="02040503050406030204" pitchFamily="18" charset="0"/>
                                  </a:rPr>
                                </m:ctrlPr>
                              </m:sSubPr>
                              <m:e>
                                <m:r>
                                  <a:rPr lang="tr-TR" sz="2800" b="0" i="1" smtClean="0">
                                    <a:solidFill>
                                      <a:schemeClr val="tx1"/>
                                    </a:solidFill>
                                    <a:latin typeface="Cambria Math" panose="02040503050406030204" pitchFamily="18" charset="0"/>
                                    <a:ea typeface="Cambria Math" panose="02040503050406030204" pitchFamily="18" charset="0"/>
                                  </a:rPr>
                                  <m:t>𝑡</m:t>
                                </m:r>
                              </m:e>
                              <m:sub>
                                <m:r>
                                  <a:rPr lang="tr-TR" sz="2800" b="0" i="1" smtClean="0">
                                    <a:solidFill>
                                      <a:schemeClr val="tx1"/>
                                    </a:solidFill>
                                    <a:latin typeface="Cambria Math" panose="02040503050406030204" pitchFamily="18" charset="0"/>
                                    <a:ea typeface="Cambria Math" panose="02040503050406030204" pitchFamily="18" charset="0"/>
                                  </a:rPr>
                                  <m:t>2</m:t>
                                </m:r>
                              </m:sub>
                            </m:sSub>
                          </m:sub>
                        </m:sSub>
                        <m:r>
                          <a:rPr lang="tr-TR" sz="2800" b="0" i="1" smtClean="0">
                            <a:solidFill>
                              <a:schemeClr val="tx1"/>
                            </a:solidFill>
                            <a:latin typeface="Cambria Math" panose="02040503050406030204" pitchFamily="18" charset="0"/>
                            <a:ea typeface="Cambria Math" panose="02040503050406030204" pitchFamily="18" charset="0"/>
                          </a:rPr>
                          <m:t>−</m:t>
                        </m:r>
                        <m:sSub>
                          <m:sSubPr>
                            <m:ctrlPr>
                              <a:rPr lang="tr-TR" sz="2800" i="1">
                                <a:solidFill>
                                  <a:schemeClr val="tx1"/>
                                </a:solidFill>
                                <a:latin typeface="Cambria Math" panose="02040503050406030204" pitchFamily="18" charset="0"/>
                                <a:ea typeface="Cambria Math" panose="02040503050406030204" pitchFamily="18" charset="0"/>
                              </a:rPr>
                            </m:ctrlPr>
                          </m:sSubPr>
                          <m:e>
                            <m:d>
                              <m:dPr>
                                <m:begChr m:val="["/>
                                <m:endChr m:val="]"/>
                                <m:ctrlPr>
                                  <a:rPr lang="tr-TR" sz="2800" i="1">
                                    <a:solidFill>
                                      <a:schemeClr val="tx1"/>
                                    </a:solidFill>
                                    <a:latin typeface="Cambria Math" panose="02040503050406030204" pitchFamily="18" charset="0"/>
                                    <a:ea typeface="Cambria Math" panose="02040503050406030204" pitchFamily="18" charset="0"/>
                                  </a:rPr>
                                </m:ctrlPr>
                              </m:dPr>
                              <m:e>
                                <m:r>
                                  <m:rPr>
                                    <m:nor/>
                                  </m:rPr>
                                  <a:rPr lang="tr-TR" altLang="ar-SY" sz="2800" dirty="0">
                                    <a:solidFill>
                                      <a:schemeClr val="tx1"/>
                                    </a:solidFill>
                                    <a:cs typeface="Times New Roman" panose="02020603050405020304" pitchFamily="18" charset="0"/>
                                  </a:rPr>
                                  <m:t>NO</m:t>
                                </m:r>
                                <m:r>
                                  <m:rPr>
                                    <m:nor/>
                                  </m:rPr>
                                  <a:rPr lang="tr-TR" altLang="ar-SY" sz="2800" baseline="-25000" dirty="0">
                                    <a:solidFill>
                                      <a:schemeClr val="tx1"/>
                                    </a:solidFill>
                                    <a:cs typeface="Times New Roman" panose="02020603050405020304" pitchFamily="18" charset="0"/>
                                  </a:rPr>
                                  <m:t>3</m:t>
                                </m:r>
                              </m:e>
                            </m:d>
                          </m:e>
                          <m:sub>
                            <m:sSub>
                              <m:sSubPr>
                                <m:ctrlPr>
                                  <a:rPr lang="tr-TR" sz="2800" i="1">
                                    <a:solidFill>
                                      <a:schemeClr val="tx1"/>
                                    </a:solidFill>
                                    <a:latin typeface="Cambria Math" panose="02040503050406030204" pitchFamily="18" charset="0"/>
                                    <a:ea typeface="Cambria Math" panose="02040503050406030204" pitchFamily="18" charset="0"/>
                                  </a:rPr>
                                </m:ctrlPr>
                              </m:sSubPr>
                              <m:e>
                                <m:r>
                                  <a:rPr lang="tr-TR" sz="2800" i="1">
                                    <a:solidFill>
                                      <a:schemeClr val="tx1"/>
                                    </a:solidFill>
                                    <a:latin typeface="Cambria Math" panose="02040503050406030204" pitchFamily="18" charset="0"/>
                                    <a:ea typeface="Cambria Math" panose="02040503050406030204" pitchFamily="18" charset="0"/>
                                  </a:rPr>
                                  <m:t>𝑡</m:t>
                                </m:r>
                              </m:e>
                              <m:sub>
                                <m:r>
                                  <a:rPr lang="tr-TR" sz="2800" b="0" i="1" smtClean="0">
                                    <a:solidFill>
                                      <a:schemeClr val="tx1"/>
                                    </a:solidFill>
                                    <a:latin typeface="Cambria Math" panose="02040503050406030204" pitchFamily="18" charset="0"/>
                                    <a:ea typeface="Cambria Math" panose="02040503050406030204" pitchFamily="18" charset="0"/>
                                  </a:rPr>
                                  <m:t>1</m:t>
                                </m:r>
                              </m:sub>
                            </m:sSub>
                          </m:sub>
                        </m:sSub>
                      </m:num>
                      <m:den>
                        <m:sSub>
                          <m:sSubPr>
                            <m:ctrlPr>
                              <a:rPr lang="tr-TR" sz="2800" b="0" i="1" smtClean="0">
                                <a:solidFill>
                                  <a:schemeClr val="tx1"/>
                                </a:solidFill>
                                <a:latin typeface="Cambria Math" panose="02040503050406030204" pitchFamily="18" charset="0"/>
                                <a:ea typeface="Cambria Math" panose="02040503050406030204" pitchFamily="18" charset="0"/>
                              </a:rPr>
                            </m:ctrlPr>
                          </m:sSubPr>
                          <m:e>
                            <m:r>
                              <a:rPr lang="tr-TR" sz="2800" b="0" i="1" smtClean="0">
                                <a:solidFill>
                                  <a:schemeClr val="tx1"/>
                                </a:solidFill>
                                <a:latin typeface="Cambria Math" panose="02040503050406030204" pitchFamily="18" charset="0"/>
                                <a:ea typeface="Cambria Math" panose="02040503050406030204" pitchFamily="18" charset="0"/>
                              </a:rPr>
                              <m:t>𝑡</m:t>
                            </m:r>
                          </m:e>
                          <m:sub>
                            <m:r>
                              <a:rPr lang="tr-TR" sz="2800" b="0" i="1" smtClean="0">
                                <a:solidFill>
                                  <a:schemeClr val="tx1"/>
                                </a:solidFill>
                                <a:latin typeface="Cambria Math" panose="02040503050406030204" pitchFamily="18" charset="0"/>
                                <a:ea typeface="Cambria Math" panose="02040503050406030204" pitchFamily="18" charset="0"/>
                              </a:rPr>
                              <m:t>2</m:t>
                            </m:r>
                          </m:sub>
                        </m:sSub>
                        <m:r>
                          <a:rPr lang="tr-TR" sz="2800" b="0" i="1" smtClean="0">
                            <a:solidFill>
                              <a:schemeClr val="tx1"/>
                            </a:solidFill>
                            <a:latin typeface="Cambria Math" panose="02040503050406030204" pitchFamily="18" charset="0"/>
                            <a:ea typeface="Cambria Math" panose="02040503050406030204" pitchFamily="18" charset="0"/>
                          </a:rPr>
                          <m:t>−</m:t>
                        </m:r>
                        <m:sSub>
                          <m:sSubPr>
                            <m:ctrlPr>
                              <a:rPr lang="tr-TR" sz="2800" b="0" i="1" smtClean="0">
                                <a:solidFill>
                                  <a:schemeClr val="tx1"/>
                                </a:solidFill>
                                <a:latin typeface="Cambria Math" panose="02040503050406030204" pitchFamily="18" charset="0"/>
                                <a:ea typeface="Cambria Math" panose="02040503050406030204" pitchFamily="18" charset="0"/>
                              </a:rPr>
                            </m:ctrlPr>
                          </m:sSubPr>
                          <m:e>
                            <m:r>
                              <a:rPr lang="tr-TR" sz="2800" b="0" i="1" smtClean="0">
                                <a:solidFill>
                                  <a:schemeClr val="tx1"/>
                                </a:solidFill>
                                <a:latin typeface="Cambria Math" panose="02040503050406030204" pitchFamily="18" charset="0"/>
                                <a:ea typeface="Cambria Math" panose="02040503050406030204" pitchFamily="18" charset="0"/>
                              </a:rPr>
                              <m:t>𝑡</m:t>
                            </m:r>
                          </m:e>
                          <m:sub>
                            <m:r>
                              <a:rPr lang="tr-TR" sz="2800" b="0" i="1" smtClean="0">
                                <a:solidFill>
                                  <a:schemeClr val="tx1"/>
                                </a:solidFill>
                                <a:latin typeface="Cambria Math" panose="02040503050406030204" pitchFamily="18" charset="0"/>
                                <a:ea typeface="Cambria Math" panose="02040503050406030204" pitchFamily="18" charset="0"/>
                              </a:rPr>
                              <m:t>1</m:t>
                            </m:r>
                          </m:sub>
                        </m:sSub>
                      </m:den>
                    </m:f>
                  </m:oMath>
                </a14:m>
                <a:endParaRPr lang="tr-TR" altLang="ar-SY" sz="2800" dirty="0">
                  <a:solidFill>
                    <a:schemeClr val="tx1"/>
                  </a:solidFill>
                  <a:cs typeface="Times New Roman" panose="02020603050405020304" pitchFamily="18" charset="0"/>
                </a:endParaRPr>
              </a:p>
              <a:p>
                <a:pPr algn="l" rtl="0">
                  <a:lnSpc>
                    <a:spcPct val="150000"/>
                  </a:lnSpc>
                </a:pPr>
                <a14:m>
                  <m:oMath xmlns:m="http://schemas.openxmlformats.org/officeDocument/2006/math">
                    <m:r>
                      <m:rPr>
                        <m:nor/>
                      </m:rPr>
                      <a:rPr lang="tr-TR" altLang="ar-SY" sz="2800" dirty="0" smtClean="0">
                        <a:solidFill>
                          <a:schemeClr val="tx1"/>
                        </a:solidFill>
                        <a:cs typeface="Times New Roman" panose="02020603050405020304" pitchFamily="18" charset="0"/>
                      </a:rPr>
                      <m:t>NO</m:t>
                    </m:r>
                    <m:r>
                      <m:rPr>
                        <m:nor/>
                      </m:rPr>
                      <a:rPr lang="tr-TR" altLang="ar-SY" sz="2800" baseline="-25000" dirty="0" smtClean="0">
                        <a:solidFill>
                          <a:schemeClr val="tx1"/>
                        </a:solidFill>
                        <a:cs typeface="Times New Roman" panose="02020603050405020304" pitchFamily="18" charset="0"/>
                      </a:rPr>
                      <m:t>3</m:t>
                    </m:r>
                    <m:r>
                      <a:rPr lang="tr-TR" altLang="ar-SY" sz="2800" b="0" i="0" baseline="-25000" dirty="0" smtClean="0">
                        <a:solidFill>
                          <a:schemeClr val="tx1"/>
                        </a:solidFill>
                        <a:latin typeface="Cambria Math" panose="02040503050406030204" pitchFamily="18" charset="0"/>
                        <a:cs typeface="Times New Roman" panose="02020603050405020304" pitchFamily="18" charset="0"/>
                      </a:rPr>
                      <m:t> </m:t>
                    </m:r>
                    <m:r>
                      <m:rPr>
                        <m:sty m:val="p"/>
                      </m:rPr>
                      <a:rPr lang="tr-TR" sz="2800" b="0" i="0" smtClean="0">
                        <a:solidFill>
                          <a:schemeClr val="tx1"/>
                        </a:solidFill>
                        <a:latin typeface="Cambria Math" panose="02040503050406030204" pitchFamily="18" charset="0"/>
                      </a:rPr>
                      <m:t>nin</m:t>
                    </m:r>
                    <m:r>
                      <a:rPr lang="tr-TR" sz="2800" b="0" i="0" smtClean="0">
                        <a:solidFill>
                          <a:schemeClr val="tx1"/>
                        </a:solidFill>
                        <a:latin typeface="Cambria Math" panose="02040503050406030204" pitchFamily="18" charset="0"/>
                      </a:rPr>
                      <m:t> </m:t>
                    </m:r>
                    <m:r>
                      <m:rPr>
                        <m:sty m:val="p"/>
                      </m:rPr>
                      <a:rPr lang="tr-TR" sz="2800" b="0" i="0" smtClean="0">
                        <a:solidFill>
                          <a:schemeClr val="tx1"/>
                        </a:solidFill>
                        <a:latin typeface="Cambria Math" panose="02040503050406030204" pitchFamily="18" charset="0"/>
                      </a:rPr>
                      <m:t>olu</m:t>
                    </m:r>
                    <m:r>
                      <a:rPr lang="tr-TR" sz="2800" b="0" i="0" smtClean="0">
                        <a:solidFill>
                          <a:schemeClr val="tx1"/>
                        </a:solidFill>
                        <a:latin typeface="Cambria Math" panose="02040503050406030204" pitchFamily="18" charset="0"/>
                      </a:rPr>
                      <m:t>ş</m:t>
                    </m:r>
                    <m:r>
                      <m:rPr>
                        <m:sty m:val="p"/>
                      </m:rPr>
                      <a:rPr lang="tr-TR" sz="2800" b="0" i="0" smtClean="0">
                        <a:solidFill>
                          <a:schemeClr val="tx1"/>
                        </a:solidFill>
                        <a:latin typeface="Cambria Math" panose="02040503050406030204" pitchFamily="18" charset="0"/>
                      </a:rPr>
                      <m:t>um</m:t>
                    </m:r>
                    <m:r>
                      <a:rPr lang="tr-TR" sz="2800" b="0" i="0" smtClean="0">
                        <a:solidFill>
                          <a:schemeClr val="tx1"/>
                        </a:solidFill>
                        <a:latin typeface="Cambria Math" panose="02040503050406030204" pitchFamily="18" charset="0"/>
                      </a:rPr>
                      <m:t> </m:t>
                    </m:r>
                    <m:r>
                      <m:rPr>
                        <m:sty m:val="p"/>
                      </m:rPr>
                      <a:rPr lang="tr-TR" sz="2800" b="0" i="0" smtClean="0">
                        <a:solidFill>
                          <a:schemeClr val="tx1"/>
                        </a:solidFill>
                        <a:latin typeface="Cambria Math" panose="02040503050406030204" pitchFamily="18" charset="0"/>
                      </a:rPr>
                      <m:t>h</m:t>
                    </m:r>
                    <m:r>
                      <a:rPr lang="tr-TR" sz="2800" b="0" i="0" smtClean="0">
                        <a:solidFill>
                          <a:schemeClr val="tx1"/>
                        </a:solidFill>
                        <a:latin typeface="Cambria Math" panose="02040503050406030204" pitchFamily="18" charset="0"/>
                      </a:rPr>
                      <m:t>ı</m:t>
                    </m:r>
                    <m:r>
                      <m:rPr>
                        <m:sty m:val="p"/>
                      </m:rPr>
                      <a:rPr lang="tr-TR" sz="2800" b="0" i="0" smtClean="0">
                        <a:solidFill>
                          <a:schemeClr val="tx1"/>
                        </a:solidFill>
                        <a:latin typeface="Cambria Math" panose="02040503050406030204" pitchFamily="18" charset="0"/>
                      </a:rPr>
                      <m:t>z</m:t>
                    </m:r>
                    <m:r>
                      <a:rPr lang="tr-TR" sz="2800" b="0" i="0" smtClean="0">
                        <a:solidFill>
                          <a:schemeClr val="tx1"/>
                        </a:solidFill>
                        <a:latin typeface="Cambria Math" panose="02040503050406030204" pitchFamily="18" charset="0"/>
                      </a:rPr>
                      <m:t>ı=</m:t>
                    </m:r>
                    <m:f>
                      <m:fPr>
                        <m:ctrlPr>
                          <a:rPr lang="tr-TR" sz="2800" b="0" i="1" smtClean="0">
                            <a:solidFill>
                              <a:schemeClr val="tx1"/>
                            </a:solidFill>
                            <a:latin typeface="Cambria Math" panose="02040503050406030204" pitchFamily="18" charset="0"/>
                          </a:rPr>
                        </m:ctrlPr>
                      </m:fPr>
                      <m:num>
                        <m:r>
                          <a:rPr lang="tr-TR" sz="2800" b="0" i="1" smtClean="0">
                            <a:solidFill>
                              <a:schemeClr val="tx1"/>
                            </a:solidFill>
                            <a:latin typeface="Cambria Math" panose="02040503050406030204" pitchFamily="18" charset="0"/>
                            <a:ea typeface="Cambria Math" panose="02040503050406030204" pitchFamily="18" charset="0"/>
                          </a:rPr>
                          <m:t>∆</m:t>
                        </m:r>
                        <m:d>
                          <m:dPr>
                            <m:begChr m:val="["/>
                            <m:endChr m:val="]"/>
                            <m:ctrlPr>
                              <a:rPr lang="tr-TR" sz="2800" b="0" i="1" smtClean="0">
                                <a:solidFill>
                                  <a:schemeClr val="tx1"/>
                                </a:solidFill>
                                <a:latin typeface="Cambria Math" panose="02040503050406030204" pitchFamily="18" charset="0"/>
                                <a:ea typeface="Cambria Math" panose="02040503050406030204" pitchFamily="18" charset="0"/>
                              </a:rPr>
                            </m:ctrlPr>
                          </m:dPr>
                          <m:e>
                            <m:r>
                              <m:rPr>
                                <m:nor/>
                              </m:rPr>
                              <a:rPr lang="tr-TR" altLang="ar-SY" sz="2800" dirty="0">
                                <a:solidFill>
                                  <a:schemeClr val="tx1"/>
                                </a:solidFill>
                                <a:cs typeface="Times New Roman" panose="02020603050405020304" pitchFamily="18" charset="0"/>
                              </a:rPr>
                              <m:t>NO</m:t>
                            </m:r>
                            <m:r>
                              <m:rPr>
                                <m:nor/>
                              </m:rPr>
                              <a:rPr lang="tr-TR" altLang="ar-SY" sz="2800" baseline="-25000" dirty="0">
                                <a:solidFill>
                                  <a:schemeClr val="tx1"/>
                                </a:solidFill>
                                <a:cs typeface="Times New Roman" panose="02020603050405020304" pitchFamily="18" charset="0"/>
                              </a:rPr>
                              <m:t>3</m:t>
                            </m:r>
                          </m:e>
                        </m:d>
                      </m:num>
                      <m:den>
                        <m:r>
                          <a:rPr lang="tr-TR" sz="2800" b="0" i="1" smtClean="0">
                            <a:solidFill>
                              <a:schemeClr val="tx1"/>
                            </a:solidFill>
                            <a:latin typeface="Cambria Math" panose="02040503050406030204" pitchFamily="18" charset="0"/>
                            <a:ea typeface="Cambria Math" panose="02040503050406030204" pitchFamily="18" charset="0"/>
                          </a:rPr>
                          <m:t>∆</m:t>
                        </m:r>
                        <m:r>
                          <a:rPr lang="tr-TR" sz="2800" b="0" i="1" smtClean="0">
                            <a:solidFill>
                              <a:schemeClr val="tx1"/>
                            </a:solidFill>
                            <a:latin typeface="Cambria Math" panose="02040503050406030204" pitchFamily="18" charset="0"/>
                            <a:ea typeface="Cambria Math" panose="02040503050406030204" pitchFamily="18" charset="0"/>
                          </a:rPr>
                          <m:t>𝑡</m:t>
                        </m:r>
                      </m:den>
                    </m:f>
                    <m:r>
                      <a:rPr lang="tr-TR" sz="2800" b="0" i="1" smtClean="0">
                        <a:solidFill>
                          <a:schemeClr val="tx1"/>
                        </a:solidFill>
                        <a:latin typeface="Cambria Math" panose="02040503050406030204" pitchFamily="18" charset="0"/>
                      </a:rPr>
                      <m:t>=</m:t>
                    </m:r>
                    <m:f>
                      <m:fPr>
                        <m:ctrlPr>
                          <a:rPr lang="tr-TR" sz="2800" b="0" i="1" smtClean="0">
                            <a:solidFill>
                              <a:schemeClr val="tx1"/>
                            </a:solidFill>
                            <a:latin typeface="Cambria Math" panose="02040503050406030204" pitchFamily="18" charset="0"/>
                          </a:rPr>
                        </m:ctrlPr>
                      </m:fPr>
                      <m:num>
                        <m:r>
                          <a:rPr lang="tr-TR" sz="2800" b="0" i="1" smtClean="0">
                            <a:solidFill>
                              <a:schemeClr val="tx1"/>
                            </a:solidFill>
                            <a:latin typeface="Cambria Math" panose="02040503050406030204" pitchFamily="18" charset="0"/>
                          </a:rPr>
                          <m:t>0,18 </m:t>
                        </m:r>
                        <m:r>
                          <m:rPr>
                            <m:sty m:val="p"/>
                          </m:rPr>
                          <a:rPr lang="tr-TR" sz="2800" b="0" i="0" smtClean="0">
                            <a:solidFill>
                              <a:schemeClr val="tx1"/>
                            </a:solidFill>
                            <a:latin typeface="Cambria Math" panose="02040503050406030204" pitchFamily="18" charset="0"/>
                          </a:rPr>
                          <m:t>M</m:t>
                        </m:r>
                      </m:num>
                      <m:den>
                        <m:r>
                          <a:rPr lang="tr-TR" sz="2800" b="0" i="1" smtClean="0">
                            <a:solidFill>
                              <a:schemeClr val="tx1"/>
                            </a:solidFill>
                            <a:latin typeface="Cambria Math" panose="02040503050406030204" pitchFamily="18" charset="0"/>
                          </a:rPr>
                          <m:t>25 </m:t>
                        </m:r>
                        <m:r>
                          <m:rPr>
                            <m:sty m:val="p"/>
                          </m:rPr>
                          <a:rPr lang="tr-TR" sz="2800" b="0" i="0" smtClean="0">
                            <a:solidFill>
                              <a:schemeClr val="tx1"/>
                            </a:solidFill>
                            <a:latin typeface="Cambria Math" panose="02040503050406030204" pitchFamily="18" charset="0"/>
                          </a:rPr>
                          <m:t>s</m:t>
                        </m:r>
                      </m:den>
                    </m:f>
                    <m:r>
                      <a:rPr lang="tr-TR" sz="2800" b="0" i="1" smtClean="0">
                        <a:solidFill>
                          <a:schemeClr val="tx1"/>
                        </a:solidFill>
                        <a:latin typeface="Cambria Math" panose="02040503050406030204" pitchFamily="18" charset="0"/>
                      </a:rPr>
                      <m:t>=7,2 ×</m:t>
                    </m:r>
                    <m:sSup>
                      <m:sSupPr>
                        <m:ctrlPr>
                          <a:rPr lang="tr-TR" sz="2800" b="0" i="1" smtClean="0">
                            <a:solidFill>
                              <a:schemeClr val="tx1"/>
                            </a:solidFill>
                            <a:latin typeface="Cambria Math" panose="02040503050406030204" pitchFamily="18" charset="0"/>
                            <a:ea typeface="Cambria Math" panose="02040503050406030204" pitchFamily="18" charset="0"/>
                          </a:rPr>
                        </m:ctrlPr>
                      </m:sSupPr>
                      <m:e>
                        <m:r>
                          <a:rPr lang="tr-TR" sz="2800" b="0" i="1" smtClean="0">
                            <a:solidFill>
                              <a:schemeClr val="tx1"/>
                            </a:solidFill>
                            <a:latin typeface="Cambria Math" panose="02040503050406030204" pitchFamily="18" charset="0"/>
                            <a:ea typeface="Cambria Math" panose="02040503050406030204" pitchFamily="18" charset="0"/>
                          </a:rPr>
                          <m:t>10</m:t>
                        </m:r>
                      </m:e>
                      <m:sup>
                        <m:r>
                          <a:rPr lang="tr-TR" sz="2800" b="0" i="1" smtClean="0">
                            <a:solidFill>
                              <a:schemeClr val="tx1"/>
                            </a:solidFill>
                            <a:latin typeface="Cambria Math" panose="02040503050406030204" pitchFamily="18" charset="0"/>
                            <a:ea typeface="Cambria Math" panose="02040503050406030204" pitchFamily="18" charset="0"/>
                          </a:rPr>
                          <m:t>−3</m:t>
                        </m:r>
                      </m:sup>
                    </m:sSup>
                    <m:r>
                      <a:rPr lang="tr-TR" sz="2800" b="0" i="1" smtClean="0">
                        <a:solidFill>
                          <a:schemeClr val="tx1"/>
                        </a:solidFill>
                        <a:latin typeface="Cambria Math" panose="02040503050406030204" pitchFamily="18" charset="0"/>
                        <a:ea typeface="Cambria Math" panose="02040503050406030204" pitchFamily="18" charset="0"/>
                      </a:rPr>
                      <m:t> </m:t>
                    </m:r>
                    <m:r>
                      <m:rPr>
                        <m:sty m:val="p"/>
                      </m:rPr>
                      <a:rPr lang="tr-TR" sz="2800" b="0" i="0" smtClean="0">
                        <a:solidFill>
                          <a:schemeClr val="tx1"/>
                        </a:solidFill>
                        <a:latin typeface="Cambria Math" panose="02040503050406030204" pitchFamily="18" charset="0"/>
                        <a:ea typeface="Cambria Math" panose="02040503050406030204" pitchFamily="18" charset="0"/>
                      </a:rPr>
                      <m:t>M</m:t>
                    </m:r>
                    <m:sSup>
                      <m:sSupPr>
                        <m:ctrlPr>
                          <a:rPr lang="tr-TR" sz="2800" b="0" i="1" smtClean="0">
                            <a:solidFill>
                              <a:schemeClr val="tx1"/>
                            </a:solidFill>
                            <a:latin typeface="Cambria Math" panose="02040503050406030204" pitchFamily="18" charset="0"/>
                            <a:ea typeface="Cambria Math" panose="02040503050406030204" pitchFamily="18" charset="0"/>
                          </a:rPr>
                        </m:ctrlPr>
                      </m:sSupPr>
                      <m:e>
                        <m:r>
                          <a:rPr lang="tr-TR" sz="2800" b="0" i="0" smtClean="0">
                            <a:solidFill>
                              <a:schemeClr val="tx1"/>
                            </a:solidFill>
                            <a:latin typeface="Cambria Math" panose="02040503050406030204" pitchFamily="18" charset="0"/>
                            <a:ea typeface="Cambria Math" panose="02040503050406030204" pitchFamily="18" charset="0"/>
                          </a:rPr>
                          <m:t> </m:t>
                        </m:r>
                        <m:r>
                          <m:rPr>
                            <m:sty m:val="p"/>
                          </m:rPr>
                          <a:rPr lang="tr-TR" sz="2800" b="0" i="0" smtClean="0">
                            <a:solidFill>
                              <a:schemeClr val="tx1"/>
                            </a:solidFill>
                            <a:latin typeface="Cambria Math" panose="02040503050406030204" pitchFamily="18" charset="0"/>
                            <a:ea typeface="Cambria Math" panose="02040503050406030204" pitchFamily="18" charset="0"/>
                          </a:rPr>
                          <m:t>s</m:t>
                        </m:r>
                      </m:e>
                      <m:sup>
                        <m:r>
                          <a:rPr lang="tr-TR" sz="2800" b="0" i="0" smtClean="0">
                            <a:solidFill>
                              <a:schemeClr val="tx1"/>
                            </a:solidFill>
                            <a:latin typeface="Cambria Math" panose="02040503050406030204" pitchFamily="18" charset="0"/>
                            <a:ea typeface="Cambria Math" panose="02040503050406030204" pitchFamily="18" charset="0"/>
                          </a:rPr>
                          <m:t>−1</m:t>
                        </m:r>
                      </m:sup>
                    </m:sSup>
                  </m:oMath>
                </a14:m>
                <a:endParaRPr lang="tr-TR" sz="2800" dirty="0"/>
              </a:p>
              <a:p>
                <a:pPr algn="l" rtl="0">
                  <a:lnSpc>
                    <a:spcPct val="150000"/>
                  </a:lnSpc>
                </a:pPr>
                <a14:m>
                  <m:oMath xmlns:m="http://schemas.openxmlformats.org/officeDocument/2006/math">
                    <m:r>
                      <m:rPr>
                        <m:nor/>
                      </m:rPr>
                      <a:rPr lang="tr-TR" altLang="ar-SY" sz="2800" dirty="0" smtClean="0">
                        <a:solidFill>
                          <a:srgbClr val="00B050"/>
                        </a:solidFill>
                        <a:latin typeface="Cambria Math" panose="02040503050406030204" pitchFamily="18" charset="0"/>
                      </a:rPr>
                      <m:t>T</m:t>
                    </m:r>
                    <m:r>
                      <m:rPr>
                        <m:nor/>
                      </m:rPr>
                      <a:rPr lang="tr-TR" altLang="ar-SY" sz="2800" dirty="0" smtClean="0">
                        <a:solidFill>
                          <a:srgbClr val="00B050"/>
                        </a:solidFill>
                      </a:rPr>
                      <m:t>epkenlerin</m:t>
                    </m:r>
                    <m:r>
                      <m:rPr>
                        <m:nor/>
                      </m:rPr>
                      <a:rPr lang="tr-TR" altLang="ar-SY" sz="2800" dirty="0" smtClean="0">
                        <a:solidFill>
                          <a:srgbClr val="00B050"/>
                        </a:solidFill>
                      </a:rPr>
                      <m:t> </m:t>
                    </m:r>
                    <m:r>
                      <m:rPr>
                        <m:nor/>
                      </m:rPr>
                      <a:rPr lang="tr-TR" altLang="ar-SY" sz="2800" dirty="0" smtClean="0">
                        <a:solidFill>
                          <a:srgbClr val="00B050"/>
                        </a:solidFill>
                      </a:rPr>
                      <m:t>t</m:t>
                    </m:r>
                    <m:r>
                      <m:rPr>
                        <m:nor/>
                      </m:rPr>
                      <a:rPr lang="tr-TR" altLang="ar-SY" sz="2800" dirty="0" smtClean="0">
                        <a:solidFill>
                          <a:srgbClr val="00B050"/>
                        </a:solidFill>
                      </a:rPr>
                      <m:t>ü</m:t>
                    </m:r>
                    <m:r>
                      <m:rPr>
                        <m:nor/>
                      </m:rPr>
                      <a:rPr lang="tr-TR" altLang="ar-SY" sz="2800" dirty="0" smtClean="0">
                        <a:solidFill>
                          <a:srgbClr val="00B050"/>
                        </a:solidFill>
                      </a:rPr>
                      <m:t>kenme</m:t>
                    </m:r>
                    <m:r>
                      <m:rPr>
                        <m:nor/>
                      </m:rPr>
                      <a:rPr lang="tr-TR" altLang="ar-SY" sz="2800" dirty="0" smtClean="0">
                        <a:solidFill>
                          <a:srgbClr val="00B050"/>
                        </a:solidFill>
                      </a:rPr>
                      <m:t> </m:t>
                    </m:r>
                    <m:r>
                      <m:rPr>
                        <m:nor/>
                      </m:rPr>
                      <a:rPr lang="tr-TR" altLang="ar-SY" sz="2800" dirty="0" smtClean="0">
                        <a:solidFill>
                          <a:srgbClr val="00B050"/>
                        </a:solidFill>
                      </a:rPr>
                      <m:t>h</m:t>
                    </m:r>
                    <m:r>
                      <m:rPr>
                        <m:nor/>
                      </m:rPr>
                      <a:rPr lang="tr-TR" altLang="ar-SY" sz="2800" dirty="0" smtClean="0">
                        <a:solidFill>
                          <a:srgbClr val="00B050"/>
                        </a:solidFill>
                      </a:rPr>
                      <m:t>ı</m:t>
                    </m:r>
                    <m:r>
                      <m:rPr>
                        <m:nor/>
                      </m:rPr>
                      <a:rPr lang="tr-TR" altLang="ar-SY" sz="2800" dirty="0" smtClean="0">
                        <a:solidFill>
                          <a:srgbClr val="00B050"/>
                        </a:solidFill>
                      </a:rPr>
                      <m:t>z</m:t>
                    </m:r>
                    <m:r>
                      <m:rPr>
                        <m:nor/>
                      </m:rPr>
                      <a:rPr lang="tr-TR" altLang="ar-SY" sz="2800" dirty="0" smtClean="0">
                        <a:solidFill>
                          <a:srgbClr val="00B050"/>
                        </a:solidFill>
                      </a:rPr>
                      <m:t>ı</m:t>
                    </m:r>
                    <m:r>
                      <a:rPr lang="tr-TR" sz="2800">
                        <a:solidFill>
                          <a:schemeClr val="tx1"/>
                        </a:solidFill>
                        <a:latin typeface="Cambria Math" panose="02040503050406030204" pitchFamily="18" charset="0"/>
                      </a:rPr>
                      <m:t>=</m:t>
                    </m:r>
                    <m:r>
                      <a:rPr lang="tr-TR" sz="2800" b="1" i="0" smtClean="0">
                        <a:solidFill>
                          <a:srgbClr val="FF0000"/>
                        </a:solidFill>
                        <a:latin typeface="Cambria Math" panose="02040503050406030204" pitchFamily="18" charset="0"/>
                      </a:rPr>
                      <m:t>−</m:t>
                    </m:r>
                    <m:f>
                      <m:fPr>
                        <m:ctrlPr>
                          <a:rPr lang="tr-TR" sz="2800" i="1">
                            <a:solidFill>
                              <a:schemeClr val="tx1"/>
                            </a:solidFill>
                            <a:latin typeface="Cambria Math" panose="02040503050406030204" pitchFamily="18" charset="0"/>
                          </a:rPr>
                        </m:ctrlPr>
                      </m:fPr>
                      <m:num>
                        <m:r>
                          <a:rPr lang="tr-TR" sz="2800" i="1">
                            <a:solidFill>
                              <a:schemeClr val="tx1"/>
                            </a:solidFill>
                            <a:latin typeface="Cambria Math" panose="02040503050406030204" pitchFamily="18" charset="0"/>
                            <a:ea typeface="Cambria Math" panose="02040503050406030204" pitchFamily="18" charset="0"/>
                          </a:rPr>
                          <m:t>∆</m:t>
                        </m:r>
                        <m:d>
                          <m:dPr>
                            <m:begChr m:val="["/>
                            <m:endChr m:val="]"/>
                            <m:ctrlPr>
                              <a:rPr lang="tr-TR" sz="2800" i="1">
                                <a:solidFill>
                                  <a:schemeClr val="tx1"/>
                                </a:solidFill>
                                <a:latin typeface="Cambria Math" panose="02040503050406030204" pitchFamily="18" charset="0"/>
                                <a:ea typeface="Cambria Math" panose="02040503050406030204" pitchFamily="18" charset="0"/>
                              </a:rPr>
                            </m:ctrlPr>
                          </m:dPr>
                          <m:e>
                            <m:r>
                              <m:rPr>
                                <m:nor/>
                              </m:rPr>
                              <a:rPr lang="tr-TR" sz="2800" dirty="0">
                                <a:solidFill>
                                  <a:schemeClr val="tx1"/>
                                </a:solidFill>
                              </a:rPr>
                              <m:t>N</m:t>
                            </m:r>
                            <m:r>
                              <m:rPr>
                                <m:nor/>
                              </m:rPr>
                              <a:rPr lang="tr-TR" sz="2800" baseline="-25000" dirty="0">
                                <a:solidFill>
                                  <a:schemeClr val="tx1"/>
                                </a:solidFill>
                              </a:rPr>
                              <m:t>2</m:t>
                            </m:r>
                            <m:r>
                              <m:rPr>
                                <m:nor/>
                              </m:rPr>
                              <a:rPr lang="tr-TR" sz="2800" dirty="0">
                                <a:solidFill>
                                  <a:schemeClr val="tx1"/>
                                </a:solidFill>
                              </a:rPr>
                              <m:t>O</m:t>
                            </m:r>
                            <m:r>
                              <m:rPr>
                                <m:nor/>
                              </m:rPr>
                              <a:rPr lang="tr-TR" sz="2800" baseline="-25000" dirty="0">
                                <a:solidFill>
                                  <a:schemeClr val="tx1"/>
                                </a:solidFill>
                              </a:rPr>
                              <m:t>5</m:t>
                            </m:r>
                          </m:e>
                        </m:d>
                      </m:num>
                      <m:den>
                        <m:r>
                          <a:rPr lang="tr-TR" sz="2800" i="1">
                            <a:solidFill>
                              <a:schemeClr val="tx1"/>
                            </a:solidFill>
                            <a:latin typeface="Cambria Math" panose="02040503050406030204" pitchFamily="18" charset="0"/>
                            <a:ea typeface="Cambria Math" panose="02040503050406030204" pitchFamily="18" charset="0"/>
                          </a:rPr>
                          <m:t>∆</m:t>
                        </m:r>
                        <m:r>
                          <a:rPr lang="tr-TR" sz="2800" i="1">
                            <a:solidFill>
                              <a:schemeClr val="tx1"/>
                            </a:solidFill>
                            <a:latin typeface="Cambria Math" panose="02040503050406030204" pitchFamily="18" charset="0"/>
                            <a:ea typeface="Cambria Math" panose="02040503050406030204" pitchFamily="18" charset="0"/>
                          </a:rPr>
                          <m:t>𝑡</m:t>
                        </m:r>
                      </m:den>
                    </m:f>
                    <m:r>
                      <a:rPr lang="tr-TR" sz="2800" i="1">
                        <a:solidFill>
                          <a:schemeClr val="tx1"/>
                        </a:solidFill>
                        <a:latin typeface="Cambria Math" panose="02040503050406030204" pitchFamily="18" charset="0"/>
                        <a:ea typeface="Cambria Math" panose="02040503050406030204" pitchFamily="18" charset="0"/>
                      </a:rPr>
                      <m:t>=</m:t>
                    </m:r>
                    <m:r>
                      <a:rPr lang="tr-TR" sz="2800" b="0" i="1" smtClean="0">
                        <a:solidFill>
                          <a:srgbClr val="FF0000"/>
                        </a:solidFill>
                        <a:latin typeface="Cambria Math" panose="02040503050406030204" pitchFamily="18" charset="0"/>
                        <a:ea typeface="Cambria Math" panose="02040503050406030204" pitchFamily="18" charset="0"/>
                      </a:rPr>
                      <m:t>−</m:t>
                    </m:r>
                    <m:f>
                      <m:fPr>
                        <m:ctrlPr>
                          <a:rPr lang="tr-TR" sz="2800" i="1">
                            <a:solidFill>
                              <a:schemeClr val="tx1"/>
                            </a:solidFill>
                            <a:latin typeface="Cambria Math" panose="02040503050406030204" pitchFamily="18" charset="0"/>
                            <a:ea typeface="Cambria Math" panose="02040503050406030204" pitchFamily="18" charset="0"/>
                          </a:rPr>
                        </m:ctrlPr>
                      </m:fPr>
                      <m:num>
                        <m:sSub>
                          <m:sSubPr>
                            <m:ctrlPr>
                              <a:rPr lang="tr-TR" sz="2800" i="1">
                                <a:solidFill>
                                  <a:schemeClr val="tx1"/>
                                </a:solidFill>
                                <a:latin typeface="Cambria Math" panose="02040503050406030204" pitchFamily="18" charset="0"/>
                                <a:ea typeface="Cambria Math" panose="02040503050406030204" pitchFamily="18" charset="0"/>
                              </a:rPr>
                            </m:ctrlPr>
                          </m:sSubPr>
                          <m:e>
                            <m:d>
                              <m:dPr>
                                <m:begChr m:val="["/>
                                <m:endChr m:val="]"/>
                                <m:ctrlPr>
                                  <a:rPr lang="tr-TR" sz="2800" i="1">
                                    <a:solidFill>
                                      <a:schemeClr val="tx1"/>
                                    </a:solidFill>
                                    <a:latin typeface="Cambria Math" panose="02040503050406030204" pitchFamily="18" charset="0"/>
                                    <a:ea typeface="Cambria Math" panose="02040503050406030204" pitchFamily="18" charset="0"/>
                                  </a:rPr>
                                </m:ctrlPr>
                              </m:dPr>
                              <m:e>
                                <m:r>
                                  <m:rPr>
                                    <m:nor/>
                                  </m:rPr>
                                  <a:rPr lang="tr-TR" sz="2800" dirty="0">
                                    <a:solidFill>
                                      <a:schemeClr val="tx1"/>
                                    </a:solidFill>
                                  </a:rPr>
                                  <m:t>N</m:t>
                                </m:r>
                                <m:r>
                                  <m:rPr>
                                    <m:nor/>
                                  </m:rPr>
                                  <a:rPr lang="tr-TR" sz="2800" baseline="-25000" dirty="0">
                                    <a:solidFill>
                                      <a:schemeClr val="tx1"/>
                                    </a:solidFill>
                                  </a:rPr>
                                  <m:t>2</m:t>
                                </m:r>
                                <m:r>
                                  <m:rPr>
                                    <m:nor/>
                                  </m:rPr>
                                  <a:rPr lang="tr-TR" sz="2800" dirty="0">
                                    <a:solidFill>
                                      <a:schemeClr val="tx1"/>
                                    </a:solidFill>
                                  </a:rPr>
                                  <m:t>O</m:t>
                                </m:r>
                                <m:r>
                                  <m:rPr>
                                    <m:nor/>
                                  </m:rPr>
                                  <a:rPr lang="tr-TR" sz="2800" baseline="-25000" dirty="0">
                                    <a:solidFill>
                                      <a:schemeClr val="tx1"/>
                                    </a:solidFill>
                                  </a:rPr>
                                  <m:t>5</m:t>
                                </m:r>
                              </m:e>
                            </m:d>
                          </m:e>
                          <m:sub>
                            <m:sSub>
                              <m:sSubPr>
                                <m:ctrlPr>
                                  <a:rPr lang="tr-TR" sz="2800" i="1">
                                    <a:solidFill>
                                      <a:schemeClr val="tx1"/>
                                    </a:solidFill>
                                    <a:latin typeface="Cambria Math" panose="02040503050406030204" pitchFamily="18" charset="0"/>
                                    <a:ea typeface="Cambria Math" panose="02040503050406030204" pitchFamily="18" charset="0"/>
                                  </a:rPr>
                                </m:ctrlPr>
                              </m:sSubPr>
                              <m:e>
                                <m:r>
                                  <a:rPr lang="tr-TR" sz="2800" i="1">
                                    <a:solidFill>
                                      <a:schemeClr val="tx1"/>
                                    </a:solidFill>
                                    <a:latin typeface="Cambria Math" panose="02040503050406030204" pitchFamily="18" charset="0"/>
                                    <a:ea typeface="Cambria Math" panose="02040503050406030204" pitchFamily="18" charset="0"/>
                                  </a:rPr>
                                  <m:t>𝑡</m:t>
                                </m:r>
                              </m:e>
                              <m:sub>
                                <m:r>
                                  <a:rPr lang="tr-TR" sz="2800" i="1">
                                    <a:solidFill>
                                      <a:schemeClr val="tx1"/>
                                    </a:solidFill>
                                    <a:latin typeface="Cambria Math" panose="02040503050406030204" pitchFamily="18" charset="0"/>
                                    <a:ea typeface="Cambria Math" panose="02040503050406030204" pitchFamily="18" charset="0"/>
                                  </a:rPr>
                                  <m:t>2</m:t>
                                </m:r>
                              </m:sub>
                            </m:sSub>
                          </m:sub>
                        </m:sSub>
                        <m:r>
                          <a:rPr lang="tr-TR" sz="2800" i="1">
                            <a:solidFill>
                              <a:schemeClr val="tx1"/>
                            </a:solidFill>
                            <a:latin typeface="Cambria Math" panose="02040503050406030204" pitchFamily="18" charset="0"/>
                            <a:ea typeface="Cambria Math" panose="02040503050406030204" pitchFamily="18" charset="0"/>
                          </a:rPr>
                          <m:t>−</m:t>
                        </m:r>
                        <m:sSub>
                          <m:sSubPr>
                            <m:ctrlPr>
                              <a:rPr lang="tr-TR" sz="2800" i="1">
                                <a:solidFill>
                                  <a:schemeClr val="tx1"/>
                                </a:solidFill>
                                <a:latin typeface="Cambria Math" panose="02040503050406030204" pitchFamily="18" charset="0"/>
                                <a:ea typeface="Cambria Math" panose="02040503050406030204" pitchFamily="18" charset="0"/>
                              </a:rPr>
                            </m:ctrlPr>
                          </m:sSubPr>
                          <m:e>
                            <m:d>
                              <m:dPr>
                                <m:begChr m:val="["/>
                                <m:endChr m:val="]"/>
                                <m:ctrlPr>
                                  <a:rPr lang="tr-TR" sz="2800" i="1">
                                    <a:solidFill>
                                      <a:schemeClr val="tx1"/>
                                    </a:solidFill>
                                    <a:latin typeface="Cambria Math" panose="02040503050406030204" pitchFamily="18" charset="0"/>
                                    <a:ea typeface="Cambria Math" panose="02040503050406030204" pitchFamily="18" charset="0"/>
                                  </a:rPr>
                                </m:ctrlPr>
                              </m:dPr>
                              <m:e>
                                <m:r>
                                  <m:rPr>
                                    <m:nor/>
                                  </m:rPr>
                                  <a:rPr lang="tr-TR" sz="2800" dirty="0">
                                    <a:solidFill>
                                      <a:schemeClr val="tx1"/>
                                    </a:solidFill>
                                  </a:rPr>
                                  <m:t>N</m:t>
                                </m:r>
                                <m:r>
                                  <m:rPr>
                                    <m:nor/>
                                  </m:rPr>
                                  <a:rPr lang="tr-TR" sz="2800" baseline="-25000" dirty="0">
                                    <a:solidFill>
                                      <a:schemeClr val="tx1"/>
                                    </a:solidFill>
                                  </a:rPr>
                                  <m:t>2</m:t>
                                </m:r>
                                <m:r>
                                  <m:rPr>
                                    <m:nor/>
                                  </m:rPr>
                                  <a:rPr lang="tr-TR" sz="2800" dirty="0">
                                    <a:solidFill>
                                      <a:schemeClr val="tx1"/>
                                    </a:solidFill>
                                  </a:rPr>
                                  <m:t>O</m:t>
                                </m:r>
                                <m:r>
                                  <m:rPr>
                                    <m:nor/>
                                  </m:rPr>
                                  <a:rPr lang="tr-TR" sz="2800" baseline="-25000" dirty="0">
                                    <a:solidFill>
                                      <a:schemeClr val="tx1"/>
                                    </a:solidFill>
                                  </a:rPr>
                                  <m:t>5</m:t>
                                </m:r>
                              </m:e>
                            </m:d>
                          </m:e>
                          <m:sub>
                            <m:sSub>
                              <m:sSubPr>
                                <m:ctrlPr>
                                  <a:rPr lang="tr-TR" sz="2800" i="1">
                                    <a:solidFill>
                                      <a:schemeClr val="tx1"/>
                                    </a:solidFill>
                                    <a:latin typeface="Cambria Math" panose="02040503050406030204" pitchFamily="18" charset="0"/>
                                    <a:ea typeface="Cambria Math" panose="02040503050406030204" pitchFamily="18" charset="0"/>
                                  </a:rPr>
                                </m:ctrlPr>
                              </m:sSubPr>
                              <m:e>
                                <m:r>
                                  <a:rPr lang="tr-TR" sz="2800" i="1">
                                    <a:solidFill>
                                      <a:schemeClr val="tx1"/>
                                    </a:solidFill>
                                    <a:latin typeface="Cambria Math" panose="02040503050406030204" pitchFamily="18" charset="0"/>
                                    <a:ea typeface="Cambria Math" panose="02040503050406030204" pitchFamily="18" charset="0"/>
                                  </a:rPr>
                                  <m:t>𝑡</m:t>
                                </m:r>
                              </m:e>
                              <m:sub>
                                <m:r>
                                  <a:rPr lang="tr-TR" sz="2800" i="1">
                                    <a:solidFill>
                                      <a:schemeClr val="tx1"/>
                                    </a:solidFill>
                                    <a:latin typeface="Cambria Math" panose="02040503050406030204" pitchFamily="18" charset="0"/>
                                    <a:ea typeface="Cambria Math" panose="02040503050406030204" pitchFamily="18" charset="0"/>
                                  </a:rPr>
                                  <m:t>1</m:t>
                                </m:r>
                              </m:sub>
                            </m:sSub>
                          </m:sub>
                        </m:sSub>
                      </m:num>
                      <m:den>
                        <m:sSub>
                          <m:sSubPr>
                            <m:ctrlPr>
                              <a:rPr lang="tr-TR" sz="2800" i="1">
                                <a:solidFill>
                                  <a:schemeClr val="tx1"/>
                                </a:solidFill>
                                <a:latin typeface="Cambria Math" panose="02040503050406030204" pitchFamily="18" charset="0"/>
                                <a:ea typeface="Cambria Math" panose="02040503050406030204" pitchFamily="18" charset="0"/>
                              </a:rPr>
                            </m:ctrlPr>
                          </m:sSubPr>
                          <m:e>
                            <m:r>
                              <a:rPr lang="tr-TR" sz="2800" i="1">
                                <a:solidFill>
                                  <a:schemeClr val="tx1"/>
                                </a:solidFill>
                                <a:latin typeface="Cambria Math" panose="02040503050406030204" pitchFamily="18" charset="0"/>
                                <a:ea typeface="Cambria Math" panose="02040503050406030204" pitchFamily="18" charset="0"/>
                              </a:rPr>
                              <m:t>𝑡</m:t>
                            </m:r>
                          </m:e>
                          <m:sub>
                            <m:r>
                              <a:rPr lang="tr-TR" sz="2800" i="1">
                                <a:solidFill>
                                  <a:schemeClr val="tx1"/>
                                </a:solidFill>
                                <a:latin typeface="Cambria Math" panose="02040503050406030204" pitchFamily="18" charset="0"/>
                                <a:ea typeface="Cambria Math" panose="02040503050406030204" pitchFamily="18" charset="0"/>
                              </a:rPr>
                              <m:t>2</m:t>
                            </m:r>
                          </m:sub>
                        </m:sSub>
                        <m:r>
                          <a:rPr lang="tr-TR" sz="2800" i="1">
                            <a:solidFill>
                              <a:schemeClr val="tx1"/>
                            </a:solidFill>
                            <a:latin typeface="Cambria Math" panose="02040503050406030204" pitchFamily="18" charset="0"/>
                            <a:ea typeface="Cambria Math" panose="02040503050406030204" pitchFamily="18" charset="0"/>
                          </a:rPr>
                          <m:t>−</m:t>
                        </m:r>
                        <m:sSub>
                          <m:sSubPr>
                            <m:ctrlPr>
                              <a:rPr lang="tr-TR" sz="2800" i="1">
                                <a:solidFill>
                                  <a:schemeClr val="tx1"/>
                                </a:solidFill>
                                <a:latin typeface="Cambria Math" panose="02040503050406030204" pitchFamily="18" charset="0"/>
                                <a:ea typeface="Cambria Math" panose="02040503050406030204" pitchFamily="18" charset="0"/>
                              </a:rPr>
                            </m:ctrlPr>
                          </m:sSubPr>
                          <m:e>
                            <m:r>
                              <a:rPr lang="tr-TR" sz="2800" i="1">
                                <a:solidFill>
                                  <a:schemeClr val="tx1"/>
                                </a:solidFill>
                                <a:latin typeface="Cambria Math" panose="02040503050406030204" pitchFamily="18" charset="0"/>
                                <a:ea typeface="Cambria Math" panose="02040503050406030204" pitchFamily="18" charset="0"/>
                              </a:rPr>
                              <m:t>𝑡</m:t>
                            </m:r>
                          </m:e>
                          <m:sub>
                            <m:r>
                              <a:rPr lang="tr-TR" sz="2800" i="1">
                                <a:solidFill>
                                  <a:schemeClr val="tx1"/>
                                </a:solidFill>
                                <a:latin typeface="Cambria Math" panose="02040503050406030204" pitchFamily="18" charset="0"/>
                                <a:ea typeface="Cambria Math" panose="02040503050406030204" pitchFamily="18" charset="0"/>
                              </a:rPr>
                              <m:t>1</m:t>
                            </m:r>
                          </m:sub>
                        </m:sSub>
                      </m:den>
                    </m:f>
                  </m:oMath>
                </a14:m>
                <a:endParaRPr lang="tr-TR" sz="2800" dirty="0"/>
              </a:p>
              <a:p>
                <a:pPr algn="l" rtl="0">
                  <a:lnSpc>
                    <a:spcPct val="150000"/>
                  </a:lnSpc>
                </a:pPr>
                <a14:m>
                  <m:oMath xmlns:m="http://schemas.openxmlformats.org/officeDocument/2006/math">
                    <m:r>
                      <m:rPr>
                        <m:nor/>
                      </m:rPr>
                      <a:rPr lang="tr-TR" sz="2800" dirty="0">
                        <a:solidFill>
                          <a:schemeClr val="tx1"/>
                        </a:solidFill>
                      </a:rPr>
                      <m:t>N</m:t>
                    </m:r>
                    <m:r>
                      <m:rPr>
                        <m:nor/>
                      </m:rPr>
                      <a:rPr lang="tr-TR" sz="2800" baseline="-25000" dirty="0">
                        <a:solidFill>
                          <a:schemeClr val="tx1"/>
                        </a:solidFill>
                      </a:rPr>
                      <m:t>2</m:t>
                    </m:r>
                    <m:r>
                      <m:rPr>
                        <m:nor/>
                      </m:rPr>
                      <a:rPr lang="tr-TR" sz="2800" dirty="0">
                        <a:solidFill>
                          <a:schemeClr val="tx1"/>
                        </a:solidFill>
                      </a:rPr>
                      <m:t>O</m:t>
                    </m:r>
                    <m:r>
                      <m:rPr>
                        <m:nor/>
                      </m:rPr>
                      <a:rPr lang="tr-TR" sz="2800" baseline="-25000" dirty="0">
                        <a:solidFill>
                          <a:schemeClr val="tx1"/>
                        </a:solidFill>
                      </a:rPr>
                      <m:t>5</m:t>
                    </m:r>
                    <m:r>
                      <m:rPr>
                        <m:sty m:val="p"/>
                      </m:rPr>
                      <a:rPr lang="tr-TR" sz="2800">
                        <a:solidFill>
                          <a:schemeClr val="tx1"/>
                        </a:solidFill>
                        <a:latin typeface="Cambria Math" panose="02040503050406030204" pitchFamily="18" charset="0"/>
                      </a:rPr>
                      <m:t>nin</m:t>
                    </m:r>
                    <m:r>
                      <a:rPr lang="tr-TR" sz="2800">
                        <a:solidFill>
                          <a:schemeClr val="tx1"/>
                        </a:solidFill>
                        <a:latin typeface="Cambria Math" panose="02040503050406030204" pitchFamily="18" charset="0"/>
                      </a:rPr>
                      <m:t> </m:t>
                    </m:r>
                    <m:r>
                      <m:rPr>
                        <m:sty m:val="p"/>
                      </m:rPr>
                      <a:rPr lang="tr-TR" sz="2800" b="0" i="0" smtClean="0">
                        <a:solidFill>
                          <a:schemeClr val="tx1"/>
                        </a:solidFill>
                        <a:latin typeface="Cambria Math" panose="02040503050406030204" pitchFamily="18" charset="0"/>
                      </a:rPr>
                      <m:t>t</m:t>
                    </m:r>
                    <m:r>
                      <a:rPr lang="tr-TR" sz="2800" b="0" i="0" smtClean="0">
                        <a:solidFill>
                          <a:schemeClr val="tx1"/>
                        </a:solidFill>
                        <a:latin typeface="Cambria Math" panose="02040503050406030204" pitchFamily="18" charset="0"/>
                      </a:rPr>
                      <m:t>ü</m:t>
                    </m:r>
                    <m:r>
                      <m:rPr>
                        <m:sty m:val="p"/>
                      </m:rPr>
                      <a:rPr lang="tr-TR" sz="2800" b="0" i="0" smtClean="0">
                        <a:solidFill>
                          <a:schemeClr val="tx1"/>
                        </a:solidFill>
                        <a:latin typeface="Cambria Math" panose="02040503050406030204" pitchFamily="18" charset="0"/>
                      </a:rPr>
                      <m:t>kenme</m:t>
                    </m:r>
                    <m:r>
                      <a:rPr lang="tr-TR" sz="2800">
                        <a:solidFill>
                          <a:schemeClr val="tx1"/>
                        </a:solidFill>
                        <a:latin typeface="Cambria Math" panose="02040503050406030204" pitchFamily="18" charset="0"/>
                      </a:rPr>
                      <m:t> </m:t>
                    </m:r>
                    <m:r>
                      <m:rPr>
                        <m:sty m:val="p"/>
                      </m:rPr>
                      <a:rPr lang="tr-TR" sz="2800">
                        <a:solidFill>
                          <a:schemeClr val="tx1"/>
                        </a:solidFill>
                        <a:latin typeface="Cambria Math" panose="02040503050406030204" pitchFamily="18" charset="0"/>
                      </a:rPr>
                      <m:t>h</m:t>
                    </m:r>
                    <m:r>
                      <a:rPr lang="tr-TR" sz="2800">
                        <a:solidFill>
                          <a:schemeClr val="tx1"/>
                        </a:solidFill>
                        <a:latin typeface="Cambria Math" panose="02040503050406030204" pitchFamily="18" charset="0"/>
                      </a:rPr>
                      <m:t>ı</m:t>
                    </m:r>
                    <m:r>
                      <m:rPr>
                        <m:sty m:val="p"/>
                      </m:rPr>
                      <a:rPr lang="tr-TR" sz="2800">
                        <a:solidFill>
                          <a:schemeClr val="tx1"/>
                        </a:solidFill>
                        <a:latin typeface="Cambria Math" panose="02040503050406030204" pitchFamily="18" charset="0"/>
                      </a:rPr>
                      <m:t>z</m:t>
                    </m:r>
                    <m:r>
                      <a:rPr lang="tr-TR" sz="2800">
                        <a:solidFill>
                          <a:schemeClr val="tx1"/>
                        </a:solidFill>
                        <a:latin typeface="Cambria Math" panose="02040503050406030204" pitchFamily="18" charset="0"/>
                      </a:rPr>
                      <m:t>ı=−</m:t>
                    </m:r>
                    <m:f>
                      <m:fPr>
                        <m:ctrlPr>
                          <a:rPr lang="tr-TR" sz="2800" i="1">
                            <a:solidFill>
                              <a:schemeClr val="tx1"/>
                            </a:solidFill>
                            <a:latin typeface="Cambria Math" panose="02040503050406030204" pitchFamily="18" charset="0"/>
                          </a:rPr>
                        </m:ctrlPr>
                      </m:fPr>
                      <m:num>
                        <m:r>
                          <a:rPr lang="tr-TR" sz="2800" i="1">
                            <a:solidFill>
                              <a:schemeClr val="tx1"/>
                            </a:solidFill>
                            <a:latin typeface="Cambria Math" panose="02040503050406030204" pitchFamily="18" charset="0"/>
                            <a:ea typeface="Cambria Math" panose="02040503050406030204" pitchFamily="18" charset="0"/>
                          </a:rPr>
                          <m:t>∆</m:t>
                        </m:r>
                        <m:d>
                          <m:dPr>
                            <m:begChr m:val="["/>
                            <m:endChr m:val="]"/>
                            <m:ctrlPr>
                              <a:rPr lang="tr-TR" sz="2800" i="1">
                                <a:solidFill>
                                  <a:schemeClr val="tx1"/>
                                </a:solidFill>
                                <a:latin typeface="Cambria Math" panose="02040503050406030204" pitchFamily="18" charset="0"/>
                                <a:ea typeface="Cambria Math" panose="02040503050406030204" pitchFamily="18" charset="0"/>
                              </a:rPr>
                            </m:ctrlPr>
                          </m:dPr>
                          <m:e>
                            <m:r>
                              <m:rPr>
                                <m:nor/>
                              </m:rPr>
                              <a:rPr lang="tr-TR" sz="2800" dirty="0">
                                <a:solidFill>
                                  <a:schemeClr val="tx1"/>
                                </a:solidFill>
                              </a:rPr>
                              <m:t>N</m:t>
                            </m:r>
                            <m:r>
                              <m:rPr>
                                <m:nor/>
                              </m:rPr>
                              <a:rPr lang="tr-TR" sz="2800" baseline="-25000" dirty="0">
                                <a:solidFill>
                                  <a:schemeClr val="tx1"/>
                                </a:solidFill>
                              </a:rPr>
                              <m:t>2</m:t>
                            </m:r>
                            <m:r>
                              <m:rPr>
                                <m:nor/>
                              </m:rPr>
                              <a:rPr lang="tr-TR" sz="2800" dirty="0">
                                <a:solidFill>
                                  <a:schemeClr val="tx1"/>
                                </a:solidFill>
                              </a:rPr>
                              <m:t>O</m:t>
                            </m:r>
                            <m:r>
                              <m:rPr>
                                <m:nor/>
                              </m:rPr>
                              <a:rPr lang="tr-TR" sz="2800" baseline="-25000" dirty="0">
                                <a:solidFill>
                                  <a:schemeClr val="tx1"/>
                                </a:solidFill>
                              </a:rPr>
                              <m:t>5</m:t>
                            </m:r>
                          </m:e>
                        </m:d>
                      </m:num>
                      <m:den>
                        <m:r>
                          <a:rPr lang="tr-TR" sz="2800" i="1">
                            <a:solidFill>
                              <a:schemeClr val="tx1"/>
                            </a:solidFill>
                            <a:latin typeface="Cambria Math" panose="02040503050406030204" pitchFamily="18" charset="0"/>
                            <a:ea typeface="Cambria Math" panose="02040503050406030204" pitchFamily="18" charset="0"/>
                          </a:rPr>
                          <m:t>∆</m:t>
                        </m:r>
                        <m:r>
                          <a:rPr lang="tr-TR" sz="2800" i="1">
                            <a:solidFill>
                              <a:schemeClr val="tx1"/>
                            </a:solidFill>
                            <a:latin typeface="Cambria Math" panose="02040503050406030204" pitchFamily="18" charset="0"/>
                            <a:ea typeface="Cambria Math" panose="02040503050406030204" pitchFamily="18" charset="0"/>
                          </a:rPr>
                          <m:t>𝑡</m:t>
                        </m:r>
                      </m:den>
                    </m:f>
                    <m:r>
                      <a:rPr lang="tr-TR" sz="2800" i="1">
                        <a:solidFill>
                          <a:schemeClr val="tx1"/>
                        </a:solidFill>
                        <a:latin typeface="Cambria Math" panose="02040503050406030204" pitchFamily="18" charset="0"/>
                      </a:rPr>
                      <m:t>=</m:t>
                    </m:r>
                    <m:r>
                      <a:rPr lang="tr-TR" sz="2800" b="0" i="1" smtClean="0">
                        <a:solidFill>
                          <a:srgbClr val="FF0000"/>
                        </a:solidFill>
                        <a:latin typeface="Cambria Math" panose="02040503050406030204" pitchFamily="18" charset="0"/>
                      </a:rPr>
                      <m:t>−</m:t>
                    </m:r>
                    <m:f>
                      <m:fPr>
                        <m:ctrlPr>
                          <a:rPr lang="tr-TR" sz="2800" i="1">
                            <a:solidFill>
                              <a:schemeClr val="tx1"/>
                            </a:solidFill>
                            <a:latin typeface="Cambria Math" panose="02040503050406030204" pitchFamily="18" charset="0"/>
                          </a:rPr>
                        </m:ctrlPr>
                      </m:fPr>
                      <m:num>
                        <m:r>
                          <a:rPr lang="tr-TR" sz="2800" b="0" i="1" smtClean="0">
                            <a:solidFill>
                              <a:schemeClr val="tx1"/>
                            </a:solidFill>
                            <a:latin typeface="Cambria Math" panose="02040503050406030204" pitchFamily="18" charset="0"/>
                          </a:rPr>
                          <m:t>−</m:t>
                        </m:r>
                        <m:r>
                          <a:rPr lang="tr-TR" sz="2800" i="1">
                            <a:solidFill>
                              <a:schemeClr val="tx1"/>
                            </a:solidFill>
                            <a:latin typeface="Cambria Math" panose="02040503050406030204" pitchFamily="18" charset="0"/>
                          </a:rPr>
                          <m:t>0,18 </m:t>
                        </m:r>
                        <m:r>
                          <m:rPr>
                            <m:sty m:val="p"/>
                          </m:rPr>
                          <a:rPr lang="tr-TR" sz="2800">
                            <a:solidFill>
                              <a:schemeClr val="tx1"/>
                            </a:solidFill>
                            <a:latin typeface="Cambria Math" panose="02040503050406030204" pitchFamily="18" charset="0"/>
                          </a:rPr>
                          <m:t>M</m:t>
                        </m:r>
                      </m:num>
                      <m:den>
                        <m:r>
                          <a:rPr lang="tr-TR" sz="2800" i="1">
                            <a:solidFill>
                              <a:schemeClr val="tx1"/>
                            </a:solidFill>
                            <a:latin typeface="Cambria Math" panose="02040503050406030204" pitchFamily="18" charset="0"/>
                          </a:rPr>
                          <m:t>25 </m:t>
                        </m:r>
                        <m:r>
                          <m:rPr>
                            <m:sty m:val="p"/>
                          </m:rPr>
                          <a:rPr lang="tr-TR" sz="2800">
                            <a:solidFill>
                              <a:schemeClr val="tx1"/>
                            </a:solidFill>
                            <a:latin typeface="Cambria Math" panose="02040503050406030204" pitchFamily="18" charset="0"/>
                          </a:rPr>
                          <m:t>s</m:t>
                        </m:r>
                      </m:den>
                    </m:f>
                    <m:r>
                      <a:rPr lang="tr-TR" sz="2800" i="1">
                        <a:solidFill>
                          <a:schemeClr val="tx1"/>
                        </a:solidFill>
                        <a:latin typeface="Cambria Math" panose="02040503050406030204" pitchFamily="18" charset="0"/>
                      </a:rPr>
                      <m:t>=7,2 ×</m:t>
                    </m:r>
                    <m:sSup>
                      <m:sSupPr>
                        <m:ctrlPr>
                          <a:rPr lang="tr-TR" sz="2800" i="1">
                            <a:solidFill>
                              <a:schemeClr val="tx1"/>
                            </a:solidFill>
                            <a:latin typeface="Cambria Math" panose="02040503050406030204" pitchFamily="18" charset="0"/>
                            <a:ea typeface="Cambria Math" panose="02040503050406030204" pitchFamily="18" charset="0"/>
                          </a:rPr>
                        </m:ctrlPr>
                      </m:sSupPr>
                      <m:e>
                        <m:r>
                          <a:rPr lang="tr-TR" sz="2800" i="1">
                            <a:solidFill>
                              <a:schemeClr val="tx1"/>
                            </a:solidFill>
                            <a:latin typeface="Cambria Math" panose="02040503050406030204" pitchFamily="18" charset="0"/>
                            <a:ea typeface="Cambria Math" panose="02040503050406030204" pitchFamily="18" charset="0"/>
                          </a:rPr>
                          <m:t>10</m:t>
                        </m:r>
                      </m:e>
                      <m:sup>
                        <m:r>
                          <a:rPr lang="tr-TR" sz="2800" i="1">
                            <a:solidFill>
                              <a:schemeClr val="tx1"/>
                            </a:solidFill>
                            <a:latin typeface="Cambria Math" panose="02040503050406030204" pitchFamily="18" charset="0"/>
                            <a:ea typeface="Cambria Math" panose="02040503050406030204" pitchFamily="18" charset="0"/>
                          </a:rPr>
                          <m:t>−3</m:t>
                        </m:r>
                      </m:sup>
                    </m:sSup>
                    <m:r>
                      <a:rPr lang="tr-TR" sz="2800" i="1">
                        <a:solidFill>
                          <a:schemeClr val="tx1"/>
                        </a:solidFill>
                        <a:latin typeface="Cambria Math" panose="02040503050406030204" pitchFamily="18" charset="0"/>
                        <a:ea typeface="Cambria Math" panose="02040503050406030204" pitchFamily="18" charset="0"/>
                      </a:rPr>
                      <m:t> </m:t>
                    </m:r>
                    <m:r>
                      <m:rPr>
                        <m:sty m:val="p"/>
                      </m:rPr>
                      <a:rPr lang="tr-TR" sz="2800">
                        <a:solidFill>
                          <a:schemeClr val="tx1"/>
                        </a:solidFill>
                        <a:latin typeface="Cambria Math" panose="02040503050406030204" pitchFamily="18" charset="0"/>
                        <a:ea typeface="Cambria Math" panose="02040503050406030204" pitchFamily="18" charset="0"/>
                      </a:rPr>
                      <m:t>M</m:t>
                    </m:r>
                    <m:sSup>
                      <m:sSupPr>
                        <m:ctrlPr>
                          <a:rPr lang="tr-TR" sz="2800" i="1">
                            <a:solidFill>
                              <a:schemeClr val="tx1"/>
                            </a:solidFill>
                            <a:latin typeface="Cambria Math" panose="02040503050406030204" pitchFamily="18" charset="0"/>
                            <a:ea typeface="Cambria Math" panose="02040503050406030204" pitchFamily="18" charset="0"/>
                          </a:rPr>
                        </m:ctrlPr>
                      </m:sSupPr>
                      <m:e>
                        <m:r>
                          <a:rPr lang="tr-TR" sz="2800">
                            <a:solidFill>
                              <a:schemeClr val="tx1"/>
                            </a:solidFill>
                            <a:latin typeface="Cambria Math" panose="02040503050406030204" pitchFamily="18" charset="0"/>
                            <a:ea typeface="Cambria Math" panose="02040503050406030204" pitchFamily="18" charset="0"/>
                          </a:rPr>
                          <m:t> </m:t>
                        </m:r>
                        <m:r>
                          <m:rPr>
                            <m:sty m:val="p"/>
                          </m:rPr>
                          <a:rPr lang="tr-TR" sz="2800">
                            <a:solidFill>
                              <a:schemeClr val="tx1"/>
                            </a:solidFill>
                            <a:latin typeface="Cambria Math" panose="02040503050406030204" pitchFamily="18" charset="0"/>
                            <a:ea typeface="Cambria Math" panose="02040503050406030204" pitchFamily="18" charset="0"/>
                          </a:rPr>
                          <m:t>s</m:t>
                        </m:r>
                      </m:e>
                      <m:sup>
                        <m:r>
                          <a:rPr lang="tr-TR" sz="2800">
                            <a:solidFill>
                              <a:schemeClr val="tx1"/>
                            </a:solidFill>
                            <a:latin typeface="Cambria Math" panose="02040503050406030204" pitchFamily="18" charset="0"/>
                            <a:ea typeface="Cambria Math" panose="02040503050406030204" pitchFamily="18" charset="0"/>
                          </a:rPr>
                          <m:t>−1</m:t>
                        </m:r>
                      </m:sup>
                    </m:sSup>
                  </m:oMath>
                </a14:m>
                <a:endParaRPr lang="tr-TR" sz="2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524000" y="1138874"/>
                <a:ext cx="10451690" cy="5313441"/>
              </a:xfrm>
              <a:blipFill>
                <a:blip r:embed="rId2"/>
                <a:stretch>
                  <a:fillRect/>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solidFill>
                  <a:srgbClr val="0070C0"/>
                </a:solidFill>
              </a:rPr>
              <a:t>Kimyasal Bir Tepkimenin Hızı </a:t>
            </a:r>
          </a:p>
        </p:txBody>
      </p:sp>
    </p:spTree>
    <p:extLst>
      <p:ext uri="{BB962C8B-B14F-4D97-AF65-F5344CB8AC3E}">
        <p14:creationId xmlns:p14="http://schemas.microsoft.com/office/powerpoint/2010/main" val="284407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524000" y="1138874"/>
                <a:ext cx="8173792" cy="5313441"/>
              </a:xfrm>
            </p:spPr>
            <p:txBody>
              <a:bodyPr>
                <a:normAutofit/>
              </a:bodyPr>
              <a:lstStyle/>
              <a:p>
                <a:pPr marL="0" indent="0" algn="ctr" rtl="0">
                  <a:lnSpc>
                    <a:spcPct val="150000"/>
                  </a:lnSpc>
                  <a:buNone/>
                </a:pPr>
                <a:r>
                  <a:rPr lang="en-US" altLang="ar-SY" sz="2800" i="1" dirty="0"/>
                  <a:t>a </a:t>
                </a:r>
                <a:r>
                  <a:rPr lang="en-US" altLang="ar-SY" sz="2800" dirty="0" err="1"/>
                  <a:t>A</a:t>
                </a:r>
                <a:r>
                  <a:rPr lang="en-US" altLang="ar-SY" sz="2800" dirty="0"/>
                  <a:t> + </a:t>
                </a:r>
                <a:r>
                  <a:rPr lang="en-US" altLang="ar-SY" sz="2800" i="1" dirty="0"/>
                  <a:t>b</a:t>
                </a:r>
                <a:r>
                  <a:rPr lang="en-US" altLang="ar-SY" sz="2800" dirty="0"/>
                  <a:t> </a:t>
                </a:r>
                <a:r>
                  <a:rPr lang="en-US" altLang="ar-SY" sz="2800" dirty="0" err="1"/>
                  <a:t>B</a:t>
                </a:r>
                <a:r>
                  <a:rPr lang="en-US" altLang="ar-SY" sz="2800" dirty="0"/>
                  <a:t> </a:t>
                </a:r>
                <a:r>
                  <a:rPr lang="en-US" altLang="ar-SY" sz="2800" dirty="0">
                    <a:cs typeface="Times New Roman" panose="02020603050405020304" pitchFamily="18" charset="0"/>
                  </a:rPr>
                  <a:t>→ </a:t>
                </a:r>
                <a:r>
                  <a:rPr lang="en-US" altLang="ar-SY" sz="2800" i="1" dirty="0">
                    <a:cs typeface="Times New Roman" panose="02020603050405020304" pitchFamily="18" charset="0"/>
                  </a:rPr>
                  <a:t>c</a:t>
                </a:r>
                <a:r>
                  <a:rPr lang="en-US" altLang="ar-SY" sz="2800" dirty="0">
                    <a:cs typeface="Times New Roman" panose="02020603050405020304" pitchFamily="18" charset="0"/>
                  </a:rPr>
                  <a:t> </a:t>
                </a:r>
                <a:r>
                  <a:rPr lang="en-US" altLang="ar-SY" sz="2800" dirty="0" err="1">
                    <a:cs typeface="Times New Roman" panose="02020603050405020304" pitchFamily="18" charset="0"/>
                  </a:rPr>
                  <a:t>C</a:t>
                </a:r>
                <a:r>
                  <a:rPr lang="en-US" altLang="ar-SY" sz="2800" dirty="0">
                    <a:cs typeface="Times New Roman" panose="02020603050405020304" pitchFamily="18" charset="0"/>
                  </a:rPr>
                  <a:t> + </a:t>
                </a:r>
                <a:r>
                  <a:rPr lang="en-US" altLang="ar-SY" sz="2800" i="1" dirty="0">
                    <a:cs typeface="Times New Roman" panose="02020603050405020304" pitchFamily="18" charset="0"/>
                  </a:rPr>
                  <a:t>d</a:t>
                </a:r>
                <a:r>
                  <a:rPr lang="en-US" altLang="ar-SY" sz="2800" dirty="0">
                    <a:cs typeface="Times New Roman" panose="02020603050405020304" pitchFamily="18" charset="0"/>
                  </a:rPr>
                  <a:t> </a:t>
                </a:r>
                <a:r>
                  <a:rPr lang="en-US" altLang="ar-SY" sz="2800" dirty="0" err="1">
                    <a:cs typeface="Times New Roman" panose="02020603050405020304" pitchFamily="18" charset="0"/>
                  </a:rPr>
                  <a:t>D</a:t>
                </a:r>
                <a:endParaRPr lang="en-US" altLang="ar-SY" sz="2800" dirty="0">
                  <a:cs typeface="Times New Roman" panose="02020603050405020304" pitchFamily="18" charset="0"/>
                </a:endParaRPr>
              </a:p>
              <a:p>
                <a:pPr algn="l" rtl="0">
                  <a:lnSpc>
                    <a:spcPct val="150000"/>
                  </a:lnSpc>
                </a:pPr>
                <a:r>
                  <a:rPr lang="tr-TR" altLang="ar-SY" sz="2800" dirty="0">
                    <a:solidFill>
                      <a:srgbClr val="7030A0"/>
                    </a:solidFill>
                  </a:rPr>
                  <a:t>Tepkime hızı</a:t>
                </a:r>
                <a:r>
                  <a:rPr lang="en-US" altLang="ar-SY" sz="2800" dirty="0">
                    <a:solidFill>
                      <a:srgbClr val="7030A0"/>
                    </a:solidFill>
                  </a:rPr>
                  <a:t> </a:t>
                </a:r>
                <a:r>
                  <a:rPr lang="en-US" altLang="ar-SY" sz="2800" dirty="0">
                    <a:solidFill>
                      <a:schemeClr val="tx1"/>
                    </a:solidFill>
                  </a:rPr>
                  <a:t>= </a:t>
                </a:r>
                <a:r>
                  <a:rPr lang="tr-TR" altLang="ar-SY" sz="2800" dirty="0" err="1">
                    <a:solidFill>
                      <a:srgbClr val="00B050"/>
                    </a:solidFill>
                  </a:rPr>
                  <a:t>tepkenlerin</a:t>
                </a:r>
                <a:r>
                  <a:rPr lang="tr-TR" altLang="ar-SY" sz="2800" dirty="0">
                    <a:solidFill>
                      <a:srgbClr val="00B050"/>
                    </a:solidFill>
                  </a:rPr>
                  <a:t> tükenme hızı</a:t>
                </a:r>
                <a:endParaRPr lang="en-US" altLang="ar-SY" sz="2800" dirty="0">
                  <a:solidFill>
                    <a:srgbClr val="00B050"/>
                  </a:solidFill>
                </a:endParaRPr>
              </a:p>
              <a:p>
                <a:pPr marL="0" indent="0" algn="ctr" rtl="0">
                  <a:lnSpc>
                    <a:spcPct val="150000"/>
                  </a:lnSpc>
                  <a:buNone/>
                </a:pPr>
                <a14:m>
                  <m:oMathPara xmlns:m="http://schemas.openxmlformats.org/officeDocument/2006/math">
                    <m:oMathParaPr>
                      <m:jc m:val="centerGroup"/>
                    </m:oMathParaPr>
                    <m:oMath xmlns:m="http://schemas.openxmlformats.org/officeDocument/2006/math">
                      <m:r>
                        <a:rPr lang="tr-TR" altLang="ar-SY" sz="2800" b="0" i="1" smtClean="0">
                          <a:solidFill>
                            <a:schemeClr val="tx1"/>
                          </a:solidFill>
                          <a:latin typeface="Cambria Math" panose="02040503050406030204" pitchFamily="18" charset="0"/>
                          <a:cs typeface="Times New Roman" panose="02020603050405020304" pitchFamily="18" charset="0"/>
                        </a:rPr>
                        <m:t>=</m:t>
                      </m:r>
                      <m:r>
                        <a:rPr lang="tr-TR" altLang="ar-SY" sz="2800" b="0" i="1" smtClean="0">
                          <a:solidFill>
                            <a:srgbClr val="FF0000"/>
                          </a:solidFill>
                          <a:latin typeface="Cambria Math" panose="02040503050406030204" pitchFamily="18" charset="0"/>
                          <a:cs typeface="Times New Roman" panose="02020603050405020304" pitchFamily="18" charset="0"/>
                        </a:rPr>
                        <m:t>−</m:t>
                      </m:r>
                      <m:f>
                        <m:fPr>
                          <m:ctrlPr>
                            <a:rPr lang="tr-TR" altLang="ar-SY" sz="2800" b="0" i="1" smtClean="0">
                              <a:solidFill>
                                <a:schemeClr val="tx1"/>
                              </a:solidFill>
                              <a:latin typeface="Cambria Math" panose="02040503050406030204" pitchFamily="18" charset="0"/>
                              <a:cs typeface="Times New Roman" panose="02020603050405020304" pitchFamily="18" charset="0"/>
                            </a:rPr>
                          </m:ctrlPr>
                        </m:fPr>
                        <m:num>
                          <m:r>
                            <a:rPr lang="tr-TR" altLang="ar-SY" sz="2800" b="0" i="1" smtClean="0">
                              <a:solidFill>
                                <a:schemeClr val="tx1"/>
                              </a:solidFill>
                              <a:latin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cs typeface="Times New Roman" panose="02020603050405020304" pitchFamily="18" charset="0"/>
                            </a:rPr>
                            <m:t>𝑎</m:t>
                          </m:r>
                        </m:den>
                      </m:f>
                      <m:r>
                        <a:rPr lang="tr-TR" altLang="ar-SY" sz="2800" b="0" i="1" smtClean="0">
                          <a:solidFill>
                            <a:schemeClr val="tx1"/>
                          </a:solidFill>
                          <a:latin typeface="Cambria Math" panose="02040503050406030204" pitchFamily="18" charset="0"/>
                          <a:cs typeface="Times New Roman" panose="02020603050405020304" pitchFamily="18" charset="0"/>
                        </a:rPr>
                        <m:t> </m:t>
                      </m:r>
                      <m:f>
                        <m:fPr>
                          <m:ctrlPr>
                            <a:rPr lang="tr-TR" altLang="ar-SY" sz="2800" b="0" i="1" smtClean="0">
                              <a:solidFill>
                                <a:schemeClr val="tx1"/>
                              </a:solidFill>
                              <a:latin typeface="Cambria Math" panose="02040503050406030204" pitchFamily="18" charset="0"/>
                              <a:cs typeface="Times New Roman" panose="02020603050405020304" pitchFamily="18" charset="0"/>
                            </a:rPr>
                          </m:ctrlPr>
                        </m:fPr>
                        <m:num>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d>
                        </m:num>
                        <m:den>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tr-TR" altLang="ar-SY" sz="2800" i="1">
                          <a:solidFill>
                            <a:schemeClr val="tx1"/>
                          </a:solidFill>
                          <a:latin typeface="Cambria Math" panose="02040503050406030204" pitchFamily="18" charset="0"/>
                          <a:cs typeface="Times New Roman" panose="02020603050405020304" pitchFamily="18" charset="0"/>
                        </a:rPr>
                        <m:t>=</m:t>
                      </m:r>
                      <m:r>
                        <a:rPr lang="tr-TR" altLang="ar-SY" sz="2800" i="1" smtClean="0">
                          <a:solidFill>
                            <a:srgbClr val="FF0000"/>
                          </a:solidFill>
                          <a:latin typeface="Cambria Math" panose="02040503050406030204" pitchFamily="18" charset="0"/>
                          <a:cs typeface="Times New Roman" panose="02020603050405020304" pitchFamily="18" charset="0"/>
                        </a:rPr>
                        <m:t>−</m:t>
                      </m:r>
                      <m:f>
                        <m:fPr>
                          <m:ctrlPr>
                            <a:rPr lang="tr-TR" altLang="ar-SY" sz="2800" i="1" smtClean="0">
                              <a:solidFill>
                                <a:schemeClr val="tx1"/>
                              </a:solidFill>
                              <a:latin typeface="Cambria Math" panose="02040503050406030204" pitchFamily="18" charset="0"/>
                              <a:cs typeface="Times New Roman" panose="02020603050405020304" pitchFamily="18" charset="0"/>
                            </a:rPr>
                          </m:ctrlPr>
                        </m:fPr>
                        <m:num>
                          <m:r>
                            <a:rPr lang="tr-TR" altLang="ar-SY" sz="2800" i="1">
                              <a:solidFill>
                                <a:schemeClr val="tx1"/>
                              </a:solidFill>
                              <a:latin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cs typeface="Times New Roman" panose="02020603050405020304" pitchFamily="18" charset="0"/>
                            </a:rPr>
                            <m:t>𝑏</m:t>
                          </m:r>
                        </m:den>
                      </m:f>
                      <m:r>
                        <a:rPr lang="tr-TR" altLang="ar-SY" sz="2800" i="1">
                          <a:solidFill>
                            <a:schemeClr val="tx1"/>
                          </a:solidFill>
                          <a:latin typeface="Cambria Math" panose="02040503050406030204" pitchFamily="18" charset="0"/>
                          <a:cs typeface="Times New Roman" panose="02020603050405020304" pitchFamily="18" charset="0"/>
                        </a:rPr>
                        <m:t> </m:t>
                      </m:r>
                      <m:f>
                        <m:fPr>
                          <m:ctrlPr>
                            <a:rPr lang="tr-TR" altLang="ar-SY" sz="2800" i="1">
                              <a:solidFill>
                                <a:schemeClr val="tx1"/>
                              </a:solidFill>
                              <a:latin typeface="Cambria Math" panose="02040503050406030204" pitchFamily="18" charset="0"/>
                              <a:cs typeface="Times New Roman" panose="02020603050405020304" pitchFamily="18" charset="0"/>
                            </a:rPr>
                          </m:ctrlPr>
                        </m:fPr>
                        <m:num>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d>
                        </m:num>
                        <m:den>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den>
                      </m:f>
                    </m:oMath>
                  </m:oMathPara>
                </a14:m>
                <a:endParaRPr lang="en-US" altLang="ar-SY" sz="2800" dirty="0">
                  <a:solidFill>
                    <a:schemeClr val="tx1"/>
                  </a:solidFill>
                  <a:cs typeface="Times New Roman" panose="02020603050405020304" pitchFamily="18" charset="0"/>
                </a:endParaRPr>
              </a:p>
              <a:p>
                <a:pPr marL="0" indent="0" algn="l" rtl="0">
                  <a:lnSpc>
                    <a:spcPct val="150000"/>
                  </a:lnSpc>
                  <a:buNone/>
                </a:pPr>
                <a:r>
                  <a:rPr lang="en-US" altLang="ar-SY" sz="2800" dirty="0">
                    <a:solidFill>
                      <a:schemeClr val="tx1"/>
                    </a:solidFill>
                  </a:rPr>
                  <a:t>		= </a:t>
                </a:r>
                <a:r>
                  <a:rPr lang="tr-TR" altLang="ar-SY" sz="2800" dirty="0">
                    <a:solidFill>
                      <a:srgbClr val="FF0000"/>
                    </a:solidFill>
                  </a:rPr>
                  <a:t>ürünlerin oluşum hızı</a:t>
                </a:r>
                <a:endParaRPr lang="en-US" altLang="ar-SY" sz="2800" dirty="0">
                  <a:solidFill>
                    <a:srgbClr val="FF0000"/>
                  </a:solidFill>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tr-TR" altLang="ar-SY" sz="2800" i="1">
                          <a:solidFill>
                            <a:schemeClr val="tx1"/>
                          </a:solidFill>
                          <a:latin typeface="Cambria Math" panose="02040503050406030204" pitchFamily="18" charset="0"/>
                          <a:cs typeface="Times New Roman" panose="02020603050405020304" pitchFamily="18" charset="0"/>
                        </a:rPr>
                        <m:t>=</m:t>
                      </m:r>
                      <m:f>
                        <m:fPr>
                          <m:ctrlPr>
                            <a:rPr lang="tr-TR" altLang="ar-SY" sz="2800" i="1">
                              <a:solidFill>
                                <a:schemeClr val="tx1"/>
                              </a:solidFill>
                              <a:latin typeface="Cambria Math" panose="02040503050406030204" pitchFamily="18" charset="0"/>
                              <a:cs typeface="Times New Roman" panose="02020603050405020304" pitchFamily="18" charset="0"/>
                            </a:rPr>
                          </m:ctrlPr>
                        </m:fPr>
                        <m:num>
                          <m:r>
                            <a:rPr lang="tr-TR" altLang="ar-SY" sz="2800" i="1">
                              <a:solidFill>
                                <a:schemeClr val="tx1"/>
                              </a:solidFill>
                              <a:latin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cs typeface="Times New Roman" panose="02020603050405020304" pitchFamily="18" charset="0"/>
                            </a:rPr>
                            <m:t>𝑐</m:t>
                          </m:r>
                        </m:den>
                      </m:f>
                      <m:r>
                        <a:rPr lang="tr-TR" altLang="ar-SY" sz="2800" i="1">
                          <a:solidFill>
                            <a:schemeClr val="tx1"/>
                          </a:solidFill>
                          <a:latin typeface="Cambria Math" panose="02040503050406030204" pitchFamily="18" charset="0"/>
                          <a:cs typeface="Times New Roman" panose="02020603050405020304" pitchFamily="18" charset="0"/>
                        </a:rPr>
                        <m:t> </m:t>
                      </m:r>
                      <m:f>
                        <m:fPr>
                          <m:ctrlPr>
                            <a:rPr lang="tr-TR" altLang="ar-SY" sz="2800" i="1">
                              <a:solidFill>
                                <a:schemeClr val="tx1"/>
                              </a:solidFill>
                              <a:latin typeface="Cambria Math" panose="02040503050406030204" pitchFamily="18" charset="0"/>
                              <a:cs typeface="Times New Roman" panose="02020603050405020304" pitchFamily="18" charset="0"/>
                            </a:rPr>
                          </m:ctrlPr>
                        </m:fPr>
                        <m:num>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d>
                        </m:num>
                        <m:den>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tr-TR" altLang="ar-SY" sz="2800" i="1">
                          <a:solidFill>
                            <a:schemeClr val="tx1"/>
                          </a:solidFill>
                          <a:latin typeface="Cambria Math" panose="02040503050406030204" pitchFamily="18" charset="0"/>
                          <a:cs typeface="Times New Roman" panose="02020603050405020304" pitchFamily="18" charset="0"/>
                        </a:rPr>
                        <m:t>=</m:t>
                      </m:r>
                      <m:f>
                        <m:fPr>
                          <m:ctrlPr>
                            <a:rPr lang="tr-TR" altLang="ar-SY" sz="2800" i="1">
                              <a:solidFill>
                                <a:schemeClr val="tx1"/>
                              </a:solidFill>
                              <a:latin typeface="Cambria Math" panose="02040503050406030204" pitchFamily="18" charset="0"/>
                              <a:cs typeface="Times New Roman" panose="02020603050405020304" pitchFamily="18" charset="0"/>
                            </a:rPr>
                          </m:ctrlPr>
                        </m:fPr>
                        <m:num>
                          <m:r>
                            <a:rPr lang="tr-TR" altLang="ar-SY" sz="2800" i="1">
                              <a:solidFill>
                                <a:schemeClr val="tx1"/>
                              </a:solidFill>
                              <a:latin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cs typeface="Times New Roman" panose="02020603050405020304" pitchFamily="18" charset="0"/>
                            </a:rPr>
                            <m:t>𝑑</m:t>
                          </m:r>
                        </m:den>
                      </m:f>
                      <m:r>
                        <a:rPr lang="tr-TR" altLang="ar-SY" sz="2800" i="1">
                          <a:solidFill>
                            <a:schemeClr val="tx1"/>
                          </a:solidFill>
                          <a:latin typeface="Cambria Math" panose="02040503050406030204" pitchFamily="18" charset="0"/>
                          <a:cs typeface="Times New Roman" panose="02020603050405020304" pitchFamily="18" charset="0"/>
                        </a:rPr>
                        <m:t> </m:t>
                      </m:r>
                      <m:f>
                        <m:fPr>
                          <m:ctrlPr>
                            <a:rPr lang="tr-TR" altLang="ar-SY" sz="2800" i="1">
                              <a:solidFill>
                                <a:schemeClr val="tx1"/>
                              </a:solidFill>
                              <a:latin typeface="Cambria Math" panose="02040503050406030204" pitchFamily="18" charset="0"/>
                              <a:cs typeface="Times New Roman" panose="02020603050405020304" pitchFamily="18" charset="0"/>
                            </a:rPr>
                          </m:ctrlPr>
                        </m:fPr>
                        <m:num>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m:t>
                              </m:r>
                            </m:e>
                          </m:d>
                        </m:num>
                        <m:den>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den>
                      </m:f>
                    </m:oMath>
                  </m:oMathPara>
                </a14:m>
                <a:endParaRPr lang="tr-TR" sz="2800"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524000" y="1138874"/>
                <a:ext cx="8173792" cy="5313441"/>
              </a:xfrm>
              <a:blipFill>
                <a:blip r:embed="rId2"/>
                <a:stretch>
                  <a:fillRect l="-1342"/>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solidFill>
                  <a:srgbClr val="0070C0"/>
                </a:solidFill>
              </a:rPr>
              <a:t>Kimyasal Bir Tepkimenin Hızı </a:t>
            </a:r>
          </a:p>
        </p:txBody>
      </p:sp>
    </p:spTree>
    <p:extLst>
      <p:ext uri="{BB962C8B-B14F-4D97-AF65-F5344CB8AC3E}">
        <p14:creationId xmlns:p14="http://schemas.microsoft.com/office/powerpoint/2010/main" val="3723238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8173792" cy="5313441"/>
          </a:xfrm>
        </p:spPr>
        <p:txBody>
          <a:bodyPr>
            <a:normAutofit/>
          </a:bodyPr>
          <a:lstStyle/>
          <a:p>
            <a:pPr marL="0" indent="0" algn="ctr" rtl="0">
              <a:lnSpc>
                <a:spcPct val="150000"/>
              </a:lnSpc>
              <a:buNone/>
            </a:pPr>
            <a:r>
              <a:rPr lang="en-US" altLang="ar-SY" sz="2800" dirty="0">
                <a:solidFill>
                  <a:schemeClr val="tx1"/>
                </a:solidFill>
              </a:rPr>
              <a:t>A + 3 B </a:t>
            </a:r>
            <a:r>
              <a:rPr lang="en-US" altLang="ar-SY" sz="2800" dirty="0">
                <a:solidFill>
                  <a:schemeClr val="tx1"/>
                </a:solidFill>
                <a:cs typeface="Times New Roman" panose="02020603050405020304" pitchFamily="18" charset="0"/>
              </a:rPr>
              <a:t>→ 2 C + 2 D</a:t>
            </a:r>
          </a:p>
          <a:p>
            <a:pPr algn="l" rtl="0">
              <a:lnSpc>
                <a:spcPct val="150000"/>
              </a:lnSpc>
            </a:pPr>
            <a:r>
              <a:rPr lang="tr-TR" altLang="ar-SY" sz="2800" dirty="0">
                <a:solidFill>
                  <a:schemeClr val="tx1"/>
                </a:solidFill>
              </a:rPr>
              <a:t>Tepkimesinde, belli bir zamanda </a:t>
            </a:r>
            <a:r>
              <a:rPr lang="en-US" altLang="ar-SY" sz="2800" dirty="0">
                <a:solidFill>
                  <a:schemeClr val="tx1"/>
                </a:solidFill>
              </a:rPr>
              <a:t>[</a:t>
            </a:r>
            <a:r>
              <a:rPr lang="tr-TR" altLang="ar-SY" sz="2800" dirty="0">
                <a:solidFill>
                  <a:schemeClr val="tx1"/>
                </a:solidFill>
              </a:rPr>
              <a:t>B</a:t>
            </a:r>
            <a:r>
              <a:rPr lang="en-US" altLang="ar-SY" sz="2800" dirty="0">
                <a:solidFill>
                  <a:schemeClr val="tx1"/>
                </a:solidFill>
              </a:rPr>
              <a:t>]</a:t>
            </a:r>
            <a:r>
              <a:rPr lang="tr-TR" altLang="ar-SY" sz="2800" dirty="0">
                <a:solidFill>
                  <a:schemeClr val="tx1"/>
                </a:solidFill>
              </a:rPr>
              <a:t>=0,9986 M ve 13,20 </a:t>
            </a:r>
            <a:r>
              <a:rPr lang="tr-TR" altLang="ar-SY" sz="2800" dirty="0">
                <a:solidFill>
                  <a:srgbClr val="FF0000"/>
                </a:solidFill>
              </a:rPr>
              <a:t>dakika</a:t>
            </a:r>
            <a:r>
              <a:rPr lang="tr-TR" altLang="ar-SY" sz="2800" dirty="0">
                <a:solidFill>
                  <a:schemeClr val="tx1"/>
                </a:solidFill>
              </a:rPr>
              <a:t> sonra </a:t>
            </a:r>
            <a:r>
              <a:rPr lang="en-US" altLang="ar-SY" sz="2800" dirty="0">
                <a:solidFill>
                  <a:schemeClr val="tx1"/>
                </a:solidFill>
              </a:rPr>
              <a:t>[</a:t>
            </a:r>
            <a:r>
              <a:rPr lang="tr-TR" altLang="ar-SY" sz="2800" dirty="0">
                <a:solidFill>
                  <a:schemeClr val="tx1"/>
                </a:solidFill>
              </a:rPr>
              <a:t>B</a:t>
            </a:r>
            <a:r>
              <a:rPr lang="en-US" altLang="ar-SY" sz="2800" dirty="0">
                <a:solidFill>
                  <a:schemeClr val="tx1"/>
                </a:solidFill>
              </a:rPr>
              <a:t>]</a:t>
            </a:r>
            <a:r>
              <a:rPr lang="tr-TR" altLang="ar-SY" sz="2800" dirty="0">
                <a:solidFill>
                  <a:schemeClr val="tx1"/>
                </a:solidFill>
              </a:rPr>
              <a:t>=0,9746 M ise bu süre içinde M s</a:t>
            </a:r>
            <a:r>
              <a:rPr lang="tr-TR" altLang="ar-SY" sz="2800" baseline="30000" dirty="0">
                <a:solidFill>
                  <a:schemeClr val="tx1"/>
                </a:solidFill>
              </a:rPr>
              <a:t>-1</a:t>
            </a:r>
            <a:r>
              <a:rPr lang="tr-TR" altLang="ar-SY" sz="2800" dirty="0">
                <a:solidFill>
                  <a:schemeClr val="tx1"/>
                </a:solidFill>
              </a:rPr>
              <a:t> biriminde, ortalama tepkime hızı nedir?</a:t>
            </a:r>
          </a:p>
          <a:p>
            <a:pPr marL="0" indent="0" algn="l" rtl="0">
              <a:lnSpc>
                <a:spcPct val="150000"/>
              </a:lnSpc>
              <a:buNone/>
            </a:pPr>
            <a:endParaRPr lang="en-US" altLang="ar-SY" sz="2600" dirty="0">
              <a:cs typeface="Times New Roman" panose="02020603050405020304" pitchFamily="18" charset="0"/>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solidFill>
                  <a:srgbClr val="0070C0"/>
                </a:solidFill>
              </a:rPr>
              <a:t>Kimyasal Bir Tepkimenin Hızı - </a:t>
            </a:r>
            <a:r>
              <a:rPr lang="tr-TR" sz="3600" dirty="0">
                <a:solidFill>
                  <a:srgbClr val="FF0000"/>
                </a:solidFill>
              </a:rPr>
              <a:t>Örnek</a:t>
            </a:r>
          </a:p>
        </p:txBody>
      </p:sp>
    </p:spTree>
    <p:extLst>
      <p:ext uri="{BB962C8B-B14F-4D97-AF65-F5344CB8AC3E}">
        <p14:creationId xmlns:p14="http://schemas.microsoft.com/office/powerpoint/2010/main" val="3284279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1524000" y="1138874"/>
                <a:ext cx="8173792" cy="5313441"/>
              </a:xfrm>
            </p:spPr>
            <p:txBody>
              <a:bodyPr>
                <a:normAutofit/>
              </a:bodyPr>
              <a:lstStyle/>
              <a:p>
                <a:pPr marL="0" indent="0" algn="ctr" rtl="0">
                  <a:lnSpc>
                    <a:spcPct val="150000"/>
                  </a:lnSpc>
                  <a:buNone/>
                </a:pPr>
                <a14:m>
                  <m:oMathPara xmlns:m="http://schemas.openxmlformats.org/officeDocument/2006/math">
                    <m:oMathParaPr>
                      <m:jc m:val="centerGroup"/>
                    </m:oMathParaPr>
                    <m:oMath xmlns:m="http://schemas.openxmlformats.org/officeDocument/2006/math">
                      <m:r>
                        <m:rPr>
                          <m:sty m:val="p"/>
                        </m:rPr>
                        <a:rPr lang="tr-TR" altLang="ar-SY" sz="2800" b="0" i="0" smtClean="0">
                          <a:solidFill>
                            <a:schemeClr val="tx1"/>
                          </a:solidFill>
                          <a:latin typeface="Cambria Math" panose="02040503050406030204" pitchFamily="18" charset="0"/>
                          <a:cs typeface="Times New Roman" panose="02020603050405020304" pitchFamily="18" charset="0"/>
                        </a:rPr>
                        <m:t>tepkime</m:t>
                      </m:r>
                      <m:r>
                        <a:rPr lang="tr-TR" altLang="ar-SY" sz="2800" b="0" i="0" smtClean="0">
                          <a:solidFill>
                            <a:schemeClr val="tx1"/>
                          </a:solidFill>
                          <a:latin typeface="Cambria Math" panose="02040503050406030204" pitchFamily="18" charset="0"/>
                          <a:cs typeface="Times New Roman" panose="02020603050405020304" pitchFamily="18" charset="0"/>
                        </a:rPr>
                        <m:t> </m:t>
                      </m:r>
                      <m:r>
                        <m:rPr>
                          <m:sty m:val="p"/>
                        </m:rPr>
                        <a:rPr lang="tr-TR" altLang="ar-SY" sz="2800" b="0" i="0" smtClean="0">
                          <a:solidFill>
                            <a:schemeClr val="tx1"/>
                          </a:solidFill>
                          <a:latin typeface="Cambria Math" panose="02040503050406030204" pitchFamily="18" charset="0"/>
                          <a:cs typeface="Times New Roman" panose="02020603050405020304" pitchFamily="18" charset="0"/>
                        </a:rPr>
                        <m:t>h</m:t>
                      </m:r>
                      <m:r>
                        <a:rPr lang="tr-TR" altLang="ar-SY" sz="2800" b="0" i="0" smtClean="0">
                          <a:solidFill>
                            <a:schemeClr val="tx1"/>
                          </a:solidFill>
                          <a:latin typeface="Cambria Math" panose="02040503050406030204" pitchFamily="18" charset="0"/>
                          <a:cs typeface="Times New Roman" panose="02020603050405020304" pitchFamily="18" charset="0"/>
                        </a:rPr>
                        <m:t>ı</m:t>
                      </m:r>
                      <m:r>
                        <m:rPr>
                          <m:sty m:val="p"/>
                        </m:rPr>
                        <a:rPr lang="tr-TR" altLang="ar-SY" sz="2800" b="0" i="0" smtClean="0">
                          <a:solidFill>
                            <a:schemeClr val="tx1"/>
                          </a:solidFill>
                          <a:latin typeface="Cambria Math" panose="02040503050406030204" pitchFamily="18" charset="0"/>
                          <a:cs typeface="Times New Roman" panose="02020603050405020304" pitchFamily="18" charset="0"/>
                        </a:rPr>
                        <m:t>z</m:t>
                      </m:r>
                      <m:r>
                        <a:rPr lang="tr-TR" altLang="ar-SY" sz="2800" b="0" i="0" smtClean="0">
                          <a:solidFill>
                            <a:schemeClr val="tx1"/>
                          </a:solidFill>
                          <a:latin typeface="Cambria Math" panose="02040503050406030204" pitchFamily="18" charset="0"/>
                          <a:cs typeface="Times New Roman" panose="02020603050405020304" pitchFamily="18" charset="0"/>
                        </a:rPr>
                        <m:t>ı</m:t>
                      </m:r>
                      <m:r>
                        <a:rPr lang="tr-TR" altLang="ar-SY" sz="2800" b="0" i="1" smtClean="0">
                          <a:solidFill>
                            <a:schemeClr val="tx1"/>
                          </a:solidFill>
                          <a:latin typeface="Cambria Math" panose="02040503050406030204" pitchFamily="18" charset="0"/>
                          <a:cs typeface="Times New Roman" panose="02020603050405020304" pitchFamily="18" charset="0"/>
                        </a:rPr>
                        <m:t>=</m:t>
                      </m:r>
                      <m:r>
                        <a:rPr lang="tr-TR" altLang="ar-SY" sz="2800" b="0" i="1" smtClean="0">
                          <a:solidFill>
                            <a:srgbClr val="FF0000"/>
                          </a:solidFill>
                          <a:latin typeface="Cambria Math" panose="02040503050406030204" pitchFamily="18" charset="0"/>
                          <a:cs typeface="Times New Roman" panose="02020603050405020304" pitchFamily="18" charset="0"/>
                        </a:rPr>
                        <m:t>−</m:t>
                      </m:r>
                      <m:f>
                        <m:fPr>
                          <m:ctrlPr>
                            <a:rPr lang="tr-TR" altLang="ar-SY" sz="2800" b="0" i="1" smtClean="0">
                              <a:solidFill>
                                <a:schemeClr val="tx1"/>
                              </a:solidFill>
                              <a:latin typeface="Cambria Math" panose="02040503050406030204" pitchFamily="18" charset="0"/>
                              <a:cs typeface="Times New Roman" panose="02020603050405020304" pitchFamily="18" charset="0"/>
                            </a:rPr>
                          </m:ctrlPr>
                        </m:fPr>
                        <m:num>
                          <m:r>
                            <a:rPr lang="tr-TR" altLang="ar-SY" sz="2800" b="0" i="1" smtClean="0">
                              <a:solidFill>
                                <a:schemeClr val="tx1"/>
                              </a:solidFill>
                              <a:latin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cs typeface="Times New Roman" panose="02020603050405020304" pitchFamily="18" charset="0"/>
                            </a:rPr>
                            <m:t>3</m:t>
                          </m:r>
                        </m:den>
                      </m:f>
                      <m:r>
                        <a:rPr lang="tr-TR" altLang="ar-SY" sz="2800" b="0" i="1" smtClean="0">
                          <a:solidFill>
                            <a:schemeClr val="tx1"/>
                          </a:solidFill>
                          <a:latin typeface="Cambria Math" panose="02040503050406030204" pitchFamily="18" charset="0"/>
                          <a:cs typeface="Times New Roman" panose="02020603050405020304" pitchFamily="18" charset="0"/>
                        </a:rPr>
                        <m:t> </m:t>
                      </m:r>
                      <m:f>
                        <m:fPr>
                          <m:ctrlPr>
                            <a:rPr lang="tr-TR" altLang="ar-SY" sz="2800" i="1">
                              <a:solidFill>
                                <a:schemeClr val="tx1"/>
                              </a:solidFill>
                              <a:latin typeface="Cambria Math" panose="02040503050406030204" pitchFamily="18" charset="0"/>
                              <a:cs typeface="Times New Roman" panose="02020603050405020304" pitchFamily="18" charset="0"/>
                            </a:rPr>
                          </m:ctrlPr>
                        </m:fPr>
                        <m:num>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d>
                            <m:dPr>
                              <m:begChr m:val="["/>
                              <m:endChr m:val="]"/>
                              <m:ctrlP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d>
                        </m:num>
                        <m:den>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tr-TR" altLang="ar-SY"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𝑡</m:t>
                          </m:r>
                        </m:den>
                      </m:f>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tr-TR" altLang="ar-SY" sz="28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3</m:t>
                          </m:r>
                        </m:den>
                      </m:f>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−0,0240 </m:t>
                          </m:r>
                          <m:r>
                            <m:rPr>
                              <m:sty m:val="p"/>
                            </m:rPr>
                            <a:rPr lang="tr-TR" altLang="ar-SY" sz="2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m:t>
                          </m:r>
                        </m:num>
                        <m:den>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13,20 </m:t>
                          </m:r>
                          <m:r>
                            <m:rPr>
                              <m:sty m:val="p"/>
                            </m:rPr>
                            <a:rPr lang="tr-TR" altLang="ar-SY" sz="2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min</m:t>
                          </m:r>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×60</m:t>
                          </m:r>
                        </m:den>
                      </m:f>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=1,01 × </m:t>
                      </m:r>
                      <m:sSup>
                        <m:sSupPr>
                          <m:ctrlP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e>
                        <m:sup>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−5</m:t>
                          </m:r>
                        </m:sup>
                      </m:sSup>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tr-TR" altLang="ar-SY" sz="2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m:t>
                      </m:r>
                      <m:r>
                        <a:rPr lang="tr-TR" altLang="ar-SY" sz="2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tr-TR" altLang="ar-SY" sz="2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s</m:t>
                          </m:r>
                        </m:e>
                        <m:sup>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sup>
                      </m:sSup>
                    </m:oMath>
                  </m:oMathPara>
                </a14:m>
                <a:endParaRPr lang="en-US" altLang="ar-SY" sz="2800" dirty="0">
                  <a:cs typeface="Times New Roman" panose="02020603050405020304" pitchFamily="18" charset="0"/>
                </a:endParaRPr>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1524000" y="1138874"/>
                <a:ext cx="8173792" cy="5313441"/>
              </a:xfrm>
              <a:blipFill>
                <a:blip r:embed="rId2"/>
                <a:stretch>
                  <a:fillRect/>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solidFill>
                  <a:srgbClr val="0070C0"/>
                </a:solidFill>
              </a:rPr>
              <a:t>Kimyasal Bir Tepkimenin Hızı - </a:t>
            </a:r>
            <a:r>
              <a:rPr lang="tr-TR" altLang="ar-SY" sz="3600" dirty="0">
                <a:solidFill>
                  <a:srgbClr val="FF0000"/>
                </a:solidFill>
              </a:rPr>
              <a:t>Çözüm</a:t>
            </a:r>
            <a:endParaRPr lang="tr-TR" sz="3600" dirty="0">
              <a:solidFill>
                <a:srgbClr val="FF0000"/>
              </a:solidFill>
            </a:endParaRPr>
          </a:p>
        </p:txBody>
      </p:sp>
    </p:spTree>
    <p:extLst>
      <p:ext uri="{BB962C8B-B14F-4D97-AF65-F5344CB8AC3E}">
        <p14:creationId xmlns:p14="http://schemas.microsoft.com/office/powerpoint/2010/main" val="3160710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sz="2800" dirty="0">
                <a:solidFill>
                  <a:schemeClr val="tx1"/>
                </a:solidFill>
              </a:rPr>
              <a:t>Bir tepkimenin hızını saptayabilmek için </a:t>
            </a:r>
            <a:r>
              <a:rPr lang="tr-TR" sz="2800" dirty="0">
                <a:solidFill>
                  <a:srgbClr val="FF0000"/>
                </a:solidFill>
              </a:rPr>
              <a:t>derişimin zaman içindeki değişimlerini </a:t>
            </a:r>
            <a:r>
              <a:rPr lang="tr-TR" sz="2800" dirty="0">
                <a:solidFill>
                  <a:schemeClr val="tx1"/>
                </a:solidFill>
              </a:rPr>
              <a:t>ölçmemiz gerek.</a:t>
            </a:r>
          </a:p>
          <a:p>
            <a:pPr algn="l" rtl="0">
              <a:lnSpc>
                <a:spcPct val="150000"/>
              </a:lnSpc>
            </a:pPr>
            <a:r>
              <a:rPr lang="tr-TR" sz="2800" dirty="0">
                <a:solidFill>
                  <a:schemeClr val="tx1"/>
                </a:solidFill>
              </a:rPr>
              <a:t>Yani </a:t>
            </a:r>
            <a:r>
              <a:rPr lang="tr-TR" altLang="ar-SY" sz="2800" dirty="0">
                <a:solidFill>
                  <a:srgbClr val="FF0000"/>
                </a:solidFill>
              </a:rPr>
              <a:t>Kimyasal Tepkimenin izlenmesi</a:t>
            </a:r>
            <a:r>
              <a:rPr lang="tr-TR" sz="2800" dirty="0"/>
              <a:t> </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solidFill>
                  <a:srgbClr val="00B050"/>
                </a:solidFill>
              </a:rPr>
              <a:t>Tepkime Hızlarının Ölçülmesi</a:t>
            </a:r>
          </a:p>
        </p:txBody>
      </p:sp>
    </p:spTree>
    <p:extLst>
      <p:ext uri="{BB962C8B-B14F-4D97-AF65-F5344CB8AC3E}">
        <p14:creationId xmlns:p14="http://schemas.microsoft.com/office/powerpoint/2010/main" val="5332127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l" rtl="0">
              <a:lnSpc>
                <a:spcPct val="150000"/>
              </a:lnSpc>
            </a:pPr>
            <a:r>
              <a:rPr lang="tr-TR" altLang="ar-SY" sz="2800" dirty="0">
                <a:solidFill>
                  <a:srgbClr val="FF0000"/>
                </a:solidFill>
              </a:rPr>
              <a:t>Hidrojen </a:t>
            </a:r>
            <a:r>
              <a:rPr lang="tr-TR" altLang="ar-SY" sz="2800" dirty="0" err="1">
                <a:solidFill>
                  <a:srgbClr val="FF0000"/>
                </a:solidFill>
              </a:rPr>
              <a:t>peroksitin</a:t>
            </a:r>
            <a:r>
              <a:rPr lang="tr-TR" altLang="ar-SY" sz="2800" dirty="0">
                <a:solidFill>
                  <a:srgbClr val="FF0000"/>
                </a:solidFill>
              </a:rPr>
              <a:t> </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 </a:t>
            </a:r>
            <a:r>
              <a:rPr lang="tr-TR" altLang="ar-SY" sz="2800" dirty="0">
                <a:solidFill>
                  <a:schemeClr val="tx1"/>
                </a:solidFill>
              </a:rPr>
              <a:t>)%3 lük sulu çözeltisi genel olarak bir </a:t>
            </a:r>
            <a:r>
              <a:rPr lang="tr-TR" altLang="ar-SY" sz="2800" dirty="0">
                <a:solidFill>
                  <a:srgbClr val="00B050"/>
                </a:solidFill>
              </a:rPr>
              <a:t>antiseptiktir</a:t>
            </a:r>
            <a:r>
              <a:rPr lang="tr-TR" altLang="ar-SY" sz="2800" dirty="0">
                <a:solidFill>
                  <a:schemeClr val="tx1"/>
                </a:solidFill>
              </a:rPr>
              <a:t>.</a:t>
            </a:r>
          </a:p>
          <a:p>
            <a:pPr algn="l" rtl="0">
              <a:lnSpc>
                <a:spcPct val="150000"/>
              </a:lnSpc>
            </a:pPr>
            <a:r>
              <a:rPr lang="tr-TR" altLang="ar-SY" sz="2800" dirty="0">
                <a:solidFill>
                  <a:schemeClr val="tx1"/>
                </a:solidFill>
              </a:rPr>
              <a:t>Bu çözeltinin antiseptik özelliği 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a:t>
            </a:r>
            <a:r>
              <a:rPr lang="tr-TR" altLang="ar-SY" sz="2800" dirty="0" err="1">
                <a:solidFill>
                  <a:schemeClr val="tx1"/>
                </a:solidFill>
              </a:rPr>
              <a:t>bozunma</a:t>
            </a:r>
            <a:r>
              <a:rPr lang="tr-TR" altLang="ar-SY" sz="2800" dirty="0">
                <a:solidFill>
                  <a:schemeClr val="tx1"/>
                </a:solidFill>
              </a:rPr>
              <a:t> sırasında açığa çıkan O</a:t>
            </a:r>
            <a:r>
              <a:rPr lang="tr-TR" altLang="ar-SY" sz="2800" baseline="-25000" dirty="0">
                <a:solidFill>
                  <a:schemeClr val="tx1"/>
                </a:solidFill>
              </a:rPr>
              <a:t>2</a:t>
            </a:r>
            <a:r>
              <a:rPr lang="tr-TR" altLang="ar-SY" sz="2800" dirty="0">
                <a:solidFill>
                  <a:schemeClr val="tx1"/>
                </a:solidFill>
              </a:rPr>
              <a:t>(g) den ileri gelir.</a:t>
            </a:r>
          </a:p>
          <a:p>
            <a:pPr algn="l" rtl="0"/>
            <a:endParaRPr lang="tr-TR" altLang="ar-SY" sz="2800" dirty="0">
              <a:solidFill>
                <a:schemeClr val="tx1"/>
              </a:solidFill>
            </a:endParaRPr>
          </a:p>
          <a:p>
            <a:pPr marL="0" indent="0" algn="ctr" rtl="0">
              <a:buNone/>
            </a:pP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a:t>
            </a:r>
            <a:r>
              <a:rPr lang="tr-TR" altLang="ar-SY" sz="2800" dirty="0" err="1">
                <a:solidFill>
                  <a:schemeClr val="tx1"/>
                </a:solidFill>
              </a:rPr>
              <a:t>aq</a:t>
            </a:r>
            <a:r>
              <a:rPr lang="tr-TR" altLang="ar-SY" sz="2800" dirty="0">
                <a:solidFill>
                  <a:schemeClr val="tx1"/>
                </a:solidFill>
              </a:rPr>
              <a:t>) </a:t>
            </a:r>
            <a:r>
              <a:rPr lang="tr-TR" altLang="ar-SY" sz="2800" dirty="0">
                <a:solidFill>
                  <a:schemeClr val="tx1"/>
                </a:solidFill>
                <a:cs typeface="Times New Roman" panose="02020603050405020304" pitchFamily="18" charset="0"/>
              </a:rPr>
              <a:t>→ H</a:t>
            </a:r>
            <a:r>
              <a:rPr lang="tr-TR" altLang="ar-SY" sz="2800" baseline="-25000" dirty="0">
                <a:solidFill>
                  <a:schemeClr val="tx1"/>
                </a:solidFill>
                <a:cs typeface="Times New Roman" panose="02020603050405020304" pitchFamily="18" charset="0"/>
              </a:rPr>
              <a:t>2</a:t>
            </a:r>
            <a:r>
              <a:rPr lang="tr-TR" altLang="ar-SY" sz="2800" dirty="0">
                <a:solidFill>
                  <a:schemeClr val="tx1"/>
                </a:solidFill>
                <a:cs typeface="Times New Roman" panose="02020603050405020304" pitchFamily="18" charset="0"/>
              </a:rPr>
              <a:t>O(s) + ½ O</a:t>
            </a:r>
            <a:r>
              <a:rPr lang="tr-TR" altLang="ar-SY" sz="2800" baseline="-25000" dirty="0">
                <a:solidFill>
                  <a:schemeClr val="tx1"/>
                </a:solidFill>
                <a:cs typeface="Times New Roman" panose="02020603050405020304" pitchFamily="18" charset="0"/>
              </a:rPr>
              <a:t>2</a:t>
            </a:r>
            <a:r>
              <a:rPr lang="tr-TR" altLang="ar-SY" sz="2800" dirty="0">
                <a:solidFill>
                  <a:schemeClr val="tx1"/>
                </a:solidFill>
                <a:cs typeface="Times New Roman" panose="02020603050405020304" pitchFamily="18" charset="0"/>
              </a:rPr>
              <a:t>(g)</a:t>
            </a:r>
          </a:p>
          <a:p>
            <a:pPr algn="l" rtl="0">
              <a:lnSpc>
                <a:spcPct val="150000"/>
              </a:lnSpc>
            </a:pPr>
            <a:r>
              <a:rPr lang="tr-TR" altLang="ar-SY" sz="2800" dirty="0">
                <a:solidFill>
                  <a:schemeClr val="tx1"/>
                </a:solidFill>
                <a:cs typeface="Times New Roman" panose="02020603050405020304" pitchFamily="18" charset="0"/>
              </a:rPr>
              <a:t>Tepkimenin ilerleyişini O</a:t>
            </a:r>
            <a:r>
              <a:rPr lang="tr-TR" altLang="ar-SY" sz="2800" baseline="-25000" dirty="0">
                <a:solidFill>
                  <a:schemeClr val="tx1"/>
                </a:solidFill>
                <a:cs typeface="Times New Roman" panose="02020603050405020304" pitchFamily="18" charset="0"/>
              </a:rPr>
              <a:t>2</a:t>
            </a:r>
            <a:r>
              <a:rPr lang="tr-TR" altLang="ar-SY" sz="2800" dirty="0">
                <a:solidFill>
                  <a:schemeClr val="tx1"/>
                </a:solidFill>
                <a:cs typeface="Times New Roman" panose="02020603050405020304" pitchFamily="18" charset="0"/>
              </a:rPr>
              <a:t> (g) </a:t>
            </a:r>
            <a:r>
              <a:rPr lang="tr-TR" altLang="ar-SY" sz="2800" dirty="0">
                <a:solidFill>
                  <a:srgbClr val="FF0000"/>
                </a:solidFill>
                <a:cs typeface="Times New Roman" panose="02020603050405020304" pitchFamily="18" charset="0"/>
              </a:rPr>
              <a:t>oluşumuna</a:t>
            </a:r>
            <a:r>
              <a:rPr lang="tr-TR" altLang="ar-SY" sz="2800" dirty="0">
                <a:cs typeface="Times New Roman" panose="02020603050405020304" pitchFamily="18" charset="0"/>
              </a:rPr>
              <a:t> </a:t>
            </a:r>
            <a:r>
              <a:rPr lang="tr-TR" altLang="ar-SY" sz="2800" dirty="0">
                <a:solidFill>
                  <a:schemeClr val="tx1"/>
                </a:solidFill>
                <a:cs typeface="Times New Roman" panose="02020603050405020304" pitchFamily="18" charset="0"/>
              </a:rPr>
              <a:t>ya da H</a:t>
            </a:r>
            <a:r>
              <a:rPr lang="tr-TR" altLang="ar-SY" sz="2800" baseline="-25000" dirty="0">
                <a:solidFill>
                  <a:schemeClr val="tx1"/>
                </a:solidFill>
                <a:cs typeface="Times New Roman" panose="02020603050405020304" pitchFamily="18" charset="0"/>
              </a:rPr>
              <a:t>2</a:t>
            </a:r>
            <a:r>
              <a:rPr lang="tr-TR" altLang="ar-SY" sz="2800" dirty="0">
                <a:solidFill>
                  <a:schemeClr val="tx1"/>
                </a:solidFill>
                <a:cs typeface="Times New Roman" panose="02020603050405020304" pitchFamily="18" charset="0"/>
              </a:rPr>
              <a:t>O</a:t>
            </a:r>
            <a:r>
              <a:rPr lang="tr-TR" altLang="ar-SY" sz="2800" baseline="-25000" dirty="0">
                <a:solidFill>
                  <a:schemeClr val="tx1"/>
                </a:solidFill>
                <a:cs typeface="Times New Roman" panose="02020603050405020304" pitchFamily="18" charset="0"/>
              </a:rPr>
              <a:t>2</a:t>
            </a:r>
            <a:r>
              <a:rPr lang="tr-TR" altLang="ar-SY" sz="2800" dirty="0">
                <a:cs typeface="Times New Roman" panose="02020603050405020304" pitchFamily="18" charset="0"/>
              </a:rPr>
              <a:t> </a:t>
            </a:r>
            <a:r>
              <a:rPr lang="tr-TR" altLang="ar-SY" sz="2800" dirty="0">
                <a:solidFill>
                  <a:srgbClr val="FF0000"/>
                </a:solidFill>
                <a:cs typeface="Times New Roman" panose="02020603050405020304" pitchFamily="18" charset="0"/>
              </a:rPr>
              <a:t>tükenmesine</a:t>
            </a:r>
            <a:r>
              <a:rPr lang="tr-TR" altLang="ar-SY" sz="2800" dirty="0">
                <a:cs typeface="Times New Roman" panose="02020603050405020304" pitchFamily="18" charset="0"/>
              </a:rPr>
              <a:t> </a:t>
            </a:r>
            <a:r>
              <a:rPr lang="tr-TR" altLang="ar-SY" sz="2800" dirty="0">
                <a:solidFill>
                  <a:schemeClr val="tx1"/>
                </a:solidFill>
                <a:cs typeface="Times New Roman" panose="02020603050405020304" pitchFamily="18" charset="0"/>
              </a:rPr>
              <a:t>bakarak izleyebiliriz.</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Kimyasal Tepkimenin izlenmesi</a:t>
            </a:r>
            <a:endParaRPr lang="en-US" altLang="ar-SY" sz="3200" dirty="0">
              <a:solidFill>
                <a:srgbClr val="FF0000"/>
              </a:solidFill>
            </a:endParaRPr>
          </a:p>
        </p:txBody>
      </p:sp>
    </p:spTree>
    <p:extLst>
      <p:ext uri="{BB962C8B-B14F-4D97-AF65-F5344CB8AC3E}">
        <p14:creationId xmlns:p14="http://schemas.microsoft.com/office/powerpoint/2010/main" val="401554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(g) hacimlerini ölçüp bu hacimleri 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a:t>
            </a:r>
            <a:r>
              <a:rPr lang="tr-TR" altLang="ar-SY" sz="2800" dirty="0" err="1">
                <a:solidFill>
                  <a:schemeClr val="tx1"/>
                </a:solidFill>
              </a:rPr>
              <a:t>derişimlerindeki</a:t>
            </a:r>
            <a:r>
              <a:rPr lang="tr-TR" altLang="ar-SY" sz="2800" dirty="0">
                <a:solidFill>
                  <a:schemeClr val="tx1"/>
                </a:solidFill>
              </a:rPr>
              <a:t> azalmalar ile ilişkilendirebiliriz.</a:t>
            </a:r>
          </a:p>
          <a:p>
            <a:pPr algn="l" rtl="0">
              <a:lnSpc>
                <a:spcPct val="150000"/>
              </a:lnSpc>
            </a:pPr>
            <a:r>
              <a:rPr lang="tr-TR" altLang="ar-SY" sz="2800" dirty="0">
                <a:solidFill>
                  <a:schemeClr val="tx1"/>
                </a:solidFill>
              </a:rPr>
              <a:t>Ya da tepkime karışımında zaman zaman örnekler alıp bu örnekleri 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bakımından analiz edebiliriz. </a:t>
            </a:r>
            <a:endParaRPr lang="en-US" altLang="ar-SY" sz="2800" dirty="0">
              <a:solidFill>
                <a:schemeClr val="tx1"/>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Kimyasal Tepkimenin izlenmesi</a:t>
            </a:r>
            <a:endParaRPr lang="en-US" altLang="ar-SY" sz="3200" dirty="0">
              <a:solidFill>
                <a:srgbClr val="FF0000"/>
              </a:solidFill>
            </a:endParaRPr>
          </a:p>
        </p:txBody>
      </p:sp>
      <p:pic>
        <p:nvPicPr>
          <p:cNvPr id="4" name="Picture 3" descr="FG15_0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963025" y="1474631"/>
            <a:ext cx="2898417" cy="488471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90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3" y="1138874"/>
            <a:ext cx="4020020" cy="5313441"/>
          </a:xfrm>
        </p:spPr>
        <p:txBody>
          <a:bodyPr>
            <a:normAutofit/>
          </a:bodyPr>
          <a:lstStyle/>
          <a:p>
            <a:pPr algn="l" rtl="0">
              <a:lnSpc>
                <a:spcPct val="150000"/>
              </a:lnSpc>
            </a:pPr>
            <a:endParaRPr lang="tr-TR" altLang="ar-SY" sz="2800" dirty="0"/>
          </a:p>
          <a:p>
            <a:pPr algn="l" rtl="0">
              <a:lnSpc>
                <a:spcPct val="150000"/>
              </a:lnSpc>
            </a:pPr>
            <a:endParaRPr lang="tr-TR" altLang="ar-SY" sz="2800" dirty="0"/>
          </a:p>
          <a:p>
            <a:pPr algn="l" rtl="0">
              <a:lnSpc>
                <a:spcPct val="150000"/>
              </a:lnSpc>
            </a:pPr>
            <a:endParaRPr lang="tr-TR" altLang="ar-SY" sz="2800" dirty="0"/>
          </a:p>
          <a:p>
            <a:pPr algn="l" rtl="0">
              <a:lnSpc>
                <a:spcPct val="150000"/>
              </a:lnSpc>
            </a:pPr>
            <a:endParaRPr lang="tr-TR" altLang="ar-SY" sz="2800" dirty="0"/>
          </a:p>
          <a:p>
            <a:pPr algn="l" rtl="0">
              <a:lnSpc>
                <a:spcPct val="150000"/>
              </a:lnSpc>
            </a:pPr>
            <a:endParaRPr lang="tr-TR" altLang="ar-SY" sz="2800" dirty="0"/>
          </a:p>
          <a:p>
            <a:pPr algn="l" rtl="0">
              <a:lnSpc>
                <a:spcPct val="150000"/>
              </a:lnSpc>
            </a:pPr>
            <a:r>
              <a:rPr lang="tr-TR" altLang="ar-SY" sz="2800" dirty="0">
                <a:solidFill>
                  <a:schemeClr val="tx1"/>
                </a:solidFill>
              </a:rPr>
              <a:t>Bu verilerin grafiği şekilde görülmektedir.</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Kimyasal Tepkimenin izlenmesi</a:t>
            </a:r>
            <a:endParaRPr lang="en-US" altLang="ar-SY" sz="3200" dirty="0">
              <a:solidFill>
                <a:srgbClr val="FF0000"/>
              </a:solidFill>
            </a:endParaRPr>
          </a:p>
        </p:txBody>
      </p:sp>
      <p:pic>
        <p:nvPicPr>
          <p:cNvPr id="6" name="Picture 5"/>
          <p:cNvPicPr>
            <a:picLocks noChangeAspect="1"/>
          </p:cNvPicPr>
          <p:nvPr/>
        </p:nvPicPr>
        <p:blipFill>
          <a:blip r:embed="rId2"/>
          <a:stretch>
            <a:fillRect/>
          </a:stretch>
        </p:blipFill>
        <p:spPr>
          <a:xfrm>
            <a:off x="5243512" y="1138874"/>
            <a:ext cx="6515100" cy="4791075"/>
          </a:xfrm>
          <a:prstGeom prst="rect">
            <a:avLst/>
          </a:prstGeom>
        </p:spPr>
      </p:pic>
      <p:sp>
        <p:nvSpPr>
          <p:cNvPr id="7" name="TextBox 6"/>
          <p:cNvSpPr txBox="1"/>
          <p:nvPr/>
        </p:nvSpPr>
        <p:spPr>
          <a:xfrm>
            <a:off x="5243512" y="5929949"/>
            <a:ext cx="6515100" cy="367820"/>
          </a:xfrm>
          <a:prstGeom prst="rect">
            <a:avLst/>
          </a:prstGeom>
          <a:solidFill>
            <a:schemeClr val="bg1"/>
          </a:solidFill>
          <a:ln>
            <a:solidFill>
              <a:schemeClr val="bg1"/>
            </a:solidFill>
          </a:ln>
        </p:spPr>
        <p:txBody>
          <a:bodyPr wrap="square" rtlCol="1" anchor="t" anchorCtr="0">
            <a:spAutoFit/>
          </a:bodyPr>
          <a:lstStyle/>
          <a:p>
            <a:pPr algn="ctr"/>
            <a:r>
              <a:rPr lang="en-US" dirty="0"/>
              <a:t>Zaman</a:t>
            </a:r>
            <a:r>
              <a:rPr lang="tr-TR" dirty="0"/>
              <a:t>, s</a:t>
            </a:r>
          </a:p>
        </p:txBody>
      </p:sp>
      <p:graphicFrame>
        <p:nvGraphicFramePr>
          <p:cNvPr id="8" name="Table 7"/>
          <p:cNvGraphicFramePr>
            <a:graphicFrameLocks noGrp="1"/>
          </p:cNvGraphicFramePr>
          <p:nvPr>
            <p:extLst>
              <p:ext uri="{D42A27DB-BD31-4B8C-83A1-F6EECF244321}">
                <p14:modId xmlns:p14="http://schemas.microsoft.com/office/powerpoint/2010/main" val="3422389925"/>
              </p:ext>
            </p:extLst>
          </p:nvPr>
        </p:nvGraphicFramePr>
        <p:xfrm>
          <a:off x="1223492" y="1149825"/>
          <a:ext cx="4020020" cy="3657600"/>
        </p:xfrm>
        <a:graphic>
          <a:graphicData uri="http://schemas.openxmlformats.org/drawingml/2006/table">
            <a:tbl>
              <a:tblPr firstRow="1" bandRow="1">
                <a:tableStyleId>{5C22544A-7EE6-4342-B048-85BDC9FD1C3A}</a:tableStyleId>
              </a:tblPr>
              <a:tblGrid>
                <a:gridCol w="2010010">
                  <a:extLst>
                    <a:ext uri="{9D8B030D-6E8A-4147-A177-3AD203B41FA5}">
                      <a16:colId xmlns:a16="http://schemas.microsoft.com/office/drawing/2014/main" val="20000"/>
                    </a:ext>
                  </a:extLst>
                </a:gridCol>
                <a:gridCol w="2010010">
                  <a:extLst>
                    <a:ext uri="{9D8B030D-6E8A-4147-A177-3AD203B41FA5}">
                      <a16:colId xmlns:a16="http://schemas.microsoft.com/office/drawing/2014/main" val="20001"/>
                    </a:ext>
                  </a:extLst>
                </a:gridCol>
              </a:tblGrid>
              <a:tr h="370840">
                <a:tc>
                  <a:txBody>
                    <a:bodyPr/>
                    <a:lstStyle/>
                    <a:p>
                      <a:pPr algn="ctr" rtl="0"/>
                      <a:r>
                        <a:rPr lang="tr-TR" sz="2400" dirty="0"/>
                        <a:t>Zaman,</a:t>
                      </a:r>
                      <a:r>
                        <a:rPr lang="tr-TR" sz="2400" baseline="0" dirty="0"/>
                        <a:t> s</a:t>
                      </a:r>
                      <a:endParaRPr lang="tr-TR" sz="2400" dirty="0"/>
                    </a:p>
                  </a:txBody>
                  <a:tcPr anchor="ctr"/>
                </a:tc>
                <a:tc>
                  <a:txBody>
                    <a:bodyPr/>
                    <a:lstStyle/>
                    <a:p>
                      <a:pPr algn="ctr" rtl="0"/>
                      <a:r>
                        <a:rPr lang="tr-TR" sz="2400" dirty="0"/>
                        <a:t>H</a:t>
                      </a:r>
                      <a:r>
                        <a:rPr lang="tr-TR" sz="2400" baseline="-25000" dirty="0"/>
                        <a:t>2</a:t>
                      </a:r>
                      <a:r>
                        <a:rPr lang="tr-TR" sz="2400" dirty="0"/>
                        <a:t>O</a:t>
                      </a:r>
                      <a:r>
                        <a:rPr lang="tr-TR" sz="2400" baseline="-25000" dirty="0"/>
                        <a:t>2</a:t>
                      </a:r>
                      <a:r>
                        <a:rPr lang="tr-TR" sz="2400" baseline="0" dirty="0"/>
                        <a:t>, M</a:t>
                      </a:r>
                      <a:endParaRPr lang="tr-TR" sz="2400" baseline="-25000" dirty="0"/>
                    </a:p>
                  </a:txBody>
                  <a:tcPr anchor="ctr"/>
                </a:tc>
                <a:extLst>
                  <a:ext uri="{0D108BD9-81ED-4DB2-BD59-A6C34878D82A}">
                    <a16:rowId xmlns:a16="http://schemas.microsoft.com/office/drawing/2014/main" val="10000"/>
                  </a:ext>
                </a:extLst>
              </a:tr>
              <a:tr h="370840">
                <a:tc>
                  <a:txBody>
                    <a:bodyPr/>
                    <a:lstStyle/>
                    <a:p>
                      <a:pPr algn="ctr" rtl="0"/>
                      <a:r>
                        <a:rPr lang="tr-TR" sz="2400" dirty="0"/>
                        <a:t>0</a:t>
                      </a:r>
                    </a:p>
                  </a:txBody>
                  <a:tcPr anchor="ctr"/>
                </a:tc>
                <a:tc>
                  <a:txBody>
                    <a:bodyPr/>
                    <a:lstStyle/>
                    <a:p>
                      <a:pPr algn="ctr" rtl="0"/>
                      <a:r>
                        <a:rPr lang="tr-TR" sz="2400" dirty="0"/>
                        <a:t>2,32</a:t>
                      </a:r>
                    </a:p>
                  </a:txBody>
                  <a:tcPr anchor="ctr"/>
                </a:tc>
                <a:extLst>
                  <a:ext uri="{0D108BD9-81ED-4DB2-BD59-A6C34878D82A}">
                    <a16:rowId xmlns:a16="http://schemas.microsoft.com/office/drawing/2014/main" val="10001"/>
                  </a:ext>
                </a:extLst>
              </a:tr>
              <a:tr h="370840">
                <a:tc>
                  <a:txBody>
                    <a:bodyPr/>
                    <a:lstStyle/>
                    <a:p>
                      <a:pPr algn="ctr" rtl="0"/>
                      <a:r>
                        <a:rPr lang="tr-TR" sz="2400" dirty="0"/>
                        <a:t>200</a:t>
                      </a:r>
                    </a:p>
                  </a:txBody>
                  <a:tcPr anchor="ctr"/>
                </a:tc>
                <a:tc>
                  <a:txBody>
                    <a:bodyPr/>
                    <a:lstStyle/>
                    <a:p>
                      <a:pPr algn="ctr" rtl="0"/>
                      <a:r>
                        <a:rPr lang="tr-TR" sz="2400" dirty="0"/>
                        <a:t>2,01</a:t>
                      </a:r>
                    </a:p>
                  </a:txBody>
                  <a:tcPr anchor="ctr"/>
                </a:tc>
                <a:extLst>
                  <a:ext uri="{0D108BD9-81ED-4DB2-BD59-A6C34878D82A}">
                    <a16:rowId xmlns:a16="http://schemas.microsoft.com/office/drawing/2014/main" val="10002"/>
                  </a:ext>
                </a:extLst>
              </a:tr>
              <a:tr h="370840">
                <a:tc>
                  <a:txBody>
                    <a:bodyPr/>
                    <a:lstStyle/>
                    <a:p>
                      <a:pPr algn="ctr" rtl="0"/>
                      <a:r>
                        <a:rPr lang="tr-TR" sz="2400" dirty="0"/>
                        <a:t>400</a:t>
                      </a:r>
                    </a:p>
                  </a:txBody>
                  <a:tcPr anchor="ctr"/>
                </a:tc>
                <a:tc>
                  <a:txBody>
                    <a:bodyPr/>
                    <a:lstStyle/>
                    <a:p>
                      <a:pPr algn="ctr" rtl="0"/>
                      <a:r>
                        <a:rPr lang="tr-TR" sz="2400" dirty="0"/>
                        <a:t>1,72</a:t>
                      </a:r>
                    </a:p>
                  </a:txBody>
                  <a:tcPr anchor="ctr"/>
                </a:tc>
                <a:extLst>
                  <a:ext uri="{0D108BD9-81ED-4DB2-BD59-A6C34878D82A}">
                    <a16:rowId xmlns:a16="http://schemas.microsoft.com/office/drawing/2014/main" val="10003"/>
                  </a:ext>
                </a:extLst>
              </a:tr>
              <a:tr h="370840">
                <a:tc>
                  <a:txBody>
                    <a:bodyPr/>
                    <a:lstStyle/>
                    <a:p>
                      <a:pPr algn="ctr" rtl="0"/>
                      <a:r>
                        <a:rPr lang="tr-TR" sz="2400" dirty="0"/>
                        <a:t>600</a:t>
                      </a:r>
                    </a:p>
                  </a:txBody>
                  <a:tcPr anchor="ctr"/>
                </a:tc>
                <a:tc>
                  <a:txBody>
                    <a:bodyPr/>
                    <a:lstStyle/>
                    <a:p>
                      <a:pPr algn="ctr" rtl="0"/>
                      <a:r>
                        <a:rPr lang="tr-TR" sz="2400" dirty="0"/>
                        <a:t>1,49</a:t>
                      </a:r>
                    </a:p>
                  </a:txBody>
                  <a:tcPr anchor="ctr"/>
                </a:tc>
                <a:extLst>
                  <a:ext uri="{0D108BD9-81ED-4DB2-BD59-A6C34878D82A}">
                    <a16:rowId xmlns:a16="http://schemas.microsoft.com/office/drawing/2014/main" val="10004"/>
                  </a:ext>
                </a:extLst>
              </a:tr>
              <a:tr h="370840">
                <a:tc>
                  <a:txBody>
                    <a:bodyPr/>
                    <a:lstStyle/>
                    <a:p>
                      <a:pPr algn="ctr" rtl="0"/>
                      <a:r>
                        <a:rPr lang="tr-TR" sz="2400" dirty="0"/>
                        <a:t>1200</a:t>
                      </a:r>
                    </a:p>
                  </a:txBody>
                  <a:tcPr anchor="ctr"/>
                </a:tc>
                <a:tc>
                  <a:txBody>
                    <a:bodyPr/>
                    <a:lstStyle/>
                    <a:p>
                      <a:pPr algn="ctr" rtl="0"/>
                      <a:r>
                        <a:rPr lang="tr-TR" sz="2400" dirty="0"/>
                        <a:t>0,98</a:t>
                      </a:r>
                    </a:p>
                  </a:txBody>
                  <a:tcPr anchor="ctr"/>
                </a:tc>
                <a:extLst>
                  <a:ext uri="{0D108BD9-81ED-4DB2-BD59-A6C34878D82A}">
                    <a16:rowId xmlns:a16="http://schemas.microsoft.com/office/drawing/2014/main" val="10005"/>
                  </a:ext>
                </a:extLst>
              </a:tr>
              <a:tr h="370840">
                <a:tc>
                  <a:txBody>
                    <a:bodyPr/>
                    <a:lstStyle/>
                    <a:p>
                      <a:pPr algn="ctr" rtl="0"/>
                      <a:r>
                        <a:rPr lang="tr-TR" sz="2400" dirty="0"/>
                        <a:t>1800</a:t>
                      </a:r>
                    </a:p>
                  </a:txBody>
                  <a:tcPr anchor="ctr"/>
                </a:tc>
                <a:tc>
                  <a:txBody>
                    <a:bodyPr/>
                    <a:lstStyle/>
                    <a:p>
                      <a:pPr algn="ctr" rtl="0"/>
                      <a:r>
                        <a:rPr lang="tr-TR" sz="2400" dirty="0"/>
                        <a:t>0,62</a:t>
                      </a:r>
                    </a:p>
                  </a:txBody>
                  <a:tcPr anchor="ctr"/>
                </a:tc>
                <a:extLst>
                  <a:ext uri="{0D108BD9-81ED-4DB2-BD59-A6C34878D82A}">
                    <a16:rowId xmlns:a16="http://schemas.microsoft.com/office/drawing/2014/main" val="10006"/>
                  </a:ext>
                </a:extLst>
              </a:tr>
              <a:tr h="370840">
                <a:tc>
                  <a:txBody>
                    <a:bodyPr/>
                    <a:lstStyle/>
                    <a:p>
                      <a:pPr algn="ctr" rtl="0"/>
                      <a:r>
                        <a:rPr lang="tr-TR" sz="2400" dirty="0"/>
                        <a:t>3000</a:t>
                      </a:r>
                    </a:p>
                  </a:txBody>
                  <a:tcPr anchor="ctr"/>
                </a:tc>
                <a:tc>
                  <a:txBody>
                    <a:bodyPr/>
                    <a:lstStyle/>
                    <a:p>
                      <a:pPr algn="ctr" rtl="0"/>
                      <a:r>
                        <a:rPr lang="tr-TR" sz="2400" dirty="0"/>
                        <a:t>0,25</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5264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3" y="1138874"/>
            <a:ext cx="4020020" cy="5313441"/>
          </a:xfrm>
        </p:spPr>
        <p:txBody>
          <a:bodyPr>
            <a:normAutofit/>
          </a:bodyPr>
          <a:lstStyle/>
          <a:p>
            <a:pPr algn="l" rtl="0">
              <a:lnSpc>
                <a:spcPct val="150000"/>
              </a:lnSpc>
            </a:pPr>
            <a:r>
              <a:rPr lang="tr-TR" sz="2800" dirty="0">
                <a:solidFill>
                  <a:schemeClr val="tx1"/>
                </a:solidFill>
              </a:rPr>
              <a:t>Tepkime Hızı -</a:t>
            </a:r>
            <a:r>
              <a:rPr lang="el-GR" sz="2800" dirty="0">
                <a:solidFill>
                  <a:schemeClr val="tx1"/>
                </a:solidFill>
                <a:latin typeface="Times New Roman" panose="02020603050405020304" pitchFamily="18" charset="0"/>
                <a:cs typeface="Times New Roman" panose="02020603050405020304" pitchFamily="18" charset="0"/>
              </a:rPr>
              <a:t>Δ</a:t>
            </a:r>
            <a:r>
              <a:rPr lang="en-US" sz="2800" dirty="0">
                <a:solidFill>
                  <a:schemeClr val="tx1"/>
                </a:solidFill>
                <a:latin typeface="Times New Roman" panose="02020603050405020304" pitchFamily="18" charset="0"/>
                <a:cs typeface="Times New Roman" panose="02020603050405020304" pitchFamily="18" charset="0"/>
              </a:rPr>
              <a:t>[H</a:t>
            </a:r>
            <a:r>
              <a:rPr lang="en-US" sz="2800" baseline="-25000" dirty="0">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O</a:t>
            </a:r>
            <a:r>
              <a:rPr lang="en-US" sz="2800" baseline="-25000" dirty="0">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a:t>
            </a:r>
            <a:r>
              <a:rPr lang="el-GR" sz="2800" dirty="0">
                <a:solidFill>
                  <a:schemeClr val="tx1"/>
                </a:solidFill>
                <a:latin typeface="Times New Roman" panose="02020603050405020304" pitchFamily="18" charset="0"/>
                <a:cs typeface="Times New Roman" panose="02020603050405020304" pitchFamily="18" charset="0"/>
              </a:rPr>
              <a:t>Δ</a:t>
            </a:r>
            <a:r>
              <a:rPr lang="tr-TR" sz="2800" i="1" dirty="0">
                <a:solidFill>
                  <a:schemeClr val="tx1"/>
                </a:solidFill>
                <a:latin typeface="Times New Roman" panose="02020603050405020304" pitchFamily="18" charset="0"/>
                <a:cs typeface="Times New Roman" panose="02020603050405020304" pitchFamily="18" charset="0"/>
              </a:rPr>
              <a:t>t</a:t>
            </a:r>
            <a:r>
              <a:rPr lang="tr-TR" sz="2800" dirty="0">
                <a:solidFill>
                  <a:schemeClr val="tx1"/>
                </a:solidFill>
                <a:latin typeface="Times New Roman" panose="02020603050405020304" pitchFamily="18" charset="0"/>
                <a:cs typeface="Times New Roman" panose="02020603050405020304" pitchFamily="18" charset="0"/>
              </a:rPr>
              <a:t> biçimde ifade edersek </a:t>
            </a:r>
            <a:r>
              <a:rPr lang="el-GR" sz="2800" dirty="0">
                <a:solidFill>
                  <a:schemeClr val="tx1"/>
                </a:solidFill>
                <a:latin typeface="Times New Roman" panose="02020603050405020304" pitchFamily="18" charset="0"/>
                <a:cs typeface="Times New Roman" panose="02020603050405020304" pitchFamily="18" charset="0"/>
              </a:rPr>
              <a:t>Δ</a:t>
            </a:r>
            <a:r>
              <a:rPr lang="tr-TR" sz="2800" i="1" dirty="0">
                <a:solidFill>
                  <a:schemeClr val="tx1"/>
                </a:solidFill>
                <a:latin typeface="Times New Roman" panose="02020603050405020304" pitchFamily="18" charset="0"/>
                <a:cs typeface="Times New Roman" panose="02020603050405020304" pitchFamily="18" charset="0"/>
              </a:rPr>
              <a:t>t</a:t>
            </a:r>
            <a:r>
              <a:rPr lang="tr-TR" sz="2800" dirty="0">
                <a:solidFill>
                  <a:schemeClr val="tx1"/>
                </a:solidFill>
                <a:latin typeface="Times New Roman" panose="02020603050405020304" pitchFamily="18" charset="0"/>
                <a:cs typeface="Times New Roman" panose="02020603050405020304" pitchFamily="18" charset="0"/>
              </a:rPr>
              <a:t> zaman aralığı için </a:t>
            </a:r>
            <a:r>
              <a:rPr lang="tr-TR" sz="2800" dirty="0">
                <a:solidFill>
                  <a:srgbClr val="FF0000"/>
                </a:solidFill>
                <a:latin typeface="Times New Roman" panose="02020603050405020304" pitchFamily="18" charset="0"/>
                <a:cs typeface="Times New Roman" panose="02020603050405020304" pitchFamily="18" charset="0"/>
              </a:rPr>
              <a:t>ortalama bir hızı değeri </a:t>
            </a:r>
            <a:r>
              <a:rPr lang="tr-TR" sz="2800" dirty="0">
                <a:solidFill>
                  <a:schemeClr val="tx1"/>
                </a:solidFill>
                <a:latin typeface="Times New Roman" panose="02020603050405020304" pitchFamily="18" charset="0"/>
                <a:cs typeface="Times New Roman" panose="02020603050405020304" pitchFamily="18" charset="0"/>
              </a:rPr>
              <a:t>buluruz.</a:t>
            </a:r>
            <a:r>
              <a:rPr lang="tr-TR" altLang="ar-SY" sz="2800" dirty="0">
                <a:solidFill>
                  <a:schemeClr val="tx1"/>
                </a:solidFill>
              </a:rPr>
              <a:t> </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Kimyasal Tepkimenin izlenmesi</a:t>
            </a:r>
            <a:endParaRPr lang="en-US" altLang="ar-SY" sz="3200" dirty="0">
              <a:solidFill>
                <a:srgbClr val="FF0000"/>
              </a:solidFill>
            </a:endParaRPr>
          </a:p>
        </p:txBody>
      </p:sp>
      <p:pic>
        <p:nvPicPr>
          <p:cNvPr id="6" name="Picture 5"/>
          <p:cNvPicPr>
            <a:picLocks noChangeAspect="1"/>
          </p:cNvPicPr>
          <p:nvPr/>
        </p:nvPicPr>
        <p:blipFill>
          <a:blip r:embed="rId2"/>
          <a:stretch>
            <a:fillRect/>
          </a:stretch>
        </p:blipFill>
        <p:spPr>
          <a:xfrm>
            <a:off x="5243512" y="1138874"/>
            <a:ext cx="6515100" cy="4791075"/>
          </a:xfrm>
          <a:prstGeom prst="rect">
            <a:avLst/>
          </a:prstGeom>
        </p:spPr>
      </p:pic>
      <p:sp>
        <p:nvSpPr>
          <p:cNvPr id="7" name="TextBox 6"/>
          <p:cNvSpPr txBox="1"/>
          <p:nvPr/>
        </p:nvSpPr>
        <p:spPr>
          <a:xfrm>
            <a:off x="5243512" y="5929949"/>
            <a:ext cx="6515100" cy="367820"/>
          </a:xfrm>
          <a:prstGeom prst="rect">
            <a:avLst/>
          </a:prstGeom>
          <a:solidFill>
            <a:schemeClr val="bg1"/>
          </a:solidFill>
          <a:ln>
            <a:solidFill>
              <a:schemeClr val="bg1"/>
            </a:solidFill>
          </a:ln>
        </p:spPr>
        <p:txBody>
          <a:bodyPr wrap="square" rtlCol="1" anchor="t" anchorCtr="0">
            <a:spAutoFit/>
          </a:bodyPr>
          <a:lstStyle/>
          <a:p>
            <a:pPr algn="ctr"/>
            <a:r>
              <a:rPr lang="en-US" dirty="0"/>
              <a:t>Zaman</a:t>
            </a:r>
            <a:r>
              <a:rPr lang="tr-TR" dirty="0"/>
              <a:t>, s</a:t>
            </a:r>
          </a:p>
        </p:txBody>
      </p:sp>
    </p:spTree>
    <p:extLst>
      <p:ext uri="{BB962C8B-B14F-4D97-AF65-F5344CB8AC3E}">
        <p14:creationId xmlns:p14="http://schemas.microsoft.com/office/powerpoint/2010/main" val="312264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3" y="1138874"/>
            <a:ext cx="4020020" cy="5313441"/>
          </a:xfrm>
        </p:spPr>
        <p:txBody>
          <a:bodyPr>
            <a:normAutofit/>
          </a:bodyPr>
          <a:lstStyle/>
          <a:p>
            <a:pPr algn="l" rtl="0">
              <a:lnSpc>
                <a:spcPct val="150000"/>
              </a:lnSpc>
            </a:pPr>
            <a:endParaRPr lang="tr-TR" altLang="ar-SY" sz="2800" dirty="0"/>
          </a:p>
          <a:p>
            <a:pPr algn="l" rtl="0">
              <a:lnSpc>
                <a:spcPct val="150000"/>
              </a:lnSpc>
            </a:pPr>
            <a:endParaRPr lang="tr-TR" altLang="ar-SY" sz="2800" dirty="0"/>
          </a:p>
          <a:p>
            <a:pPr algn="l" rtl="0">
              <a:lnSpc>
                <a:spcPct val="150000"/>
              </a:lnSpc>
            </a:pPr>
            <a:endParaRPr lang="tr-TR" altLang="ar-SY" sz="2800" dirty="0"/>
          </a:p>
          <a:p>
            <a:pPr algn="l" rtl="0">
              <a:lnSpc>
                <a:spcPct val="150000"/>
              </a:lnSpc>
            </a:pPr>
            <a:endParaRPr lang="tr-TR" altLang="ar-SY" sz="2800" dirty="0"/>
          </a:p>
          <a:p>
            <a:pPr algn="l" rtl="0">
              <a:lnSpc>
                <a:spcPct val="150000"/>
              </a:lnSpc>
            </a:pPr>
            <a:endParaRPr lang="tr-TR" altLang="ar-SY" sz="2800" dirty="0"/>
          </a:p>
        </p:txBody>
      </p:sp>
      <p:sp>
        <p:nvSpPr>
          <p:cNvPr id="3" name="Title 2"/>
          <p:cNvSpPr>
            <a:spLocks noGrp="1"/>
          </p:cNvSpPr>
          <p:nvPr>
            <p:ph type="title"/>
          </p:nvPr>
        </p:nvSpPr>
        <p:spPr>
          <a:xfrm>
            <a:off x="1524000" y="151571"/>
            <a:ext cx="7962900" cy="987303"/>
          </a:xfrm>
        </p:spPr>
        <p:txBody>
          <a:bodyPr>
            <a:normAutofit fontScale="90000"/>
          </a:bodyPr>
          <a:lstStyle/>
          <a:p>
            <a:pPr rtl="0">
              <a:lnSpc>
                <a:spcPct val="150000"/>
              </a:lnSpc>
            </a:pPr>
            <a:r>
              <a:rPr lang="tr-TR" altLang="ar-SY" sz="3200" dirty="0">
                <a:solidFill>
                  <a:srgbClr val="FF0000"/>
                </a:solidFill>
              </a:rPr>
              <a:t>Kimyasal Tepkimenin izlenmesi</a:t>
            </a:r>
            <a:br>
              <a:rPr lang="tr-TR" altLang="ar-SY" sz="3200" dirty="0">
                <a:solidFill>
                  <a:srgbClr val="FF0000"/>
                </a:solidFill>
              </a:rPr>
            </a:br>
            <a:r>
              <a:rPr lang="tr-TR" altLang="ar-SY" sz="2400" dirty="0">
                <a:solidFill>
                  <a:srgbClr val="002060"/>
                </a:solidFill>
              </a:rPr>
              <a:t>Derişimin zamana göre değişmesi biçimde ifade edilmesi</a:t>
            </a:r>
            <a:endParaRPr lang="en-US" altLang="ar-SY" sz="2400" dirty="0">
              <a:solidFill>
                <a:srgbClr val="00206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956304405"/>
              </p:ext>
            </p:extLst>
          </p:nvPr>
        </p:nvGraphicFramePr>
        <p:xfrm>
          <a:off x="1358900" y="1138874"/>
          <a:ext cx="8128000" cy="54864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0000"/>
                    </a:ext>
                  </a:extLst>
                </a:gridCol>
                <a:gridCol w="1625600">
                  <a:extLst>
                    <a:ext uri="{9D8B030D-6E8A-4147-A177-3AD203B41FA5}">
                      <a16:colId xmlns:a16="http://schemas.microsoft.com/office/drawing/2014/main" val="20001"/>
                    </a:ext>
                  </a:extLst>
                </a:gridCol>
                <a:gridCol w="1625600">
                  <a:extLst>
                    <a:ext uri="{9D8B030D-6E8A-4147-A177-3AD203B41FA5}">
                      <a16:colId xmlns:a16="http://schemas.microsoft.com/office/drawing/2014/main" val="20002"/>
                    </a:ext>
                  </a:extLst>
                </a:gridCol>
                <a:gridCol w="1625600">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t>Zaman,</a:t>
                      </a:r>
                      <a:r>
                        <a:rPr lang="tr-TR" sz="1800" baseline="0" dirty="0"/>
                        <a:t> s</a:t>
                      </a:r>
                      <a:endParaRPr lang="tr-TR" sz="1800" dirty="0"/>
                    </a:p>
                  </a:txBody>
                  <a:tcPr anchor="ctr"/>
                </a:tc>
                <a:tc>
                  <a:txBody>
                    <a:bodyPr/>
                    <a:lstStyle/>
                    <a:p>
                      <a:pPr algn="ctr" rtl="0"/>
                      <a:r>
                        <a:rPr lang="el-GR" sz="1800" dirty="0">
                          <a:latin typeface="Times New Roman" panose="02020603050405020304" pitchFamily="18" charset="0"/>
                          <a:cs typeface="Times New Roman" panose="02020603050405020304" pitchFamily="18" charset="0"/>
                        </a:rPr>
                        <a:t>Δ</a:t>
                      </a:r>
                      <a:r>
                        <a:rPr lang="tr-TR" sz="1800" i="1" dirty="0">
                          <a:latin typeface="Times New Roman" panose="02020603050405020304" pitchFamily="18" charset="0"/>
                          <a:cs typeface="Times New Roman" panose="02020603050405020304" pitchFamily="18" charset="0"/>
                        </a:rPr>
                        <a:t>t</a:t>
                      </a:r>
                      <a:endParaRPr lang="tr-TR" sz="1800" i="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t>H</a:t>
                      </a:r>
                      <a:r>
                        <a:rPr lang="tr-TR" sz="1800" baseline="-25000" dirty="0"/>
                        <a:t>2</a:t>
                      </a:r>
                      <a:r>
                        <a:rPr lang="tr-TR" sz="1800" dirty="0"/>
                        <a:t>O</a:t>
                      </a:r>
                      <a:r>
                        <a:rPr lang="tr-TR" sz="1800" baseline="-25000" dirty="0"/>
                        <a:t>2</a:t>
                      </a:r>
                      <a:r>
                        <a:rPr lang="tr-TR" sz="1800" baseline="0" dirty="0"/>
                        <a:t>, M</a:t>
                      </a:r>
                      <a:endParaRPr lang="tr-TR" sz="1800" baseline="-25000" dirty="0"/>
                    </a:p>
                  </a:txBody>
                  <a:tcPr anchor="ctr"/>
                </a:tc>
                <a:tc>
                  <a:txBody>
                    <a:bodyPr/>
                    <a:lstStyle/>
                    <a:p>
                      <a:pPr algn="ctr" rtl="0"/>
                      <a:r>
                        <a:rPr lang="el-GR" sz="1800" dirty="0">
                          <a:latin typeface="Times New Roman" panose="02020603050405020304" pitchFamily="18" charset="0"/>
                          <a:cs typeface="Times New Roman" panose="02020603050405020304" pitchFamily="18" charset="0"/>
                        </a:rPr>
                        <a:t>Δ</a:t>
                      </a:r>
                      <a:r>
                        <a:rPr lang="en-US" sz="1800" dirty="0">
                          <a:latin typeface="Times New Roman" panose="02020603050405020304" pitchFamily="18" charset="0"/>
                          <a:cs typeface="Times New Roman" panose="02020603050405020304" pitchFamily="18" charset="0"/>
                        </a:rPr>
                        <a:t>[H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O</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a:t>
                      </a:r>
                      <a:r>
                        <a:rPr lang="en-US" sz="1800" baseline="0" dirty="0">
                          <a:latin typeface="Times New Roman" panose="02020603050405020304" pitchFamily="18" charset="0"/>
                          <a:cs typeface="Times New Roman" panose="02020603050405020304" pitchFamily="18" charset="0"/>
                        </a:rPr>
                        <a:t> M</a:t>
                      </a:r>
                      <a:endParaRPr lang="tr-TR"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a:t>Tepkime</a:t>
                      </a:r>
                      <a:r>
                        <a:rPr lang="tr-TR" sz="1800" baseline="0" dirty="0"/>
                        <a:t> Hızı</a:t>
                      </a:r>
                    </a:p>
                    <a:p>
                      <a:pPr marL="0" marR="0" indent="0" algn="ctr" defTabSz="914400" rtl="0" eaLnBrk="1" fontAlgn="auto" latinLnBrk="0" hangingPunct="1">
                        <a:lnSpc>
                          <a:spcPct val="100000"/>
                        </a:lnSpc>
                        <a:spcBef>
                          <a:spcPts val="0"/>
                        </a:spcBef>
                        <a:spcAft>
                          <a:spcPts val="0"/>
                        </a:spcAft>
                        <a:buClrTx/>
                        <a:buSzTx/>
                        <a:buFontTx/>
                        <a:buNone/>
                        <a:tabLst/>
                        <a:defRPr/>
                      </a:pPr>
                      <a:r>
                        <a:rPr lang="tr-TR" sz="1800" baseline="0" dirty="0"/>
                        <a:t>-</a:t>
                      </a:r>
                      <a:r>
                        <a:rPr lang="el-GR" sz="1800" dirty="0">
                          <a:latin typeface="Times New Roman" panose="02020603050405020304" pitchFamily="18" charset="0"/>
                          <a:cs typeface="Times New Roman" panose="02020603050405020304" pitchFamily="18" charset="0"/>
                        </a:rPr>
                        <a:t>Δ</a:t>
                      </a:r>
                      <a:r>
                        <a:rPr lang="en-US" sz="1800" dirty="0">
                          <a:latin typeface="Times New Roman" panose="02020603050405020304" pitchFamily="18" charset="0"/>
                          <a:cs typeface="Times New Roman" panose="02020603050405020304" pitchFamily="18" charset="0"/>
                        </a:rPr>
                        <a:t>[H</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O</a:t>
                      </a:r>
                      <a:r>
                        <a:rPr lang="en-US" sz="1800" baseline="-25000" dirty="0">
                          <a:latin typeface="Times New Roman" panose="02020603050405020304" pitchFamily="18" charset="0"/>
                          <a:cs typeface="Times New Roman" panose="02020603050405020304" pitchFamily="18" charset="0"/>
                        </a:rPr>
                        <a:t>2</a:t>
                      </a:r>
                      <a:r>
                        <a:rPr lang="en-US" sz="1800" dirty="0">
                          <a:latin typeface="Times New Roman" panose="02020603050405020304" pitchFamily="18" charset="0"/>
                          <a:cs typeface="Times New Roman" panose="02020603050405020304" pitchFamily="18" charset="0"/>
                        </a:rPr>
                        <a:t>]/</a:t>
                      </a:r>
                      <a:r>
                        <a:rPr lang="el-GR" sz="1800" dirty="0">
                          <a:latin typeface="Times New Roman" panose="02020603050405020304" pitchFamily="18" charset="0"/>
                          <a:cs typeface="Times New Roman" panose="02020603050405020304" pitchFamily="18" charset="0"/>
                        </a:rPr>
                        <a:t>Δ</a:t>
                      </a:r>
                      <a:r>
                        <a:rPr lang="tr-TR" sz="1800" i="1" dirty="0">
                          <a:latin typeface="Times New Roman" panose="02020603050405020304" pitchFamily="18" charset="0"/>
                          <a:cs typeface="Times New Roman" panose="02020603050405020304" pitchFamily="18" charset="0"/>
                        </a:rPr>
                        <a:t>t</a:t>
                      </a:r>
                      <a:endParaRPr lang="tr-TR" sz="1800" i="1"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M s</a:t>
                      </a:r>
                      <a:r>
                        <a:rPr lang="en-US" sz="1800" baseline="30000" dirty="0"/>
                        <a:t>-1</a:t>
                      </a:r>
                      <a:endParaRPr lang="tr-TR" sz="1800" baseline="30000" dirty="0"/>
                    </a:p>
                  </a:txBody>
                  <a:tcPr anchor="ctr"/>
                </a:tc>
                <a:extLst>
                  <a:ext uri="{0D108BD9-81ED-4DB2-BD59-A6C34878D82A}">
                    <a16:rowId xmlns:a16="http://schemas.microsoft.com/office/drawing/2014/main" val="10000"/>
                  </a:ext>
                </a:extLst>
              </a:tr>
              <a:tr h="304800">
                <a:tc>
                  <a:txBody>
                    <a:bodyPr/>
                    <a:lstStyle/>
                    <a:p>
                      <a:pPr algn="ctr" rtl="0"/>
                      <a:r>
                        <a:rPr lang="tr-TR" sz="1400" dirty="0">
                          <a:solidFill>
                            <a:srgbClr val="0070C0"/>
                          </a:solidFill>
                        </a:rPr>
                        <a:t>0</a:t>
                      </a:r>
                    </a:p>
                  </a:txBody>
                  <a:tcPr anchor="ctr"/>
                </a:tc>
                <a:tc>
                  <a:txBody>
                    <a:bodyPr/>
                    <a:lstStyle/>
                    <a:p>
                      <a:endParaRPr lang="tr-TR" sz="1400" dirty="0"/>
                    </a:p>
                  </a:txBody>
                  <a:tcPr anchor="ctr"/>
                </a:tc>
                <a:tc>
                  <a:txBody>
                    <a:bodyPr/>
                    <a:lstStyle/>
                    <a:p>
                      <a:pPr algn="ctr" rtl="0"/>
                      <a:r>
                        <a:rPr lang="tr-TR" sz="1400" dirty="0">
                          <a:solidFill>
                            <a:srgbClr val="0070C0"/>
                          </a:solidFill>
                        </a:rPr>
                        <a:t>2,32</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01"/>
                  </a:ext>
                </a:extLst>
              </a:tr>
              <a:tr h="304800">
                <a:tc>
                  <a:txBody>
                    <a:bodyPr/>
                    <a:lstStyle/>
                    <a:p>
                      <a:pPr algn="ctr" rtl="0"/>
                      <a:endParaRPr lang="tr-TR" sz="1400" dirty="0">
                        <a:solidFill>
                          <a:srgbClr val="0070C0"/>
                        </a:solidFill>
                      </a:endParaRPr>
                    </a:p>
                  </a:txBody>
                  <a:tcPr anchor="ctr"/>
                </a:tc>
                <a:tc>
                  <a:txBody>
                    <a:bodyPr/>
                    <a:lstStyle/>
                    <a:p>
                      <a:pPr algn="ctr"/>
                      <a:r>
                        <a:rPr lang="tr-TR" sz="1400" dirty="0"/>
                        <a:t>400</a:t>
                      </a:r>
                    </a:p>
                  </a:txBody>
                  <a:tcPr anchor="ctr"/>
                </a:tc>
                <a:tc>
                  <a:txBody>
                    <a:bodyPr/>
                    <a:lstStyle/>
                    <a:p>
                      <a:pPr algn="ctr" rtl="0"/>
                      <a:endParaRPr lang="tr-TR" sz="1400" dirty="0">
                        <a:solidFill>
                          <a:srgbClr val="0070C0"/>
                        </a:solidFill>
                      </a:endParaRPr>
                    </a:p>
                  </a:txBody>
                  <a:tcPr anchor="ctr"/>
                </a:tc>
                <a:tc>
                  <a:txBody>
                    <a:bodyPr/>
                    <a:lstStyle/>
                    <a:p>
                      <a:pPr algn="ctr" rtl="0"/>
                      <a:r>
                        <a:rPr lang="tr-TR" sz="1400" dirty="0"/>
                        <a:t>-0,60</a:t>
                      </a:r>
                    </a:p>
                  </a:txBody>
                  <a:tcPr anchor="ctr"/>
                </a:tc>
                <a:tc>
                  <a:txBody>
                    <a:bodyPr/>
                    <a:lstStyle/>
                    <a:p>
                      <a:pPr algn="ctr" rtl="0"/>
                      <a:r>
                        <a:rPr lang="tr-TR" sz="1400" dirty="0"/>
                        <a:t>15,0 x 10</a:t>
                      </a:r>
                      <a:r>
                        <a:rPr lang="tr-TR" sz="1400" baseline="30000" dirty="0"/>
                        <a:t>-4</a:t>
                      </a:r>
                    </a:p>
                  </a:txBody>
                  <a:tcPr anchor="ctr"/>
                </a:tc>
                <a:extLst>
                  <a:ext uri="{0D108BD9-81ED-4DB2-BD59-A6C34878D82A}">
                    <a16:rowId xmlns:a16="http://schemas.microsoft.com/office/drawing/2014/main" val="10002"/>
                  </a:ext>
                </a:extLst>
              </a:tr>
              <a:tr h="304800">
                <a:tc>
                  <a:txBody>
                    <a:bodyPr/>
                    <a:lstStyle/>
                    <a:p>
                      <a:pPr algn="ctr" rtl="0"/>
                      <a:r>
                        <a:rPr lang="tr-TR" sz="1400" dirty="0">
                          <a:solidFill>
                            <a:srgbClr val="0070C0"/>
                          </a:solidFill>
                        </a:rPr>
                        <a:t>400</a:t>
                      </a:r>
                    </a:p>
                  </a:txBody>
                  <a:tcPr anchor="ctr"/>
                </a:tc>
                <a:tc>
                  <a:txBody>
                    <a:bodyPr/>
                    <a:lstStyle/>
                    <a:p>
                      <a:endParaRPr lang="tr-TR" sz="1400" dirty="0"/>
                    </a:p>
                  </a:txBody>
                  <a:tcPr anchor="ctr"/>
                </a:tc>
                <a:tc>
                  <a:txBody>
                    <a:bodyPr/>
                    <a:lstStyle/>
                    <a:p>
                      <a:pPr algn="ctr" rtl="0"/>
                      <a:r>
                        <a:rPr lang="tr-TR" sz="1400" dirty="0">
                          <a:solidFill>
                            <a:srgbClr val="0070C0"/>
                          </a:solidFill>
                        </a:rPr>
                        <a:t>1,72</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03"/>
                  </a:ext>
                </a:extLst>
              </a:tr>
              <a:tr h="304800">
                <a:tc>
                  <a:txBody>
                    <a:bodyPr/>
                    <a:lstStyle/>
                    <a:p>
                      <a:pPr algn="ctr" rtl="0"/>
                      <a:endParaRPr lang="tr-TR" sz="1400" dirty="0">
                        <a:solidFill>
                          <a:srgbClr val="0070C0"/>
                        </a:solidFill>
                      </a:endParaRPr>
                    </a:p>
                  </a:txBody>
                  <a:tcPr anchor="ctr"/>
                </a:tc>
                <a:tc>
                  <a:txBody>
                    <a:bodyPr/>
                    <a:lstStyle/>
                    <a:p>
                      <a:pPr algn="ctr" rtl="0"/>
                      <a:r>
                        <a:rPr lang="tr-TR" sz="1400" dirty="0"/>
                        <a:t>400</a:t>
                      </a:r>
                    </a:p>
                  </a:txBody>
                  <a:tcPr anchor="ctr"/>
                </a:tc>
                <a:tc>
                  <a:txBody>
                    <a:bodyPr/>
                    <a:lstStyle/>
                    <a:p>
                      <a:pPr algn="ctr" rtl="0"/>
                      <a:endParaRPr lang="tr-TR" sz="1400" dirty="0">
                        <a:solidFill>
                          <a:srgbClr val="0070C0"/>
                        </a:solidFill>
                      </a:endParaRPr>
                    </a:p>
                  </a:txBody>
                  <a:tcPr anchor="ctr"/>
                </a:tc>
                <a:tc>
                  <a:txBody>
                    <a:bodyPr/>
                    <a:lstStyle/>
                    <a:p>
                      <a:pPr algn="ctr" rtl="0"/>
                      <a:r>
                        <a:rPr lang="tr-TR" sz="1400" dirty="0"/>
                        <a:t>-0,42</a:t>
                      </a:r>
                    </a:p>
                  </a:txBody>
                  <a:tcPr anchor="ctr"/>
                </a:tc>
                <a:tc>
                  <a:txBody>
                    <a:bodyPr/>
                    <a:lstStyle/>
                    <a:p>
                      <a:pPr algn="ctr" rtl="0"/>
                      <a:r>
                        <a:rPr lang="tr-TR" sz="1400" dirty="0"/>
                        <a:t>10,5 x 10</a:t>
                      </a:r>
                      <a:r>
                        <a:rPr lang="tr-TR" sz="1400" baseline="30000" dirty="0"/>
                        <a:t>-4</a:t>
                      </a:r>
                      <a:endParaRPr lang="tr-TR" sz="1400" dirty="0"/>
                    </a:p>
                  </a:txBody>
                  <a:tcPr anchor="ctr"/>
                </a:tc>
                <a:extLst>
                  <a:ext uri="{0D108BD9-81ED-4DB2-BD59-A6C34878D82A}">
                    <a16:rowId xmlns:a16="http://schemas.microsoft.com/office/drawing/2014/main" val="10004"/>
                  </a:ext>
                </a:extLst>
              </a:tr>
              <a:tr h="304800">
                <a:tc>
                  <a:txBody>
                    <a:bodyPr/>
                    <a:lstStyle/>
                    <a:p>
                      <a:pPr algn="ctr" rtl="0"/>
                      <a:r>
                        <a:rPr lang="tr-TR" sz="1400" dirty="0">
                          <a:solidFill>
                            <a:srgbClr val="0070C0"/>
                          </a:solidFill>
                        </a:rPr>
                        <a:t>800</a:t>
                      </a:r>
                    </a:p>
                  </a:txBody>
                  <a:tcPr anchor="ctr"/>
                </a:tc>
                <a:tc>
                  <a:txBody>
                    <a:bodyPr/>
                    <a:lstStyle/>
                    <a:p>
                      <a:pPr algn="ctr" rtl="0"/>
                      <a:endParaRPr lang="tr-TR" sz="1400" dirty="0"/>
                    </a:p>
                  </a:txBody>
                  <a:tcPr anchor="ctr"/>
                </a:tc>
                <a:tc>
                  <a:txBody>
                    <a:bodyPr/>
                    <a:lstStyle/>
                    <a:p>
                      <a:pPr algn="ctr" rtl="0"/>
                      <a:r>
                        <a:rPr lang="tr-TR" sz="1400" dirty="0">
                          <a:solidFill>
                            <a:srgbClr val="0070C0"/>
                          </a:solidFill>
                        </a:rPr>
                        <a:t>1,30</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05"/>
                  </a:ext>
                </a:extLst>
              </a:tr>
              <a:tr h="304800">
                <a:tc>
                  <a:txBody>
                    <a:bodyPr/>
                    <a:lstStyle/>
                    <a:p>
                      <a:pPr algn="ctr" rtl="0"/>
                      <a:endParaRPr lang="tr-TR" sz="1400" dirty="0">
                        <a:solidFill>
                          <a:srgbClr val="0070C0"/>
                        </a:solidFill>
                      </a:endParaRPr>
                    </a:p>
                  </a:txBody>
                  <a:tcPr anchor="ctr"/>
                </a:tc>
                <a:tc>
                  <a:txBody>
                    <a:bodyPr/>
                    <a:lstStyle/>
                    <a:p>
                      <a:pPr algn="ctr" rtl="0"/>
                      <a:r>
                        <a:rPr lang="tr-TR" sz="1400" dirty="0"/>
                        <a:t>400</a:t>
                      </a:r>
                    </a:p>
                  </a:txBody>
                  <a:tcPr anchor="ctr"/>
                </a:tc>
                <a:tc>
                  <a:txBody>
                    <a:bodyPr/>
                    <a:lstStyle/>
                    <a:p>
                      <a:pPr algn="ctr" rtl="0"/>
                      <a:endParaRPr lang="tr-TR" sz="1400" dirty="0">
                        <a:solidFill>
                          <a:srgbClr val="0070C0"/>
                        </a:solidFill>
                      </a:endParaRPr>
                    </a:p>
                  </a:txBody>
                  <a:tcPr anchor="ctr"/>
                </a:tc>
                <a:tc>
                  <a:txBody>
                    <a:bodyPr/>
                    <a:lstStyle/>
                    <a:p>
                      <a:pPr algn="ctr" rtl="0"/>
                      <a:r>
                        <a:rPr lang="tr-TR" sz="1400" dirty="0"/>
                        <a:t>-0,32</a:t>
                      </a:r>
                    </a:p>
                  </a:txBody>
                  <a:tcPr anchor="ctr"/>
                </a:tc>
                <a:tc>
                  <a:txBody>
                    <a:bodyPr/>
                    <a:lstStyle/>
                    <a:p>
                      <a:pPr algn="ctr" rtl="0"/>
                      <a:r>
                        <a:rPr lang="tr-TR" sz="1400" dirty="0"/>
                        <a:t>8,0 x 10</a:t>
                      </a:r>
                      <a:r>
                        <a:rPr lang="tr-TR" sz="1400" baseline="30000" dirty="0"/>
                        <a:t>-4</a:t>
                      </a:r>
                      <a:endParaRPr lang="tr-TR" sz="1400" dirty="0"/>
                    </a:p>
                  </a:txBody>
                  <a:tcPr anchor="ctr"/>
                </a:tc>
                <a:extLst>
                  <a:ext uri="{0D108BD9-81ED-4DB2-BD59-A6C34878D82A}">
                    <a16:rowId xmlns:a16="http://schemas.microsoft.com/office/drawing/2014/main" val="10006"/>
                  </a:ext>
                </a:extLst>
              </a:tr>
              <a:tr h="304800">
                <a:tc>
                  <a:txBody>
                    <a:bodyPr/>
                    <a:lstStyle/>
                    <a:p>
                      <a:pPr algn="ctr" rtl="0"/>
                      <a:r>
                        <a:rPr lang="tr-TR" sz="1400" dirty="0">
                          <a:solidFill>
                            <a:srgbClr val="0070C0"/>
                          </a:solidFill>
                        </a:rPr>
                        <a:t>1200</a:t>
                      </a:r>
                    </a:p>
                  </a:txBody>
                  <a:tcPr anchor="ctr"/>
                </a:tc>
                <a:tc>
                  <a:txBody>
                    <a:bodyPr/>
                    <a:lstStyle/>
                    <a:p>
                      <a:pPr algn="ctr" rtl="0"/>
                      <a:endParaRPr lang="tr-TR" sz="1400" dirty="0"/>
                    </a:p>
                  </a:txBody>
                  <a:tcPr anchor="ctr"/>
                </a:tc>
                <a:tc>
                  <a:txBody>
                    <a:bodyPr/>
                    <a:lstStyle/>
                    <a:p>
                      <a:pPr algn="ctr" rtl="0"/>
                      <a:r>
                        <a:rPr lang="tr-TR" sz="1400" dirty="0">
                          <a:solidFill>
                            <a:srgbClr val="0070C0"/>
                          </a:solidFill>
                        </a:rPr>
                        <a:t>0,98</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07"/>
                  </a:ext>
                </a:extLst>
              </a:tr>
              <a:tr h="304800">
                <a:tc>
                  <a:txBody>
                    <a:bodyPr/>
                    <a:lstStyle/>
                    <a:p>
                      <a:pPr algn="ctr" rtl="0"/>
                      <a:endParaRPr lang="tr-TR" sz="1400" dirty="0">
                        <a:solidFill>
                          <a:srgbClr val="0070C0"/>
                        </a:solidFill>
                      </a:endParaRPr>
                    </a:p>
                  </a:txBody>
                  <a:tcPr anchor="ctr"/>
                </a:tc>
                <a:tc>
                  <a:txBody>
                    <a:bodyPr/>
                    <a:lstStyle/>
                    <a:p>
                      <a:pPr algn="ctr" rtl="0"/>
                      <a:r>
                        <a:rPr lang="tr-TR" sz="1400" dirty="0"/>
                        <a:t>400</a:t>
                      </a:r>
                    </a:p>
                  </a:txBody>
                  <a:tcPr anchor="ctr"/>
                </a:tc>
                <a:tc>
                  <a:txBody>
                    <a:bodyPr/>
                    <a:lstStyle/>
                    <a:p>
                      <a:pPr algn="ctr" rtl="0"/>
                      <a:endParaRPr lang="tr-TR" sz="1400" dirty="0">
                        <a:solidFill>
                          <a:srgbClr val="0070C0"/>
                        </a:solidFill>
                      </a:endParaRPr>
                    </a:p>
                  </a:txBody>
                  <a:tcPr anchor="ctr"/>
                </a:tc>
                <a:tc>
                  <a:txBody>
                    <a:bodyPr/>
                    <a:lstStyle/>
                    <a:p>
                      <a:pPr algn="ctr" rtl="0"/>
                      <a:r>
                        <a:rPr lang="tr-TR" sz="1400" dirty="0"/>
                        <a:t>-0,25</a:t>
                      </a:r>
                    </a:p>
                  </a:txBody>
                  <a:tcPr anchor="ctr"/>
                </a:tc>
                <a:tc>
                  <a:txBody>
                    <a:bodyPr/>
                    <a:lstStyle/>
                    <a:p>
                      <a:pPr algn="ctr" rtl="0"/>
                      <a:r>
                        <a:rPr lang="tr-TR" sz="1400" dirty="0"/>
                        <a:t>6,3 x 10</a:t>
                      </a:r>
                      <a:r>
                        <a:rPr lang="tr-TR" sz="1400" baseline="30000" dirty="0"/>
                        <a:t>-4</a:t>
                      </a:r>
                      <a:endParaRPr lang="tr-TR" sz="1400" dirty="0"/>
                    </a:p>
                  </a:txBody>
                  <a:tcPr anchor="ctr"/>
                </a:tc>
                <a:extLst>
                  <a:ext uri="{0D108BD9-81ED-4DB2-BD59-A6C34878D82A}">
                    <a16:rowId xmlns:a16="http://schemas.microsoft.com/office/drawing/2014/main" val="10008"/>
                  </a:ext>
                </a:extLst>
              </a:tr>
              <a:tr h="304800">
                <a:tc>
                  <a:txBody>
                    <a:bodyPr/>
                    <a:lstStyle/>
                    <a:p>
                      <a:pPr algn="ctr" rtl="0"/>
                      <a:r>
                        <a:rPr lang="tr-TR" sz="1400" dirty="0">
                          <a:solidFill>
                            <a:srgbClr val="0070C0"/>
                          </a:solidFill>
                        </a:rPr>
                        <a:t>1600</a:t>
                      </a:r>
                    </a:p>
                  </a:txBody>
                  <a:tcPr anchor="ctr"/>
                </a:tc>
                <a:tc>
                  <a:txBody>
                    <a:bodyPr/>
                    <a:lstStyle/>
                    <a:p>
                      <a:pPr algn="ctr" rtl="0"/>
                      <a:endParaRPr lang="tr-TR" sz="1400" dirty="0"/>
                    </a:p>
                  </a:txBody>
                  <a:tcPr anchor="ctr"/>
                </a:tc>
                <a:tc>
                  <a:txBody>
                    <a:bodyPr/>
                    <a:lstStyle/>
                    <a:p>
                      <a:pPr algn="ctr" rtl="0"/>
                      <a:r>
                        <a:rPr lang="tr-TR" sz="1400" dirty="0">
                          <a:solidFill>
                            <a:srgbClr val="0070C0"/>
                          </a:solidFill>
                        </a:rPr>
                        <a:t>0,73</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09"/>
                  </a:ext>
                </a:extLst>
              </a:tr>
              <a:tr h="304800">
                <a:tc>
                  <a:txBody>
                    <a:bodyPr/>
                    <a:lstStyle/>
                    <a:p>
                      <a:pPr algn="ctr" rtl="0"/>
                      <a:endParaRPr lang="tr-TR" sz="1400" dirty="0">
                        <a:solidFill>
                          <a:srgbClr val="0070C0"/>
                        </a:solidFill>
                      </a:endParaRPr>
                    </a:p>
                  </a:txBody>
                  <a:tcPr anchor="ctr"/>
                </a:tc>
                <a:tc>
                  <a:txBody>
                    <a:bodyPr/>
                    <a:lstStyle/>
                    <a:p>
                      <a:pPr algn="ctr" rtl="0"/>
                      <a:r>
                        <a:rPr lang="tr-TR" sz="1400" dirty="0"/>
                        <a:t>400</a:t>
                      </a:r>
                    </a:p>
                  </a:txBody>
                  <a:tcPr anchor="ctr"/>
                </a:tc>
                <a:tc>
                  <a:txBody>
                    <a:bodyPr/>
                    <a:lstStyle/>
                    <a:p>
                      <a:pPr algn="ctr" rtl="0"/>
                      <a:endParaRPr lang="tr-TR" sz="1400" dirty="0">
                        <a:solidFill>
                          <a:srgbClr val="0070C0"/>
                        </a:solidFill>
                      </a:endParaRPr>
                    </a:p>
                  </a:txBody>
                  <a:tcPr anchor="ctr"/>
                </a:tc>
                <a:tc>
                  <a:txBody>
                    <a:bodyPr/>
                    <a:lstStyle/>
                    <a:p>
                      <a:pPr algn="ctr" rtl="0"/>
                      <a:r>
                        <a:rPr lang="tr-TR" sz="1400" dirty="0"/>
                        <a:t>-0,19</a:t>
                      </a:r>
                    </a:p>
                  </a:txBody>
                  <a:tcPr anchor="ctr"/>
                </a:tc>
                <a:tc>
                  <a:txBody>
                    <a:bodyPr/>
                    <a:lstStyle/>
                    <a:p>
                      <a:pPr algn="ctr" rtl="0"/>
                      <a:r>
                        <a:rPr lang="tr-TR" sz="1400" dirty="0"/>
                        <a:t>4,8 x 10</a:t>
                      </a:r>
                      <a:r>
                        <a:rPr lang="tr-TR" sz="1400" baseline="30000" dirty="0"/>
                        <a:t>-4</a:t>
                      </a:r>
                      <a:endParaRPr lang="tr-TR" sz="1400" dirty="0"/>
                    </a:p>
                  </a:txBody>
                  <a:tcPr anchor="ctr"/>
                </a:tc>
                <a:extLst>
                  <a:ext uri="{0D108BD9-81ED-4DB2-BD59-A6C34878D82A}">
                    <a16:rowId xmlns:a16="http://schemas.microsoft.com/office/drawing/2014/main" val="10010"/>
                  </a:ext>
                </a:extLst>
              </a:tr>
              <a:tr h="304800">
                <a:tc>
                  <a:txBody>
                    <a:bodyPr/>
                    <a:lstStyle/>
                    <a:p>
                      <a:pPr algn="ctr" rtl="0"/>
                      <a:r>
                        <a:rPr lang="tr-TR" sz="1400" dirty="0">
                          <a:solidFill>
                            <a:srgbClr val="0070C0"/>
                          </a:solidFill>
                        </a:rPr>
                        <a:t>2000</a:t>
                      </a:r>
                    </a:p>
                  </a:txBody>
                  <a:tcPr anchor="ctr"/>
                </a:tc>
                <a:tc>
                  <a:txBody>
                    <a:bodyPr/>
                    <a:lstStyle/>
                    <a:p>
                      <a:pPr algn="ctr" rtl="0"/>
                      <a:endParaRPr lang="tr-TR" sz="1400" dirty="0"/>
                    </a:p>
                  </a:txBody>
                  <a:tcPr anchor="ctr"/>
                </a:tc>
                <a:tc>
                  <a:txBody>
                    <a:bodyPr/>
                    <a:lstStyle/>
                    <a:p>
                      <a:pPr algn="ctr" rtl="0"/>
                      <a:r>
                        <a:rPr lang="tr-TR" sz="1400" dirty="0">
                          <a:solidFill>
                            <a:srgbClr val="0070C0"/>
                          </a:solidFill>
                        </a:rPr>
                        <a:t>0,54</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11"/>
                  </a:ext>
                </a:extLst>
              </a:tr>
              <a:tr h="304800">
                <a:tc>
                  <a:txBody>
                    <a:bodyPr/>
                    <a:lstStyle/>
                    <a:p>
                      <a:pPr algn="ctr" rtl="0"/>
                      <a:endParaRPr lang="tr-TR" sz="1400" dirty="0">
                        <a:solidFill>
                          <a:srgbClr val="0070C0"/>
                        </a:solidFill>
                      </a:endParaRPr>
                    </a:p>
                  </a:txBody>
                  <a:tcPr anchor="ctr"/>
                </a:tc>
                <a:tc>
                  <a:txBody>
                    <a:bodyPr/>
                    <a:lstStyle/>
                    <a:p>
                      <a:pPr algn="ctr" rtl="0"/>
                      <a:r>
                        <a:rPr lang="tr-TR" sz="1400" dirty="0"/>
                        <a:t>400</a:t>
                      </a:r>
                    </a:p>
                  </a:txBody>
                  <a:tcPr anchor="ctr"/>
                </a:tc>
                <a:tc>
                  <a:txBody>
                    <a:bodyPr/>
                    <a:lstStyle/>
                    <a:p>
                      <a:pPr algn="ctr" rtl="0"/>
                      <a:endParaRPr lang="tr-TR" sz="1400" dirty="0">
                        <a:solidFill>
                          <a:srgbClr val="0070C0"/>
                        </a:solidFill>
                      </a:endParaRPr>
                    </a:p>
                  </a:txBody>
                  <a:tcPr anchor="ctr"/>
                </a:tc>
                <a:tc>
                  <a:txBody>
                    <a:bodyPr/>
                    <a:lstStyle/>
                    <a:p>
                      <a:pPr algn="ctr" rtl="0"/>
                      <a:r>
                        <a:rPr lang="tr-TR" sz="1400" dirty="0"/>
                        <a:t>-0,15</a:t>
                      </a:r>
                    </a:p>
                  </a:txBody>
                  <a:tcPr anchor="ctr"/>
                </a:tc>
                <a:tc>
                  <a:txBody>
                    <a:bodyPr/>
                    <a:lstStyle/>
                    <a:p>
                      <a:pPr algn="ctr" rtl="0"/>
                      <a:r>
                        <a:rPr lang="tr-TR" sz="1400" dirty="0"/>
                        <a:t>3,8 x 10</a:t>
                      </a:r>
                      <a:r>
                        <a:rPr lang="tr-TR" sz="1400" baseline="30000" dirty="0"/>
                        <a:t>-4</a:t>
                      </a:r>
                      <a:endParaRPr lang="tr-TR" sz="1400" dirty="0"/>
                    </a:p>
                  </a:txBody>
                  <a:tcPr anchor="ctr"/>
                </a:tc>
                <a:extLst>
                  <a:ext uri="{0D108BD9-81ED-4DB2-BD59-A6C34878D82A}">
                    <a16:rowId xmlns:a16="http://schemas.microsoft.com/office/drawing/2014/main" val="10012"/>
                  </a:ext>
                </a:extLst>
              </a:tr>
              <a:tr h="304800">
                <a:tc>
                  <a:txBody>
                    <a:bodyPr/>
                    <a:lstStyle/>
                    <a:p>
                      <a:pPr algn="ctr" rtl="0"/>
                      <a:r>
                        <a:rPr lang="tr-TR" sz="1400" dirty="0">
                          <a:solidFill>
                            <a:srgbClr val="0070C0"/>
                          </a:solidFill>
                        </a:rPr>
                        <a:t>2400</a:t>
                      </a:r>
                    </a:p>
                  </a:txBody>
                  <a:tcPr anchor="ctr"/>
                </a:tc>
                <a:tc>
                  <a:txBody>
                    <a:bodyPr/>
                    <a:lstStyle/>
                    <a:p>
                      <a:pPr algn="ctr" rtl="0"/>
                      <a:endParaRPr lang="tr-TR" sz="1400" dirty="0"/>
                    </a:p>
                  </a:txBody>
                  <a:tcPr anchor="ctr"/>
                </a:tc>
                <a:tc>
                  <a:txBody>
                    <a:bodyPr/>
                    <a:lstStyle/>
                    <a:p>
                      <a:pPr algn="ctr" rtl="0"/>
                      <a:r>
                        <a:rPr lang="tr-TR" sz="1400" dirty="0">
                          <a:solidFill>
                            <a:srgbClr val="0070C0"/>
                          </a:solidFill>
                        </a:rPr>
                        <a:t>0,39</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13"/>
                  </a:ext>
                </a:extLst>
              </a:tr>
              <a:tr h="304800">
                <a:tc>
                  <a:txBody>
                    <a:bodyPr/>
                    <a:lstStyle/>
                    <a:p>
                      <a:pPr algn="ctr" rtl="0"/>
                      <a:endParaRPr lang="tr-TR" sz="1400" dirty="0">
                        <a:solidFill>
                          <a:srgbClr val="0070C0"/>
                        </a:solidFill>
                      </a:endParaRPr>
                    </a:p>
                  </a:txBody>
                  <a:tcPr anchor="ctr"/>
                </a:tc>
                <a:tc>
                  <a:txBody>
                    <a:bodyPr/>
                    <a:lstStyle/>
                    <a:p>
                      <a:pPr algn="ctr" rtl="0"/>
                      <a:r>
                        <a:rPr lang="tr-TR" sz="1400" dirty="0"/>
                        <a:t>400</a:t>
                      </a:r>
                    </a:p>
                  </a:txBody>
                  <a:tcPr anchor="ctr"/>
                </a:tc>
                <a:tc>
                  <a:txBody>
                    <a:bodyPr/>
                    <a:lstStyle/>
                    <a:p>
                      <a:pPr algn="ctr" rtl="0"/>
                      <a:endParaRPr lang="tr-TR" sz="1400" dirty="0">
                        <a:solidFill>
                          <a:srgbClr val="0070C0"/>
                        </a:solidFill>
                      </a:endParaRPr>
                    </a:p>
                  </a:txBody>
                  <a:tcPr anchor="ctr"/>
                </a:tc>
                <a:tc>
                  <a:txBody>
                    <a:bodyPr/>
                    <a:lstStyle/>
                    <a:p>
                      <a:pPr algn="ctr" rtl="0"/>
                      <a:r>
                        <a:rPr lang="tr-TR" sz="1400" dirty="0"/>
                        <a:t>-0,11</a:t>
                      </a:r>
                    </a:p>
                  </a:txBody>
                  <a:tcPr anchor="ctr"/>
                </a:tc>
                <a:tc>
                  <a:txBody>
                    <a:bodyPr/>
                    <a:lstStyle/>
                    <a:p>
                      <a:pPr algn="ctr" rtl="0"/>
                      <a:r>
                        <a:rPr lang="tr-TR" sz="1400" dirty="0"/>
                        <a:t>2,8 x 10</a:t>
                      </a:r>
                      <a:r>
                        <a:rPr lang="tr-TR" sz="1400" baseline="30000" dirty="0"/>
                        <a:t>-4</a:t>
                      </a:r>
                      <a:endParaRPr lang="tr-TR" sz="1400" dirty="0"/>
                    </a:p>
                  </a:txBody>
                  <a:tcPr anchor="ctr"/>
                </a:tc>
                <a:extLst>
                  <a:ext uri="{0D108BD9-81ED-4DB2-BD59-A6C34878D82A}">
                    <a16:rowId xmlns:a16="http://schemas.microsoft.com/office/drawing/2014/main" val="10014"/>
                  </a:ext>
                </a:extLst>
              </a:tr>
              <a:tr h="304800">
                <a:tc>
                  <a:txBody>
                    <a:bodyPr/>
                    <a:lstStyle/>
                    <a:p>
                      <a:pPr algn="ctr" rtl="0"/>
                      <a:r>
                        <a:rPr lang="tr-TR" sz="1400" dirty="0">
                          <a:solidFill>
                            <a:srgbClr val="0070C0"/>
                          </a:solidFill>
                        </a:rPr>
                        <a:t>2800</a:t>
                      </a:r>
                    </a:p>
                  </a:txBody>
                  <a:tcPr anchor="ctr"/>
                </a:tc>
                <a:tc>
                  <a:txBody>
                    <a:bodyPr/>
                    <a:lstStyle/>
                    <a:p>
                      <a:pPr algn="ctr" rtl="0"/>
                      <a:endParaRPr lang="tr-TR" sz="1400" dirty="0"/>
                    </a:p>
                  </a:txBody>
                  <a:tcPr anchor="ctr"/>
                </a:tc>
                <a:tc>
                  <a:txBody>
                    <a:bodyPr/>
                    <a:lstStyle/>
                    <a:p>
                      <a:pPr algn="ctr" rtl="0"/>
                      <a:r>
                        <a:rPr lang="tr-TR" sz="1400" dirty="0">
                          <a:solidFill>
                            <a:srgbClr val="0070C0"/>
                          </a:solidFill>
                        </a:rPr>
                        <a:t>0,28</a:t>
                      </a:r>
                    </a:p>
                  </a:txBody>
                  <a:tcPr anchor="ctr"/>
                </a:tc>
                <a:tc>
                  <a:txBody>
                    <a:bodyPr/>
                    <a:lstStyle/>
                    <a:p>
                      <a:pPr algn="ctr" rtl="0"/>
                      <a:endParaRPr lang="tr-TR" sz="1400" dirty="0"/>
                    </a:p>
                  </a:txBody>
                  <a:tcPr anchor="ctr"/>
                </a:tc>
                <a:tc>
                  <a:txBody>
                    <a:bodyPr/>
                    <a:lstStyle/>
                    <a:p>
                      <a:pPr algn="ctr" rtl="0"/>
                      <a:endParaRPr lang="tr-TR" sz="1400" dirty="0"/>
                    </a:p>
                  </a:txBody>
                  <a:tcPr anchor="ctr"/>
                </a:tc>
                <a:extLst>
                  <a:ext uri="{0D108BD9-81ED-4DB2-BD59-A6C34878D82A}">
                    <a16:rowId xmlns:a16="http://schemas.microsoft.com/office/drawing/2014/main" val="10015"/>
                  </a:ext>
                </a:extLst>
              </a:tr>
            </a:tbl>
          </a:graphicData>
        </a:graphic>
      </p:graphicFrame>
      <p:sp>
        <p:nvSpPr>
          <p:cNvPr id="5" name="Scroll: Vertical 4"/>
          <p:cNvSpPr/>
          <p:nvPr/>
        </p:nvSpPr>
        <p:spPr>
          <a:xfrm>
            <a:off x="9221857" y="1020418"/>
            <a:ext cx="2705099" cy="5322277"/>
          </a:xfrm>
          <a:prstGeom prst="verticalScroll">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400" dirty="0"/>
              <a:t>Tepkime hızının sabit değildir. Tepkimeye girmemiş, yanı kalan H</a:t>
            </a:r>
            <a:r>
              <a:rPr lang="tr-TR" sz="2400" baseline="-25000" dirty="0"/>
              <a:t>2</a:t>
            </a:r>
            <a:r>
              <a:rPr lang="tr-TR" sz="2400" dirty="0"/>
              <a:t>O</a:t>
            </a:r>
            <a:r>
              <a:rPr lang="tr-TR" sz="2400" baseline="-25000" dirty="0"/>
              <a:t>2</a:t>
            </a:r>
            <a:r>
              <a:rPr lang="tr-TR" sz="2400" dirty="0"/>
              <a:t> derişimi azaldıkça, tepkime daha yavaş ilerlemektedir.</a:t>
            </a:r>
            <a:endParaRPr lang="en-US" sz="2400" dirty="0"/>
          </a:p>
        </p:txBody>
      </p:sp>
    </p:spTree>
    <p:extLst>
      <p:ext uri="{BB962C8B-B14F-4D97-AF65-F5344CB8AC3E}">
        <p14:creationId xmlns:p14="http://schemas.microsoft.com/office/powerpoint/2010/main" val="2567781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lnSpcReduction="10000"/>
          </a:bodyPr>
          <a:lstStyle/>
          <a:p>
            <a:pPr algn="l" rtl="0">
              <a:lnSpc>
                <a:spcPct val="150000"/>
              </a:lnSpc>
            </a:pPr>
            <a:r>
              <a:rPr lang="tr-TR" sz="2800" dirty="0">
                <a:solidFill>
                  <a:schemeClr val="tx1"/>
                </a:solidFill>
              </a:rPr>
              <a:t>Kimyasal Bir Tepkimenin Hızı </a:t>
            </a:r>
          </a:p>
          <a:p>
            <a:pPr algn="l" rtl="0">
              <a:lnSpc>
                <a:spcPct val="150000"/>
              </a:lnSpc>
            </a:pPr>
            <a:r>
              <a:rPr lang="tr-TR" sz="2800" dirty="0">
                <a:solidFill>
                  <a:schemeClr val="tx1"/>
                </a:solidFill>
              </a:rPr>
              <a:t>Tepkime Hızlarının Ölçülmesi</a:t>
            </a:r>
          </a:p>
          <a:p>
            <a:pPr algn="l" rtl="0">
              <a:lnSpc>
                <a:spcPct val="150000"/>
              </a:lnSpc>
            </a:pPr>
            <a:r>
              <a:rPr lang="tr-TR" altLang="ar-SY" sz="2900" dirty="0">
                <a:solidFill>
                  <a:schemeClr val="tx1"/>
                </a:solidFill>
              </a:rPr>
              <a:t>Derişimin Tepkime Hızlarına Etkisi: Hız Yasası</a:t>
            </a:r>
          </a:p>
          <a:p>
            <a:pPr algn="l" rtl="0">
              <a:lnSpc>
                <a:spcPct val="150000"/>
              </a:lnSpc>
              <a:buClr>
                <a:schemeClr val="accent1"/>
              </a:buClr>
            </a:pPr>
            <a:r>
              <a:rPr lang="tr-TR" altLang="ar-SY" sz="2900" dirty="0">
                <a:solidFill>
                  <a:schemeClr val="tx1"/>
                </a:solidFill>
              </a:rPr>
              <a:t>Sıfırıncı Dereceden Tepkimeler</a:t>
            </a:r>
          </a:p>
          <a:p>
            <a:pPr algn="l" rtl="0">
              <a:lnSpc>
                <a:spcPct val="150000"/>
              </a:lnSpc>
              <a:buClr>
                <a:schemeClr val="accent1"/>
              </a:buClr>
            </a:pPr>
            <a:r>
              <a:rPr lang="tr-TR" altLang="ar-SY" sz="2900" dirty="0">
                <a:solidFill>
                  <a:schemeClr val="tx1"/>
                </a:solidFill>
              </a:rPr>
              <a:t>Birinci Dereceden Tepkimeler</a:t>
            </a:r>
            <a:endParaRPr lang="en-US" altLang="ar-SY" sz="2900" dirty="0">
              <a:solidFill>
                <a:schemeClr val="tx1"/>
              </a:solidFill>
            </a:endParaRPr>
          </a:p>
          <a:p>
            <a:pPr algn="l" rtl="0">
              <a:lnSpc>
                <a:spcPct val="150000"/>
              </a:lnSpc>
              <a:buClr>
                <a:schemeClr val="accent1"/>
              </a:buClr>
            </a:pPr>
            <a:r>
              <a:rPr lang="tr-TR" altLang="ar-SY" sz="2900" dirty="0">
                <a:solidFill>
                  <a:schemeClr val="tx1"/>
                </a:solidFill>
              </a:rPr>
              <a:t>İkinci Dereceden Tepkimeler</a:t>
            </a:r>
            <a:endParaRPr lang="en-US" altLang="ar-SY" sz="2900" dirty="0">
              <a:solidFill>
                <a:schemeClr val="tx1"/>
              </a:solidFill>
            </a:endParaRPr>
          </a:p>
          <a:p>
            <a:pPr algn="l" rtl="0">
              <a:lnSpc>
                <a:spcPct val="150000"/>
              </a:lnSpc>
              <a:buClr>
                <a:schemeClr val="accent1"/>
              </a:buClr>
            </a:pPr>
            <a:r>
              <a:rPr lang="tr-TR" altLang="ar-SY" sz="2900" dirty="0">
                <a:solidFill>
                  <a:schemeClr val="tx1"/>
                </a:solidFill>
              </a:rPr>
              <a:t>Tepkime Kinetiği</a:t>
            </a:r>
            <a:r>
              <a:rPr lang="en-US" altLang="ar-SY" sz="2900" dirty="0">
                <a:solidFill>
                  <a:schemeClr val="tx1"/>
                </a:solidFill>
              </a:rPr>
              <a:t>: </a:t>
            </a:r>
            <a:r>
              <a:rPr lang="tr-TR" altLang="ar-SY" sz="2900" dirty="0">
                <a:solidFill>
                  <a:schemeClr val="tx1"/>
                </a:solidFill>
              </a:rPr>
              <a:t>Özet</a:t>
            </a:r>
            <a:endParaRPr lang="en-US" altLang="ar-SY" sz="2900" dirty="0">
              <a:solidFill>
                <a:schemeClr val="tx1"/>
              </a:solidFill>
            </a:endParaRPr>
          </a:p>
        </p:txBody>
      </p:sp>
      <p:sp>
        <p:nvSpPr>
          <p:cNvPr id="3" name="Title 2"/>
          <p:cNvSpPr>
            <a:spLocks noGrp="1"/>
          </p:cNvSpPr>
          <p:nvPr>
            <p:ph type="title"/>
          </p:nvPr>
        </p:nvSpPr>
        <p:spPr>
          <a:xfrm>
            <a:off x="1524000" y="151571"/>
            <a:ext cx="7962900" cy="987303"/>
          </a:xfrm>
        </p:spPr>
        <p:txBody>
          <a:bodyPr/>
          <a:lstStyle/>
          <a:p>
            <a:pPr rtl="0"/>
            <a:r>
              <a:rPr lang="tr-TR" altLang="ar-SY" sz="3200" dirty="0"/>
              <a:t>Konular</a:t>
            </a:r>
            <a:endParaRPr lang="tr-TR" dirty="0">
              <a:solidFill>
                <a:srgbClr val="FF0000"/>
              </a:solidFill>
            </a:endParaRPr>
          </a:p>
        </p:txBody>
      </p:sp>
    </p:spTree>
    <p:extLst>
      <p:ext uri="{BB962C8B-B14F-4D97-AF65-F5344CB8AC3E}">
        <p14:creationId xmlns:p14="http://schemas.microsoft.com/office/powerpoint/2010/main" val="4767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3" y="1138874"/>
            <a:ext cx="4020020" cy="5313441"/>
          </a:xfrm>
        </p:spPr>
        <p:txBody>
          <a:bodyPr>
            <a:normAutofit lnSpcReduction="10000"/>
          </a:bodyPr>
          <a:lstStyle/>
          <a:p>
            <a:pPr algn="l" rtl="0">
              <a:lnSpc>
                <a:spcPct val="150000"/>
              </a:lnSpc>
            </a:pPr>
            <a:r>
              <a:rPr lang="tr-TR" altLang="ar-SY" sz="2800" dirty="0">
                <a:solidFill>
                  <a:srgbClr val="0070C0"/>
                </a:solidFill>
              </a:rPr>
              <a:t>Mavi teğetin </a:t>
            </a:r>
            <a:r>
              <a:rPr lang="tr-TR" altLang="ar-SY" sz="2800" dirty="0">
                <a:solidFill>
                  <a:schemeClr val="tx1"/>
                </a:solidFill>
              </a:rPr>
              <a:t>eğimi -1,70 M/2800 s=-6,1 x 10</a:t>
            </a:r>
            <a:r>
              <a:rPr lang="tr-TR" altLang="ar-SY" sz="2800" baseline="30000" dirty="0">
                <a:solidFill>
                  <a:schemeClr val="tx1"/>
                </a:solidFill>
              </a:rPr>
              <a:t>-4</a:t>
            </a:r>
            <a:r>
              <a:rPr lang="tr-TR" altLang="ar-SY" sz="2800" dirty="0">
                <a:solidFill>
                  <a:schemeClr val="tx1"/>
                </a:solidFill>
              </a:rPr>
              <a:t> M s</a:t>
            </a:r>
            <a:r>
              <a:rPr lang="tr-TR" altLang="ar-SY" sz="2800" baseline="30000" dirty="0">
                <a:solidFill>
                  <a:schemeClr val="tx1"/>
                </a:solidFill>
              </a:rPr>
              <a:t>-1 </a:t>
            </a:r>
            <a:r>
              <a:rPr lang="tr-TR" altLang="ar-SY" sz="2800" dirty="0">
                <a:solidFill>
                  <a:schemeClr val="tx1"/>
                </a:solidFill>
              </a:rPr>
              <a:t>ve bunun tepkimenin </a:t>
            </a:r>
            <a:r>
              <a:rPr lang="tr-TR" sz="2800" dirty="0">
                <a:solidFill>
                  <a:srgbClr val="FF0000"/>
                </a:solidFill>
                <a:latin typeface="Times New Roman" panose="02020603050405020304" pitchFamily="18" charset="0"/>
                <a:cs typeface="Times New Roman" panose="02020603050405020304" pitchFamily="18" charset="0"/>
              </a:rPr>
              <a:t>ortalama bir hızı değeri </a:t>
            </a:r>
            <a:endParaRPr lang="tr-TR" altLang="ar-SY" sz="2800" baseline="30000" dirty="0">
              <a:solidFill>
                <a:schemeClr val="tx1"/>
              </a:solidFill>
            </a:endParaRPr>
          </a:p>
          <a:p>
            <a:pPr algn="l" rtl="0">
              <a:lnSpc>
                <a:spcPct val="150000"/>
              </a:lnSpc>
            </a:pPr>
            <a:r>
              <a:rPr lang="tr-TR" altLang="ar-SY" sz="2800" dirty="0">
                <a:solidFill>
                  <a:schemeClr val="tx1"/>
                </a:solidFill>
              </a:rPr>
              <a:t>Siyah teğetin eğimi ve bunun tepkimenin </a:t>
            </a:r>
            <a:r>
              <a:rPr lang="tr-TR" altLang="ar-SY" sz="2800" dirty="0">
                <a:solidFill>
                  <a:srgbClr val="00B050"/>
                </a:solidFill>
              </a:rPr>
              <a:t>başlangıç hızı </a:t>
            </a:r>
            <a:r>
              <a:rPr lang="tr-TR" altLang="ar-SY" sz="2800" dirty="0">
                <a:solidFill>
                  <a:schemeClr val="tx1"/>
                </a:solidFill>
              </a:rPr>
              <a:t>ile ilişkisidir.</a:t>
            </a:r>
          </a:p>
          <a:p>
            <a:pPr algn="l" rtl="0">
              <a:lnSpc>
                <a:spcPct val="150000"/>
              </a:lnSpc>
              <a:spcBef>
                <a:spcPts val="0"/>
              </a:spcBef>
              <a:buClrTx/>
              <a:defRPr/>
            </a:pPr>
            <a:endParaRPr lang="tr-TR" altLang="ar-SY" sz="2800" dirty="0">
              <a:solidFill>
                <a:schemeClr val="tx1"/>
              </a:solidFill>
            </a:endParaRPr>
          </a:p>
          <a:p>
            <a:pPr algn="l" rtl="0">
              <a:lnSpc>
                <a:spcPct val="150000"/>
              </a:lnSpc>
            </a:pPr>
            <a:endParaRPr lang="tr-TR" altLang="ar-SY" sz="2800" dirty="0"/>
          </a:p>
          <a:p>
            <a:pPr algn="l" rtl="0">
              <a:lnSpc>
                <a:spcPct val="150000"/>
              </a:lnSpc>
            </a:pPr>
            <a:endParaRPr lang="tr-TR" altLang="ar-SY" sz="2800" dirty="0"/>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Kimyasal Tepkimenin izlenmesi</a:t>
            </a:r>
            <a:endParaRPr lang="en-US" altLang="ar-SY" sz="2800" dirty="0">
              <a:solidFill>
                <a:srgbClr val="FFFF00"/>
              </a:solidFill>
            </a:endParaRPr>
          </a:p>
        </p:txBody>
      </p:sp>
      <p:pic>
        <p:nvPicPr>
          <p:cNvPr id="6" name="Picture 5">
            <a:extLst>
              <a:ext uri="{FF2B5EF4-FFF2-40B4-BE49-F238E27FC236}">
                <a16:creationId xmlns:a16="http://schemas.microsoft.com/office/drawing/2014/main" id="{0973ED4B-A06F-4441-B692-445A64D232AC}"/>
              </a:ext>
            </a:extLst>
          </p:cNvPr>
          <p:cNvPicPr>
            <a:picLocks noChangeAspect="1"/>
          </p:cNvPicPr>
          <p:nvPr/>
        </p:nvPicPr>
        <p:blipFill>
          <a:blip r:embed="rId2"/>
          <a:stretch>
            <a:fillRect/>
          </a:stretch>
        </p:blipFill>
        <p:spPr>
          <a:xfrm>
            <a:off x="5243512" y="1138874"/>
            <a:ext cx="6515100" cy="4791075"/>
          </a:xfrm>
          <a:prstGeom prst="rect">
            <a:avLst/>
          </a:prstGeom>
        </p:spPr>
      </p:pic>
      <p:sp>
        <p:nvSpPr>
          <p:cNvPr id="7" name="TextBox 6">
            <a:extLst>
              <a:ext uri="{FF2B5EF4-FFF2-40B4-BE49-F238E27FC236}">
                <a16:creationId xmlns:a16="http://schemas.microsoft.com/office/drawing/2014/main" id="{6F944220-3538-4DF3-9D65-665384A6B8B7}"/>
              </a:ext>
            </a:extLst>
          </p:cNvPr>
          <p:cNvSpPr txBox="1"/>
          <p:nvPr/>
        </p:nvSpPr>
        <p:spPr>
          <a:xfrm>
            <a:off x="5243512" y="5929949"/>
            <a:ext cx="6515100" cy="367820"/>
          </a:xfrm>
          <a:prstGeom prst="rect">
            <a:avLst/>
          </a:prstGeom>
          <a:solidFill>
            <a:schemeClr val="bg1"/>
          </a:solidFill>
          <a:ln>
            <a:solidFill>
              <a:schemeClr val="bg1"/>
            </a:solidFill>
          </a:ln>
        </p:spPr>
        <p:txBody>
          <a:bodyPr wrap="square" rtlCol="1" anchor="t" anchorCtr="0">
            <a:spAutoFit/>
          </a:bodyPr>
          <a:lstStyle/>
          <a:p>
            <a:pPr algn="ctr"/>
            <a:r>
              <a:rPr lang="en-US" dirty="0"/>
              <a:t>Zaman</a:t>
            </a:r>
            <a:r>
              <a:rPr lang="tr-TR" dirty="0"/>
              <a:t>, s</a:t>
            </a:r>
          </a:p>
        </p:txBody>
      </p:sp>
      <p:sp>
        <p:nvSpPr>
          <p:cNvPr id="4" name="Dikdörtgen 3">
            <a:extLst>
              <a:ext uri="{FF2B5EF4-FFF2-40B4-BE49-F238E27FC236}">
                <a16:creationId xmlns:a16="http://schemas.microsoft.com/office/drawing/2014/main" id="{1875D16D-0917-401A-9EE0-4ABFF449A79E}"/>
              </a:ext>
            </a:extLst>
          </p:cNvPr>
          <p:cNvSpPr/>
          <p:nvPr/>
        </p:nvSpPr>
        <p:spPr>
          <a:xfrm>
            <a:off x="7476891" y="1718102"/>
            <a:ext cx="4020018" cy="1384995"/>
          </a:xfrm>
          <a:prstGeom prst="rect">
            <a:avLst/>
          </a:prstGeom>
        </p:spPr>
        <p:txBody>
          <a:bodyPr wrap="square">
            <a:spAutoFit/>
          </a:bodyPr>
          <a:lstStyle/>
          <a:p>
            <a:r>
              <a:rPr lang="tr-TR" altLang="ar-SY" sz="2800" dirty="0">
                <a:solidFill>
                  <a:srgbClr val="00B050"/>
                </a:solidFill>
              </a:rPr>
              <a:t>Tepkime hızının Teğetin eğimi biçimde ifade edilmesi</a:t>
            </a:r>
            <a:endParaRPr lang="tr-TR" sz="2800" dirty="0">
              <a:solidFill>
                <a:srgbClr val="00B050"/>
              </a:solidFill>
            </a:endParaRPr>
          </a:p>
        </p:txBody>
      </p:sp>
    </p:spTree>
    <p:extLst>
      <p:ext uri="{BB962C8B-B14F-4D97-AF65-F5344CB8AC3E}">
        <p14:creationId xmlns:p14="http://schemas.microsoft.com/office/powerpoint/2010/main" val="12775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3" y="1138874"/>
            <a:ext cx="7008164" cy="5313441"/>
          </a:xfrm>
        </p:spPr>
        <p:txBody>
          <a:bodyPr>
            <a:normAutofit/>
          </a:bodyPr>
          <a:lstStyle/>
          <a:p>
            <a:pPr algn="l" rtl="0">
              <a:lnSpc>
                <a:spcPct val="150000"/>
              </a:lnSpc>
              <a:spcBef>
                <a:spcPts val="0"/>
              </a:spcBef>
              <a:buClrTx/>
              <a:defRPr/>
            </a:pPr>
            <a:r>
              <a:rPr lang="tr-TR" sz="2800" dirty="0">
                <a:solidFill>
                  <a:schemeClr val="tx1"/>
                </a:solidFill>
              </a:rPr>
              <a:t>Örneğin, 1200 s den 1600 s ye kadar geçen sürede hızın ortalama değeri 6,3 x 10</a:t>
            </a:r>
            <a:r>
              <a:rPr lang="tr-TR" sz="2800" baseline="30000" dirty="0">
                <a:solidFill>
                  <a:schemeClr val="tx1"/>
                </a:solidFill>
              </a:rPr>
              <a:t>-4</a:t>
            </a:r>
            <a:r>
              <a:rPr lang="tr-TR" sz="2800" dirty="0">
                <a:solidFill>
                  <a:schemeClr val="tx1"/>
                </a:solidFill>
              </a:rPr>
              <a:t> M s</a:t>
            </a:r>
            <a:r>
              <a:rPr lang="tr-TR" sz="2800" baseline="30000" dirty="0">
                <a:solidFill>
                  <a:schemeClr val="tx1"/>
                </a:solidFill>
              </a:rPr>
              <a:t>-1</a:t>
            </a:r>
            <a:r>
              <a:rPr lang="tr-TR" sz="2800" dirty="0">
                <a:solidFill>
                  <a:schemeClr val="tx1"/>
                </a:solidFill>
              </a:rPr>
              <a:t>.</a:t>
            </a:r>
          </a:p>
          <a:p>
            <a:pPr algn="l" rtl="0">
              <a:lnSpc>
                <a:spcPct val="150000"/>
              </a:lnSpc>
              <a:spcBef>
                <a:spcPts val="0"/>
              </a:spcBef>
              <a:buClrTx/>
              <a:defRPr/>
            </a:pPr>
            <a:r>
              <a:rPr lang="tr-TR" altLang="ar-SY" sz="2800" dirty="0">
                <a:solidFill>
                  <a:schemeClr val="tx1"/>
                </a:solidFill>
              </a:rPr>
              <a:t>Bu hızı, geçen sürenin ortasındaki, yanı </a:t>
            </a:r>
            <a:r>
              <a:rPr lang="tr-TR" altLang="ar-SY" sz="2800" dirty="0">
                <a:solidFill>
                  <a:srgbClr val="0070C0"/>
                </a:solidFill>
              </a:rPr>
              <a:t>1400 s deki tepkime hızı </a:t>
            </a:r>
            <a:r>
              <a:rPr lang="tr-TR" altLang="ar-SY" sz="2800" dirty="0">
                <a:solidFill>
                  <a:schemeClr val="tx1"/>
                </a:solidFill>
              </a:rPr>
              <a:t>olarak düşünülebiliriz. </a:t>
            </a:r>
          </a:p>
          <a:p>
            <a:pPr algn="l" rtl="0">
              <a:lnSpc>
                <a:spcPct val="150000"/>
              </a:lnSpc>
              <a:spcBef>
                <a:spcPts val="0"/>
              </a:spcBef>
              <a:buClrTx/>
              <a:defRPr/>
            </a:pPr>
            <a:r>
              <a:rPr lang="tr-TR" altLang="ar-SY" sz="2800" dirty="0">
                <a:solidFill>
                  <a:schemeClr val="tx1"/>
                </a:solidFill>
              </a:rPr>
              <a:t>Derişim-zaman grafiğine çizilen bir teğetin eğiminden saptanan tepkim hızı, </a:t>
            </a:r>
            <a:r>
              <a:rPr lang="tr-TR" altLang="ar-SY" sz="2800" dirty="0">
                <a:solidFill>
                  <a:srgbClr val="FF0000"/>
                </a:solidFill>
              </a:rPr>
              <a:t>tepkimenin anlık hızı</a:t>
            </a:r>
            <a:r>
              <a:rPr lang="tr-TR" altLang="ar-SY" sz="2800" dirty="0">
                <a:solidFill>
                  <a:schemeClr val="tx1"/>
                </a:solidFill>
              </a:rPr>
              <a:t>, </a:t>
            </a:r>
            <a:r>
              <a:rPr lang="tr-TR" altLang="ar-SY" sz="2800" dirty="0">
                <a:solidFill>
                  <a:srgbClr val="00B050"/>
                </a:solidFill>
              </a:rPr>
              <a:t>yeni teğetin eğriye değme noktasındaki zamana </a:t>
            </a:r>
            <a:r>
              <a:rPr lang="tr-TR" altLang="ar-SY" sz="2800" dirty="0">
                <a:solidFill>
                  <a:schemeClr val="tx1"/>
                </a:solidFill>
              </a:rPr>
              <a:t>karşılık gelen hızıdır.</a:t>
            </a:r>
          </a:p>
          <a:p>
            <a:pPr algn="l" rtl="0">
              <a:lnSpc>
                <a:spcPct val="150000"/>
              </a:lnSpc>
              <a:spcBef>
                <a:spcPts val="0"/>
              </a:spcBef>
              <a:buClrTx/>
              <a:defRPr/>
            </a:pPr>
            <a:endParaRPr lang="tr-TR" altLang="ar-SY" sz="2800" dirty="0">
              <a:solidFill>
                <a:schemeClr val="tx1"/>
              </a:solidFill>
            </a:endParaRPr>
          </a:p>
          <a:p>
            <a:pPr algn="l" rtl="0">
              <a:lnSpc>
                <a:spcPct val="150000"/>
              </a:lnSpc>
            </a:pPr>
            <a:endParaRPr lang="tr-TR" altLang="ar-SY" sz="2800" dirty="0"/>
          </a:p>
          <a:p>
            <a:pPr algn="l" rtl="0">
              <a:lnSpc>
                <a:spcPct val="150000"/>
              </a:lnSpc>
            </a:pPr>
            <a:endParaRPr lang="tr-TR" altLang="ar-SY" sz="2800" dirty="0"/>
          </a:p>
        </p:txBody>
      </p:sp>
      <p:sp>
        <p:nvSpPr>
          <p:cNvPr id="3" name="Title 2"/>
          <p:cNvSpPr>
            <a:spLocks noGrp="1"/>
          </p:cNvSpPr>
          <p:nvPr>
            <p:ph type="title"/>
          </p:nvPr>
        </p:nvSpPr>
        <p:spPr>
          <a:xfrm>
            <a:off x="1524000" y="151571"/>
            <a:ext cx="7962900" cy="987303"/>
          </a:xfrm>
        </p:spPr>
        <p:txBody>
          <a:bodyPr>
            <a:normAutofit fontScale="90000"/>
          </a:bodyPr>
          <a:lstStyle/>
          <a:p>
            <a:pPr rtl="0">
              <a:lnSpc>
                <a:spcPct val="150000"/>
              </a:lnSpc>
            </a:pPr>
            <a:r>
              <a:rPr lang="tr-TR" altLang="ar-SY" sz="3200" dirty="0">
                <a:solidFill>
                  <a:srgbClr val="FF0000"/>
                </a:solidFill>
              </a:rPr>
              <a:t>Kimyasal Tepkimenin izlenmesi</a:t>
            </a:r>
            <a:br>
              <a:rPr lang="tr-TR" altLang="ar-SY" sz="3200" dirty="0">
                <a:solidFill>
                  <a:srgbClr val="FF0000"/>
                </a:solidFill>
              </a:rPr>
            </a:br>
            <a:r>
              <a:rPr lang="tr-TR" altLang="ar-SY" sz="2400" dirty="0">
                <a:solidFill>
                  <a:srgbClr val="FFFF00"/>
                </a:solidFill>
              </a:rPr>
              <a:t>Tepkime hızının Teğetin eğimi biçimde ifade edilmesi</a:t>
            </a:r>
            <a:endParaRPr lang="en-US" altLang="ar-SY" sz="2400" dirty="0">
              <a:solidFill>
                <a:srgbClr val="FFFF00"/>
              </a:solidFill>
            </a:endParaRPr>
          </a:p>
        </p:txBody>
      </p:sp>
      <p:pic>
        <p:nvPicPr>
          <p:cNvPr id="5" name="Picture 4"/>
          <p:cNvPicPr>
            <a:picLocks noChangeAspect="1"/>
          </p:cNvPicPr>
          <p:nvPr/>
        </p:nvPicPr>
        <p:blipFill>
          <a:blip r:embed="rId2"/>
          <a:stretch>
            <a:fillRect/>
          </a:stretch>
        </p:blipFill>
        <p:spPr>
          <a:xfrm>
            <a:off x="8231657" y="2336938"/>
            <a:ext cx="3626515" cy="2917311"/>
          </a:xfrm>
          <a:prstGeom prst="rect">
            <a:avLst/>
          </a:prstGeom>
        </p:spPr>
      </p:pic>
    </p:spTree>
    <p:extLst>
      <p:ext uri="{BB962C8B-B14F-4D97-AF65-F5344CB8AC3E}">
        <p14:creationId xmlns:p14="http://schemas.microsoft.com/office/powerpoint/2010/main" val="258238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2" y="1138874"/>
            <a:ext cx="8263407" cy="5313441"/>
          </a:xfrm>
        </p:spPr>
        <p:txBody>
          <a:bodyPr>
            <a:normAutofit/>
          </a:bodyPr>
          <a:lstStyle/>
          <a:p>
            <a:pPr algn="l" rtl="0">
              <a:lnSpc>
                <a:spcPct val="150000"/>
              </a:lnSpc>
              <a:spcBef>
                <a:spcPts val="0"/>
              </a:spcBef>
              <a:buClrTx/>
              <a:defRPr/>
            </a:pPr>
            <a:r>
              <a:rPr lang="tr-TR" sz="2800" dirty="0">
                <a:solidFill>
                  <a:schemeClr val="tx1"/>
                </a:solidFill>
              </a:rPr>
              <a:t>Bazen tepkimenin </a:t>
            </a:r>
            <a:r>
              <a:rPr lang="tr-TR" sz="2800" dirty="0">
                <a:solidFill>
                  <a:srgbClr val="FF0000"/>
                </a:solidFill>
              </a:rPr>
              <a:t>başlangıç hızını</a:t>
            </a:r>
            <a:r>
              <a:rPr lang="tr-TR" sz="2800" dirty="0"/>
              <a:t>, </a:t>
            </a:r>
            <a:r>
              <a:rPr lang="tr-TR" sz="2800" dirty="0">
                <a:solidFill>
                  <a:schemeClr val="tx1"/>
                </a:solidFill>
              </a:rPr>
              <a:t>yani </a:t>
            </a:r>
            <a:r>
              <a:rPr lang="tr-TR" sz="2800" dirty="0" err="1">
                <a:solidFill>
                  <a:schemeClr val="tx1"/>
                </a:solidFill>
              </a:rPr>
              <a:t>tepkenlerin</a:t>
            </a:r>
            <a:r>
              <a:rPr lang="tr-TR" sz="2800" dirty="0">
                <a:solidFill>
                  <a:schemeClr val="tx1"/>
                </a:solidFill>
              </a:rPr>
              <a:t> bir araya getirildikleri andaki hızını bilmek isteriz.</a:t>
            </a:r>
          </a:p>
          <a:p>
            <a:pPr algn="l" rtl="0">
              <a:lnSpc>
                <a:spcPct val="150000"/>
              </a:lnSpc>
              <a:spcBef>
                <a:spcPts val="0"/>
              </a:spcBef>
              <a:buClrTx/>
              <a:defRPr/>
            </a:pPr>
            <a:r>
              <a:rPr lang="tr-TR" altLang="ar-SY" sz="2800" dirty="0">
                <a:solidFill>
                  <a:schemeClr val="tx1"/>
                </a:solidFill>
              </a:rPr>
              <a:t>Bu hızı bulmanın </a:t>
            </a:r>
            <a:r>
              <a:rPr lang="tr-TR" altLang="ar-SY" sz="2800" dirty="0">
                <a:solidFill>
                  <a:srgbClr val="0070C0"/>
                </a:solidFill>
              </a:rPr>
              <a:t>yollarından biri</a:t>
            </a:r>
            <a:r>
              <a:rPr lang="tr-TR" altLang="ar-SY" sz="2800" dirty="0">
                <a:solidFill>
                  <a:schemeClr val="tx1"/>
                </a:solidFill>
              </a:rPr>
              <a:t>, tepkime hızını, derişim-zaman grafiğine </a:t>
            </a:r>
            <a:r>
              <a:rPr lang="tr-TR" altLang="ar-SY" sz="2800" i="1" dirty="0">
                <a:solidFill>
                  <a:schemeClr val="tx1"/>
                </a:solidFill>
              </a:rPr>
              <a:t>t</a:t>
            </a:r>
            <a:r>
              <a:rPr lang="tr-TR" altLang="ar-SY" sz="2800" dirty="0">
                <a:solidFill>
                  <a:schemeClr val="tx1"/>
                </a:solidFill>
              </a:rPr>
              <a:t>=0 zamanında çizilen </a:t>
            </a:r>
            <a:r>
              <a:rPr lang="tr-TR" altLang="ar-SY" sz="2800" dirty="0">
                <a:solidFill>
                  <a:srgbClr val="FF0000"/>
                </a:solidFill>
              </a:rPr>
              <a:t>teğetten </a:t>
            </a:r>
            <a:r>
              <a:rPr lang="tr-TR" altLang="ar-SY" sz="2800" dirty="0">
                <a:solidFill>
                  <a:schemeClr val="tx1"/>
                </a:solidFill>
              </a:rPr>
              <a:t>hesaplamaktadır.</a:t>
            </a:r>
          </a:p>
          <a:p>
            <a:pPr algn="l" rtl="0">
              <a:lnSpc>
                <a:spcPct val="150000"/>
              </a:lnSpc>
              <a:spcBef>
                <a:spcPts val="0"/>
              </a:spcBef>
              <a:buClrTx/>
              <a:defRPr/>
            </a:pPr>
            <a:r>
              <a:rPr lang="tr-TR" altLang="ar-SY" sz="2800" dirty="0">
                <a:solidFill>
                  <a:srgbClr val="0070C0"/>
                </a:solidFill>
              </a:rPr>
              <a:t>Diğer bir seçenek </a:t>
            </a:r>
            <a:r>
              <a:rPr lang="tr-TR" altLang="ar-SY" sz="2800" dirty="0">
                <a:solidFill>
                  <a:schemeClr val="tx1"/>
                </a:solidFill>
              </a:rPr>
              <a:t>ise, tepkenler karıştırıldıktan hemen sonraki kısa bir zaman süresinde </a:t>
            </a:r>
            <a:r>
              <a:rPr lang="tr-TR" altLang="ar-SY" sz="2800" dirty="0">
                <a:solidFill>
                  <a:srgbClr val="00B050"/>
                </a:solidFill>
              </a:rPr>
              <a:t>tepken </a:t>
            </a:r>
            <a:r>
              <a:rPr lang="tr-TR" altLang="ar-SY" sz="2800" dirty="0" err="1">
                <a:solidFill>
                  <a:srgbClr val="00B050"/>
                </a:solidFill>
              </a:rPr>
              <a:t>derişmindeki</a:t>
            </a:r>
            <a:r>
              <a:rPr lang="tr-TR" altLang="ar-SY" sz="2800" dirty="0">
                <a:solidFill>
                  <a:srgbClr val="00B050"/>
                </a:solidFill>
              </a:rPr>
              <a:t> değişmeyi </a:t>
            </a:r>
            <a:r>
              <a:rPr lang="tr-TR" altLang="ar-SY" sz="2800" dirty="0">
                <a:solidFill>
                  <a:schemeClr val="tx1"/>
                </a:solidFill>
              </a:rPr>
              <a:t>bu kısa süreye </a:t>
            </a:r>
            <a:r>
              <a:rPr lang="el-GR" sz="2800" dirty="0">
                <a:solidFill>
                  <a:schemeClr val="tx1"/>
                </a:solidFill>
                <a:latin typeface="Times New Roman" panose="02020603050405020304" pitchFamily="18" charset="0"/>
                <a:cs typeface="Times New Roman" panose="02020603050405020304" pitchFamily="18" charset="0"/>
              </a:rPr>
              <a:t>Δ</a:t>
            </a:r>
            <a:r>
              <a:rPr lang="tr-TR" sz="2800" i="1" dirty="0">
                <a:solidFill>
                  <a:schemeClr val="tx1"/>
                </a:solidFill>
                <a:latin typeface="Times New Roman" panose="02020603050405020304" pitchFamily="18" charset="0"/>
                <a:cs typeface="Times New Roman" panose="02020603050405020304" pitchFamily="18" charset="0"/>
              </a:rPr>
              <a:t>t</a:t>
            </a:r>
            <a:r>
              <a:rPr lang="tr-TR" altLang="ar-SY" sz="2800" dirty="0">
                <a:solidFill>
                  <a:schemeClr val="tx1"/>
                </a:solidFill>
              </a:rPr>
              <a:t> bölmektir.</a:t>
            </a:r>
          </a:p>
          <a:p>
            <a:pPr algn="l" rtl="0">
              <a:lnSpc>
                <a:spcPct val="150000"/>
              </a:lnSpc>
            </a:pPr>
            <a:endParaRPr lang="tr-TR" altLang="ar-SY" sz="2800" dirty="0"/>
          </a:p>
        </p:txBody>
      </p:sp>
      <p:sp>
        <p:nvSpPr>
          <p:cNvPr id="3" name="Title 2"/>
          <p:cNvSpPr>
            <a:spLocks noGrp="1"/>
          </p:cNvSpPr>
          <p:nvPr>
            <p:ph type="title"/>
          </p:nvPr>
        </p:nvSpPr>
        <p:spPr>
          <a:xfrm>
            <a:off x="1524000" y="151571"/>
            <a:ext cx="7962900" cy="987303"/>
          </a:xfrm>
        </p:spPr>
        <p:txBody>
          <a:bodyPr>
            <a:normAutofit fontScale="90000"/>
          </a:bodyPr>
          <a:lstStyle/>
          <a:p>
            <a:pPr rtl="0">
              <a:lnSpc>
                <a:spcPct val="150000"/>
              </a:lnSpc>
            </a:pPr>
            <a:r>
              <a:rPr lang="tr-TR" altLang="ar-SY" sz="3200" dirty="0">
                <a:solidFill>
                  <a:srgbClr val="FF0000"/>
                </a:solidFill>
              </a:rPr>
              <a:t>Kimyasal Tepkimenin izlenmesi</a:t>
            </a:r>
            <a:br>
              <a:rPr lang="tr-TR" altLang="ar-SY" sz="3200" dirty="0">
                <a:solidFill>
                  <a:srgbClr val="FF0000"/>
                </a:solidFill>
              </a:rPr>
            </a:br>
            <a:r>
              <a:rPr lang="tr-TR" altLang="ar-SY" sz="2400" dirty="0">
                <a:solidFill>
                  <a:srgbClr val="002060"/>
                </a:solidFill>
              </a:rPr>
              <a:t>Tepkimenin Başlangıç Hızı</a:t>
            </a:r>
            <a:endParaRPr lang="en-US" altLang="ar-SY" sz="2400" dirty="0">
              <a:solidFill>
                <a:srgbClr val="002060"/>
              </a:solidFill>
            </a:endParaRPr>
          </a:p>
        </p:txBody>
      </p:sp>
    </p:spTree>
    <p:extLst>
      <p:ext uri="{BB962C8B-B14F-4D97-AF65-F5344CB8AC3E}">
        <p14:creationId xmlns:p14="http://schemas.microsoft.com/office/powerpoint/2010/main" val="297803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23492" y="1138874"/>
            <a:ext cx="8263407" cy="5313441"/>
          </a:xfrm>
        </p:spPr>
        <p:txBody>
          <a:bodyPr>
            <a:normAutofit/>
          </a:bodyPr>
          <a:lstStyle/>
          <a:p>
            <a:pPr algn="l" rtl="0">
              <a:lnSpc>
                <a:spcPct val="150000"/>
              </a:lnSpc>
            </a:pPr>
            <a:r>
              <a:rPr lang="tr-TR" altLang="ar-SY" sz="2800" dirty="0">
                <a:solidFill>
                  <a:schemeClr val="tx1"/>
                </a:solidFill>
              </a:rPr>
              <a:t>Çizelgedeki 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a:t>
            </a:r>
            <a:r>
              <a:rPr lang="tr-TR" altLang="ar-SY" sz="2800" dirty="0" err="1">
                <a:solidFill>
                  <a:schemeClr val="tx1"/>
                </a:solidFill>
              </a:rPr>
              <a:t>bozunma</a:t>
            </a:r>
            <a:r>
              <a:rPr lang="tr-TR" altLang="ar-SY" sz="2800" dirty="0">
                <a:solidFill>
                  <a:schemeClr val="tx1"/>
                </a:solidFill>
              </a:rPr>
              <a:t> tepkimesi verilerini ve Şekildeki grafiği kullanarak </a:t>
            </a:r>
          </a:p>
          <a:p>
            <a:pPr algn="l" rtl="0">
              <a:lnSpc>
                <a:spcPct val="150000"/>
              </a:lnSpc>
            </a:pPr>
            <a:r>
              <a:rPr lang="tr-TR" altLang="ar-SY" sz="2800" dirty="0">
                <a:solidFill>
                  <a:srgbClr val="FF0000"/>
                </a:solidFill>
              </a:rPr>
              <a:t>(a)</a:t>
            </a:r>
            <a:r>
              <a:rPr lang="tr-TR" altLang="ar-SY" sz="2800" dirty="0"/>
              <a:t> </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in başlangıçtaki </a:t>
            </a:r>
            <a:r>
              <a:rPr lang="tr-TR" altLang="ar-SY" sz="2800" dirty="0" err="1">
                <a:solidFill>
                  <a:schemeClr val="tx1"/>
                </a:solidFill>
              </a:rPr>
              <a:t>bozunma</a:t>
            </a:r>
            <a:r>
              <a:rPr lang="tr-TR" altLang="ar-SY" sz="2800" dirty="0">
                <a:solidFill>
                  <a:schemeClr val="tx1"/>
                </a:solidFill>
              </a:rPr>
              <a:t> hızını ve </a:t>
            </a:r>
          </a:p>
          <a:p>
            <a:pPr algn="l" rtl="0">
              <a:lnSpc>
                <a:spcPct val="150000"/>
              </a:lnSpc>
            </a:pPr>
            <a:r>
              <a:rPr lang="tr-TR" altLang="ar-SY" sz="2800" dirty="0">
                <a:solidFill>
                  <a:srgbClr val="FF0000"/>
                </a:solidFill>
              </a:rPr>
              <a:t>(b)</a:t>
            </a:r>
            <a:r>
              <a:rPr lang="tr-TR" altLang="ar-SY" sz="2800" dirty="0"/>
              <a:t> </a:t>
            </a:r>
            <a:r>
              <a:rPr lang="tr-TR" altLang="ar-SY" sz="2800" i="1" dirty="0">
                <a:solidFill>
                  <a:schemeClr val="tx1"/>
                </a:solidFill>
              </a:rPr>
              <a:t>t</a:t>
            </a:r>
            <a:r>
              <a:rPr lang="tr-TR" altLang="ar-SY" sz="2800" dirty="0">
                <a:solidFill>
                  <a:schemeClr val="tx1"/>
                </a:solidFill>
              </a:rPr>
              <a:t>=100 s de </a:t>
            </a:r>
            <a:r>
              <a:rPr lang="en-US" altLang="ar-SY" sz="2800" dirty="0">
                <a:solidFill>
                  <a:schemeClr val="tx1"/>
                </a:solidFill>
              </a:rPr>
              <a:t>[</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en-US" altLang="ar-SY" sz="2800" dirty="0">
                <a:solidFill>
                  <a:schemeClr val="tx1"/>
                </a:solidFill>
              </a:rPr>
              <a:t>]</a:t>
            </a:r>
            <a:r>
              <a:rPr lang="tr-TR" altLang="ar-SY" sz="2800" dirty="0">
                <a:solidFill>
                  <a:schemeClr val="tx1"/>
                </a:solidFill>
              </a:rPr>
              <a:t>, değerini bulunuz.</a:t>
            </a:r>
          </a:p>
          <a:p>
            <a:pPr algn="l" rtl="0">
              <a:lnSpc>
                <a:spcPct val="150000"/>
              </a:lnSpc>
            </a:pPr>
            <a:endParaRPr lang="tr-TR" altLang="ar-SY" sz="2800" dirty="0"/>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Örnek</a:t>
            </a:r>
            <a:endParaRPr lang="en-US" altLang="ar-SY" sz="2800" dirty="0">
              <a:solidFill>
                <a:srgbClr val="002060"/>
              </a:solidFill>
            </a:endParaRPr>
          </a:p>
        </p:txBody>
      </p:sp>
    </p:spTree>
    <p:extLst>
      <p:ext uri="{BB962C8B-B14F-4D97-AF65-F5344CB8AC3E}">
        <p14:creationId xmlns:p14="http://schemas.microsoft.com/office/powerpoint/2010/main" val="974888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223492" y="1138874"/>
                <a:ext cx="8263407" cy="5313441"/>
              </a:xfrm>
            </p:spPr>
            <p:txBody>
              <a:bodyPr>
                <a:normAutofit/>
              </a:bodyPr>
              <a:lstStyle/>
              <a:p>
                <a:pPr algn="l" rtl="0">
                  <a:lnSpc>
                    <a:spcPct val="150000"/>
                  </a:lnSpc>
                </a:pPr>
                <a:r>
                  <a:rPr lang="tr-TR" altLang="ar-SY" sz="2800" dirty="0">
                    <a:solidFill>
                      <a:srgbClr val="FF0000"/>
                    </a:solidFill>
                  </a:rPr>
                  <a:t>(a)</a:t>
                </a:r>
                <a:r>
                  <a:rPr lang="tr-TR" altLang="ar-SY" sz="2800" dirty="0"/>
                  <a:t> </a:t>
                </a:r>
                <a:r>
                  <a:rPr lang="tr-TR" altLang="ar-SY" sz="2800" dirty="0">
                    <a:solidFill>
                      <a:schemeClr val="tx1"/>
                    </a:solidFill>
                  </a:rPr>
                  <a:t>Teğetin eğiminden tepkimenin başlangıç hızını bulabilmek için, teğetin eksenlerle kesiştiği noktaları kullanırız. Bunlar </a:t>
                </a:r>
                <a:r>
                  <a:rPr lang="tr-TR" altLang="ar-SY" sz="2800" i="1" dirty="0">
                    <a:solidFill>
                      <a:schemeClr val="tx1"/>
                    </a:solidFill>
                  </a:rPr>
                  <a:t>t</a:t>
                </a:r>
                <a:r>
                  <a:rPr lang="tr-TR" altLang="ar-SY" sz="2800" dirty="0">
                    <a:solidFill>
                      <a:schemeClr val="tx1"/>
                    </a:solidFill>
                  </a:rPr>
                  <a:t>=0, </a:t>
                </a:r>
                <a:r>
                  <a:rPr lang="en-US" altLang="ar-SY" sz="2800" dirty="0">
                    <a:solidFill>
                      <a:schemeClr val="tx1"/>
                    </a:solidFill>
                  </a:rPr>
                  <a:t>[</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en-US" altLang="ar-SY" sz="2800" dirty="0">
                    <a:solidFill>
                      <a:schemeClr val="tx1"/>
                    </a:solidFill>
                  </a:rPr>
                  <a:t>]</a:t>
                </a:r>
                <a:r>
                  <a:rPr lang="tr-TR" altLang="ar-SY" sz="2800" dirty="0">
                    <a:solidFill>
                      <a:schemeClr val="tx1"/>
                    </a:solidFill>
                  </a:rPr>
                  <a:t>=2,32 M, </a:t>
                </a:r>
                <a:r>
                  <a:rPr lang="tr-TR" altLang="ar-SY" sz="2800" i="1" dirty="0">
                    <a:solidFill>
                      <a:schemeClr val="tx1"/>
                    </a:solidFill>
                  </a:rPr>
                  <a:t>t</a:t>
                </a:r>
                <a:r>
                  <a:rPr lang="tr-TR" altLang="ar-SY" sz="2800" dirty="0">
                    <a:solidFill>
                      <a:schemeClr val="tx1"/>
                    </a:solidFill>
                  </a:rPr>
                  <a:t>=1360 s, </a:t>
                </a:r>
                <a:r>
                  <a:rPr lang="en-US" altLang="ar-SY" sz="2800" dirty="0">
                    <a:solidFill>
                      <a:schemeClr val="tx1"/>
                    </a:solidFill>
                  </a:rPr>
                  <a:t>[</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en-US" altLang="ar-SY" sz="2800" dirty="0">
                    <a:solidFill>
                      <a:schemeClr val="tx1"/>
                    </a:solidFill>
                  </a:rPr>
                  <a:t>]</a:t>
                </a:r>
                <a:r>
                  <a:rPr lang="tr-TR" altLang="ar-SY" sz="2800" dirty="0">
                    <a:solidFill>
                      <a:schemeClr val="tx1"/>
                    </a:solidFill>
                  </a:rPr>
                  <a:t>=0 </a:t>
                </a:r>
                <a:r>
                  <a:rPr lang="tr-TR" altLang="ar-SY" sz="2800" dirty="0" err="1">
                    <a:solidFill>
                      <a:schemeClr val="tx1"/>
                    </a:solidFill>
                  </a:rPr>
                  <a:t>dır</a:t>
                </a:r>
                <a:r>
                  <a:rPr lang="tr-TR" altLang="ar-SY" sz="2800" dirty="0">
                    <a:solidFill>
                      <a:schemeClr val="tx1"/>
                    </a:solidFill>
                  </a:rPr>
                  <a:t>.</a:t>
                </a:r>
              </a:p>
              <a:p>
                <a:pPr algn="l" rtl="0">
                  <a:lnSpc>
                    <a:spcPct val="150000"/>
                  </a:lnSpc>
                </a:pPr>
                <a14:m>
                  <m:oMath xmlns:m="http://schemas.openxmlformats.org/officeDocument/2006/math">
                    <m:r>
                      <m:rPr>
                        <m:nor/>
                      </m:rPr>
                      <a:rPr lang="tr-TR" altLang="ar-SY" sz="2800" dirty="0" smtClean="0">
                        <a:solidFill>
                          <a:srgbClr val="FF0000"/>
                        </a:solidFill>
                      </a:rPr>
                      <m:t>tepkimenin</m:t>
                    </m:r>
                    <m:r>
                      <m:rPr>
                        <m:nor/>
                      </m:rPr>
                      <a:rPr lang="tr-TR" altLang="ar-SY" sz="2800" dirty="0" smtClean="0">
                        <a:solidFill>
                          <a:srgbClr val="FF0000"/>
                        </a:solidFill>
                      </a:rPr>
                      <m:t> </m:t>
                    </m:r>
                    <m:r>
                      <m:rPr>
                        <m:nor/>
                      </m:rPr>
                      <a:rPr lang="tr-TR" altLang="ar-SY" sz="2800" dirty="0" smtClean="0">
                        <a:solidFill>
                          <a:srgbClr val="FF0000"/>
                        </a:solidFill>
                      </a:rPr>
                      <m:t>ba</m:t>
                    </m:r>
                    <m:r>
                      <m:rPr>
                        <m:nor/>
                      </m:rPr>
                      <a:rPr lang="tr-TR" altLang="ar-SY" sz="2800" dirty="0" smtClean="0">
                        <a:solidFill>
                          <a:srgbClr val="FF0000"/>
                        </a:solidFill>
                      </a:rPr>
                      <m:t>ş</m:t>
                    </m:r>
                    <m:r>
                      <m:rPr>
                        <m:nor/>
                      </m:rPr>
                      <a:rPr lang="tr-TR" altLang="ar-SY" sz="2800" dirty="0" smtClean="0">
                        <a:solidFill>
                          <a:srgbClr val="FF0000"/>
                        </a:solidFill>
                      </a:rPr>
                      <m:t>lang</m:t>
                    </m:r>
                    <m:r>
                      <m:rPr>
                        <m:nor/>
                      </m:rPr>
                      <a:rPr lang="tr-TR" altLang="ar-SY" sz="2800" dirty="0" smtClean="0">
                        <a:solidFill>
                          <a:srgbClr val="FF0000"/>
                        </a:solidFill>
                      </a:rPr>
                      <m:t>ıç </m:t>
                    </m:r>
                    <m:r>
                      <m:rPr>
                        <m:nor/>
                      </m:rPr>
                      <a:rPr lang="tr-TR" altLang="ar-SY" sz="2800" dirty="0" smtClean="0">
                        <a:solidFill>
                          <a:srgbClr val="FF0000"/>
                        </a:solidFill>
                      </a:rPr>
                      <m:t>h</m:t>
                    </m:r>
                    <m:r>
                      <m:rPr>
                        <m:nor/>
                      </m:rPr>
                      <a:rPr lang="tr-TR" altLang="ar-SY" sz="2800" dirty="0" smtClean="0">
                        <a:solidFill>
                          <a:srgbClr val="FF0000"/>
                        </a:solidFill>
                      </a:rPr>
                      <m:t>ı</m:t>
                    </m:r>
                    <m:r>
                      <m:rPr>
                        <m:nor/>
                      </m:rPr>
                      <a:rPr lang="tr-TR" altLang="ar-SY" sz="2800" dirty="0" smtClean="0">
                        <a:solidFill>
                          <a:srgbClr val="FF0000"/>
                        </a:solidFill>
                      </a:rPr>
                      <m:t>z</m:t>
                    </m:r>
                    <m:r>
                      <m:rPr>
                        <m:nor/>
                      </m:rPr>
                      <a:rPr lang="tr-TR" altLang="ar-SY" sz="2800" dirty="0" smtClean="0">
                        <a:solidFill>
                          <a:srgbClr val="FF0000"/>
                        </a:solidFill>
                      </a:rPr>
                      <m:t>ı</m:t>
                    </m:r>
                    <m:r>
                      <m:rPr>
                        <m:nor/>
                      </m:rPr>
                      <a:rPr lang="tr-TR" altLang="ar-SY" sz="2800" dirty="0" smtClean="0">
                        <a:solidFill>
                          <a:srgbClr val="FF0000"/>
                        </a:solidFill>
                      </a:rPr>
                      <m:t>n</m:t>
                    </m:r>
                    <m:r>
                      <m:rPr>
                        <m:nor/>
                      </m:rPr>
                      <a:rPr lang="tr-TR" altLang="ar-SY" sz="2800" dirty="0" smtClean="0">
                        <a:solidFill>
                          <a:srgbClr val="FF0000"/>
                        </a:solidFill>
                      </a:rPr>
                      <m:t>ı=−(</m:t>
                    </m:r>
                    <m:r>
                      <m:rPr>
                        <m:nor/>
                      </m:rPr>
                      <a:rPr lang="tr-TR" altLang="ar-SY" sz="2800" dirty="0" smtClean="0">
                        <a:solidFill>
                          <a:schemeClr val="tx1"/>
                        </a:solidFill>
                      </a:rPr>
                      <m:t>Te</m:t>
                    </m:r>
                    <m:r>
                      <m:rPr>
                        <m:nor/>
                      </m:rPr>
                      <a:rPr lang="tr-TR" altLang="ar-SY" sz="2800" dirty="0" smtClean="0">
                        <a:solidFill>
                          <a:schemeClr val="tx1"/>
                        </a:solidFill>
                      </a:rPr>
                      <m:t>ğ</m:t>
                    </m:r>
                    <m:r>
                      <m:rPr>
                        <m:nor/>
                      </m:rPr>
                      <a:rPr lang="tr-TR" altLang="ar-SY" sz="2800" dirty="0" smtClean="0">
                        <a:solidFill>
                          <a:schemeClr val="tx1"/>
                        </a:solidFill>
                      </a:rPr>
                      <m:t>etin</m:t>
                    </m:r>
                    <m:r>
                      <m:rPr>
                        <m:nor/>
                      </m:rPr>
                      <a:rPr lang="tr-TR" altLang="ar-SY" sz="2800" dirty="0" smtClean="0">
                        <a:solidFill>
                          <a:schemeClr val="tx1"/>
                        </a:solidFill>
                      </a:rPr>
                      <m:t> </m:t>
                    </m:r>
                    <m:r>
                      <m:rPr>
                        <m:nor/>
                      </m:rPr>
                      <a:rPr lang="tr-TR" altLang="ar-SY" sz="2800" dirty="0" smtClean="0">
                        <a:solidFill>
                          <a:schemeClr val="tx1"/>
                        </a:solidFill>
                      </a:rPr>
                      <m:t>e</m:t>
                    </m:r>
                    <m:r>
                      <m:rPr>
                        <m:nor/>
                      </m:rPr>
                      <a:rPr lang="tr-TR" altLang="ar-SY" sz="2800" dirty="0" smtClean="0">
                        <a:solidFill>
                          <a:schemeClr val="tx1"/>
                        </a:solidFill>
                      </a:rPr>
                      <m:t>ğ</m:t>
                    </m:r>
                    <m:r>
                      <m:rPr>
                        <m:nor/>
                      </m:rPr>
                      <a:rPr lang="tr-TR" altLang="ar-SY" sz="2800" dirty="0" smtClean="0">
                        <a:solidFill>
                          <a:schemeClr val="tx1"/>
                        </a:solidFill>
                      </a:rPr>
                      <m:t>imi</m:t>
                    </m:r>
                    <m:r>
                      <m:rPr>
                        <m:nor/>
                      </m:rPr>
                      <a:rPr lang="tr-TR" altLang="ar-SY" sz="2800" b="0" i="0" dirty="0" smtClean="0">
                        <a:solidFill>
                          <a:schemeClr val="tx1"/>
                        </a:solidFill>
                      </a:rPr>
                      <m:t>)=</m:t>
                    </m:r>
                  </m:oMath>
                </a14:m>
                <a:endParaRPr lang="tr-TR" altLang="ar-SY" sz="2800" b="0" i="0" dirty="0">
                  <a:solidFill>
                    <a:schemeClr val="tx1"/>
                  </a:solidFill>
                </a:endParaRPr>
              </a:p>
              <a:p>
                <a:pPr marL="0" indent="0" algn="l" rtl="0">
                  <a:lnSpc>
                    <a:spcPct val="150000"/>
                  </a:lnSpc>
                  <a:buNone/>
                </a:pPr>
                <a14:m>
                  <m:oMathPara xmlns:m="http://schemas.openxmlformats.org/officeDocument/2006/math">
                    <m:oMathParaPr>
                      <m:jc m:val="centerGroup"/>
                    </m:oMathParaPr>
                    <m:oMath xmlns:m="http://schemas.openxmlformats.org/officeDocument/2006/math">
                      <m:f>
                        <m:fPr>
                          <m:ctrlPr>
                            <a:rPr lang="tr-TR" altLang="ar-SY" sz="2400" b="0" i="1" dirty="0" smtClean="0">
                              <a:solidFill>
                                <a:schemeClr val="tx1"/>
                              </a:solidFill>
                              <a:latin typeface="Cambria Math" panose="02040503050406030204" pitchFamily="18" charset="0"/>
                            </a:rPr>
                          </m:ctrlPr>
                        </m:fPr>
                        <m:num>
                          <m:r>
                            <a:rPr lang="tr-TR" altLang="ar-SY" sz="2400" b="0" i="1" dirty="0" smtClean="0">
                              <a:solidFill>
                                <a:schemeClr val="tx1"/>
                              </a:solidFill>
                              <a:latin typeface="Cambria Math" panose="02040503050406030204" pitchFamily="18" charset="0"/>
                            </a:rPr>
                            <m:t>−</m:t>
                          </m:r>
                          <m:d>
                            <m:dPr>
                              <m:ctrlPr>
                                <a:rPr lang="tr-TR" altLang="ar-SY" sz="2400" b="0" i="1" dirty="0" smtClean="0">
                                  <a:solidFill>
                                    <a:schemeClr val="tx1"/>
                                  </a:solidFill>
                                  <a:latin typeface="Cambria Math" panose="02040503050406030204" pitchFamily="18" charset="0"/>
                                </a:rPr>
                              </m:ctrlPr>
                            </m:dPr>
                            <m:e>
                              <m:r>
                                <a:rPr lang="tr-TR" altLang="ar-SY" sz="2400" b="0" i="1" dirty="0" smtClean="0">
                                  <a:solidFill>
                                    <a:schemeClr val="tx1"/>
                                  </a:solidFill>
                                  <a:latin typeface="Cambria Math" panose="02040503050406030204" pitchFamily="18" charset="0"/>
                                </a:rPr>
                                <m:t>0−2,32</m:t>
                              </m:r>
                            </m:e>
                          </m:d>
                          <m:r>
                            <m:rPr>
                              <m:sty m:val="p"/>
                            </m:rPr>
                            <a:rPr lang="tr-TR" altLang="ar-SY" sz="2400" b="0" i="0" dirty="0" smtClean="0">
                              <a:solidFill>
                                <a:schemeClr val="tx1"/>
                              </a:solidFill>
                              <a:latin typeface="Cambria Math" panose="02040503050406030204" pitchFamily="18" charset="0"/>
                            </a:rPr>
                            <m:t>M</m:t>
                          </m:r>
                        </m:num>
                        <m:den>
                          <m:d>
                            <m:dPr>
                              <m:ctrlPr>
                                <a:rPr lang="tr-TR" altLang="ar-SY" sz="2400" b="0" i="1" dirty="0" smtClean="0">
                                  <a:solidFill>
                                    <a:schemeClr val="tx1"/>
                                  </a:solidFill>
                                  <a:latin typeface="Cambria Math" panose="02040503050406030204" pitchFamily="18" charset="0"/>
                                </a:rPr>
                              </m:ctrlPr>
                            </m:dPr>
                            <m:e>
                              <m:r>
                                <a:rPr lang="tr-TR" altLang="ar-SY" sz="2400" b="0" i="1" dirty="0" smtClean="0">
                                  <a:solidFill>
                                    <a:schemeClr val="tx1"/>
                                  </a:solidFill>
                                  <a:latin typeface="Cambria Math" panose="02040503050406030204" pitchFamily="18" charset="0"/>
                                </a:rPr>
                                <m:t>1360−0</m:t>
                              </m:r>
                            </m:e>
                          </m:d>
                          <m:r>
                            <m:rPr>
                              <m:sty m:val="p"/>
                            </m:rPr>
                            <a:rPr lang="tr-TR" altLang="ar-SY" sz="2400" b="0" i="0" dirty="0" smtClean="0">
                              <a:solidFill>
                                <a:schemeClr val="tx1"/>
                              </a:solidFill>
                              <a:latin typeface="Cambria Math" panose="02040503050406030204" pitchFamily="18" charset="0"/>
                            </a:rPr>
                            <m:t>s</m:t>
                          </m:r>
                        </m:den>
                      </m:f>
                      <m:r>
                        <a:rPr lang="tr-TR" altLang="ar-SY" sz="2400" b="0" i="1" dirty="0" smtClean="0">
                          <a:latin typeface="Cambria Math" panose="02040503050406030204" pitchFamily="18" charset="0"/>
                        </a:rPr>
                        <m:t>=</m:t>
                      </m:r>
                      <m:r>
                        <a:rPr lang="tr-TR" altLang="ar-SY" sz="2400" b="0" i="1" dirty="0" smtClean="0">
                          <a:solidFill>
                            <a:srgbClr val="FF0000"/>
                          </a:solidFill>
                          <a:latin typeface="Cambria Math" panose="02040503050406030204" pitchFamily="18" charset="0"/>
                        </a:rPr>
                        <m:t>1,71 × </m:t>
                      </m:r>
                      <m:sSup>
                        <m:sSupPr>
                          <m:ctrlPr>
                            <a:rPr lang="tr-TR" altLang="ar-SY" sz="2400" b="0" i="1" dirty="0" smtClean="0">
                              <a:solidFill>
                                <a:srgbClr val="FF0000"/>
                              </a:solidFill>
                              <a:latin typeface="Cambria Math" panose="02040503050406030204" pitchFamily="18" charset="0"/>
                              <a:ea typeface="Cambria Math" panose="02040503050406030204" pitchFamily="18" charset="0"/>
                            </a:rPr>
                          </m:ctrlPr>
                        </m:sSupPr>
                        <m:e>
                          <m:r>
                            <a:rPr lang="tr-TR" altLang="ar-SY" sz="2400" b="0" i="1" dirty="0" smtClean="0">
                              <a:solidFill>
                                <a:srgbClr val="FF0000"/>
                              </a:solidFill>
                              <a:latin typeface="Cambria Math" panose="02040503050406030204" pitchFamily="18" charset="0"/>
                              <a:ea typeface="Cambria Math" panose="02040503050406030204" pitchFamily="18" charset="0"/>
                            </a:rPr>
                            <m:t>10</m:t>
                          </m:r>
                        </m:e>
                        <m:sup>
                          <m:r>
                            <a:rPr lang="tr-TR" altLang="ar-SY" sz="2400" b="0" i="1" dirty="0" smtClean="0">
                              <a:solidFill>
                                <a:srgbClr val="FF0000"/>
                              </a:solidFill>
                              <a:latin typeface="Cambria Math" panose="02040503050406030204" pitchFamily="18" charset="0"/>
                              <a:ea typeface="Cambria Math" panose="02040503050406030204" pitchFamily="18" charset="0"/>
                            </a:rPr>
                            <m:t>−3</m:t>
                          </m:r>
                        </m:sup>
                      </m:sSup>
                      <m:r>
                        <a:rPr lang="tr-TR" altLang="ar-SY" sz="2400" b="0" i="1" dirty="0" smtClean="0">
                          <a:solidFill>
                            <a:srgbClr val="FF0000"/>
                          </a:solidFill>
                          <a:latin typeface="Cambria Math" panose="02040503050406030204" pitchFamily="18" charset="0"/>
                          <a:ea typeface="Cambria Math" panose="02040503050406030204" pitchFamily="18" charset="0"/>
                        </a:rPr>
                        <m:t> </m:t>
                      </m:r>
                      <m:r>
                        <m:rPr>
                          <m:sty m:val="p"/>
                        </m:rPr>
                        <a:rPr lang="tr-TR" altLang="ar-SY" sz="2400" b="0" i="0" dirty="0" smtClean="0">
                          <a:solidFill>
                            <a:srgbClr val="FF0000"/>
                          </a:solidFill>
                          <a:latin typeface="Cambria Math" panose="02040503050406030204" pitchFamily="18" charset="0"/>
                          <a:ea typeface="Cambria Math" panose="02040503050406030204" pitchFamily="18" charset="0"/>
                        </a:rPr>
                        <m:t>M</m:t>
                      </m:r>
                      <m:r>
                        <a:rPr lang="tr-TR" altLang="ar-SY" sz="2400" b="0" i="0" dirty="0" smtClean="0">
                          <a:solidFill>
                            <a:srgbClr val="FF0000"/>
                          </a:solidFill>
                          <a:latin typeface="Cambria Math" panose="02040503050406030204" pitchFamily="18" charset="0"/>
                          <a:ea typeface="Cambria Math" panose="02040503050406030204" pitchFamily="18" charset="0"/>
                        </a:rPr>
                        <m:t> </m:t>
                      </m:r>
                      <m:sSup>
                        <m:sSupPr>
                          <m:ctrlPr>
                            <a:rPr lang="tr-TR" altLang="ar-SY" sz="2400" b="0" i="1" dirty="0" smtClean="0">
                              <a:solidFill>
                                <a:srgbClr val="FF0000"/>
                              </a:solidFill>
                              <a:latin typeface="Cambria Math" panose="02040503050406030204" pitchFamily="18" charset="0"/>
                              <a:ea typeface="Cambria Math" panose="02040503050406030204" pitchFamily="18" charset="0"/>
                            </a:rPr>
                          </m:ctrlPr>
                        </m:sSupPr>
                        <m:e>
                          <m:r>
                            <m:rPr>
                              <m:sty m:val="p"/>
                            </m:rPr>
                            <a:rPr lang="tr-TR" altLang="ar-SY" sz="2400" b="0" i="0" dirty="0" smtClean="0">
                              <a:solidFill>
                                <a:srgbClr val="FF0000"/>
                              </a:solidFill>
                              <a:latin typeface="Cambria Math" panose="02040503050406030204" pitchFamily="18" charset="0"/>
                              <a:ea typeface="Cambria Math" panose="02040503050406030204" pitchFamily="18" charset="0"/>
                            </a:rPr>
                            <m:t>s</m:t>
                          </m:r>
                        </m:e>
                        <m:sup>
                          <m:r>
                            <a:rPr lang="tr-TR" altLang="ar-SY" sz="2400" b="0" i="1" dirty="0" smtClean="0">
                              <a:solidFill>
                                <a:srgbClr val="FF0000"/>
                              </a:solidFill>
                              <a:latin typeface="Cambria Math" panose="02040503050406030204" pitchFamily="18" charset="0"/>
                              <a:ea typeface="Cambria Math" panose="02040503050406030204" pitchFamily="18" charset="0"/>
                            </a:rPr>
                            <m:t>−1</m:t>
                          </m:r>
                        </m:sup>
                      </m:sSup>
                    </m:oMath>
                  </m:oMathPara>
                </a14:m>
                <a:endParaRPr lang="tr-TR" altLang="ar-SY"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223492" y="1138874"/>
                <a:ext cx="8263407" cy="5313441"/>
              </a:xfrm>
              <a:blipFill>
                <a:blip r:embed="rId2"/>
                <a:stretch>
                  <a:fillRect l="-1402"/>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Çözüm</a:t>
            </a:r>
            <a:endParaRPr lang="en-US" altLang="ar-SY" sz="2800" dirty="0">
              <a:solidFill>
                <a:srgbClr val="002060"/>
              </a:solidFill>
            </a:endParaRPr>
          </a:p>
        </p:txBody>
      </p:sp>
      <p:pic>
        <p:nvPicPr>
          <p:cNvPr id="4" name="Picture 3"/>
          <p:cNvPicPr>
            <a:picLocks noChangeAspect="1"/>
          </p:cNvPicPr>
          <p:nvPr/>
        </p:nvPicPr>
        <p:blipFill>
          <a:blip r:embed="rId3"/>
          <a:stretch>
            <a:fillRect/>
          </a:stretch>
        </p:blipFill>
        <p:spPr>
          <a:xfrm>
            <a:off x="8200102" y="3160857"/>
            <a:ext cx="3900457" cy="3137681"/>
          </a:xfrm>
          <a:prstGeom prst="rect">
            <a:avLst/>
          </a:prstGeom>
        </p:spPr>
      </p:pic>
    </p:spTree>
    <p:extLst>
      <p:ext uri="{BB962C8B-B14F-4D97-AF65-F5344CB8AC3E}">
        <p14:creationId xmlns:p14="http://schemas.microsoft.com/office/powerpoint/2010/main" val="263754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223492" y="1138874"/>
                <a:ext cx="8263407" cy="5313441"/>
              </a:xfrm>
            </p:spPr>
            <p:txBody>
              <a:bodyPr>
                <a:normAutofit/>
              </a:bodyPr>
              <a:lstStyle/>
              <a:p>
                <a:pPr algn="l" rtl="0">
                  <a:lnSpc>
                    <a:spcPct val="150000"/>
                  </a:lnSpc>
                </a:pPr>
                <a:r>
                  <a:rPr lang="tr-TR" altLang="ar-SY" sz="2800" dirty="0">
                    <a:solidFill>
                      <a:schemeClr val="tx1"/>
                    </a:solidFill>
                  </a:rPr>
                  <a:t>Diğer bir yöntem de çizelgedeki verileri kullanmaktadır: </a:t>
                </a:r>
                <a:r>
                  <a:rPr lang="tr-TR" altLang="ar-SY" sz="2800" i="1" dirty="0">
                    <a:solidFill>
                      <a:schemeClr val="tx1"/>
                    </a:solidFill>
                  </a:rPr>
                  <a:t>t</a:t>
                </a:r>
                <a:r>
                  <a:rPr lang="tr-TR" altLang="ar-SY" sz="2800" dirty="0">
                    <a:solidFill>
                      <a:schemeClr val="tx1"/>
                    </a:solidFill>
                  </a:rPr>
                  <a:t>=0 da </a:t>
                </a:r>
                <a:r>
                  <a:rPr lang="en-US" altLang="ar-SY" sz="2800" dirty="0">
                    <a:solidFill>
                      <a:schemeClr val="tx1"/>
                    </a:solidFill>
                  </a:rPr>
                  <a:t>[</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en-US" altLang="ar-SY" sz="2800" dirty="0">
                    <a:solidFill>
                      <a:schemeClr val="tx1"/>
                    </a:solidFill>
                  </a:rPr>
                  <a:t>]</a:t>
                </a:r>
                <a:r>
                  <a:rPr lang="tr-TR" altLang="ar-SY" sz="2800" dirty="0">
                    <a:solidFill>
                      <a:schemeClr val="tx1"/>
                    </a:solidFill>
                  </a:rPr>
                  <a:t>=2,32 M ve </a:t>
                </a:r>
                <a:r>
                  <a:rPr lang="tr-TR" altLang="ar-SY" sz="2800" i="1" dirty="0">
                    <a:solidFill>
                      <a:schemeClr val="tx1"/>
                    </a:solidFill>
                  </a:rPr>
                  <a:t>t</a:t>
                </a:r>
                <a:r>
                  <a:rPr lang="tr-TR" altLang="ar-SY" sz="2800" dirty="0">
                    <a:solidFill>
                      <a:schemeClr val="tx1"/>
                    </a:solidFill>
                  </a:rPr>
                  <a:t>= 200 s de </a:t>
                </a:r>
                <a:r>
                  <a:rPr lang="en-US" altLang="ar-SY" sz="2800" dirty="0">
                    <a:solidFill>
                      <a:schemeClr val="tx1"/>
                    </a:solidFill>
                  </a:rPr>
                  <a:t>[</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en-US" altLang="ar-SY" sz="2800" dirty="0">
                    <a:solidFill>
                      <a:schemeClr val="tx1"/>
                    </a:solidFill>
                  </a:rPr>
                  <a:t>]</a:t>
                </a:r>
                <a:r>
                  <a:rPr lang="tr-TR" altLang="ar-SY" sz="2800" dirty="0">
                    <a:solidFill>
                      <a:schemeClr val="tx1"/>
                    </a:solidFill>
                  </a:rPr>
                  <a:t>=2,01 M dur.</a:t>
                </a:r>
              </a:p>
              <a:p>
                <a:pPr algn="l" rtl="0">
                  <a:lnSpc>
                    <a:spcPct val="150000"/>
                  </a:lnSpc>
                </a:pPr>
                <a14:m>
                  <m:oMath xmlns:m="http://schemas.openxmlformats.org/officeDocument/2006/math">
                    <m:r>
                      <m:rPr>
                        <m:nor/>
                      </m:rPr>
                      <a:rPr lang="tr-TR" altLang="ar-SY" sz="2800" dirty="0">
                        <a:solidFill>
                          <a:srgbClr val="FF0000"/>
                        </a:solidFill>
                      </a:rPr>
                      <m:t>tepkimenin</m:t>
                    </m:r>
                    <m:r>
                      <m:rPr>
                        <m:nor/>
                      </m:rPr>
                      <a:rPr lang="tr-TR" altLang="ar-SY" sz="2800" dirty="0">
                        <a:solidFill>
                          <a:srgbClr val="FF0000"/>
                        </a:solidFill>
                      </a:rPr>
                      <m:t> </m:t>
                    </m:r>
                    <m:r>
                      <m:rPr>
                        <m:nor/>
                      </m:rPr>
                      <a:rPr lang="tr-TR" altLang="ar-SY" sz="2800" dirty="0">
                        <a:solidFill>
                          <a:srgbClr val="FF0000"/>
                        </a:solidFill>
                      </a:rPr>
                      <m:t>ba</m:t>
                    </m:r>
                    <m:r>
                      <m:rPr>
                        <m:nor/>
                      </m:rPr>
                      <a:rPr lang="tr-TR" altLang="ar-SY" sz="2800" dirty="0">
                        <a:solidFill>
                          <a:srgbClr val="FF0000"/>
                        </a:solidFill>
                      </a:rPr>
                      <m:t>ş</m:t>
                    </m:r>
                    <m:r>
                      <m:rPr>
                        <m:nor/>
                      </m:rPr>
                      <a:rPr lang="tr-TR" altLang="ar-SY" sz="2800" dirty="0">
                        <a:solidFill>
                          <a:srgbClr val="FF0000"/>
                        </a:solidFill>
                      </a:rPr>
                      <m:t>lang</m:t>
                    </m:r>
                    <m:r>
                      <m:rPr>
                        <m:nor/>
                      </m:rPr>
                      <a:rPr lang="tr-TR" altLang="ar-SY" sz="2800" dirty="0">
                        <a:solidFill>
                          <a:srgbClr val="FF0000"/>
                        </a:solidFill>
                      </a:rPr>
                      <m:t>ıç </m:t>
                    </m:r>
                    <m:r>
                      <m:rPr>
                        <m:nor/>
                      </m:rPr>
                      <a:rPr lang="tr-TR" altLang="ar-SY" sz="2800" dirty="0">
                        <a:solidFill>
                          <a:srgbClr val="FF0000"/>
                        </a:solidFill>
                      </a:rPr>
                      <m:t>h</m:t>
                    </m:r>
                    <m:r>
                      <m:rPr>
                        <m:nor/>
                      </m:rPr>
                      <a:rPr lang="tr-TR" altLang="ar-SY" sz="2800" dirty="0">
                        <a:solidFill>
                          <a:srgbClr val="FF0000"/>
                        </a:solidFill>
                      </a:rPr>
                      <m:t>ı</m:t>
                    </m:r>
                    <m:r>
                      <m:rPr>
                        <m:nor/>
                      </m:rPr>
                      <a:rPr lang="tr-TR" altLang="ar-SY" sz="2800" dirty="0">
                        <a:solidFill>
                          <a:srgbClr val="FF0000"/>
                        </a:solidFill>
                      </a:rPr>
                      <m:t>z</m:t>
                    </m:r>
                    <m:r>
                      <m:rPr>
                        <m:nor/>
                      </m:rPr>
                      <a:rPr lang="tr-TR" altLang="ar-SY" sz="2800" dirty="0">
                        <a:solidFill>
                          <a:srgbClr val="FF0000"/>
                        </a:solidFill>
                      </a:rPr>
                      <m:t>ı</m:t>
                    </m:r>
                    <m:r>
                      <m:rPr>
                        <m:nor/>
                      </m:rPr>
                      <a:rPr lang="tr-TR" altLang="ar-SY" sz="2800" dirty="0">
                        <a:solidFill>
                          <a:srgbClr val="FF0000"/>
                        </a:solidFill>
                      </a:rPr>
                      <m:t>n</m:t>
                    </m:r>
                    <m:r>
                      <m:rPr>
                        <m:nor/>
                      </m:rPr>
                      <a:rPr lang="tr-TR" altLang="ar-SY" sz="2800" dirty="0">
                        <a:solidFill>
                          <a:srgbClr val="FF0000"/>
                        </a:solidFill>
                      </a:rPr>
                      <m:t>ı</m:t>
                    </m:r>
                    <m:r>
                      <a:rPr lang="tr-TR" altLang="ar-SY" sz="2800" b="0" i="1" dirty="0" smtClean="0">
                        <a:solidFill>
                          <a:schemeClr val="tx1"/>
                        </a:solidFill>
                        <a:latin typeface="Cambria Math" panose="02040503050406030204" pitchFamily="18" charset="0"/>
                      </a:rPr>
                      <m:t>=</m:t>
                    </m:r>
                    <m:f>
                      <m:fPr>
                        <m:ctrlPr>
                          <a:rPr lang="tr-TR" altLang="ar-SY" sz="2800" b="0" i="1" dirty="0" smtClean="0">
                            <a:solidFill>
                              <a:schemeClr val="tx1"/>
                            </a:solidFill>
                            <a:latin typeface="Cambria Math" panose="02040503050406030204" pitchFamily="18" charset="0"/>
                          </a:rPr>
                        </m:ctrlPr>
                      </m:fPr>
                      <m:num>
                        <m:r>
                          <a:rPr lang="tr-TR" altLang="ar-SY" sz="2800" b="0" i="1" dirty="0" smtClean="0">
                            <a:solidFill>
                              <a:schemeClr val="tx1"/>
                            </a:solidFill>
                            <a:latin typeface="Cambria Math" panose="02040503050406030204" pitchFamily="18" charset="0"/>
                          </a:rPr>
                          <m:t>−</m:t>
                        </m:r>
                        <m:r>
                          <a:rPr lang="tr-TR" altLang="ar-SY" sz="2800" b="0" i="1" dirty="0" smtClean="0">
                            <a:solidFill>
                              <a:schemeClr val="tx1"/>
                            </a:solidFill>
                            <a:latin typeface="Cambria Math" panose="02040503050406030204" pitchFamily="18" charset="0"/>
                            <a:ea typeface="Cambria Math" panose="02040503050406030204" pitchFamily="18" charset="0"/>
                          </a:rPr>
                          <m:t>∆</m:t>
                        </m:r>
                        <m:r>
                          <m:rPr>
                            <m:nor/>
                          </m:rPr>
                          <a:rPr lang="en-US" altLang="ar-SY" sz="2800" dirty="0"/>
                          <m:t>[</m:t>
                        </m:r>
                        <m:r>
                          <m:rPr>
                            <m:nor/>
                          </m:rPr>
                          <a:rPr lang="tr-TR" altLang="ar-SY" sz="2800" dirty="0"/>
                          <m:t>H</m:t>
                        </m:r>
                        <m:r>
                          <m:rPr>
                            <m:nor/>
                          </m:rPr>
                          <a:rPr lang="tr-TR" altLang="ar-SY" sz="2800" baseline="-25000" dirty="0"/>
                          <m:t>2</m:t>
                        </m:r>
                        <m:r>
                          <m:rPr>
                            <m:nor/>
                          </m:rPr>
                          <a:rPr lang="tr-TR" altLang="ar-SY" sz="2800" dirty="0"/>
                          <m:t>O</m:t>
                        </m:r>
                        <m:r>
                          <m:rPr>
                            <m:nor/>
                          </m:rPr>
                          <a:rPr lang="tr-TR" altLang="ar-SY" sz="2800" baseline="-25000" dirty="0"/>
                          <m:t>2</m:t>
                        </m:r>
                        <m:r>
                          <m:rPr>
                            <m:nor/>
                          </m:rPr>
                          <a:rPr lang="en-US" altLang="ar-SY" sz="2800" dirty="0"/>
                          <m:t>]</m:t>
                        </m:r>
                      </m:num>
                      <m:den>
                        <m:r>
                          <a:rPr lang="tr-TR" altLang="ar-SY" sz="2800" b="0" i="1" dirty="0" smtClean="0">
                            <a:solidFill>
                              <a:schemeClr val="tx1"/>
                            </a:solidFill>
                            <a:latin typeface="Cambria Math" panose="02040503050406030204" pitchFamily="18" charset="0"/>
                            <a:ea typeface="Cambria Math" panose="02040503050406030204" pitchFamily="18" charset="0"/>
                          </a:rPr>
                          <m:t>∆</m:t>
                        </m:r>
                        <m:r>
                          <a:rPr lang="tr-TR" altLang="ar-SY" sz="2800" b="0" i="1" dirty="0" smtClean="0">
                            <a:solidFill>
                              <a:schemeClr val="tx1"/>
                            </a:solidFill>
                            <a:latin typeface="Cambria Math" panose="02040503050406030204" pitchFamily="18" charset="0"/>
                            <a:ea typeface="Cambria Math" panose="02040503050406030204" pitchFamily="18" charset="0"/>
                          </a:rPr>
                          <m:t>𝑡</m:t>
                        </m:r>
                      </m:den>
                    </m:f>
                    <m:r>
                      <a:rPr lang="tr-TR" altLang="ar-SY" sz="2800" b="0" i="1" dirty="0" smtClean="0">
                        <a:solidFill>
                          <a:schemeClr val="tx1"/>
                        </a:solidFill>
                        <a:latin typeface="Cambria Math" panose="02040503050406030204" pitchFamily="18" charset="0"/>
                      </a:rPr>
                      <m:t>=</m:t>
                    </m:r>
                  </m:oMath>
                </a14:m>
                <a:endParaRPr lang="tr-TR" altLang="ar-SY" sz="2800" b="0" i="1" dirty="0">
                  <a:solidFill>
                    <a:schemeClr val="tx1"/>
                  </a:solidFill>
                  <a:latin typeface="Cambria Math" panose="02040503050406030204" pitchFamily="18" charset="0"/>
                </a:endParaRPr>
              </a:p>
              <a:p>
                <a:pPr marL="0" indent="0" algn="l" rtl="0">
                  <a:lnSpc>
                    <a:spcPct val="150000"/>
                  </a:lnSpc>
                  <a:buNone/>
                </a:pPr>
                <a14:m>
                  <m:oMathPara xmlns:m="http://schemas.openxmlformats.org/officeDocument/2006/math">
                    <m:oMathParaPr>
                      <m:jc m:val="centerGroup"/>
                    </m:oMathParaPr>
                    <m:oMath xmlns:m="http://schemas.openxmlformats.org/officeDocument/2006/math">
                      <m:f>
                        <m:fPr>
                          <m:ctrlPr>
                            <a:rPr lang="tr-TR" altLang="ar-SY" sz="2800" b="0" i="1" dirty="0" smtClean="0">
                              <a:solidFill>
                                <a:schemeClr val="tx1"/>
                              </a:solidFill>
                              <a:latin typeface="Cambria Math" panose="02040503050406030204" pitchFamily="18" charset="0"/>
                            </a:rPr>
                          </m:ctrlPr>
                        </m:fPr>
                        <m:num>
                          <m:r>
                            <a:rPr lang="tr-TR" altLang="ar-SY" sz="2800" b="0" i="1" dirty="0" smtClean="0">
                              <a:solidFill>
                                <a:schemeClr val="tx1"/>
                              </a:solidFill>
                              <a:latin typeface="Cambria Math" panose="02040503050406030204" pitchFamily="18" charset="0"/>
                            </a:rPr>
                            <m:t>−</m:t>
                          </m:r>
                          <m:d>
                            <m:dPr>
                              <m:ctrlPr>
                                <a:rPr lang="tr-TR" altLang="ar-SY" sz="2800" b="0" i="1" dirty="0" smtClean="0">
                                  <a:solidFill>
                                    <a:schemeClr val="tx1"/>
                                  </a:solidFill>
                                  <a:latin typeface="Cambria Math" panose="02040503050406030204" pitchFamily="18" charset="0"/>
                                </a:rPr>
                              </m:ctrlPr>
                            </m:dPr>
                            <m:e>
                              <m:r>
                                <a:rPr lang="tr-TR" altLang="ar-SY" sz="2800" b="0" i="1" dirty="0" smtClean="0">
                                  <a:solidFill>
                                    <a:schemeClr val="tx1"/>
                                  </a:solidFill>
                                  <a:latin typeface="Cambria Math" panose="02040503050406030204" pitchFamily="18" charset="0"/>
                                </a:rPr>
                                <m:t>2,01−2,32</m:t>
                              </m:r>
                            </m:e>
                          </m:d>
                          <m:r>
                            <m:rPr>
                              <m:sty m:val="p"/>
                            </m:rPr>
                            <a:rPr lang="tr-TR" altLang="ar-SY" sz="2800" b="0" i="0" dirty="0" smtClean="0">
                              <a:solidFill>
                                <a:schemeClr val="tx1"/>
                              </a:solidFill>
                              <a:latin typeface="Cambria Math" panose="02040503050406030204" pitchFamily="18" charset="0"/>
                            </a:rPr>
                            <m:t>M</m:t>
                          </m:r>
                        </m:num>
                        <m:den>
                          <m:r>
                            <a:rPr lang="tr-TR" altLang="ar-SY" sz="2800" b="0" i="1" dirty="0" smtClean="0">
                              <a:solidFill>
                                <a:schemeClr val="tx1"/>
                              </a:solidFill>
                              <a:latin typeface="Cambria Math" panose="02040503050406030204" pitchFamily="18" charset="0"/>
                            </a:rPr>
                            <m:t>200 </m:t>
                          </m:r>
                          <m:r>
                            <m:rPr>
                              <m:sty m:val="p"/>
                            </m:rPr>
                            <a:rPr lang="tr-TR" altLang="ar-SY" sz="2800" b="0" i="0" dirty="0" smtClean="0">
                              <a:solidFill>
                                <a:schemeClr val="tx1"/>
                              </a:solidFill>
                              <a:latin typeface="Cambria Math" panose="02040503050406030204" pitchFamily="18" charset="0"/>
                            </a:rPr>
                            <m:t>s</m:t>
                          </m:r>
                        </m:den>
                      </m:f>
                      <m:r>
                        <a:rPr lang="tr-TR" altLang="ar-SY" sz="2800" b="0" i="1" dirty="0" smtClean="0">
                          <a:solidFill>
                            <a:schemeClr val="tx1"/>
                          </a:solidFill>
                          <a:latin typeface="Cambria Math" panose="02040503050406030204" pitchFamily="18" charset="0"/>
                        </a:rPr>
                        <m:t>=</m:t>
                      </m:r>
                      <m:r>
                        <a:rPr lang="tr-TR" altLang="ar-SY" sz="2800" b="0" i="1" dirty="0" smtClean="0">
                          <a:solidFill>
                            <a:srgbClr val="FF0000"/>
                          </a:solidFill>
                          <a:latin typeface="Cambria Math" panose="02040503050406030204" pitchFamily="18" charset="0"/>
                        </a:rPr>
                        <m:t>1,71 × </m:t>
                      </m:r>
                      <m:sSup>
                        <m:sSupPr>
                          <m:ctrlPr>
                            <a:rPr lang="tr-TR" altLang="ar-SY" sz="2800" b="0" i="1" dirty="0" smtClean="0">
                              <a:solidFill>
                                <a:srgbClr val="FF0000"/>
                              </a:solidFill>
                              <a:latin typeface="Cambria Math" panose="02040503050406030204" pitchFamily="18" charset="0"/>
                              <a:ea typeface="Cambria Math" panose="02040503050406030204" pitchFamily="18" charset="0"/>
                            </a:rPr>
                          </m:ctrlPr>
                        </m:sSupPr>
                        <m:e>
                          <m:r>
                            <a:rPr lang="tr-TR" altLang="ar-SY" sz="2800" b="0" i="1" dirty="0" smtClean="0">
                              <a:solidFill>
                                <a:srgbClr val="FF0000"/>
                              </a:solidFill>
                              <a:latin typeface="Cambria Math" panose="02040503050406030204" pitchFamily="18" charset="0"/>
                              <a:ea typeface="Cambria Math" panose="02040503050406030204" pitchFamily="18" charset="0"/>
                            </a:rPr>
                            <m:t>10</m:t>
                          </m:r>
                        </m:e>
                        <m:sup>
                          <m:r>
                            <a:rPr lang="tr-TR" altLang="ar-SY" sz="2800" b="0" i="1" dirty="0" smtClean="0">
                              <a:solidFill>
                                <a:srgbClr val="FF0000"/>
                              </a:solidFill>
                              <a:latin typeface="Cambria Math" panose="02040503050406030204" pitchFamily="18" charset="0"/>
                              <a:ea typeface="Cambria Math" panose="02040503050406030204" pitchFamily="18" charset="0"/>
                            </a:rPr>
                            <m:t>−3</m:t>
                          </m:r>
                        </m:sup>
                      </m:sSup>
                      <m:r>
                        <a:rPr lang="tr-TR" altLang="ar-SY" sz="2800" b="0" i="1" dirty="0" smtClean="0">
                          <a:solidFill>
                            <a:srgbClr val="FF0000"/>
                          </a:solidFill>
                          <a:latin typeface="Cambria Math" panose="02040503050406030204" pitchFamily="18" charset="0"/>
                          <a:ea typeface="Cambria Math" panose="02040503050406030204" pitchFamily="18" charset="0"/>
                        </a:rPr>
                        <m:t> </m:t>
                      </m:r>
                      <m:r>
                        <m:rPr>
                          <m:sty m:val="p"/>
                        </m:rPr>
                        <a:rPr lang="tr-TR" altLang="ar-SY" sz="2800" b="0" i="0" dirty="0" smtClean="0">
                          <a:solidFill>
                            <a:srgbClr val="FF0000"/>
                          </a:solidFill>
                          <a:latin typeface="Cambria Math" panose="02040503050406030204" pitchFamily="18" charset="0"/>
                          <a:ea typeface="Cambria Math" panose="02040503050406030204" pitchFamily="18" charset="0"/>
                        </a:rPr>
                        <m:t>M</m:t>
                      </m:r>
                      <m:r>
                        <a:rPr lang="tr-TR" altLang="ar-SY" sz="2800" b="0" i="0" dirty="0" smtClean="0">
                          <a:solidFill>
                            <a:srgbClr val="FF0000"/>
                          </a:solidFill>
                          <a:latin typeface="Cambria Math" panose="02040503050406030204" pitchFamily="18" charset="0"/>
                          <a:ea typeface="Cambria Math" panose="02040503050406030204" pitchFamily="18" charset="0"/>
                        </a:rPr>
                        <m:t> </m:t>
                      </m:r>
                      <m:sSup>
                        <m:sSupPr>
                          <m:ctrlPr>
                            <a:rPr lang="tr-TR" altLang="ar-SY" sz="2800" b="0" i="1" dirty="0" smtClean="0">
                              <a:solidFill>
                                <a:srgbClr val="FF0000"/>
                              </a:solidFill>
                              <a:latin typeface="Cambria Math" panose="02040503050406030204" pitchFamily="18" charset="0"/>
                              <a:ea typeface="Cambria Math" panose="02040503050406030204" pitchFamily="18" charset="0"/>
                            </a:rPr>
                          </m:ctrlPr>
                        </m:sSupPr>
                        <m:e>
                          <m:r>
                            <m:rPr>
                              <m:sty m:val="p"/>
                            </m:rPr>
                            <a:rPr lang="tr-TR" altLang="ar-SY" sz="2800" b="0" i="0" dirty="0" smtClean="0">
                              <a:solidFill>
                                <a:srgbClr val="FF0000"/>
                              </a:solidFill>
                              <a:latin typeface="Cambria Math" panose="02040503050406030204" pitchFamily="18" charset="0"/>
                              <a:ea typeface="Cambria Math" panose="02040503050406030204" pitchFamily="18" charset="0"/>
                            </a:rPr>
                            <m:t>s</m:t>
                          </m:r>
                        </m:e>
                        <m:sup>
                          <m:r>
                            <a:rPr lang="tr-TR" altLang="ar-SY" sz="2800" b="0" i="1" dirty="0" smtClean="0">
                              <a:solidFill>
                                <a:srgbClr val="FF0000"/>
                              </a:solidFill>
                              <a:latin typeface="Cambria Math" panose="02040503050406030204" pitchFamily="18" charset="0"/>
                              <a:ea typeface="Cambria Math" panose="02040503050406030204" pitchFamily="18" charset="0"/>
                            </a:rPr>
                            <m:t>−1</m:t>
                          </m:r>
                        </m:sup>
                      </m:sSup>
                    </m:oMath>
                  </m:oMathPara>
                </a14:m>
                <a:endParaRPr lang="tr-TR" altLang="ar-SY" sz="2800" dirty="0"/>
              </a:p>
              <a:p>
                <a:pPr algn="l" rtl="0">
                  <a:lnSpc>
                    <a:spcPct val="150000"/>
                  </a:lnSpc>
                </a:pPr>
                <a:endParaRPr lang="tr-TR" altLang="ar-SY"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223492" y="1138874"/>
                <a:ext cx="8263407" cy="5313441"/>
              </a:xfrm>
              <a:blipFill>
                <a:blip r:embed="rId2"/>
                <a:stretch>
                  <a:fillRect l="-1402"/>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Çözüm</a:t>
            </a:r>
            <a:endParaRPr lang="en-US" altLang="ar-SY" sz="2800" dirty="0">
              <a:solidFill>
                <a:srgbClr val="002060"/>
              </a:solidFill>
            </a:endParaRPr>
          </a:p>
        </p:txBody>
      </p:sp>
      <p:graphicFrame>
        <p:nvGraphicFramePr>
          <p:cNvPr id="4" name="Table 7">
            <a:extLst>
              <a:ext uri="{FF2B5EF4-FFF2-40B4-BE49-F238E27FC236}">
                <a16:creationId xmlns:a16="http://schemas.microsoft.com/office/drawing/2014/main" id="{1D56A4A9-3F18-483A-BDDA-BF66AA5CF323}"/>
              </a:ext>
            </a:extLst>
          </p:cNvPr>
          <p:cNvGraphicFramePr>
            <a:graphicFrameLocks noGrp="1"/>
          </p:cNvGraphicFramePr>
          <p:nvPr>
            <p:extLst>
              <p:ext uri="{D42A27DB-BD31-4B8C-83A1-F6EECF244321}">
                <p14:modId xmlns:p14="http://schemas.microsoft.com/office/powerpoint/2010/main" val="781406897"/>
              </p:ext>
            </p:extLst>
          </p:nvPr>
        </p:nvGraphicFramePr>
        <p:xfrm>
          <a:off x="9320981" y="1430044"/>
          <a:ext cx="2662544" cy="3657600"/>
        </p:xfrm>
        <a:graphic>
          <a:graphicData uri="http://schemas.openxmlformats.org/drawingml/2006/table">
            <a:tbl>
              <a:tblPr firstRow="1" bandRow="1">
                <a:tableStyleId>{5C22544A-7EE6-4342-B048-85BDC9FD1C3A}</a:tableStyleId>
              </a:tblPr>
              <a:tblGrid>
                <a:gridCol w="1331272">
                  <a:extLst>
                    <a:ext uri="{9D8B030D-6E8A-4147-A177-3AD203B41FA5}">
                      <a16:colId xmlns:a16="http://schemas.microsoft.com/office/drawing/2014/main" val="20000"/>
                    </a:ext>
                  </a:extLst>
                </a:gridCol>
                <a:gridCol w="1331272">
                  <a:extLst>
                    <a:ext uri="{9D8B030D-6E8A-4147-A177-3AD203B41FA5}">
                      <a16:colId xmlns:a16="http://schemas.microsoft.com/office/drawing/2014/main" val="20001"/>
                    </a:ext>
                  </a:extLst>
                </a:gridCol>
              </a:tblGrid>
              <a:tr h="370840">
                <a:tc>
                  <a:txBody>
                    <a:bodyPr/>
                    <a:lstStyle/>
                    <a:p>
                      <a:pPr algn="ctr" rtl="0"/>
                      <a:r>
                        <a:rPr lang="tr-TR" sz="2400" dirty="0"/>
                        <a:t>Zaman,</a:t>
                      </a:r>
                      <a:r>
                        <a:rPr lang="tr-TR" sz="2400" baseline="0" dirty="0"/>
                        <a:t> s</a:t>
                      </a:r>
                      <a:endParaRPr lang="tr-TR" sz="2400" dirty="0"/>
                    </a:p>
                  </a:txBody>
                  <a:tcPr anchor="ctr"/>
                </a:tc>
                <a:tc>
                  <a:txBody>
                    <a:bodyPr/>
                    <a:lstStyle/>
                    <a:p>
                      <a:pPr algn="ctr" rtl="0"/>
                      <a:r>
                        <a:rPr lang="tr-TR" sz="2400" dirty="0"/>
                        <a:t>H</a:t>
                      </a:r>
                      <a:r>
                        <a:rPr lang="tr-TR" sz="2400" baseline="-25000" dirty="0"/>
                        <a:t>2</a:t>
                      </a:r>
                      <a:r>
                        <a:rPr lang="tr-TR" sz="2400" dirty="0"/>
                        <a:t>O</a:t>
                      </a:r>
                      <a:r>
                        <a:rPr lang="tr-TR" sz="2400" baseline="-25000" dirty="0"/>
                        <a:t>2</a:t>
                      </a:r>
                      <a:r>
                        <a:rPr lang="tr-TR" sz="2400" baseline="0" dirty="0"/>
                        <a:t>, M</a:t>
                      </a:r>
                      <a:endParaRPr lang="tr-TR" sz="2400" baseline="-25000" dirty="0"/>
                    </a:p>
                  </a:txBody>
                  <a:tcPr anchor="ctr"/>
                </a:tc>
                <a:extLst>
                  <a:ext uri="{0D108BD9-81ED-4DB2-BD59-A6C34878D82A}">
                    <a16:rowId xmlns:a16="http://schemas.microsoft.com/office/drawing/2014/main" val="10000"/>
                  </a:ext>
                </a:extLst>
              </a:tr>
              <a:tr h="370840">
                <a:tc>
                  <a:txBody>
                    <a:bodyPr/>
                    <a:lstStyle/>
                    <a:p>
                      <a:pPr algn="ctr" rtl="0"/>
                      <a:r>
                        <a:rPr lang="tr-TR" sz="2400" dirty="0"/>
                        <a:t>0</a:t>
                      </a:r>
                    </a:p>
                  </a:txBody>
                  <a:tcPr anchor="ctr"/>
                </a:tc>
                <a:tc>
                  <a:txBody>
                    <a:bodyPr/>
                    <a:lstStyle/>
                    <a:p>
                      <a:pPr algn="ctr" rtl="0"/>
                      <a:r>
                        <a:rPr lang="tr-TR" sz="2400" dirty="0"/>
                        <a:t>2,32</a:t>
                      </a:r>
                    </a:p>
                  </a:txBody>
                  <a:tcPr anchor="ctr"/>
                </a:tc>
                <a:extLst>
                  <a:ext uri="{0D108BD9-81ED-4DB2-BD59-A6C34878D82A}">
                    <a16:rowId xmlns:a16="http://schemas.microsoft.com/office/drawing/2014/main" val="10001"/>
                  </a:ext>
                </a:extLst>
              </a:tr>
              <a:tr h="370840">
                <a:tc>
                  <a:txBody>
                    <a:bodyPr/>
                    <a:lstStyle/>
                    <a:p>
                      <a:pPr algn="ctr" rtl="0"/>
                      <a:r>
                        <a:rPr lang="tr-TR" sz="2400" dirty="0"/>
                        <a:t>200</a:t>
                      </a:r>
                    </a:p>
                  </a:txBody>
                  <a:tcPr anchor="ctr"/>
                </a:tc>
                <a:tc>
                  <a:txBody>
                    <a:bodyPr/>
                    <a:lstStyle/>
                    <a:p>
                      <a:pPr algn="ctr" rtl="0"/>
                      <a:r>
                        <a:rPr lang="tr-TR" sz="2400" dirty="0"/>
                        <a:t>2,01</a:t>
                      </a:r>
                    </a:p>
                  </a:txBody>
                  <a:tcPr anchor="ctr"/>
                </a:tc>
                <a:extLst>
                  <a:ext uri="{0D108BD9-81ED-4DB2-BD59-A6C34878D82A}">
                    <a16:rowId xmlns:a16="http://schemas.microsoft.com/office/drawing/2014/main" val="10002"/>
                  </a:ext>
                </a:extLst>
              </a:tr>
              <a:tr h="370840">
                <a:tc>
                  <a:txBody>
                    <a:bodyPr/>
                    <a:lstStyle/>
                    <a:p>
                      <a:pPr algn="ctr" rtl="0"/>
                      <a:r>
                        <a:rPr lang="tr-TR" sz="2400" dirty="0"/>
                        <a:t>400</a:t>
                      </a:r>
                    </a:p>
                  </a:txBody>
                  <a:tcPr anchor="ctr"/>
                </a:tc>
                <a:tc>
                  <a:txBody>
                    <a:bodyPr/>
                    <a:lstStyle/>
                    <a:p>
                      <a:pPr algn="ctr" rtl="0"/>
                      <a:r>
                        <a:rPr lang="tr-TR" sz="2400" dirty="0"/>
                        <a:t>1,72</a:t>
                      </a:r>
                    </a:p>
                  </a:txBody>
                  <a:tcPr anchor="ctr"/>
                </a:tc>
                <a:extLst>
                  <a:ext uri="{0D108BD9-81ED-4DB2-BD59-A6C34878D82A}">
                    <a16:rowId xmlns:a16="http://schemas.microsoft.com/office/drawing/2014/main" val="10003"/>
                  </a:ext>
                </a:extLst>
              </a:tr>
              <a:tr h="370840">
                <a:tc>
                  <a:txBody>
                    <a:bodyPr/>
                    <a:lstStyle/>
                    <a:p>
                      <a:pPr algn="ctr" rtl="0"/>
                      <a:r>
                        <a:rPr lang="tr-TR" sz="2400" dirty="0"/>
                        <a:t>600</a:t>
                      </a:r>
                    </a:p>
                  </a:txBody>
                  <a:tcPr anchor="ctr"/>
                </a:tc>
                <a:tc>
                  <a:txBody>
                    <a:bodyPr/>
                    <a:lstStyle/>
                    <a:p>
                      <a:pPr algn="ctr" rtl="0"/>
                      <a:r>
                        <a:rPr lang="tr-TR" sz="2400" dirty="0"/>
                        <a:t>1,49</a:t>
                      </a:r>
                    </a:p>
                  </a:txBody>
                  <a:tcPr anchor="ctr"/>
                </a:tc>
                <a:extLst>
                  <a:ext uri="{0D108BD9-81ED-4DB2-BD59-A6C34878D82A}">
                    <a16:rowId xmlns:a16="http://schemas.microsoft.com/office/drawing/2014/main" val="10004"/>
                  </a:ext>
                </a:extLst>
              </a:tr>
              <a:tr h="370840">
                <a:tc>
                  <a:txBody>
                    <a:bodyPr/>
                    <a:lstStyle/>
                    <a:p>
                      <a:pPr algn="ctr" rtl="0"/>
                      <a:r>
                        <a:rPr lang="tr-TR" sz="2400" dirty="0"/>
                        <a:t>1200</a:t>
                      </a:r>
                    </a:p>
                  </a:txBody>
                  <a:tcPr anchor="ctr"/>
                </a:tc>
                <a:tc>
                  <a:txBody>
                    <a:bodyPr/>
                    <a:lstStyle/>
                    <a:p>
                      <a:pPr algn="ctr" rtl="0"/>
                      <a:r>
                        <a:rPr lang="tr-TR" sz="2400" dirty="0"/>
                        <a:t>0,98</a:t>
                      </a:r>
                    </a:p>
                  </a:txBody>
                  <a:tcPr anchor="ctr"/>
                </a:tc>
                <a:extLst>
                  <a:ext uri="{0D108BD9-81ED-4DB2-BD59-A6C34878D82A}">
                    <a16:rowId xmlns:a16="http://schemas.microsoft.com/office/drawing/2014/main" val="10005"/>
                  </a:ext>
                </a:extLst>
              </a:tr>
              <a:tr h="370840">
                <a:tc>
                  <a:txBody>
                    <a:bodyPr/>
                    <a:lstStyle/>
                    <a:p>
                      <a:pPr algn="ctr" rtl="0"/>
                      <a:r>
                        <a:rPr lang="tr-TR" sz="2400" dirty="0"/>
                        <a:t>1800</a:t>
                      </a:r>
                    </a:p>
                  </a:txBody>
                  <a:tcPr anchor="ctr"/>
                </a:tc>
                <a:tc>
                  <a:txBody>
                    <a:bodyPr/>
                    <a:lstStyle/>
                    <a:p>
                      <a:pPr algn="ctr" rtl="0"/>
                      <a:r>
                        <a:rPr lang="tr-TR" sz="2400" dirty="0"/>
                        <a:t>0,62</a:t>
                      </a:r>
                    </a:p>
                  </a:txBody>
                  <a:tcPr anchor="ctr"/>
                </a:tc>
                <a:extLst>
                  <a:ext uri="{0D108BD9-81ED-4DB2-BD59-A6C34878D82A}">
                    <a16:rowId xmlns:a16="http://schemas.microsoft.com/office/drawing/2014/main" val="10006"/>
                  </a:ext>
                </a:extLst>
              </a:tr>
              <a:tr h="370840">
                <a:tc>
                  <a:txBody>
                    <a:bodyPr/>
                    <a:lstStyle/>
                    <a:p>
                      <a:pPr algn="ctr" rtl="0"/>
                      <a:r>
                        <a:rPr lang="tr-TR" sz="2400" dirty="0"/>
                        <a:t>3000</a:t>
                      </a:r>
                    </a:p>
                  </a:txBody>
                  <a:tcPr anchor="ctr"/>
                </a:tc>
                <a:tc>
                  <a:txBody>
                    <a:bodyPr/>
                    <a:lstStyle/>
                    <a:p>
                      <a:pPr algn="ctr" rtl="0"/>
                      <a:r>
                        <a:rPr lang="tr-TR" sz="2400" dirty="0"/>
                        <a:t>0,25</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0490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223492" y="1138874"/>
                <a:ext cx="8263407" cy="5313441"/>
              </a:xfrm>
            </p:spPr>
            <p:txBody>
              <a:bodyPr>
                <a:normAutofit fontScale="77500" lnSpcReduction="20000"/>
              </a:bodyPr>
              <a:lstStyle/>
              <a:p>
                <a:pPr algn="l" rtl="0">
                  <a:lnSpc>
                    <a:spcPct val="150000"/>
                  </a:lnSpc>
                </a:pPr>
                <a:r>
                  <a:rPr lang="tr-TR" altLang="ar-SY" sz="3300" dirty="0">
                    <a:solidFill>
                      <a:srgbClr val="FF0000"/>
                    </a:solidFill>
                  </a:rPr>
                  <a:t>(b)</a:t>
                </a:r>
                <a:r>
                  <a:rPr lang="tr-TR" altLang="ar-SY" sz="3300" dirty="0"/>
                  <a:t> </a:t>
                </a:r>
                <a:r>
                  <a:rPr lang="tr-TR" altLang="ar-SY" sz="3300" dirty="0">
                    <a:solidFill>
                      <a:schemeClr val="tx1"/>
                    </a:solidFill>
                  </a:rPr>
                  <a:t>hesaplanan başlangıç hızının ilk 100 s sabit kaldığını varsayarız.</a:t>
                </a:r>
              </a:p>
              <a:p>
                <a:pPr marL="0" indent="0" algn="l" rtl="0">
                  <a:lnSpc>
                    <a:spcPct val="150000"/>
                  </a:lnSpc>
                  <a:buNone/>
                </a:pPr>
                <a14:m>
                  <m:oMathPara xmlns:m="http://schemas.openxmlformats.org/officeDocument/2006/math">
                    <m:oMathParaPr>
                      <m:jc m:val="centerGroup"/>
                    </m:oMathParaPr>
                    <m:oMath xmlns:m="http://schemas.openxmlformats.org/officeDocument/2006/math">
                      <m:r>
                        <m:rPr>
                          <m:nor/>
                        </m:rPr>
                        <a:rPr lang="tr-TR" altLang="ar-SY" sz="3300" dirty="0">
                          <a:solidFill>
                            <a:srgbClr val="FF0000"/>
                          </a:solidFill>
                        </a:rPr>
                        <m:t>tepkimenin</m:t>
                      </m:r>
                      <m:r>
                        <m:rPr>
                          <m:nor/>
                        </m:rPr>
                        <a:rPr lang="tr-TR" altLang="ar-SY" sz="3300" dirty="0">
                          <a:solidFill>
                            <a:srgbClr val="FF0000"/>
                          </a:solidFill>
                        </a:rPr>
                        <m:t> </m:t>
                      </m:r>
                      <m:r>
                        <m:rPr>
                          <m:nor/>
                        </m:rPr>
                        <a:rPr lang="tr-TR" altLang="ar-SY" sz="3300" dirty="0">
                          <a:solidFill>
                            <a:srgbClr val="FF0000"/>
                          </a:solidFill>
                        </a:rPr>
                        <m:t>h</m:t>
                      </m:r>
                      <m:r>
                        <m:rPr>
                          <m:nor/>
                        </m:rPr>
                        <a:rPr lang="tr-TR" altLang="ar-SY" sz="3300" dirty="0">
                          <a:solidFill>
                            <a:srgbClr val="FF0000"/>
                          </a:solidFill>
                        </a:rPr>
                        <m:t>ı</m:t>
                      </m:r>
                      <m:r>
                        <m:rPr>
                          <m:nor/>
                        </m:rPr>
                        <a:rPr lang="tr-TR" altLang="ar-SY" sz="3300" dirty="0">
                          <a:solidFill>
                            <a:srgbClr val="FF0000"/>
                          </a:solidFill>
                        </a:rPr>
                        <m:t>z</m:t>
                      </m:r>
                      <m:r>
                        <m:rPr>
                          <m:nor/>
                        </m:rPr>
                        <a:rPr lang="tr-TR" altLang="ar-SY" sz="3300" dirty="0">
                          <a:solidFill>
                            <a:srgbClr val="FF0000"/>
                          </a:solidFill>
                        </a:rPr>
                        <m:t>ı</m:t>
                      </m:r>
                      <m:r>
                        <m:rPr>
                          <m:nor/>
                        </m:rPr>
                        <a:rPr lang="tr-TR" altLang="ar-SY" sz="3300" dirty="0">
                          <a:solidFill>
                            <a:srgbClr val="FF0000"/>
                          </a:solidFill>
                        </a:rPr>
                        <m:t>n</m:t>
                      </m:r>
                      <m:r>
                        <m:rPr>
                          <m:nor/>
                        </m:rPr>
                        <a:rPr lang="tr-TR" altLang="ar-SY" sz="3300" dirty="0">
                          <a:solidFill>
                            <a:srgbClr val="FF0000"/>
                          </a:solidFill>
                        </a:rPr>
                        <m:t>ı</m:t>
                      </m:r>
                      <m:r>
                        <a:rPr lang="tr-TR" altLang="ar-SY" sz="3300" i="1" dirty="0" smtClean="0">
                          <a:solidFill>
                            <a:schemeClr val="tx1"/>
                          </a:solidFill>
                          <a:latin typeface="Cambria Math" panose="02040503050406030204" pitchFamily="18" charset="0"/>
                        </a:rPr>
                        <m:t>=</m:t>
                      </m:r>
                      <m:f>
                        <m:fPr>
                          <m:ctrlPr>
                            <a:rPr lang="tr-TR" altLang="ar-SY" sz="3300" i="1" dirty="0">
                              <a:solidFill>
                                <a:schemeClr val="tx1"/>
                              </a:solidFill>
                              <a:latin typeface="Cambria Math" panose="02040503050406030204" pitchFamily="18" charset="0"/>
                            </a:rPr>
                          </m:ctrlPr>
                        </m:fPr>
                        <m:num>
                          <m:r>
                            <a:rPr lang="tr-TR" altLang="ar-SY" sz="3300" i="1" dirty="0">
                              <a:solidFill>
                                <a:schemeClr val="tx1"/>
                              </a:solidFill>
                              <a:latin typeface="Cambria Math" panose="02040503050406030204" pitchFamily="18" charset="0"/>
                            </a:rPr>
                            <m:t>−</m:t>
                          </m:r>
                          <m:r>
                            <a:rPr lang="tr-TR" altLang="ar-SY" sz="3300" i="1" dirty="0">
                              <a:solidFill>
                                <a:schemeClr val="tx1"/>
                              </a:solidFill>
                              <a:latin typeface="Cambria Math" panose="02040503050406030204" pitchFamily="18" charset="0"/>
                              <a:ea typeface="Cambria Math" panose="02040503050406030204" pitchFamily="18" charset="0"/>
                            </a:rPr>
                            <m:t>∆</m:t>
                          </m:r>
                          <m:r>
                            <m:rPr>
                              <m:nor/>
                            </m:rPr>
                            <a:rPr lang="en-US" altLang="ar-SY" sz="3300" dirty="0">
                              <a:solidFill>
                                <a:schemeClr val="tx1"/>
                              </a:solidFill>
                            </a:rPr>
                            <m:t>[</m:t>
                          </m:r>
                          <m:r>
                            <m:rPr>
                              <m:nor/>
                            </m:rPr>
                            <a:rPr lang="tr-TR" altLang="ar-SY" sz="3300" dirty="0">
                              <a:solidFill>
                                <a:schemeClr val="tx1"/>
                              </a:solidFill>
                            </a:rPr>
                            <m:t>H</m:t>
                          </m:r>
                          <m:r>
                            <m:rPr>
                              <m:nor/>
                            </m:rPr>
                            <a:rPr lang="tr-TR" altLang="ar-SY" sz="3300" baseline="-25000" dirty="0">
                              <a:solidFill>
                                <a:schemeClr val="tx1"/>
                              </a:solidFill>
                            </a:rPr>
                            <m:t>2</m:t>
                          </m:r>
                          <m:r>
                            <m:rPr>
                              <m:nor/>
                            </m:rPr>
                            <a:rPr lang="tr-TR" altLang="ar-SY" sz="3300" dirty="0">
                              <a:solidFill>
                                <a:schemeClr val="tx1"/>
                              </a:solidFill>
                            </a:rPr>
                            <m:t>O</m:t>
                          </m:r>
                          <m:r>
                            <m:rPr>
                              <m:nor/>
                            </m:rPr>
                            <a:rPr lang="tr-TR" altLang="ar-SY" sz="3300" baseline="-25000" dirty="0">
                              <a:solidFill>
                                <a:schemeClr val="tx1"/>
                              </a:solidFill>
                            </a:rPr>
                            <m:t>2</m:t>
                          </m:r>
                          <m:r>
                            <m:rPr>
                              <m:nor/>
                            </m:rPr>
                            <a:rPr lang="en-US" altLang="ar-SY" sz="3300" dirty="0">
                              <a:solidFill>
                                <a:schemeClr val="tx1"/>
                              </a:solidFill>
                            </a:rPr>
                            <m:t>]</m:t>
                          </m:r>
                        </m:num>
                        <m:den>
                          <m:r>
                            <a:rPr lang="tr-TR" altLang="ar-SY" sz="3300" i="1" dirty="0">
                              <a:solidFill>
                                <a:schemeClr val="tx1"/>
                              </a:solidFill>
                              <a:latin typeface="Cambria Math" panose="02040503050406030204" pitchFamily="18" charset="0"/>
                              <a:ea typeface="Cambria Math" panose="02040503050406030204" pitchFamily="18" charset="0"/>
                            </a:rPr>
                            <m:t>∆</m:t>
                          </m:r>
                          <m:r>
                            <a:rPr lang="tr-TR" altLang="ar-SY" sz="3300" i="1" dirty="0">
                              <a:solidFill>
                                <a:schemeClr val="tx1"/>
                              </a:solidFill>
                              <a:latin typeface="Cambria Math" panose="02040503050406030204" pitchFamily="18" charset="0"/>
                              <a:ea typeface="Cambria Math" panose="02040503050406030204" pitchFamily="18" charset="0"/>
                            </a:rPr>
                            <m:t>𝑡</m:t>
                          </m:r>
                        </m:den>
                      </m:f>
                    </m:oMath>
                  </m:oMathPara>
                </a14:m>
                <a:endParaRPr lang="tr-TR" altLang="ar-SY" sz="3300" i="1" dirty="0">
                  <a:solidFill>
                    <a:schemeClr val="tx1"/>
                  </a:solidFill>
                  <a:latin typeface="Cambria Math" panose="02040503050406030204" pitchFamily="18" charset="0"/>
                </a:endParaRPr>
              </a:p>
              <a:p>
                <a:pPr marL="0" indent="0" algn="l" rtl="0">
                  <a:lnSpc>
                    <a:spcPct val="150000"/>
                  </a:lnSpc>
                  <a:buNone/>
                </a:pPr>
                <a14:m>
                  <m:oMathPara xmlns:m="http://schemas.openxmlformats.org/officeDocument/2006/math">
                    <m:oMathParaPr>
                      <m:jc m:val="centerGroup"/>
                    </m:oMathParaPr>
                    <m:oMath xmlns:m="http://schemas.openxmlformats.org/officeDocument/2006/math">
                      <m:r>
                        <a:rPr lang="tr-TR" altLang="ar-SY" sz="2800" b="0" i="1" dirty="0" smtClean="0">
                          <a:solidFill>
                            <a:schemeClr val="tx1"/>
                          </a:solidFill>
                          <a:latin typeface="Cambria Math" panose="02040503050406030204" pitchFamily="18" charset="0"/>
                        </a:rPr>
                        <m:t>1,71 × </m:t>
                      </m:r>
                      <m:sSup>
                        <m:sSupPr>
                          <m:ctrlPr>
                            <a:rPr lang="tr-TR" altLang="ar-SY" sz="2800" b="0" i="1" dirty="0" smtClean="0">
                              <a:solidFill>
                                <a:schemeClr val="tx1"/>
                              </a:solidFill>
                              <a:latin typeface="Cambria Math" panose="02040503050406030204" pitchFamily="18" charset="0"/>
                              <a:ea typeface="Cambria Math" panose="02040503050406030204" pitchFamily="18" charset="0"/>
                            </a:rPr>
                          </m:ctrlPr>
                        </m:sSupPr>
                        <m:e>
                          <m:r>
                            <a:rPr lang="tr-TR" altLang="ar-SY" sz="2800" b="0" i="1" dirty="0" smtClean="0">
                              <a:solidFill>
                                <a:schemeClr val="tx1"/>
                              </a:solidFill>
                              <a:latin typeface="Cambria Math" panose="02040503050406030204" pitchFamily="18" charset="0"/>
                              <a:ea typeface="Cambria Math" panose="02040503050406030204" pitchFamily="18" charset="0"/>
                            </a:rPr>
                            <m:t>10</m:t>
                          </m:r>
                        </m:e>
                        <m:sup>
                          <m:r>
                            <a:rPr lang="tr-TR" altLang="ar-SY" sz="2800" b="0" i="1" dirty="0" smtClean="0">
                              <a:solidFill>
                                <a:schemeClr val="tx1"/>
                              </a:solidFill>
                              <a:latin typeface="Cambria Math" panose="02040503050406030204" pitchFamily="18" charset="0"/>
                              <a:ea typeface="Cambria Math" panose="02040503050406030204" pitchFamily="18" charset="0"/>
                            </a:rPr>
                            <m:t>−3</m:t>
                          </m:r>
                        </m:sup>
                      </m:sSup>
                      <m:r>
                        <a:rPr lang="tr-TR" altLang="ar-SY" sz="2800" b="0" i="0" dirty="0" smtClean="0">
                          <a:solidFill>
                            <a:schemeClr val="tx1"/>
                          </a:solidFill>
                          <a:latin typeface="Cambria Math" panose="02040503050406030204" pitchFamily="18" charset="0"/>
                          <a:ea typeface="Cambria Math" panose="02040503050406030204" pitchFamily="18" charset="0"/>
                        </a:rPr>
                        <m:t> </m:t>
                      </m:r>
                      <m:r>
                        <m:rPr>
                          <m:sty m:val="p"/>
                        </m:rPr>
                        <a:rPr lang="tr-TR" altLang="ar-SY" sz="2800" b="0" i="0" dirty="0" smtClean="0">
                          <a:solidFill>
                            <a:schemeClr val="tx1"/>
                          </a:solidFill>
                          <a:latin typeface="Cambria Math" panose="02040503050406030204" pitchFamily="18" charset="0"/>
                          <a:ea typeface="Cambria Math" panose="02040503050406030204" pitchFamily="18" charset="0"/>
                        </a:rPr>
                        <m:t>M</m:t>
                      </m:r>
                      <m:sSup>
                        <m:sSupPr>
                          <m:ctrlPr>
                            <a:rPr lang="tr-TR" altLang="ar-SY" sz="2800" b="0" i="1" dirty="0" smtClean="0">
                              <a:solidFill>
                                <a:schemeClr val="tx1"/>
                              </a:solidFill>
                              <a:latin typeface="Cambria Math" panose="02040503050406030204" pitchFamily="18" charset="0"/>
                              <a:ea typeface="Cambria Math" panose="02040503050406030204" pitchFamily="18" charset="0"/>
                            </a:rPr>
                          </m:ctrlPr>
                        </m:sSupPr>
                        <m:e>
                          <m:r>
                            <a:rPr lang="tr-TR" altLang="ar-SY" sz="2800" b="0" i="0" dirty="0" smtClean="0">
                              <a:solidFill>
                                <a:schemeClr val="tx1"/>
                              </a:solidFill>
                              <a:latin typeface="Cambria Math" panose="02040503050406030204" pitchFamily="18" charset="0"/>
                              <a:ea typeface="Cambria Math" panose="02040503050406030204" pitchFamily="18" charset="0"/>
                            </a:rPr>
                            <m:t> </m:t>
                          </m:r>
                          <m:r>
                            <m:rPr>
                              <m:sty m:val="p"/>
                            </m:rPr>
                            <a:rPr lang="tr-TR" altLang="ar-SY" sz="2800" b="0" i="0" dirty="0" smtClean="0">
                              <a:solidFill>
                                <a:schemeClr val="tx1"/>
                              </a:solidFill>
                              <a:latin typeface="Cambria Math" panose="02040503050406030204" pitchFamily="18" charset="0"/>
                              <a:ea typeface="Cambria Math" panose="02040503050406030204" pitchFamily="18" charset="0"/>
                            </a:rPr>
                            <m:t>s</m:t>
                          </m:r>
                        </m:e>
                        <m:sup>
                          <m:r>
                            <a:rPr lang="tr-TR" altLang="ar-SY" sz="2800" b="0" i="1" dirty="0" smtClean="0">
                              <a:solidFill>
                                <a:schemeClr val="tx1"/>
                              </a:solidFill>
                              <a:latin typeface="Cambria Math" panose="02040503050406030204" pitchFamily="18" charset="0"/>
                              <a:ea typeface="Cambria Math" panose="02040503050406030204" pitchFamily="18" charset="0"/>
                            </a:rPr>
                            <m:t>−1</m:t>
                          </m:r>
                        </m:sup>
                      </m:sSup>
                      <m:r>
                        <a:rPr lang="tr-TR" altLang="ar-SY" sz="2800" i="1" dirty="0">
                          <a:solidFill>
                            <a:schemeClr val="tx1"/>
                          </a:solidFill>
                          <a:latin typeface="Cambria Math" panose="02040503050406030204" pitchFamily="18" charset="0"/>
                        </a:rPr>
                        <m:t>=</m:t>
                      </m:r>
                      <m:f>
                        <m:fPr>
                          <m:ctrlPr>
                            <a:rPr lang="tr-TR" altLang="ar-SY" sz="2800" i="1" dirty="0">
                              <a:solidFill>
                                <a:schemeClr val="tx1"/>
                              </a:solidFill>
                              <a:latin typeface="Cambria Math" panose="02040503050406030204" pitchFamily="18" charset="0"/>
                            </a:rPr>
                          </m:ctrlPr>
                        </m:fPr>
                        <m:num>
                          <m:r>
                            <a:rPr lang="tr-TR" altLang="ar-SY" sz="2800" i="1" dirty="0">
                              <a:solidFill>
                                <a:schemeClr val="tx1"/>
                              </a:solidFill>
                              <a:latin typeface="Cambria Math" panose="02040503050406030204" pitchFamily="18" charset="0"/>
                            </a:rPr>
                            <m:t>−</m:t>
                          </m:r>
                          <m:r>
                            <a:rPr lang="tr-TR" altLang="ar-SY" sz="2800" i="1" dirty="0">
                              <a:solidFill>
                                <a:schemeClr val="tx1"/>
                              </a:solidFill>
                              <a:latin typeface="Cambria Math" panose="02040503050406030204" pitchFamily="18" charset="0"/>
                              <a:ea typeface="Cambria Math" panose="02040503050406030204" pitchFamily="18" charset="0"/>
                            </a:rPr>
                            <m:t>∆</m:t>
                          </m:r>
                          <m:r>
                            <m:rPr>
                              <m:nor/>
                            </m:rPr>
                            <a:rPr lang="en-US" altLang="ar-SY" sz="2800" dirty="0">
                              <a:solidFill>
                                <a:schemeClr val="tx1"/>
                              </a:solidFill>
                            </a:rPr>
                            <m:t>[</m:t>
                          </m:r>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r>
                            <m:rPr>
                              <m:nor/>
                            </m:rPr>
                            <a:rPr lang="en-US" altLang="ar-SY" sz="2800" dirty="0">
                              <a:solidFill>
                                <a:schemeClr val="tx1"/>
                              </a:solidFill>
                            </a:rPr>
                            <m:t>]</m:t>
                          </m:r>
                        </m:num>
                        <m:den>
                          <m:r>
                            <a:rPr lang="tr-TR" altLang="ar-SY" sz="2800" b="0" i="1" dirty="0" smtClean="0">
                              <a:solidFill>
                                <a:schemeClr val="tx1"/>
                              </a:solidFill>
                              <a:latin typeface="Cambria Math" panose="02040503050406030204" pitchFamily="18" charset="0"/>
                            </a:rPr>
                            <m:t>100 </m:t>
                          </m:r>
                          <m:r>
                            <m:rPr>
                              <m:sty m:val="p"/>
                            </m:rPr>
                            <a:rPr lang="tr-TR" altLang="ar-SY" sz="2800" b="0" i="0" dirty="0" smtClean="0">
                              <a:solidFill>
                                <a:schemeClr val="tx1"/>
                              </a:solidFill>
                              <a:latin typeface="Cambria Math" panose="02040503050406030204" pitchFamily="18" charset="0"/>
                            </a:rPr>
                            <m:t>s</m:t>
                          </m:r>
                        </m:den>
                      </m:f>
                      <m:r>
                        <a:rPr lang="tr-TR" altLang="ar-SY" sz="2800" i="1" dirty="0">
                          <a:solidFill>
                            <a:schemeClr val="tx1"/>
                          </a:solidFill>
                          <a:latin typeface="Cambria Math" panose="02040503050406030204" pitchFamily="18" charset="0"/>
                        </a:rPr>
                        <m:t>=</m:t>
                      </m:r>
                    </m:oMath>
                  </m:oMathPara>
                </a14:m>
                <a:endParaRPr lang="tr-TR" altLang="ar-SY" sz="2800" i="1" dirty="0">
                  <a:solidFill>
                    <a:schemeClr val="tx1"/>
                  </a:solidFill>
                  <a:latin typeface="Cambria Math" panose="02040503050406030204" pitchFamily="18" charset="0"/>
                </a:endParaRPr>
              </a:p>
              <a:p>
                <a:pPr marL="0" indent="0" algn="ctr" rtl="0">
                  <a:lnSpc>
                    <a:spcPct val="150000"/>
                  </a:lnSpc>
                  <a:buNone/>
                </a:pPr>
                <a14:m>
                  <m:oMathPara xmlns:m="http://schemas.openxmlformats.org/officeDocument/2006/math">
                    <m:oMathParaPr>
                      <m:jc m:val="centerGroup"/>
                    </m:oMathParaPr>
                    <m:oMath xmlns:m="http://schemas.openxmlformats.org/officeDocument/2006/math">
                      <m:r>
                        <a:rPr lang="tr-TR" altLang="ar-SY" sz="2800" i="1" dirty="0">
                          <a:solidFill>
                            <a:schemeClr val="tx1"/>
                          </a:solidFill>
                          <a:latin typeface="Cambria Math" panose="02040503050406030204" pitchFamily="18" charset="0"/>
                          <a:ea typeface="Cambria Math" panose="02040503050406030204" pitchFamily="18" charset="0"/>
                        </a:rPr>
                        <m:t>∆</m:t>
                      </m:r>
                      <m:r>
                        <m:rPr>
                          <m:nor/>
                        </m:rPr>
                        <a:rPr lang="en-US" altLang="ar-SY" sz="2800" dirty="0">
                          <a:solidFill>
                            <a:schemeClr val="tx1"/>
                          </a:solidFill>
                        </a:rPr>
                        <m:t>[</m:t>
                      </m:r>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r>
                        <m:rPr>
                          <m:nor/>
                        </m:rPr>
                        <a:rPr lang="en-US" altLang="ar-SY" sz="2800" dirty="0">
                          <a:solidFill>
                            <a:schemeClr val="tx1"/>
                          </a:solidFill>
                        </a:rPr>
                        <m:t>]</m:t>
                      </m:r>
                      <m:r>
                        <m:rPr>
                          <m:nor/>
                        </m:rPr>
                        <a:rPr lang="tr-TR" altLang="ar-SY" sz="2800" b="0" i="0" dirty="0" smtClean="0">
                          <a:solidFill>
                            <a:schemeClr val="tx1"/>
                          </a:solidFill>
                        </a:rPr>
                        <m:t>= − 1,71 </m:t>
                      </m:r>
                      <m:r>
                        <a:rPr lang="tr-TR" altLang="ar-SY" sz="2800" b="0" i="1" dirty="0" smtClean="0">
                          <a:solidFill>
                            <a:schemeClr val="tx1"/>
                          </a:solidFill>
                          <a:latin typeface="Cambria Math" panose="02040503050406030204" pitchFamily="18" charset="0"/>
                          <a:ea typeface="Cambria Math" panose="02040503050406030204" pitchFamily="18" charset="0"/>
                        </a:rPr>
                        <m:t>×</m:t>
                      </m:r>
                      <m:sSup>
                        <m:sSupPr>
                          <m:ctrlPr>
                            <a:rPr lang="tr-TR" altLang="ar-SY" sz="2800" b="0" i="1" dirty="0" smtClean="0">
                              <a:solidFill>
                                <a:schemeClr val="tx1"/>
                              </a:solidFill>
                              <a:latin typeface="Cambria Math" panose="02040503050406030204" pitchFamily="18" charset="0"/>
                              <a:ea typeface="Cambria Math" panose="02040503050406030204" pitchFamily="18" charset="0"/>
                            </a:rPr>
                          </m:ctrlPr>
                        </m:sSupPr>
                        <m:e>
                          <m:r>
                            <a:rPr lang="tr-TR" altLang="ar-SY" sz="2800" b="0" i="1" dirty="0" smtClean="0">
                              <a:solidFill>
                                <a:schemeClr val="tx1"/>
                              </a:solidFill>
                              <a:latin typeface="Cambria Math" panose="02040503050406030204" pitchFamily="18" charset="0"/>
                              <a:ea typeface="Cambria Math" panose="02040503050406030204" pitchFamily="18" charset="0"/>
                            </a:rPr>
                            <m:t>10</m:t>
                          </m:r>
                        </m:e>
                        <m:sup>
                          <m:r>
                            <a:rPr lang="tr-TR" altLang="ar-SY" sz="2800" b="0" i="1" dirty="0" smtClean="0">
                              <a:solidFill>
                                <a:schemeClr val="tx1"/>
                              </a:solidFill>
                              <a:latin typeface="Cambria Math" panose="02040503050406030204" pitchFamily="18" charset="0"/>
                              <a:ea typeface="Cambria Math" panose="02040503050406030204" pitchFamily="18" charset="0"/>
                            </a:rPr>
                            <m:t>−3</m:t>
                          </m:r>
                        </m:sup>
                      </m:sSup>
                      <m:r>
                        <m:rPr>
                          <m:sty m:val="p"/>
                        </m:rPr>
                        <a:rPr lang="tr-TR" altLang="ar-SY" sz="2800" dirty="0">
                          <a:solidFill>
                            <a:schemeClr val="tx1"/>
                          </a:solidFill>
                          <a:latin typeface="Cambria Math" panose="02040503050406030204" pitchFamily="18" charset="0"/>
                          <a:ea typeface="Cambria Math" panose="02040503050406030204" pitchFamily="18" charset="0"/>
                        </a:rPr>
                        <m:t>M</m:t>
                      </m:r>
                      <m:sSup>
                        <m:sSupPr>
                          <m:ctrlPr>
                            <a:rPr lang="tr-TR" altLang="ar-SY" sz="2800" i="1" dirty="0">
                              <a:solidFill>
                                <a:schemeClr val="tx1"/>
                              </a:solidFill>
                              <a:latin typeface="Cambria Math" panose="02040503050406030204" pitchFamily="18" charset="0"/>
                              <a:ea typeface="Cambria Math" panose="02040503050406030204" pitchFamily="18" charset="0"/>
                            </a:rPr>
                          </m:ctrlPr>
                        </m:sSupPr>
                        <m:e>
                          <m:r>
                            <a:rPr lang="tr-TR" altLang="ar-SY" sz="2800" dirty="0">
                              <a:solidFill>
                                <a:schemeClr val="tx1"/>
                              </a:solidFill>
                              <a:latin typeface="Cambria Math" panose="02040503050406030204" pitchFamily="18" charset="0"/>
                              <a:ea typeface="Cambria Math" panose="02040503050406030204" pitchFamily="18" charset="0"/>
                            </a:rPr>
                            <m:t> </m:t>
                          </m:r>
                          <m:r>
                            <m:rPr>
                              <m:sty m:val="p"/>
                            </m:rPr>
                            <a:rPr lang="tr-TR" altLang="ar-SY" sz="2800" dirty="0">
                              <a:solidFill>
                                <a:schemeClr val="tx1"/>
                              </a:solidFill>
                              <a:latin typeface="Cambria Math" panose="02040503050406030204" pitchFamily="18" charset="0"/>
                              <a:ea typeface="Cambria Math" panose="02040503050406030204" pitchFamily="18" charset="0"/>
                            </a:rPr>
                            <m:t>s</m:t>
                          </m:r>
                        </m:e>
                        <m:sup>
                          <m:r>
                            <a:rPr lang="tr-TR" altLang="ar-SY" sz="2800" i="1" dirty="0">
                              <a:solidFill>
                                <a:schemeClr val="tx1"/>
                              </a:solidFill>
                              <a:latin typeface="Cambria Math" panose="02040503050406030204" pitchFamily="18" charset="0"/>
                              <a:ea typeface="Cambria Math" panose="02040503050406030204" pitchFamily="18" charset="0"/>
                            </a:rPr>
                            <m:t>−1</m:t>
                          </m:r>
                        </m:sup>
                      </m:sSup>
                      <m:d>
                        <m:dPr>
                          <m:ctrlPr>
                            <a:rPr lang="tr-TR" altLang="ar-SY" sz="2800" b="0" i="1" dirty="0" smtClean="0">
                              <a:solidFill>
                                <a:schemeClr val="tx1"/>
                              </a:solidFill>
                              <a:latin typeface="Cambria Math" panose="02040503050406030204" pitchFamily="18" charset="0"/>
                              <a:ea typeface="Cambria Math" panose="02040503050406030204" pitchFamily="18" charset="0"/>
                            </a:rPr>
                          </m:ctrlPr>
                        </m:dPr>
                        <m:e>
                          <m:r>
                            <a:rPr lang="tr-TR" altLang="ar-SY" sz="2800" b="0" i="1" dirty="0" smtClean="0">
                              <a:solidFill>
                                <a:schemeClr val="tx1"/>
                              </a:solidFill>
                              <a:latin typeface="Cambria Math" panose="02040503050406030204" pitchFamily="18" charset="0"/>
                              <a:ea typeface="Cambria Math" panose="02040503050406030204" pitchFamily="18" charset="0"/>
                            </a:rPr>
                            <m:t>100 </m:t>
                          </m:r>
                          <m:r>
                            <m:rPr>
                              <m:sty m:val="p"/>
                            </m:rPr>
                            <a:rPr lang="tr-TR" altLang="ar-SY" sz="2800" b="0" i="0" dirty="0" smtClean="0">
                              <a:solidFill>
                                <a:schemeClr val="tx1"/>
                              </a:solidFill>
                              <a:latin typeface="Cambria Math" panose="02040503050406030204" pitchFamily="18" charset="0"/>
                              <a:ea typeface="Cambria Math" panose="02040503050406030204" pitchFamily="18" charset="0"/>
                            </a:rPr>
                            <m:t>s</m:t>
                          </m:r>
                        </m:e>
                      </m:d>
                    </m:oMath>
                  </m:oMathPara>
                </a14:m>
                <a:endParaRPr lang="tr-TR" altLang="ar-SY" sz="2800" b="0" dirty="0">
                  <a:solidFill>
                    <a:schemeClr val="tx1"/>
                  </a:solidFill>
                  <a:ea typeface="Cambria Math" panose="02040503050406030204" pitchFamily="18" charset="0"/>
                </a:endParaRPr>
              </a:p>
              <a:p>
                <a:pPr marL="0" indent="0" algn="ctr" rtl="0">
                  <a:lnSpc>
                    <a:spcPct val="150000"/>
                  </a:lnSpc>
                  <a:buNone/>
                </a:pPr>
                <a14:m>
                  <m:oMathPara xmlns:m="http://schemas.openxmlformats.org/officeDocument/2006/math">
                    <m:oMathParaPr>
                      <m:jc m:val="centerGroup"/>
                    </m:oMathParaPr>
                    <m:oMath xmlns:m="http://schemas.openxmlformats.org/officeDocument/2006/math">
                      <m:sSub>
                        <m:sSubPr>
                          <m:ctrlPr>
                            <a:rPr lang="en-US" altLang="ar-SY" sz="2800" i="1" dirty="0" smtClean="0">
                              <a:solidFill>
                                <a:schemeClr val="tx1"/>
                              </a:solidFill>
                              <a:latin typeface="Cambria Math" panose="02040503050406030204" pitchFamily="18" charset="0"/>
                            </a:rPr>
                          </m:ctrlPr>
                        </m:sSubPr>
                        <m:e>
                          <m:r>
                            <m:rPr>
                              <m:nor/>
                            </m:rPr>
                            <a:rPr lang="en-US" altLang="ar-SY" sz="2800" dirty="0">
                              <a:solidFill>
                                <a:schemeClr val="tx1"/>
                              </a:solidFill>
                            </a:rPr>
                            <m:t>[</m:t>
                          </m:r>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r>
                            <m:rPr>
                              <m:nor/>
                            </m:rPr>
                            <a:rPr lang="en-US" altLang="ar-SY" sz="2800" dirty="0">
                              <a:solidFill>
                                <a:schemeClr val="tx1"/>
                              </a:solidFill>
                            </a:rPr>
                            <m:t>]</m:t>
                          </m:r>
                        </m:e>
                        <m:sub>
                          <m:r>
                            <a:rPr lang="en-US" altLang="ar-SY" sz="2800" b="0" i="1" dirty="0" smtClean="0">
                              <a:solidFill>
                                <a:schemeClr val="tx1"/>
                              </a:solidFill>
                              <a:latin typeface="Cambria Math" panose="02040503050406030204" pitchFamily="18" charset="0"/>
                            </a:rPr>
                            <m:t>𝑡</m:t>
                          </m:r>
                        </m:sub>
                      </m:sSub>
                      <m:r>
                        <a:rPr lang="en-US" altLang="ar-SY" sz="2800" b="0" i="1" dirty="0" smtClean="0">
                          <a:solidFill>
                            <a:schemeClr val="tx1"/>
                          </a:solidFill>
                          <a:latin typeface="Cambria Math" panose="02040503050406030204" pitchFamily="18" charset="0"/>
                        </a:rPr>
                        <m:t>−</m:t>
                      </m:r>
                      <m:sSub>
                        <m:sSubPr>
                          <m:ctrlPr>
                            <a:rPr lang="en-US" altLang="ar-SY" sz="2800" i="1" dirty="0">
                              <a:solidFill>
                                <a:schemeClr val="tx1"/>
                              </a:solidFill>
                              <a:latin typeface="Cambria Math" panose="02040503050406030204" pitchFamily="18" charset="0"/>
                            </a:rPr>
                          </m:ctrlPr>
                        </m:sSubPr>
                        <m:e>
                          <m:r>
                            <m:rPr>
                              <m:nor/>
                            </m:rPr>
                            <a:rPr lang="en-US" altLang="ar-SY" sz="2800" dirty="0">
                              <a:solidFill>
                                <a:schemeClr val="tx1"/>
                              </a:solidFill>
                            </a:rPr>
                            <m:t>[</m:t>
                          </m:r>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r>
                            <m:rPr>
                              <m:nor/>
                            </m:rPr>
                            <a:rPr lang="en-US" altLang="ar-SY" sz="2800" dirty="0">
                              <a:solidFill>
                                <a:schemeClr val="tx1"/>
                              </a:solidFill>
                            </a:rPr>
                            <m:t>]</m:t>
                          </m:r>
                        </m:e>
                        <m:sub>
                          <m:r>
                            <a:rPr lang="en-US" altLang="ar-SY" sz="2800" b="0" i="1" dirty="0" smtClean="0">
                              <a:solidFill>
                                <a:schemeClr val="tx1"/>
                              </a:solidFill>
                              <a:latin typeface="Cambria Math" panose="02040503050406030204" pitchFamily="18" charset="0"/>
                            </a:rPr>
                            <m:t>0</m:t>
                          </m:r>
                        </m:sub>
                      </m:sSub>
                      <m:r>
                        <a:rPr lang="tr-TR" altLang="ar-SY" sz="2800" b="0" i="1" dirty="0" smtClean="0">
                          <a:solidFill>
                            <a:schemeClr val="tx1"/>
                          </a:solidFill>
                          <a:latin typeface="Cambria Math" panose="02040503050406030204" pitchFamily="18" charset="0"/>
                        </a:rPr>
                        <m:t>=−1,71 ×</m:t>
                      </m:r>
                      <m:sSup>
                        <m:sSupPr>
                          <m:ctrlPr>
                            <a:rPr lang="tr-TR" altLang="ar-SY" sz="2800" i="1" dirty="0">
                              <a:solidFill>
                                <a:schemeClr val="tx1"/>
                              </a:solidFill>
                              <a:latin typeface="Cambria Math" panose="02040503050406030204" pitchFamily="18" charset="0"/>
                              <a:ea typeface="Cambria Math" panose="02040503050406030204" pitchFamily="18" charset="0"/>
                            </a:rPr>
                          </m:ctrlPr>
                        </m:sSupPr>
                        <m:e>
                          <m:r>
                            <a:rPr lang="tr-TR" altLang="ar-SY" sz="2800" i="1" dirty="0">
                              <a:solidFill>
                                <a:schemeClr val="tx1"/>
                              </a:solidFill>
                              <a:latin typeface="Cambria Math" panose="02040503050406030204" pitchFamily="18" charset="0"/>
                              <a:ea typeface="Cambria Math" panose="02040503050406030204" pitchFamily="18" charset="0"/>
                            </a:rPr>
                            <m:t>10</m:t>
                          </m:r>
                        </m:e>
                        <m:sup>
                          <m:r>
                            <a:rPr lang="tr-TR" altLang="ar-SY" sz="2800" i="1" dirty="0">
                              <a:solidFill>
                                <a:schemeClr val="tx1"/>
                              </a:solidFill>
                              <a:latin typeface="Cambria Math" panose="02040503050406030204" pitchFamily="18" charset="0"/>
                              <a:ea typeface="Cambria Math" panose="02040503050406030204" pitchFamily="18" charset="0"/>
                            </a:rPr>
                            <m:t>−</m:t>
                          </m:r>
                          <m:r>
                            <a:rPr lang="tr-TR" altLang="ar-SY" sz="2800" b="0" i="1" dirty="0" smtClean="0">
                              <a:solidFill>
                                <a:schemeClr val="tx1"/>
                              </a:solidFill>
                              <a:latin typeface="Cambria Math" panose="02040503050406030204" pitchFamily="18" charset="0"/>
                              <a:ea typeface="Cambria Math" panose="02040503050406030204" pitchFamily="18" charset="0"/>
                            </a:rPr>
                            <m:t>1</m:t>
                          </m:r>
                        </m:sup>
                      </m:sSup>
                      <m:r>
                        <m:rPr>
                          <m:sty m:val="p"/>
                        </m:rPr>
                        <a:rPr lang="tr-TR" altLang="ar-SY" sz="2800" dirty="0">
                          <a:solidFill>
                            <a:schemeClr val="tx1"/>
                          </a:solidFill>
                          <a:latin typeface="Cambria Math" panose="02040503050406030204" pitchFamily="18" charset="0"/>
                          <a:ea typeface="Cambria Math" panose="02040503050406030204" pitchFamily="18" charset="0"/>
                        </a:rPr>
                        <m:t>M</m:t>
                      </m:r>
                    </m:oMath>
                  </m:oMathPara>
                </a14:m>
                <a:endParaRPr lang="tr-TR" altLang="ar-SY" sz="2800" dirty="0">
                  <a:solidFill>
                    <a:schemeClr val="tx1"/>
                  </a:solidFill>
                  <a:ea typeface="Cambria Math" panose="02040503050406030204" pitchFamily="18" charset="0"/>
                </a:endParaRPr>
              </a:p>
              <a:p>
                <a:pPr marL="0" indent="0" algn="ctr" rtl="0">
                  <a:lnSpc>
                    <a:spcPct val="150000"/>
                  </a:lnSpc>
                  <a:buNone/>
                </a:pPr>
                <a14:m>
                  <m:oMathPara xmlns:m="http://schemas.openxmlformats.org/officeDocument/2006/math">
                    <m:oMathParaPr>
                      <m:jc m:val="centerGroup"/>
                    </m:oMathParaPr>
                    <m:oMath xmlns:m="http://schemas.openxmlformats.org/officeDocument/2006/math">
                      <m:sSub>
                        <m:sSubPr>
                          <m:ctrlPr>
                            <a:rPr lang="en-US" altLang="ar-SY" sz="2800" i="1" dirty="0">
                              <a:solidFill>
                                <a:schemeClr val="tx1"/>
                              </a:solidFill>
                              <a:latin typeface="Cambria Math" panose="02040503050406030204" pitchFamily="18" charset="0"/>
                            </a:rPr>
                          </m:ctrlPr>
                        </m:sSubPr>
                        <m:e>
                          <m:r>
                            <m:rPr>
                              <m:nor/>
                            </m:rPr>
                            <a:rPr lang="en-US" altLang="ar-SY" sz="2800" dirty="0">
                              <a:solidFill>
                                <a:schemeClr val="tx1"/>
                              </a:solidFill>
                            </a:rPr>
                            <m:t>[</m:t>
                          </m:r>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r>
                            <m:rPr>
                              <m:nor/>
                            </m:rPr>
                            <a:rPr lang="en-US" altLang="ar-SY" sz="2800" dirty="0">
                              <a:solidFill>
                                <a:schemeClr val="tx1"/>
                              </a:solidFill>
                            </a:rPr>
                            <m:t>]</m:t>
                          </m:r>
                        </m:e>
                        <m:sub>
                          <m:r>
                            <a:rPr lang="en-US" altLang="ar-SY" sz="2800" i="1" dirty="0">
                              <a:solidFill>
                                <a:schemeClr val="tx1"/>
                              </a:solidFill>
                              <a:latin typeface="Cambria Math" panose="02040503050406030204" pitchFamily="18" charset="0"/>
                            </a:rPr>
                            <m:t>𝑡</m:t>
                          </m:r>
                        </m:sub>
                      </m:sSub>
                      <m:r>
                        <a:rPr lang="en-US" altLang="ar-SY" sz="2800" i="1" dirty="0">
                          <a:solidFill>
                            <a:schemeClr val="tx1"/>
                          </a:solidFill>
                          <a:latin typeface="Cambria Math" panose="02040503050406030204" pitchFamily="18" charset="0"/>
                        </a:rPr>
                        <m:t>−</m:t>
                      </m:r>
                      <m:r>
                        <a:rPr lang="en-US" altLang="ar-SY" sz="2800" b="0" i="1" dirty="0" smtClean="0">
                          <a:solidFill>
                            <a:schemeClr val="tx1"/>
                          </a:solidFill>
                          <a:latin typeface="Cambria Math" panose="02040503050406030204" pitchFamily="18" charset="0"/>
                        </a:rPr>
                        <m:t>2.32 </m:t>
                      </m:r>
                      <m:r>
                        <m:rPr>
                          <m:sty m:val="p"/>
                        </m:rPr>
                        <a:rPr lang="en-US" altLang="ar-SY" sz="2800" b="0" i="0" dirty="0" smtClean="0">
                          <a:solidFill>
                            <a:schemeClr val="tx1"/>
                          </a:solidFill>
                          <a:latin typeface="Cambria Math" panose="02040503050406030204" pitchFamily="18" charset="0"/>
                        </a:rPr>
                        <m:t>M</m:t>
                      </m:r>
                      <m:r>
                        <a:rPr lang="tr-TR" altLang="ar-SY" sz="2800" i="1" dirty="0">
                          <a:solidFill>
                            <a:schemeClr val="tx1"/>
                          </a:solidFill>
                          <a:latin typeface="Cambria Math" panose="02040503050406030204" pitchFamily="18" charset="0"/>
                        </a:rPr>
                        <m:t>=−1,71 ×</m:t>
                      </m:r>
                      <m:sSup>
                        <m:sSupPr>
                          <m:ctrlPr>
                            <a:rPr lang="tr-TR" altLang="ar-SY" sz="2800" i="1" dirty="0">
                              <a:solidFill>
                                <a:schemeClr val="tx1"/>
                              </a:solidFill>
                              <a:latin typeface="Cambria Math" panose="02040503050406030204" pitchFamily="18" charset="0"/>
                              <a:ea typeface="Cambria Math" panose="02040503050406030204" pitchFamily="18" charset="0"/>
                            </a:rPr>
                          </m:ctrlPr>
                        </m:sSupPr>
                        <m:e>
                          <m:r>
                            <a:rPr lang="tr-TR" altLang="ar-SY" sz="2800" i="1" dirty="0">
                              <a:solidFill>
                                <a:schemeClr val="tx1"/>
                              </a:solidFill>
                              <a:latin typeface="Cambria Math" panose="02040503050406030204" pitchFamily="18" charset="0"/>
                              <a:ea typeface="Cambria Math" panose="02040503050406030204" pitchFamily="18" charset="0"/>
                            </a:rPr>
                            <m:t>10</m:t>
                          </m:r>
                        </m:e>
                        <m:sup>
                          <m:r>
                            <a:rPr lang="tr-TR" altLang="ar-SY" sz="2800" i="1" dirty="0">
                              <a:solidFill>
                                <a:schemeClr val="tx1"/>
                              </a:solidFill>
                              <a:latin typeface="Cambria Math" panose="02040503050406030204" pitchFamily="18" charset="0"/>
                              <a:ea typeface="Cambria Math" panose="02040503050406030204" pitchFamily="18" charset="0"/>
                            </a:rPr>
                            <m:t>−</m:t>
                          </m:r>
                          <m:r>
                            <a:rPr lang="tr-TR" altLang="ar-SY" sz="2800" b="0" i="1" dirty="0" smtClean="0">
                              <a:solidFill>
                                <a:schemeClr val="tx1"/>
                              </a:solidFill>
                              <a:latin typeface="Cambria Math" panose="02040503050406030204" pitchFamily="18" charset="0"/>
                              <a:ea typeface="Cambria Math" panose="02040503050406030204" pitchFamily="18" charset="0"/>
                            </a:rPr>
                            <m:t>1</m:t>
                          </m:r>
                        </m:sup>
                      </m:sSup>
                      <m:r>
                        <m:rPr>
                          <m:sty m:val="p"/>
                        </m:rPr>
                        <a:rPr lang="tr-TR" altLang="ar-SY" sz="2800" dirty="0">
                          <a:solidFill>
                            <a:schemeClr val="tx1"/>
                          </a:solidFill>
                          <a:latin typeface="Cambria Math" panose="02040503050406030204" pitchFamily="18" charset="0"/>
                          <a:ea typeface="Cambria Math" panose="02040503050406030204" pitchFamily="18" charset="0"/>
                        </a:rPr>
                        <m:t>M</m:t>
                      </m:r>
                    </m:oMath>
                  </m:oMathPara>
                </a14:m>
                <a:endParaRPr lang="tr-TR" altLang="ar-SY" sz="2800" dirty="0">
                  <a:solidFill>
                    <a:schemeClr val="tx1"/>
                  </a:solidFill>
                  <a:ea typeface="Cambria Math" panose="02040503050406030204" pitchFamily="18" charset="0"/>
                </a:endParaRPr>
              </a:p>
              <a:p>
                <a:pPr marL="0" indent="0" algn="ctr" rtl="0">
                  <a:lnSpc>
                    <a:spcPct val="150000"/>
                  </a:lnSpc>
                  <a:buNone/>
                </a:pPr>
                <a14:m>
                  <m:oMathPara xmlns:m="http://schemas.openxmlformats.org/officeDocument/2006/math">
                    <m:oMathParaPr>
                      <m:jc m:val="centerGroup"/>
                    </m:oMathParaPr>
                    <m:oMath xmlns:m="http://schemas.openxmlformats.org/officeDocument/2006/math">
                      <m:sSub>
                        <m:sSubPr>
                          <m:ctrlPr>
                            <a:rPr lang="en-US" altLang="ar-SY" sz="2800" i="1" dirty="0" smtClean="0">
                              <a:solidFill>
                                <a:srgbClr val="FF0000"/>
                              </a:solidFill>
                              <a:latin typeface="Cambria Math" panose="02040503050406030204" pitchFamily="18" charset="0"/>
                            </a:rPr>
                          </m:ctrlPr>
                        </m:sSubPr>
                        <m:e>
                          <m:r>
                            <m:rPr>
                              <m:nor/>
                            </m:rPr>
                            <a:rPr lang="en-US" altLang="ar-SY" sz="2800" dirty="0">
                              <a:solidFill>
                                <a:srgbClr val="FF0000"/>
                              </a:solidFill>
                            </a:rPr>
                            <m:t>[</m:t>
                          </m:r>
                          <m:r>
                            <m:rPr>
                              <m:nor/>
                            </m:rPr>
                            <a:rPr lang="tr-TR" altLang="ar-SY" sz="2800" dirty="0">
                              <a:solidFill>
                                <a:srgbClr val="FF0000"/>
                              </a:solidFill>
                            </a:rPr>
                            <m:t>H</m:t>
                          </m:r>
                          <m:r>
                            <m:rPr>
                              <m:nor/>
                            </m:rPr>
                            <a:rPr lang="tr-TR" altLang="ar-SY" sz="2800" baseline="-25000" dirty="0">
                              <a:solidFill>
                                <a:srgbClr val="FF0000"/>
                              </a:solidFill>
                            </a:rPr>
                            <m:t>2</m:t>
                          </m:r>
                          <m:r>
                            <m:rPr>
                              <m:nor/>
                            </m:rPr>
                            <a:rPr lang="tr-TR" altLang="ar-SY" sz="2800" dirty="0">
                              <a:solidFill>
                                <a:srgbClr val="FF0000"/>
                              </a:solidFill>
                            </a:rPr>
                            <m:t>O</m:t>
                          </m:r>
                          <m:r>
                            <m:rPr>
                              <m:nor/>
                            </m:rPr>
                            <a:rPr lang="tr-TR" altLang="ar-SY" sz="2800" baseline="-25000" dirty="0">
                              <a:solidFill>
                                <a:srgbClr val="FF0000"/>
                              </a:solidFill>
                            </a:rPr>
                            <m:t>2</m:t>
                          </m:r>
                          <m:r>
                            <m:rPr>
                              <m:nor/>
                            </m:rPr>
                            <a:rPr lang="en-US" altLang="ar-SY" sz="2800" dirty="0">
                              <a:solidFill>
                                <a:srgbClr val="FF0000"/>
                              </a:solidFill>
                            </a:rPr>
                            <m:t>]</m:t>
                          </m:r>
                        </m:e>
                        <m:sub>
                          <m:r>
                            <a:rPr lang="en-US" altLang="ar-SY" sz="2800" i="1" dirty="0">
                              <a:solidFill>
                                <a:srgbClr val="FF0000"/>
                              </a:solidFill>
                              <a:latin typeface="Cambria Math" panose="02040503050406030204" pitchFamily="18" charset="0"/>
                            </a:rPr>
                            <m:t>𝑡</m:t>
                          </m:r>
                        </m:sub>
                      </m:sSub>
                      <m:r>
                        <a:rPr lang="tr-TR" altLang="ar-SY" sz="2800" i="1" dirty="0">
                          <a:latin typeface="Cambria Math" panose="02040503050406030204" pitchFamily="18" charset="0"/>
                        </a:rPr>
                        <m:t>=</m:t>
                      </m:r>
                      <m:r>
                        <a:rPr lang="tr-TR" altLang="ar-SY" sz="2800" b="0" i="1" dirty="0" smtClean="0">
                          <a:latin typeface="Cambria Math" panose="02040503050406030204" pitchFamily="18" charset="0"/>
                        </a:rPr>
                        <m:t>2,32 </m:t>
                      </m:r>
                      <m:r>
                        <m:rPr>
                          <m:sty m:val="p"/>
                        </m:rPr>
                        <a:rPr lang="tr-TR" altLang="ar-SY" sz="2800" b="0" i="0" dirty="0" smtClean="0">
                          <a:latin typeface="Cambria Math" panose="02040503050406030204" pitchFamily="18" charset="0"/>
                        </a:rPr>
                        <m:t>M</m:t>
                      </m:r>
                      <m:r>
                        <a:rPr lang="tr-TR" altLang="ar-SY" sz="2800" i="1" dirty="0">
                          <a:latin typeface="Cambria Math" panose="02040503050406030204" pitchFamily="18" charset="0"/>
                        </a:rPr>
                        <m:t>−</m:t>
                      </m:r>
                      <m:r>
                        <a:rPr lang="tr-TR" altLang="ar-SY" sz="2800" b="0" i="1" dirty="0" smtClean="0">
                          <a:latin typeface="Cambria Math" panose="02040503050406030204" pitchFamily="18" charset="0"/>
                        </a:rPr>
                        <m:t>0,</m:t>
                      </m:r>
                      <m:r>
                        <a:rPr lang="tr-TR" altLang="ar-SY" sz="2800" i="1" dirty="0">
                          <a:latin typeface="Cambria Math" panose="02040503050406030204" pitchFamily="18" charset="0"/>
                        </a:rPr>
                        <m:t>171 </m:t>
                      </m:r>
                      <m:r>
                        <m:rPr>
                          <m:sty m:val="p"/>
                        </m:rPr>
                        <a:rPr lang="tr-TR" altLang="ar-SY" sz="2800" dirty="0">
                          <a:solidFill>
                            <a:schemeClr val="tx1"/>
                          </a:solidFill>
                          <a:latin typeface="Cambria Math" panose="02040503050406030204" pitchFamily="18" charset="0"/>
                          <a:ea typeface="Cambria Math" panose="02040503050406030204" pitchFamily="18" charset="0"/>
                        </a:rPr>
                        <m:t>M</m:t>
                      </m:r>
                      <m:r>
                        <a:rPr lang="tr-TR" altLang="ar-SY" sz="2800" b="0" i="0" dirty="0" smtClean="0">
                          <a:solidFill>
                            <a:schemeClr val="tx1"/>
                          </a:solidFill>
                          <a:latin typeface="Cambria Math" panose="02040503050406030204" pitchFamily="18" charset="0"/>
                          <a:ea typeface="Cambria Math" panose="02040503050406030204" pitchFamily="18" charset="0"/>
                        </a:rPr>
                        <m:t>=</m:t>
                      </m:r>
                      <m:r>
                        <a:rPr lang="tr-TR" altLang="ar-SY" sz="2800" b="0" i="0" dirty="0" smtClean="0">
                          <a:solidFill>
                            <a:srgbClr val="FF0000"/>
                          </a:solidFill>
                          <a:latin typeface="Cambria Math" panose="02040503050406030204" pitchFamily="18" charset="0"/>
                          <a:ea typeface="Cambria Math" panose="02040503050406030204" pitchFamily="18" charset="0"/>
                        </a:rPr>
                        <m:t>2,15 </m:t>
                      </m:r>
                      <m:r>
                        <m:rPr>
                          <m:sty m:val="p"/>
                        </m:rPr>
                        <a:rPr lang="tr-TR" altLang="ar-SY" sz="2800" b="0" i="0" dirty="0" smtClean="0">
                          <a:solidFill>
                            <a:srgbClr val="FF0000"/>
                          </a:solidFill>
                          <a:latin typeface="Cambria Math" panose="02040503050406030204" pitchFamily="18" charset="0"/>
                          <a:ea typeface="Cambria Math" panose="02040503050406030204" pitchFamily="18" charset="0"/>
                        </a:rPr>
                        <m:t>M</m:t>
                      </m:r>
                    </m:oMath>
                  </m:oMathPara>
                </a14:m>
                <a:endParaRPr lang="tr-TR" altLang="ar-SY" sz="2800" dirty="0">
                  <a:solidFill>
                    <a:srgbClr val="FF0000"/>
                  </a:solidFill>
                  <a:ea typeface="Cambria Math" panose="02040503050406030204" pitchFamily="18" charset="0"/>
                </a:endParaRPr>
              </a:p>
              <a:p>
                <a:pPr marL="0" indent="0" algn="ctr" rtl="0">
                  <a:lnSpc>
                    <a:spcPct val="150000"/>
                  </a:lnSpc>
                  <a:buNone/>
                </a:pPr>
                <a:endParaRPr lang="tr-TR" altLang="ar-SY" sz="2800" dirty="0">
                  <a:solidFill>
                    <a:schemeClr val="tx1"/>
                  </a:solidFill>
                  <a:ea typeface="Cambria Math" panose="02040503050406030204" pitchFamily="18" charset="0"/>
                </a:endParaRPr>
              </a:p>
              <a:p>
                <a:pPr marL="0" indent="0" algn="ctr" rtl="0">
                  <a:lnSpc>
                    <a:spcPct val="150000"/>
                  </a:lnSpc>
                  <a:buNone/>
                </a:pPr>
                <a:endParaRPr lang="tr-TR" altLang="ar-SY"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223492" y="1138874"/>
                <a:ext cx="8263407" cy="5313441"/>
              </a:xfrm>
              <a:blipFill>
                <a:blip r:embed="rId2"/>
                <a:stretch>
                  <a:fillRect l="-1181"/>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altLang="ar-SY" sz="3600" dirty="0">
                <a:solidFill>
                  <a:srgbClr val="FF0000"/>
                </a:solidFill>
              </a:rPr>
              <a:t>Çözüm</a:t>
            </a:r>
            <a:endParaRPr lang="en-US" altLang="ar-SY" sz="2800" dirty="0">
              <a:solidFill>
                <a:srgbClr val="002060"/>
              </a:solidFill>
            </a:endParaRPr>
          </a:p>
        </p:txBody>
      </p:sp>
    </p:spTree>
    <p:extLst>
      <p:ext uri="{BB962C8B-B14F-4D97-AF65-F5344CB8AC3E}">
        <p14:creationId xmlns:p14="http://schemas.microsoft.com/office/powerpoint/2010/main" val="70377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dirty="0">
                <a:solidFill>
                  <a:schemeClr val="tx1"/>
                </a:solidFill>
              </a:rPr>
              <a:t>Kimyasal kinetik çalışmalarının bir amacı da, tepkime hızı ile tepken </a:t>
            </a:r>
            <a:r>
              <a:rPr lang="tr-TR" altLang="ar-SY" sz="2800" dirty="0" err="1">
                <a:solidFill>
                  <a:schemeClr val="tx1"/>
                </a:solidFill>
              </a:rPr>
              <a:t>derişimlerinin</a:t>
            </a:r>
            <a:r>
              <a:rPr lang="tr-TR" altLang="ar-SY" sz="2800" dirty="0">
                <a:solidFill>
                  <a:schemeClr val="tx1"/>
                </a:solidFill>
              </a:rPr>
              <a:t> ilişkisinin gösteren bir bağıntı türetmektedir.</a:t>
            </a:r>
            <a:endParaRPr lang="en-US" altLang="ar-SY" sz="2800" baseline="30000" dirty="0">
              <a:solidFill>
                <a:schemeClr val="tx1"/>
              </a:solidFill>
              <a:cs typeface="Times New Roman" panose="02020603050405020304" pitchFamily="18" charset="0"/>
            </a:endParaRPr>
          </a:p>
          <a:p>
            <a:pPr marL="0" indent="0" algn="l" rtl="0">
              <a:buNone/>
            </a:pPr>
            <a:endParaRPr lang="en-US" altLang="ar-SY" sz="2800" baseline="30000" dirty="0">
              <a:solidFill>
                <a:schemeClr val="bg2"/>
              </a:solidFill>
              <a:cs typeface="Times New Roman" panose="02020603050405020304" pitchFamily="18" charset="0"/>
            </a:endParaRPr>
          </a:p>
        </p:txBody>
      </p:sp>
      <p:sp>
        <p:nvSpPr>
          <p:cNvPr id="3" name="Title 2"/>
          <p:cNvSpPr>
            <a:spLocks noGrp="1"/>
          </p:cNvSpPr>
          <p:nvPr>
            <p:ph type="title"/>
          </p:nvPr>
        </p:nvSpPr>
        <p:spPr>
          <a:xfrm>
            <a:off x="1523999" y="151571"/>
            <a:ext cx="8726129" cy="987303"/>
          </a:xfrm>
        </p:spPr>
        <p:txBody>
          <a:bodyPr>
            <a:normAutofit/>
          </a:bodyPr>
          <a:lstStyle/>
          <a:p>
            <a:pPr rtl="0">
              <a:lnSpc>
                <a:spcPct val="150000"/>
              </a:lnSpc>
            </a:pPr>
            <a:r>
              <a:rPr lang="tr-TR" altLang="ar-SY" sz="3600" dirty="0">
                <a:solidFill>
                  <a:srgbClr val="FF0000"/>
                </a:solidFill>
              </a:rPr>
              <a:t>Derişimin Tepkime Hızlarına Etkisi: Hız Yasası</a:t>
            </a:r>
            <a:endParaRPr lang="en-US" altLang="ar-SY" sz="3200" dirty="0">
              <a:solidFill>
                <a:srgbClr val="FF0000"/>
              </a:solidFill>
            </a:endParaRPr>
          </a:p>
        </p:txBody>
      </p:sp>
    </p:spTree>
    <p:extLst>
      <p:ext uri="{BB962C8B-B14F-4D97-AF65-F5344CB8AC3E}">
        <p14:creationId xmlns:p14="http://schemas.microsoft.com/office/powerpoint/2010/main" val="16183843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dirty="0">
                <a:solidFill>
                  <a:schemeClr val="tx1"/>
                </a:solidFill>
              </a:rPr>
              <a:t>Deneysel olarak geliştirilen bu  tür bir bağıntıya </a:t>
            </a:r>
            <a:r>
              <a:rPr lang="tr-TR" altLang="ar-SY" sz="2800" dirty="0">
                <a:solidFill>
                  <a:srgbClr val="FF0000"/>
                </a:solidFill>
              </a:rPr>
              <a:t>hız yasası </a:t>
            </a:r>
            <a:r>
              <a:rPr lang="tr-TR" altLang="ar-SY" sz="2800" dirty="0">
                <a:solidFill>
                  <a:schemeClr val="tx1"/>
                </a:solidFill>
              </a:rPr>
              <a:t>ya da </a:t>
            </a:r>
            <a:r>
              <a:rPr lang="tr-TR" altLang="ar-SY" sz="2800" dirty="0">
                <a:solidFill>
                  <a:srgbClr val="FF0000"/>
                </a:solidFill>
              </a:rPr>
              <a:t>hız denklemi </a:t>
            </a:r>
            <a:r>
              <a:rPr lang="tr-TR" altLang="ar-SY" sz="2800" dirty="0">
                <a:solidFill>
                  <a:schemeClr val="tx1"/>
                </a:solidFill>
              </a:rPr>
              <a:t>denir.</a:t>
            </a:r>
            <a:endParaRPr lang="en-US" altLang="ar-SY" sz="2800" dirty="0">
              <a:solidFill>
                <a:schemeClr val="tx1"/>
              </a:solidFill>
            </a:endParaRPr>
          </a:p>
          <a:p>
            <a:pPr marL="0" indent="0" algn="ctr" rtl="0">
              <a:buNone/>
            </a:pPr>
            <a:r>
              <a:rPr lang="en-US" altLang="ar-SY" sz="2800" dirty="0">
                <a:solidFill>
                  <a:schemeClr val="tx1"/>
                </a:solidFill>
              </a:rPr>
              <a:t>a </a:t>
            </a:r>
            <a:r>
              <a:rPr lang="en-US" altLang="ar-SY" sz="2800" dirty="0" err="1">
                <a:solidFill>
                  <a:schemeClr val="tx1"/>
                </a:solidFill>
              </a:rPr>
              <a:t>A</a:t>
            </a:r>
            <a:r>
              <a:rPr lang="en-US" altLang="ar-SY" sz="2800" dirty="0">
                <a:solidFill>
                  <a:schemeClr val="tx1"/>
                </a:solidFill>
              </a:rPr>
              <a:t> + b </a:t>
            </a:r>
            <a:r>
              <a:rPr lang="en-US" altLang="ar-SY" sz="2800" dirty="0" err="1">
                <a:solidFill>
                  <a:schemeClr val="tx1"/>
                </a:solidFill>
              </a:rPr>
              <a:t>B</a:t>
            </a:r>
            <a:r>
              <a:rPr lang="en-US" altLang="ar-SY" sz="2800" dirty="0">
                <a:solidFill>
                  <a:schemeClr val="tx1"/>
                </a:solidFill>
              </a:rPr>
              <a:t> …. → g </a:t>
            </a:r>
            <a:r>
              <a:rPr lang="en-US" altLang="ar-SY" sz="2800" dirty="0" err="1">
                <a:solidFill>
                  <a:schemeClr val="tx1"/>
                </a:solidFill>
              </a:rPr>
              <a:t>G</a:t>
            </a:r>
            <a:r>
              <a:rPr lang="en-US" altLang="ar-SY" sz="2800" dirty="0">
                <a:solidFill>
                  <a:schemeClr val="tx1"/>
                </a:solidFill>
              </a:rPr>
              <a:t> + h </a:t>
            </a:r>
            <a:r>
              <a:rPr lang="en-US" altLang="ar-SY" sz="2800" dirty="0" err="1">
                <a:solidFill>
                  <a:schemeClr val="tx1"/>
                </a:solidFill>
              </a:rPr>
              <a:t>H</a:t>
            </a:r>
            <a:r>
              <a:rPr lang="en-US" altLang="ar-SY" sz="2800" dirty="0">
                <a:solidFill>
                  <a:schemeClr val="tx1"/>
                </a:solidFill>
              </a:rPr>
              <a:t> ….</a:t>
            </a:r>
          </a:p>
          <a:p>
            <a:pPr marL="0" indent="0" algn="l" rtl="0">
              <a:buNone/>
            </a:pPr>
            <a:endParaRPr lang="en-US" altLang="ar-SY" sz="2800" dirty="0"/>
          </a:p>
          <a:p>
            <a:pPr marL="0" indent="0" algn="ctr" rtl="0">
              <a:buNone/>
            </a:pPr>
            <a:r>
              <a:rPr lang="tr-TR" altLang="ar-SY" sz="2800" dirty="0">
                <a:solidFill>
                  <a:srgbClr val="FF0000"/>
                </a:solidFill>
              </a:rPr>
              <a:t>Tepkime hızı</a:t>
            </a:r>
            <a:r>
              <a:rPr lang="en-US" altLang="ar-SY" sz="2800" dirty="0">
                <a:solidFill>
                  <a:srgbClr val="FF0000"/>
                </a:solidFill>
              </a:rPr>
              <a:t> = </a:t>
            </a:r>
            <a:r>
              <a:rPr lang="en-US" altLang="ar-SY" sz="2800" i="1" dirty="0">
                <a:solidFill>
                  <a:srgbClr val="FF0000"/>
                </a:solidFill>
              </a:rPr>
              <a:t>k </a:t>
            </a:r>
            <a:r>
              <a:rPr lang="en-US" altLang="ar-SY" sz="2800" dirty="0">
                <a:solidFill>
                  <a:srgbClr val="FF0000"/>
                </a:solidFill>
              </a:rPr>
              <a:t>[A]</a:t>
            </a:r>
            <a:r>
              <a:rPr lang="en-US" altLang="ar-SY" sz="2800" i="1" baseline="30000" dirty="0">
                <a:solidFill>
                  <a:srgbClr val="FF0000"/>
                </a:solidFill>
              </a:rPr>
              <a:t>m</a:t>
            </a:r>
            <a:r>
              <a:rPr lang="en-US" altLang="ar-SY" sz="2800" dirty="0">
                <a:solidFill>
                  <a:srgbClr val="FF0000"/>
                </a:solidFill>
              </a:rPr>
              <a:t>[B]</a:t>
            </a:r>
            <a:r>
              <a:rPr lang="en-US" altLang="ar-SY" sz="2800" i="1" baseline="30000" dirty="0">
                <a:solidFill>
                  <a:srgbClr val="FF0000"/>
                </a:solidFill>
              </a:rPr>
              <a:t>n</a:t>
            </a:r>
            <a:r>
              <a:rPr lang="en-US" altLang="ar-SY" sz="2800" baseline="30000" dirty="0">
                <a:solidFill>
                  <a:srgbClr val="FF0000"/>
                </a:solidFill>
              </a:rPr>
              <a:t> </a:t>
            </a:r>
            <a:r>
              <a:rPr lang="en-US" altLang="ar-SY" sz="2800" dirty="0"/>
              <a:t>….</a:t>
            </a:r>
          </a:p>
          <a:p>
            <a:pPr marL="0" indent="0" algn="l" rtl="0">
              <a:buNone/>
            </a:pPr>
            <a:r>
              <a:rPr lang="tr-TR" altLang="ar-SY" sz="2800" dirty="0">
                <a:solidFill>
                  <a:schemeClr val="tx1"/>
                </a:solidFill>
              </a:rPr>
              <a:t>Hız sabiti</a:t>
            </a:r>
            <a:r>
              <a:rPr lang="en-US" altLang="ar-SY" sz="2800" dirty="0">
                <a:solidFill>
                  <a:schemeClr val="tx1"/>
                </a:solidFill>
              </a:rPr>
              <a:t> = k</a:t>
            </a:r>
          </a:p>
          <a:p>
            <a:pPr algn="l" rtl="0"/>
            <a:r>
              <a:rPr lang="en-US" altLang="ar-SY" sz="2800" dirty="0">
                <a:solidFill>
                  <a:schemeClr val="tx1"/>
                </a:solidFill>
              </a:rPr>
              <a:t>[A], [B]</a:t>
            </a:r>
            <a:r>
              <a:rPr lang="tr-TR" altLang="ar-SY" sz="2800" dirty="0">
                <a:solidFill>
                  <a:schemeClr val="tx1"/>
                </a:solidFill>
              </a:rPr>
              <a:t>, …</a:t>
            </a:r>
            <a:r>
              <a:rPr lang="en-US" altLang="ar-SY" sz="2800" dirty="0">
                <a:solidFill>
                  <a:schemeClr val="tx1"/>
                </a:solidFill>
              </a:rPr>
              <a:t> </a:t>
            </a:r>
            <a:r>
              <a:rPr lang="tr-TR" altLang="ar-SY" sz="2800" dirty="0">
                <a:solidFill>
                  <a:schemeClr val="tx1"/>
                </a:solidFill>
              </a:rPr>
              <a:t>tepken </a:t>
            </a:r>
            <a:r>
              <a:rPr lang="tr-TR" altLang="ar-SY" sz="2800" dirty="0" err="1">
                <a:solidFill>
                  <a:schemeClr val="tx1"/>
                </a:solidFill>
              </a:rPr>
              <a:t>molariteleridir</a:t>
            </a:r>
            <a:r>
              <a:rPr lang="tr-TR" altLang="ar-SY" sz="2800" dirty="0"/>
              <a:t>.</a:t>
            </a:r>
            <a:endParaRPr lang="en-US" altLang="ar-SY" sz="2800" dirty="0"/>
          </a:p>
          <a:p>
            <a:pPr marL="0" indent="0" algn="l" rtl="0">
              <a:buNone/>
            </a:pPr>
            <a:endParaRPr lang="en-US" altLang="ar-SY" sz="2800" baseline="30000" dirty="0">
              <a:solidFill>
                <a:schemeClr val="bg2"/>
              </a:solidFill>
              <a:cs typeface="Times New Roman" panose="02020603050405020304" pitchFamily="18" charset="0"/>
            </a:endParaRPr>
          </a:p>
          <a:p>
            <a:pPr marL="0" indent="0" algn="l" rtl="0">
              <a:buNone/>
            </a:pPr>
            <a:endParaRPr lang="en-US" altLang="ar-SY" sz="2800" baseline="30000" dirty="0">
              <a:solidFill>
                <a:schemeClr val="bg2"/>
              </a:solidFill>
              <a:cs typeface="Times New Roman" panose="02020603050405020304" pitchFamily="18" charset="0"/>
            </a:endParaRPr>
          </a:p>
        </p:txBody>
      </p:sp>
      <p:sp>
        <p:nvSpPr>
          <p:cNvPr id="3" name="Title 2"/>
          <p:cNvSpPr>
            <a:spLocks noGrp="1"/>
          </p:cNvSpPr>
          <p:nvPr>
            <p:ph type="title"/>
          </p:nvPr>
        </p:nvSpPr>
        <p:spPr>
          <a:xfrm>
            <a:off x="1523999" y="151571"/>
            <a:ext cx="8726129" cy="987303"/>
          </a:xfrm>
        </p:spPr>
        <p:txBody>
          <a:bodyPr>
            <a:normAutofit/>
          </a:bodyPr>
          <a:lstStyle/>
          <a:p>
            <a:pPr rtl="0">
              <a:lnSpc>
                <a:spcPct val="150000"/>
              </a:lnSpc>
            </a:pPr>
            <a:r>
              <a:rPr lang="tr-TR" altLang="ar-SY" sz="3600" dirty="0">
                <a:solidFill>
                  <a:srgbClr val="FF0000"/>
                </a:solidFill>
              </a:rPr>
              <a:t>Derişimin Tepkime Hızlarına Etkisi: Hız Yasası</a:t>
            </a:r>
            <a:endParaRPr lang="en-US" altLang="ar-SY" sz="3200" dirty="0">
              <a:solidFill>
                <a:srgbClr val="FF0000"/>
              </a:solidFill>
            </a:endParaRPr>
          </a:p>
        </p:txBody>
      </p:sp>
    </p:spTree>
    <p:extLst>
      <p:ext uri="{BB962C8B-B14F-4D97-AF65-F5344CB8AC3E}">
        <p14:creationId xmlns:p14="http://schemas.microsoft.com/office/powerpoint/2010/main" val="1617308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i="1" dirty="0">
                <a:solidFill>
                  <a:schemeClr val="tx1"/>
                </a:solidFill>
              </a:rPr>
              <a:t>m</a:t>
            </a:r>
            <a:r>
              <a:rPr lang="tr-TR" altLang="ar-SY" sz="2800" dirty="0">
                <a:solidFill>
                  <a:schemeClr val="tx1"/>
                </a:solidFill>
              </a:rPr>
              <a:t>, </a:t>
            </a:r>
            <a:r>
              <a:rPr lang="tr-TR" altLang="ar-SY" sz="2800" i="1" dirty="0">
                <a:solidFill>
                  <a:schemeClr val="tx1"/>
                </a:solidFill>
              </a:rPr>
              <a:t>n</a:t>
            </a:r>
            <a:r>
              <a:rPr lang="tr-TR" altLang="ar-SY" sz="2800" dirty="0">
                <a:solidFill>
                  <a:schemeClr val="tx1"/>
                </a:solidFill>
              </a:rPr>
              <a:t>, … genellikle küçük </a:t>
            </a:r>
            <a:r>
              <a:rPr lang="tr-TR" altLang="ar-SY" sz="2800" dirty="0">
                <a:solidFill>
                  <a:srgbClr val="FF0000"/>
                </a:solidFill>
              </a:rPr>
              <a:t>tam</a:t>
            </a:r>
            <a:r>
              <a:rPr lang="tr-TR" altLang="ar-SY" sz="2800" dirty="0"/>
              <a:t> </a:t>
            </a:r>
            <a:r>
              <a:rPr lang="tr-TR" altLang="ar-SY" sz="2800" dirty="0">
                <a:solidFill>
                  <a:schemeClr val="tx1"/>
                </a:solidFill>
              </a:rPr>
              <a:t>sayılarıdır.</a:t>
            </a:r>
          </a:p>
          <a:p>
            <a:pPr algn="l" rtl="0">
              <a:lnSpc>
                <a:spcPct val="150000"/>
              </a:lnSpc>
            </a:pPr>
            <a:r>
              <a:rPr lang="tr-TR" altLang="ar-SY" sz="2800" dirty="0">
                <a:solidFill>
                  <a:schemeClr val="tx1"/>
                </a:solidFill>
              </a:rPr>
              <a:t>Seyrek de olsa bazı durumlarda </a:t>
            </a:r>
            <a:r>
              <a:rPr lang="tr-TR" altLang="ar-SY" sz="2800" dirty="0">
                <a:solidFill>
                  <a:srgbClr val="FF0000"/>
                </a:solidFill>
              </a:rPr>
              <a:t>sıfır</a:t>
            </a:r>
            <a:r>
              <a:rPr lang="tr-TR" altLang="ar-SY" sz="2800" dirty="0"/>
              <a:t>, </a:t>
            </a:r>
            <a:r>
              <a:rPr lang="tr-TR" altLang="ar-SY" sz="2800" dirty="0">
                <a:solidFill>
                  <a:srgbClr val="FF0000"/>
                </a:solidFill>
              </a:rPr>
              <a:t>kesirli</a:t>
            </a:r>
            <a:r>
              <a:rPr lang="tr-TR" altLang="ar-SY" sz="2800" dirty="0"/>
              <a:t> </a:t>
            </a:r>
            <a:r>
              <a:rPr lang="tr-TR" altLang="ar-SY" sz="2800" dirty="0">
                <a:solidFill>
                  <a:schemeClr val="tx1"/>
                </a:solidFill>
              </a:rPr>
              <a:t>sayı, ya da </a:t>
            </a:r>
            <a:r>
              <a:rPr lang="tr-TR" altLang="ar-SY" sz="2800" dirty="0">
                <a:solidFill>
                  <a:srgbClr val="FF0000"/>
                </a:solidFill>
              </a:rPr>
              <a:t>hem kesirli hem de negatif </a:t>
            </a:r>
            <a:r>
              <a:rPr lang="tr-TR" altLang="ar-SY" sz="2800" dirty="0">
                <a:solidFill>
                  <a:schemeClr val="tx1"/>
                </a:solidFill>
              </a:rPr>
              <a:t>sayılar olabilir.</a:t>
            </a:r>
            <a:endParaRPr lang="en-US" altLang="ar-SY" sz="2800" dirty="0">
              <a:solidFill>
                <a:schemeClr val="tx1"/>
              </a:solidFill>
            </a:endParaRPr>
          </a:p>
          <a:p>
            <a:pPr marL="0" indent="0" algn="l" rtl="0">
              <a:buNone/>
            </a:pPr>
            <a:endParaRPr lang="en-US" altLang="ar-SY" sz="4400" dirty="0">
              <a:solidFill>
                <a:schemeClr val="tx2"/>
              </a:solidFill>
            </a:endParaRPr>
          </a:p>
          <a:p>
            <a:pPr marL="0" indent="0" algn="l" rtl="0">
              <a:buNone/>
            </a:pPr>
            <a:endParaRPr lang="en-US" altLang="ar-SY" sz="2800" baseline="30000" dirty="0">
              <a:solidFill>
                <a:schemeClr val="bg2"/>
              </a:solidFill>
              <a:cs typeface="Times New Roman" panose="02020603050405020304" pitchFamily="18" charset="0"/>
            </a:endParaRPr>
          </a:p>
          <a:p>
            <a:pPr marL="0" indent="0" algn="l" rtl="0">
              <a:buNone/>
            </a:pPr>
            <a:endParaRPr lang="en-US" altLang="ar-SY" sz="2800" baseline="30000" dirty="0">
              <a:solidFill>
                <a:schemeClr val="bg2"/>
              </a:solidFill>
              <a:cs typeface="Times New Roman" panose="02020603050405020304" pitchFamily="18" charset="0"/>
            </a:endParaRPr>
          </a:p>
        </p:txBody>
      </p:sp>
      <p:sp>
        <p:nvSpPr>
          <p:cNvPr id="3" name="Title 2"/>
          <p:cNvSpPr>
            <a:spLocks noGrp="1"/>
          </p:cNvSpPr>
          <p:nvPr>
            <p:ph type="title"/>
          </p:nvPr>
        </p:nvSpPr>
        <p:spPr>
          <a:xfrm>
            <a:off x="1523999" y="151571"/>
            <a:ext cx="8726129" cy="987303"/>
          </a:xfrm>
        </p:spPr>
        <p:txBody>
          <a:bodyPr>
            <a:normAutofit/>
          </a:bodyPr>
          <a:lstStyle/>
          <a:p>
            <a:pPr rtl="0">
              <a:lnSpc>
                <a:spcPct val="150000"/>
              </a:lnSpc>
            </a:pPr>
            <a:r>
              <a:rPr lang="tr-TR" altLang="ar-SY" sz="3600" dirty="0">
                <a:solidFill>
                  <a:srgbClr val="FF0000"/>
                </a:solidFill>
              </a:rPr>
              <a:t>Derişimin Tepkime Hızlarına Etkisi: Hız Yasası</a:t>
            </a:r>
            <a:endParaRPr lang="en-US" altLang="ar-SY" sz="3200" dirty="0">
              <a:solidFill>
                <a:srgbClr val="FF0000"/>
              </a:solidFill>
            </a:endParaRPr>
          </a:p>
        </p:txBody>
      </p:sp>
    </p:spTree>
    <p:extLst>
      <p:ext uri="{BB962C8B-B14F-4D97-AF65-F5344CB8AC3E}">
        <p14:creationId xmlns:p14="http://schemas.microsoft.com/office/powerpoint/2010/main" val="23955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752522" cy="5313441"/>
          </a:xfrm>
        </p:spPr>
        <p:txBody>
          <a:bodyPr>
            <a:noAutofit/>
          </a:bodyPr>
          <a:lstStyle/>
          <a:p>
            <a:pPr algn="l" rtl="0">
              <a:lnSpc>
                <a:spcPct val="150000"/>
              </a:lnSpc>
              <a:spcBef>
                <a:spcPts val="600"/>
              </a:spcBef>
            </a:pPr>
            <a:r>
              <a:rPr lang="tr-TR" sz="2800" dirty="0">
                <a:solidFill>
                  <a:srgbClr val="FF0000"/>
                </a:solidFill>
              </a:rPr>
              <a:t>Sütün bozulmasına </a:t>
            </a:r>
            <a:r>
              <a:rPr lang="tr-TR" sz="2800" dirty="0">
                <a:solidFill>
                  <a:schemeClr val="tx1"/>
                </a:solidFill>
              </a:rPr>
              <a:t>neden olan </a:t>
            </a:r>
            <a:r>
              <a:rPr lang="tr-TR" sz="2800" dirty="0" err="1">
                <a:solidFill>
                  <a:schemeClr val="tx1"/>
                </a:solidFill>
              </a:rPr>
              <a:t>tepkimleri</a:t>
            </a:r>
            <a:r>
              <a:rPr lang="tr-TR" sz="2800" dirty="0">
                <a:solidFill>
                  <a:schemeClr val="tx1"/>
                </a:solidFill>
              </a:rPr>
              <a:t> yavaşlatmak için de, süt </a:t>
            </a:r>
            <a:r>
              <a:rPr lang="tr-TR" sz="2800" dirty="0">
                <a:solidFill>
                  <a:srgbClr val="0070C0"/>
                </a:solidFill>
              </a:rPr>
              <a:t>buzdolabında</a:t>
            </a:r>
            <a:r>
              <a:rPr lang="tr-TR" sz="2800" dirty="0"/>
              <a:t> </a:t>
            </a:r>
            <a:r>
              <a:rPr lang="tr-TR" sz="2800" dirty="0">
                <a:solidFill>
                  <a:schemeClr val="tx1"/>
                </a:solidFill>
              </a:rPr>
              <a:t>saklanır.</a:t>
            </a:r>
          </a:p>
          <a:p>
            <a:pPr algn="l" rtl="0">
              <a:lnSpc>
                <a:spcPct val="150000"/>
              </a:lnSpc>
              <a:spcBef>
                <a:spcPts val="600"/>
              </a:spcBef>
            </a:pPr>
            <a:r>
              <a:rPr lang="tr-TR" sz="2800" dirty="0">
                <a:solidFill>
                  <a:schemeClr val="tx1"/>
                </a:solidFill>
              </a:rPr>
              <a:t>Bu örnek </a:t>
            </a:r>
            <a:r>
              <a:rPr lang="tr-TR" sz="2800" dirty="0">
                <a:solidFill>
                  <a:srgbClr val="FF0000"/>
                </a:solidFill>
              </a:rPr>
              <a:t>kimyasal tepkime hızlarının </a:t>
            </a:r>
            <a:r>
              <a:rPr lang="tr-TR" sz="2800" dirty="0">
                <a:solidFill>
                  <a:schemeClr val="tx1"/>
                </a:solidFill>
              </a:rPr>
              <a:t>nedenli önemli olduğunu göstermektedir.</a:t>
            </a:r>
          </a:p>
          <a:p>
            <a:pPr algn="l" rtl="0">
              <a:lnSpc>
                <a:spcPct val="150000"/>
              </a:lnSpc>
              <a:spcBef>
                <a:spcPts val="600"/>
              </a:spcBef>
            </a:pPr>
            <a:r>
              <a:rPr lang="tr-TR" sz="2800" dirty="0">
                <a:solidFill>
                  <a:schemeClr val="tx1"/>
                </a:solidFill>
              </a:rPr>
              <a:t>Ayrıca, bir tepkimenin </a:t>
            </a:r>
            <a:r>
              <a:rPr lang="tr-TR" sz="2800" dirty="0">
                <a:solidFill>
                  <a:srgbClr val="FF0000"/>
                </a:solidFill>
              </a:rPr>
              <a:t>hangi hızda oluştuğu </a:t>
            </a:r>
            <a:r>
              <a:rPr lang="tr-TR" sz="2800" dirty="0">
                <a:solidFill>
                  <a:srgbClr val="00B050"/>
                </a:solidFill>
              </a:rPr>
              <a:t>tepkimenin mekanizmasına </a:t>
            </a:r>
            <a:r>
              <a:rPr lang="tr-TR" sz="2800" dirty="0">
                <a:solidFill>
                  <a:srgbClr val="FF0000"/>
                </a:solidFill>
              </a:rPr>
              <a:t>bağlıdır</a:t>
            </a:r>
            <a:r>
              <a:rPr lang="tr-TR" sz="2800" dirty="0"/>
              <a:t>, </a:t>
            </a:r>
            <a:endParaRPr lang="tr-TR" sz="2800" dirty="0">
              <a:solidFill>
                <a:schemeClr val="tx1"/>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t>Giriş</a:t>
            </a:r>
          </a:p>
        </p:txBody>
      </p:sp>
      <p:pic>
        <p:nvPicPr>
          <p:cNvPr id="4" name="Picture 3"/>
          <p:cNvPicPr>
            <a:picLocks noChangeAspect="1"/>
          </p:cNvPicPr>
          <p:nvPr/>
        </p:nvPicPr>
        <p:blipFill>
          <a:blip r:embed="rId2"/>
          <a:stretch>
            <a:fillRect/>
          </a:stretch>
        </p:blipFill>
        <p:spPr>
          <a:xfrm>
            <a:off x="8963025" y="1138874"/>
            <a:ext cx="2994854" cy="2246140"/>
          </a:xfrm>
          <a:prstGeom prst="rect">
            <a:avLst/>
          </a:prstGeom>
        </p:spPr>
      </p:pic>
    </p:spTree>
    <p:extLst>
      <p:ext uri="{BB962C8B-B14F-4D97-AF65-F5344CB8AC3E}">
        <p14:creationId xmlns:p14="http://schemas.microsoft.com/office/powerpoint/2010/main" val="297210011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dirty="0"/>
              <a:t>Bir tepkimenin hızını belirtmesinde </a:t>
            </a:r>
            <a:r>
              <a:rPr lang="tr-TR" altLang="ar-SY" sz="2800" dirty="0">
                <a:solidFill>
                  <a:srgbClr val="FF0000"/>
                </a:solidFill>
              </a:rPr>
              <a:t>derece terimi </a:t>
            </a:r>
            <a:r>
              <a:rPr lang="tr-TR" altLang="ar-SY" sz="2800" dirty="0">
                <a:solidFill>
                  <a:srgbClr val="0070C0"/>
                </a:solidFill>
              </a:rPr>
              <a:t>iki </a:t>
            </a:r>
            <a:r>
              <a:rPr lang="tr-TR" altLang="ar-SY" sz="2800" dirty="0"/>
              <a:t>şekilde kullanılır.</a:t>
            </a:r>
          </a:p>
          <a:p>
            <a:pPr algn="l" rtl="0">
              <a:lnSpc>
                <a:spcPct val="150000"/>
              </a:lnSpc>
            </a:pPr>
            <a:r>
              <a:rPr lang="tr-TR" altLang="ar-SY" sz="2800" dirty="0">
                <a:solidFill>
                  <a:srgbClr val="FF0000"/>
                </a:solidFill>
              </a:rPr>
              <a:t>(1)</a:t>
            </a:r>
            <a:r>
              <a:rPr lang="tr-TR" altLang="ar-SY" sz="2800" dirty="0"/>
              <a:t> </a:t>
            </a:r>
            <a:r>
              <a:rPr lang="tr-TR" altLang="ar-SY" sz="2800" b="1" i="1" dirty="0"/>
              <a:t>m</a:t>
            </a:r>
            <a:r>
              <a:rPr lang="tr-TR" altLang="ar-SY" sz="2800" b="1" dirty="0"/>
              <a:t>=1 </a:t>
            </a:r>
            <a:r>
              <a:rPr lang="tr-TR" altLang="ar-SY" sz="2800" dirty="0">
                <a:solidFill>
                  <a:srgbClr val="00B050"/>
                </a:solidFill>
              </a:rPr>
              <a:t>A</a:t>
            </a:r>
            <a:r>
              <a:rPr lang="tr-TR" altLang="ar-SY" sz="2800" dirty="0"/>
              <a:t> ya göre </a:t>
            </a:r>
            <a:r>
              <a:rPr lang="tr-TR" altLang="ar-SY" sz="2800" dirty="0">
                <a:solidFill>
                  <a:srgbClr val="FF0000"/>
                </a:solidFill>
              </a:rPr>
              <a:t>birinci derecedendir </a:t>
            </a:r>
            <a:r>
              <a:rPr lang="tr-TR" altLang="ar-SY" sz="2800" dirty="0"/>
              <a:t>denir, </a:t>
            </a:r>
            <a:r>
              <a:rPr lang="tr-TR" altLang="ar-SY" sz="2800" i="1" dirty="0"/>
              <a:t>n</a:t>
            </a:r>
            <a:r>
              <a:rPr lang="tr-TR" altLang="ar-SY" sz="2800" dirty="0"/>
              <a:t>=2 ise tepkime </a:t>
            </a:r>
            <a:r>
              <a:rPr lang="tr-TR" altLang="ar-SY" sz="2800" dirty="0">
                <a:solidFill>
                  <a:srgbClr val="00B050"/>
                </a:solidFill>
              </a:rPr>
              <a:t>B</a:t>
            </a:r>
            <a:r>
              <a:rPr lang="tr-TR" altLang="ar-SY" sz="2800" dirty="0"/>
              <a:t> ye göre </a:t>
            </a:r>
            <a:r>
              <a:rPr lang="tr-TR" altLang="ar-SY" sz="2800" dirty="0">
                <a:solidFill>
                  <a:srgbClr val="FF0000"/>
                </a:solidFill>
              </a:rPr>
              <a:t>ikinci derecedendir </a:t>
            </a:r>
            <a:r>
              <a:rPr lang="tr-TR" altLang="ar-SY" sz="2800" dirty="0"/>
              <a:t>denir.</a:t>
            </a:r>
          </a:p>
          <a:p>
            <a:pPr algn="l" rtl="0">
              <a:lnSpc>
                <a:spcPct val="150000"/>
              </a:lnSpc>
            </a:pPr>
            <a:r>
              <a:rPr lang="tr-TR" altLang="ar-SY" sz="2800" dirty="0">
                <a:solidFill>
                  <a:srgbClr val="FF0000"/>
                </a:solidFill>
              </a:rPr>
              <a:t>(2)</a:t>
            </a:r>
            <a:r>
              <a:rPr lang="tr-TR" altLang="ar-SY" sz="2800" dirty="0"/>
              <a:t> </a:t>
            </a:r>
            <a:r>
              <a:rPr lang="tr-TR" altLang="ar-SY" sz="2800" dirty="0">
                <a:solidFill>
                  <a:srgbClr val="FF0000"/>
                </a:solidFill>
              </a:rPr>
              <a:t>Tepkimenin toplam derecesi</a:t>
            </a:r>
            <a:r>
              <a:rPr lang="en-US" altLang="ar-SY" sz="2800" dirty="0">
                <a:solidFill>
                  <a:srgbClr val="FF0000"/>
                </a:solidFill>
              </a:rPr>
              <a:t> </a:t>
            </a:r>
            <a:r>
              <a:rPr lang="en-US" altLang="ar-SY" sz="2800" dirty="0"/>
              <a:t>= </a:t>
            </a:r>
            <a:r>
              <a:rPr lang="en-US" altLang="ar-SY" sz="2800" i="1" dirty="0"/>
              <a:t>m</a:t>
            </a:r>
            <a:r>
              <a:rPr lang="en-US" altLang="ar-SY" sz="2800" dirty="0"/>
              <a:t> + </a:t>
            </a:r>
            <a:r>
              <a:rPr lang="en-US" altLang="ar-SY" sz="2800" i="1" dirty="0"/>
              <a:t>n</a:t>
            </a:r>
            <a:r>
              <a:rPr lang="en-US" altLang="ar-SY" sz="2800" dirty="0"/>
              <a:t> + ….</a:t>
            </a:r>
          </a:p>
          <a:p>
            <a:pPr marL="0" indent="0" algn="l" rtl="0">
              <a:buNone/>
            </a:pPr>
            <a:endParaRPr lang="en-US" altLang="ar-SY" sz="6600" dirty="0">
              <a:solidFill>
                <a:schemeClr val="bg2"/>
              </a:solidFill>
            </a:endParaRPr>
          </a:p>
          <a:p>
            <a:pPr marL="0" indent="0" algn="l" rtl="0">
              <a:buNone/>
            </a:pPr>
            <a:endParaRPr lang="en-US" altLang="ar-SY" sz="4400" dirty="0">
              <a:solidFill>
                <a:schemeClr val="tx2"/>
              </a:solidFill>
            </a:endParaRPr>
          </a:p>
          <a:p>
            <a:pPr marL="0" indent="0" algn="l" rtl="0">
              <a:buNone/>
            </a:pPr>
            <a:endParaRPr lang="en-US" altLang="ar-SY" sz="2800" baseline="30000" dirty="0">
              <a:solidFill>
                <a:schemeClr val="bg2"/>
              </a:solidFill>
              <a:cs typeface="Times New Roman" panose="02020603050405020304" pitchFamily="18" charset="0"/>
            </a:endParaRPr>
          </a:p>
          <a:p>
            <a:pPr marL="0" indent="0" algn="l" rtl="0">
              <a:buNone/>
            </a:pPr>
            <a:endParaRPr lang="en-US" altLang="ar-SY" sz="2800" baseline="30000" dirty="0">
              <a:solidFill>
                <a:schemeClr val="bg2"/>
              </a:solidFill>
              <a:cs typeface="Times New Roman" panose="02020603050405020304" pitchFamily="18" charset="0"/>
            </a:endParaRPr>
          </a:p>
        </p:txBody>
      </p:sp>
      <p:sp>
        <p:nvSpPr>
          <p:cNvPr id="3" name="Title 2"/>
          <p:cNvSpPr>
            <a:spLocks noGrp="1"/>
          </p:cNvSpPr>
          <p:nvPr>
            <p:ph type="title"/>
          </p:nvPr>
        </p:nvSpPr>
        <p:spPr>
          <a:xfrm>
            <a:off x="1523999" y="151571"/>
            <a:ext cx="8726129" cy="987303"/>
          </a:xfrm>
        </p:spPr>
        <p:txBody>
          <a:bodyPr>
            <a:normAutofit fontScale="90000"/>
          </a:bodyPr>
          <a:lstStyle/>
          <a:p>
            <a:pPr rtl="0">
              <a:lnSpc>
                <a:spcPct val="150000"/>
              </a:lnSpc>
            </a:pPr>
            <a:r>
              <a:rPr lang="tr-TR" altLang="ar-SY" sz="4000" dirty="0">
                <a:solidFill>
                  <a:srgbClr val="FF0000"/>
                </a:solidFill>
              </a:rPr>
              <a:t>Derişimin Tepkime Hızlarına Etkisi: Hız Yasası</a:t>
            </a:r>
            <a:endParaRPr lang="en-US" altLang="ar-SY" sz="3600" dirty="0">
              <a:solidFill>
                <a:srgbClr val="FF0000"/>
              </a:solidFill>
            </a:endParaRPr>
          </a:p>
        </p:txBody>
      </p:sp>
    </p:spTree>
    <p:extLst>
      <p:ext uri="{BB962C8B-B14F-4D97-AF65-F5344CB8AC3E}">
        <p14:creationId xmlns:p14="http://schemas.microsoft.com/office/powerpoint/2010/main" val="374140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i="1" dirty="0">
                <a:solidFill>
                  <a:schemeClr val="tx1"/>
                </a:solidFill>
              </a:rPr>
              <a:t>Orantı sabiti </a:t>
            </a:r>
            <a:r>
              <a:rPr lang="tr-TR" altLang="ar-SY" sz="2800" i="1" dirty="0">
                <a:solidFill>
                  <a:srgbClr val="FF0000"/>
                </a:solidFill>
              </a:rPr>
              <a:t>k</a:t>
            </a:r>
            <a:r>
              <a:rPr lang="tr-TR" altLang="ar-SY" sz="2800" i="1" dirty="0"/>
              <a:t>, </a:t>
            </a:r>
            <a:r>
              <a:rPr lang="tr-TR" altLang="ar-SY" sz="2800" dirty="0">
                <a:solidFill>
                  <a:schemeClr val="tx1"/>
                </a:solidFill>
              </a:rPr>
              <a:t>tepkime hızı ile tepken </a:t>
            </a:r>
            <a:r>
              <a:rPr lang="tr-TR" altLang="ar-SY" sz="2800" dirty="0" err="1">
                <a:solidFill>
                  <a:schemeClr val="tx1"/>
                </a:solidFill>
              </a:rPr>
              <a:t>derişimlerini</a:t>
            </a:r>
            <a:r>
              <a:rPr lang="tr-TR" altLang="ar-SY" sz="2800" dirty="0">
                <a:solidFill>
                  <a:schemeClr val="tx1"/>
                </a:solidFill>
              </a:rPr>
              <a:t> ilişkilendirilen bir sabittir ve </a:t>
            </a:r>
            <a:r>
              <a:rPr lang="tr-TR" altLang="ar-SY" sz="2800" dirty="0">
                <a:solidFill>
                  <a:srgbClr val="FF0000"/>
                </a:solidFill>
              </a:rPr>
              <a:t>hız sabiti </a:t>
            </a:r>
            <a:r>
              <a:rPr lang="tr-TR" altLang="ar-SY" sz="2800" dirty="0">
                <a:solidFill>
                  <a:schemeClr val="tx1"/>
                </a:solidFill>
              </a:rPr>
              <a:t>adını alır.</a:t>
            </a:r>
          </a:p>
          <a:p>
            <a:pPr algn="l" rtl="0">
              <a:lnSpc>
                <a:spcPct val="150000"/>
              </a:lnSpc>
            </a:pPr>
            <a:r>
              <a:rPr lang="tr-TR" altLang="ar-SY" sz="2800" i="1" dirty="0">
                <a:solidFill>
                  <a:srgbClr val="FF0000"/>
                </a:solidFill>
              </a:rPr>
              <a:t>k</a:t>
            </a:r>
            <a:r>
              <a:rPr lang="tr-TR" altLang="ar-SY" sz="2800" dirty="0"/>
              <a:t> </a:t>
            </a:r>
            <a:r>
              <a:rPr lang="tr-TR" altLang="ar-SY" sz="2800" dirty="0" err="1">
                <a:solidFill>
                  <a:schemeClr val="tx1"/>
                </a:solidFill>
              </a:rPr>
              <a:t>nın</a:t>
            </a:r>
            <a:r>
              <a:rPr lang="tr-TR" altLang="ar-SY" sz="2800" dirty="0">
                <a:solidFill>
                  <a:schemeClr val="tx1"/>
                </a:solidFill>
              </a:rPr>
              <a:t> değeri tepkimenin </a:t>
            </a:r>
            <a:r>
              <a:rPr lang="tr-TR" altLang="ar-SY" sz="2800" dirty="0">
                <a:solidFill>
                  <a:srgbClr val="FF0000"/>
                </a:solidFill>
              </a:rPr>
              <a:t>niteliğine</a:t>
            </a:r>
            <a:r>
              <a:rPr lang="tr-TR" altLang="ar-SY" sz="2800" dirty="0"/>
              <a:t>, </a:t>
            </a:r>
            <a:r>
              <a:rPr lang="tr-TR" altLang="ar-SY" sz="2800" dirty="0">
                <a:solidFill>
                  <a:srgbClr val="FF0000"/>
                </a:solidFill>
              </a:rPr>
              <a:t>katalizör</a:t>
            </a:r>
            <a:r>
              <a:rPr lang="tr-TR" altLang="ar-SY" sz="2800" dirty="0"/>
              <a:t> </a:t>
            </a:r>
            <a:r>
              <a:rPr lang="tr-TR" altLang="ar-SY" sz="2800" dirty="0">
                <a:solidFill>
                  <a:schemeClr val="tx1"/>
                </a:solidFill>
              </a:rPr>
              <a:t>kullanılıp kullanılmadığına ve </a:t>
            </a:r>
            <a:r>
              <a:rPr lang="tr-TR" altLang="ar-SY" sz="2800" dirty="0">
                <a:solidFill>
                  <a:srgbClr val="FF0000"/>
                </a:solidFill>
              </a:rPr>
              <a:t>sıcaklığa </a:t>
            </a:r>
            <a:r>
              <a:rPr lang="tr-TR" altLang="ar-SY" sz="2800" dirty="0">
                <a:solidFill>
                  <a:schemeClr val="tx1"/>
                </a:solidFill>
              </a:rPr>
              <a:t>bağlıdır</a:t>
            </a:r>
            <a:r>
              <a:rPr lang="tr-TR" altLang="ar-SY" sz="2800" dirty="0"/>
              <a:t>.</a:t>
            </a:r>
            <a:endParaRPr lang="en-US" altLang="ar-SY" sz="2800" dirty="0">
              <a:solidFill>
                <a:schemeClr val="bg2"/>
              </a:solidFill>
            </a:endParaRPr>
          </a:p>
          <a:p>
            <a:pPr marL="0" indent="0" algn="l" rtl="0">
              <a:buNone/>
            </a:pPr>
            <a:endParaRPr lang="en-US" altLang="ar-SY" sz="4400" dirty="0">
              <a:solidFill>
                <a:schemeClr val="tx2"/>
              </a:solidFill>
            </a:endParaRPr>
          </a:p>
          <a:p>
            <a:pPr marL="0" indent="0" algn="l" rtl="0">
              <a:buNone/>
            </a:pPr>
            <a:endParaRPr lang="en-US" altLang="ar-SY" sz="2800" baseline="30000" dirty="0">
              <a:solidFill>
                <a:schemeClr val="bg2"/>
              </a:solidFill>
              <a:cs typeface="Times New Roman" panose="02020603050405020304" pitchFamily="18" charset="0"/>
            </a:endParaRPr>
          </a:p>
          <a:p>
            <a:pPr marL="0" indent="0" algn="l" rtl="0">
              <a:buNone/>
            </a:pPr>
            <a:endParaRPr lang="en-US" altLang="ar-SY" sz="2800" baseline="30000" dirty="0">
              <a:solidFill>
                <a:schemeClr val="bg2"/>
              </a:solidFill>
              <a:cs typeface="Times New Roman" panose="02020603050405020304" pitchFamily="18" charset="0"/>
            </a:endParaRPr>
          </a:p>
        </p:txBody>
      </p:sp>
      <p:sp>
        <p:nvSpPr>
          <p:cNvPr id="3" name="Title 2"/>
          <p:cNvSpPr>
            <a:spLocks noGrp="1"/>
          </p:cNvSpPr>
          <p:nvPr>
            <p:ph type="title"/>
          </p:nvPr>
        </p:nvSpPr>
        <p:spPr>
          <a:xfrm>
            <a:off x="1523999" y="151571"/>
            <a:ext cx="8947356" cy="987303"/>
          </a:xfrm>
        </p:spPr>
        <p:txBody>
          <a:bodyPr>
            <a:normAutofit/>
          </a:bodyPr>
          <a:lstStyle/>
          <a:p>
            <a:pPr rtl="0">
              <a:lnSpc>
                <a:spcPct val="150000"/>
              </a:lnSpc>
            </a:pPr>
            <a:r>
              <a:rPr lang="tr-TR" altLang="ar-SY" sz="3600" dirty="0">
                <a:solidFill>
                  <a:srgbClr val="FF0000"/>
                </a:solidFill>
              </a:rPr>
              <a:t>Derişimin Tepkime Hızlarına Etkisi: Hız Yasası</a:t>
            </a:r>
            <a:endParaRPr lang="en-US" altLang="ar-SY" sz="3200" dirty="0">
              <a:solidFill>
                <a:srgbClr val="FF0000"/>
              </a:solidFill>
            </a:endParaRPr>
          </a:p>
        </p:txBody>
      </p:sp>
    </p:spTree>
    <p:extLst>
      <p:ext uri="{BB962C8B-B14F-4D97-AF65-F5344CB8AC3E}">
        <p14:creationId xmlns:p14="http://schemas.microsoft.com/office/powerpoint/2010/main" val="93560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i="1" dirty="0">
                <a:solidFill>
                  <a:srgbClr val="FF0000"/>
                </a:solidFill>
              </a:rPr>
              <a:t>k</a:t>
            </a:r>
            <a:r>
              <a:rPr lang="tr-TR" altLang="ar-SY" sz="2800" dirty="0"/>
              <a:t> </a:t>
            </a:r>
            <a:r>
              <a:rPr lang="tr-TR" altLang="ar-SY" sz="2800" dirty="0" err="1">
                <a:solidFill>
                  <a:schemeClr val="tx1"/>
                </a:solidFill>
              </a:rPr>
              <a:t>nın</a:t>
            </a:r>
            <a:r>
              <a:rPr lang="tr-TR" altLang="ar-SY" sz="2800" dirty="0">
                <a:solidFill>
                  <a:schemeClr val="tx1"/>
                </a:solidFill>
              </a:rPr>
              <a:t> değeri </a:t>
            </a:r>
            <a:r>
              <a:rPr lang="tr-TR" altLang="ar-SY" sz="2800" dirty="0">
                <a:solidFill>
                  <a:srgbClr val="FF0000"/>
                </a:solidFill>
              </a:rPr>
              <a:t>ne kader büyükse</a:t>
            </a:r>
            <a:r>
              <a:rPr lang="tr-TR" altLang="ar-SY" sz="2800" dirty="0"/>
              <a:t>, </a:t>
            </a:r>
            <a:r>
              <a:rPr lang="tr-TR" altLang="ar-SY" sz="2800" dirty="0">
                <a:solidFill>
                  <a:schemeClr val="tx1"/>
                </a:solidFill>
              </a:rPr>
              <a:t>tepkime</a:t>
            </a:r>
            <a:r>
              <a:rPr lang="tr-TR" altLang="ar-SY" sz="2800" dirty="0"/>
              <a:t> </a:t>
            </a:r>
            <a:r>
              <a:rPr lang="tr-TR" altLang="ar-SY" sz="2800" dirty="0">
                <a:solidFill>
                  <a:srgbClr val="FF0000"/>
                </a:solidFill>
              </a:rPr>
              <a:t>o kadar hızlıdır</a:t>
            </a:r>
            <a:r>
              <a:rPr lang="tr-TR" altLang="ar-SY" sz="2800" dirty="0"/>
              <a:t>.</a:t>
            </a:r>
          </a:p>
          <a:p>
            <a:pPr algn="l" rtl="0">
              <a:lnSpc>
                <a:spcPct val="150000"/>
              </a:lnSpc>
            </a:pPr>
            <a:r>
              <a:rPr lang="tr-TR" altLang="ar-SY" sz="2800" i="1" dirty="0">
                <a:solidFill>
                  <a:srgbClr val="FF0000"/>
                </a:solidFill>
              </a:rPr>
              <a:t>k </a:t>
            </a:r>
            <a:r>
              <a:rPr lang="tr-TR" altLang="ar-SY" sz="2800" dirty="0" err="1">
                <a:solidFill>
                  <a:schemeClr val="tx1"/>
                </a:solidFill>
              </a:rPr>
              <a:t>nın</a:t>
            </a:r>
            <a:r>
              <a:rPr lang="tr-TR" altLang="ar-SY" sz="2800" dirty="0"/>
              <a:t> </a:t>
            </a:r>
            <a:r>
              <a:rPr lang="tr-TR" altLang="ar-SY" sz="2800" dirty="0">
                <a:solidFill>
                  <a:srgbClr val="FF0000"/>
                </a:solidFill>
              </a:rPr>
              <a:t>birimi</a:t>
            </a:r>
            <a:r>
              <a:rPr lang="tr-TR" altLang="ar-SY" sz="2800" dirty="0"/>
              <a:t> </a:t>
            </a:r>
            <a:r>
              <a:rPr lang="tr-TR" altLang="ar-SY" sz="2800" dirty="0">
                <a:solidFill>
                  <a:schemeClr val="tx1"/>
                </a:solidFill>
              </a:rPr>
              <a:t>tepkimenin derecesine, yani m, n, </a:t>
            </a:r>
            <a:r>
              <a:rPr lang="tr-TR" altLang="ar-SY" sz="2800" dirty="0">
                <a:solidFill>
                  <a:srgbClr val="FF0000"/>
                </a:solidFill>
              </a:rPr>
              <a:t>üslerinin aldığı değerlere bağlıdır</a:t>
            </a:r>
            <a:r>
              <a:rPr lang="tr-TR" altLang="ar-SY" sz="2800" dirty="0"/>
              <a:t>.</a:t>
            </a:r>
            <a:endParaRPr lang="en-US" altLang="ar-SY" sz="2800" dirty="0"/>
          </a:p>
          <a:p>
            <a:pPr marL="0" indent="0" algn="l" rtl="0">
              <a:buNone/>
            </a:pPr>
            <a:endParaRPr lang="en-US" altLang="ar-SY" sz="6600" dirty="0">
              <a:solidFill>
                <a:schemeClr val="bg2"/>
              </a:solidFill>
            </a:endParaRPr>
          </a:p>
          <a:p>
            <a:pPr marL="0" indent="0" algn="l" rtl="0">
              <a:buNone/>
            </a:pPr>
            <a:endParaRPr lang="en-US" altLang="ar-SY" sz="4400" dirty="0">
              <a:solidFill>
                <a:schemeClr val="tx2"/>
              </a:solidFill>
            </a:endParaRPr>
          </a:p>
          <a:p>
            <a:pPr marL="0" indent="0" algn="l" rtl="0">
              <a:buNone/>
            </a:pPr>
            <a:endParaRPr lang="en-US" altLang="ar-SY" sz="2800" baseline="30000" dirty="0">
              <a:solidFill>
                <a:schemeClr val="bg2"/>
              </a:solidFill>
              <a:cs typeface="Times New Roman" panose="02020603050405020304" pitchFamily="18" charset="0"/>
            </a:endParaRPr>
          </a:p>
          <a:p>
            <a:pPr marL="0" indent="0" algn="l" rtl="0">
              <a:buNone/>
            </a:pPr>
            <a:endParaRPr lang="en-US" altLang="ar-SY" sz="2800" baseline="30000" dirty="0">
              <a:solidFill>
                <a:schemeClr val="bg2"/>
              </a:solidFill>
              <a:cs typeface="Times New Roman" panose="02020603050405020304" pitchFamily="18" charset="0"/>
            </a:endParaRPr>
          </a:p>
        </p:txBody>
      </p:sp>
      <p:sp>
        <p:nvSpPr>
          <p:cNvPr id="3" name="Title 2"/>
          <p:cNvSpPr>
            <a:spLocks noGrp="1"/>
          </p:cNvSpPr>
          <p:nvPr>
            <p:ph type="title"/>
          </p:nvPr>
        </p:nvSpPr>
        <p:spPr>
          <a:xfrm>
            <a:off x="1524000" y="151571"/>
            <a:ext cx="9144000" cy="987303"/>
          </a:xfrm>
        </p:spPr>
        <p:txBody>
          <a:bodyPr>
            <a:normAutofit/>
          </a:bodyPr>
          <a:lstStyle/>
          <a:p>
            <a:pPr rtl="0">
              <a:lnSpc>
                <a:spcPct val="150000"/>
              </a:lnSpc>
            </a:pPr>
            <a:r>
              <a:rPr lang="tr-TR" altLang="ar-SY" sz="3600" dirty="0">
                <a:solidFill>
                  <a:srgbClr val="FF0000"/>
                </a:solidFill>
              </a:rPr>
              <a:t>Derişimin Tepkime Hızlarına Etkisi: Hız Yasası</a:t>
            </a:r>
            <a:endParaRPr lang="en-US" altLang="ar-SY" sz="3200" dirty="0">
              <a:solidFill>
                <a:srgbClr val="FF0000"/>
              </a:solidFill>
            </a:endParaRPr>
          </a:p>
        </p:txBody>
      </p:sp>
    </p:spTree>
    <p:extLst>
      <p:ext uri="{BB962C8B-B14F-4D97-AF65-F5344CB8AC3E}">
        <p14:creationId xmlns:p14="http://schemas.microsoft.com/office/powerpoint/2010/main" val="22219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dirty="0">
                <a:solidFill>
                  <a:schemeClr val="tx1"/>
                </a:solidFill>
              </a:rPr>
              <a:t>Bir  tepkimenin </a:t>
            </a:r>
            <a:r>
              <a:rPr lang="tr-TR" altLang="ar-SY" sz="2800" dirty="0">
                <a:solidFill>
                  <a:srgbClr val="FF0000"/>
                </a:solidFill>
              </a:rPr>
              <a:t>hız yasasından yararlanarak</a:t>
            </a:r>
          </a:p>
          <a:p>
            <a:pPr lvl="1" algn="l" rtl="0">
              <a:lnSpc>
                <a:spcPct val="150000"/>
              </a:lnSpc>
            </a:pPr>
            <a:r>
              <a:rPr lang="tr-TR" altLang="ar-SY" sz="2800" dirty="0">
                <a:solidFill>
                  <a:schemeClr val="tx1"/>
                </a:solidFill>
              </a:rPr>
              <a:t>Bilinen tepken </a:t>
            </a:r>
            <a:r>
              <a:rPr lang="tr-TR" altLang="ar-SY" sz="2800" dirty="0" err="1">
                <a:solidFill>
                  <a:schemeClr val="tx1"/>
                </a:solidFill>
              </a:rPr>
              <a:t>derişimlerinden</a:t>
            </a:r>
            <a:r>
              <a:rPr lang="tr-TR" altLang="ar-SY" sz="2800" dirty="0">
                <a:solidFill>
                  <a:schemeClr val="tx1"/>
                </a:solidFill>
              </a:rPr>
              <a:t> </a:t>
            </a:r>
            <a:r>
              <a:rPr lang="tr-TR" altLang="ar-SY" sz="2800" dirty="0">
                <a:solidFill>
                  <a:srgbClr val="0070C0"/>
                </a:solidFill>
              </a:rPr>
              <a:t>tepkime hızlarını hesaplayabiliriz</a:t>
            </a:r>
            <a:r>
              <a:rPr lang="tr-TR" altLang="ar-SY" sz="2800" dirty="0">
                <a:solidFill>
                  <a:schemeClr val="tx1"/>
                </a:solidFill>
              </a:rPr>
              <a:t>.</a:t>
            </a:r>
          </a:p>
          <a:p>
            <a:pPr lvl="1" algn="l" rtl="0">
              <a:lnSpc>
                <a:spcPct val="150000"/>
              </a:lnSpc>
            </a:pPr>
            <a:r>
              <a:rPr lang="tr-TR" altLang="ar-SY" sz="2800" dirty="0">
                <a:solidFill>
                  <a:srgbClr val="00B050"/>
                </a:solidFill>
              </a:rPr>
              <a:t>Bir tepkenin </a:t>
            </a:r>
            <a:r>
              <a:rPr lang="tr-TR" altLang="ar-SY" sz="2800" dirty="0" err="1">
                <a:solidFill>
                  <a:srgbClr val="00B050"/>
                </a:solidFill>
              </a:rPr>
              <a:t>derişiminin</a:t>
            </a:r>
            <a:r>
              <a:rPr lang="tr-TR" altLang="ar-SY" sz="2800" dirty="0">
                <a:solidFill>
                  <a:srgbClr val="00B050"/>
                </a:solidFill>
              </a:rPr>
              <a:t> zamanla nasıl değiştiğini </a:t>
            </a:r>
            <a:r>
              <a:rPr lang="tr-TR" altLang="ar-SY" sz="2800" dirty="0">
                <a:solidFill>
                  <a:schemeClr val="tx1"/>
                </a:solidFill>
              </a:rPr>
              <a:t>gösteren bir denklem çıkarabiliriz.</a:t>
            </a:r>
            <a:endParaRPr lang="en-US" altLang="ar-SY" sz="6600" dirty="0">
              <a:solidFill>
                <a:schemeClr val="bg2"/>
              </a:solidFill>
            </a:endParaRPr>
          </a:p>
          <a:p>
            <a:pPr marL="0" indent="0" algn="l" rtl="0">
              <a:buNone/>
            </a:pPr>
            <a:endParaRPr lang="en-US" altLang="ar-SY" sz="4400" dirty="0">
              <a:solidFill>
                <a:schemeClr val="tx2"/>
              </a:solidFill>
            </a:endParaRPr>
          </a:p>
          <a:p>
            <a:pPr marL="0" indent="0" algn="l" rtl="0">
              <a:buNone/>
            </a:pPr>
            <a:endParaRPr lang="en-US" altLang="ar-SY" sz="2800" baseline="30000" dirty="0">
              <a:solidFill>
                <a:schemeClr val="bg2"/>
              </a:solidFill>
              <a:cs typeface="Times New Roman" panose="02020603050405020304" pitchFamily="18" charset="0"/>
            </a:endParaRPr>
          </a:p>
          <a:p>
            <a:pPr marL="0" indent="0" algn="l" rtl="0">
              <a:buNone/>
            </a:pPr>
            <a:endParaRPr lang="en-US" altLang="ar-SY" sz="2800" baseline="30000" dirty="0">
              <a:solidFill>
                <a:schemeClr val="bg2"/>
              </a:solidFill>
              <a:cs typeface="Times New Roman" panose="02020603050405020304" pitchFamily="18" charset="0"/>
            </a:endParaRPr>
          </a:p>
        </p:txBody>
      </p:sp>
      <p:sp>
        <p:nvSpPr>
          <p:cNvPr id="3" name="Title 2"/>
          <p:cNvSpPr>
            <a:spLocks noGrp="1"/>
          </p:cNvSpPr>
          <p:nvPr>
            <p:ph type="title"/>
          </p:nvPr>
        </p:nvSpPr>
        <p:spPr>
          <a:xfrm>
            <a:off x="1524000" y="151571"/>
            <a:ext cx="9144000" cy="987303"/>
          </a:xfrm>
        </p:spPr>
        <p:txBody>
          <a:bodyPr>
            <a:normAutofit/>
          </a:bodyPr>
          <a:lstStyle/>
          <a:p>
            <a:pPr rtl="0">
              <a:lnSpc>
                <a:spcPct val="150000"/>
              </a:lnSpc>
            </a:pPr>
            <a:r>
              <a:rPr lang="tr-TR" altLang="ar-SY" sz="3600" dirty="0">
                <a:solidFill>
                  <a:srgbClr val="FF0000"/>
                </a:solidFill>
              </a:rPr>
              <a:t>Derişimin Tepkime Hızlarına Etkisi: Hız Yasası</a:t>
            </a:r>
            <a:endParaRPr lang="en-US" altLang="ar-SY" sz="3200" dirty="0">
              <a:solidFill>
                <a:srgbClr val="FF0000"/>
              </a:solidFill>
            </a:endParaRPr>
          </a:p>
        </p:txBody>
      </p:sp>
    </p:spTree>
    <p:extLst>
      <p:ext uri="{BB962C8B-B14F-4D97-AF65-F5344CB8AC3E}">
        <p14:creationId xmlns:p14="http://schemas.microsoft.com/office/powerpoint/2010/main" val="7708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1" y="1138874"/>
            <a:ext cx="6056494" cy="5313441"/>
          </a:xfrm>
        </p:spPr>
        <p:txBody>
          <a:bodyPr>
            <a:normAutofit fontScale="92500" lnSpcReduction="20000"/>
          </a:bodyPr>
          <a:lstStyle/>
          <a:p>
            <a:pPr marL="0" indent="0" algn="ctr" rtl="0">
              <a:lnSpc>
                <a:spcPct val="140000"/>
              </a:lnSpc>
              <a:spcBef>
                <a:spcPts val="600"/>
              </a:spcBef>
              <a:buNone/>
            </a:pPr>
            <a:r>
              <a:rPr lang="tr-TR" altLang="ar-SY" sz="3000" dirty="0">
                <a:solidFill>
                  <a:schemeClr val="tx1"/>
                </a:solidFill>
              </a:rPr>
              <a:t>A </a:t>
            </a:r>
            <a:r>
              <a:rPr lang="tr-TR" altLang="ar-SY" sz="3000" dirty="0">
                <a:solidFill>
                  <a:schemeClr val="tx1"/>
                </a:solidFill>
                <a:cs typeface="Times New Roman" panose="02020603050405020304" pitchFamily="18" charset="0"/>
              </a:rPr>
              <a:t>→  ürünler</a:t>
            </a:r>
          </a:p>
          <a:p>
            <a:pPr marL="0" indent="0" algn="ctr" rtl="0">
              <a:lnSpc>
                <a:spcPct val="140000"/>
              </a:lnSpc>
              <a:spcBef>
                <a:spcPts val="600"/>
              </a:spcBef>
              <a:buNone/>
            </a:pPr>
            <a:r>
              <a:rPr lang="tr-TR" altLang="ar-SY" sz="3000" dirty="0">
                <a:solidFill>
                  <a:srgbClr val="0070C0"/>
                </a:solidFill>
              </a:rPr>
              <a:t>Tepkime hızı = </a:t>
            </a:r>
            <a:r>
              <a:rPr lang="tr-TR" altLang="ar-SY" sz="3000" i="1" dirty="0">
                <a:solidFill>
                  <a:srgbClr val="0070C0"/>
                </a:solidFill>
              </a:rPr>
              <a:t>k</a:t>
            </a:r>
            <a:r>
              <a:rPr lang="tr-TR" altLang="ar-SY" sz="3000" dirty="0">
                <a:solidFill>
                  <a:srgbClr val="0070C0"/>
                </a:solidFill>
              </a:rPr>
              <a:t> [A]</a:t>
            </a:r>
            <a:r>
              <a:rPr lang="tr-TR" altLang="ar-SY" sz="3000" baseline="30000" dirty="0">
                <a:solidFill>
                  <a:srgbClr val="0070C0"/>
                </a:solidFill>
              </a:rPr>
              <a:t>0 </a:t>
            </a:r>
            <a:r>
              <a:rPr lang="tr-TR" altLang="ar-SY" sz="3000" dirty="0">
                <a:solidFill>
                  <a:srgbClr val="0070C0"/>
                </a:solidFill>
              </a:rPr>
              <a:t>= </a:t>
            </a:r>
            <a:r>
              <a:rPr lang="tr-TR" altLang="ar-SY" sz="3000" i="1" dirty="0">
                <a:solidFill>
                  <a:srgbClr val="0070C0"/>
                </a:solidFill>
              </a:rPr>
              <a:t>k</a:t>
            </a:r>
            <a:r>
              <a:rPr lang="tr-TR" altLang="ar-SY" sz="3000" dirty="0">
                <a:solidFill>
                  <a:srgbClr val="0070C0"/>
                </a:solidFill>
              </a:rPr>
              <a:t> = sabit</a:t>
            </a:r>
            <a:endParaRPr lang="tr-TR" altLang="ar-SY" sz="3000" baseline="30000" dirty="0">
              <a:solidFill>
                <a:srgbClr val="0070C0"/>
              </a:solidFill>
            </a:endParaRPr>
          </a:p>
          <a:p>
            <a:pPr algn="l" rtl="0">
              <a:lnSpc>
                <a:spcPct val="140000"/>
              </a:lnSpc>
              <a:spcBef>
                <a:spcPts val="600"/>
              </a:spcBef>
            </a:pPr>
            <a:r>
              <a:rPr lang="tr-TR" altLang="ar-SY" sz="3000" dirty="0">
                <a:solidFill>
                  <a:schemeClr val="tx1"/>
                </a:solidFill>
              </a:rPr>
              <a:t>Derişim-zaman grafiği, eğimi eksi olan bir doğrudur.</a:t>
            </a:r>
          </a:p>
          <a:p>
            <a:pPr algn="l" rtl="0">
              <a:lnSpc>
                <a:spcPct val="140000"/>
              </a:lnSpc>
              <a:spcBef>
                <a:spcPts val="600"/>
              </a:spcBef>
            </a:pPr>
            <a:r>
              <a:rPr lang="tr-TR" altLang="ar-SY" sz="3000" dirty="0">
                <a:solidFill>
                  <a:srgbClr val="FF0000"/>
                </a:solidFill>
              </a:rPr>
              <a:t>Tepkime hızı</a:t>
            </a:r>
            <a:r>
              <a:rPr lang="tr-TR" altLang="ar-SY" sz="3000" dirty="0">
                <a:solidFill>
                  <a:schemeClr val="tx1"/>
                </a:solidFill>
              </a:rPr>
              <a:t>, tepkime süresince sabittir ve bu </a:t>
            </a:r>
            <a:r>
              <a:rPr lang="tr-TR" altLang="ar-SY" sz="3000" dirty="0">
                <a:solidFill>
                  <a:srgbClr val="0070C0"/>
                </a:solidFill>
              </a:rPr>
              <a:t>doğrunun eksi eğimine </a:t>
            </a:r>
            <a:r>
              <a:rPr lang="tr-TR" altLang="ar-SY" sz="3000" dirty="0">
                <a:solidFill>
                  <a:schemeClr val="tx1"/>
                </a:solidFill>
              </a:rPr>
              <a:t>eşittir.</a:t>
            </a:r>
          </a:p>
          <a:p>
            <a:pPr algn="l" rtl="0">
              <a:lnSpc>
                <a:spcPct val="140000"/>
              </a:lnSpc>
              <a:spcBef>
                <a:spcPts val="600"/>
              </a:spcBef>
            </a:pPr>
            <a:r>
              <a:rPr lang="tr-TR" altLang="ar-SY" sz="3000" dirty="0">
                <a:solidFill>
                  <a:schemeClr val="tx1"/>
                </a:solidFill>
              </a:rPr>
              <a:t>[k] = mol L</a:t>
            </a:r>
            <a:r>
              <a:rPr lang="tr-TR" altLang="ar-SY" sz="3000" baseline="30000" dirty="0">
                <a:solidFill>
                  <a:schemeClr val="tx1"/>
                </a:solidFill>
              </a:rPr>
              <a:t>-1</a:t>
            </a:r>
            <a:r>
              <a:rPr lang="tr-TR" altLang="ar-SY" sz="3000" dirty="0">
                <a:solidFill>
                  <a:schemeClr val="tx1"/>
                </a:solidFill>
              </a:rPr>
              <a:t> s</a:t>
            </a:r>
            <a:r>
              <a:rPr lang="tr-TR" altLang="ar-SY" sz="3000" baseline="30000" dirty="0">
                <a:solidFill>
                  <a:schemeClr val="tx1"/>
                </a:solidFill>
              </a:rPr>
              <a:t>-1</a:t>
            </a:r>
          </a:p>
          <a:p>
            <a:pPr algn="l" rtl="0">
              <a:lnSpc>
                <a:spcPct val="140000"/>
              </a:lnSpc>
              <a:spcBef>
                <a:spcPts val="600"/>
              </a:spcBef>
            </a:pPr>
            <a:r>
              <a:rPr lang="tr-TR" altLang="ar-SY" sz="3000" b="1" i="1" dirty="0">
                <a:solidFill>
                  <a:schemeClr val="tx1"/>
                </a:solidFill>
              </a:rPr>
              <a:t>İntegrali alınmış hız yasası</a:t>
            </a:r>
            <a:endParaRPr lang="en-US" altLang="ar-SY" sz="3000" dirty="0">
              <a:cs typeface="Times New Roman" panose="02020603050405020304" pitchFamily="18" charset="0"/>
            </a:endParaRPr>
          </a:p>
          <a:p>
            <a:pPr algn="l" rtl="0"/>
            <a:endParaRPr lang="en-US" altLang="ar-SY" sz="6600" dirty="0"/>
          </a:p>
          <a:p>
            <a:pPr algn="l" rtl="0"/>
            <a:endParaRPr lang="en-US" altLang="ar-SY" sz="4400" dirty="0"/>
          </a:p>
          <a:p>
            <a:pPr algn="l" rtl="0"/>
            <a:endParaRPr lang="en-US" altLang="ar-SY" sz="2800" dirty="0">
              <a:cs typeface="Times New Roman" panose="02020603050405020304" pitchFamily="18" charset="0"/>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600" dirty="0"/>
              <a:t>Sıfırıncı Dereceden Tepkimeler</a:t>
            </a:r>
          </a:p>
        </p:txBody>
      </p:sp>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0494" y="1138874"/>
            <a:ext cx="4035425" cy="3794125"/>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a:extLst>
              <a:ext uri="{FF2B5EF4-FFF2-40B4-BE49-F238E27FC236}">
                <a16:creationId xmlns:a16="http://schemas.microsoft.com/office/drawing/2014/main" id="{EEA4BC04-4F2E-4836-9367-E361133B8EB0}"/>
              </a:ext>
            </a:extLst>
          </p:cNvPr>
          <p:cNvSpPr/>
          <p:nvPr/>
        </p:nvSpPr>
        <p:spPr>
          <a:xfrm>
            <a:off x="6096000" y="5450234"/>
            <a:ext cx="2297425" cy="704167"/>
          </a:xfrm>
          <a:prstGeom prst="rect">
            <a:avLst/>
          </a:prstGeom>
        </p:spPr>
        <p:txBody>
          <a:bodyPr wrap="none">
            <a:spAutoFit/>
          </a:bodyPr>
          <a:lstStyle/>
          <a:p>
            <a:pPr algn="ctr">
              <a:lnSpc>
                <a:spcPct val="160000"/>
              </a:lnSpc>
              <a:spcBef>
                <a:spcPts val="600"/>
              </a:spcBef>
            </a:pPr>
            <a:r>
              <a:rPr lang="tr-TR" altLang="ar-SY" sz="2800" dirty="0">
                <a:solidFill>
                  <a:srgbClr val="FF0000"/>
                </a:solidFill>
                <a:cs typeface="Times New Roman" panose="02020603050405020304" pitchFamily="18" charset="0"/>
              </a:rPr>
              <a:t>[A]</a:t>
            </a:r>
            <a:r>
              <a:rPr lang="tr-TR" altLang="ar-SY" sz="2800" baseline="-25000" dirty="0">
                <a:solidFill>
                  <a:srgbClr val="FF0000"/>
                </a:solidFill>
                <a:cs typeface="Times New Roman" panose="02020603050405020304" pitchFamily="18" charset="0"/>
              </a:rPr>
              <a:t>t</a:t>
            </a:r>
            <a:r>
              <a:rPr lang="tr-TR" altLang="ar-SY" sz="2800" dirty="0">
                <a:solidFill>
                  <a:srgbClr val="FF0000"/>
                </a:solidFill>
                <a:cs typeface="Times New Roman" panose="02020603050405020304" pitchFamily="18" charset="0"/>
              </a:rPr>
              <a:t> = [A]</a:t>
            </a:r>
            <a:r>
              <a:rPr lang="tr-TR" altLang="ar-SY" sz="2800" baseline="-25000" dirty="0">
                <a:solidFill>
                  <a:srgbClr val="FF0000"/>
                </a:solidFill>
                <a:cs typeface="Times New Roman" panose="02020603050405020304" pitchFamily="18" charset="0"/>
              </a:rPr>
              <a:t>0</a:t>
            </a:r>
            <a:r>
              <a:rPr lang="tr-TR" altLang="ar-SY" sz="2800" dirty="0">
                <a:solidFill>
                  <a:srgbClr val="FF0000"/>
                </a:solidFill>
                <a:cs typeface="Times New Roman" panose="02020603050405020304" pitchFamily="18" charset="0"/>
              </a:rPr>
              <a:t> – </a:t>
            </a:r>
            <a:r>
              <a:rPr lang="tr-TR" altLang="ar-SY" sz="2800" i="1" dirty="0">
                <a:solidFill>
                  <a:srgbClr val="FF0000"/>
                </a:solidFill>
                <a:cs typeface="Times New Roman" panose="02020603050405020304" pitchFamily="18" charset="0"/>
              </a:rPr>
              <a:t>k</a:t>
            </a:r>
            <a:r>
              <a:rPr lang="tr-TR" altLang="ar-SY" sz="2800" dirty="0">
                <a:solidFill>
                  <a:srgbClr val="FF0000"/>
                </a:solidFill>
                <a:cs typeface="Times New Roman" panose="02020603050405020304" pitchFamily="18" charset="0"/>
              </a:rPr>
              <a:t> t</a:t>
            </a:r>
          </a:p>
        </p:txBody>
      </p:sp>
    </p:spTree>
    <p:extLst>
      <p:ext uri="{BB962C8B-B14F-4D97-AF65-F5344CB8AC3E}">
        <p14:creationId xmlns:p14="http://schemas.microsoft.com/office/powerpoint/2010/main" val="414763152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0" y="1138874"/>
                <a:ext cx="7962900" cy="5313441"/>
              </a:xfrm>
            </p:spPr>
            <p:txBody>
              <a:bodyPr>
                <a:normAutofit fontScale="92500" lnSpcReduction="20000"/>
              </a:bodyPr>
              <a:lstStyle/>
              <a:p>
                <a:pPr algn="l" rtl="0">
                  <a:lnSpc>
                    <a:spcPct val="150000"/>
                  </a:lnSpc>
                </a:pPr>
                <a:r>
                  <a:rPr lang="tr-TR" altLang="ar-SY" sz="3000" i="1" dirty="0">
                    <a:solidFill>
                      <a:schemeClr val="tx1"/>
                    </a:solidFill>
                  </a:rPr>
                  <a:t>m</a:t>
                </a:r>
                <a:r>
                  <a:rPr lang="tr-TR" altLang="ar-SY" sz="3000" dirty="0" err="1">
                    <a:solidFill>
                      <a:schemeClr val="tx1"/>
                    </a:solidFill>
                  </a:rPr>
                  <a:t>+</a:t>
                </a:r>
                <a:r>
                  <a:rPr lang="tr-TR" altLang="ar-SY" sz="3000" i="1" dirty="0" err="1">
                    <a:solidFill>
                      <a:schemeClr val="tx1"/>
                    </a:solidFill>
                  </a:rPr>
                  <a:t>n</a:t>
                </a:r>
                <a:r>
                  <a:rPr lang="tr-TR" altLang="ar-SY" sz="3000" dirty="0">
                    <a:solidFill>
                      <a:schemeClr val="tx1"/>
                    </a:solidFill>
                  </a:rPr>
                  <a:t>+….=1</a:t>
                </a:r>
              </a:p>
              <a:p>
                <a:pPr marL="0" indent="0" algn="ctr" rtl="0">
                  <a:lnSpc>
                    <a:spcPct val="150000"/>
                  </a:lnSpc>
                  <a:buNone/>
                </a:pPr>
                <a:r>
                  <a:rPr lang="tr-TR" altLang="ar-SY" sz="3000" dirty="0">
                    <a:solidFill>
                      <a:schemeClr val="tx1"/>
                    </a:solidFill>
                  </a:rPr>
                  <a:t>H</a:t>
                </a:r>
                <a:r>
                  <a:rPr lang="tr-TR" altLang="ar-SY" sz="3000" baseline="-25000" dirty="0">
                    <a:solidFill>
                      <a:schemeClr val="tx1"/>
                    </a:solidFill>
                  </a:rPr>
                  <a:t>2</a:t>
                </a:r>
                <a:r>
                  <a:rPr lang="tr-TR" altLang="ar-SY" sz="3000" dirty="0">
                    <a:solidFill>
                      <a:schemeClr val="tx1"/>
                    </a:solidFill>
                  </a:rPr>
                  <a:t>O</a:t>
                </a:r>
                <a:r>
                  <a:rPr lang="tr-TR" altLang="ar-SY" sz="3000" baseline="-25000" dirty="0">
                    <a:solidFill>
                      <a:schemeClr val="tx1"/>
                    </a:solidFill>
                  </a:rPr>
                  <a:t>2</a:t>
                </a:r>
                <a:r>
                  <a:rPr lang="tr-TR" altLang="ar-SY" sz="3000" dirty="0">
                    <a:solidFill>
                      <a:schemeClr val="tx1"/>
                    </a:solidFill>
                  </a:rPr>
                  <a:t>(</a:t>
                </a:r>
                <a:r>
                  <a:rPr lang="tr-TR" altLang="ar-SY" sz="3000" dirty="0" err="1">
                    <a:solidFill>
                      <a:schemeClr val="tx1"/>
                    </a:solidFill>
                  </a:rPr>
                  <a:t>aq</a:t>
                </a:r>
                <a:r>
                  <a:rPr lang="tr-TR" altLang="ar-SY" sz="3000" dirty="0">
                    <a:solidFill>
                      <a:schemeClr val="tx1"/>
                    </a:solidFill>
                  </a:rPr>
                  <a:t>) </a:t>
                </a:r>
                <a:r>
                  <a:rPr lang="tr-TR" altLang="ar-SY" sz="3000" dirty="0">
                    <a:solidFill>
                      <a:schemeClr val="tx1"/>
                    </a:solidFill>
                    <a:cs typeface="Times New Roman" panose="02020603050405020304" pitchFamily="18" charset="0"/>
                  </a:rPr>
                  <a:t>→ H</a:t>
                </a:r>
                <a:r>
                  <a:rPr lang="tr-TR" altLang="ar-SY" sz="3000" baseline="-25000" dirty="0">
                    <a:solidFill>
                      <a:schemeClr val="tx1"/>
                    </a:solidFill>
                    <a:cs typeface="Times New Roman" panose="02020603050405020304" pitchFamily="18" charset="0"/>
                  </a:rPr>
                  <a:t>2</a:t>
                </a:r>
                <a:r>
                  <a:rPr lang="tr-TR" altLang="ar-SY" sz="3000" dirty="0">
                    <a:solidFill>
                      <a:schemeClr val="tx1"/>
                    </a:solidFill>
                    <a:cs typeface="Times New Roman" panose="02020603050405020304" pitchFamily="18" charset="0"/>
                  </a:rPr>
                  <a:t>O(s) + ½ O</a:t>
                </a:r>
                <a:r>
                  <a:rPr lang="tr-TR" altLang="ar-SY" sz="3000" baseline="-25000" dirty="0">
                    <a:solidFill>
                      <a:schemeClr val="tx1"/>
                    </a:solidFill>
                    <a:cs typeface="Times New Roman" panose="02020603050405020304" pitchFamily="18" charset="0"/>
                  </a:rPr>
                  <a:t>2</a:t>
                </a:r>
                <a:r>
                  <a:rPr lang="tr-TR" altLang="ar-SY" sz="3000" dirty="0">
                    <a:solidFill>
                      <a:schemeClr val="tx1"/>
                    </a:solidFill>
                    <a:cs typeface="Times New Roman" panose="02020603050405020304" pitchFamily="18" charset="0"/>
                  </a:rPr>
                  <a:t>(g)</a:t>
                </a:r>
              </a:p>
              <a:p>
                <a:pPr marL="0" indent="0" algn="ctr" rtl="0">
                  <a:lnSpc>
                    <a:spcPct val="150000"/>
                  </a:lnSpc>
                  <a:buNone/>
                </a:pPr>
                <a:r>
                  <a:rPr lang="tr-TR" altLang="ar-SY" sz="3000" dirty="0">
                    <a:solidFill>
                      <a:srgbClr val="0070C0"/>
                    </a:solidFill>
                  </a:rPr>
                  <a:t>Tepkime hızı = </a:t>
                </a:r>
                <a:r>
                  <a:rPr lang="tr-TR" altLang="ar-SY" sz="3000" i="1" dirty="0">
                    <a:solidFill>
                      <a:srgbClr val="0070C0"/>
                    </a:solidFill>
                  </a:rPr>
                  <a:t>k</a:t>
                </a:r>
                <a:r>
                  <a:rPr lang="tr-TR" altLang="ar-SY" sz="3000" dirty="0">
                    <a:solidFill>
                      <a:srgbClr val="0070C0"/>
                    </a:solidFill>
                  </a:rPr>
                  <a:t> [A]</a:t>
                </a:r>
                <a:r>
                  <a:rPr lang="tr-TR" altLang="ar-SY" sz="3000" baseline="30000" dirty="0">
                    <a:solidFill>
                      <a:srgbClr val="0070C0"/>
                    </a:solidFill>
                  </a:rPr>
                  <a:t>1</a:t>
                </a:r>
              </a:p>
              <a:p>
                <a:pPr marL="0" indent="0" algn="ctr" rtl="0">
                  <a:lnSpc>
                    <a:spcPct val="150000"/>
                  </a:lnSpc>
                  <a:buNone/>
                </a:pPr>
                <a:r>
                  <a:rPr lang="tr-TR" altLang="ar-SY" sz="3000" dirty="0">
                    <a:solidFill>
                      <a:schemeClr val="tx1"/>
                    </a:solidFill>
                  </a:rPr>
                  <a:t>Tepkime hızı = </a:t>
                </a:r>
                <a:r>
                  <a:rPr lang="tr-TR" altLang="ar-SY" sz="3000" i="1" dirty="0">
                    <a:solidFill>
                      <a:schemeClr val="tx1"/>
                    </a:solidFill>
                  </a:rPr>
                  <a:t>k</a:t>
                </a:r>
                <a:r>
                  <a:rPr lang="tr-TR" altLang="ar-SY" sz="3000" dirty="0">
                    <a:solidFill>
                      <a:schemeClr val="tx1"/>
                    </a:solidFill>
                  </a:rPr>
                  <a:t> [H</a:t>
                </a:r>
                <a:r>
                  <a:rPr lang="tr-TR" altLang="ar-SY" sz="3000" baseline="-25000" dirty="0">
                    <a:solidFill>
                      <a:schemeClr val="tx1"/>
                    </a:solidFill>
                  </a:rPr>
                  <a:t>2</a:t>
                </a:r>
                <a:r>
                  <a:rPr lang="tr-TR" altLang="ar-SY" sz="3000" dirty="0">
                    <a:solidFill>
                      <a:schemeClr val="tx1"/>
                    </a:solidFill>
                  </a:rPr>
                  <a:t>O</a:t>
                </a:r>
                <a:r>
                  <a:rPr lang="tr-TR" altLang="ar-SY" sz="3000" baseline="-25000" dirty="0">
                    <a:solidFill>
                      <a:schemeClr val="tx1"/>
                    </a:solidFill>
                  </a:rPr>
                  <a:t>2</a:t>
                </a:r>
                <a:r>
                  <a:rPr lang="tr-TR" altLang="ar-SY" sz="3000" dirty="0">
                    <a:solidFill>
                      <a:schemeClr val="tx1"/>
                    </a:solidFill>
                  </a:rPr>
                  <a:t>]</a:t>
                </a:r>
              </a:p>
              <a:p>
                <a:pPr algn="l" rtl="0">
                  <a:lnSpc>
                    <a:spcPct val="170000"/>
                  </a:lnSpc>
                </a:pPr>
                <a:r>
                  <a:rPr lang="tr-TR" altLang="ar-SY" sz="3000" b="1" i="1" dirty="0">
                    <a:solidFill>
                      <a:schemeClr val="tx1"/>
                    </a:solidFill>
                  </a:rPr>
                  <a:t>İntegrali alınmış hız yasası</a:t>
                </a:r>
              </a:p>
              <a:p>
                <a:pPr marL="0" indent="0" algn="ctr" rtl="0">
                  <a:lnSpc>
                    <a:spcPct val="170000"/>
                  </a:lnSpc>
                  <a:buNone/>
                </a:pPr>
                <a:r>
                  <a:rPr lang="tr-TR" altLang="ar-SY" sz="3000" dirty="0" err="1">
                    <a:solidFill>
                      <a:srgbClr val="FF0000"/>
                    </a:solidFill>
                  </a:rPr>
                  <a:t>ln</a:t>
                </a:r>
                <a:r>
                  <a:rPr lang="tr-TR" altLang="ar-SY" sz="3000" dirty="0">
                    <a:solidFill>
                      <a:srgbClr val="FF0000"/>
                    </a:solidFill>
                  </a:rPr>
                  <a:t>[A]</a:t>
                </a:r>
                <a:r>
                  <a:rPr lang="tr-TR" altLang="ar-SY" sz="3000" baseline="-25000" dirty="0">
                    <a:solidFill>
                      <a:srgbClr val="FF0000"/>
                    </a:solidFill>
                  </a:rPr>
                  <a:t>t</a:t>
                </a:r>
                <a:r>
                  <a:rPr lang="tr-TR" altLang="ar-SY" sz="3000" baseline="30000" dirty="0">
                    <a:solidFill>
                      <a:srgbClr val="FF0000"/>
                    </a:solidFill>
                  </a:rPr>
                  <a:t> </a:t>
                </a:r>
                <a:r>
                  <a:rPr lang="tr-TR" altLang="ar-SY" sz="3000" dirty="0">
                    <a:solidFill>
                      <a:srgbClr val="FF0000"/>
                    </a:solidFill>
                  </a:rPr>
                  <a:t>= -</a:t>
                </a:r>
                <a:r>
                  <a:rPr lang="tr-TR" altLang="ar-SY" sz="3000" i="1" dirty="0">
                    <a:solidFill>
                      <a:srgbClr val="FF0000"/>
                    </a:solidFill>
                  </a:rPr>
                  <a:t>k</a:t>
                </a:r>
                <a:r>
                  <a:rPr lang="tr-TR" altLang="ar-SY" sz="3000" dirty="0">
                    <a:solidFill>
                      <a:srgbClr val="FF0000"/>
                    </a:solidFill>
                  </a:rPr>
                  <a:t> t + </a:t>
                </a:r>
                <a:r>
                  <a:rPr lang="tr-TR" altLang="ar-SY" sz="3000" dirty="0" err="1">
                    <a:solidFill>
                      <a:srgbClr val="FF0000"/>
                    </a:solidFill>
                  </a:rPr>
                  <a:t>ln</a:t>
                </a:r>
                <a:r>
                  <a:rPr lang="tr-TR" altLang="ar-SY" sz="3000" dirty="0">
                    <a:solidFill>
                      <a:srgbClr val="FF0000"/>
                    </a:solidFill>
                  </a:rPr>
                  <a:t>[A]</a:t>
                </a:r>
                <a:r>
                  <a:rPr lang="tr-TR" altLang="ar-SY" sz="3000" baseline="-25000" dirty="0">
                    <a:solidFill>
                      <a:srgbClr val="FF0000"/>
                    </a:solidFill>
                  </a:rPr>
                  <a:t>0		</a:t>
                </a:r>
                <a14:m>
                  <m:oMath xmlns:m="http://schemas.openxmlformats.org/officeDocument/2006/math">
                    <m:r>
                      <m:rPr>
                        <m:sty m:val="p"/>
                      </m:rPr>
                      <a:rPr lang="tr-TR" altLang="ar-SY" sz="3000" b="0" i="0" smtClean="0">
                        <a:solidFill>
                          <a:srgbClr val="FF0000"/>
                        </a:solidFill>
                        <a:latin typeface="Cambria Math" panose="02040503050406030204" pitchFamily="18" charset="0"/>
                      </a:rPr>
                      <m:t>ln</m:t>
                    </m:r>
                    <m:f>
                      <m:fPr>
                        <m:ctrlPr>
                          <a:rPr lang="tr-TR" altLang="ar-SY" sz="3000" b="0" i="1" smtClean="0">
                            <a:solidFill>
                              <a:srgbClr val="FF0000"/>
                            </a:solidFill>
                            <a:latin typeface="Cambria Math" panose="02040503050406030204" pitchFamily="18" charset="0"/>
                          </a:rPr>
                        </m:ctrlPr>
                      </m:fPr>
                      <m:num>
                        <m:sSub>
                          <m:sSubPr>
                            <m:ctrlPr>
                              <a:rPr lang="tr-TR" altLang="ar-SY" sz="3000" b="0" i="1" smtClean="0">
                                <a:solidFill>
                                  <a:srgbClr val="FF0000"/>
                                </a:solidFill>
                                <a:latin typeface="Cambria Math" panose="02040503050406030204" pitchFamily="18" charset="0"/>
                              </a:rPr>
                            </m:ctrlPr>
                          </m:sSubPr>
                          <m:e>
                            <m:d>
                              <m:dPr>
                                <m:begChr m:val="["/>
                                <m:endChr m:val="]"/>
                                <m:ctrlPr>
                                  <a:rPr lang="tr-TR" altLang="ar-SY" sz="3000" b="0" i="1" smtClean="0">
                                    <a:solidFill>
                                      <a:srgbClr val="FF0000"/>
                                    </a:solidFill>
                                    <a:latin typeface="Cambria Math" panose="02040503050406030204" pitchFamily="18" charset="0"/>
                                  </a:rPr>
                                </m:ctrlPr>
                              </m:dPr>
                              <m:e>
                                <m:r>
                                  <m:rPr>
                                    <m:sty m:val="p"/>
                                  </m:rPr>
                                  <a:rPr lang="tr-TR" altLang="ar-SY" sz="3000" b="0" i="0" smtClean="0">
                                    <a:solidFill>
                                      <a:srgbClr val="FF0000"/>
                                    </a:solidFill>
                                    <a:latin typeface="Cambria Math" panose="02040503050406030204" pitchFamily="18" charset="0"/>
                                  </a:rPr>
                                  <m:t>A</m:t>
                                </m:r>
                              </m:e>
                            </m:d>
                          </m:e>
                          <m:sub>
                            <m:r>
                              <a:rPr lang="tr-TR" altLang="ar-SY" sz="3000" b="0" i="1" smtClean="0">
                                <a:solidFill>
                                  <a:srgbClr val="FF0000"/>
                                </a:solidFill>
                                <a:latin typeface="Cambria Math" panose="02040503050406030204" pitchFamily="18" charset="0"/>
                              </a:rPr>
                              <m:t>𝑡</m:t>
                            </m:r>
                          </m:sub>
                        </m:sSub>
                      </m:num>
                      <m:den>
                        <m:sSub>
                          <m:sSubPr>
                            <m:ctrlPr>
                              <a:rPr lang="tr-TR" altLang="ar-SY" sz="3000" b="0" i="1" smtClean="0">
                                <a:solidFill>
                                  <a:srgbClr val="FF0000"/>
                                </a:solidFill>
                                <a:latin typeface="Cambria Math" panose="02040503050406030204" pitchFamily="18" charset="0"/>
                              </a:rPr>
                            </m:ctrlPr>
                          </m:sSubPr>
                          <m:e>
                            <m:d>
                              <m:dPr>
                                <m:begChr m:val="["/>
                                <m:endChr m:val="]"/>
                                <m:ctrlPr>
                                  <a:rPr lang="tr-TR" altLang="ar-SY" sz="3000" b="0" i="1" smtClean="0">
                                    <a:solidFill>
                                      <a:srgbClr val="FF0000"/>
                                    </a:solidFill>
                                    <a:latin typeface="Cambria Math" panose="02040503050406030204" pitchFamily="18" charset="0"/>
                                  </a:rPr>
                                </m:ctrlPr>
                              </m:dPr>
                              <m:e>
                                <m:r>
                                  <m:rPr>
                                    <m:sty m:val="p"/>
                                  </m:rPr>
                                  <a:rPr lang="tr-TR" altLang="ar-SY" sz="3000" b="0" i="0" smtClean="0">
                                    <a:solidFill>
                                      <a:srgbClr val="FF0000"/>
                                    </a:solidFill>
                                    <a:latin typeface="Cambria Math" panose="02040503050406030204" pitchFamily="18" charset="0"/>
                                  </a:rPr>
                                  <m:t>A</m:t>
                                </m:r>
                              </m:e>
                            </m:d>
                          </m:e>
                          <m:sub>
                            <m:r>
                              <a:rPr lang="tr-TR" altLang="ar-SY" sz="3000" b="0" i="1" smtClean="0">
                                <a:solidFill>
                                  <a:srgbClr val="FF0000"/>
                                </a:solidFill>
                                <a:latin typeface="Cambria Math" panose="02040503050406030204" pitchFamily="18" charset="0"/>
                              </a:rPr>
                              <m:t>0</m:t>
                            </m:r>
                          </m:sub>
                        </m:sSub>
                      </m:den>
                    </m:f>
                  </m:oMath>
                </a14:m>
                <a:r>
                  <a:rPr lang="tr-TR" altLang="ar-SY" sz="3000" dirty="0">
                    <a:solidFill>
                      <a:srgbClr val="FF0000"/>
                    </a:solidFill>
                  </a:rPr>
                  <a:t>=-</a:t>
                </a:r>
                <a:r>
                  <a:rPr lang="tr-TR" altLang="ar-SY" sz="3000" i="1" dirty="0">
                    <a:solidFill>
                      <a:srgbClr val="FF0000"/>
                    </a:solidFill>
                  </a:rPr>
                  <a:t>k</a:t>
                </a:r>
                <a:r>
                  <a:rPr lang="tr-TR" altLang="ar-SY" sz="3000" dirty="0">
                    <a:solidFill>
                      <a:srgbClr val="FF0000"/>
                    </a:solidFill>
                  </a:rPr>
                  <a:t> t</a:t>
                </a:r>
                <a:endParaRPr lang="tr-TR" altLang="ar-SY" sz="3000" baseline="-25000" dirty="0">
                  <a:solidFill>
                    <a:srgbClr val="FF0000"/>
                  </a:solidFill>
                </a:endParaRPr>
              </a:p>
              <a:p>
                <a:pPr algn="l" rtl="0"/>
                <a:r>
                  <a:rPr lang="tr-TR" altLang="ar-SY" sz="3000" dirty="0">
                    <a:solidFill>
                      <a:schemeClr val="tx1"/>
                    </a:solidFill>
                  </a:rPr>
                  <a:t>[k] = s</a:t>
                </a:r>
                <a:r>
                  <a:rPr lang="tr-TR" altLang="ar-SY" sz="3000" baseline="30000" dirty="0">
                    <a:solidFill>
                      <a:schemeClr val="tx1"/>
                    </a:solidFill>
                  </a:rPr>
                  <a:t>-1</a:t>
                </a:r>
              </a:p>
              <a:p>
                <a:pPr marL="0" indent="0" algn="l" rtl="0">
                  <a:buNone/>
                </a:pPr>
                <a:endParaRPr lang="en-US" altLang="ar-SY" sz="2800" dirty="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0" y="1138874"/>
                <a:ext cx="7962900" cy="5313441"/>
              </a:xfrm>
              <a:blipFill>
                <a:blip r:embed="rId2"/>
                <a:stretch>
                  <a:fillRect l="-1378" b="-230"/>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600" dirty="0">
                <a:solidFill>
                  <a:srgbClr val="FF0000"/>
                </a:solidFill>
              </a:rPr>
              <a:t>Birinci Dereceden Tepkimeler</a:t>
            </a:r>
            <a:endParaRPr lang="en-US" altLang="ar-SY" sz="3600" dirty="0">
              <a:solidFill>
                <a:srgbClr val="FF0000"/>
              </a:solidFill>
            </a:endParaRPr>
          </a:p>
        </p:txBody>
      </p:sp>
    </p:spTree>
    <p:extLst>
      <p:ext uri="{BB962C8B-B14F-4D97-AF65-F5344CB8AC3E}">
        <p14:creationId xmlns:p14="http://schemas.microsoft.com/office/powerpoint/2010/main" val="286014797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1" y="1138875"/>
            <a:ext cx="5322276" cy="4957126"/>
          </a:xfrm>
        </p:spPr>
        <p:txBody>
          <a:bodyPr>
            <a:normAutofit/>
          </a:bodyPr>
          <a:lstStyle/>
          <a:p>
            <a:pPr algn="l" rtl="0">
              <a:lnSpc>
                <a:spcPct val="150000"/>
              </a:lnSpc>
            </a:pPr>
            <a:r>
              <a:rPr lang="tr-TR" altLang="ar-SY" sz="2800" dirty="0">
                <a:solidFill>
                  <a:schemeClr val="tx1"/>
                </a:solidFill>
                <a:cs typeface="Times New Roman" panose="02020603050405020304" pitchFamily="18" charset="0"/>
              </a:rPr>
              <a:t>Bir tepkimenin birinci dereceden olup olmadığı bir yolu da </a:t>
            </a:r>
            <a:r>
              <a:rPr lang="tr-TR" altLang="ar-SY" sz="2800" dirty="0" err="1">
                <a:solidFill>
                  <a:schemeClr val="tx1"/>
                </a:solidFill>
                <a:cs typeface="Times New Roman" panose="02020603050405020304" pitchFamily="18" charset="0"/>
              </a:rPr>
              <a:t>tepkenlerden</a:t>
            </a:r>
            <a:r>
              <a:rPr lang="tr-TR" altLang="ar-SY" sz="2800" dirty="0">
                <a:solidFill>
                  <a:schemeClr val="tx1"/>
                </a:solidFill>
                <a:cs typeface="Times New Roman" panose="02020603050405020304" pitchFamily="18" charset="0"/>
              </a:rPr>
              <a:t> birinin </a:t>
            </a:r>
            <a:r>
              <a:rPr lang="tr-TR" altLang="ar-SY" sz="2800" dirty="0" err="1">
                <a:solidFill>
                  <a:schemeClr val="tx1"/>
                </a:solidFill>
                <a:cs typeface="Times New Roman" panose="02020603050405020304" pitchFamily="18" charset="0"/>
              </a:rPr>
              <a:t>derişiminin</a:t>
            </a:r>
            <a:r>
              <a:rPr lang="tr-TR" altLang="ar-SY" sz="2800" dirty="0">
                <a:solidFill>
                  <a:schemeClr val="tx1"/>
                </a:solidFill>
                <a:cs typeface="Times New Roman" panose="02020603050405020304" pitchFamily="18" charset="0"/>
              </a:rPr>
              <a:t> doğal logaritmasını zamana göre grafiği geçirmektir.</a:t>
            </a:r>
          </a:p>
          <a:p>
            <a:pPr algn="l" rtl="0">
              <a:lnSpc>
                <a:spcPct val="150000"/>
              </a:lnSpc>
            </a:pPr>
            <a:r>
              <a:rPr lang="tr-TR" altLang="ar-SY" sz="2800" dirty="0">
                <a:solidFill>
                  <a:schemeClr val="tx1"/>
                </a:solidFill>
                <a:cs typeface="Times New Roman" panose="02020603050405020304" pitchFamily="18" charset="0"/>
              </a:rPr>
              <a:t>Grafik doğrusal ise tepkime birinci derecedendir. </a:t>
            </a:r>
            <a:endParaRPr lang="en-US" altLang="ar-SY" sz="2800" dirty="0">
              <a:solidFill>
                <a:schemeClr val="tx1"/>
              </a:solidFill>
              <a:cs typeface="Times New Roman" panose="02020603050405020304" pitchFamily="18" charset="0"/>
            </a:endParaRPr>
          </a:p>
          <a:p>
            <a:pPr algn="l" rtl="0"/>
            <a:endParaRPr lang="en-US" altLang="ar-SY" sz="2800" dirty="0">
              <a:cs typeface="Times New Roman" panose="02020603050405020304" pitchFamily="18" charset="0"/>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600" dirty="0">
                <a:solidFill>
                  <a:srgbClr val="FF0000"/>
                </a:solidFill>
              </a:rPr>
              <a:t>Birinci Dereceden Tepkimeler</a:t>
            </a:r>
            <a:endParaRPr lang="en-US" altLang="ar-SY" sz="3600" dirty="0"/>
          </a:p>
        </p:txBody>
      </p:sp>
      <p:pic>
        <p:nvPicPr>
          <p:cNvPr id="4" name="Picture 3"/>
          <p:cNvPicPr>
            <a:picLocks noChangeAspect="1"/>
          </p:cNvPicPr>
          <p:nvPr/>
        </p:nvPicPr>
        <p:blipFill>
          <a:blip r:embed="rId2"/>
          <a:stretch>
            <a:fillRect/>
          </a:stretch>
        </p:blipFill>
        <p:spPr>
          <a:xfrm>
            <a:off x="7014958" y="1138874"/>
            <a:ext cx="5100842" cy="4675772"/>
          </a:xfrm>
          <a:prstGeom prst="rect">
            <a:avLst/>
          </a:prstGeom>
        </p:spPr>
      </p:pic>
    </p:spTree>
    <p:extLst>
      <p:ext uri="{BB962C8B-B14F-4D97-AF65-F5344CB8AC3E}">
        <p14:creationId xmlns:p14="http://schemas.microsoft.com/office/powerpoint/2010/main" val="380667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altLang="ar-SY" sz="2800" dirty="0">
                <a:solidFill>
                  <a:schemeClr val="tx1"/>
                </a:solidFill>
                <a:cs typeface="Times New Roman" panose="02020603050405020304" pitchFamily="18" charset="0"/>
              </a:rPr>
              <a:t>Başlangıç derişimi 2,32 M olan </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a:t>
            </a:r>
            <a:r>
              <a:rPr lang="tr-TR" altLang="ar-SY" sz="2800" dirty="0" err="1">
                <a:solidFill>
                  <a:schemeClr val="tx1"/>
                </a:solidFill>
              </a:rPr>
              <a:t>aq</a:t>
            </a:r>
            <a:r>
              <a:rPr lang="tr-TR" altLang="ar-SY" sz="2800" dirty="0">
                <a:solidFill>
                  <a:schemeClr val="tx1"/>
                </a:solidFill>
              </a:rPr>
              <a:t>) bozulduğunda </a:t>
            </a:r>
            <a:r>
              <a:rPr lang="tr-TR" altLang="ar-SY" sz="2800" i="1" dirty="0">
                <a:solidFill>
                  <a:schemeClr val="tx1"/>
                </a:solidFill>
              </a:rPr>
              <a:t>t</a:t>
            </a:r>
            <a:r>
              <a:rPr lang="tr-TR" altLang="ar-SY" sz="2800" dirty="0">
                <a:solidFill>
                  <a:schemeClr val="tx1"/>
                </a:solidFill>
              </a:rPr>
              <a:t>=1200 s de [H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 nedir?  Birinci dereceden olan bu bozulma tepkimesi için </a:t>
            </a:r>
            <a:r>
              <a:rPr lang="tr-TR" altLang="ar-SY" sz="2800" i="1" dirty="0">
                <a:solidFill>
                  <a:schemeClr val="tx1"/>
                </a:solidFill>
              </a:rPr>
              <a:t>k</a:t>
            </a:r>
            <a:r>
              <a:rPr lang="tr-TR" altLang="ar-SY" sz="2800" dirty="0">
                <a:solidFill>
                  <a:schemeClr val="tx1"/>
                </a:solidFill>
              </a:rPr>
              <a:t>=7,330 X 10</a:t>
            </a:r>
            <a:r>
              <a:rPr lang="tr-TR" altLang="ar-SY" sz="2800" baseline="30000" dirty="0">
                <a:solidFill>
                  <a:schemeClr val="tx1"/>
                </a:solidFill>
              </a:rPr>
              <a:t>-4</a:t>
            </a:r>
            <a:r>
              <a:rPr lang="tr-TR" altLang="ar-SY" sz="2800" dirty="0">
                <a:solidFill>
                  <a:schemeClr val="tx1"/>
                </a:solidFill>
              </a:rPr>
              <a:t> s</a:t>
            </a:r>
            <a:r>
              <a:rPr lang="tr-TR" altLang="ar-SY" sz="2800" baseline="30000" dirty="0">
                <a:solidFill>
                  <a:schemeClr val="tx1"/>
                </a:solidFill>
              </a:rPr>
              <a:t>-1</a:t>
            </a:r>
            <a:r>
              <a:rPr lang="tr-TR" altLang="ar-SY" sz="2800" dirty="0">
                <a:solidFill>
                  <a:schemeClr val="tx1"/>
                </a:solidFill>
              </a:rPr>
              <a:t> </a:t>
            </a:r>
            <a:r>
              <a:rPr lang="tr-TR" altLang="ar-SY" sz="2800" dirty="0" err="1">
                <a:solidFill>
                  <a:schemeClr val="tx1"/>
                </a:solidFill>
              </a:rPr>
              <a:t>dir</a:t>
            </a:r>
            <a:r>
              <a:rPr lang="tr-TR" altLang="ar-SY" sz="2800" dirty="0">
                <a:solidFill>
                  <a:schemeClr val="tx1"/>
                </a:solidFill>
              </a:rPr>
              <a:t>.</a:t>
            </a:r>
            <a:endParaRPr lang="en-US" altLang="ar-SY" sz="2800" dirty="0">
              <a:solidFill>
                <a:schemeClr val="tx1"/>
              </a:solidFill>
            </a:endParaRPr>
          </a:p>
          <a:p>
            <a:pPr algn="l" rtl="0"/>
            <a:endParaRPr lang="en-US" altLang="ar-SY" sz="2800" dirty="0">
              <a:cs typeface="Times New Roman" panose="02020603050405020304" pitchFamily="18" charset="0"/>
            </a:endParaRPr>
          </a:p>
          <a:p>
            <a:pPr algn="l" rtl="0"/>
            <a:endParaRPr lang="en-US" altLang="ar-SY" sz="2800" dirty="0">
              <a:cs typeface="Times New Roman" panose="02020603050405020304" pitchFamily="18" charset="0"/>
            </a:endParaRPr>
          </a:p>
        </p:txBody>
      </p:sp>
      <p:sp>
        <p:nvSpPr>
          <p:cNvPr id="3" name="Title 2"/>
          <p:cNvSpPr>
            <a:spLocks noGrp="1"/>
          </p:cNvSpPr>
          <p:nvPr>
            <p:ph type="title"/>
          </p:nvPr>
        </p:nvSpPr>
        <p:spPr>
          <a:xfrm>
            <a:off x="1524000" y="151571"/>
            <a:ext cx="7962900" cy="987303"/>
          </a:xfrm>
        </p:spPr>
        <p:txBody>
          <a:bodyPr/>
          <a:lstStyle/>
          <a:p>
            <a:pPr rtl="0">
              <a:lnSpc>
                <a:spcPct val="170000"/>
              </a:lnSpc>
            </a:pPr>
            <a:r>
              <a:rPr lang="tr-TR" altLang="ar-SY" sz="3200" dirty="0">
                <a:solidFill>
                  <a:srgbClr val="FF0000"/>
                </a:solidFill>
              </a:rPr>
              <a:t>Örnek</a:t>
            </a:r>
            <a:endParaRPr lang="en-US" altLang="ar-SY" sz="3200" dirty="0">
              <a:solidFill>
                <a:srgbClr val="FF0000"/>
              </a:solidFill>
            </a:endParaRPr>
          </a:p>
        </p:txBody>
      </p:sp>
      <p:sp>
        <p:nvSpPr>
          <p:cNvPr id="4" name="Rectangle 3"/>
          <p:cNvSpPr/>
          <p:nvPr/>
        </p:nvSpPr>
        <p:spPr>
          <a:xfrm>
            <a:off x="8963025" y="1649123"/>
            <a:ext cx="2677336" cy="1384995"/>
          </a:xfrm>
          <a:prstGeom prst="rect">
            <a:avLst/>
          </a:prstGeom>
          <a:solidFill>
            <a:schemeClr val="bg1"/>
          </a:solidFill>
        </p:spPr>
        <p:txBody>
          <a:bodyPr wrap="none">
            <a:spAutoFit/>
          </a:bodyPr>
          <a:lstStyle/>
          <a:p>
            <a:r>
              <a:rPr lang="tr-TR" altLang="ar-SY" sz="2800" dirty="0"/>
              <a:t>[H</a:t>
            </a:r>
            <a:r>
              <a:rPr lang="tr-TR" altLang="ar-SY" sz="2800" baseline="-25000" dirty="0"/>
              <a:t>2</a:t>
            </a:r>
            <a:r>
              <a:rPr lang="tr-TR" altLang="ar-SY" sz="2800" dirty="0"/>
              <a:t>O</a:t>
            </a:r>
            <a:r>
              <a:rPr lang="tr-TR" altLang="ar-SY" sz="2800" baseline="-25000" dirty="0"/>
              <a:t>2</a:t>
            </a:r>
            <a:r>
              <a:rPr lang="tr-TR" altLang="ar-SY" sz="2800" dirty="0"/>
              <a:t>]</a:t>
            </a:r>
            <a:r>
              <a:rPr lang="tr-TR" altLang="ar-SY" sz="2800" baseline="-25000" dirty="0"/>
              <a:t>0</a:t>
            </a:r>
            <a:r>
              <a:rPr lang="tr-TR" altLang="ar-SY" sz="2800" dirty="0"/>
              <a:t>=2,32 M </a:t>
            </a:r>
          </a:p>
          <a:p>
            <a:r>
              <a:rPr lang="tr-TR" altLang="ar-SY" sz="2800" i="1" dirty="0"/>
              <a:t>k</a:t>
            </a:r>
            <a:r>
              <a:rPr lang="tr-TR" altLang="ar-SY" sz="2800" dirty="0"/>
              <a:t>=7,330 X 10</a:t>
            </a:r>
            <a:r>
              <a:rPr lang="tr-TR" altLang="ar-SY" sz="2800" baseline="30000" dirty="0"/>
              <a:t>-4</a:t>
            </a:r>
            <a:r>
              <a:rPr lang="tr-TR" altLang="ar-SY" sz="2800" dirty="0"/>
              <a:t> s</a:t>
            </a:r>
            <a:r>
              <a:rPr lang="tr-TR" altLang="ar-SY" sz="2800" baseline="30000" dirty="0"/>
              <a:t>-1</a:t>
            </a:r>
          </a:p>
          <a:p>
            <a:r>
              <a:rPr lang="tr-TR" altLang="ar-SY" sz="2800" dirty="0"/>
              <a:t>[H</a:t>
            </a:r>
            <a:r>
              <a:rPr lang="tr-TR" altLang="ar-SY" sz="2800" baseline="-25000" dirty="0"/>
              <a:t>2</a:t>
            </a:r>
            <a:r>
              <a:rPr lang="tr-TR" altLang="ar-SY" sz="2800" dirty="0"/>
              <a:t>O</a:t>
            </a:r>
            <a:r>
              <a:rPr lang="tr-TR" altLang="ar-SY" sz="2800" baseline="-25000" dirty="0"/>
              <a:t>2</a:t>
            </a:r>
            <a:r>
              <a:rPr lang="tr-TR" altLang="ar-SY" sz="2800" dirty="0"/>
              <a:t>]</a:t>
            </a:r>
            <a:r>
              <a:rPr lang="tr-TR" altLang="ar-SY" sz="2800" baseline="-25000" dirty="0"/>
              <a:t>1200</a:t>
            </a:r>
            <a:r>
              <a:rPr lang="tr-TR" altLang="ar-SY" sz="2800" dirty="0"/>
              <a:t>=? M </a:t>
            </a:r>
          </a:p>
        </p:txBody>
      </p:sp>
    </p:spTree>
    <p:extLst>
      <p:ext uri="{BB962C8B-B14F-4D97-AF65-F5344CB8AC3E}">
        <p14:creationId xmlns:p14="http://schemas.microsoft.com/office/powerpoint/2010/main" val="21445555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marL="0" indent="0" algn="ctr" rtl="0">
              <a:lnSpc>
                <a:spcPct val="150000"/>
              </a:lnSpc>
              <a:buNone/>
            </a:pP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a:t>
            </a:r>
            <a:r>
              <a:rPr lang="tr-TR" altLang="ar-SY" sz="2800" dirty="0" err="1">
                <a:solidFill>
                  <a:schemeClr val="tx1"/>
                </a:solidFill>
              </a:rPr>
              <a:t>aq</a:t>
            </a:r>
            <a:r>
              <a:rPr lang="tr-TR" altLang="ar-SY" sz="2800" dirty="0">
                <a:solidFill>
                  <a:schemeClr val="tx1"/>
                </a:solidFill>
              </a:rPr>
              <a:t>) </a:t>
            </a:r>
            <a:r>
              <a:rPr lang="tr-TR" altLang="ar-SY" sz="2800" dirty="0">
                <a:solidFill>
                  <a:schemeClr val="tx1"/>
                </a:solidFill>
                <a:cs typeface="Times New Roman" panose="02020603050405020304" pitchFamily="18" charset="0"/>
              </a:rPr>
              <a:t>→ H</a:t>
            </a:r>
            <a:r>
              <a:rPr lang="tr-TR" altLang="ar-SY" sz="2800" baseline="-25000" dirty="0">
                <a:solidFill>
                  <a:schemeClr val="tx1"/>
                </a:solidFill>
                <a:cs typeface="Times New Roman" panose="02020603050405020304" pitchFamily="18" charset="0"/>
              </a:rPr>
              <a:t>2</a:t>
            </a:r>
            <a:r>
              <a:rPr lang="tr-TR" altLang="ar-SY" sz="2800" dirty="0">
                <a:solidFill>
                  <a:schemeClr val="tx1"/>
                </a:solidFill>
                <a:cs typeface="Times New Roman" panose="02020603050405020304" pitchFamily="18" charset="0"/>
              </a:rPr>
              <a:t>O(s) + ½ O</a:t>
            </a:r>
            <a:r>
              <a:rPr lang="tr-TR" altLang="ar-SY" sz="2800" baseline="-25000" dirty="0">
                <a:solidFill>
                  <a:schemeClr val="tx1"/>
                </a:solidFill>
                <a:cs typeface="Times New Roman" panose="02020603050405020304" pitchFamily="18" charset="0"/>
              </a:rPr>
              <a:t>2</a:t>
            </a:r>
            <a:r>
              <a:rPr lang="tr-TR" altLang="ar-SY" sz="2800" dirty="0">
                <a:solidFill>
                  <a:schemeClr val="tx1"/>
                </a:solidFill>
                <a:cs typeface="Times New Roman" panose="02020603050405020304" pitchFamily="18" charset="0"/>
              </a:rPr>
              <a:t>(g)</a:t>
            </a:r>
          </a:p>
          <a:p>
            <a:pPr marL="0" indent="0" algn="ctr" rtl="0">
              <a:lnSpc>
                <a:spcPct val="150000"/>
              </a:lnSpc>
              <a:buNone/>
            </a:pPr>
            <a:r>
              <a:rPr lang="tr-TR" altLang="ar-SY" sz="2800" dirty="0">
                <a:solidFill>
                  <a:schemeClr val="tx1"/>
                </a:solidFill>
              </a:rPr>
              <a:t>Tepkime hızı = </a:t>
            </a:r>
            <a:r>
              <a:rPr lang="tr-TR" altLang="ar-SY" sz="2800" i="1" dirty="0">
                <a:solidFill>
                  <a:schemeClr val="tx1"/>
                </a:solidFill>
              </a:rPr>
              <a:t>k</a:t>
            </a:r>
            <a:r>
              <a:rPr lang="tr-TR" altLang="ar-SY" sz="2800" dirty="0">
                <a:solidFill>
                  <a:schemeClr val="tx1"/>
                </a:solidFill>
              </a:rPr>
              <a:t> [H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a:t>
            </a:r>
          </a:p>
          <a:p>
            <a:pPr marL="0" indent="0" algn="ctr" rtl="0">
              <a:lnSpc>
                <a:spcPct val="150000"/>
              </a:lnSpc>
              <a:buNone/>
            </a:pPr>
            <a:r>
              <a:rPr lang="tr-TR" altLang="ar-SY" sz="2800" dirty="0" err="1">
                <a:solidFill>
                  <a:srgbClr val="FF0000"/>
                </a:solidFill>
              </a:rPr>
              <a:t>ln</a:t>
            </a:r>
            <a:r>
              <a:rPr lang="tr-TR" altLang="ar-SY" sz="2800" dirty="0">
                <a:solidFill>
                  <a:srgbClr val="FF0000"/>
                </a:solidFill>
              </a:rPr>
              <a:t>[H</a:t>
            </a:r>
            <a:r>
              <a:rPr lang="tr-TR" altLang="ar-SY" sz="2800" baseline="-25000" dirty="0">
                <a:solidFill>
                  <a:srgbClr val="FF0000"/>
                </a:solidFill>
              </a:rPr>
              <a:t>2</a:t>
            </a:r>
            <a:r>
              <a:rPr lang="tr-TR" altLang="ar-SY" sz="2800" dirty="0">
                <a:solidFill>
                  <a:srgbClr val="FF0000"/>
                </a:solidFill>
              </a:rPr>
              <a:t>O</a:t>
            </a:r>
            <a:r>
              <a:rPr lang="tr-TR" altLang="ar-SY" sz="2800" baseline="-25000" dirty="0">
                <a:solidFill>
                  <a:srgbClr val="FF0000"/>
                </a:solidFill>
              </a:rPr>
              <a:t>2</a:t>
            </a:r>
            <a:r>
              <a:rPr lang="tr-TR" altLang="ar-SY" sz="2800" dirty="0">
                <a:solidFill>
                  <a:srgbClr val="FF0000"/>
                </a:solidFill>
              </a:rPr>
              <a:t>]</a:t>
            </a:r>
            <a:r>
              <a:rPr lang="tr-TR" altLang="ar-SY" sz="2800" baseline="-25000" dirty="0">
                <a:solidFill>
                  <a:srgbClr val="FF0000"/>
                </a:solidFill>
              </a:rPr>
              <a:t>t</a:t>
            </a:r>
            <a:r>
              <a:rPr lang="tr-TR" altLang="ar-SY" sz="2800" baseline="30000" dirty="0">
                <a:solidFill>
                  <a:srgbClr val="FF0000"/>
                </a:solidFill>
              </a:rPr>
              <a:t> </a:t>
            </a:r>
            <a:r>
              <a:rPr lang="tr-TR" altLang="ar-SY" sz="2800" dirty="0">
                <a:solidFill>
                  <a:srgbClr val="FF0000"/>
                </a:solidFill>
              </a:rPr>
              <a:t>= -</a:t>
            </a:r>
            <a:r>
              <a:rPr lang="tr-TR" altLang="ar-SY" sz="2800" i="1" dirty="0">
                <a:solidFill>
                  <a:srgbClr val="FF0000"/>
                </a:solidFill>
              </a:rPr>
              <a:t>k</a:t>
            </a:r>
            <a:r>
              <a:rPr lang="tr-TR" altLang="ar-SY" sz="2800" dirty="0">
                <a:solidFill>
                  <a:srgbClr val="FF0000"/>
                </a:solidFill>
              </a:rPr>
              <a:t> t + </a:t>
            </a:r>
            <a:r>
              <a:rPr lang="tr-TR" altLang="ar-SY" sz="2800" dirty="0" err="1">
                <a:solidFill>
                  <a:srgbClr val="FF0000"/>
                </a:solidFill>
              </a:rPr>
              <a:t>ln</a:t>
            </a:r>
            <a:r>
              <a:rPr lang="tr-TR" altLang="ar-SY" sz="2800" dirty="0">
                <a:solidFill>
                  <a:srgbClr val="FF0000"/>
                </a:solidFill>
              </a:rPr>
              <a:t>[H</a:t>
            </a:r>
            <a:r>
              <a:rPr lang="tr-TR" altLang="ar-SY" sz="2800" baseline="-25000" dirty="0">
                <a:solidFill>
                  <a:srgbClr val="FF0000"/>
                </a:solidFill>
              </a:rPr>
              <a:t>2</a:t>
            </a:r>
            <a:r>
              <a:rPr lang="tr-TR" altLang="ar-SY" sz="2800" dirty="0">
                <a:solidFill>
                  <a:srgbClr val="FF0000"/>
                </a:solidFill>
              </a:rPr>
              <a:t>O</a:t>
            </a:r>
            <a:r>
              <a:rPr lang="tr-TR" altLang="ar-SY" sz="2800" baseline="-25000" dirty="0">
                <a:solidFill>
                  <a:srgbClr val="FF0000"/>
                </a:solidFill>
              </a:rPr>
              <a:t>2</a:t>
            </a:r>
            <a:r>
              <a:rPr lang="tr-TR" altLang="ar-SY" sz="2800" dirty="0">
                <a:solidFill>
                  <a:srgbClr val="FF0000"/>
                </a:solidFill>
              </a:rPr>
              <a:t>]</a:t>
            </a:r>
            <a:r>
              <a:rPr lang="tr-TR" altLang="ar-SY" sz="2800" baseline="-25000" dirty="0">
                <a:solidFill>
                  <a:srgbClr val="FF0000"/>
                </a:solidFill>
              </a:rPr>
              <a:t>0</a:t>
            </a:r>
          </a:p>
          <a:p>
            <a:pPr marL="0" indent="0" algn="ctr" rtl="0">
              <a:lnSpc>
                <a:spcPct val="150000"/>
              </a:lnSpc>
              <a:buNone/>
            </a:pPr>
            <a:r>
              <a:rPr lang="tr-TR" altLang="ar-SY" sz="2800" dirty="0">
                <a:solidFill>
                  <a:schemeClr val="tx1"/>
                </a:solidFill>
              </a:rPr>
              <a:t>= - (7,330 X 10</a:t>
            </a:r>
            <a:r>
              <a:rPr lang="tr-TR" altLang="ar-SY" sz="2800" baseline="30000" dirty="0">
                <a:solidFill>
                  <a:schemeClr val="tx1"/>
                </a:solidFill>
              </a:rPr>
              <a:t>-4</a:t>
            </a:r>
            <a:r>
              <a:rPr lang="tr-TR" altLang="ar-SY" sz="2800" dirty="0">
                <a:solidFill>
                  <a:schemeClr val="tx1"/>
                </a:solidFill>
              </a:rPr>
              <a:t> s</a:t>
            </a:r>
            <a:r>
              <a:rPr lang="tr-TR" altLang="ar-SY" sz="2800" baseline="30000" dirty="0">
                <a:solidFill>
                  <a:schemeClr val="tx1"/>
                </a:solidFill>
              </a:rPr>
              <a:t>-1</a:t>
            </a:r>
            <a:r>
              <a:rPr lang="tr-TR" altLang="ar-SY" sz="2800" dirty="0">
                <a:solidFill>
                  <a:schemeClr val="tx1"/>
                </a:solidFill>
              </a:rPr>
              <a:t> X 1200 s) + </a:t>
            </a:r>
            <a:r>
              <a:rPr lang="tr-TR" altLang="ar-SY" sz="2800" dirty="0" err="1">
                <a:solidFill>
                  <a:schemeClr val="tx1"/>
                </a:solidFill>
              </a:rPr>
              <a:t>ln</a:t>
            </a:r>
            <a:r>
              <a:rPr lang="tr-TR" altLang="ar-SY" sz="2800" dirty="0">
                <a:solidFill>
                  <a:schemeClr val="tx1"/>
                </a:solidFill>
              </a:rPr>
              <a:t> 2,32</a:t>
            </a:r>
          </a:p>
          <a:p>
            <a:pPr marL="0" indent="0" algn="ctr" rtl="0">
              <a:lnSpc>
                <a:spcPct val="150000"/>
              </a:lnSpc>
              <a:buNone/>
            </a:pPr>
            <a:r>
              <a:rPr lang="tr-TR" altLang="ar-SY" sz="2800" dirty="0">
                <a:solidFill>
                  <a:schemeClr val="tx1"/>
                </a:solidFill>
              </a:rPr>
              <a:t>= -0,876 + 0,842 = -0,034 </a:t>
            </a:r>
          </a:p>
          <a:p>
            <a:pPr marL="0" indent="0" algn="ctr" rtl="0">
              <a:lnSpc>
                <a:spcPct val="150000"/>
              </a:lnSpc>
              <a:buNone/>
            </a:pPr>
            <a:r>
              <a:rPr lang="tr-TR" altLang="ar-SY" sz="2800" dirty="0">
                <a:solidFill>
                  <a:srgbClr val="FF0000"/>
                </a:solidFill>
              </a:rPr>
              <a:t>[H</a:t>
            </a:r>
            <a:r>
              <a:rPr lang="tr-TR" altLang="ar-SY" sz="2800" baseline="-25000" dirty="0">
                <a:solidFill>
                  <a:srgbClr val="FF0000"/>
                </a:solidFill>
              </a:rPr>
              <a:t>2</a:t>
            </a:r>
            <a:r>
              <a:rPr lang="tr-TR" altLang="ar-SY" sz="2800" dirty="0">
                <a:solidFill>
                  <a:srgbClr val="FF0000"/>
                </a:solidFill>
              </a:rPr>
              <a:t>O</a:t>
            </a:r>
            <a:r>
              <a:rPr lang="tr-TR" altLang="ar-SY" sz="2800" baseline="-25000" dirty="0">
                <a:solidFill>
                  <a:srgbClr val="FF0000"/>
                </a:solidFill>
              </a:rPr>
              <a:t>2</a:t>
            </a:r>
            <a:r>
              <a:rPr lang="tr-TR" altLang="ar-SY" sz="2800" dirty="0">
                <a:solidFill>
                  <a:srgbClr val="FF0000"/>
                </a:solidFill>
              </a:rPr>
              <a:t>]</a:t>
            </a:r>
            <a:r>
              <a:rPr lang="tr-TR" altLang="ar-SY" sz="2800" baseline="-25000" dirty="0">
                <a:solidFill>
                  <a:srgbClr val="FF0000"/>
                </a:solidFill>
              </a:rPr>
              <a:t>t</a:t>
            </a:r>
            <a:r>
              <a:rPr lang="tr-TR" altLang="ar-SY" sz="2800" baseline="30000" dirty="0">
                <a:solidFill>
                  <a:srgbClr val="FF0000"/>
                </a:solidFill>
              </a:rPr>
              <a:t> </a:t>
            </a:r>
            <a:r>
              <a:rPr lang="tr-TR" altLang="ar-SY" sz="2800" dirty="0">
                <a:solidFill>
                  <a:schemeClr val="tx1"/>
                </a:solidFill>
              </a:rPr>
              <a:t>= </a:t>
            </a:r>
            <a:r>
              <a:rPr lang="tr-TR" altLang="ar-SY" sz="2800" i="1" dirty="0">
                <a:solidFill>
                  <a:schemeClr val="tx1"/>
                </a:solidFill>
              </a:rPr>
              <a:t>e</a:t>
            </a:r>
            <a:r>
              <a:rPr lang="tr-TR" altLang="ar-SY" sz="2800" baseline="30000" dirty="0">
                <a:solidFill>
                  <a:schemeClr val="tx1"/>
                </a:solidFill>
              </a:rPr>
              <a:t>-0,034 </a:t>
            </a:r>
            <a:r>
              <a:rPr lang="tr-TR" altLang="ar-SY" sz="2800" dirty="0">
                <a:solidFill>
                  <a:schemeClr val="tx1"/>
                </a:solidFill>
              </a:rPr>
              <a:t>= </a:t>
            </a:r>
            <a:r>
              <a:rPr lang="tr-TR" altLang="ar-SY" sz="2800" dirty="0">
                <a:solidFill>
                  <a:srgbClr val="FF0000"/>
                </a:solidFill>
              </a:rPr>
              <a:t>0,967 M</a:t>
            </a:r>
          </a:p>
          <a:p>
            <a:pPr marL="0" indent="0" algn="l" rtl="0">
              <a:buNone/>
            </a:pPr>
            <a:endParaRPr lang="en-US" altLang="ar-SY" sz="2800" dirty="0"/>
          </a:p>
          <a:p>
            <a:pPr algn="l" rtl="0"/>
            <a:endParaRPr lang="en-US" altLang="ar-SY" sz="2800" dirty="0">
              <a:cs typeface="Times New Roman" panose="02020603050405020304" pitchFamily="18" charset="0"/>
            </a:endParaRPr>
          </a:p>
          <a:p>
            <a:pPr algn="l" rtl="0"/>
            <a:endParaRPr lang="en-US" altLang="ar-SY" sz="2800" dirty="0">
              <a:cs typeface="Times New Roman" panose="02020603050405020304" pitchFamily="18" charset="0"/>
            </a:endParaRPr>
          </a:p>
        </p:txBody>
      </p:sp>
      <p:sp>
        <p:nvSpPr>
          <p:cNvPr id="3" name="Title 2"/>
          <p:cNvSpPr>
            <a:spLocks noGrp="1"/>
          </p:cNvSpPr>
          <p:nvPr>
            <p:ph type="title"/>
          </p:nvPr>
        </p:nvSpPr>
        <p:spPr>
          <a:xfrm>
            <a:off x="1524000" y="151571"/>
            <a:ext cx="7962900" cy="987303"/>
          </a:xfrm>
        </p:spPr>
        <p:txBody>
          <a:bodyPr/>
          <a:lstStyle/>
          <a:p>
            <a:pPr rtl="0">
              <a:lnSpc>
                <a:spcPct val="150000"/>
              </a:lnSpc>
            </a:pPr>
            <a:r>
              <a:rPr lang="tr-TR" altLang="ar-SY" sz="3200" dirty="0">
                <a:solidFill>
                  <a:srgbClr val="FF0000"/>
                </a:solidFill>
              </a:rPr>
              <a:t>Çözüm</a:t>
            </a:r>
          </a:p>
        </p:txBody>
      </p:sp>
      <p:sp>
        <p:nvSpPr>
          <p:cNvPr id="4" name="Rectangle 3"/>
          <p:cNvSpPr/>
          <p:nvPr/>
        </p:nvSpPr>
        <p:spPr>
          <a:xfrm>
            <a:off x="8963025" y="1649123"/>
            <a:ext cx="2677336" cy="1384995"/>
          </a:xfrm>
          <a:prstGeom prst="rect">
            <a:avLst/>
          </a:prstGeom>
          <a:solidFill>
            <a:schemeClr val="bg1"/>
          </a:solidFill>
        </p:spPr>
        <p:txBody>
          <a:bodyPr wrap="none">
            <a:spAutoFit/>
          </a:bodyPr>
          <a:lstStyle/>
          <a:p>
            <a:r>
              <a:rPr lang="tr-TR" altLang="ar-SY" sz="2800" dirty="0"/>
              <a:t>[H</a:t>
            </a:r>
            <a:r>
              <a:rPr lang="tr-TR" altLang="ar-SY" sz="2800" baseline="-25000" dirty="0"/>
              <a:t>2</a:t>
            </a:r>
            <a:r>
              <a:rPr lang="tr-TR" altLang="ar-SY" sz="2800" dirty="0"/>
              <a:t>O</a:t>
            </a:r>
            <a:r>
              <a:rPr lang="tr-TR" altLang="ar-SY" sz="2800" baseline="-25000" dirty="0"/>
              <a:t>2</a:t>
            </a:r>
            <a:r>
              <a:rPr lang="tr-TR" altLang="ar-SY" sz="2800" dirty="0"/>
              <a:t>]</a:t>
            </a:r>
            <a:r>
              <a:rPr lang="tr-TR" altLang="ar-SY" sz="2800" baseline="-25000" dirty="0"/>
              <a:t>0</a:t>
            </a:r>
            <a:r>
              <a:rPr lang="tr-TR" altLang="ar-SY" sz="2800" dirty="0"/>
              <a:t>=2,32 M </a:t>
            </a:r>
          </a:p>
          <a:p>
            <a:r>
              <a:rPr lang="tr-TR" altLang="ar-SY" sz="2800" i="1" dirty="0"/>
              <a:t>k</a:t>
            </a:r>
            <a:r>
              <a:rPr lang="tr-TR" altLang="ar-SY" sz="2800" dirty="0"/>
              <a:t>=7,330 X 10</a:t>
            </a:r>
            <a:r>
              <a:rPr lang="tr-TR" altLang="ar-SY" sz="2800" baseline="30000" dirty="0"/>
              <a:t>-4</a:t>
            </a:r>
            <a:r>
              <a:rPr lang="tr-TR" altLang="ar-SY" sz="2800" dirty="0"/>
              <a:t> s</a:t>
            </a:r>
            <a:r>
              <a:rPr lang="tr-TR" altLang="ar-SY" sz="2800" baseline="30000" dirty="0"/>
              <a:t>-1</a:t>
            </a:r>
          </a:p>
          <a:p>
            <a:r>
              <a:rPr lang="tr-TR" altLang="ar-SY" sz="2800" dirty="0"/>
              <a:t>[H</a:t>
            </a:r>
            <a:r>
              <a:rPr lang="tr-TR" altLang="ar-SY" sz="2800" baseline="-25000" dirty="0"/>
              <a:t>2</a:t>
            </a:r>
            <a:r>
              <a:rPr lang="tr-TR" altLang="ar-SY" sz="2800" dirty="0"/>
              <a:t>O</a:t>
            </a:r>
            <a:r>
              <a:rPr lang="tr-TR" altLang="ar-SY" sz="2800" baseline="-25000" dirty="0"/>
              <a:t>2</a:t>
            </a:r>
            <a:r>
              <a:rPr lang="tr-TR" altLang="ar-SY" sz="2800" dirty="0"/>
              <a:t>]</a:t>
            </a:r>
            <a:r>
              <a:rPr lang="tr-TR" altLang="ar-SY" sz="2800" baseline="-25000" dirty="0"/>
              <a:t>1200</a:t>
            </a:r>
            <a:r>
              <a:rPr lang="tr-TR" altLang="ar-SY" sz="2800" dirty="0"/>
              <a:t>=? M </a:t>
            </a:r>
          </a:p>
        </p:txBody>
      </p:sp>
    </p:spTree>
    <p:extLst>
      <p:ext uri="{BB962C8B-B14F-4D97-AF65-F5344CB8AC3E}">
        <p14:creationId xmlns:p14="http://schemas.microsoft.com/office/powerpoint/2010/main" val="140557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l" rtl="0">
              <a:lnSpc>
                <a:spcPct val="150000"/>
              </a:lnSpc>
            </a:pPr>
            <a:r>
              <a:rPr lang="tr-TR" altLang="ar-SY" sz="2800" dirty="0">
                <a:solidFill>
                  <a:schemeClr val="tx1"/>
                </a:solidFill>
              </a:rPr>
              <a:t>Bir tepkimenin </a:t>
            </a:r>
            <a:r>
              <a:rPr lang="tr-TR" altLang="ar-SY" sz="2800" i="1" dirty="0">
                <a:solidFill>
                  <a:srgbClr val="FF0000"/>
                </a:solidFill>
                <a:effectLst>
                  <a:outerShdw blurRad="38100" dist="38100" dir="2700000" algn="tl">
                    <a:srgbClr val="000000">
                      <a:alpha val="43137"/>
                    </a:srgbClr>
                  </a:outerShdw>
                </a:effectLst>
              </a:rPr>
              <a:t>yarı ömrü </a:t>
            </a:r>
            <a:r>
              <a:rPr lang="tr-TR" altLang="ar-SY" sz="2800" dirty="0">
                <a:solidFill>
                  <a:srgbClr val="FF0000"/>
                </a:solidFill>
              </a:rPr>
              <a:t>(t</a:t>
            </a:r>
            <a:r>
              <a:rPr lang="tr-TR" altLang="ar-SY" sz="2800" baseline="-25000" dirty="0">
                <a:solidFill>
                  <a:srgbClr val="FF0000"/>
                </a:solidFill>
              </a:rPr>
              <a:t>½</a:t>
            </a:r>
            <a:r>
              <a:rPr lang="tr-TR" altLang="ar-SY" sz="2800" dirty="0">
                <a:solidFill>
                  <a:srgbClr val="FF0000"/>
                </a:solidFill>
              </a:rPr>
              <a:t>), </a:t>
            </a:r>
            <a:r>
              <a:rPr lang="tr-TR" altLang="ar-SY" sz="2800" dirty="0">
                <a:solidFill>
                  <a:schemeClr val="tx1"/>
                </a:solidFill>
              </a:rPr>
              <a:t>bir tepkenin </a:t>
            </a:r>
            <a:r>
              <a:rPr lang="tr-TR" altLang="ar-SY" sz="2800" dirty="0">
                <a:solidFill>
                  <a:srgbClr val="FF0000"/>
                </a:solidFill>
              </a:rPr>
              <a:t>yarısının tükenmesi </a:t>
            </a:r>
            <a:r>
              <a:rPr lang="tr-TR" altLang="ar-SY" sz="2800" dirty="0">
                <a:solidFill>
                  <a:schemeClr val="tx1"/>
                </a:solidFill>
              </a:rPr>
              <a:t>için</a:t>
            </a:r>
            <a:r>
              <a:rPr lang="tr-TR" altLang="ar-SY" sz="2800" dirty="0"/>
              <a:t> </a:t>
            </a:r>
            <a:r>
              <a:rPr lang="tr-TR" altLang="ar-SY" sz="2800" dirty="0">
                <a:solidFill>
                  <a:srgbClr val="FF0000"/>
                </a:solidFill>
              </a:rPr>
              <a:t>gereken zamandır</a:t>
            </a:r>
            <a:r>
              <a:rPr lang="tr-TR" altLang="ar-SY" sz="2800" dirty="0"/>
              <a:t>, </a:t>
            </a:r>
            <a:r>
              <a:rPr lang="tr-TR" altLang="ar-SY" sz="2800" dirty="0">
                <a:solidFill>
                  <a:schemeClr val="tx1"/>
                </a:solidFill>
              </a:rPr>
              <a:t>yani bir tepkenin miktarının ya da </a:t>
            </a:r>
            <a:r>
              <a:rPr lang="tr-TR" altLang="ar-SY" sz="2800" dirty="0" err="1">
                <a:solidFill>
                  <a:schemeClr val="tx1"/>
                </a:solidFill>
              </a:rPr>
              <a:t>derişiminin</a:t>
            </a:r>
            <a:r>
              <a:rPr lang="tr-TR" altLang="ar-SY" sz="2800" dirty="0">
                <a:solidFill>
                  <a:schemeClr val="tx1"/>
                </a:solidFill>
              </a:rPr>
              <a:t> başlangıçtaki değerinin yarısına düşmesi için geçen süredir.</a:t>
            </a:r>
          </a:p>
          <a:p>
            <a:pPr algn="l" rtl="0"/>
            <a:endParaRPr lang="en-US" altLang="ar-SY" sz="2800" dirty="0"/>
          </a:p>
          <a:p>
            <a:pPr algn="l" rtl="0"/>
            <a:endParaRPr lang="en-US" altLang="ar-SY" sz="2800" dirty="0">
              <a:cs typeface="Times New Roman" panose="02020603050405020304" pitchFamily="18" charset="0"/>
            </a:endParaRPr>
          </a:p>
          <a:p>
            <a:pPr algn="l" rtl="0"/>
            <a:endParaRPr lang="en-US" altLang="ar-SY" sz="2800" dirty="0">
              <a:cs typeface="Times New Roman" panose="02020603050405020304" pitchFamily="18" charset="0"/>
            </a:endParaRPr>
          </a:p>
        </p:txBody>
      </p:sp>
      <p:sp>
        <p:nvSpPr>
          <p:cNvPr id="3" name="Title 2"/>
          <p:cNvSpPr>
            <a:spLocks noGrp="1"/>
          </p:cNvSpPr>
          <p:nvPr>
            <p:ph type="title"/>
          </p:nvPr>
        </p:nvSpPr>
        <p:spPr>
          <a:xfrm>
            <a:off x="1523999" y="151571"/>
            <a:ext cx="8726129" cy="987303"/>
          </a:xfrm>
        </p:spPr>
        <p:txBody>
          <a:bodyPr>
            <a:normAutofit/>
          </a:bodyPr>
          <a:lstStyle/>
          <a:p>
            <a:pPr rtl="0">
              <a:lnSpc>
                <a:spcPct val="150000"/>
              </a:lnSpc>
              <a:buClr>
                <a:schemeClr val="accent1"/>
              </a:buClr>
            </a:pPr>
            <a:r>
              <a:rPr lang="tr-TR" altLang="ar-SY" sz="3600" dirty="0"/>
              <a:t>Birinci Dereceden Tepkimeler - </a:t>
            </a:r>
            <a:r>
              <a:rPr lang="tr-TR" altLang="ar-SY" sz="3600" dirty="0">
                <a:solidFill>
                  <a:srgbClr val="FF0000"/>
                </a:solidFill>
              </a:rPr>
              <a:t>Yarı Ömür</a:t>
            </a:r>
            <a:endParaRPr lang="en-US" altLang="ar-SY" sz="3600" dirty="0"/>
          </a:p>
        </p:txBody>
      </p:sp>
    </p:spTree>
    <p:extLst>
      <p:ext uri="{BB962C8B-B14F-4D97-AF65-F5344CB8AC3E}">
        <p14:creationId xmlns:p14="http://schemas.microsoft.com/office/powerpoint/2010/main" val="1766806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752522" cy="5313441"/>
          </a:xfrm>
        </p:spPr>
        <p:txBody>
          <a:bodyPr>
            <a:noAutofit/>
          </a:bodyPr>
          <a:lstStyle/>
          <a:p>
            <a:pPr algn="l" rtl="0">
              <a:lnSpc>
                <a:spcPct val="150000"/>
              </a:lnSpc>
              <a:spcBef>
                <a:spcPts val="600"/>
              </a:spcBef>
            </a:pPr>
            <a:r>
              <a:rPr lang="tr-TR" sz="2800" dirty="0">
                <a:solidFill>
                  <a:srgbClr val="00B050"/>
                </a:solidFill>
              </a:rPr>
              <a:t>Tepkime mekanizması</a:t>
            </a:r>
            <a:r>
              <a:rPr lang="tr-TR" sz="2800" dirty="0"/>
              <a:t>, </a:t>
            </a:r>
            <a:r>
              <a:rPr lang="tr-TR" sz="2800" dirty="0">
                <a:solidFill>
                  <a:schemeClr val="tx1"/>
                </a:solidFill>
              </a:rPr>
              <a:t>tepkenlerin adım adım ürünlere dönüşmesini açıklayan </a:t>
            </a:r>
            <a:r>
              <a:rPr lang="tr-TR" sz="2800" dirty="0">
                <a:solidFill>
                  <a:srgbClr val="7030A0"/>
                </a:solidFill>
              </a:rPr>
              <a:t>tepkimler dizisin</a:t>
            </a:r>
            <a:r>
              <a:rPr lang="tr-TR" sz="2800" dirty="0">
                <a:solidFill>
                  <a:schemeClr val="tx1"/>
                </a:solidFill>
              </a:rPr>
              <a:t>den oluşur.</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t>Giriş</a:t>
            </a:r>
          </a:p>
        </p:txBody>
      </p:sp>
      <p:pic>
        <p:nvPicPr>
          <p:cNvPr id="4" name="Picture 3"/>
          <p:cNvPicPr>
            <a:picLocks noChangeAspect="1"/>
          </p:cNvPicPr>
          <p:nvPr/>
        </p:nvPicPr>
        <p:blipFill>
          <a:blip r:embed="rId2"/>
          <a:stretch>
            <a:fillRect/>
          </a:stretch>
        </p:blipFill>
        <p:spPr>
          <a:xfrm>
            <a:off x="8963025" y="1138874"/>
            <a:ext cx="2994854" cy="2246140"/>
          </a:xfrm>
          <a:prstGeom prst="rect">
            <a:avLst/>
          </a:prstGeom>
        </p:spPr>
      </p:pic>
    </p:spTree>
    <p:extLst>
      <p:ext uri="{BB962C8B-B14F-4D97-AF65-F5344CB8AC3E}">
        <p14:creationId xmlns:p14="http://schemas.microsoft.com/office/powerpoint/2010/main" val="25592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0" y="1138874"/>
                <a:ext cx="7962900" cy="5313441"/>
              </a:xfrm>
            </p:spPr>
            <p:txBody>
              <a:bodyPr>
                <a:normAutofit/>
              </a:bodyPr>
              <a:lstStyle/>
              <a:p>
                <a:pPr algn="l" rtl="0">
                  <a:lnSpc>
                    <a:spcPct val="150000"/>
                  </a:lnSpc>
                </a:pPr>
                <a:r>
                  <a:rPr lang="tr-TR" altLang="ar-SY" sz="2800" dirty="0"/>
                  <a:t>Buna göre </a:t>
                </a:r>
                <a:r>
                  <a:rPr lang="tr-TR" altLang="ar-SY" sz="2800" i="1" dirty="0"/>
                  <a:t>t</a:t>
                </a:r>
                <a:r>
                  <a:rPr lang="tr-TR" altLang="ar-SY" sz="2800" dirty="0"/>
                  <a:t>=</a:t>
                </a:r>
                <a:r>
                  <a:rPr lang="tr-TR" altLang="ar-SY" sz="2800" i="1" dirty="0"/>
                  <a:t>t</a:t>
                </a:r>
                <a:r>
                  <a:rPr lang="tr-TR" altLang="ar-SY" sz="2800" baseline="-25000" dirty="0">
                    <a:solidFill>
                      <a:schemeClr val="tx1"/>
                    </a:solidFill>
                  </a:rPr>
                  <a:t>½</a:t>
                </a:r>
                <a:r>
                  <a:rPr lang="tr-TR" altLang="ar-SY" sz="2800" dirty="0"/>
                  <a:t> de </a:t>
                </a: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a:t>
                </a:r>
                <a:r>
                  <a:rPr lang="tr-TR" altLang="ar-SY" sz="2800" baseline="-25000" dirty="0">
                    <a:solidFill>
                      <a:schemeClr val="tx1"/>
                    </a:solidFill>
                  </a:rPr>
                  <a:t>t</a:t>
                </a:r>
                <a:r>
                  <a:rPr lang="tr-TR" altLang="ar-SY" sz="2800" dirty="0">
                    <a:solidFill>
                      <a:schemeClr val="tx1"/>
                    </a:solidFill>
                  </a:rPr>
                  <a:t>=  ½[H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a:t>
                </a:r>
                <a:r>
                  <a:rPr lang="tr-TR" altLang="ar-SY" sz="2800" baseline="-25000" dirty="0">
                    <a:solidFill>
                      <a:schemeClr val="tx1"/>
                    </a:solidFill>
                  </a:rPr>
                  <a:t>0</a:t>
                </a:r>
              </a:p>
              <a:p>
                <a:pPr marL="0" indent="0" algn="ctr" rtl="0">
                  <a:lnSpc>
                    <a:spcPct val="150000"/>
                  </a:lnSpc>
                  <a:buNone/>
                </a:pPr>
                <a14:m>
                  <m:oMathPara xmlns:m="http://schemas.openxmlformats.org/officeDocument/2006/math">
                    <m:oMathParaPr>
                      <m:jc m:val="centerGroup"/>
                    </m:oMathParaPr>
                    <m:oMath xmlns:m="http://schemas.openxmlformats.org/officeDocument/2006/math">
                      <m:r>
                        <m:rPr>
                          <m:sty m:val="p"/>
                        </m:rPr>
                        <a:rPr lang="tr-TR" altLang="ar-SY" sz="2800">
                          <a:solidFill>
                            <a:schemeClr val="tx1"/>
                          </a:solidFill>
                          <a:latin typeface="Cambria Math" panose="02040503050406030204" pitchFamily="18" charset="0"/>
                        </a:rPr>
                        <m:t>ln</m:t>
                      </m:r>
                      <m:f>
                        <m:fPr>
                          <m:ctrlPr>
                            <a:rPr lang="tr-TR" altLang="ar-SY" sz="2800" i="1">
                              <a:solidFill>
                                <a:schemeClr val="tx1"/>
                              </a:solidFill>
                              <a:latin typeface="Cambria Math" panose="02040503050406030204" pitchFamily="18" charset="0"/>
                            </a:rPr>
                          </m:ctrlPr>
                        </m:fPr>
                        <m:num>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m:rPr>
                                      <m:sty m:val="p"/>
                                    </m:rPr>
                                    <a:rPr lang="tr-TR" altLang="ar-SY" sz="2800">
                                      <a:solidFill>
                                        <a:schemeClr val="tx1"/>
                                      </a:solidFill>
                                      <a:latin typeface="Cambria Math" panose="02040503050406030204" pitchFamily="18" charset="0"/>
                                    </a:rPr>
                                    <m:t>A</m:t>
                                  </m:r>
                                </m:e>
                              </m:d>
                            </m:e>
                            <m:sub>
                              <m:r>
                                <a:rPr lang="tr-TR" altLang="ar-SY" sz="2800" i="1">
                                  <a:solidFill>
                                    <a:schemeClr val="tx1"/>
                                  </a:solidFill>
                                  <a:latin typeface="Cambria Math" panose="02040503050406030204" pitchFamily="18" charset="0"/>
                                </a:rPr>
                                <m:t>𝑡</m:t>
                              </m:r>
                            </m:sub>
                          </m:sSub>
                        </m:num>
                        <m:den>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m:rPr>
                                      <m:sty m:val="p"/>
                                    </m:rPr>
                                    <a:rPr lang="tr-TR" altLang="ar-SY" sz="2800">
                                      <a:solidFill>
                                        <a:schemeClr val="tx1"/>
                                      </a:solidFill>
                                      <a:latin typeface="Cambria Math" panose="02040503050406030204" pitchFamily="18" charset="0"/>
                                    </a:rPr>
                                    <m:t>A</m:t>
                                  </m:r>
                                </m:e>
                              </m:d>
                            </m:e>
                            <m:sub>
                              <m:r>
                                <a:rPr lang="tr-TR" altLang="ar-SY" sz="2800" i="1">
                                  <a:solidFill>
                                    <a:schemeClr val="tx1"/>
                                  </a:solidFill>
                                  <a:latin typeface="Cambria Math" panose="02040503050406030204" pitchFamily="18" charset="0"/>
                                </a:rPr>
                                <m:t>0</m:t>
                              </m:r>
                            </m:sub>
                          </m:sSub>
                        </m:den>
                      </m:f>
                      <m:r>
                        <a:rPr lang="tr-TR" altLang="ar-SY" sz="2800" i="1">
                          <a:solidFill>
                            <a:schemeClr val="tx1"/>
                          </a:solidFill>
                          <a:latin typeface="Cambria Math" panose="02040503050406030204" pitchFamily="18" charset="0"/>
                        </a:rPr>
                        <m:t>=−</m:t>
                      </m:r>
                      <m:r>
                        <a:rPr lang="tr-TR" altLang="ar-SY" sz="2800" i="1">
                          <a:solidFill>
                            <a:schemeClr val="tx1"/>
                          </a:solidFill>
                          <a:latin typeface="Cambria Math" panose="02040503050406030204" pitchFamily="18" charset="0"/>
                        </a:rPr>
                        <m:t>𝑘</m:t>
                      </m:r>
                      <m:r>
                        <a:rPr lang="tr-TR" altLang="ar-SY" sz="2800" i="1">
                          <a:solidFill>
                            <a:schemeClr val="tx1"/>
                          </a:solidFill>
                          <a:latin typeface="Cambria Math" panose="02040503050406030204" pitchFamily="18" charset="0"/>
                          <a:ea typeface="Cambria Math" panose="02040503050406030204" pitchFamily="18" charset="0"/>
                        </a:rPr>
                        <m:t>×</m:t>
                      </m:r>
                      <m:sSub>
                        <m:sSubPr>
                          <m:ctrlPr>
                            <a:rPr lang="tr-TR" altLang="ar-SY" sz="2800" i="1">
                              <a:solidFill>
                                <a:schemeClr val="tx1"/>
                              </a:solidFill>
                              <a:latin typeface="Cambria Math" panose="02040503050406030204" pitchFamily="18" charset="0"/>
                              <a:ea typeface="Cambria Math" panose="02040503050406030204" pitchFamily="18" charset="0"/>
                            </a:rPr>
                          </m:ctrlPr>
                        </m:sSubPr>
                        <m:e>
                          <m:r>
                            <a:rPr lang="tr-TR" altLang="ar-SY" sz="2800" i="1">
                              <a:solidFill>
                                <a:schemeClr val="tx1"/>
                              </a:solidFill>
                              <a:latin typeface="Cambria Math" panose="02040503050406030204" pitchFamily="18" charset="0"/>
                              <a:ea typeface="Cambria Math" panose="02040503050406030204" pitchFamily="18" charset="0"/>
                            </a:rPr>
                            <m:t>𝑡</m:t>
                          </m:r>
                        </m:e>
                        <m:sub>
                          <m:f>
                            <m:fPr>
                              <m:ctrlPr>
                                <a:rPr lang="tr-TR" altLang="ar-SY" sz="2800" i="1">
                                  <a:solidFill>
                                    <a:schemeClr val="tx1"/>
                                  </a:solidFill>
                                  <a:latin typeface="Cambria Math" panose="02040503050406030204" pitchFamily="18" charset="0"/>
                                  <a:ea typeface="Cambria Math" panose="02040503050406030204" pitchFamily="18" charset="0"/>
                                </a:rPr>
                              </m:ctrlPr>
                            </m:fPr>
                            <m:num>
                              <m:r>
                                <a:rPr lang="tr-TR" altLang="ar-SY" sz="2800" i="1">
                                  <a:solidFill>
                                    <a:schemeClr val="tx1"/>
                                  </a:solidFill>
                                  <a:latin typeface="Cambria Math" panose="02040503050406030204" pitchFamily="18" charset="0"/>
                                  <a:ea typeface="Cambria Math" panose="02040503050406030204" pitchFamily="18" charset="0"/>
                                </a:rPr>
                                <m:t>1</m:t>
                              </m:r>
                            </m:num>
                            <m:den>
                              <m:r>
                                <a:rPr lang="tr-TR" altLang="ar-SY" sz="2800" i="1">
                                  <a:solidFill>
                                    <a:schemeClr val="tx1"/>
                                  </a:solidFill>
                                  <a:latin typeface="Cambria Math" panose="02040503050406030204" pitchFamily="18" charset="0"/>
                                  <a:ea typeface="Cambria Math" panose="02040503050406030204" pitchFamily="18" charset="0"/>
                                </a:rPr>
                                <m:t>2</m:t>
                              </m:r>
                            </m:den>
                          </m:f>
                        </m:sub>
                      </m:sSub>
                      <m:r>
                        <a:rPr lang="tr-TR" altLang="ar-SY" sz="2800" i="1">
                          <a:solidFill>
                            <a:schemeClr val="tx1"/>
                          </a:solidFill>
                          <a:latin typeface="Cambria Math" panose="02040503050406030204" pitchFamily="18" charset="0"/>
                          <a:ea typeface="Cambria Math" panose="02040503050406030204" pitchFamily="18" charset="0"/>
                        </a:rPr>
                        <m:t>→</m:t>
                      </m:r>
                      <m:r>
                        <m:rPr>
                          <m:sty m:val="p"/>
                        </m:rPr>
                        <a:rPr lang="tr-TR" altLang="ar-SY" sz="2800">
                          <a:solidFill>
                            <a:schemeClr val="tx1"/>
                          </a:solidFill>
                          <a:latin typeface="Cambria Math" panose="02040503050406030204" pitchFamily="18" charset="0"/>
                        </a:rPr>
                        <m:t>ln</m:t>
                      </m:r>
                      <m:f>
                        <m:fPr>
                          <m:ctrlPr>
                            <a:rPr lang="tr-TR" altLang="ar-SY" sz="2800" i="1">
                              <a:solidFill>
                                <a:schemeClr val="tx1"/>
                              </a:solidFill>
                              <a:latin typeface="Cambria Math" panose="02040503050406030204" pitchFamily="18" charset="0"/>
                            </a:rPr>
                          </m:ctrlPr>
                        </m:fPr>
                        <m:num>
                          <m:f>
                            <m:fPr>
                              <m:ctrlPr>
                                <a:rPr lang="tr-TR" altLang="ar-SY" sz="2800" i="1">
                                  <a:solidFill>
                                    <a:schemeClr val="tx1"/>
                                  </a:solidFill>
                                  <a:latin typeface="Cambria Math" panose="02040503050406030204" pitchFamily="18" charset="0"/>
                                </a:rPr>
                              </m:ctrlPr>
                            </m:fPr>
                            <m:num>
                              <m:r>
                                <a:rPr lang="tr-TR" altLang="ar-SY" sz="2800" i="1">
                                  <a:solidFill>
                                    <a:schemeClr val="tx1"/>
                                  </a:solidFill>
                                  <a:latin typeface="Cambria Math" panose="02040503050406030204" pitchFamily="18" charset="0"/>
                                </a:rPr>
                                <m:t>1</m:t>
                              </m:r>
                            </m:num>
                            <m:den>
                              <m:r>
                                <a:rPr lang="tr-TR" altLang="ar-SY" sz="2800" i="1">
                                  <a:solidFill>
                                    <a:schemeClr val="tx1"/>
                                  </a:solidFill>
                                  <a:latin typeface="Cambria Math" panose="02040503050406030204" pitchFamily="18" charset="0"/>
                                </a:rPr>
                                <m:t>2</m:t>
                              </m:r>
                            </m:den>
                          </m:f>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a:rPr lang="tr-TR" altLang="ar-SY" sz="2800" i="1">
                                      <a:solidFill>
                                        <a:schemeClr val="tx1"/>
                                      </a:solidFill>
                                      <a:latin typeface="Cambria Math" panose="02040503050406030204" pitchFamily="18" charset="0"/>
                                    </a:rPr>
                                    <m:t>𝐴</m:t>
                                  </m:r>
                                </m:e>
                              </m:d>
                            </m:e>
                            <m:sub>
                              <m:r>
                                <a:rPr lang="tr-TR" altLang="ar-SY" sz="2800" i="1">
                                  <a:solidFill>
                                    <a:schemeClr val="tx1"/>
                                  </a:solidFill>
                                  <a:latin typeface="Cambria Math" panose="02040503050406030204" pitchFamily="18" charset="0"/>
                                </a:rPr>
                                <m:t>0</m:t>
                              </m:r>
                            </m:sub>
                          </m:sSub>
                        </m:num>
                        <m:den>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a:rPr lang="tr-TR" altLang="ar-SY" sz="2800" i="1">
                                      <a:solidFill>
                                        <a:schemeClr val="tx1"/>
                                      </a:solidFill>
                                      <a:latin typeface="Cambria Math" panose="02040503050406030204" pitchFamily="18" charset="0"/>
                                    </a:rPr>
                                    <m:t>𝐴</m:t>
                                  </m:r>
                                </m:e>
                              </m:d>
                            </m:e>
                            <m:sub>
                              <m:r>
                                <a:rPr lang="tr-TR" altLang="ar-SY" sz="2800" i="1">
                                  <a:solidFill>
                                    <a:schemeClr val="tx1"/>
                                  </a:solidFill>
                                  <a:latin typeface="Cambria Math" panose="02040503050406030204" pitchFamily="18" charset="0"/>
                                </a:rPr>
                                <m:t>0</m:t>
                              </m:r>
                            </m:sub>
                          </m:sSub>
                        </m:den>
                      </m:f>
                      <m:r>
                        <a:rPr lang="tr-TR" altLang="ar-SY" sz="2800" i="1">
                          <a:solidFill>
                            <a:schemeClr val="tx1"/>
                          </a:solidFill>
                          <a:latin typeface="Cambria Math" panose="02040503050406030204" pitchFamily="18" charset="0"/>
                        </a:rPr>
                        <m:t>=</m:t>
                      </m:r>
                      <m:func>
                        <m:funcPr>
                          <m:ctrlPr>
                            <a:rPr lang="tr-TR" altLang="ar-SY" sz="2800" i="1">
                              <a:solidFill>
                                <a:schemeClr val="tx1"/>
                              </a:solidFill>
                              <a:latin typeface="Cambria Math" panose="02040503050406030204" pitchFamily="18" charset="0"/>
                            </a:rPr>
                          </m:ctrlPr>
                        </m:funcPr>
                        <m:fName>
                          <m:r>
                            <m:rPr>
                              <m:sty m:val="p"/>
                            </m:rPr>
                            <a:rPr lang="tr-TR" altLang="ar-SY" sz="2800">
                              <a:solidFill>
                                <a:schemeClr val="tx1"/>
                              </a:solidFill>
                              <a:latin typeface="Cambria Math" panose="02040503050406030204" pitchFamily="18" charset="0"/>
                            </a:rPr>
                            <m:t>ln</m:t>
                          </m:r>
                        </m:fName>
                        <m:e>
                          <m:f>
                            <m:fPr>
                              <m:ctrlPr>
                                <a:rPr lang="tr-TR" altLang="ar-SY" sz="2800" i="1">
                                  <a:solidFill>
                                    <a:schemeClr val="tx1"/>
                                  </a:solidFill>
                                  <a:latin typeface="Cambria Math" panose="02040503050406030204" pitchFamily="18" charset="0"/>
                                </a:rPr>
                              </m:ctrlPr>
                            </m:fPr>
                            <m:num>
                              <m:r>
                                <a:rPr lang="tr-TR" altLang="ar-SY" sz="2800" i="1">
                                  <a:solidFill>
                                    <a:schemeClr val="tx1"/>
                                  </a:solidFill>
                                  <a:latin typeface="Cambria Math" panose="02040503050406030204" pitchFamily="18" charset="0"/>
                                </a:rPr>
                                <m:t>1</m:t>
                              </m:r>
                            </m:num>
                            <m:den>
                              <m:r>
                                <a:rPr lang="tr-TR" altLang="ar-SY" sz="2800" i="1">
                                  <a:solidFill>
                                    <a:schemeClr val="tx1"/>
                                  </a:solidFill>
                                  <a:latin typeface="Cambria Math" panose="02040503050406030204" pitchFamily="18" charset="0"/>
                                </a:rPr>
                                <m:t>2</m:t>
                              </m:r>
                            </m:den>
                          </m:f>
                          <m:r>
                            <a:rPr lang="tr-TR" altLang="ar-SY" sz="2800" i="1">
                              <a:solidFill>
                                <a:schemeClr val="tx1"/>
                              </a:solidFill>
                              <a:latin typeface="Cambria Math" panose="02040503050406030204" pitchFamily="18" charset="0"/>
                            </a:rPr>
                            <m:t>=−</m:t>
                          </m:r>
                          <m:r>
                            <a:rPr lang="tr-TR" altLang="ar-SY" sz="2800" i="1">
                              <a:solidFill>
                                <a:schemeClr val="tx1"/>
                              </a:solidFill>
                              <a:latin typeface="Cambria Math" panose="02040503050406030204" pitchFamily="18" charset="0"/>
                            </a:rPr>
                            <m:t>𝑘</m:t>
                          </m:r>
                          <m:r>
                            <a:rPr lang="tr-TR" altLang="ar-SY" sz="2800" i="1">
                              <a:solidFill>
                                <a:schemeClr val="tx1"/>
                              </a:solidFill>
                              <a:latin typeface="Cambria Math" panose="02040503050406030204" pitchFamily="18" charset="0"/>
                              <a:ea typeface="Cambria Math" panose="02040503050406030204" pitchFamily="18" charset="0"/>
                            </a:rPr>
                            <m:t>×</m:t>
                          </m:r>
                          <m:sSub>
                            <m:sSubPr>
                              <m:ctrlPr>
                                <a:rPr lang="tr-TR" altLang="ar-SY" sz="2800" i="1">
                                  <a:solidFill>
                                    <a:schemeClr val="tx1"/>
                                  </a:solidFill>
                                  <a:latin typeface="Cambria Math" panose="02040503050406030204" pitchFamily="18" charset="0"/>
                                  <a:ea typeface="Cambria Math" panose="02040503050406030204" pitchFamily="18" charset="0"/>
                                </a:rPr>
                              </m:ctrlPr>
                            </m:sSubPr>
                            <m:e>
                              <m:r>
                                <a:rPr lang="tr-TR" altLang="ar-SY" sz="2800" i="1">
                                  <a:solidFill>
                                    <a:schemeClr val="tx1"/>
                                  </a:solidFill>
                                  <a:latin typeface="Cambria Math" panose="02040503050406030204" pitchFamily="18" charset="0"/>
                                  <a:ea typeface="Cambria Math" panose="02040503050406030204" pitchFamily="18" charset="0"/>
                                </a:rPr>
                                <m:t>𝑡</m:t>
                              </m:r>
                            </m:e>
                            <m:sub>
                              <m:f>
                                <m:fPr>
                                  <m:ctrlPr>
                                    <a:rPr lang="tr-TR" altLang="ar-SY" sz="2800" i="1">
                                      <a:solidFill>
                                        <a:schemeClr val="tx1"/>
                                      </a:solidFill>
                                      <a:latin typeface="Cambria Math" panose="02040503050406030204" pitchFamily="18" charset="0"/>
                                      <a:ea typeface="Cambria Math" panose="02040503050406030204" pitchFamily="18" charset="0"/>
                                    </a:rPr>
                                  </m:ctrlPr>
                                </m:fPr>
                                <m:num>
                                  <m:r>
                                    <a:rPr lang="tr-TR" altLang="ar-SY" sz="2800" i="1">
                                      <a:solidFill>
                                        <a:schemeClr val="tx1"/>
                                      </a:solidFill>
                                      <a:latin typeface="Cambria Math" panose="02040503050406030204" pitchFamily="18" charset="0"/>
                                      <a:ea typeface="Cambria Math" panose="02040503050406030204" pitchFamily="18" charset="0"/>
                                    </a:rPr>
                                    <m:t>1</m:t>
                                  </m:r>
                                </m:num>
                                <m:den>
                                  <m:r>
                                    <a:rPr lang="tr-TR" altLang="ar-SY" sz="2800" i="1">
                                      <a:solidFill>
                                        <a:schemeClr val="tx1"/>
                                      </a:solidFill>
                                      <a:latin typeface="Cambria Math" panose="02040503050406030204" pitchFamily="18" charset="0"/>
                                      <a:ea typeface="Cambria Math" panose="02040503050406030204" pitchFamily="18" charset="0"/>
                                    </a:rPr>
                                    <m:t>2</m:t>
                                  </m:r>
                                </m:den>
                              </m:f>
                            </m:sub>
                          </m:sSub>
                        </m:e>
                      </m:func>
                    </m:oMath>
                  </m:oMathPara>
                </a14:m>
                <a:endParaRPr lang="tr-TR" altLang="ar-SY" sz="2800" dirty="0">
                  <a:solidFill>
                    <a:schemeClr val="tx1"/>
                  </a:solidFill>
                </a:endParaRPr>
              </a:p>
              <a:p>
                <a:pPr marL="0" indent="0" algn="ctr" rtl="0">
                  <a:lnSpc>
                    <a:spcPct val="150000"/>
                  </a:lnSpc>
                  <a:buNone/>
                </a:pPr>
                <a14:m>
                  <m:oMathPara xmlns:m="http://schemas.openxmlformats.org/officeDocument/2006/math">
                    <m:oMathParaPr>
                      <m:jc m:val="centerGroup"/>
                    </m:oMathParaPr>
                    <m:oMath xmlns:m="http://schemas.openxmlformats.org/officeDocument/2006/math">
                      <m:sSub>
                        <m:sSubPr>
                          <m:ctrlPr>
                            <a:rPr lang="tr-TR" altLang="ar-SY" sz="2800" i="1">
                              <a:solidFill>
                                <a:srgbClr val="FF0000"/>
                              </a:solidFill>
                              <a:latin typeface="Cambria Math" panose="02040503050406030204" pitchFamily="18" charset="0"/>
                            </a:rPr>
                          </m:ctrlPr>
                        </m:sSubPr>
                        <m:e>
                          <m:r>
                            <a:rPr lang="tr-TR" altLang="ar-SY" sz="2800" i="1">
                              <a:solidFill>
                                <a:srgbClr val="FF0000"/>
                              </a:solidFill>
                              <a:latin typeface="Cambria Math" panose="02040503050406030204" pitchFamily="18" charset="0"/>
                            </a:rPr>
                            <m:t>𝑡</m:t>
                          </m:r>
                        </m:e>
                        <m:sub>
                          <m:r>
                            <a:rPr lang="tr-TR" altLang="ar-SY" sz="2800" i="1">
                              <a:solidFill>
                                <a:srgbClr val="FF0000"/>
                              </a:solidFill>
                              <a:latin typeface="Cambria Math" panose="02040503050406030204" pitchFamily="18" charset="0"/>
                            </a:rPr>
                            <m:t>1/2</m:t>
                          </m:r>
                        </m:sub>
                      </m:sSub>
                      <m:r>
                        <a:rPr lang="tr-TR" altLang="ar-SY" sz="2800" i="1">
                          <a:solidFill>
                            <a:srgbClr val="FF0000"/>
                          </a:solidFill>
                          <a:latin typeface="Cambria Math" panose="02040503050406030204" pitchFamily="18" charset="0"/>
                        </a:rPr>
                        <m:t>=</m:t>
                      </m:r>
                      <m:f>
                        <m:fPr>
                          <m:ctrlPr>
                            <a:rPr lang="tr-TR" altLang="ar-SY" sz="2800" i="1">
                              <a:solidFill>
                                <a:srgbClr val="FF0000"/>
                              </a:solidFill>
                              <a:latin typeface="Cambria Math" panose="02040503050406030204" pitchFamily="18" charset="0"/>
                            </a:rPr>
                          </m:ctrlPr>
                        </m:fPr>
                        <m:num>
                          <m:func>
                            <m:funcPr>
                              <m:ctrlPr>
                                <a:rPr lang="tr-TR" altLang="ar-SY" sz="2800" i="1">
                                  <a:solidFill>
                                    <a:srgbClr val="FF0000"/>
                                  </a:solidFill>
                                  <a:latin typeface="Cambria Math" panose="02040503050406030204" pitchFamily="18" charset="0"/>
                                </a:rPr>
                              </m:ctrlPr>
                            </m:funcPr>
                            <m:fName>
                              <m:r>
                                <m:rPr>
                                  <m:sty m:val="p"/>
                                </m:rPr>
                                <a:rPr lang="tr-TR" altLang="ar-SY" sz="2800">
                                  <a:solidFill>
                                    <a:srgbClr val="FF0000"/>
                                  </a:solidFill>
                                  <a:latin typeface="Cambria Math" panose="02040503050406030204" pitchFamily="18" charset="0"/>
                                </a:rPr>
                                <m:t>ln</m:t>
                              </m:r>
                            </m:fName>
                            <m:e>
                              <m:r>
                                <a:rPr lang="tr-TR" altLang="ar-SY" sz="2800" i="1">
                                  <a:solidFill>
                                    <a:srgbClr val="FF0000"/>
                                  </a:solidFill>
                                  <a:latin typeface="Cambria Math" panose="02040503050406030204" pitchFamily="18" charset="0"/>
                                </a:rPr>
                                <m:t>2</m:t>
                              </m:r>
                            </m:e>
                          </m:func>
                        </m:num>
                        <m:den>
                          <m:r>
                            <a:rPr lang="tr-TR" altLang="ar-SY" sz="2800" i="1">
                              <a:solidFill>
                                <a:srgbClr val="FF0000"/>
                              </a:solidFill>
                              <a:latin typeface="Cambria Math" panose="02040503050406030204" pitchFamily="18" charset="0"/>
                            </a:rPr>
                            <m:t>𝑘</m:t>
                          </m:r>
                        </m:den>
                      </m:f>
                      <m:r>
                        <a:rPr lang="tr-TR" altLang="ar-SY" sz="2800" i="1">
                          <a:solidFill>
                            <a:srgbClr val="FF0000"/>
                          </a:solidFill>
                          <a:latin typeface="Cambria Math" panose="02040503050406030204" pitchFamily="18" charset="0"/>
                        </a:rPr>
                        <m:t>=</m:t>
                      </m:r>
                      <m:f>
                        <m:fPr>
                          <m:ctrlPr>
                            <a:rPr lang="tr-TR" altLang="ar-SY" sz="2800" i="1">
                              <a:solidFill>
                                <a:srgbClr val="FF0000"/>
                              </a:solidFill>
                              <a:latin typeface="Cambria Math" panose="02040503050406030204" pitchFamily="18" charset="0"/>
                            </a:rPr>
                          </m:ctrlPr>
                        </m:fPr>
                        <m:num>
                          <m:r>
                            <a:rPr lang="tr-TR" altLang="ar-SY" sz="2800" i="1">
                              <a:solidFill>
                                <a:srgbClr val="FF0000"/>
                              </a:solidFill>
                              <a:latin typeface="Cambria Math" panose="02040503050406030204" pitchFamily="18" charset="0"/>
                            </a:rPr>
                            <m:t>0,693</m:t>
                          </m:r>
                        </m:num>
                        <m:den>
                          <m:r>
                            <a:rPr lang="tr-TR" altLang="ar-SY" sz="2800" i="1">
                              <a:solidFill>
                                <a:srgbClr val="FF0000"/>
                              </a:solidFill>
                              <a:latin typeface="Cambria Math" panose="02040503050406030204" pitchFamily="18" charset="0"/>
                            </a:rPr>
                            <m:t>𝑘</m:t>
                          </m:r>
                        </m:den>
                      </m:f>
                    </m:oMath>
                  </m:oMathPara>
                </a14:m>
                <a:endParaRPr lang="tr-TR" altLang="ar-SY" sz="2800" dirty="0">
                  <a:solidFill>
                    <a:srgbClr val="FF0000"/>
                  </a:solidFill>
                </a:endParaRPr>
              </a:p>
              <a:p>
                <a:pPr algn="l" rtl="0">
                  <a:lnSpc>
                    <a:spcPct val="150000"/>
                  </a:lnSpc>
                </a:pPr>
                <a:endParaRPr lang="tr-TR" altLang="ar-SY" sz="2800" dirty="0">
                  <a:solidFill>
                    <a:srgbClr val="FF0000"/>
                  </a:solidFill>
                </a:endParaRPr>
              </a:p>
              <a:p>
                <a:pPr algn="l" rtl="0"/>
                <a:endParaRPr lang="en-US" altLang="ar-SY" sz="2800" dirty="0"/>
              </a:p>
              <a:p>
                <a:pPr algn="l" rtl="0"/>
                <a:endParaRPr lang="en-US" altLang="ar-SY" sz="2800" dirty="0">
                  <a:cs typeface="Times New Roman" panose="02020603050405020304" pitchFamily="18" charset="0"/>
                </a:endParaRPr>
              </a:p>
              <a:p>
                <a:pPr algn="l" rtl="0"/>
                <a:endParaRPr lang="en-US" altLang="ar-SY" sz="2800" dirty="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0" y="1138874"/>
                <a:ext cx="7962900" cy="5313441"/>
              </a:xfrm>
              <a:blipFill>
                <a:blip r:embed="rId2"/>
                <a:stretch>
                  <a:fillRect l="-1378"/>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8549148" cy="987303"/>
          </a:xfrm>
        </p:spPr>
        <p:txBody>
          <a:bodyPr>
            <a:normAutofit/>
          </a:bodyPr>
          <a:lstStyle/>
          <a:p>
            <a:pPr rtl="0">
              <a:lnSpc>
                <a:spcPct val="150000"/>
              </a:lnSpc>
              <a:buClr>
                <a:schemeClr val="accent1"/>
              </a:buClr>
            </a:pPr>
            <a:r>
              <a:rPr lang="tr-TR" altLang="ar-SY" sz="3600" dirty="0"/>
              <a:t>Birinci Dereceden Tepkimeler - </a:t>
            </a:r>
            <a:r>
              <a:rPr lang="tr-TR" altLang="ar-SY" sz="3600" dirty="0">
                <a:solidFill>
                  <a:srgbClr val="FF0000"/>
                </a:solidFill>
              </a:rPr>
              <a:t>Yarı Ömür</a:t>
            </a:r>
            <a:endParaRPr lang="en-US" altLang="ar-SY" sz="3600" dirty="0"/>
          </a:p>
        </p:txBody>
      </p:sp>
    </p:spTree>
    <p:extLst>
      <p:ext uri="{BB962C8B-B14F-4D97-AF65-F5344CB8AC3E}">
        <p14:creationId xmlns:p14="http://schemas.microsoft.com/office/powerpoint/2010/main" val="80805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l" rtl="0">
              <a:lnSpc>
                <a:spcPct val="150000"/>
              </a:lnSpc>
            </a:pP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a:t>
            </a:r>
            <a:r>
              <a:rPr lang="tr-TR" altLang="ar-SY" sz="2800" dirty="0" err="1">
                <a:solidFill>
                  <a:schemeClr val="tx1"/>
                </a:solidFill>
              </a:rPr>
              <a:t>aq</a:t>
            </a:r>
            <a:r>
              <a:rPr lang="tr-TR" altLang="ar-SY" sz="2800" dirty="0">
                <a:solidFill>
                  <a:schemeClr val="tx1"/>
                </a:solidFill>
              </a:rPr>
              <a:t>) in birinci dereceden </a:t>
            </a:r>
            <a:r>
              <a:rPr lang="tr-TR" altLang="ar-SY" sz="2800" dirty="0" err="1">
                <a:solidFill>
                  <a:schemeClr val="tx1"/>
                </a:solidFill>
              </a:rPr>
              <a:t>bozunma</a:t>
            </a:r>
            <a:r>
              <a:rPr lang="tr-TR" altLang="ar-SY" sz="2800" dirty="0">
                <a:solidFill>
                  <a:schemeClr val="tx1"/>
                </a:solidFill>
              </a:rPr>
              <a:t> tepkimesinde, tepkime başlandıktan sonra ilk 500 s de 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a:t>
            </a:r>
            <a:r>
              <a:rPr lang="tr-TR" altLang="ar-SY" sz="2800" dirty="0">
                <a:solidFill>
                  <a:schemeClr val="tx1"/>
                </a:solidFill>
              </a:rPr>
              <a:t>in </a:t>
            </a:r>
            <a:r>
              <a:rPr lang="tr-TR" altLang="ar-SY" sz="2800" dirty="0">
                <a:solidFill>
                  <a:srgbClr val="FF0000"/>
                </a:solidFill>
              </a:rPr>
              <a:t>yüzde kaçı </a:t>
            </a:r>
            <a:r>
              <a:rPr lang="tr-TR" altLang="ar-SY" sz="2800" dirty="0" err="1">
                <a:solidFill>
                  <a:srgbClr val="FF0000"/>
                </a:solidFill>
              </a:rPr>
              <a:t>bozunur</a:t>
            </a:r>
            <a:r>
              <a:rPr lang="tr-TR" altLang="ar-SY" sz="2800" dirty="0"/>
              <a:t>? </a:t>
            </a:r>
          </a:p>
          <a:p>
            <a:pPr algn="l" rtl="0">
              <a:lnSpc>
                <a:spcPct val="150000"/>
              </a:lnSpc>
            </a:pPr>
            <a:r>
              <a:rPr lang="tr-TR" altLang="ar-SY" sz="2800" i="1" dirty="0">
                <a:solidFill>
                  <a:schemeClr val="tx1"/>
                </a:solidFill>
              </a:rPr>
              <a:t>k</a:t>
            </a:r>
            <a:r>
              <a:rPr lang="tr-TR" altLang="ar-SY" sz="2800" dirty="0">
                <a:solidFill>
                  <a:schemeClr val="tx1"/>
                </a:solidFill>
              </a:rPr>
              <a:t>=7,30 X 10</a:t>
            </a:r>
            <a:r>
              <a:rPr lang="tr-TR" altLang="ar-SY" sz="2800" baseline="30000" dirty="0">
                <a:solidFill>
                  <a:schemeClr val="tx1"/>
                </a:solidFill>
              </a:rPr>
              <a:t>-4</a:t>
            </a:r>
            <a:r>
              <a:rPr lang="tr-TR" altLang="ar-SY" sz="2800" dirty="0">
                <a:solidFill>
                  <a:schemeClr val="tx1"/>
                </a:solidFill>
              </a:rPr>
              <a:t> s</a:t>
            </a:r>
            <a:r>
              <a:rPr lang="tr-TR" altLang="ar-SY" sz="2800" baseline="30000" dirty="0">
                <a:solidFill>
                  <a:schemeClr val="tx1"/>
                </a:solidFill>
              </a:rPr>
              <a:t>-1</a:t>
            </a:r>
            <a:r>
              <a:rPr lang="tr-TR" altLang="ar-SY" sz="2800" dirty="0">
                <a:solidFill>
                  <a:schemeClr val="tx1"/>
                </a:solidFill>
              </a:rPr>
              <a:t> </a:t>
            </a:r>
            <a:r>
              <a:rPr lang="tr-TR" altLang="ar-SY" sz="2800" dirty="0" err="1">
                <a:solidFill>
                  <a:schemeClr val="tx1"/>
                </a:solidFill>
              </a:rPr>
              <a:t>dir</a:t>
            </a:r>
            <a:r>
              <a:rPr lang="tr-TR" altLang="ar-SY" sz="2800" dirty="0">
                <a:solidFill>
                  <a:schemeClr val="tx1"/>
                </a:solidFill>
              </a:rPr>
              <a:t>.</a:t>
            </a:r>
          </a:p>
          <a:p>
            <a:pPr algn="l" rtl="0">
              <a:lnSpc>
                <a:spcPct val="150000"/>
              </a:lnSpc>
            </a:pPr>
            <a:endParaRPr lang="tr-TR" altLang="ar-SY" sz="2800" dirty="0">
              <a:solidFill>
                <a:srgbClr val="FF0000"/>
              </a:solidFill>
            </a:endParaRPr>
          </a:p>
          <a:p>
            <a:pPr algn="l" rtl="0"/>
            <a:endParaRPr lang="en-US" altLang="ar-SY" sz="2800" dirty="0"/>
          </a:p>
          <a:p>
            <a:pPr algn="l" rtl="0"/>
            <a:endParaRPr lang="en-US" altLang="ar-SY" sz="2800" dirty="0">
              <a:cs typeface="Times New Roman" panose="02020603050405020304" pitchFamily="18" charset="0"/>
            </a:endParaRPr>
          </a:p>
          <a:p>
            <a:pPr algn="l" rtl="0"/>
            <a:endParaRPr lang="en-US" altLang="ar-SY" sz="2800" dirty="0">
              <a:cs typeface="Times New Roman" panose="02020603050405020304" pitchFamily="18" charset="0"/>
            </a:endParaRPr>
          </a:p>
        </p:txBody>
      </p:sp>
      <p:sp>
        <p:nvSpPr>
          <p:cNvPr id="3" name="Title 2"/>
          <p:cNvSpPr>
            <a:spLocks noGrp="1"/>
          </p:cNvSpPr>
          <p:nvPr>
            <p:ph type="title"/>
          </p:nvPr>
        </p:nvSpPr>
        <p:spPr>
          <a:xfrm>
            <a:off x="1524000" y="151571"/>
            <a:ext cx="8991600" cy="987303"/>
          </a:xfrm>
        </p:spPr>
        <p:txBody>
          <a:bodyPr>
            <a:normAutofit/>
          </a:bodyPr>
          <a:lstStyle/>
          <a:p>
            <a:pPr rtl="0">
              <a:lnSpc>
                <a:spcPct val="150000"/>
              </a:lnSpc>
            </a:pPr>
            <a:r>
              <a:rPr lang="tr-TR" altLang="ar-SY" sz="3600" dirty="0">
                <a:solidFill>
                  <a:srgbClr val="FF0000"/>
                </a:solidFill>
              </a:rPr>
              <a:t>Örnek</a:t>
            </a:r>
          </a:p>
        </p:txBody>
      </p:sp>
    </p:spTree>
    <p:extLst>
      <p:ext uri="{BB962C8B-B14F-4D97-AF65-F5344CB8AC3E}">
        <p14:creationId xmlns:p14="http://schemas.microsoft.com/office/powerpoint/2010/main" val="33033953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0" y="1138874"/>
                <a:ext cx="7962900" cy="5313441"/>
              </a:xfrm>
            </p:spPr>
            <p:txBody>
              <a:bodyPr>
                <a:normAutofit/>
              </a:bodyPr>
              <a:lstStyle/>
              <a:p>
                <a:pPr marL="0" indent="0" algn="ctr" rtl="0">
                  <a:lnSpc>
                    <a:spcPct val="150000"/>
                  </a:lnSpc>
                  <a:buNone/>
                </a:pPr>
                <a14:m>
                  <m:oMath xmlns:m="http://schemas.openxmlformats.org/officeDocument/2006/math">
                    <m:r>
                      <m:rPr>
                        <m:sty m:val="p"/>
                      </m:rPr>
                      <a:rPr lang="tr-TR" altLang="ar-SY" sz="2800">
                        <a:solidFill>
                          <a:srgbClr val="FF0000"/>
                        </a:solidFill>
                        <a:latin typeface="Cambria Math" panose="02040503050406030204" pitchFamily="18" charset="0"/>
                      </a:rPr>
                      <m:t>ln</m:t>
                    </m:r>
                    <m:f>
                      <m:fPr>
                        <m:ctrlPr>
                          <a:rPr lang="tr-TR" altLang="ar-SY" sz="2800" i="1">
                            <a:solidFill>
                              <a:srgbClr val="FF0000"/>
                            </a:solidFill>
                            <a:latin typeface="Cambria Math" panose="02040503050406030204" pitchFamily="18" charset="0"/>
                          </a:rPr>
                        </m:ctrlPr>
                      </m:fPr>
                      <m:num>
                        <m:sSub>
                          <m:sSubPr>
                            <m:ctrlPr>
                              <a:rPr lang="tr-TR" altLang="ar-SY" sz="2800" i="1">
                                <a:solidFill>
                                  <a:srgbClr val="FF0000"/>
                                </a:solidFill>
                                <a:latin typeface="Cambria Math" panose="02040503050406030204" pitchFamily="18" charset="0"/>
                              </a:rPr>
                            </m:ctrlPr>
                          </m:sSubPr>
                          <m:e>
                            <m:d>
                              <m:dPr>
                                <m:begChr m:val="["/>
                                <m:endChr m:val="]"/>
                                <m:ctrlPr>
                                  <a:rPr lang="tr-TR" altLang="ar-SY" sz="2800" i="1">
                                    <a:solidFill>
                                      <a:srgbClr val="FF0000"/>
                                    </a:solidFill>
                                    <a:latin typeface="Cambria Math" panose="02040503050406030204" pitchFamily="18" charset="0"/>
                                  </a:rPr>
                                </m:ctrlPr>
                              </m:dPr>
                              <m:e>
                                <m:r>
                                  <m:rPr>
                                    <m:sty m:val="p"/>
                                  </m:rPr>
                                  <a:rPr lang="tr-TR" altLang="ar-SY" sz="2800">
                                    <a:solidFill>
                                      <a:srgbClr val="FF0000"/>
                                    </a:solidFill>
                                    <a:latin typeface="Cambria Math" panose="02040503050406030204" pitchFamily="18" charset="0"/>
                                  </a:rPr>
                                  <m:t>A</m:t>
                                </m:r>
                              </m:e>
                            </m:d>
                          </m:e>
                          <m:sub>
                            <m:r>
                              <a:rPr lang="tr-TR" altLang="ar-SY" sz="2800" i="1">
                                <a:solidFill>
                                  <a:srgbClr val="FF0000"/>
                                </a:solidFill>
                                <a:latin typeface="Cambria Math" panose="02040503050406030204" pitchFamily="18" charset="0"/>
                              </a:rPr>
                              <m:t>𝑡</m:t>
                            </m:r>
                          </m:sub>
                        </m:sSub>
                      </m:num>
                      <m:den>
                        <m:sSub>
                          <m:sSubPr>
                            <m:ctrlPr>
                              <a:rPr lang="tr-TR" altLang="ar-SY" sz="2800" i="1">
                                <a:solidFill>
                                  <a:srgbClr val="FF0000"/>
                                </a:solidFill>
                                <a:latin typeface="Cambria Math" panose="02040503050406030204" pitchFamily="18" charset="0"/>
                              </a:rPr>
                            </m:ctrlPr>
                          </m:sSubPr>
                          <m:e>
                            <m:d>
                              <m:dPr>
                                <m:begChr m:val="["/>
                                <m:endChr m:val="]"/>
                                <m:ctrlPr>
                                  <a:rPr lang="tr-TR" altLang="ar-SY" sz="2800" i="1">
                                    <a:solidFill>
                                      <a:srgbClr val="FF0000"/>
                                    </a:solidFill>
                                    <a:latin typeface="Cambria Math" panose="02040503050406030204" pitchFamily="18" charset="0"/>
                                  </a:rPr>
                                </m:ctrlPr>
                              </m:dPr>
                              <m:e>
                                <m:r>
                                  <m:rPr>
                                    <m:sty m:val="p"/>
                                  </m:rPr>
                                  <a:rPr lang="tr-TR" altLang="ar-SY" sz="2800">
                                    <a:solidFill>
                                      <a:srgbClr val="FF0000"/>
                                    </a:solidFill>
                                    <a:latin typeface="Cambria Math" panose="02040503050406030204" pitchFamily="18" charset="0"/>
                                  </a:rPr>
                                  <m:t>A</m:t>
                                </m:r>
                              </m:e>
                            </m:d>
                          </m:e>
                          <m:sub>
                            <m:r>
                              <a:rPr lang="tr-TR" altLang="ar-SY" sz="2800" i="1">
                                <a:solidFill>
                                  <a:srgbClr val="FF0000"/>
                                </a:solidFill>
                                <a:latin typeface="Cambria Math" panose="02040503050406030204" pitchFamily="18" charset="0"/>
                              </a:rPr>
                              <m:t>0</m:t>
                            </m:r>
                          </m:sub>
                        </m:sSub>
                      </m:den>
                    </m:f>
                  </m:oMath>
                </a14:m>
                <a:r>
                  <a:rPr lang="tr-TR" altLang="ar-SY" sz="2800" dirty="0">
                    <a:solidFill>
                      <a:srgbClr val="FF0000"/>
                    </a:solidFill>
                  </a:rPr>
                  <a:t>=-</a:t>
                </a:r>
                <a:r>
                  <a:rPr lang="tr-TR" altLang="ar-SY" sz="2800" i="1" dirty="0">
                    <a:solidFill>
                      <a:srgbClr val="FF0000"/>
                    </a:solidFill>
                  </a:rPr>
                  <a:t>k</a:t>
                </a:r>
                <a:r>
                  <a:rPr lang="tr-TR" altLang="ar-SY" sz="2800" dirty="0">
                    <a:solidFill>
                      <a:srgbClr val="FF0000"/>
                    </a:solidFill>
                  </a:rPr>
                  <a:t> t</a:t>
                </a:r>
                <a:endParaRPr lang="tr-TR" altLang="ar-SY" sz="2800" baseline="-25000" dirty="0">
                  <a:solidFill>
                    <a:srgbClr val="FF0000"/>
                  </a:solidFill>
                </a:endParaRPr>
              </a:p>
              <a:p>
                <a:pPr algn="l" rtl="0">
                  <a:lnSpc>
                    <a:spcPct val="150000"/>
                  </a:lnSpc>
                </a:pPr>
                <a14:m>
                  <m:oMath xmlns:m="http://schemas.openxmlformats.org/officeDocument/2006/math">
                    <m:f>
                      <m:fPr>
                        <m:ctrlPr>
                          <a:rPr lang="tr-TR" altLang="ar-SY" sz="2800" i="1">
                            <a:solidFill>
                              <a:srgbClr val="FF0000"/>
                            </a:solidFill>
                            <a:latin typeface="Cambria Math" panose="02040503050406030204" pitchFamily="18" charset="0"/>
                          </a:rPr>
                        </m:ctrlPr>
                      </m:fPr>
                      <m:num>
                        <m:sSub>
                          <m:sSubPr>
                            <m:ctrlPr>
                              <a:rPr lang="tr-TR" altLang="ar-SY" sz="2800" i="1">
                                <a:solidFill>
                                  <a:srgbClr val="FF0000"/>
                                </a:solidFill>
                                <a:latin typeface="Cambria Math" panose="02040503050406030204" pitchFamily="18" charset="0"/>
                              </a:rPr>
                            </m:ctrlPr>
                          </m:sSubPr>
                          <m:e>
                            <m:d>
                              <m:dPr>
                                <m:begChr m:val="["/>
                                <m:endChr m:val="]"/>
                                <m:ctrlPr>
                                  <a:rPr lang="tr-TR" altLang="ar-SY" sz="2800" i="1">
                                    <a:solidFill>
                                      <a:srgbClr val="FF0000"/>
                                    </a:solidFill>
                                    <a:latin typeface="Cambria Math" panose="02040503050406030204" pitchFamily="18" charset="0"/>
                                  </a:rPr>
                                </m:ctrlPr>
                              </m:dPr>
                              <m:e>
                                <m:r>
                                  <m:rPr>
                                    <m:sty m:val="p"/>
                                  </m:rPr>
                                  <a:rPr lang="tr-TR" altLang="ar-SY" sz="2800">
                                    <a:solidFill>
                                      <a:srgbClr val="FF0000"/>
                                    </a:solidFill>
                                    <a:latin typeface="Cambria Math" panose="02040503050406030204" pitchFamily="18" charset="0"/>
                                  </a:rPr>
                                  <m:t>A</m:t>
                                </m:r>
                              </m:e>
                            </m:d>
                          </m:e>
                          <m:sub>
                            <m:r>
                              <a:rPr lang="tr-TR" altLang="ar-SY" sz="2800" i="1">
                                <a:solidFill>
                                  <a:srgbClr val="FF0000"/>
                                </a:solidFill>
                                <a:latin typeface="Cambria Math" panose="02040503050406030204" pitchFamily="18" charset="0"/>
                              </a:rPr>
                              <m:t>𝑡</m:t>
                            </m:r>
                          </m:sub>
                        </m:sSub>
                      </m:num>
                      <m:den>
                        <m:sSub>
                          <m:sSubPr>
                            <m:ctrlPr>
                              <a:rPr lang="tr-TR" altLang="ar-SY" sz="2800" i="1">
                                <a:solidFill>
                                  <a:srgbClr val="FF0000"/>
                                </a:solidFill>
                                <a:latin typeface="Cambria Math" panose="02040503050406030204" pitchFamily="18" charset="0"/>
                              </a:rPr>
                            </m:ctrlPr>
                          </m:sSubPr>
                          <m:e>
                            <m:d>
                              <m:dPr>
                                <m:begChr m:val="["/>
                                <m:endChr m:val="]"/>
                                <m:ctrlPr>
                                  <a:rPr lang="tr-TR" altLang="ar-SY" sz="2800" i="1">
                                    <a:solidFill>
                                      <a:srgbClr val="FF0000"/>
                                    </a:solidFill>
                                    <a:latin typeface="Cambria Math" panose="02040503050406030204" pitchFamily="18" charset="0"/>
                                  </a:rPr>
                                </m:ctrlPr>
                              </m:dPr>
                              <m:e>
                                <m:r>
                                  <m:rPr>
                                    <m:sty m:val="p"/>
                                  </m:rPr>
                                  <a:rPr lang="tr-TR" altLang="ar-SY" sz="2800">
                                    <a:solidFill>
                                      <a:srgbClr val="FF0000"/>
                                    </a:solidFill>
                                    <a:latin typeface="Cambria Math" panose="02040503050406030204" pitchFamily="18" charset="0"/>
                                  </a:rPr>
                                  <m:t>A</m:t>
                                </m:r>
                              </m:e>
                            </m:d>
                          </m:e>
                          <m:sub>
                            <m:r>
                              <a:rPr lang="tr-TR" altLang="ar-SY" sz="2800" i="1">
                                <a:solidFill>
                                  <a:srgbClr val="FF0000"/>
                                </a:solidFill>
                                <a:latin typeface="Cambria Math" panose="02040503050406030204" pitchFamily="18" charset="0"/>
                              </a:rPr>
                              <m:t>0</m:t>
                            </m:r>
                          </m:sub>
                        </m:sSub>
                      </m:den>
                    </m:f>
                  </m:oMath>
                </a14:m>
                <a:r>
                  <a:rPr lang="tr-TR" altLang="ar-SY" sz="2800" dirty="0">
                    <a:solidFill>
                      <a:srgbClr val="FF0000"/>
                    </a:solidFill>
                  </a:rPr>
                  <a:t>, </a:t>
                </a:r>
                <a:r>
                  <a:rPr lang="tr-TR" altLang="ar-SY" sz="2800" i="1" dirty="0">
                    <a:solidFill>
                      <a:schemeClr val="tx1"/>
                    </a:solidFill>
                  </a:rPr>
                  <a:t>t</a:t>
                </a:r>
                <a:r>
                  <a:rPr lang="tr-TR" altLang="ar-SY" sz="2800" dirty="0">
                    <a:solidFill>
                      <a:schemeClr val="tx1"/>
                    </a:solidFill>
                  </a:rPr>
                  <a:t> zamanda, başlangıç </a:t>
                </a:r>
                <a:r>
                  <a:rPr lang="tr-TR" altLang="ar-SY" sz="2800" dirty="0" err="1">
                    <a:solidFill>
                      <a:schemeClr val="tx1"/>
                    </a:solidFill>
                  </a:rPr>
                  <a:t>derişiminin</a:t>
                </a:r>
                <a:r>
                  <a:rPr lang="tr-TR" altLang="ar-SY" sz="2800" dirty="0">
                    <a:solidFill>
                      <a:schemeClr val="tx1"/>
                    </a:solidFill>
                  </a:rPr>
                  <a:t> </a:t>
                </a:r>
                <a:r>
                  <a:rPr lang="tr-TR" altLang="ar-SY" sz="2800" dirty="0">
                    <a:solidFill>
                      <a:srgbClr val="FF0000"/>
                    </a:solidFill>
                  </a:rPr>
                  <a:t>tepkimeye germeyen </a:t>
                </a:r>
                <a:r>
                  <a:rPr lang="tr-TR" altLang="ar-SY" sz="2800" dirty="0">
                    <a:solidFill>
                      <a:schemeClr val="tx1"/>
                    </a:solidFill>
                  </a:rPr>
                  <a:t>kesrini belirtir. </a:t>
                </a:r>
              </a:p>
              <a:p>
                <a:pPr algn="l" rtl="0">
                  <a:lnSpc>
                    <a:spcPct val="150000"/>
                  </a:lnSpc>
                </a:pPr>
                <a:r>
                  <a:rPr lang="tr-TR" altLang="ar-SY" sz="2800" dirty="0">
                    <a:solidFill>
                      <a:schemeClr val="tx1"/>
                    </a:solidFill>
                  </a:rPr>
                  <a:t>Bizim sorunumuz </a:t>
                </a:r>
                <a:r>
                  <a:rPr lang="tr-TR" altLang="ar-SY" sz="2800" i="1" dirty="0">
                    <a:solidFill>
                      <a:schemeClr val="tx1"/>
                    </a:solidFill>
                  </a:rPr>
                  <a:t>t</a:t>
                </a:r>
                <a:r>
                  <a:rPr lang="tr-TR" altLang="ar-SY" sz="2800" dirty="0">
                    <a:solidFill>
                      <a:schemeClr val="tx1"/>
                    </a:solidFill>
                  </a:rPr>
                  <a:t>=500 s de bu oranın değerini bulmaktır.</a:t>
                </a:r>
                <a:endParaRPr lang="en-US" altLang="ar-SY" sz="2800" dirty="0">
                  <a:solidFill>
                    <a:schemeClr val="tx1"/>
                  </a:solidFill>
                </a:endParaRPr>
              </a:p>
              <a:p>
                <a:pPr algn="l" rtl="0"/>
                <a:endParaRPr lang="en-US" altLang="ar-SY" sz="2800" dirty="0">
                  <a:cs typeface="Times New Roman" panose="02020603050405020304" pitchFamily="18" charset="0"/>
                </a:endParaRPr>
              </a:p>
              <a:p>
                <a:pPr algn="l" rtl="0"/>
                <a:endParaRPr lang="en-US" altLang="ar-SY" sz="2800" dirty="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0" y="1138874"/>
                <a:ext cx="7962900" cy="5313441"/>
              </a:xfrm>
              <a:blipFill>
                <a:blip r:embed="rId2"/>
                <a:stretch>
                  <a:fillRect l="-1378"/>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600" dirty="0"/>
              <a:t>Çözüm</a:t>
            </a:r>
            <a:endParaRPr lang="en-US" altLang="ar-SY" sz="3600" dirty="0"/>
          </a:p>
        </p:txBody>
      </p:sp>
    </p:spTree>
    <p:extLst>
      <p:ext uri="{BB962C8B-B14F-4D97-AF65-F5344CB8AC3E}">
        <p14:creationId xmlns:p14="http://schemas.microsoft.com/office/powerpoint/2010/main" val="339076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0" y="1138874"/>
                <a:ext cx="7962900" cy="5313441"/>
              </a:xfrm>
            </p:spPr>
            <p:txBody>
              <a:bodyPr>
                <a:normAutofit/>
              </a:bodyPr>
              <a:lstStyle/>
              <a:p>
                <a:pPr algn="l" rtl="0">
                  <a:lnSpc>
                    <a:spcPct val="150000"/>
                  </a:lnSpc>
                </a:pPr>
                <a14:m>
                  <m:oMath xmlns:m="http://schemas.openxmlformats.org/officeDocument/2006/math">
                    <m:r>
                      <m:rPr>
                        <m:sty m:val="p"/>
                      </m:rPr>
                      <a:rPr lang="tr-TR" altLang="ar-SY" sz="2800" smtClean="0">
                        <a:solidFill>
                          <a:schemeClr val="tx1"/>
                        </a:solidFill>
                        <a:latin typeface="Cambria Math" panose="02040503050406030204" pitchFamily="18" charset="0"/>
                      </a:rPr>
                      <m:t>ln</m:t>
                    </m:r>
                    <m:f>
                      <m:fPr>
                        <m:ctrlPr>
                          <a:rPr lang="tr-TR" altLang="ar-SY" sz="2800" i="1">
                            <a:solidFill>
                              <a:schemeClr val="tx1"/>
                            </a:solidFill>
                            <a:latin typeface="Cambria Math" panose="02040503050406030204" pitchFamily="18" charset="0"/>
                          </a:rPr>
                        </m:ctrlPr>
                      </m:fPr>
                      <m:num>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e>
                            </m:d>
                          </m:e>
                          <m:sub>
                            <m:r>
                              <a:rPr lang="tr-TR" altLang="ar-SY" sz="2800" i="1">
                                <a:solidFill>
                                  <a:schemeClr val="tx1"/>
                                </a:solidFill>
                                <a:latin typeface="Cambria Math" panose="02040503050406030204" pitchFamily="18" charset="0"/>
                              </a:rPr>
                              <m:t>𝑡</m:t>
                            </m:r>
                          </m:sub>
                        </m:sSub>
                      </m:num>
                      <m:den>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e>
                            </m:d>
                          </m:e>
                          <m:sub>
                            <m:r>
                              <a:rPr lang="tr-TR" altLang="ar-SY" sz="2800" i="1">
                                <a:solidFill>
                                  <a:schemeClr val="tx1"/>
                                </a:solidFill>
                                <a:latin typeface="Cambria Math" panose="02040503050406030204" pitchFamily="18" charset="0"/>
                              </a:rPr>
                              <m:t>0</m:t>
                            </m:r>
                          </m:sub>
                        </m:sSub>
                      </m:den>
                    </m:f>
                  </m:oMath>
                </a14:m>
                <a:r>
                  <a:rPr lang="tr-TR" altLang="ar-SY" sz="2800" dirty="0">
                    <a:solidFill>
                      <a:schemeClr val="tx1"/>
                    </a:solidFill>
                  </a:rPr>
                  <a:t>=-</a:t>
                </a:r>
                <a:r>
                  <a:rPr lang="tr-TR" altLang="ar-SY" sz="2800" i="1" dirty="0">
                    <a:solidFill>
                      <a:schemeClr val="tx1"/>
                    </a:solidFill>
                  </a:rPr>
                  <a:t>k</a:t>
                </a:r>
                <a:r>
                  <a:rPr lang="tr-TR" altLang="ar-SY" sz="2800" dirty="0">
                    <a:solidFill>
                      <a:schemeClr val="tx1"/>
                    </a:solidFill>
                  </a:rPr>
                  <a:t> t = -7,30 X 10</a:t>
                </a:r>
                <a:r>
                  <a:rPr lang="tr-TR" altLang="ar-SY" sz="2800" baseline="30000" dirty="0">
                    <a:solidFill>
                      <a:schemeClr val="tx1"/>
                    </a:solidFill>
                  </a:rPr>
                  <a:t>-4</a:t>
                </a:r>
                <a:r>
                  <a:rPr lang="tr-TR" altLang="ar-SY" sz="2800" dirty="0">
                    <a:solidFill>
                      <a:schemeClr val="tx1"/>
                    </a:solidFill>
                  </a:rPr>
                  <a:t> s</a:t>
                </a:r>
                <a:r>
                  <a:rPr lang="tr-TR" altLang="ar-SY" sz="2800" baseline="30000" dirty="0">
                    <a:solidFill>
                      <a:schemeClr val="tx1"/>
                    </a:solidFill>
                  </a:rPr>
                  <a:t>-1</a:t>
                </a:r>
                <a:r>
                  <a:rPr lang="tr-TR" altLang="ar-SY" sz="2800" dirty="0">
                    <a:solidFill>
                      <a:schemeClr val="tx1"/>
                    </a:solidFill>
                  </a:rPr>
                  <a:t>  X 500 s = -0,365</a:t>
                </a:r>
              </a:p>
              <a:p>
                <a:pPr algn="l" rtl="0">
                  <a:lnSpc>
                    <a:spcPct val="150000"/>
                  </a:lnSpc>
                </a:pPr>
                <a14:m>
                  <m:oMath xmlns:m="http://schemas.openxmlformats.org/officeDocument/2006/math">
                    <m:f>
                      <m:fPr>
                        <m:ctrlPr>
                          <a:rPr lang="tr-TR" altLang="ar-SY" sz="2800" i="1">
                            <a:solidFill>
                              <a:schemeClr val="tx1"/>
                            </a:solidFill>
                            <a:latin typeface="Cambria Math" panose="02040503050406030204" pitchFamily="18" charset="0"/>
                          </a:rPr>
                        </m:ctrlPr>
                      </m:fPr>
                      <m:num>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e>
                            </m:d>
                          </m:e>
                          <m:sub>
                            <m:r>
                              <a:rPr lang="tr-TR" altLang="ar-SY" sz="2800" i="1">
                                <a:solidFill>
                                  <a:schemeClr val="tx1"/>
                                </a:solidFill>
                                <a:latin typeface="Cambria Math" panose="02040503050406030204" pitchFamily="18" charset="0"/>
                              </a:rPr>
                              <m:t>𝑡</m:t>
                            </m:r>
                          </m:sub>
                        </m:sSub>
                      </m:num>
                      <m:den>
                        <m:sSub>
                          <m:sSubPr>
                            <m:ctrlPr>
                              <a:rPr lang="tr-TR" altLang="ar-SY" sz="2800" i="1">
                                <a:solidFill>
                                  <a:schemeClr val="tx1"/>
                                </a:solidFill>
                                <a:latin typeface="Cambria Math" panose="02040503050406030204" pitchFamily="18" charset="0"/>
                              </a:rPr>
                            </m:ctrlPr>
                          </m:sSubPr>
                          <m:e>
                            <m:d>
                              <m:dPr>
                                <m:begChr m:val="["/>
                                <m:endChr m:val="]"/>
                                <m:ctrlPr>
                                  <a:rPr lang="tr-TR" altLang="ar-SY" sz="2800" i="1">
                                    <a:solidFill>
                                      <a:schemeClr val="tx1"/>
                                    </a:solidFill>
                                    <a:latin typeface="Cambria Math" panose="02040503050406030204" pitchFamily="18" charset="0"/>
                                  </a:rPr>
                                </m:ctrlPr>
                              </m:dPr>
                              <m:e>
                                <m:r>
                                  <m:rPr>
                                    <m:nor/>
                                  </m:rPr>
                                  <a:rPr lang="tr-TR" altLang="ar-SY" sz="2800" dirty="0">
                                    <a:solidFill>
                                      <a:schemeClr val="tx1"/>
                                    </a:solidFill>
                                  </a:rPr>
                                  <m:t>H</m:t>
                                </m:r>
                                <m:r>
                                  <m:rPr>
                                    <m:nor/>
                                  </m:rPr>
                                  <a:rPr lang="tr-TR" altLang="ar-SY" sz="2800" baseline="-25000" dirty="0">
                                    <a:solidFill>
                                      <a:schemeClr val="tx1"/>
                                    </a:solidFill>
                                  </a:rPr>
                                  <m:t>2</m:t>
                                </m:r>
                                <m:r>
                                  <m:rPr>
                                    <m:nor/>
                                  </m:rPr>
                                  <a:rPr lang="tr-TR" altLang="ar-SY" sz="2800" dirty="0">
                                    <a:solidFill>
                                      <a:schemeClr val="tx1"/>
                                    </a:solidFill>
                                  </a:rPr>
                                  <m:t>O</m:t>
                                </m:r>
                                <m:r>
                                  <m:rPr>
                                    <m:nor/>
                                  </m:rPr>
                                  <a:rPr lang="tr-TR" altLang="ar-SY" sz="2800" baseline="-25000" dirty="0">
                                    <a:solidFill>
                                      <a:schemeClr val="tx1"/>
                                    </a:solidFill>
                                  </a:rPr>
                                  <m:t>2</m:t>
                                </m:r>
                              </m:e>
                            </m:d>
                          </m:e>
                          <m:sub>
                            <m:r>
                              <a:rPr lang="tr-TR" altLang="ar-SY" sz="2800" i="1">
                                <a:solidFill>
                                  <a:schemeClr val="tx1"/>
                                </a:solidFill>
                                <a:latin typeface="Cambria Math" panose="02040503050406030204" pitchFamily="18" charset="0"/>
                              </a:rPr>
                              <m:t>0</m:t>
                            </m:r>
                          </m:sub>
                        </m:sSub>
                      </m:den>
                    </m:f>
                  </m:oMath>
                </a14:m>
                <a:r>
                  <a:rPr lang="tr-TR" altLang="ar-SY" sz="2800" dirty="0">
                    <a:solidFill>
                      <a:schemeClr val="tx1"/>
                    </a:solidFill>
                  </a:rPr>
                  <a:t> = </a:t>
                </a:r>
                <a:r>
                  <a:rPr lang="tr-TR" altLang="ar-SY" sz="2800" i="1" dirty="0">
                    <a:solidFill>
                      <a:schemeClr val="tx1"/>
                    </a:solidFill>
                  </a:rPr>
                  <a:t>e</a:t>
                </a:r>
                <a:r>
                  <a:rPr lang="tr-TR" altLang="ar-SY" sz="2800" baseline="30000" dirty="0">
                    <a:solidFill>
                      <a:schemeClr val="tx1"/>
                    </a:solidFill>
                  </a:rPr>
                  <a:t>-0,365</a:t>
                </a:r>
                <a:r>
                  <a:rPr lang="tr-TR" altLang="ar-SY" sz="2800" dirty="0">
                    <a:solidFill>
                      <a:schemeClr val="tx1"/>
                    </a:solidFill>
                  </a:rPr>
                  <a:t> = 0,694 </a:t>
                </a:r>
              </a:p>
              <a:p>
                <a:pPr algn="l" rtl="0">
                  <a:lnSpc>
                    <a:spcPct val="150000"/>
                  </a:lnSpc>
                </a:pPr>
                <a:r>
                  <a:rPr lang="tr-TR" altLang="ar-SY" sz="2800" dirty="0">
                    <a:solidFill>
                      <a:schemeClr val="tx1"/>
                    </a:solidFill>
                  </a:rPr>
                  <a:t>H</a:t>
                </a:r>
                <a:r>
                  <a:rPr lang="tr-TR" altLang="ar-SY" sz="2800" baseline="-25000" dirty="0">
                    <a:solidFill>
                      <a:schemeClr val="tx1"/>
                    </a:solidFill>
                  </a:rPr>
                  <a:t>2</a:t>
                </a:r>
                <a:r>
                  <a:rPr lang="tr-TR" altLang="ar-SY" sz="2800" dirty="0">
                    <a:solidFill>
                      <a:schemeClr val="tx1"/>
                    </a:solidFill>
                  </a:rPr>
                  <a:t>O</a:t>
                </a:r>
                <a:r>
                  <a:rPr lang="tr-TR" altLang="ar-SY" sz="2800" baseline="-25000" dirty="0">
                    <a:solidFill>
                      <a:schemeClr val="tx1"/>
                    </a:solidFill>
                  </a:rPr>
                  <a:t>2 </a:t>
                </a:r>
                <a:r>
                  <a:rPr lang="tr-TR" altLang="ar-SY" sz="2800" dirty="0">
                    <a:solidFill>
                      <a:schemeClr val="tx1"/>
                    </a:solidFill>
                  </a:rPr>
                  <a:t> in %69,4 ü </a:t>
                </a:r>
                <a:r>
                  <a:rPr lang="tr-TR" altLang="ar-SY" sz="2800" dirty="0">
                    <a:solidFill>
                      <a:srgbClr val="FF0000"/>
                    </a:solidFill>
                  </a:rPr>
                  <a:t>tepkimeye girmemiş</a:t>
                </a:r>
                <a:r>
                  <a:rPr lang="tr-TR" altLang="ar-SY" sz="2800" dirty="0"/>
                  <a:t>, </a:t>
                </a:r>
                <a:r>
                  <a:rPr lang="tr-TR" altLang="ar-SY" sz="2800" dirty="0">
                    <a:solidFill>
                      <a:schemeClr val="tx1"/>
                    </a:solidFill>
                  </a:rPr>
                  <a:t>30,6 </a:t>
                </a:r>
                <a:r>
                  <a:rPr lang="tr-TR" altLang="ar-SY" sz="2800" dirty="0" err="1">
                    <a:solidFill>
                      <a:schemeClr val="tx1"/>
                    </a:solidFill>
                  </a:rPr>
                  <a:t>sı</a:t>
                </a:r>
                <a:r>
                  <a:rPr lang="tr-TR" altLang="ar-SY" sz="2800" dirty="0">
                    <a:solidFill>
                      <a:schemeClr val="tx1"/>
                    </a:solidFill>
                  </a:rPr>
                  <a:t> ise </a:t>
                </a:r>
                <a:r>
                  <a:rPr lang="tr-TR" altLang="ar-SY" sz="2800" dirty="0" err="1">
                    <a:solidFill>
                      <a:srgbClr val="FF0000"/>
                    </a:solidFill>
                  </a:rPr>
                  <a:t>bozunmuştur</a:t>
                </a:r>
                <a:r>
                  <a:rPr lang="tr-TR" altLang="ar-SY" sz="2800" dirty="0"/>
                  <a:t>. </a:t>
                </a:r>
                <a:r>
                  <a:rPr lang="tr-TR" altLang="ar-SY" sz="2800" dirty="0">
                    <a:solidFill>
                      <a:schemeClr val="tx1"/>
                    </a:solidFill>
                  </a:rPr>
                  <a:t>(%100-%69,4</a:t>
                </a:r>
                <a:r>
                  <a:rPr lang="tr-TR" altLang="ar-SY" sz="2800" dirty="0">
                    <a:solidFill>
                      <a:srgbClr val="FF0000"/>
                    </a:solidFill>
                  </a:rPr>
                  <a:t>= %30,6</a:t>
                </a:r>
                <a:r>
                  <a:rPr lang="tr-TR" altLang="ar-SY" sz="2800" dirty="0"/>
                  <a:t>).</a:t>
                </a:r>
                <a:endParaRPr lang="tr-TR" altLang="ar-SY" sz="2800" dirty="0">
                  <a:solidFill>
                    <a:srgbClr val="FF0000"/>
                  </a:solidFill>
                </a:endParaRPr>
              </a:p>
              <a:p>
                <a:pPr algn="l" rtl="0"/>
                <a:endParaRPr lang="en-US" altLang="ar-SY" sz="2800" dirty="0"/>
              </a:p>
              <a:p>
                <a:pPr algn="l" rtl="0"/>
                <a:endParaRPr lang="en-US" altLang="ar-SY" sz="2800" dirty="0">
                  <a:cs typeface="Times New Roman" panose="02020603050405020304" pitchFamily="18" charset="0"/>
                </a:endParaRPr>
              </a:p>
              <a:p>
                <a:pPr algn="l" rtl="0"/>
                <a:endParaRPr lang="en-US" altLang="ar-SY" sz="2800" dirty="0">
                  <a:cs typeface="Times New Roman" panose="02020603050405020304" pitchFamily="18" charset="0"/>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0" y="1138874"/>
                <a:ext cx="7962900" cy="5313441"/>
              </a:xfrm>
              <a:blipFill>
                <a:blip r:embed="rId2"/>
                <a:stretch>
                  <a:fillRect l="-1378"/>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normAutofit/>
          </a:bodyPr>
          <a:lstStyle/>
          <a:p>
            <a:pPr rtl="0">
              <a:lnSpc>
                <a:spcPct val="150000"/>
              </a:lnSpc>
              <a:buClr>
                <a:schemeClr val="accent1"/>
              </a:buClr>
            </a:pPr>
            <a:r>
              <a:rPr lang="tr-TR" altLang="ar-SY" sz="3200" dirty="0"/>
              <a:t>Çözüm</a:t>
            </a:r>
            <a:endParaRPr lang="en-US" altLang="ar-SY" sz="3200" dirty="0"/>
          </a:p>
        </p:txBody>
      </p:sp>
    </p:spTree>
    <p:extLst>
      <p:ext uri="{BB962C8B-B14F-4D97-AF65-F5344CB8AC3E}">
        <p14:creationId xmlns:p14="http://schemas.microsoft.com/office/powerpoint/2010/main" val="325396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1" y="1138874"/>
                <a:ext cx="7105942" cy="5313441"/>
              </a:xfrm>
            </p:spPr>
            <p:txBody>
              <a:bodyPr>
                <a:normAutofit fontScale="92500" lnSpcReduction="10000"/>
              </a:bodyPr>
              <a:lstStyle/>
              <a:p>
                <a:pPr algn="just" rtl="0">
                  <a:lnSpc>
                    <a:spcPct val="150000"/>
                  </a:lnSpc>
                </a:pPr>
                <a:r>
                  <a:rPr lang="tr-TR" altLang="ar-SY" sz="2800" dirty="0">
                    <a:solidFill>
                      <a:schemeClr val="tx1"/>
                    </a:solidFill>
                  </a:rPr>
                  <a:t>İkinci dereceden bir tepkimenin hız yasasında üslerin toplamı</a:t>
                </a:r>
                <a:r>
                  <a:rPr lang="en-US" altLang="ar-SY" sz="2800" dirty="0">
                    <a:solidFill>
                      <a:schemeClr val="tx1"/>
                    </a:solidFill>
                  </a:rPr>
                  <a:t> </a:t>
                </a:r>
                <a:r>
                  <a:rPr lang="tr-TR" altLang="ar-SY" sz="2800" dirty="0">
                    <a:solidFill>
                      <a:schemeClr val="tx1"/>
                    </a:solidFill>
                  </a:rPr>
                  <a:t>(</a:t>
                </a:r>
                <a:r>
                  <a:rPr lang="en-US" altLang="ar-SY" sz="2800" dirty="0">
                    <a:solidFill>
                      <a:schemeClr val="tx1"/>
                    </a:solidFill>
                  </a:rPr>
                  <a:t>m + n +</a:t>
                </a:r>
                <a:r>
                  <a:rPr lang="en-US" altLang="ar-SY" sz="2800" baseline="30000" dirty="0">
                    <a:solidFill>
                      <a:schemeClr val="tx1"/>
                    </a:solidFill>
                  </a:rPr>
                  <a:t>… </a:t>
                </a:r>
                <a:r>
                  <a:rPr lang="tr-TR" altLang="ar-SY" sz="2800" dirty="0">
                    <a:solidFill>
                      <a:schemeClr val="tx1"/>
                    </a:solidFill>
                  </a:rPr>
                  <a:t>)</a:t>
                </a:r>
                <a:r>
                  <a:rPr lang="en-US" altLang="ar-SY" sz="2800" dirty="0">
                    <a:solidFill>
                      <a:schemeClr val="tx1"/>
                    </a:solidFill>
                  </a:rPr>
                  <a:t>2</a:t>
                </a:r>
                <a:r>
                  <a:rPr lang="tr-TR" altLang="ar-SY" sz="2800" dirty="0">
                    <a:solidFill>
                      <a:schemeClr val="tx1"/>
                    </a:solidFill>
                  </a:rPr>
                  <a:t>’ye eşittir.</a:t>
                </a:r>
              </a:p>
              <a:p>
                <a:pPr marL="0" indent="0" algn="ctr" rtl="0">
                  <a:lnSpc>
                    <a:spcPct val="150000"/>
                  </a:lnSpc>
                  <a:buNone/>
                </a:pPr>
                <a:r>
                  <a:rPr lang="en-US" altLang="ar-SY" sz="2800" dirty="0">
                    <a:solidFill>
                      <a:srgbClr val="FF0000"/>
                    </a:solidFill>
                  </a:rPr>
                  <a:t>A </a:t>
                </a:r>
                <a:r>
                  <a:rPr lang="en-US" altLang="ar-SY" sz="2800" dirty="0">
                    <a:solidFill>
                      <a:srgbClr val="FF0000"/>
                    </a:solidFill>
                    <a:cs typeface="Times New Roman" panose="02020603050405020304" pitchFamily="18" charset="0"/>
                  </a:rPr>
                  <a:t>→ </a:t>
                </a:r>
                <a:r>
                  <a:rPr lang="tr-TR" altLang="ar-SY" sz="2800" dirty="0">
                    <a:solidFill>
                      <a:srgbClr val="FF0000"/>
                    </a:solidFill>
                    <a:cs typeface="Times New Roman" panose="02020603050405020304" pitchFamily="18" charset="0"/>
                  </a:rPr>
                  <a:t>ürünler</a:t>
                </a:r>
              </a:p>
              <a:p>
                <a:pPr marL="0" indent="0" algn="ctr" rtl="0">
                  <a:lnSpc>
                    <a:spcPct val="150000"/>
                  </a:lnSpc>
                  <a:buNone/>
                </a:pPr>
                <a:r>
                  <a:rPr lang="tr-TR" altLang="ar-SY" sz="2800" dirty="0">
                    <a:solidFill>
                      <a:srgbClr val="0070C0"/>
                    </a:solidFill>
                  </a:rPr>
                  <a:t>Tepkime hızı = </a:t>
                </a:r>
                <a:r>
                  <a:rPr lang="tr-TR" altLang="ar-SY" sz="2800" i="1" dirty="0">
                    <a:solidFill>
                      <a:srgbClr val="0070C0"/>
                    </a:solidFill>
                  </a:rPr>
                  <a:t>k</a:t>
                </a:r>
                <a:r>
                  <a:rPr lang="tr-TR" altLang="ar-SY" sz="2800" dirty="0">
                    <a:solidFill>
                      <a:srgbClr val="0070C0"/>
                    </a:solidFill>
                  </a:rPr>
                  <a:t> [A]</a:t>
                </a:r>
                <a:r>
                  <a:rPr lang="tr-TR" altLang="ar-SY" sz="2800" baseline="30000" dirty="0">
                    <a:solidFill>
                      <a:srgbClr val="0070C0"/>
                    </a:solidFill>
                  </a:rPr>
                  <a:t>2</a:t>
                </a:r>
              </a:p>
              <a:p>
                <a:pPr algn="l" rtl="0">
                  <a:lnSpc>
                    <a:spcPct val="150000"/>
                  </a:lnSpc>
                </a:pPr>
                <a:r>
                  <a:rPr lang="tr-TR" altLang="ar-SY" sz="2800" b="1" i="1" dirty="0">
                    <a:solidFill>
                      <a:schemeClr val="tx1"/>
                    </a:solidFill>
                  </a:rPr>
                  <a:t>İntegrali alınmış hız yasası</a:t>
                </a:r>
              </a:p>
              <a:p>
                <a:pPr marL="0" indent="0" algn="ctr" rtl="0">
                  <a:lnSpc>
                    <a:spcPct val="150000"/>
                  </a:lnSpc>
                  <a:buNone/>
                </a:pPr>
                <a14:m>
                  <m:oMathPara xmlns:m="http://schemas.openxmlformats.org/officeDocument/2006/math">
                    <m:oMathParaPr>
                      <m:jc m:val="centerGroup"/>
                    </m:oMathParaPr>
                    <m:oMath xmlns:m="http://schemas.openxmlformats.org/officeDocument/2006/math">
                      <m:f>
                        <m:fPr>
                          <m:ctrlPr>
                            <a:rPr lang="tr-TR" altLang="ar-SY" sz="2800" i="1" smtClean="0">
                              <a:solidFill>
                                <a:srgbClr val="FF0000"/>
                              </a:solidFill>
                              <a:latin typeface="Cambria Math" panose="02040503050406030204" pitchFamily="18" charset="0"/>
                              <a:cs typeface="Times New Roman" panose="02020603050405020304" pitchFamily="18" charset="0"/>
                            </a:rPr>
                          </m:ctrlPr>
                        </m:fPr>
                        <m:num>
                          <m:r>
                            <a:rPr lang="tr-TR" altLang="ar-SY" sz="2800" b="0" i="1" smtClean="0">
                              <a:solidFill>
                                <a:srgbClr val="FF0000"/>
                              </a:solidFill>
                              <a:latin typeface="Cambria Math" panose="02040503050406030204" pitchFamily="18" charset="0"/>
                              <a:cs typeface="Times New Roman" panose="02020603050405020304" pitchFamily="18" charset="0"/>
                            </a:rPr>
                            <m:t>1</m:t>
                          </m:r>
                        </m:num>
                        <m:den>
                          <m:sSub>
                            <m:sSubPr>
                              <m:ctrlPr>
                                <a:rPr lang="tr-TR" altLang="ar-SY" sz="2800" i="1" smtClean="0">
                                  <a:solidFill>
                                    <a:srgbClr val="FF0000"/>
                                  </a:solidFill>
                                  <a:latin typeface="Cambria Math" panose="02040503050406030204" pitchFamily="18" charset="0"/>
                                  <a:cs typeface="Times New Roman" panose="02020603050405020304" pitchFamily="18" charset="0"/>
                                </a:rPr>
                              </m:ctrlPr>
                            </m:sSubPr>
                            <m:e>
                              <m:d>
                                <m:dPr>
                                  <m:begChr m:val="["/>
                                  <m:endChr m:val="]"/>
                                  <m:ctrlPr>
                                    <a:rPr lang="tr-TR" altLang="ar-SY" sz="2800" i="1" smtClean="0">
                                      <a:solidFill>
                                        <a:srgbClr val="FF0000"/>
                                      </a:solidFill>
                                      <a:latin typeface="Cambria Math" panose="02040503050406030204" pitchFamily="18" charset="0"/>
                                      <a:cs typeface="Times New Roman" panose="02020603050405020304" pitchFamily="18" charset="0"/>
                                    </a:rPr>
                                  </m:ctrlPr>
                                </m:dPr>
                                <m:e>
                                  <m:r>
                                    <m:rPr>
                                      <m:sty m:val="p"/>
                                    </m:rPr>
                                    <a:rPr lang="tr-TR" altLang="ar-SY" sz="2800" b="0" i="0" smtClean="0">
                                      <a:solidFill>
                                        <a:srgbClr val="FF0000"/>
                                      </a:solidFill>
                                      <a:latin typeface="Cambria Math" panose="02040503050406030204" pitchFamily="18" charset="0"/>
                                      <a:cs typeface="Times New Roman" panose="02020603050405020304" pitchFamily="18" charset="0"/>
                                    </a:rPr>
                                    <m:t>A</m:t>
                                  </m:r>
                                </m:e>
                              </m:d>
                            </m:e>
                            <m:sub>
                              <m:r>
                                <a:rPr lang="tr-TR" altLang="ar-SY" sz="2800" b="0" i="1" smtClean="0">
                                  <a:solidFill>
                                    <a:srgbClr val="FF0000"/>
                                  </a:solidFill>
                                  <a:latin typeface="Cambria Math" panose="02040503050406030204" pitchFamily="18" charset="0"/>
                                  <a:cs typeface="Times New Roman" panose="02020603050405020304" pitchFamily="18" charset="0"/>
                                </a:rPr>
                                <m:t>𝑡</m:t>
                              </m:r>
                            </m:sub>
                          </m:sSub>
                        </m:den>
                      </m:f>
                      <m:r>
                        <a:rPr lang="tr-TR" altLang="ar-SY" sz="2800" b="0" i="1" smtClean="0">
                          <a:solidFill>
                            <a:srgbClr val="FF0000"/>
                          </a:solidFill>
                          <a:latin typeface="Cambria Math" panose="02040503050406030204" pitchFamily="18" charset="0"/>
                          <a:cs typeface="Times New Roman" panose="02020603050405020304" pitchFamily="18" charset="0"/>
                        </a:rPr>
                        <m:t>=</m:t>
                      </m:r>
                      <m:r>
                        <a:rPr lang="tr-TR" altLang="ar-SY" sz="2800" b="0" i="1" smtClean="0">
                          <a:solidFill>
                            <a:srgbClr val="FF0000"/>
                          </a:solidFill>
                          <a:latin typeface="Cambria Math" panose="02040503050406030204" pitchFamily="18" charset="0"/>
                          <a:cs typeface="Times New Roman" panose="02020603050405020304" pitchFamily="18" charset="0"/>
                        </a:rPr>
                        <m:t>𝑘𝑡</m:t>
                      </m:r>
                      <m:r>
                        <a:rPr lang="tr-TR" altLang="ar-SY" sz="2800" b="0" i="1" smtClean="0">
                          <a:solidFill>
                            <a:srgbClr val="FF0000"/>
                          </a:solidFill>
                          <a:latin typeface="Cambria Math" panose="02040503050406030204" pitchFamily="18" charset="0"/>
                          <a:cs typeface="Times New Roman" panose="02020603050405020304" pitchFamily="18" charset="0"/>
                        </a:rPr>
                        <m:t>+</m:t>
                      </m:r>
                      <m:f>
                        <m:fPr>
                          <m:ctrlPr>
                            <a:rPr lang="tr-TR" altLang="ar-SY" sz="2800" i="1">
                              <a:solidFill>
                                <a:srgbClr val="FF0000"/>
                              </a:solidFill>
                              <a:latin typeface="Cambria Math" panose="02040503050406030204" pitchFamily="18" charset="0"/>
                              <a:cs typeface="Times New Roman" panose="02020603050405020304" pitchFamily="18" charset="0"/>
                            </a:rPr>
                          </m:ctrlPr>
                        </m:fPr>
                        <m:num>
                          <m:r>
                            <a:rPr lang="tr-TR" altLang="ar-SY" sz="2800" i="1">
                              <a:solidFill>
                                <a:srgbClr val="FF0000"/>
                              </a:solidFill>
                              <a:latin typeface="Cambria Math" panose="02040503050406030204" pitchFamily="18" charset="0"/>
                              <a:cs typeface="Times New Roman" panose="02020603050405020304" pitchFamily="18" charset="0"/>
                            </a:rPr>
                            <m:t>1</m:t>
                          </m:r>
                        </m:num>
                        <m:den>
                          <m:sSub>
                            <m:sSubPr>
                              <m:ctrlPr>
                                <a:rPr lang="tr-TR" altLang="ar-SY" sz="2800" i="1">
                                  <a:solidFill>
                                    <a:srgbClr val="FF0000"/>
                                  </a:solidFill>
                                  <a:latin typeface="Cambria Math" panose="02040503050406030204" pitchFamily="18" charset="0"/>
                                  <a:cs typeface="Times New Roman" panose="02020603050405020304" pitchFamily="18" charset="0"/>
                                </a:rPr>
                              </m:ctrlPr>
                            </m:sSubPr>
                            <m:e>
                              <m:d>
                                <m:dPr>
                                  <m:begChr m:val="["/>
                                  <m:endChr m:val="]"/>
                                  <m:ctrlPr>
                                    <a:rPr lang="tr-TR" altLang="ar-SY" sz="2800" i="1">
                                      <a:solidFill>
                                        <a:srgbClr val="FF0000"/>
                                      </a:solidFill>
                                      <a:latin typeface="Cambria Math" panose="02040503050406030204" pitchFamily="18" charset="0"/>
                                      <a:cs typeface="Times New Roman" panose="02020603050405020304" pitchFamily="18" charset="0"/>
                                    </a:rPr>
                                  </m:ctrlPr>
                                </m:dPr>
                                <m:e>
                                  <m:r>
                                    <m:rPr>
                                      <m:sty m:val="p"/>
                                    </m:rPr>
                                    <a:rPr lang="tr-TR" altLang="ar-SY" sz="2800">
                                      <a:solidFill>
                                        <a:srgbClr val="FF0000"/>
                                      </a:solidFill>
                                      <a:latin typeface="Cambria Math" panose="02040503050406030204" pitchFamily="18" charset="0"/>
                                      <a:cs typeface="Times New Roman" panose="02020603050405020304" pitchFamily="18" charset="0"/>
                                    </a:rPr>
                                    <m:t>A</m:t>
                                  </m:r>
                                </m:e>
                              </m:d>
                            </m:e>
                            <m:sub>
                              <m:r>
                                <a:rPr lang="tr-TR" altLang="ar-SY" sz="2800" b="0" i="1" smtClean="0">
                                  <a:solidFill>
                                    <a:srgbClr val="FF0000"/>
                                  </a:solidFill>
                                  <a:latin typeface="Cambria Math" panose="02040503050406030204" pitchFamily="18" charset="0"/>
                                  <a:cs typeface="Times New Roman" panose="02020603050405020304" pitchFamily="18" charset="0"/>
                                </a:rPr>
                                <m:t>0</m:t>
                              </m:r>
                            </m:sub>
                          </m:sSub>
                        </m:den>
                      </m:f>
                    </m:oMath>
                  </m:oMathPara>
                </a14:m>
                <a:endParaRPr lang="tr-TR" altLang="ar-SY" sz="2800" dirty="0">
                  <a:solidFill>
                    <a:srgbClr val="FF0000"/>
                  </a:solidFill>
                  <a:cs typeface="Times New Roman" panose="02020603050405020304" pitchFamily="18" charset="0"/>
                </a:endParaRPr>
              </a:p>
              <a:p>
                <a:pPr algn="just" rtl="0">
                  <a:lnSpc>
                    <a:spcPct val="150000"/>
                  </a:lnSpc>
                </a:pPr>
                <a:r>
                  <a:rPr lang="en-US" altLang="ar-SY" sz="2800" dirty="0">
                    <a:solidFill>
                      <a:schemeClr val="tx1"/>
                    </a:solidFill>
                  </a:rPr>
                  <a:t>[k] = M</a:t>
                </a:r>
                <a:r>
                  <a:rPr lang="en-US" altLang="ar-SY" sz="2800" baseline="30000" dirty="0">
                    <a:solidFill>
                      <a:schemeClr val="tx1"/>
                    </a:solidFill>
                  </a:rPr>
                  <a:t>-1 </a:t>
                </a:r>
                <a:r>
                  <a:rPr lang="en-US" altLang="ar-SY" sz="2800" dirty="0">
                    <a:solidFill>
                      <a:schemeClr val="tx1"/>
                    </a:solidFill>
                  </a:rPr>
                  <a:t>s</a:t>
                </a:r>
                <a:r>
                  <a:rPr lang="en-US" altLang="ar-SY" sz="2800" baseline="30000" dirty="0">
                    <a:solidFill>
                      <a:schemeClr val="tx1"/>
                    </a:solidFill>
                  </a:rPr>
                  <a:t>-1 </a:t>
                </a:r>
                <a:r>
                  <a:rPr lang="en-US" altLang="ar-SY" sz="2800" dirty="0">
                    <a:solidFill>
                      <a:schemeClr val="tx1"/>
                    </a:solidFill>
                  </a:rPr>
                  <a:t>= L mol</a:t>
                </a:r>
                <a:r>
                  <a:rPr lang="en-US" altLang="ar-SY" sz="2800" baseline="30000" dirty="0">
                    <a:solidFill>
                      <a:schemeClr val="tx1"/>
                    </a:solidFill>
                  </a:rPr>
                  <a:t>-1 </a:t>
                </a:r>
                <a:r>
                  <a:rPr lang="en-US" altLang="ar-SY" sz="2800" dirty="0">
                    <a:solidFill>
                      <a:schemeClr val="tx1"/>
                    </a:solidFill>
                  </a:rPr>
                  <a:t>s</a:t>
                </a:r>
                <a:r>
                  <a:rPr lang="en-US" altLang="ar-SY" sz="2800" baseline="30000" dirty="0">
                    <a:solidFill>
                      <a:schemeClr val="tx1"/>
                    </a:solidFill>
                  </a:rPr>
                  <a:t>-1</a:t>
                </a:r>
                <a:endParaRPr lang="en-US" altLang="ar-SY" sz="2800" dirty="0">
                  <a:solidFill>
                    <a:schemeClr val="tx1"/>
                  </a:solidFill>
                </a:endParaRPr>
              </a:p>
              <a:p>
                <a:pPr algn="just" rtl="0"/>
                <a:endParaRPr lang="en-US" altLang="ar-SY" sz="2800" dirty="0">
                  <a:solidFill>
                    <a:schemeClr val="bg2"/>
                  </a:solidFill>
                  <a:cs typeface="Times New Roman" panose="02020603050405020304" pitchFamily="18" charset="0"/>
                </a:endParaRPr>
              </a:p>
              <a:p>
                <a:pPr algn="just" rtl="0"/>
                <a:endParaRPr lang="en-US" altLang="ar-SY" sz="28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1" y="1138874"/>
                <a:ext cx="7105942" cy="5313441"/>
              </a:xfrm>
              <a:blipFill>
                <a:blip r:embed="rId2"/>
                <a:stretch>
                  <a:fillRect l="-1372" r="-1458"/>
                </a:stretch>
              </a:blipFill>
            </p:spPr>
            <p:txBody>
              <a:bodyPr/>
              <a:lstStyle/>
              <a:p>
                <a:r>
                  <a:rPr lang="tr-TR">
                    <a:noFill/>
                  </a:rPr>
                  <a:t> </a:t>
                </a:r>
              </a:p>
            </p:txBody>
          </p:sp>
        </mc:Fallback>
      </mc:AlternateContent>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İkinci Dereceden Tepkimeler</a:t>
            </a:r>
            <a:endParaRPr lang="en-US" altLang="ar-SY" sz="3200" dirty="0"/>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942" y="1138874"/>
            <a:ext cx="3255768" cy="3715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52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899" cy="5313441"/>
          </a:xfrm>
        </p:spPr>
        <p:txBody>
          <a:bodyPr>
            <a:normAutofit/>
          </a:bodyPr>
          <a:lstStyle/>
          <a:p>
            <a:pPr algn="just" rtl="0">
              <a:lnSpc>
                <a:spcPct val="150000"/>
              </a:lnSpc>
              <a:spcBef>
                <a:spcPct val="20000"/>
              </a:spcBef>
              <a:buClr>
                <a:schemeClr val="tx2"/>
              </a:buClr>
              <a:buFontTx/>
              <a:buChar char="•"/>
            </a:pPr>
            <a:r>
              <a:rPr lang="tr-TR" altLang="ar-SY" sz="2800" dirty="0">
                <a:solidFill>
                  <a:schemeClr val="tx1"/>
                </a:solidFill>
              </a:rPr>
              <a:t>İkinci dereceden olan tepkimesinin </a:t>
            </a:r>
            <a:r>
              <a:rPr lang="tr-TR" altLang="ar-SY" sz="2800" dirty="0">
                <a:solidFill>
                  <a:srgbClr val="FF0000"/>
                </a:solidFill>
              </a:rPr>
              <a:t>yarı ömrünü </a:t>
            </a:r>
            <a:r>
              <a:rPr lang="tr-TR" altLang="ar-SY" sz="2800" dirty="0">
                <a:solidFill>
                  <a:schemeClr val="tx1"/>
                </a:solidFill>
              </a:rPr>
              <a:t>bulmak için,:</a:t>
            </a:r>
            <a:endParaRPr lang="en-US" altLang="ar-SY" sz="2800" dirty="0">
              <a:solidFill>
                <a:schemeClr val="tx1"/>
              </a:solidFill>
            </a:endParaRPr>
          </a:p>
          <a:p>
            <a:pPr marL="0" indent="0" algn="just" rtl="0">
              <a:lnSpc>
                <a:spcPct val="150000"/>
              </a:lnSpc>
              <a:spcBef>
                <a:spcPct val="20000"/>
              </a:spcBef>
              <a:buClr>
                <a:schemeClr val="tx2"/>
              </a:buClr>
              <a:buNone/>
            </a:pPr>
            <a:endParaRPr lang="tr-TR" altLang="ar-SY" sz="2400" dirty="0">
              <a:solidFill>
                <a:srgbClr val="FF0000"/>
              </a:solidFill>
              <a:cs typeface="Times New Roman" panose="02020603050405020304" pitchFamily="18" charset="0"/>
            </a:endParaRPr>
          </a:p>
          <a:p>
            <a:pPr marL="0" indent="0" algn="just" rtl="0">
              <a:lnSpc>
                <a:spcPct val="150000"/>
              </a:lnSpc>
              <a:spcBef>
                <a:spcPct val="20000"/>
              </a:spcBef>
              <a:buClr>
                <a:schemeClr val="tx2"/>
              </a:buClr>
              <a:buNone/>
            </a:pPr>
            <a:endParaRPr lang="tr-TR" altLang="ar-SY" sz="2400" dirty="0">
              <a:solidFill>
                <a:srgbClr val="FF0000"/>
              </a:solidFill>
              <a:cs typeface="Times New Roman" panose="02020603050405020304" pitchFamily="18" charset="0"/>
            </a:endParaRPr>
          </a:p>
          <a:p>
            <a:pPr algn="just" rtl="0">
              <a:lnSpc>
                <a:spcPct val="150000"/>
              </a:lnSpc>
              <a:spcBef>
                <a:spcPct val="20000"/>
              </a:spcBef>
              <a:buClr>
                <a:schemeClr val="tx2"/>
              </a:buClr>
              <a:buFontTx/>
              <a:buChar char="•"/>
            </a:pPr>
            <a:endParaRPr lang="tr-TR" altLang="ar-SY" sz="2600" dirty="0"/>
          </a:p>
          <a:p>
            <a:pPr marL="0" indent="0" algn="just" rtl="0">
              <a:spcBef>
                <a:spcPct val="20000"/>
              </a:spcBef>
              <a:buClr>
                <a:schemeClr val="tx2"/>
              </a:buClr>
              <a:buNone/>
            </a:pPr>
            <a:endParaRPr lang="en-US" altLang="ar-SY" sz="2800" baseline="-25000" dirty="0"/>
          </a:p>
          <a:p>
            <a:pPr algn="just" rtl="0">
              <a:spcBef>
                <a:spcPct val="20000"/>
              </a:spcBef>
              <a:buClr>
                <a:schemeClr val="tx2"/>
              </a:buClr>
              <a:buFontTx/>
              <a:buChar char="•"/>
            </a:pPr>
            <a:endParaRPr lang="en-US" altLang="ar-SY" sz="2800" dirty="0"/>
          </a:p>
          <a:p>
            <a:endParaRPr lang="tr-TR" altLang="ar-SY" sz="2800" dirty="0"/>
          </a:p>
          <a:p>
            <a:pPr algn="just" rtl="0"/>
            <a:endParaRPr lang="en-US" altLang="ar-SY" sz="2800" dirty="0">
              <a:solidFill>
                <a:schemeClr val="bg2"/>
              </a:solidFill>
              <a:cs typeface="Times New Roman" panose="02020603050405020304" pitchFamily="18" charset="0"/>
            </a:endParaRPr>
          </a:p>
          <a:p>
            <a:pPr algn="just" rtl="0"/>
            <a:endParaRPr lang="en-US" altLang="ar-SY" sz="2800" dirty="0"/>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İkinci Dereceden Tepkimeler – </a:t>
            </a:r>
            <a:r>
              <a:rPr lang="tr-TR" altLang="ar-SY" sz="3200" dirty="0">
                <a:solidFill>
                  <a:srgbClr val="FF0000"/>
                </a:solidFill>
              </a:rPr>
              <a:t>Yarı Ömrü</a:t>
            </a:r>
            <a:endParaRPr lang="en-US" altLang="ar-SY" sz="3200" dirty="0">
              <a:solidFill>
                <a:srgbClr val="FF0000"/>
              </a:solidFill>
            </a:endParaRPr>
          </a:p>
        </p:txBody>
      </p:sp>
      <mc:AlternateContent xmlns:mc="http://schemas.openxmlformats.org/markup-compatibility/2006" xmlns:a14="http://schemas.microsoft.com/office/drawing/2010/main">
        <mc:Choice Requires="a14">
          <p:sp>
            <p:nvSpPr>
              <p:cNvPr id="4" name="Rectangle 3"/>
              <p:cNvSpPr/>
              <p:nvPr/>
            </p:nvSpPr>
            <p:spPr>
              <a:xfrm>
                <a:off x="3711817" y="1517206"/>
                <a:ext cx="3587264" cy="4201920"/>
              </a:xfrm>
              <a:prstGeom prst="rect">
                <a:avLst/>
              </a:prstGeom>
            </p:spPr>
            <p:txBody>
              <a:bodyPr wrap="square">
                <a:spAutoFit/>
              </a:bodyPr>
              <a:lstStyle/>
              <a:p>
                <a:pPr algn="just">
                  <a:lnSpc>
                    <a:spcPct val="150000"/>
                  </a:lnSpc>
                  <a:spcBef>
                    <a:spcPct val="20000"/>
                  </a:spcBef>
                  <a:buClr>
                    <a:schemeClr val="tx2"/>
                  </a:buClr>
                </a:pPr>
                <a14:m>
                  <m:oMathPara xmlns:m="http://schemas.openxmlformats.org/officeDocument/2006/math">
                    <m:oMathParaPr>
                      <m:jc m:val="centerGroup"/>
                    </m:oMathParaPr>
                    <m:oMath xmlns:m="http://schemas.openxmlformats.org/officeDocument/2006/math">
                      <m:f>
                        <m:fPr>
                          <m:ctrlPr>
                            <a:rPr lang="tr-TR" altLang="ar-SY" sz="2600" i="1" smtClean="0">
                              <a:solidFill>
                                <a:schemeClr val="tx1"/>
                              </a:solidFill>
                              <a:latin typeface="Cambria Math" panose="02040503050406030204" pitchFamily="18" charset="0"/>
                              <a:cs typeface="Times New Roman" panose="02020603050405020304" pitchFamily="18" charset="0"/>
                            </a:rPr>
                          </m:ctrlPr>
                        </m:fPr>
                        <m:num>
                          <m:r>
                            <a:rPr lang="tr-TR" altLang="ar-SY" sz="2600" i="1">
                              <a:solidFill>
                                <a:schemeClr val="tx1"/>
                              </a:solidFill>
                              <a:latin typeface="Cambria Math" panose="02040503050406030204" pitchFamily="18" charset="0"/>
                              <a:cs typeface="Times New Roman" panose="02020603050405020304" pitchFamily="18" charset="0"/>
                            </a:rPr>
                            <m:t>1</m:t>
                          </m:r>
                        </m:num>
                        <m:den>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d>
                                <m:dPr>
                                  <m:begChr m:val="["/>
                                  <m:endChr m:val="]"/>
                                  <m:ctrlPr>
                                    <a:rPr lang="tr-TR" altLang="ar-SY" sz="2600" i="1">
                                      <a:solidFill>
                                        <a:schemeClr val="tx1"/>
                                      </a:solidFill>
                                      <a:latin typeface="Cambria Math" panose="02040503050406030204" pitchFamily="18" charset="0"/>
                                      <a:cs typeface="Times New Roman" panose="02020603050405020304" pitchFamily="18" charset="0"/>
                                    </a:rPr>
                                  </m:ctrlPr>
                                </m:dPr>
                                <m:e>
                                  <m:r>
                                    <m:rPr>
                                      <m:sty m:val="p"/>
                                    </m:rPr>
                                    <a:rPr lang="tr-TR" altLang="ar-SY" sz="2600">
                                      <a:solidFill>
                                        <a:schemeClr val="tx1"/>
                                      </a:solidFill>
                                      <a:latin typeface="Cambria Math" panose="02040503050406030204" pitchFamily="18" charset="0"/>
                                      <a:cs typeface="Times New Roman" panose="02020603050405020304" pitchFamily="18" charset="0"/>
                                    </a:rPr>
                                    <m:t>A</m:t>
                                  </m:r>
                                </m:e>
                              </m:d>
                            </m:e>
                            <m:sub>
                              <m:r>
                                <a:rPr lang="tr-TR" altLang="ar-SY" sz="2600" i="1">
                                  <a:solidFill>
                                    <a:schemeClr val="tx1"/>
                                  </a:solidFill>
                                  <a:latin typeface="Cambria Math" panose="02040503050406030204" pitchFamily="18" charset="0"/>
                                  <a:cs typeface="Times New Roman" panose="02020603050405020304" pitchFamily="18" charset="0"/>
                                </a:rPr>
                                <m:t>𝑡</m:t>
                              </m:r>
                            </m:sub>
                          </m:sSub>
                        </m:den>
                      </m:f>
                      <m:r>
                        <a:rPr lang="tr-TR" altLang="ar-SY" sz="2600" i="1">
                          <a:solidFill>
                            <a:schemeClr val="tx1"/>
                          </a:solidFill>
                          <a:latin typeface="Cambria Math" panose="02040503050406030204" pitchFamily="18" charset="0"/>
                          <a:cs typeface="Times New Roman" panose="02020603050405020304" pitchFamily="18" charset="0"/>
                        </a:rPr>
                        <m:t>=</m:t>
                      </m:r>
                      <m:r>
                        <a:rPr lang="tr-TR" altLang="ar-SY" sz="2600" i="1">
                          <a:solidFill>
                            <a:schemeClr val="tx1"/>
                          </a:solidFill>
                          <a:latin typeface="Cambria Math" panose="02040503050406030204" pitchFamily="18" charset="0"/>
                          <a:cs typeface="Times New Roman" panose="02020603050405020304" pitchFamily="18" charset="0"/>
                        </a:rPr>
                        <m:t>𝑘𝑡</m:t>
                      </m:r>
                      <m:r>
                        <a:rPr lang="tr-TR" altLang="ar-SY" sz="2600" i="1">
                          <a:solidFill>
                            <a:schemeClr val="tx1"/>
                          </a:solidFill>
                          <a:latin typeface="Cambria Math" panose="02040503050406030204" pitchFamily="18" charset="0"/>
                          <a:cs typeface="Times New Roman" panose="02020603050405020304" pitchFamily="18" charset="0"/>
                        </a:rPr>
                        <m:t>+</m:t>
                      </m:r>
                      <m:f>
                        <m:fPr>
                          <m:ctrlPr>
                            <a:rPr lang="tr-TR" altLang="ar-SY" sz="2600" i="1">
                              <a:solidFill>
                                <a:schemeClr val="tx1"/>
                              </a:solidFill>
                              <a:latin typeface="Cambria Math" panose="02040503050406030204" pitchFamily="18" charset="0"/>
                              <a:cs typeface="Times New Roman" panose="02020603050405020304" pitchFamily="18" charset="0"/>
                            </a:rPr>
                          </m:ctrlPr>
                        </m:fPr>
                        <m:num>
                          <m:r>
                            <a:rPr lang="tr-TR" altLang="ar-SY" sz="2600" i="1">
                              <a:solidFill>
                                <a:schemeClr val="tx1"/>
                              </a:solidFill>
                              <a:latin typeface="Cambria Math" panose="02040503050406030204" pitchFamily="18" charset="0"/>
                              <a:cs typeface="Times New Roman" panose="02020603050405020304" pitchFamily="18" charset="0"/>
                            </a:rPr>
                            <m:t>1</m:t>
                          </m:r>
                        </m:num>
                        <m:den>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d>
                                <m:dPr>
                                  <m:begChr m:val="["/>
                                  <m:endChr m:val="]"/>
                                  <m:ctrlPr>
                                    <a:rPr lang="tr-TR" altLang="ar-SY" sz="2600" i="1">
                                      <a:solidFill>
                                        <a:schemeClr val="tx1"/>
                                      </a:solidFill>
                                      <a:latin typeface="Cambria Math" panose="02040503050406030204" pitchFamily="18" charset="0"/>
                                      <a:cs typeface="Times New Roman" panose="02020603050405020304" pitchFamily="18" charset="0"/>
                                    </a:rPr>
                                  </m:ctrlPr>
                                </m:dPr>
                                <m:e>
                                  <m:r>
                                    <m:rPr>
                                      <m:sty m:val="p"/>
                                    </m:rPr>
                                    <a:rPr lang="tr-TR" altLang="ar-SY" sz="2600">
                                      <a:solidFill>
                                        <a:schemeClr val="tx1"/>
                                      </a:solidFill>
                                      <a:latin typeface="Cambria Math" panose="02040503050406030204" pitchFamily="18" charset="0"/>
                                      <a:cs typeface="Times New Roman" panose="02020603050405020304" pitchFamily="18" charset="0"/>
                                    </a:rPr>
                                    <m:t>A</m:t>
                                  </m:r>
                                </m:e>
                              </m:d>
                            </m:e>
                            <m:sub>
                              <m:r>
                                <a:rPr lang="tr-TR" altLang="ar-SY" sz="2600" i="1">
                                  <a:solidFill>
                                    <a:schemeClr val="tx1"/>
                                  </a:solidFill>
                                  <a:latin typeface="Cambria Math" panose="02040503050406030204" pitchFamily="18" charset="0"/>
                                  <a:cs typeface="Times New Roman" panose="02020603050405020304" pitchFamily="18" charset="0"/>
                                </a:rPr>
                                <m:t>0</m:t>
                              </m:r>
                            </m:sub>
                          </m:sSub>
                        </m:den>
                      </m:f>
                    </m:oMath>
                  </m:oMathPara>
                </a14:m>
                <a:endParaRPr lang="tr-TR" altLang="ar-SY" sz="2600" dirty="0">
                  <a:solidFill>
                    <a:schemeClr val="tx1"/>
                  </a:solidFill>
                  <a:cs typeface="Times New Roman" panose="02020603050405020304" pitchFamily="18" charset="0"/>
                </a:endParaRPr>
              </a:p>
              <a:p>
                <a:pPr algn="just">
                  <a:lnSpc>
                    <a:spcPct val="150000"/>
                  </a:lnSpc>
                  <a:spcBef>
                    <a:spcPct val="20000"/>
                  </a:spcBef>
                  <a:buClr>
                    <a:schemeClr val="tx2"/>
                  </a:buClr>
                </a:pPr>
                <a14:m>
                  <m:oMathPara xmlns:m="http://schemas.openxmlformats.org/officeDocument/2006/math">
                    <m:oMathParaPr>
                      <m:jc m:val="centerGroup"/>
                    </m:oMathParaPr>
                    <m:oMath xmlns:m="http://schemas.openxmlformats.org/officeDocument/2006/math">
                      <m:f>
                        <m:fPr>
                          <m:ctrlPr>
                            <a:rPr lang="tr-TR" altLang="ar-SY" sz="2600" i="1">
                              <a:solidFill>
                                <a:schemeClr val="tx1"/>
                              </a:solidFill>
                              <a:latin typeface="Cambria Math" panose="02040503050406030204" pitchFamily="18" charset="0"/>
                              <a:cs typeface="Times New Roman" panose="02020603050405020304" pitchFamily="18" charset="0"/>
                            </a:rPr>
                          </m:ctrlPr>
                        </m:fPr>
                        <m:num>
                          <m:r>
                            <a:rPr lang="tr-TR" altLang="ar-SY" sz="2600" i="1">
                              <a:solidFill>
                                <a:schemeClr val="tx1"/>
                              </a:solidFill>
                              <a:latin typeface="Cambria Math" panose="02040503050406030204" pitchFamily="18" charset="0"/>
                              <a:cs typeface="Times New Roman" panose="02020603050405020304" pitchFamily="18" charset="0"/>
                            </a:rPr>
                            <m:t>1</m:t>
                          </m:r>
                        </m:num>
                        <m:den>
                          <m:f>
                            <m:fPr>
                              <m:ctrlPr>
                                <a:rPr lang="tr-TR" altLang="ar-SY" sz="2600" i="1">
                                  <a:solidFill>
                                    <a:schemeClr val="tx1"/>
                                  </a:solidFill>
                                  <a:latin typeface="Cambria Math" panose="02040503050406030204" pitchFamily="18" charset="0"/>
                                  <a:cs typeface="Times New Roman" panose="02020603050405020304" pitchFamily="18" charset="0"/>
                                </a:rPr>
                              </m:ctrlPr>
                            </m:fPr>
                            <m:num>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d>
                                    <m:dPr>
                                      <m:begChr m:val="["/>
                                      <m:endChr m:val="]"/>
                                      <m:ctrlPr>
                                        <a:rPr lang="tr-TR" altLang="ar-SY" sz="2600" i="1">
                                          <a:solidFill>
                                            <a:schemeClr val="tx1"/>
                                          </a:solidFill>
                                          <a:latin typeface="Cambria Math" panose="02040503050406030204" pitchFamily="18" charset="0"/>
                                          <a:cs typeface="Times New Roman" panose="02020603050405020304" pitchFamily="18" charset="0"/>
                                        </a:rPr>
                                      </m:ctrlPr>
                                    </m:dPr>
                                    <m:e>
                                      <m:r>
                                        <m:rPr>
                                          <m:sty m:val="p"/>
                                        </m:rPr>
                                        <a:rPr lang="tr-TR" altLang="ar-SY" sz="2600">
                                          <a:solidFill>
                                            <a:schemeClr val="tx1"/>
                                          </a:solidFill>
                                          <a:latin typeface="Cambria Math" panose="02040503050406030204" pitchFamily="18" charset="0"/>
                                          <a:cs typeface="Times New Roman" panose="02020603050405020304" pitchFamily="18" charset="0"/>
                                        </a:rPr>
                                        <m:t>A</m:t>
                                      </m:r>
                                    </m:e>
                                  </m:d>
                                </m:e>
                                <m:sub>
                                  <m:r>
                                    <a:rPr lang="tr-TR" altLang="ar-SY" sz="2600" i="1">
                                      <a:solidFill>
                                        <a:schemeClr val="tx1"/>
                                      </a:solidFill>
                                      <a:latin typeface="Cambria Math" panose="02040503050406030204" pitchFamily="18" charset="0"/>
                                      <a:cs typeface="Times New Roman" panose="02020603050405020304" pitchFamily="18" charset="0"/>
                                    </a:rPr>
                                    <m:t>0</m:t>
                                  </m:r>
                                </m:sub>
                              </m:sSub>
                            </m:num>
                            <m:den>
                              <m:r>
                                <a:rPr lang="tr-TR" altLang="ar-SY" sz="2600" i="1">
                                  <a:solidFill>
                                    <a:schemeClr val="tx1"/>
                                  </a:solidFill>
                                  <a:latin typeface="Cambria Math" panose="02040503050406030204" pitchFamily="18" charset="0"/>
                                  <a:cs typeface="Times New Roman" panose="02020603050405020304" pitchFamily="18" charset="0"/>
                                </a:rPr>
                                <m:t>2</m:t>
                              </m:r>
                            </m:den>
                          </m:f>
                        </m:den>
                      </m:f>
                      <m:r>
                        <a:rPr lang="tr-TR" altLang="ar-SY" sz="2600" i="1">
                          <a:solidFill>
                            <a:schemeClr val="tx1"/>
                          </a:solidFill>
                          <a:latin typeface="Cambria Math" panose="02040503050406030204" pitchFamily="18" charset="0"/>
                          <a:cs typeface="Times New Roman" panose="02020603050405020304" pitchFamily="18" charset="0"/>
                        </a:rPr>
                        <m:t>=</m:t>
                      </m:r>
                      <m:r>
                        <a:rPr lang="tr-TR" altLang="ar-SY" sz="2600" i="1">
                          <a:solidFill>
                            <a:schemeClr val="tx1"/>
                          </a:solidFill>
                          <a:latin typeface="Cambria Math" panose="02040503050406030204" pitchFamily="18" charset="0"/>
                          <a:cs typeface="Times New Roman" panose="02020603050405020304" pitchFamily="18" charset="0"/>
                        </a:rPr>
                        <m:t>𝑘</m:t>
                      </m:r>
                      <m:r>
                        <a:rPr lang="tr-TR" altLang="ar-SY" sz="2600" i="1">
                          <a:solidFill>
                            <a:schemeClr val="tx1"/>
                          </a:solidFill>
                          <a:latin typeface="Cambria Math" panose="02040503050406030204" pitchFamily="18" charset="0"/>
                          <a:cs typeface="Times New Roman" panose="02020603050405020304" pitchFamily="18" charset="0"/>
                        </a:rPr>
                        <m:t> </m:t>
                      </m:r>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r>
                            <a:rPr lang="tr-TR" altLang="ar-SY" sz="2600" i="1">
                              <a:solidFill>
                                <a:schemeClr val="tx1"/>
                              </a:solidFill>
                              <a:latin typeface="Cambria Math" panose="02040503050406030204" pitchFamily="18" charset="0"/>
                              <a:cs typeface="Times New Roman" panose="02020603050405020304" pitchFamily="18" charset="0"/>
                            </a:rPr>
                            <m:t>𝑡</m:t>
                          </m:r>
                        </m:e>
                        <m:sub>
                          <m:r>
                            <a:rPr lang="tr-TR" altLang="ar-SY" sz="2600" i="1">
                              <a:solidFill>
                                <a:schemeClr val="tx1"/>
                              </a:solidFill>
                              <a:latin typeface="Cambria Math" panose="02040503050406030204" pitchFamily="18" charset="0"/>
                              <a:cs typeface="Times New Roman" panose="02020603050405020304" pitchFamily="18" charset="0"/>
                            </a:rPr>
                            <m:t>1/2</m:t>
                          </m:r>
                        </m:sub>
                      </m:sSub>
                      <m:r>
                        <a:rPr lang="tr-TR" altLang="ar-SY" sz="2600" i="1">
                          <a:solidFill>
                            <a:schemeClr val="tx1"/>
                          </a:solidFill>
                          <a:latin typeface="Cambria Math" panose="02040503050406030204" pitchFamily="18" charset="0"/>
                          <a:cs typeface="Times New Roman" panose="02020603050405020304" pitchFamily="18" charset="0"/>
                        </a:rPr>
                        <m:t>+</m:t>
                      </m:r>
                      <m:f>
                        <m:fPr>
                          <m:ctrlPr>
                            <a:rPr lang="tr-TR" altLang="ar-SY" sz="2600" i="1">
                              <a:solidFill>
                                <a:schemeClr val="tx1"/>
                              </a:solidFill>
                              <a:latin typeface="Cambria Math" panose="02040503050406030204" pitchFamily="18" charset="0"/>
                              <a:cs typeface="Times New Roman" panose="02020603050405020304" pitchFamily="18" charset="0"/>
                            </a:rPr>
                          </m:ctrlPr>
                        </m:fPr>
                        <m:num>
                          <m:r>
                            <a:rPr lang="tr-TR" altLang="ar-SY" sz="2600" i="1">
                              <a:solidFill>
                                <a:schemeClr val="tx1"/>
                              </a:solidFill>
                              <a:latin typeface="Cambria Math" panose="02040503050406030204" pitchFamily="18" charset="0"/>
                              <a:cs typeface="Times New Roman" panose="02020603050405020304" pitchFamily="18" charset="0"/>
                            </a:rPr>
                            <m:t>1</m:t>
                          </m:r>
                        </m:num>
                        <m:den>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d>
                                <m:dPr>
                                  <m:begChr m:val="["/>
                                  <m:endChr m:val="]"/>
                                  <m:ctrlPr>
                                    <a:rPr lang="tr-TR" altLang="ar-SY" sz="2600" i="1">
                                      <a:solidFill>
                                        <a:schemeClr val="tx1"/>
                                      </a:solidFill>
                                      <a:latin typeface="Cambria Math" panose="02040503050406030204" pitchFamily="18" charset="0"/>
                                      <a:cs typeface="Times New Roman" panose="02020603050405020304" pitchFamily="18" charset="0"/>
                                    </a:rPr>
                                  </m:ctrlPr>
                                </m:dPr>
                                <m:e>
                                  <m:r>
                                    <m:rPr>
                                      <m:sty m:val="p"/>
                                    </m:rPr>
                                    <a:rPr lang="tr-TR" altLang="ar-SY" sz="2600">
                                      <a:solidFill>
                                        <a:schemeClr val="tx1"/>
                                      </a:solidFill>
                                      <a:latin typeface="Cambria Math" panose="02040503050406030204" pitchFamily="18" charset="0"/>
                                      <a:cs typeface="Times New Roman" panose="02020603050405020304" pitchFamily="18" charset="0"/>
                                    </a:rPr>
                                    <m:t>A</m:t>
                                  </m:r>
                                </m:e>
                              </m:d>
                            </m:e>
                            <m:sub>
                              <m:r>
                                <a:rPr lang="tr-TR" altLang="ar-SY" sz="2600" i="1">
                                  <a:solidFill>
                                    <a:schemeClr val="tx1"/>
                                  </a:solidFill>
                                  <a:latin typeface="Cambria Math" panose="02040503050406030204" pitchFamily="18" charset="0"/>
                                  <a:cs typeface="Times New Roman" panose="02020603050405020304" pitchFamily="18" charset="0"/>
                                </a:rPr>
                                <m:t>0</m:t>
                              </m:r>
                            </m:sub>
                          </m:sSub>
                        </m:den>
                      </m:f>
                    </m:oMath>
                  </m:oMathPara>
                </a14:m>
                <a:endParaRPr lang="tr-TR" altLang="ar-SY" sz="2600" dirty="0">
                  <a:solidFill>
                    <a:schemeClr val="tx1"/>
                  </a:solidFill>
                  <a:cs typeface="Times New Roman" panose="02020603050405020304" pitchFamily="18" charset="0"/>
                </a:endParaRPr>
              </a:p>
              <a:p>
                <a:pPr algn="just">
                  <a:lnSpc>
                    <a:spcPct val="150000"/>
                  </a:lnSpc>
                  <a:spcBef>
                    <a:spcPct val="20000"/>
                  </a:spcBef>
                  <a:buClr>
                    <a:schemeClr val="tx2"/>
                  </a:buClr>
                </a:pPr>
                <a14:m>
                  <m:oMathPara xmlns:m="http://schemas.openxmlformats.org/officeDocument/2006/math">
                    <m:oMathParaPr>
                      <m:jc m:val="centerGroup"/>
                    </m:oMathParaPr>
                    <m:oMath xmlns:m="http://schemas.openxmlformats.org/officeDocument/2006/math">
                      <m:f>
                        <m:fPr>
                          <m:ctrlPr>
                            <a:rPr lang="tr-TR" altLang="ar-SY" sz="2600" i="1">
                              <a:solidFill>
                                <a:schemeClr val="tx1"/>
                              </a:solidFill>
                              <a:latin typeface="Cambria Math" panose="02040503050406030204" pitchFamily="18" charset="0"/>
                              <a:cs typeface="Times New Roman" panose="02020603050405020304" pitchFamily="18" charset="0"/>
                            </a:rPr>
                          </m:ctrlPr>
                        </m:fPr>
                        <m:num>
                          <m:r>
                            <a:rPr lang="tr-TR" altLang="ar-SY" sz="2600" i="1">
                              <a:solidFill>
                                <a:schemeClr val="tx1"/>
                              </a:solidFill>
                              <a:latin typeface="Cambria Math" panose="02040503050406030204" pitchFamily="18" charset="0"/>
                              <a:cs typeface="Times New Roman" panose="02020603050405020304" pitchFamily="18" charset="0"/>
                            </a:rPr>
                            <m:t>2</m:t>
                          </m:r>
                        </m:num>
                        <m:den>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d>
                                <m:dPr>
                                  <m:begChr m:val="["/>
                                  <m:endChr m:val="]"/>
                                  <m:ctrlPr>
                                    <a:rPr lang="tr-TR" altLang="ar-SY" sz="2600" i="1">
                                      <a:solidFill>
                                        <a:schemeClr val="tx1"/>
                                      </a:solidFill>
                                      <a:latin typeface="Cambria Math" panose="02040503050406030204" pitchFamily="18" charset="0"/>
                                      <a:cs typeface="Times New Roman" panose="02020603050405020304" pitchFamily="18" charset="0"/>
                                    </a:rPr>
                                  </m:ctrlPr>
                                </m:dPr>
                                <m:e>
                                  <m:r>
                                    <m:rPr>
                                      <m:sty m:val="p"/>
                                    </m:rPr>
                                    <a:rPr lang="tr-TR" altLang="ar-SY" sz="2600">
                                      <a:solidFill>
                                        <a:schemeClr val="tx1"/>
                                      </a:solidFill>
                                      <a:latin typeface="Cambria Math" panose="02040503050406030204" pitchFamily="18" charset="0"/>
                                      <a:cs typeface="Times New Roman" panose="02020603050405020304" pitchFamily="18" charset="0"/>
                                    </a:rPr>
                                    <m:t>A</m:t>
                                  </m:r>
                                </m:e>
                              </m:d>
                            </m:e>
                            <m:sub>
                              <m:r>
                                <a:rPr lang="tr-TR" altLang="ar-SY" sz="2600" i="1">
                                  <a:solidFill>
                                    <a:schemeClr val="tx1"/>
                                  </a:solidFill>
                                  <a:latin typeface="Cambria Math" panose="02040503050406030204" pitchFamily="18" charset="0"/>
                                  <a:cs typeface="Times New Roman" panose="02020603050405020304" pitchFamily="18" charset="0"/>
                                </a:rPr>
                                <m:t>0</m:t>
                              </m:r>
                            </m:sub>
                          </m:sSub>
                        </m:den>
                      </m:f>
                      <m:r>
                        <a:rPr lang="tr-TR" altLang="ar-SY" sz="2600" i="1">
                          <a:solidFill>
                            <a:schemeClr val="tx1"/>
                          </a:solidFill>
                          <a:latin typeface="Cambria Math" panose="02040503050406030204" pitchFamily="18" charset="0"/>
                          <a:cs typeface="Times New Roman" panose="02020603050405020304" pitchFamily="18" charset="0"/>
                        </a:rPr>
                        <m:t>=</m:t>
                      </m:r>
                      <m:r>
                        <a:rPr lang="tr-TR" altLang="ar-SY" sz="2600" i="1">
                          <a:solidFill>
                            <a:schemeClr val="tx1"/>
                          </a:solidFill>
                          <a:latin typeface="Cambria Math" panose="02040503050406030204" pitchFamily="18" charset="0"/>
                          <a:cs typeface="Times New Roman" panose="02020603050405020304" pitchFamily="18" charset="0"/>
                        </a:rPr>
                        <m:t>𝑘</m:t>
                      </m:r>
                      <m:r>
                        <a:rPr lang="tr-TR" altLang="ar-SY" sz="2600" i="1">
                          <a:solidFill>
                            <a:schemeClr val="tx1"/>
                          </a:solidFill>
                          <a:latin typeface="Cambria Math" panose="02040503050406030204" pitchFamily="18" charset="0"/>
                          <a:cs typeface="Times New Roman" panose="02020603050405020304" pitchFamily="18" charset="0"/>
                        </a:rPr>
                        <m:t> </m:t>
                      </m:r>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r>
                            <a:rPr lang="tr-TR" altLang="ar-SY" sz="2600" i="1">
                              <a:solidFill>
                                <a:schemeClr val="tx1"/>
                              </a:solidFill>
                              <a:latin typeface="Cambria Math" panose="02040503050406030204" pitchFamily="18" charset="0"/>
                              <a:cs typeface="Times New Roman" panose="02020603050405020304" pitchFamily="18" charset="0"/>
                            </a:rPr>
                            <m:t>𝑡</m:t>
                          </m:r>
                        </m:e>
                        <m:sub>
                          <m:r>
                            <a:rPr lang="tr-TR" altLang="ar-SY" sz="2600" i="1">
                              <a:solidFill>
                                <a:schemeClr val="tx1"/>
                              </a:solidFill>
                              <a:latin typeface="Cambria Math" panose="02040503050406030204" pitchFamily="18" charset="0"/>
                              <a:cs typeface="Times New Roman" panose="02020603050405020304" pitchFamily="18" charset="0"/>
                            </a:rPr>
                            <m:t>1/2</m:t>
                          </m:r>
                        </m:sub>
                      </m:sSub>
                      <m:r>
                        <a:rPr lang="tr-TR" altLang="ar-SY" sz="2600" i="1">
                          <a:solidFill>
                            <a:schemeClr val="tx1"/>
                          </a:solidFill>
                          <a:latin typeface="Cambria Math" panose="02040503050406030204" pitchFamily="18" charset="0"/>
                          <a:cs typeface="Times New Roman" panose="02020603050405020304" pitchFamily="18" charset="0"/>
                        </a:rPr>
                        <m:t>+</m:t>
                      </m:r>
                      <m:f>
                        <m:fPr>
                          <m:ctrlPr>
                            <a:rPr lang="tr-TR" altLang="ar-SY" sz="2600" i="1">
                              <a:solidFill>
                                <a:schemeClr val="tx1"/>
                              </a:solidFill>
                              <a:latin typeface="Cambria Math" panose="02040503050406030204" pitchFamily="18" charset="0"/>
                              <a:cs typeface="Times New Roman" panose="02020603050405020304" pitchFamily="18" charset="0"/>
                            </a:rPr>
                          </m:ctrlPr>
                        </m:fPr>
                        <m:num>
                          <m:r>
                            <a:rPr lang="tr-TR" altLang="ar-SY" sz="2600" i="1">
                              <a:solidFill>
                                <a:schemeClr val="tx1"/>
                              </a:solidFill>
                              <a:latin typeface="Cambria Math" panose="02040503050406030204" pitchFamily="18" charset="0"/>
                              <a:cs typeface="Times New Roman" panose="02020603050405020304" pitchFamily="18" charset="0"/>
                            </a:rPr>
                            <m:t>1</m:t>
                          </m:r>
                        </m:num>
                        <m:den>
                          <m:sSub>
                            <m:sSubPr>
                              <m:ctrlPr>
                                <a:rPr lang="tr-TR" altLang="ar-SY" sz="2600" i="1">
                                  <a:solidFill>
                                    <a:schemeClr val="tx1"/>
                                  </a:solidFill>
                                  <a:latin typeface="Cambria Math" panose="02040503050406030204" pitchFamily="18" charset="0"/>
                                  <a:cs typeface="Times New Roman" panose="02020603050405020304" pitchFamily="18" charset="0"/>
                                </a:rPr>
                              </m:ctrlPr>
                            </m:sSubPr>
                            <m:e>
                              <m:d>
                                <m:dPr>
                                  <m:begChr m:val="["/>
                                  <m:endChr m:val="]"/>
                                  <m:ctrlPr>
                                    <a:rPr lang="tr-TR" altLang="ar-SY" sz="2600" i="1">
                                      <a:solidFill>
                                        <a:schemeClr val="tx1"/>
                                      </a:solidFill>
                                      <a:latin typeface="Cambria Math" panose="02040503050406030204" pitchFamily="18" charset="0"/>
                                      <a:cs typeface="Times New Roman" panose="02020603050405020304" pitchFamily="18" charset="0"/>
                                    </a:rPr>
                                  </m:ctrlPr>
                                </m:dPr>
                                <m:e>
                                  <m:r>
                                    <m:rPr>
                                      <m:sty m:val="p"/>
                                    </m:rPr>
                                    <a:rPr lang="tr-TR" altLang="ar-SY" sz="2600">
                                      <a:solidFill>
                                        <a:schemeClr val="tx1"/>
                                      </a:solidFill>
                                      <a:latin typeface="Cambria Math" panose="02040503050406030204" pitchFamily="18" charset="0"/>
                                      <a:cs typeface="Times New Roman" panose="02020603050405020304" pitchFamily="18" charset="0"/>
                                    </a:rPr>
                                    <m:t>A</m:t>
                                  </m:r>
                                </m:e>
                              </m:d>
                            </m:e>
                            <m:sub>
                              <m:r>
                                <a:rPr lang="tr-TR" altLang="ar-SY" sz="2600" i="1">
                                  <a:solidFill>
                                    <a:schemeClr val="tx1"/>
                                  </a:solidFill>
                                  <a:latin typeface="Cambria Math" panose="02040503050406030204" pitchFamily="18" charset="0"/>
                                  <a:cs typeface="Times New Roman" panose="02020603050405020304" pitchFamily="18" charset="0"/>
                                </a:rPr>
                                <m:t>0</m:t>
                              </m:r>
                            </m:sub>
                          </m:sSub>
                        </m:den>
                      </m:f>
                    </m:oMath>
                  </m:oMathPara>
                </a14:m>
                <a:endParaRPr lang="tr-TR" altLang="ar-SY" sz="2600" dirty="0">
                  <a:solidFill>
                    <a:schemeClr val="tx1"/>
                  </a:solidFill>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711817" y="1517206"/>
                <a:ext cx="3587264" cy="4201920"/>
              </a:xfrm>
              <a:prstGeom prst="rect">
                <a:avLst/>
              </a:prstGeom>
              <a:blipFill>
                <a:blip r:embed="rId2"/>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5" name="Dikdörtgen 4">
                <a:extLst>
                  <a:ext uri="{FF2B5EF4-FFF2-40B4-BE49-F238E27FC236}">
                    <a16:creationId xmlns:a16="http://schemas.microsoft.com/office/drawing/2014/main" id="{876C345F-9CC2-43C7-B105-5A7C9CBBE102}"/>
                  </a:ext>
                </a:extLst>
              </p:cNvPr>
              <p:cNvSpPr/>
              <p:nvPr/>
            </p:nvSpPr>
            <p:spPr>
              <a:xfrm>
                <a:off x="7527582" y="4302841"/>
                <a:ext cx="2239780" cy="1416285"/>
              </a:xfrm>
              <a:prstGeom prst="rect">
                <a:avLst/>
              </a:prstGeom>
            </p:spPr>
            <p:txBody>
              <a:bodyPr wrap="none">
                <a:spAutoFit/>
              </a:bodyPr>
              <a:lstStyle/>
              <a:p>
                <a:pPr algn="just">
                  <a:lnSpc>
                    <a:spcPct val="150000"/>
                  </a:lnSpc>
                  <a:spcBef>
                    <a:spcPct val="20000"/>
                  </a:spcBef>
                  <a:buClr>
                    <a:schemeClr val="tx2"/>
                  </a:buClr>
                </a:pPr>
                <a14:m>
                  <m:oMathPara xmlns:m="http://schemas.openxmlformats.org/officeDocument/2006/math">
                    <m:oMathParaPr>
                      <m:jc m:val="centerGroup"/>
                    </m:oMathParaPr>
                    <m:oMath xmlns:m="http://schemas.openxmlformats.org/officeDocument/2006/math">
                      <m:sSub>
                        <m:sSubPr>
                          <m:ctrlPr>
                            <a:rPr lang="tr-TR" altLang="ar-SY" sz="2800" i="1">
                              <a:solidFill>
                                <a:srgbClr val="FF0000"/>
                              </a:solidFill>
                              <a:latin typeface="Cambria Math" panose="02040503050406030204" pitchFamily="18" charset="0"/>
                              <a:cs typeface="Times New Roman" panose="02020603050405020304" pitchFamily="18" charset="0"/>
                            </a:rPr>
                          </m:ctrlPr>
                        </m:sSubPr>
                        <m:e>
                          <m:r>
                            <a:rPr lang="tr-TR" altLang="ar-SY" sz="2800" i="1">
                              <a:solidFill>
                                <a:srgbClr val="FF0000"/>
                              </a:solidFill>
                              <a:latin typeface="Cambria Math" panose="02040503050406030204" pitchFamily="18" charset="0"/>
                              <a:cs typeface="Times New Roman" panose="02020603050405020304" pitchFamily="18" charset="0"/>
                            </a:rPr>
                            <m:t>𝑡</m:t>
                          </m:r>
                        </m:e>
                        <m:sub>
                          <m:r>
                            <a:rPr lang="tr-TR" altLang="ar-SY" sz="2800" i="1">
                              <a:solidFill>
                                <a:srgbClr val="FF0000"/>
                              </a:solidFill>
                              <a:latin typeface="Cambria Math" panose="02040503050406030204" pitchFamily="18" charset="0"/>
                              <a:cs typeface="Times New Roman" panose="02020603050405020304" pitchFamily="18" charset="0"/>
                            </a:rPr>
                            <m:t>1/2</m:t>
                          </m:r>
                        </m:sub>
                      </m:sSub>
                      <m:r>
                        <a:rPr lang="tr-TR" altLang="ar-SY" sz="2800" i="1">
                          <a:solidFill>
                            <a:srgbClr val="FF0000"/>
                          </a:solidFill>
                          <a:latin typeface="Cambria Math" panose="02040503050406030204" pitchFamily="18" charset="0"/>
                          <a:cs typeface="Times New Roman" panose="02020603050405020304" pitchFamily="18" charset="0"/>
                        </a:rPr>
                        <m:t>=</m:t>
                      </m:r>
                      <m:f>
                        <m:fPr>
                          <m:ctrlPr>
                            <a:rPr lang="tr-TR" altLang="ar-SY" sz="2800" i="1">
                              <a:solidFill>
                                <a:srgbClr val="FF0000"/>
                              </a:solidFill>
                              <a:latin typeface="Cambria Math" panose="02040503050406030204" pitchFamily="18" charset="0"/>
                              <a:cs typeface="Times New Roman" panose="02020603050405020304" pitchFamily="18" charset="0"/>
                            </a:rPr>
                          </m:ctrlPr>
                        </m:fPr>
                        <m:num>
                          <m:r>
                            <a:rPr lang="tr-TR" altLang="ar-SY" sz="2800" i="1">
                              <a:solidFill>
                                <a:srgbClr val="FF0000"/>
                              </a:solidFill>
                              <a:latin typeface="Cambria Math" panose="02040503050406030204" pitchFamily="18" charset="0"/>
                              <a:cs typeface="Times New Roman" panose="02020603050405020304" pitchFamily="18" charset="0"/>
                            </a:rPr>
                            <m:t>1</m:t>
                          </m:r>
                        </m:num>
                        <m:den>
                          <m:sSub>
                            <m:sSubPr>
                              <m:ctrlPr>
                                <a:rPr lang="tr-TR" altLang="ar-SY" sz="2800" i="1">
                                  <a:solidFill>
                                    <a:srgbClr val="FF0000"/>
                                  </a:solidFill>
                                  <a:latin typeface="Cambria Math" panose="02040503050406030204" pitchFamily="18" charset="0"/>
                                  <a:cs typeface="Times New Roman" panose="02020603050405020304" pitchFamily="18" charset="0"/>
                                </a:rPr>
                              </m:ctrlPr>
                            </m:sSubPr>
                            <m:e>
                              <m:r>
                                <a:rPr lang="tr-TR" altLang="ar-SY" sz="2800" i="1">
                                  <a:solidFill>
                                    <a:srgbClr val="FF0000"/>
                                  </a:solidFill>
                                  <a:latin typeface="Cambria Math" panose="02040503050406030204" pitchFamily="18" charset="0"/>
                                  <a:cs typeface="Times New Roman" panose="02020603050405020304" pitchFamily="18" charset="0"/>
                                </a:rPr>
                                <m:t>𝑘</m:t>
                              </m:r>
                              <m:r>
                                <a:rPr lang="tr-TR" altLang="ar-SY" sz="2800" i="1">
                                  <a:solidFill>
                                    <a:srgbClr val="FF0000"/>
                                  </a:solidFill>
                                  <a:latin typeface="Cambria Math" panose="02040503050406030204" pitchFamily="18" charset="0"/>
                                  <a:cs typeface="Times New Roman" panose="02020603050405020304" pitchFamily="18" charset="0"/>
                                </a:rPr>
                                <m:t> </m:t>
                              </m:r>
                              <m:d>
                                <m:dPr>
                                  <m:begChr m:val="["/>
                                  <m:endChr m:val="]"/>
                                  <m:ctrlPr>
                                    <a:rPr lang="tr-TR" altLang="ar-SY" sz="2800" i="1">
                                      <a:solidFill>
                                        <a:srgbClr val="FF0000"/>
                                      </a:solidFill>
                                      <a:latin typeface="Cambria Math" panose="02040503050406030204" pitchFamily="18" charset="0"/>
                                      <a:cs typeface="Times New Roman" panose="02020603050405020304" pitchFamily="18" charset="0"/>
                                    </a:rPr>
                                  </m:ctrlPr>
                                </m:dPr>
                                <m:e>
                                  <m:r>
                                    <m:rPr>
                                      <m:sty m:val="p"/>
                                    </m:rPr>
                                    <a:rPr lang="tr-TR" altLang="ar-SY" sz="2800">
                                      <a:solidFill>
                                        <a:srgbClr val="FF0000"/>
                                      </a:solidFill>
                                      <a:latin typeface="Cambria Math" panose="02040503050406030204" pitchFamily="18" charset="0"/>
                                      <a:cs typeface="Times New Roman" panose="02020603050405020304" pitchFamily="18" charset="0"/>
                                    </a:rPr>
                                    <m:t>A</m:t>
                                  </m:r>
                                </m:e>
                              </m:d>
                            </m:e>
                            <m:sub>
                              <m:r>
                                <a:rPr lang="tr-TR" altLang="ar-SY" sz="2800" i="1">
                                  <a:solidFill>
                                    <a:srgbClr val="FF0000"/>
                                  </a:solidFill>
                                  <a:latin typeface="Cambria Math" panose="02040503050406030204" pitchFamily="18" charset="0"/>
                                  <a:cs typeface="Times New Roman" panose="02020603050405020304" pitchFamily="18" charset="0"/>
                                </a:rPr>
                                <m:t>0</m:t>
                              </m:r>
                            </m:sub>
                          </m:sSub>
                        </m:den>
                      </m:f>
                    </m:oMath>
                  </m:oMathPara>
                </a14:m>
                <a:endParaRPr lang="tr-TR" altLang="ar-SY" sz="2800" dirty="0">
                  <a:solidFill>
                    <a:srgbClr val="FF0000"/>
                  </a:solidFill>
                  <a:cs typeface="Times New Roman" panose="02020603050405020304" pitchFamily="18" charset="0"/>
                </a:endParaRPr>
              </a:p>
            </p:txBody>
          </p:sp>
        </mc:Choice>
        <mc:Fallback xmlns="">
          <p:sp>
            <p:nvSpPr>
              <p:cNvPr id="5" name="Dikdörtgen 4">
                <a:extLst>
                  <a:ext uri="{FF2B5EF4-FFF2-40B4-BE49-F238E27FC236}">
                    <a16:creationId xmlns:a16="http://schemas.microsoft.com/office/drawing/2014/main" id="{876C345F-9CC2-43C7-B105-5A7C9CBBE102}"/>
                  </a:ext>
                </a:extLst>
              </p:cNvPr>
              <p:cNvSpPr>
                <a:spLocks noRot="1" noChangeAspect="1" noMove="1" noResize="1" noEditPoints="1" noAdjustHandles="1" noChangeArrowheads="1" noChangeShapeType="1" noTextEdit="1"/>
              </p:cNvSpPr>
              <p:nvPr/>
            </p:nvSpPr>
            <p:spPr>
              <a:xfrm>
                <a:off x="7527582" y="4302841"/>
                <a:ext cx="2239780" cy="1416285"/>
              </a:xfrm>
              <a:prstGeom prst="rect">
                <a:avLst/>
              </a:prstGeom>
              <a:blipFill>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078939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899" cy="5313441"/>
          </a:xfrm>
        </p:spPr>
        <p:txBody>
          <a:bodyPr>
            <a:normAutofit/>
          </a:bodyPr>
          <a:lstStyle/>
          <a:p>
            <a:pPr algn="just" rtl="0">
              <a:lnSpc>
                <a:spcPct val="150000"/>
              </a:lnSpc>
              <a:spcBef>
                <a:spcPct val="20000"/>
              </a:spcBef>
              <a:buClr>
                <a:schemeClr val="tx2"/>
              </a:buClr>
              <a:buFontTx/>
              <a:buChar char="•"/>
            </a:pPr>
            <a:r>
              <a:rPr lang="tr-TR" altLang="ar-SY" sz="2800" dirty="0"/>
              <a:t>Eşitlikten görüldüğü gibi, </a:t>
            </a:r>
            <a:r>
              <a:rPr lang="tr-TR" altLang="ar-SY" sz="2800" i="1" dirty="0">
                <a:solidFill>
                  <a:srgbClr val="FF0000"/>
                </a:solidFill>
              </a:rPr>
              <a:t>yarı ömrü </a:t>
            </a:r>
            <a:r>
              <a:rPr lang="tr-TR" altLang="ar-SY" sz="2800" dirty="0"/>
              <a:t>hız sabiti k ve başlangıç derişimi bağlıdır ve </a:t>
            </a:r>
            <a:r>
              <a:rPr lang="tr-TR" altLang="ar-SY" sz="2800" i="1" dirty="0">
                <a:solidFill>
                  <a:srgbClr val="FF0000"/>
                </a:solidFill>
              </a:rPr>
              <a:t>sabit değildir</a:t>
            </a:r>
            <a:r>
              <a:rPr lang="tr-TR" altLang="ar-SY" sz="2800" dirty="0"/>
              <a:t>.</a:t>
            </a:r>
          </a:p>
          <a:p>
            <a:pPr algn="just" rtl="0">
              <a:lnSpc>
                <a:spcPct val="150000"/>
              </a:lnSpc>
              <a:spcBef>
                <a:spcPct val="20000"/>
              </a:spcBef>
              <a:buClr>
                <a:schemeClr val="tx2"/>
              </a:buClr>
              <a:buFontTx/>
              <a:buChar char="•"/>
            </a:pPr>
            <a:r>
              <a:rPr lang="tr-TR" altLang="ar-SY" sz="2800" dirty="0">
                <a:solidFill>
                  <a:schemeClr val="tx1"/>
                </a:solidFill>
                <a:cs typeface="Times New Roman" panose="02020603050405020304" pitchFamily="18" charset="0"/>
              </a:rPr>
              <a:t>Yarı ömrün değeri, her yarı ömür süresi içinde, başlangıçtaki tepken </a:t>
            </a:r>
            <a:r>
              <a:rPr lang="tr-TR" altLang="ar-SY" sz="2800" dirty="0" err="1">
                <a:solidFill>
                  <a:schemeClr val="tx1"/>
                </a:solidFill>
                <a:cs typeface="Times New Roman" panose="02020603050405020304" pitchFamily="18" charset="0"/>
              </a:rPr>
              <a:t>derişimine</a:t>
            </a:r>
            <a:r>
              <a:rPr lang="tr-TR" altLang="ar-SY" sz="2800" dirty="0">
                <a:solidFill>
                  <a:schemeClr val="tx1"/>
                </a:solidFill>
                <a:cs typeface="Times New Roman" panose="02020603050405020304" pitchFamily="18" charset="0"/>
              </a:rPr>
              <a:t> bağlıdır.</a:t>
            </a:r>
          </a:p>
          <a:p>
            <a:pPr algn="just" rtl="0">
              <a:lnSpc>
                <a:spcPct val="150000"/>
              </a:lnSpc>
              <a:spcBef>
                <a:spcPct val="20000"/>
              </a:spcBef>
              <a:buClr>
                <a:schemeClr val="tx2"/>
              </a:buClr>
              <a:buFontTx/>
              <a:buChar char="•"/>
            </a:pPr>
            <a:r>
              <a:rPr lang="tr-TR" altLang="ar-SY" sz="2800" dirty="0">
                <a:solidFill>
                  <a:schemeClr val="tx1"/>
                </a:solidFill>
                <a:cs typeface="Times New Roman" panose="02020603050405020304" pitchFamily="18" charset="0"/>
              </a:rPr>
              <a:t>Başlangıç derişimi daima bir öncekinin yarısına eşit olacağından, </a:t>
            </a:r>
            <a:r>
              <a:rPr lang="tr-TR" altLang="ar-SY" sz="2800" dirty="0">
                <a:solidFill>
                  <a:srgbClr val="0070C0"/>
                </a:solidFill>
                <a:cs typeface="Times New Roman" panose="02020603050405020304" pitchFamily="18" charset="0"/>
              </a:rPr>
              <a:t>her yarı ömrü bir öncekinin iki katıdır</a:t>
            </a:r>
            <a:r>
              <a:rPr lang="tr-TR" altLang="ar-SY" sz="2800" dirty="0">
                <a:solidFill>
                  <a:schemeClr val="tx1"/>
                </a:solidFill>
                <a:cs typeface="Times New Roman" panose="02020603050405020304" pitchFamily="18" charset="0"/>
              </a:rPr>
              <a:t>.</a:t>
            </a:r>
            <a:endParaRPr lang="tr-TR" altLang="ar-SY" sz="2400" dirty="0">
              <a:solidFill>
                <a:srgbClr val="FF0000"/>
              </a:solidFill>
              <a:cs typeface="Times New Roman" panose="02020603050405020304" pitchFamily="18" charset="0"/>
            </a:endParaRPr>
          </a:p>
          <a:p>
            <a:pPr marL="0" indent="0" algn="just" rtl="0">
              <a:lnSpc>
                <a:spcPct val="150000"/>
              </a:lnSpc>
              <a:spcBef>
                <a:spcPct val="20000"/>
              </a:spcBef>
              <a:buClr>
                <a:schemeClr val="tx2"/>
              </a:buClr>
              <a:buNone/>
            </a:pPr>
            <a:endParaRPr lang="tr-TR" altLang="ar-SY" sz="2400" dirty="0">
              <a:solidFill>
                <a:srgbClr val="FF0000"/>
              </a:solidFill>
              <a:cs typeface="Times New Roman" panose="02020603050405020304" pitchFamily="18" charset="0"/>
            </a:endParaRPr>
          </a:p>
          <a:p>
            <a:pPr algn="just" rtl="0">
              <a:lnSpc>
                <a:spcPct val="150000"/>
              </a:lnSpc>
              <a:spcBef>
                <a:spcPct val="20000"/>
              </a:spcBef>
              <a:buClr>
                <a:schemeClr val="tx2"/>
              </a:buClr>
              <a:buFontTx/>
              <a:buChar char="•"/>
            </a:pPr>
            <a:endParaRPr lang="tr-TR" altLang="ar-SY" sz="2600" dirty="0"/>
          </a:p>
          <a:p>
            <a:pPr marL="0" indent="0" algn="just" rtl="0">
              <a:spcBef>
                <a:spcPct val="20000"/>
              </a:spcBef>
              <a:buClr>
                <a:schemeClr val="tx2"/>
              </a:buClr>
              <a:buNone/>
            </a:pPr>
            <a:endParaRPr lang="en-US" altLang="ar-SY" sz="2800" baseline="-25000" dirty="0"/>
          </a:p>
          <a:p>
            <a:pPr algn="just" rtl="0">
              <a:spcBef>
                <a:spcPct val="20000"/>
              </a:spcBef>
              <a:buClr>
                <a:schemeClr val="tx2"/>
              </a:buClr>
              <a:buFontTx/>
              <a:buChar char="•"/>
            </a:pPr>
            <a:endParaRPr lang="en-US" altLang="ar-SY" sz="2800" dirty="0"/>
          </a:p>
          <a:p>
            <a:endParaRPr lang="tr-TR" altLang="ar-SY" sz="2800" dirty="0"/>
          </a:p>
          <a:p>
            <a:pPr algn="just" rtl="0"/>
            <a:endParaRPr lang="en-US" altLang="ar-SY" sz="2800" dirty="0">
              <a:solidFill>
                <a:schemeClr val="bg2"/>
              </a:solidFill>
              <a:cs typeface="Times New Roman" panose="02020603050405020304" pitchFamily="18" charset="0"/>
            </a:endParaRPr>
          </a:p>
          <a:p>
            <a:pPr algn="just" rtl="0"/>
            <a:endParaRPr lang="en-US" altLang="ar-SY" sz="2800" dirty="0"/>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İkinci Dereceden Tepkimeler – </a:t>
            </a:r>
            <a:r>
              <a:rPr lang="tr-TR" altLang="ar-SY" sz="3200" dirty="0">
                <a:solidFill>
                  <a:srgbClr val="FF0000"/>
                </a:solidFill>
              </a:rPr>
              <a:t>Yarı Ömrü</a:t>
            </a:r>
            <a:endParaRPr lang="en-US" altLang="ar-SY" sz="3200" dirty="0">
              <a:solidFill>
                <a:srgbClr val="FF0000"/>
              </a:solidFill>
            </a:endParaRPr>
          </a:p>
        </p:txBody>
      </p:sp>
      <mc:AlternateContent xmlns:mc="http://schemas.openxmlformats.org/markup-compatibility/2006" xmlns:a14="http://schemas.microsoft.com/office/drawing/2010/main">
        <mc:Choice Requires="a14">
          <p:sp>
            <p:nvSpPr>
              <p:cNvPr id="5" name="Rectangle 4"/>
              <p:cNvSpPr/>
              <p:nvPr/>
            </p:nvSpPr>
            <p:spPr>
              <a:xfrm>
                <a:off x="9486899" y="3099102"/>
                <a:ext cx="2239780" cy="974947"/>
              </a:xfrm>
              <a:prstGeom prst="rect">
                <a:avLst/>
              </a:prstGeom>
              <a:solidFill>
                <a:schemeClr val="accent3">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altLang="ar-SY" sz="2800" i="1">
                              <a:solidFill>
                                <a:srgbClr val="FF0000"/>
                              </a:solidFill>
                              <a:latin typeface="Cambria Math" panose="02040503050406030204" pitchFamily="18" charset="0"/>
                              <a:cs typeface="Times New Roman" panose="02020603050405020304" pitchFamily="18" charset="0"/>
                            </a:rPr>
                          </m:ctrlPr>
                        </m:sSubPr>
                        <m:e>
                          <m:r>
                            <a:rPr lang="tr-TR" altLang="ar-SY" sz="2800" i="1">
                              <a:solidFill>
                                <a:srgbClr val="FF0000"/>
                              </a:solidFill>
                              <a:latin typeface="Cambria Math" panose="02040503050406030204" pitchFamily="18" charset="0"/>
                              <a:cs typeface="Times New Roman" panose="02020603050405020304" pitchFamily="18" charset="0"/>
                            </a:rPr>
                            <m:t>𝑡</m:t>
                          </m:r>
                        </m:e>
                        <m:sub>
                          <m:r>
                            <a:rPr lang="tr-TR" altLang="ar-SY" sz="2800" i="1">
                              <a:solidFill>
                                <a:srgbClr val="FF0000"/>
                              </a:solidFill>
                              <a:latin typeface="Cambria Math" panose="02040503050406030204" pitchFamily="18" charset="0"/>
                              <a:cs typeface="Times New Roman" panose="02020603050405020304" pitchFamily="18" charset="0"/>
                            </a:rPr>
                            <m:t>1/2</m:t>
                          </m:r>
                        </m:sub>
                      </m:sSub>
                      <m:r>
                        <a:rPr lang="tr-TR" altLang="ar-SY" sz="2800" i="1">
                          <a:solidFill>
                            <a:srgbClr val="FF0000"/>
                          </a:solidFill>
                          <a:latin typeface="Cambria Math" panose="02040503050406030204" pitchFamily="18" charset="0"/>
                          <a:cs typeface="Times New Roman" panose="02020603050405020304" pitchFamily="18" charset="0"/>
                        </a:rPr>
                        <m:t>=</m:t>
                      </m:r>
                      <m:f>
                        <m:fPr>
                          <m:ctrlPr>
                            <a:rPr lang="tr-TR" altLang="ar-SY" sz="2800" i="1">
                              <a:solidFill>
                                <a:srgbClr val="FF0000"/>
                              </a:solidFill>
                              <a:latin typeface="Cambria Math" panose="02040503050406030204" pitchFamily="18" charset="0"/>
                              <a:cs typeface="Times New Roman" panose="02020603050405020304" pitchFamily="18" charset="0"/>
                            </a:rPr>
                          </m:ctrlPr>
                        </m:fPr>
                        <m:num>
                          <m:r>
                            <a:rPr lang="tr-TR" altLang="ar-SY" sz="2800" i="1">
                              <a:solidFill>
                                <a:srgbClr val="FF0000"/>
                              </a:solidFill>
                              <a:latin typeface="Cambria Math" panose="02040503050406030204" pitchFamily="18" charset="0"/>
                              <a:cs typeface="Times New Roman" panose="02020603050405020304" pitchFamily="18" charset="0"/>
                            </a:rPr>
                            <m:t>1</m:t>
                          </m:r>
                        </m:num>
                        <m:den>
                          <m:sSub>
                            <m:sSubPr>
                              <m:ctrlPr>
                                <a:rPr lang="tr-TR" altLang="ar-SY" sz="2800" i="1">
                                  <a:solidFill>
                                    <a:srgbClr val="FF0000"/>
                                  </a:solidFill>
                                  <a:latin typeface="Cambria Math" panose="02040503050406030204" pitchFamily="18" charset="0"/>
                                  <a:cs typeface="Times New Roman" panose="02020603050405020304" pitchFamily="18" charset="0"/>
                                </a:rPr>
                              </m:ctrlPr>
                            </m:sSubPr>
                            <m:e>
                              <m:r>
                                <a:rPr lang="tr-TR" altLang="ar-SY" sz="2800" i="1">
                                  <a:solidFill>
                                    <a:srgbClr val="FF0000"/>
                                  </a:solidFill>
                                  <a:latin typeface="Cambria Math" panose="02040503050406030204" pitchFamily="18" charset="0"/>
                                  <a:cs typeface="Times New Roman" panose="02020603050405020304" pitchFamily="18" charset="0"/>
                                </a:rPr>
                                <m:t>𝑘</m:t>
                              </m:r>
                              <m:r>
                                <a:rPr lang="tr-TR" altLang="ar-SY" sz="2800" i="1">
                                  <a:solidFill>
                                    <a:srgbClr val="FF0000"/>
                                  </a:solidFill>
                                  <a:latin typeface="Cambria Math" panose="02040503050406030204" pitchFamily="18" charset="0"/>
                                  <a:cs typeface="Times New Roman" panose="02020603050405020304" pitchFamily="18" charset="0"/>
                                </a:rPr>
                                <m:t> </m:t>
                              </m:r>
                              <m:d>
                                <m:dPr>
                                  <m:begChr m:val="["/>
                                  <m:endChr m:val="]"/>
                                  <m:ctrlPr>
                                    <a:rPr lang="tr-TR" altLang="ar-SY" sz="2800" i="1">
                                      <a:solidFill>
                                        <a:srgbClr val="FF0000"/>
                                      </a:solidFill>
                                      <a:latin typeface="Cambria Math" panose="02040503050406030204" pitchFamily="18" charset="0"/>
                                      <a:cs typeface="Times New Roman" panose="02020603050405020304" pitchFamily="18" charset="0"/>
                                    </a:rPr>
                                  </m:ctrlPr>
                                </m:dPr>
                                <m:e>
                                  <m:r>
                                    <m:rPr>
                                      <m:sty m:val="p"/>
                                    </m:rPr>
                                    <a:rPr lang="tr-TR" altLang="ar-SY" sz="2800">
                                      <a:solidFill>
                                        <a:srgbClr val="FF0000"/>
                                      </a:solidFill>
                                      <a:latin typeface="Cambria Math" panose="02040503050406030204" pitchFamily="18" charset="0"/>
                                      <a:cs typeface="Times New Roman" panose="02020603050405020304" pitchFamily="18" charset="0"/>
                                    </a:rPr>
                                    <m:t>A</m:t>
                                  </m:r>
                                </m:e>
                              </m:d>
                            </m:e>
                            <m:sub>
                              <m:r>
                                <a:rPr lang="tr-TR" altLang="ar-SY" sz="2800" i="1">
                                  <a:solidFill>
                                    <a:srgbClr val="FF0000"/>
                                  </a:solidFill>
                                  <a:latin typeface="Cambria Math" panose="02040503050406030204" pitchFamily="18" charset="0"/>
                                  <a:cs typeface="Times New Roman" panose="02020603050405020304" pitchFamily="18" charset="0"/>
                                </a:rPr>
                                <m:t>0</m:t>
                              </m:r>
                            </m:sub>
                          </m:sSub>
                        </m:den>
                      </m:f>
                    </m:oMath>
                  </m:oMathPara>
                </a14:m>
                <a:endParaRPr lang="en-US" sz="2800" dirty="0"/>
              </a:p>
            </p:txBody>
          </p:sp>
        </mc:Choice>
        <mc:Fallback xmlns="">
          <p:sp>
            <p:nvSpPr>
              <p:cNvPr id="5" name="Rectangle 4"/>
              <p:cNvSpPr>
                <a:spLocks noRot="1" noChangeAspect="1" noMove="1" noResize="1" noEditPoints="1" noAdjustHandles="1" noChangeArrowheads="1" noChangeShapeType="1" noTextEdit="1"/>
              </p:cNvSpPr>
              <p:nvPr/>
            </p:nvSpPr>
            <p:spPr>
              <a:xfrm>
                <a:off x="9486899" y="3099102"/>
                <a:ext cx="2239780" cy="974947"/>
              </a:xfrm>
              <a:prstGeom prst="rect">
                <a:avLst/>
              </a:prstGeom>
              <a:blipFill>
                <a:blip r:embed="rId2"/>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93008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899" cy="5313441"/>
          </a:xfrm>
        </p:spPr>
        <p:txBody>
          <a:bodyPr>
            <a:normAutofit/>
          </a:bodyPr>
          <a:lstStyle/>
          <a:p>
            <a:pPr algn="just" rtl="0">
              <a:lnSpc>
                <a:spcPct val="150000"/>
              </a:lnSpc>
              <a:spcBef>
                <a:spcPct val="20000"/>
              </a:spcBef>
              <a:buClr>
                <a:schemeClr val="tx2"/>
              </a:buClr>
              <a:buFontTx/>
              <a:buChar char="•"/>
            </a:pPr>
            <a:r>
              <a:rPr lang="tr-TR" altLang="ar-SY" sz="2800" dirty="0">
                <a:solidFill>
                  <a:schemeClr val="tx1"/>
                </a:solidFill>
              </a:rPr>
              <a:t>Bazı karmaşık tepkimelerin kinetiğini basitleştirmek için, </a:t>
            </a:r>
            <a:r>
              <a:rPr lang="tr-TR" altLang="ar-SY" sz="2800" dirty="0">
                <a:solidFill>
                  <a:srgbClr val="FF0000"/>
                </a:solidFill>
              </a:rPr>
              <a:t>koşulları kontrol etmek suretiyle</a:t>
            </a:r>
            <a:r>
              <a:rPr lang="tr-TR" altLang="ar-SY" sz="2800" dirty="0"/>
              <a:t>, </a:t>
            </a:r>
            <a:r>
              <a:rPr lang="tr-TR" altLang="ar-SY" sz="2800" dirty="0">
                <a:solidFill>
                  <a:schemeClr val="tx1"/>
                </a:solidFill>
              </a:rPr>
              <a:t>bunların</a:t>
            </a:r>
            <a:r>
              <a:rPr lang="tr-TR" altLang="ar-SY" sz="2800" dirty="0"/>
              <a:t> </a:t>
            </a:r>
            <a:r>
              <a:rPr lang="tr-TR" altLang="ar-SY" sz="2800" dirty="0">
                <a:solidFill>
                  <a:srgbClr val="00B050"/>
                </a:solidFill>
              </a:rPr>
              <a:t>daha düşük dereceli tepkimeler </a:t>
            </a:r>
            <a:r>
              <a:rPr lang="tr-TR" altLang="ar-SY" sz="2800" dirty="0">
                <a:solidFill>
                  <a:schemeClr val="tx1"/>
                </a:solidFill>
              </a:rPr>
              <a:t>gibi davranmalarını sağlamak olasıdır. </a:t>
            </a:r>
          </a:p>
          <a:p>
            <a:pPr algn="just" rtl="0">
              <a:lnSpc>
                <a:spcPct val="150000"/>
              </a:lnSpc>
              <a:spcBef>
                <a:spcPct val="20000"/>
              </a:spcBef>
              <a:buClr>
                <a:schemeClr val="tx2"/>
              </a:buClr>
              <a:buFontTx/>
              <a:buChar char="•"/>
            </a:pPr>
            <a:r>
              <a:rPr lang="tr-TR" altLang="ar-SY" sz="2800" dirty="0">
                <a:solidFill>
                  <a:schemeClr val="tx1"/>
                </a:solidFill>
              </a:rPr>
              <a:t>Bu durumda</a:t>
            </a:r>
            <a:r>
              <a:rPr lang="tr-TR" altLang="ar-SY" sz="2800" dirty="0"/>
              <a:t> </a:t>
            </a:r>
            <a:r>
              <a:rPr lang="tr-TR" altLang="ar-SY" sz="2800" dirty="0">
                <a:solidFill>
                  <a:srgbClr val="FF0000"/>
                </a:solidFill>
              </a:rPr>
              <a:t>tepkimelerin hız ifadeleri basitleşmiş </a:t>
            </a:r>
            <a:r>
              <a:rPr lang="tr-TR" altLang="ar-SY" sz="2800" dirty="0">
                <a:solidFill>
                  <a:schemeClr val="tx1"/>
                </a:solidFill>
              </a:rPr>
              <a:t>olur. </a:t>
            </a:r>
          </a:p>
          <a:p>
            <a:pPr algn="just" rtl="0">
              <a:lnSpc>
                <a:spcPct val="150000"/>
              </a:lnSpc>
              <a:spcBef>
                <a:spcPct val="20000"/>
              </a:spcBef>
              <a:buClr>
                <a:schemeClr val="tx2"/>
              </a:buClr>
              <a:buFontTx/>
              <a:buChar char="•"/>
            </a:pPr>
            <a:endParaRPr lang="tr-TR" altLang="ar-SY" sz="2600" dirty="0"/>
          </a:p>
          <a:p>
            <a:pPr marL="0" indent="0" algn="just" rtl="0">
              <a:spcBef>
                <a:spcPct val="20000"/>
              </a:spcBef>
              <a:buClr>
                <a:schemeClr val="tx2"/>
              </a:buClr>
              <a:buNone/>
            </a:pPr>
            <a:endParaRPr lang="en-US" altLang="ar-SY" sz="2800" baseline="-25000" dirty="0"/>
          </a:p>
          <a:p>
            <a:pPr algn="just" rtl="0">
              <a:spcBef>
                <a:spcPct val="20000"/>
              </a:spcBef>
              <a:buClr>
                <a:schemeClr val="tx2"/>
              </a:buClr>
              <a:buFontTx/>
              <a:buChar char="•"/>
            </a:pPr>
            <a:endParaRPr lang="en-US" altLang="ar-SY" sz="2800" dirty="0"/>
          </a:p>
          <a:p>
            <a:endParaRPr lang="tr-TR" altLang="ar-SY" sz="2800" dirty="0"/>
          </a:p>
          <a:p>
            <a:pPr algn="just" rtl="0"/>
            <a:endParaRPr lang="en-US" altLang="ar-SY" sz="2800" dirty="0">
              <a:solidFill>
                <a:schemeClr val="bg2"/>
              </a:solidFill>
              <a:cs typeface="Times New Roman" panose="02020603050405020304" pitchFamily="18" charset="0"/>
            </a:endParaRPr>
          </a:p>
          <a:p>
            <a:pPr algn="just" rtl="0"/>
            <a:endParaRPr lang="en-US" altLang="ar-SY" sz="2800" dirty="0"/>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en-US" altLang="ar-SY" sz="3200" dirty="0">
                <a:solidFill>
                  <a:srgbClr val="FF0000"/>
                </a:solidFill>
              </a:rPr>
              <a:t>Pseudo</a:t>
            </a:r>
            <a:r>
              <a:rPr lang="tr-TR" altLang="ar-SY" sz="3200" dirty="0">
                <a:solidFill>
                  <a:srgbClr val="FF0000"/>
                </a:solidFill>
              </a:rPr>
              <a:t> (Yalancı)</a:t>
            </a:r>
            <a:r>
              <a:rPr lang="en-US" altLang="ar-SY" sz="3200" dirty="0">
                <a:solidFill>
                  <a:srgbClr val="FF0000"/>
                </a:solidFill>
              </a:rPr>
              <a:t> </a:t>
            </a:r>
            <a:r>
              <a:rPr lang="tr-TR" altLang="ar-SY" sz="3200" dirty="0">
                <a:solidFill>
                  <a:srgbClr val="FF0000"/>
                </a:solidFill>
              </a:rPr>
              <a:t>Birinci Dereceden Tepkimeler</a:t>
            </a:r>
            <a:endParaRPr lang="en-US" altLang="ar-SY" sz="3200" dirty="0">
              <a:solidFill>
                <a:srgbClr val="FF0000"/>
              </a:solidFill>
            </a:endParaRPr>
          </a:p>
        </p:txBody>
      </p:sp>
    </p:spTree>
    <p:extLst>
      <p:ext uri="{BB962C8B-B14F-4D97-AF65-F5344CB8AC3E}">
        <p14:creationId xmlns:p14="http://schemas.microsoft.com/office/powerpoint/2010/main" val="37880548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899" cy="5313441"/>
          </a:xfrm>
        </p:spPr>
        <p:txBody>
          <a:bodyPr>
            <a:normAutofit/>
          </a:bodyPr>
          <a:lstStyle/>
          <a:p>
            <a:pPr algn="just" rtl="0">
              <a:lnSpc>
                <a:spcPct val="150000"/>
              </a:lnSpc>
              <a:spcBef>
                <a:spcPct val="20000"/>
              </a:spcBef>
              <a:buClr>
                <a:schemeClr val="tx2"/>
              </a:buClr>
              <a:buFontTx/>
              <a:buChar char="•"/>
            </a:pPr>
            <a:r>
              <a:rPr lang="tr-TR" altLang="ar-SY" sz="2800" dirty="0">
                <a:solidFill>
                  <a:schemeClr val="tx1"/>
                </a:solidFill>
              </a:rPr>
              <a:t>İkinci dereceden bir tepkime olan, etil asetat hidrolizi;</a:t>
            </a:r>
          </a:p>
          <a:p>
            <a:pPr marL="0" indent="0" algn="ctr" rtl="0">
              <a:lnSpc>
                <a:spcPct val="150000"/>
              </a:lnSpc>
              <a:spcBef>
                <a:spcPct val="20000"/>
              </a:spcBef>
              <a:buClr>
                <a:schemeClr val="tx2"/>
              </a:buClr>
              <a:buNone/>
            </a:pPr>
            <a:r>
              <a:rPr lang="en-US" altLang="ar-SY" sz="2800" dirty="0">
                <a:solidFill>
                  <a:schemeClr val="tx1"/>
                </a:solidFill>
              </a:rPr>
              <a:t>CH</a:t>
            </a:r>
            <a:r>
              <a:rPr lang="en-US" altLang="ar-SY" sz="2800" baseline="-25000" dirty="0">
                <a:solidFill>
                  <a:schemeClr val="tx1"/>
                </a:solidFill>
              </a:rPr>
              <a:t>3</a:t>
            </a:r>
            <a:r>
              <a:rPr lang="en-US" altLang="ar-SY" sz="2800" dirty="0">
                <a:solidFill>
                  <a:schemeClr val="tx1"/>
                </a:solidFill>
              </a:rPr>
              <a:t>CO</a:t>
            </a:r>
            <a:r>
              <a:rPr lang="en-US" altLang="ar-SY" sz="2800" baseline="-25000" dirty="0">
                <a:solidFill>
                  <a:schemeClr val="tx1"/>
                </a:solidFill>
              </a:rPr>
              <a:t>2</a:t>
            </a:r>
            <a:r>
              <a:rPr lang="en-US" altLang="ar-SY" sz="2800" dirty="0">
                <a:solidFill>
                  <a:schemeClr val="tx1"/>
                </a:solidFill>
              </a:rPr>
              <a:t>C</a:t>
            </a:r>
            <a:r>
              <a:rPr lang="en-US" altLang="ar-SY" sz="2800" baseline="-25000" dirty="0">
                <a:solidFill>
                  <a:schemeClr val="tx1"/>
                </a:solidFill>
              </a:rPr>
              <a:t>2</a:t>
            </a:r>
            <a:r>
              <a:rPr lang="en-US" altLang="ar-SY" sz="2800" dirty="0">
                <a:solidFill>
                  <a:schemeClr val="tx1"/>
                </a:solidFill>
              </a:rPr>
              <a:t>H</a:t>
            </a:r>
            <a:r>
              <a:rPr lang="en-US" altLang="ar-SY" sz="2800" baseline="-25000" dirty="0">
                <a:solidFill>
                  <a:schemeClr val="tx1"/>
                </a:solidFill>
              </a:rPr>
              <a:t>5</a:t>
            </a:r>
            <a:r>
              <a:rPr lang="en-US" altLang="ar-SY" sz="2800" dirty="0">
                <a:solidFill>
                  <a:schemeClr val="tx1"/>
                </a:solidFill>
              </a:rPr>
              <a:t> + H</a:t>
            </a:r>
            <a:r>
              <a:rPr lang="en-US" altLang="ar-SY" sz="2800" baseline="-25000" dirty="0">
                <a:solidFill>
                  <a:schemeClr val="tx1"/>
                </a:solidFill>
              </a:rPr>
              <a:t>2</a:t>
            </a:r>
            <a:r>
              <a:rPr lang="en-US" altLang="ar-SY" sz="2800" dirty="0">
                <a:solidFill>
                  <a:schemeClr val="tx1"/>
                </a:solidFill>
              </a:rPr>
              <a:t>O </a:t>
            </a:r>
            <a:r>
              <a:rPr lang="en-US" altLang="ar-SY" sz="2800" dirty="0">
                <a:solidFill>
                  <a:schemeClr val="tx1"/>
                </a:solidFill>
                <a:cs typeface="Times New Roman" panose="02020603050405020304" pitchFamily="18" charset="0"/>
              </a:rPr>
              <a:t>→ </a:t>
            </a:r>
            <a:r>
              <a:rPr lang="en-US" altLang="ar-SY" sz="2800" dirty="0">
                <a:solidFill>
                  <a:schemeClr val="tx1"/>
                </a:solidFill>
              </a:rPr>
              <a:t>CH</a:t>
            </a:r>
            <a:r>
              <a:rPr lang="en-US" altLang="ar-SY" sz="2800" baseline="-25000" dirty="0">
                <a:solidFill>
                  <a:schemeClr val="tx1"/>
                </a:solidFill>
              </a:rPr>
              <a:t>3</a:t>
            </a:r>
            <a:r>
              <a:rPr lang="en-US" altLang="ar-SY" sz="2800" dirty="0">
                <a:solidFill>
                  <a:schemeClr val="tx1"/>
                </a:solidFill>
              </a:rPr>
              <a:t>CO</a:t>
            </a:r>
            <a:r>
              <a:rPr lang="en-US" altLang="ar-SY" sz="2800" baseline="-25000" dirty="0">
                <a:solidFill>
                  <a:schemeClr val="tx1"/>
                </a:solidFill>
              </a:rPr>
              <a:t>2</a:t>
            </a:r>
            <a:r>
              <a:rPr lang="en-US" altLang="ar-SY" sz="2800" dirty="0">
                <a:solidFill>
                  <a:schemeClr val="tx1"/>
                </a:solidFill>
              </a:rPr>
              <a:t>H + C</a:t>
            </a:r>
            <a:r>
              <a:rPr lang="en-US" altLang="ar-SY" sz="2800" baseline="-25000" dirty="0">
                <a:solidFill>
                  <a:schemeClr val="tx1"/>
                </a:solidFill>
              </a:rPr>
              <a:t>2</a:t>
            </a:r>
            <a:r>
              <a:rPr lang="en-US" altLang="ar-SY" sz="2800" dirty="0">
                <a:solidFill>
                  <a:schemeClr val="tx1"/>
                </a:solidFill>
              </a:rPr>
              <a:t>H</a:t>
            </a:r>
            <a:r>
              <a:rPr lang="en-US" altLang="ar-SY" sz="2800" baseline="-25000" dirty="0">
                <a:solidFill>
                  <a:schemeClr val="tx1"/>
                </a:solidFill>
              </a:rPr>
              <a:t>5</a:t>
            </a:r>
            <a:r>
              <a:rPr lang="en-US" altLang="ar-SY" sz="2800" dirty="0">
                <a:solidFill>
                  <a:schemeClr val="tx1"/>
                </a:solidFill>
              </a:rPr>
              <a:t>OH</a:t>
            </a:r>
            <a:endParaRPr lang="tr-TR" altLang="ar-SY" sz="2800" dirty="0">
              <a:solidFill>
                <a:schemeClr val="tx1"/>
              </a:solidFill>
            </a:endParaRPr>
          </a:p>
          <a:p>
            <a:pPr marL="0" indent="0" algn="ctr" rtl="0">
              <a:lnSpc>
                <a:spcPct val="150000"/>
              </a:lnSpc>
              <a:spcBef>
                <a:spcPct val="20000"/>
              </a:spcBef>
              <a:buClr>
                <a:schemeClr val="tx2"/>
              </a:buClr>
              <a:buNone/>
            </a:pPr>
            <a:r>
              <a:rPr lang="tr-TR" altLang="ar-SY" sz="2800" dirty="0">
                <a:solidFill>
                  <a:schemeClr val="tx1"/>
                </a:solidFill>
              </a:rPr>
              <a:t>Etil asetat	               asetik asit	     etanol</a:t>
            </a:r>
            <a:endParaRPr lang="en-US" altLang="ar-SY" sz="2800" dirty="0">
              <a:solidFill>
                <a:schemeClr val="tx1"/>
              </a:solidFill>
            </a:endParaRPr>
          </a:p>
          <a:p>
            <a:pPr algn="just" rtl="0">
              <a:lnSpc>
                <a:spcPct val="150000"/>
              </a:lnSpc>
              <a:spcBef>
                <a:spcPct val="20000"/>
              </a:spcBef>
              <a:buClr>
                <a:schemeClr val="tx2"/>
              </a:buClr>
              <a:buFontTx/>
              <a:buChar char="•"/>
            </a:pPr>
            <a:r>
              <a:rPr lang="tr-TR" altLang="ar-SY" sz="2800" dirty="0">
                <a:solidFill>
                  <a:schemeClr val="tx1"/>
                </a:solidFill>
              </a:rPr>
              <a:t>Tepkime hızı su </a:t>
            </a:r>
            <a:r>
              <a:rPr lang="tr-TR" altLang="ar-SY" sz="2800" dirty="0" err="1">
                <a:solidFill>
                  <a:schemeClr val="tx1"/>
                </a:solidFill>
              </a:rPr>
              <a:t>derişimine</a:t>
            </a:r>
            <a:r>
              <a:rPr lang="tr-TR" altLang="ar-SY" sz="2800" dirty="0">
                <a:solidFill>
                  <a:schemeClr val="tx1"/>
                </a:solidFill>
              </a:rPr>
              <a:t> bağlı değil, deneysel olarak bulundu. </a:t>
            </a:r>
          </a:p>
          <a:p>
            <a:pPr algn="just" rtl="0">
              <a:lnSpc>
                <a:spcPct val="150000"/>
              </a:lnSpc>
              <a:spcBef>
                <a:spcPct val="20000"/>
              </a:spcBef>
              <a:buClr>
                <a:schemeClr val="tx2"/>
              </a:buClr>
              <a:buFontTx/>
              <a:buChar char="•"/>
            </a:pPr>
            <a:r>
              <a:rPr lang="en-US" altLang="ar-SY" sz="2800" dirty="0">
                <a:solidFill>
                  <a:schemeClr val="tx1"/>
                </a:solidFill>
              </a:rPr>
              <a:t>CH</a:t>
            </a:r>
            <a:r>
              <a:rPr lang="en-US" altLang="ar-SY" sz="2800" baseline="-25000" dirty="0">
                <a:solidFill>
                  <a:schemeClr val="tx1"/>
                </a:solidFill>
              </a:rPr>
              <a:t>3</a:t>
            </a:r>
            <a:r>
              <a:rPr lang="en-US" altLang="ar-SY" sz="2800" dirty="0">
                <a:solidFill>
                  <a:schemeClr val="tx1"/>
                </a:solidFill>
              </a:rPr>
              <a:t>CO</a:t>
            </a:r>
            <a:r>
              <a:rPr lang="en-US" altLang="ar-SY" sz="2800" baseline="-25000" dirty="0">
                <a:solidFill>
                  <a:schemeClr val="tx1"/>
                </a:solidFill>
              </a:rPr>
              <a:t>2</a:t>
            </a:r>
            <a:r>
              <a:rPr lang="en-US" altLang="ar-SY" sz="2800" dirty="0">
                <a:solidFill>
                  <a:schemeClr val="tx1"/>
                </a:solidFill>
              </a:rPr>
              <a:t>C</a:t>
            </a:r>
            <a:r>
              <a:rPr lang="en-US" altLang="ar-SY" sz="2800" baseline="-25000" dirty="0">
                <a:solidFill>
                  <a:schemeClr val="tx1"/>
                </a:solidFill>
              </a:rPr>
              <a:t>2</a:t>
            </a:r>
            <a:r>
              <a:rPr lang="en-US" altLang="ar-SY" sz="2800" dirty="0">
                <a:solidFill>
                  <a:schemeClr val="tx1"/>
                </a:solidFill>
              </a:rPr>
              <a:t>H</a:t>
            </a:r>
            <a:r>
              <a:rPr lang="en-US" altLang="ar-SY" sz="2800" baseline="-25000" dirty="0">
                <a:solidFill>
                  <a:schemeClr val="tx1"/>
                </a:solidFill>
              </a:rPr>
              <a:t>5</a:t>
            </a:r>
            <a:r>
              <a:rPr lang="en-US" altLang="ar-SY" sz="2800" dirty="0">
                <a:solidFill>
                  <a:schemeClr val="tx1"/>
                </a:solidFill>
              </a:rPr>
              <a:t> </a:t>
            </a:r>
            <a:r>
              <a:rPr lang="tr-TR" altLang="ar-SY" sz="2800" dirty="0">
                <a:solidFill>
                  <a:schemeClr val="tx1"/>
                </a:solidFill>
              </a:rPr>
              <a:t>a göre birinci derecedendir.</a:t>
            </a:r>
            <a:endParaRPr lang="en-US" altLang="ar-SY" sz="2800" baseline="-25000" dirty="0"/>
          </a:p>
          <a:p>
            <a:pPr algn="just" rtl="0">
              <a:spcBef>
                <a:spcPct val="20000"/>
              </a:spcBef>
              <a:buClr>
                <a:schemeClr val="tx2"/>
              </a:buClr>
              <a:buFontTx/>
              <a:buChar char="•"/>
            </a:pPr>
            <a:endParaRPr lang="en-US" altLang="ar-SY" sz="2800" dirty="0"/>
          </a:p>
          <a:p>
            <a:endParaRPr lang="tr-TR" altLang="ar-SY" sz="2800" dirty="0"/>
          </a:p>
          <a:p>
            <a:pPr algn="just" rtl="0"/>
            <a:endParaRPr lang="en-US" altLang="ar-SY" sz="2800" dirty="0">
              <a:solidFill>
                <a:schemeClr val="bg2"/>
              </a:solidFill>
              <a:cs typeface="Times New Roman" panose="02020603050405020304" pitchFamily="18" charset="0"/>
            </a:endParaRPr>
          </a:p>
          <a:p>
            <a:pPr algn="just" rtl="0"/>
            <a:endParaRPr lang="en-US" altLang="ar-SY" sz="2800" dirty="0"/>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en-US" altLang="ar-SY" sz="3200" dirty="0">
                <a:solidFill>
                  <a:srgbClr val="FF0000"/>
                </a:solidFill>
              </a:rPr>
              <a:t>Pseudo</a:t>
            </a:r>
            <a:r>
              <a:rPr lang="tr-TR" altLang="ar-SY" sz="3200" dirty="0">
                <a:solidFill>
                  <a:srgbClr val="FF0000"/>
                </a:solidFill>
              </a:rPr>
              <a:t> (Yalancı)</a:t>
            </a:r>
            <a:r>
              <a:rPr lang="en-US" altLang="ar-SY" sz="3200" dirty="0">
                <a:solidFill>
                  <a:srgbClr val="FF0000"/>
                </a:solidFill>
              </a:rPr>
              <a:t> </a:t>
            </a:r>
            <a:r>
              <a:rPr lang="tr-TR" altLang="ar-SY" sz="3200" dirty="0">
                <a:solidFill>
                  <a:srgbClr val="FF0000"/>
                </a:solidFill>
              </a:rPr>
              <a:t>Birinci Dereceden Tepkimeler</a:t>
            </a:r>
            <a:endParaRPr lang="en-US" altLang="ar-SY" sz="3200" dirty="0">
              <a:solidFill>
                <a:srgbClr val="FF0000"/>
              </a:solidFill>
            </a:endParaRPr>
          </a:p>
        </p:txBody>
      </p:sp>
    </p:spTree>
    <p:extLst>
      <p:ext uri="{BB962C8B-B14F-4D97-AF65-F5344CB8AC3E}">
        <p14:creationId xmlns:p14="http://schemas.microsoft.com/office/powerpoint/2010/main" val="352169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899" cy="5313441"/>
          </a:xfrm>
        </p:spPr>
        <p:txBody>
          <a:bodyPr>
            <a:normAutofit/>
          </a:bodyPr>
          <a:lstStyle/>
          <a:p>
            <a:pPr algn="just" rtl="0">
              <a:lnSpc>
                <a:spcPct val="150000"/>
              </a:lnSpc>
              <a:spcBef>
                <a:spcPct val="20000"/>
              </a:spcBef>
              <a:buClr>
                <a:schemeClr val="tx2"/>
              </a:buClr>
              <a:buFontTx/>
              <a:buChar char="•"/>
            </a:pPr>
            <a:r>
              <a:rPr lang="tr-TR" altLang="ar-SY" sz="2800" dirty="0">
                <a:solidFill>
                  <a:schemeClr val="tx1"/>
                </a:solidFill>
              </a:rPr>
              <a:t>Tepkime toplam olarak </a:t>
            </a:r>
            <a:r>
              <a:rPr lang="tr-TR" altLang="ar-SY" sz="2800" dirty="0">
                <a:solidFill>
                  <a:srgbClr val="FF0000"/>
                </a:solidFill>
              </a:rPr>
              <a:t>birinci derecedendir</a:t>
            </a:r>
            <a:r>
              <a:rPr lang="tr-TR" altLang="ar-SY" sz="2800" dirty="0"/>
              <a:t>. </a:t>
            </a:r>
          </a:p>
          <a:p>
            <a:pPr algn="just" rtl="0">
              <a:lnSpc>
                <a:spcPct val="150000"/>
              </a:lnSpc>
              <a:spcBef>
                <a:spcPct val="20000"/>
              </a:spcBef>
              <a:buClr>
                <a:schemeClr val="tx2"/>
              </a:buClr>
              <a:buFontTx/>
              <a:buChar char="•"/>
            </a:pPr>
            <a:r>
              <a:rPr lang="tr-TR" altLang="ar-SY" sz="2800" dirty="0" err="1">
                <a:solidFill>
                  <a:schemeClr val="tx1"/>
                </a:solidFill>
              </a:rPr>
              <a:t>Tepkenlerden</a:t>
            </a:r>
            <a:r>
              <a:rPr lang="tr-TR" altLang="ar-SY" sz="2800" dirty="0">
                <a:solidFill>
                  <a:schemeClr val="tx1"/>
                </a:solidFill>
              </a:rPr>
              <a:t> birinin derişimi sabit tutularak, </a:t>
            </a:r>
            <a:r>
              <a:rPr lang="tr-TR" altLang="ar-SY" sz="2800" dirty="0">
                <a:solidFill>
                  <a:srgbClr val="FF0000"/>
                </a:solidFill>
              </a:rPr>
              <a:t>birinci derecenmiş</a:t>
            </a:r>
            <a:r>
              <a:rPr lang="tr-TR" altLang="ar-SY" sz="2800" dirty="0"/>
              <a:t> </a:t>
            </a:r>
            <a:r>
              <a:rPr lang="tr-TR" altLang="ar-SY" sz="2800" dirty="0">
                <a:solidFill>
                  <a:schemeClr val="tx1"/>
                </a:solidFill>
              </a:rPr>
              <a:t>gibi davranması sağlanan </a:t>
            </a:r>
            <a:r>
              <a:rPr lang="tr-TR" altLang="ar-SY" sz="2800" dirty="0">
                <a:solidFill>
                  <a:srgbClr val="FF0000"/>
                </a:solidFill>
              </a:rPr>
              <a:t>ikinci dereceden </a:t>
            </a:r>
            <a:r>
              <a:rPr lang="tr-TR" altLang="ar-SY" sz="2800" dirty="0">
                <a:solidFill>
                  <a:schemeClr val="tx1"/>
                </a:solidFill>
              </a:rPr>
              <a:t>tepkimelere</a:t>
            </a:r>
            <a:r>
              <a:rPr lang="tr-TR" altLang="ar-SY" sz="2800" dirty="0"/>
              <a:t> </a:t>
            </a:r>
            <a:r>
              <a:rPr lang="tr-TR" altLang="ar-SY" sz="2800" i="1" dirty="0">
                <a:solidFill>
                  <a:schemeClr val="tx2"/>
                </a:solidFill>
              </a:rPr>
              <a:t>“</a:t>
            </a:r>
            <a:r>
              <a:rPr lang="tr-TR" altLang="ar-SY" sz="2800" i="1" dirty="0">
                <a:solidFill>
                  <a:srgbClr val="FF0000"/>
                </a:solidFill>
              </a:rPr>
              <a:t>yalancı birinci dereceden tepkimeler</a:t>
            </a:r>
            <a:r>
              <a:rPr lang="tr-TR" altLang="ar-SY" sz="2800" i="1" dirty="0">
                <a:solidFill>
                  <a:schemeClr val="tx2"/>
                </a:solidFill>
              </a:rPr>
              <a:t>”</a:t>
            </a:r>
            <a:r>
              <a:rPr lang="tr-TR" altLang="ar-SY" sz="2800" dirty="0"/>
              <a:t> </a:t>
            </a:r>
            <a:r>
              <a:rPr lang="tr-TR" altLang="ar-SY" sz="2800" dirty="0">
                <a:solidFill>
                  <a:schemeClr val="tx1"/>
                </a:solidFill>
              </a:rPr>
              <a:t>denir.</a:t>
            </a:r>
          </a:p>
          <a:p>
            <a:pPr algn="just" rtl="0">
              <a:spcBef>
                <a:spcPct val="20000"/>
              </a:spcBef>
              <a:buClr>
                <a:schemeClr val="tx2"/>
              </a:buClr>
              <a:buFontTx/>
              <a:buChar char="•"/>
            </a:pPr>
            <a:endParaRPr lang="en-US" altLang="ar-SY" sz="2800" baseline="-25000" dirty="0"/>
          </a:p>
          <a:p>
            <a:pPr algn="just" rtl="0">
              <a:spcBef>
                <a:spcPct val="20000"/>
              </a:spcBef>
              <a:buClr>
                <a:schemeClr val="tx2"/>
              </a:buClr>
              <a:buFontTx/>
              <a:buChar char="•"/>
            </a:pPr>
            <a:endParaRPr lang="en-US" altLang="ar-SY" sz="2800" dirty="0"/>
          </a:p>
          <a:p>
            <a:endParaRPr lang="tr-TR" altLang="ar-SY" sz="2800" dirty="0"/>
          </a:p>
          <a:p>
            <a:pPr algn="just" rtl="0"/>
            <a:endParaRPr lang="en-US" altLang="ar-SY" sz="2800" dirty="0">
              <a:solidFill>
                <a:schemeClr val="bg2"/>
              </a:solidFill>
              <a:cs typeface="Times New Roman" panose="02020603050405020304" pitchFamily="18" charset="0"/>
            </a:endParaRPr>
          </a:p>
          <a:p>
            <a:pPr algn="just" rtl="0"/>
            <a:endParaRPr lang="en-US" altLang="ar-SY" sz="2800" dirty="0"/>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en-US" altLang="ar-SY" sz="3200" dirty="0">
                <a:solidFill>
                  <a:srgbClr val="FF0000"/>
                </a:solidFill>
              </a:rPr>
              <a:t>Pseudo</a:t>
            </a:r>
            <a:r>
              <a:rPr lang="tr-TR" altLang="ar-SY" sz="3200" dirty="0">
                <a:solidFill>
                  <a:srgbClr val="FF0000"/>
                </a:solidFill>
              </a:rPr>
              <a:t> (Yalancı)</a:t>
            </a:r>
            <a:r>
              <a:rPr lang="en-US" altLang="ar-SY" sz="3200" dirty="0">
                <a:solidFill>
                  <a:srgbClr val="FF0000"/>
                </a:solidFill>
              </a:rPr>
              <a:t> </a:t>
            </a:r>
            <a:r>
              <a:rPr lang="tr-TR" altLang="ar-SY" sz="3200" dirty="0">
                <a:solidFill>
                  <a:srgbClr val="FF0000"/>
                </a:solidFill>
              </a:rPr>
              <a:t>Birinci Dereceden Tepkimeler</a:t>
            </a:r>
            <a:endParaRPr lang="en-US" altLang="ar-SY" sz="3200" dirty="0">
              <a:solidFill>
                <a:srgbClr val="FF0000"/>
              </a:solidFill>
            </a:endParaRPr>
          </a:p>
        </p:txBody>
      </p:sp>
    </p:spTree>
    <p:extLst>
      <p:ext uri="{BB962C8B-B14F-4D97-AF65-F5344CB8AC3E}">
        <p14:creationId xmlns:p14="http://schemas.microsoft.com/office/powerpoint/2010/main" val="175742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r>
              <a:rPr lang="tr-TR" sz="2800" b="1" dirty="0">
                <a:solidFill>
                  <a:srgbClr val="FF0000"/>
                </a:solidFill>
              </a:rPr>
              <a:t>KİMYASAL KİNETİK</a:t>
            </a:r>
            <a:endParaRPr lang="tr-TR" sz="2800" dirty="0">
              <a:solidFill>
                <a:srgbClr val="FF0000"/>
              </a:solidFill>
            </a:endParaRPr>
          </a:p>
          <a:p>
            <a:pPr algn="l" rtl="0">
              <a:lnSpc>
                <a:spcPct val="150000"/>
              </a:lnSpc>
            </a:pPr>
            <a:r>
              <a:rPr lang="tr-TR" sz="2800" dirty="0">
                <a:solidFill>
                  <a:srgbClr val="00B050"/>
                </a:solidFill>
              </a:rPr>
              <a:t>Reaksiyon hızlarını</a:t>
            </a:r>
            <a:r>
              <a:rPr lang="tr-TR" sz="2800" dirty="0">
                <a:solidFill>
                  <a:schemeClr val="tx1"/>
                </a:solidFill>
              </a:rPr>
              <a:t>, </a:t>
            </a:r>
            <a:r>
              <a:rPr lang="tr-TR" sz="2800" dirty="0">
                <a:solidFill>
                  <a:srgbClr val="0070C0"/>
                </a:solidFill>
              </a:rPr>
              <a:t>mekanizmalarını </a:t>
            </a:r>
            <a:r>
              <a:rPr lang="tr-TR" sz="2800" dirty="0">
                <a:solidFill>
                  <a:schemeClr val="tx1"/>
                </a:solidFill>
              </a:rPr>
              <a:t>ve </a:t>
            </a:r>
            <a:r>
              <a:rPr lang="tr-TR" sz="2800" dirty="0">
                <a:solidFill>
                  <a:srgbClr val="7030A0"/>
                </a:solidFill>
              </a:rPr>
              <a:t>hızlara tesir eden etkenleri </a:t>
            </a:r>
            <a:r>
              <a:rPr lang="tr-TR" sz="2800" dirty="0">
                <a:solidFill>
                  <a:schemeClr val="tx1"/>
                </a:solidFill>
              </a:rPr>
              <a:t>inceleyen bilim dalına denir. </a:t>
            </a:r>
          </a:p>
          <a:p>
            <a:pPr algn="l" rtl="0">
              <a:lnSpc>
                <a:spcPct val="150000"/>
              </a:lnSpc>
            </a:pPr>
            <a:r>
              <a:rPr lang="tr-TR" sz="2800" dirty="0">
                <a:solidFill>
                  <a:schemeClr val="tx1"/>
                </a:solidFill>
              </a:rPr>
              <a:t>Bir kimyasal reaksiyonun </a:t>
            </a:r>
            <a:r>
              <a:rPr lang="tr-TR" sz="2800" dirty="0">
                <a:solidFill>
                  <a:srgbClr val="FF0000"/>
                </a:solidFill>
              </a:rPr>
              <a:t>zamanla ilerlemesini </a:t>
            </a:r>
            <a:r>
              <a:rPr lang="tr-TR" sz="2800" dirty="0">
                <a:solidFill>
                  <a:schemeClr val="tx1"/>
                </a:solidFill>
              </a:rPr>
              <a:t>inceler ve ilerleme hızını istenilen şartlarda tutmak için yapılması gerekenleri veya </a:t>
            </a:r>
            <a:r>
              <a:rPr lang="tr-TR" sz="2800" dirty="0">
                <a:solidFill>
                  <a:srgbClr val="00B050"/>
                </a:solidFill>
              </a:rPr>
              <a:t>reaksiyon hızını değiştiren faktörleri </a:t>
            </a:r>
            <a:r>
              <a:rPr lang="tr-TR" sz="2800" dirty="0">
                <a:solidFill>
                  <a:schemeClr val="tx1"/>
                </a:solidFill>
              </a:rPr>
              <a:t>araştırır.</a:t>
            </a:r>
            <a:endParaRPr lang="tr-TR" sz="3600" dirty="0">
              <a:solidFill>
                <a:schemeClr val="tx1"/>
              </a:solidFill>
            </a:endParaRP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t>Giriş</a:t>
            </a:r>
          </a:p>
        </p:txBody>
      </p:sp>
    </p:spTree>
    <p:extLst>
      <p:ext uri="{BB962C8B-B14F-4D97-AF65-F5344CB8AC3E}">
        <p14:creationId xmlns:p14="http://schemas.microsoft.com/office/powerpoint/2010/main" val="4263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marL="514350" indent="-514350" algn="just" rtl="0">
              <a:lnSpc>
                <a:spcPct val="150000"/>
              </a:lnSpc>
              <a:buFont typeface="+mj-lt"/>
              <a:buAutoNum type="arabicPeriod"/>
            </a:pPr>
            <a:r>
              <a:rPr lang="tr-TR" altLang="ar-SY" sz="2800" dirty="0">
                <a:solidFill>
                  <a:srgbClr val="0070C0"/>
                </a:solidFill>
              </a:rPr>
              <a:t>Hız yasası verilmiş ise</a:t>
            </a:r>
            <a:r>
              <a:rPr lang="tr-TR" altLang="ar-SY" sz="2800" dirty="0">
                <a:solidFill>
                  <a:schemeClr val="tx1"/>
                </a:solidFill>
              </a:rPr>
              <a:t>, tepkime hızını bulmak için şu ifade kullanılır</a:t>
            </a:r>
            <a:r>
              <a:rPr lang="en-US" altLang="ar-SY" sz="2800" dirty="0">
                <a:solidFill>
                  <a:schemeClr val="tx1"/>
                </a:solidFill>
              </a:rPr>
              <a:t>:</a:t>
            </a:r>
            <a:r>
              <a:rPr lang="tr-TR" altLang="ar-SY" sz="2800" dirty="0">
                <a:solidFill>
                  <a:schemeClr val="tx1"/>
                </a:solidFill>
              </a:rPr>
              <a:t> </a:t>
            </a:r>
          </a:p>
          <a:p>
            <a:pPr algn="ctr" rtl="0">
              <a:lnSpc>
                <a:spcPct val="150000"/>
              </a:lnSpc>
              <a:buFontTx/>
              <a:buNone/>
            </a:pPr>
            <a:r>
              <a:rPr lang="tr-TR" altLang="ar-SY" sz="2800" dirty="0">
                <a:solidFill>
                  <a:schemeClr val="bg2"/>
                </a:solidFill>
              </a:rPr>
              <a:t>    </a:t>
            </a:r>
            <a:r>
              <a:rPr lang="tr-TR" altLang="ar-SY" sz="2800" dirty="0">
                <a:solidFill>
                  <a:srgbClr val="FF0000"/>
                </a:solidFill>
              </a:rPr>
              <a:t>Tepkime hızı</a:t>
            </a:r>
            <a:r>
              <a:rPr lang="en-US" altLang="ar-SY" sz="2800" dirty="0">
                <a:solidFill>
                  <a:srgbClr val="FF0000"/>
                </a:solidFill>
              </a:rPr>
              <a:t> = k [A]</a:t>
            </a:r>
            <a:r>
              <a:rPr lang="en-US" altLang="ar-SY" sz="2800" i="1" baseline="30000" dirty="0">
                <a:solidFill>
                  <a:srgbClr val="FF0000"/>
                </a:solidFill>
              </a:rPr>
              <a:t>m</a:t>
            </a:r>
            <a:r>
              <a:rPr lang="en-US" altLang="ar-SY" sz="2800" dirty="0">
                <a:solidFill>
                  <a:srgbClr val="FF0000"/>
                </a:solidFill>
              </a:rPr>
              <a:t>[B]</a:t>
            </a:r>
            <a:r>
              <a:rPr lang="en-US" altLang="ar-SY" sz="2800" i="1" baseline="30000" dirty="0">
                <a:solidFill>
                  <a:srgbClr val="FF0000"/>
                </a:solidFill>
              </a:rPr>
              <a:t>n</a:t>
            </a:r>
            <a:r>
              <a:rPr lang="en-US" altLang="ar-SY" sz="2800" dirty="0">
                <a:solidFill>
                  <a:srgbClr val="FF0000"/>
                </a:solidFill>
              </a:rPr>
              <a:t> ….</a:t>
            </a:r>
            <a:endParaRPr lang="tr-TR" altLang="ar-SY" sz="2800" dirty="0">
              <a:solidFill>
                <a:srgbClr val="FF0000"/>
              </a:solidFill>
            </a:endParaRPr>
          </a:p>
          <a:p>
            <a:pPr algn="just" rtl="0">
              <a:buFontTx/>
              <a:buNone/>
            </a:pPr>
            <a:endParaRPr lang="en-US" altLang="ar-SY" sz="2800" dirty="0"/>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Tepkime Kinetiği</a:t>
            </a:r>
            <a:r>
              <a:rPr lang="en-US" altLang="ar-SY" sz="3200" dirty="0"/>
              <a:t>: </a:t>
            </a:r>
            <a:r>
              <a:rPr lang="tr-TR" altLang="ar-SY" sz="3200" dirty="0">
                <a:solidFill>
                  <a:srgbClr val="FF0000"/>
                </a:solidFill>
              </a:rPr>
              <a:t>Özet</a:t>
            </a:r>
            <a:endParaRPr lang="en-US" altLang="ar-SY" sz="3200" dirty="0">
              <a:solidFill>
                <a:srgbClr val="FF0000"/>
              </a:solidFill>
            </a:endParaRPr>
          </a:p>
        </p:txBody>
      </p:sp>
    </p:spTree>
    <p:extLst>
      <p:ext uri="{BB962C8B-B14F-4D97-AF65-F5344CB8AC3E}">
        <p14:creationId xmlns:p14="http://schemas.microsoft.com/office/powerpoint/2010/main" val="2163136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marL="514350" indent="-514350" algn="just" rtl="0">
              <a:lnSpc>
                <a:spcPct val="150000"/>
              </a:lnSpc>
              <a:buFont typeface="+mj-lt"/>
              <a:buAutoNum type="arabicPeriod" startAt="2"/>
            </a:pPr>
            <a:r>
              <a:rPr lang="tr-TR" altLang="ar-SY" sz="2800" dirty="0">
                <a:solidFill>
                  <a:srgbClr val="0070C0"/>
                </a:solidFill>
              </a:rPr>
              <a:t>Hız yasası verilmemiş ise</a:t>
            </a:r>
            <a:r>
              <a:rPr lang="tr-TR" altLang="ar-SY" sz="2800" dirty="0">
                <a:solidFill>
                  <a:schemeClr val="tx1"/>
                </a:solidFill>
              </a:rPr>
              <a:t>, </a:t>
            </a:r>
            <a:r>
              <a:rPr lang="tr-TR" altLang="ar-SY" sz="2800" dirty="0">
                <a:solidFill>
                  <a:srgbClr val="FF0000"/>
                </a:solidFill>
              </a:rPr>
              <a:t>tepkime hızı </a:t>
            </a:r>
            <a:r>
              <a:rPr lang="tr-TR" altLang="ar-SY" sz="2800" dirty="0">
                <a:solidFill>
                  <a:schemeClr val="tx1"/>
                </a:solidFill>
              </a:rPr>
              <a:t>aşağıdaki yöntemler kullanılarak saptanır.</a:t>
            </a:r>
          </a:p>
          <a:p>
            <a:pPr lvl="1" algn="just" rtl="0">
              <a:lnSpc>
                <a:spcPct val="150000"/>
              </a:lnSpc>
            </a:pPr>
            <a:r>
              <a:rPr lang="tr-TR" altLang="ar-SY" sz="2800" dirty="0">
                <a:solidFill>
                  <a:schemeClr val="tx1"/>
                </a:solidFill>
              </a:rPr>
              <a:t>[A]’</a:t>
            </a:r>
            <a:r>
              <a:rPr lang="tr-TR" altLang="ar-SY" sz="2800" dirty="0" err="1">
                <a:solidFill>
                  <a:schemeClr val="tx1"/>
                </a:solidFill>
              </a:rPr>
              <a:t>nın</a:t>
            </a:r>
            <a:r>
              <a:rPr lang="tr-TR" altLang="ar-SY" sz="2800" dirty="0">
                <a:solidFill>
                  <a:schemeClr val="tx1"/>
                </a:solidFill>
              </a:rPr>
              <a:t> </a:t>
            </a:r>
            <a:r>
              <a:rPr lang="tr-TR" altLang="ar-SY" sz="2800" i="1" dirty="0">
                <a:solidFill>
                  <a:schemeClr val="tx1"/>
                </a:solidFill>
              </a:rPr>
              <a:t>t</a:t>
            </a:r>
            <a:r>
              <a:rPr lang="tr-TR" altLang="ar-SY" sz="2800" dirty="0">
                <a:solidFill>
                  <a:schemeClr val="tx1"/>
                </a:solidFill>
              </a:rPr>
              <a:t>’ye karşı grafiğinden, uygun bir teğetin eğimi bulunur. </a:t>
            </a:r>
          </a:p>
          <a:p>
            <a:pPr lvl="1" algn="just" rtl="0">
              <a:lnSpc>
                <a:spcPct val="150000"/>
              </a:lnSpc>
            </a:pPr>
            <a:r>
              <a:rPr lang="tr-TR" altLang="ar-SY" sz="2800" dirty="0">
                <a:solidFill>
                  <a:schemeClr val="tx1"/>
                </a:solidFill>
              </a:rPr>
              <a:t>Kısa bir </a:t>
            </a:r>
            <a:r>
              <a:rPr lang="el-GR" altLang="ar-SY" sz="2800" dirty="0">
                <a:solidFill>
                  <a:schemeClr val="tx1"/>
                </a:solidFill>
              </a:rPr>
              <a:t>Δ</a:t>
            </a:r>
            <a:r>
              <a:rPr lang="en-US" altLang="ar-SY" sz="2800" i="1" dirty="0">
                <a:solidFill>
                  <a:schemeClr val="tx1"/>
                </a:solidFill>
              </a:rPr>
              <a:t>t</a:t>
            </a:r>
            <a:r>
              <a:rPr lang="tr-TR" altLang="ar-SY" sz="2800" dirty="0">
                <a:solidFill>
                  <a:schemeClr val="tx1"/>
                </a:solidFill>
              </a:rPr>
              <a:t> süresi alınarak</a:t>
            </a:r>
            <a:r>
              <a:rPr lang="tr-TR" altLang="ar-SY" sz="2800" dirty="0"/>
              <a:t>,</a:t>
            </a:r>
            <a:r>
              <a:rPr lang="en-US" altLang="ar-SY" sz="2800" dirty="0"/>
              <a:t> </a:t>
            </a:r>
            <a:r>
              <a:rPr lang="en-US" altLang="ar-SY" sz="2800" dirty="0">
                <a:solidFill>
                  <a:srgbClr val="FF0000"/>
                </a:solidFill>
              </a:rPr>
              <a:t>–</a:t>
            </a:r>
            <a:r>
              <a:rPr lang="el-GR" altLang="ar-SY" sz="2800" dirty="0">
                <a:solidFill>
                  <a:srgbClr val="FF0000"/>
                </a:solidFill>
              </a:rPr>
              <a:t>Δ</a:t>
            </a:r>
            <a:r>
              <a:rPr lang="en-US" altLang="ar-SY" sz="2800" dirty="0">
                <a:solidFill>
                  <a:srgbClr val="FF0000"/>
                </a:solidFill>
              </a:rPr>
              <a:t>[A]/</a:t>
            </a:r>
            <a:r>
              <a:rPr lang="el-GR" altLang="ar-SY" sz="2800" dirty="0">
                <a:solidFill>
                  <a:srgbClr val="FF0000"/>
                </a:solidFill>
              </a:rPr>
              <a:t>Δ</a:t>
            </a:r>
            <a:r>
              <a:rPr lang="en-US" altLang="ar-SY" sz="2800" i="1" dirty="0">
                <a:solidFill>
                  <a:srgbClr val="FF0000"/>
                </a:solidFill>
              </a:rPr>
              <a:t>t</a:t>
            </a:r>
            <a:r>
              <a:rPr lang="tr-TR" altLang="ar-SY" sz="2800" dirty="0">
                <a:solidFill>
                  <a:srgbClr val="FF0000"/>
                </a:solidFill>
              </a:rPr>
              <a:t> </a:t>
            </a:r>
            <a:r>
              <a:rPr lang="tr-TR" altLang="ar-SY" sz="2800" dirty="0">
                <a:solidFill>
                  <a:schemeClr val="tx1"/>
                </a:solidFill>
              </a:rPr>
              <a:t>ifadesi kullanılır</a:t>
            </a:r>
            <a:r>
              <a:rPr lang="en-US" altLang="ar-SY" sz="2800" dirty="0">
                <a:solidFill>
                  <a:schemeClr val="tx1"/>
                </a:solidFill>
              </a:rPr>
              <a:t>.</a:t>
            </a:r>
          </a:p>
          <a:p>
            <a:pPr algn="just" rtl="0">
              <a:buFontTx/>
              <a:buNone/>
            </a:pPr>
            <a:endParaRPr lang="en-US" altLang="ar-SY" sz="2800" dirty="0"/>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Tepkime Kinetiği</a:t>
            </a:r>
            <a:r>
              <a:rPr lang="en-US" altLang="ar-SY" sz="3200" dirty="0"/>
              <a:t>: </a:t>
            </a:r>
            <a:r>
              <a:rPr lang="tr-TR" altLang="ar-SY" sz="3200" dirty="0">
                <a:solidFill>
                  <a:srgbClr val="FF0000"/>
                </a:solidFill>
              </a:rPr>
              <a:t>Özet</a:t>
            </a:r>
            <a:endParaRPr lang="en-US" altLang="ar-SY" sz="3200" dirty="0">
              <a:solidFill>
                <a:srgbClr val="FF0000"/>
              </a:solidFill>
            </a:endParaRPr>
          </a:p>
        </p:txBody>
      </p:sp>
    </p:spTree>
    <p:extLst>
      <p:ext uri="{BB962C8B-B14F-4D97-AF65-F5344CB8AC3E}">
        <p14:creationId xmlns:p14="http://schemas.microsoft.com/office/powerpoint/2010/main" val="2009169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3"/>
            <a:ext cx="7962900" cy="5306171"/>
          </a:xfrm>
        </p:spPr>
        <p:txBody>
          <a:bodyPr>
            <a:normAutofit/>
          </a:bodyPr>
          <a:lstStyle/>
          <a:p>
            <a:pPr marL="514350" indent="-514350" algn="just" rtl="0">
              <a:lnSpc>
                <a:spcPct val="160000"/>
              </a:lnSpc>
              <a:buFont typeface="+mj-lt"/>
              <a:buAutoNum type="arabicPeriod" startAt="3"/>
            </a:pPr>
            <a:r>
              <a:rPr lang="tr-TR" altLang="ar-SY" sz="2800" dirty="0">
                <a:solidFill>
                  <a:schemeClr val="tx1"/>
                </a:solidFill>
              </a:rPr>
              <a:t>Bir</a:t>
            </a:r>
            <a:r>
              <a:rPr lang="tr-TR" altLang="ar-SY" sz="2800" dirty="0"/>
              <a:t> </a:t>
            </a:r>
            <a:r>
              <a:rPr lang="tr-TR" altLang="ar-SY" sz="2800" dirty="0">
                <a:solidFill>
                  <a:srgbClr val="FF0000"/>
                </a:solidFill>
              </a:rPr>
              <a:t>tepkimenin derecesini bulmak için</a:t>
            </a:r>
            <a:r>
              <a:rPr lang="tr-TR" altLang="ar-SY" sz="2800" dirty="0"/>
              <a:t>, </a:t>
            </a:r>
            <a:r>
              <a:rPr lang="tr-TR" altLang="ar-SY" sz="2800" dirty="0">
                <a:solidFill>
                  <a:schemeClr val="tx1"/>
                </a:solidFill>
              </a:rPr>
              <a:t>aşağıdaki</a:t>
            </a:r>
            <a:r>
              <a:rPr lang="tr-TR" altLang="ar-SY" sz="2800" dirty="0"/>
              <a:t> </a:t>
            </a:r>
            <a:r>
              <a:rPr lang="tr-TR" altLang="ar-SY" sz="2800" dirty="0">
                <a:solidFill>
                  <a:srgbClr val="FF0000"/>
                </a:solidFill>
              </a:rPr>
              <a:t>yöntemlerden bir tanesi </a:t>
            </a:r>
            <a:r>
              <a:rPr lang="tr-TR" altLang="ar-SY" sz="2800" dirty="0">
                <a:solidFill>
                  <a:schemeClr val="tx1"/>
                </a:solidFill>
              </a:rPr>
              <a:t>kullanılır:</a:t>
            </a:r>
          </a:p>
          <a:p>
            <a:pPr lvl="1" algn="just" rtl="0">
              <a:lnSpc>
                <a:spcPct val="160000"/>
              </a:lnSpc>
            </a:pPr>
            <a:r>
              <a:rPr lang="tr-TR" altLang="ar-SY" sz="2800" dirty="0">
                <a:solidFill>
                  <a:schemeClr val="tx1"/>
                </a:solidFill>
              </a:rPr>
              <a:t>Deneysel veriler farklı başlangıç </a:t>
            </a:r>
            <a:r>
              <a:rPr lang="tr-TR" altLang="ar-SY" sz="2800" dirty="0" err="1">
                <a:solidFill>
                  <a:schemeClr val="tx1"/>
                </a:solidFill>
              </a:rPr>
              <a:t>derişimlerinde</a:t>
            </a:r>
            <a:r>
              <a:rPr lang="tr-TR" altLang="ar-SY" sz="2800" dirty="0">
                <a:solidFill>
                  <a:schemeClr val="tx1"/>
                </a:solidFill>
              </a:rPr>
              <a:t> tepkime hızları şeklinde verilmişse</a:t>
            </a:r>
            <a:r>
              <a:rPr lang="tr-TR" altLang="ar-SY" sz="2800" dirty="0"/>
              <a:t>, </a:t>
            </a:r>
            <a:r>
              <a:rPr lang="tr-TR" altLang="ar-SY" sz="2800" dirty="0">
                <a:solidFill>
                  <a:srgbClr val="FF0000"/>
                </a:solidFill>
              </a:rPr>
              <a:t>başlangıç hızları yöntemi </a:t>
            </a:r>
            <a:r>
              <a:rPr lang="tr-TR" altLang="ar-SY" sz="2800" dirty="0">
                <a:solidFill>
                  <a:schemeClr val="tx1"/>
                </a:solidFill>
              </a:rPr>
              <a:t>kullanılır.</a:t>
            </a:r>
          </a:p>
          <a:p>
            <a:pPr lvl="1" algn="just" rtl="0">
              <a:lnSpc>
                <a:spcPct val="160000"/>
              </a:lnSpc>
            </a:pPr>
            <a:r>
              <a:rPr lang="tr-TR" altLang="ar-SY" sz="2800" dirty="0">
                <a:solidFill>
                  <a:schemeClr val="tx1"/>
                </a:solidFill>
              </a:rPr>
              <a:t>Bir doğru veren hız verileri grafiği bulunur.</a:t>
            </a: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Tepkime Kinetiği</a:t>
            </a:r>
            <a:r>
              <a:rPr lang="en-US" altLang="ar-SY" sz="3200" dirty="0"/>
              <a:t>: </a:t>
            </a:r>
            <a:r>
              <a:rPr lang="tr-TR" altLang="ar-SY" sz="3200" dirty="0">
                <a:solidFill>
                  <a:schemeClr val="tx2"/>
                </a:solidFill>
              </a:rPr>
              <a:t>Özet</a:t>
            </a:r>
            <a:endParaRPr lang="en-US" altLang="ar-SY" sz="3200" dirty="0">
              <a:solidFill>
                <a:schemeClr val="tx2"/>
              </a:solidFill>
            </a:endParaRPr>
          </a:p>
        </p:txBody>
      </p:sp>
    </p:spTree>
    <p:extLst>
      <p:ext uri="{BB962C8B-B14F-4D97-AF65-F5344CB8AC3E}">
        <p14:creationId xmlns:p14="http://schemas.microsoft.com/office/powerpoint/2010/main" val="31601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3085395"/>
          </a:xfrm>
        </p:spPr>
        <p:txBody>
          <a:bodyPr>
            <a:normAutofit/>
          </a:bodyPr>
          <a:lstStyle/>
          <a:p>
            <a:pPr marL="0" indent="0" algn="just" rtl="0">
              <a:lnSpc>
                <a:spcPct val="160000"/>
              </a:lnSpc>
              <a:buNone/>
            </a:pPr>
            <a:endParaRPr lang="tr-TR" altLang="ar-SY" sz="2600" dirty="0">
              <a:solidFill>
                <a:schemeClr val="tx1"/>
              </a:solidFill>
            </a:endParaRP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Tepkime Kinetiği</a:t>
            </a:r>
            <a:r>
              <a:rPr lang="en-US" altLang="ar-SY" sz="3200" dirty="0"/>
              <a:t>: </a:t>
            </a:r>
            <a:r>
              <a:rPr lang="tr-TR" altLang="ar-SY" sz="3200" dirty="0">
                <a:solidFill>
                  <a:schemeClr val="tx2"/>
                </a:solidFill>
              </a:rPr>
              <a:t>Özet</a:t>
            </a:r>
            <a:endParaRPr lang="en-US" altLang="ar-SY" sz="3200" dirty="0">
              <a:solidFill>
                <a:schemeClr val="tx2"/>
              </a:solidFill>
            </a:endParaRPr>
          </a:p>
        </p:txBody>
      </p:sp>
      <p:pic>
        <p:nvPicPr>
          <p:cNvPr id="5" name="Resim 4">
            <a:extLst>
              <a:ext uri="{FF2B5EF4-FFF2-40B4-BE49-F238E27FC236}">
                <a16:creationId xmlns:a16="http://schemas.microsoft.com/office/drawing/2014/main" id="{0211B764-7B2B-4AB1-9AD7-3F9B89E0AB96}"/>
              </a:ext>
            </a:extLst>
          </p:cNvPr>
          <p:cNvPicPr>
            <a:picLocks noChangeAspect="1"/>
          </p:cNvPicPr>
          <p:nvPr/>
        </p:nvPicPr>
        <p:blipFill>
          <a:blip r:embed="rId2"/>
          <a:stretch>
            <a:fillRect/>
          </a:stretch>
        </p:blipFill>
        <p:spPr>
          <a:xfrm>
            <a:off x="669328" y="1138874"/>
            <a:ext cx="11005672" cy="3654352"/>
          </a:xfrm>
          <a:prstGeom prst="rect">
            <a:avLst/>
          </a:prstGeom>
        </p:spPr>
      </p:pic>
    </p:spTree>
    <p:extLst>
      <p:ext uri="{BB962C8B-B14F-4D97-AF65-F5344CB8AC3E}">
        <p14:creationId xmlns:p14="http://schemas.microsoft.com/office/powerpoint/2010/main" val="214391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lvl="1" algn="just" rtl="0">
              <a:lnSpc>
                <a:spcPct val="160000"/>
              </a:lnSpc>
            </a:pPr>
            <a:r>
              <a:rPr lang="tr-TR" altLang="ar-SY" sz="2800" dirty="0">
                <a:solidFill>
                  <a:schemeClr val="tx1"/>
                </a:solidFill>
              </a:rPr>
              <a:t>Yarı ömrünün sabit olup olmadığına bakılır </a:t>
            </a:r>
            <a:r>
              <a:rPr lang="tr-TR" altLang="ar-SY" sz="2800" dirty="0"/>
              <a:t>(</a:t>
            </a:r>
            <a:r>
              <a:rPr lang="tr-TR" altLang="ar-SY" sz="2800" dirty="0">
                <a:solidFill>
                  <a:srgbClr val="FF0000"/>
                </a:solidFill>
              </a:rPr>
              <a:t>Yarı ömrü sadece birinci dereceden tepkimeler için sabittir</a:t>
            </a:r>
            <a:r>
              <a:rPr lang="tr-TR" altLang="ar-SY" sz="2800" dirty="0"/>
              <a:t>).</a:t>
            </a:r>
          </a:p>
          <a:p>
            <a:pPr lvl="1" algn="just" rtl="0">
              <a:lnSpc>
                <a:spcPct val="160000"/>
              </a:lnSpc>
            </a:pPr>
            <a:r>
              <a:rPr lang="tr-TR" altLang="ar-SY" sz="2800" dirty="0">
                <a:solidFill>
                  <a:schemeClr val="tx1"/>
                </a:solidFill>
              </a:rPr>
              <a:t>Hız verileri, integrali alınmış hız yasalarında yerine konarak, </a:t>
            </a:r>
            <a:r>
              <a:rPr lang="tr-TR" altLang="ar-SY" sz="2800" i="1" dirty="0" err="1">
                <a:solidFill>
                  <a:schemeClr val="tx1"/>
                </a:solidFill>
              </a:rPr>
              <a:t>k</a:t>
            </a:r>
            <a:r>
              <a:rPr lang="tr-TR" altLang="ar-SY" sz="2800" dirty="0" err="1">
                <a:solidFill>
                  <a:schemeClr val="tx1"/>
                </a:solidFill>
              </a:rPr>
              <a:t>’nın</a:t>
            </a:r>
            <a:r>
              <a:rPr lang="tr-TR" altLang="ar-SY" sz="2800" dirty="0">
                <a:solidFill>
                  <a:schemeClr val="tx1"/>
                </a:solidFill>
              </a:rPr>
              <a:t> sabit kaldığı bir değer bulunur.</a:t>
            </a: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Tepkime Kinetiği</a:t>
            </a:r>
            <a:r>
              <a:rPr lang="en-US" altLang="ar-SY" sz="3200" dirty="0"/>
              <a:t>: </a:t>
            </a:r>
            <a:r>
              <a:rPr lang="tr-TR" altLang="ar-SY" sz="3200" dirty="0">
                <a:solidFill>
                  <a:schemeClr val="tx2"/>
                </a:solidFill>
              </a:rPr>
              <a:t>Özet</a:t>
            </a:r>
            <a:endParaRPr lang="en-US" altLang="ar-SY" sz="3200" dirty="0">
              <a:solidFill>
                <a:schemeClr val="tx2"/>
              </a:solidFill>
            </a:endParaRPr>
          </a:p>
        </p:txBody>
      </p:sp>
    </p:spTree>
    <p:extLst>
      <p:ext uri="{BB962C8B-B14F-4D97-AF65-F5344CB8AC3E}">
        <p14:creationId xmlns:p14="http://schemas.microsoft.com/office/powerpoint/2010/main" val="347517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marL="514350" indent="-514350" algn="just" rtl="0">
              <a:lnSpc>
                <a:spcPct val="160000"/>
              </a:lnSpc>
              <a:buFont typeface="+mj-lt"/>
              <a:buAutoNum type="arabicPeriod" startAt="4"/>
            </a:pPr>
            <a:r>
              <a:rPr lang="tr-TR" altLang="ar-SY" sz="2800" dirty="0">
                <a:solidFill>
                  <a:schemeClr val="tx1"/>
                </a:solidFill>
              </a:rPr>
              <a:t>Bir tepkimenin </a:t>
            </a:r>
            <a:r>
              <a:rPr lang="tr-TR" altLang="ar-SY" sz="2800" i="1" dirty="0">
                <a:solidFill>
                  <a:schemeClr val="tx1"/>
                </a:solidFill>
              </a:rPr>
              <a:t>k</a:t>
            </a:r>
            <a:r>
              <a:rPr lang="tr-TR" altLang="ar-SY" sz="2800" dirty="0">
                <a:solidFill>
                  <a:schemeClr val="tx1"/>
                </a:solidFill>
              </a:rPr>
              <a:t> hız sabitini bulmak için aşağıdaki yöntemler kullanılır.</a:t>
            </a:r>
          </a:p>
          <a:p>
            <a:pPr lvl="1" algn="just" rtl="0">
              <a:lnSpc>
                <a:spcPct val="160000"/>
              </a:lnSpc>
            </a:pPr>
            <a:r>
              <a:rPr lang="tr-TR" altLang="ar-SY" sz="2800" dirty="0">
                <a:solidFill>
                  <a:schemeClr val="tx1"/>
                </a:solidFill>
              </a:rPr>
              <a:t>Doğrusal grafiğin eğiminden </a:t>
            </a:r>
            <a:r>
              <a:rPr lang="tr-TR" altLang="ar-SY" sz="2800" i="1" dirty="0">
                <a:solidFill>
                  <a:schemeClr val="tx1"/>
                </a:solidFill>
              </a:rPr>
              <a:t>k</a:t>
            </a:r>
            <a:r>
              <a:rPr lang="tr-TR" altLang="ar-SY" sz="2800" dirty="0">
                <a:solidFill>
                  <a:schemeClr val="tx1"/>
                </a:solidFill>
              </a:rPr>
              <a:t> bulunur.</a:t>
            </a:r>
          </a:p>
          <a:p>
            <a:pPr lvl="1" algn="just" rtl="0">
              <a:lnSpc>
                <a:spcPct val="160000"/>
              </a:lnSpc>
            </a:pPr>
            <a:r>
              <a:rPr lang="tr-TR" altLang="ar-SY" sz="2800" dirty="0">
                <a:solidFill>
                  <a:schemeClr val="tx1"/>
                </a:solidFill>
              </a:rPr>
              <a:t>Derişim- zaman verileri, integrali alınmış hız yasasında yerlerine konur.</a:t>
            </a: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Tepkime Kinetiği</a:t>
            </a:r>
            <a:r>
              <a:rPr lang="en-US" altLang="ar-SY" sz="3200" dirty="0"/>
              <a:t>: </a:t>
            </a:r>
            <a:r>
              <a:rPr lang="tr-TR" altLang="ar-SY" sz="3200" dirty="0">
                <a:solidFill>
                  <a:schemeClr val="tx2"/>
                </a:solidFill>
              </a:rPr>
              <a:t>Özet</a:t>
            </a:r>
            <a:endParaRPr lang="en-US" altLang="ar-SY" sz="3200" dirty="0">
              <a:solidFill>
                <a:schemeClr val="tx2"/>
              </a:solidFill>
            </a:endParaRPr>
          </a:p>
        </p:txBody>
      </p:sp>
    </p:spTree>
    <p:extLst>
      <p:ext uri="{BB962C8B-B14F-4D97-AF65-F5344CB8AC3E}">
        <p14:creationId xmlns:p14="http://schemas.microsoft.com/office/powerpoint/2010/main" val="288793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lvl="1" algn="just" rtl="0">
              <a:lnSpc>
                <a:spcPct val="160000"/>
              </a:lnSpc>
            </a:pPr>
            <a:r>
              <a:rPr lang="tr-TR" altLang="ar-SY" sz="2800" dirty="0">
                <a:solidFill>
                  <a:schemeClr val="tx1"/>
                </a:solidFill>
              </a:rPr>
              <a:t>Tepkimenin  yarı ömründen k bulunur. Birinci dereceden tepkimeler için geçerlidir.</a:t>
            </a:r>
          </a:p>
          <a:p>
            <a:pPr marL="514350" indent="-514350" algn="just" rtl="0">
              <a:lnSpc>
                <a:spcPct val="160000"/>
              </a:lnSpc>
              <a:buFont typeface="+mj-lt"/>
              <a:buAutoNum type="arabicPeriod" startAt="5"/>
            </a:pPr>
            <a:r>
              <a:rPr lang="tr-TR" altLang="ar-SY" sz="2800" i="1" dirty="0">
                <a:solidFill>
                  <a:schemeClr val="tx1"/>
                </a:solidFill>
              </a:rPr>
              <a:t>k</a:t>
            </a:r>
            <a:r>
              <a:rPr lang="tr-TR" altLang="ar-SY" sz="2800" dirty="0">
                <a:solidFill>
                  <a:schemeClr val="tx1"/>
                </a:solidFill>
              </a:rPr>
              <a:t> </a:t>
            </a:r>
            <a:r>
              <a:rPr lang="tr-TR" altLang="ar-SY" sz="2800" dirty="0" err="1">
                <a:solidFill>
                  <a:schemeClr val="tx1"/>
                </a:solidFill>
              </a:rPr>
              <a:t>yı</a:t>
            </a:r>
            <a:r>
              <a:rPr lang="tr-TR" altLang="ar-SY" sz="2800" dirty="0">
                <a:solidFill>
                  <a:schemeClr val="tx1"/>
                </a:solidFill>
              </a:rPr>
              <a:t> bulunduktan sonra, integrali alınmış uygun hız yasası kullanılarak, tepken </a:t>
            </a:r>
            <a:r>
              <a:rPr lang="tr-TR" altLang="ar-SY" sz="2800" dirty="0" err="1">
                <a:solidFill>
                  <a:schemeClr val="tx1"/>
                </a:solidFill>
              </a:rPr>
              <a:t>derişimleri</a:t>
            </a:r>
            <a:r>
              <a:rPr lang="tr-TR" altLang="ar-SY" sz="2800" dirty="0">
                <a:solidFill>
                  <a:schemeClr val="tx1"/>
                </a:solidFill>
              </a:rPr>
              <a:t> ile zaman arasındaki ilişki bulunur.</a:t>
            </a: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t>Tepkime Kinetiği</a:t>
            </a:r>
            <a:r>
              <a:rPr lang="en-US" altLang="ar-SY" sz="3200" dirty="0"/>
              <a:t>: </a:t>
            </a:r>
            <a:r>
              <a:rPr lang="tr-TR" altLang="ar-SY" sz="3200" dirty="0">
                <a:solidFill>
                  <a:schemeClr val="tx2"/>
                </a:solidFill>
              </a:rPr>
              <a:t>Özet</a:t>
            </a:r>
            <a:endParaRPr lang="en-US" altLang="ar-SY" sz="3200" dirty="0">
              <a:solidFill>
                <a:schemeClr val="tx2"/>
              </a:solidFill>
            </a:endParaRPr>
          </a:p>
        </p:txBody>
      </p:sp>
    </p:spTree>
    <p:extLst>
      <p:ext uri="{BB962C8B-B14F-4D97-AF65-F5344CB8AC3E}">
        <p14:creationId xmlns:p14="http://schemas.microsoft.com/office/powerpoint/2010/main" val="224458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just" rtl="0">
              <a:lnSpc>
                <a:spcPct val="160000"/>
              </a:lnSpc>
            </a:pPr>
            <a:r>
              <a:rPr lang="tr-TR" altLang="ar-SY" sz="2800" dirty="0">
                <a:solidFill>
                  <a:schemeClr val="tx1"/>
                </a:solidFill>
              </a:rPr>
              <a:t>Tablodaki veriler A</a:t>
            </a:r>
            <a:r>
              <a:rPr lang="tr-TR" altLang="ar-SY" sz="2800" dirty="0">
                <a:solidFill>
                  <a:schemeClr val="tx1"/>
                </a:solidFill>
                <a:cs typeface="Times New Roman" panose="02020603050405020304" pitchFamily="18" charset="0"/>
              </a:rPr>
              <a:t>→ ürünler tipinde bir tepkimeye aittir. (a) Tepkimenin derecesini bulunuz. (b) Hız sabiti </a:t>
            </a:r>
            <a:r>
              <a:rPr lang="tr-TR" altLang="ar-SY" sz="2800" i="1" dirty="0">
                <a:solidFill>
                  <a:schemeClr val="tx1"/>
                </a:solidFill>
                <a:cs typeface="Times New Roman" panose="02020603050405020304" pitchFamily="18" charset="0"/>
              </a:rPr>
              <a:t>k</a:t>
            </a:r>
            <a:r>
              <a:rPr lang="tr-TR" altLang="ar-SY" sz="2800" dirty="0">
                <a:solidFill>
                  <a:schemeClr val="tx1"/>
                </a:solidFill>
                <a:cs typeface="Times New Roman" panose="02020603050405020304" pitchFamily="18" charset="0"/>
              </a:rPr>
              <a:t> </a:t>
            </a:r>
            <a:r>
              <a:rPr lang="tr-TR" altLang="ar-SY" sz="2800" dirty="0" err="1">
                <a:solidFill>
                  <a:schemeClr val="tx1"/>
                </a:solidFill>
                <a:cs typeface="Times New Roman" panose="02020603050405020304" pitchFamily="18" charset="0"/>
              </a:rPr>
              <a:t>yı</a:t>
            </a:r>
            <a:r>
              <a:rPr lang="tr-TR" altLang="ar-SY" sz="2800" dirty="0">
                <a:solidFill>
                  <a:schemeClr val="tx1"/>
                </a:solidFill>
                <a:cs typeface="Times New Roman" panose="02020603050405020304" pitchFamily="18" charset="0"/>
              </a:rPr>
              <a:t> hesaplayınız. (c) </a:t>
            </a:r>
            <a:r>
              <a:rPr lang="en-US" altLang="ar-SY" sz="2800" dirty="0">
                <a:solidFill>
                  <a:schemeClr val="tx1"/>
                </a:solidFill>
              </a:rPr>
              <a:t>[A]</a:t>
            </a:r>
            <a:r>
              <a:rPr lang="tr-TR" altLang="ar-SY" sz="2800" baseline="-25000" dirty="0">
                <a:solidFill>
                  <a:schemeClr val="tx1"/>
                </a:solidFill>
              </a:rPr>
              <a:t>0</a:t>
            </a:r>
            <a:r>
              <a:rPr lang="tr-TR" altLang="ar-SY" sz="2800" dirty="0">
                <a:solidFill>
                  <a:schemeClr val="tx1"/>
                </a:solidFill>
              </a:rPr>
              <a:t>=1 M ise </a:t>
            </a:r>
            <a:r>
              <a:rPr lang="tr-TR" altLang="ar-SY" sz="2800" i="1" dirty="0">
                <a:solidFill>
                  <a:schemeClr val="tx1"/>
                </a:solidFill>
              </a:rPr>
              <a:t>t</a:t>
            </a:r>
            <a:r>
              <a:rPr lang="tr-TR" altLang="ar-SY" sz="2800" baseline="-25000" dirty="0">
                <a:solidFill>
                  <a:schemeClr val="tx1"/>
                </a:solidFill>
              </a:rPr>
              <a:t>1/2</a:t>
            </a:r>
            <a:r>
              <a:rPr lang="tr-TR" altLang="ar-SY" sz="2800" dirty="0">
                <a:solidFill>
                  <a:schemeClr val="tx1"/>
                </a:solidFill>
              </a:rPr>
              <a:t> nedir?</a:t>
            </a:r>
          </a:p>
          <a:p>
            <a:pPr algn="just" rtl="0">
              <a:lnSpc>
                <a:spcPct val="160000"/>
              </a:lnSpc>
            </a:pPr>
            <a:endParaRPr lang="tr-TR" altLang="ar-SY" sz="2800" dirty="0">
              <a:solidFill>
                <a:schemeClr val="tx2"/>
              </a:solidFill>
            </a:endParaRP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solidFill>
                  <a:srgbClr val="FF0000"/>
                </a:solidFill>
              </a:rPr>
              <a:t>Örnek</a:t>
            </a:r>
            <a:endParaRPr lang="en-US" altLang="ar-SY" sz="3200"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235256434"/>
              </p:ext>
            </p:extLst>
          </p:nvPr>
        </p:nvGraphicFramePr>
        <p:xfrm>
          <a:off x="1358900" y="3424754"/>
          <a:ext cx="8128000" cy="31089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ctr" rtl="0"/>
                      <a:r>
                        <a:rPr lang="tr-TR" sz="2800" dirty="0"/>
                        <a:t>Zaman,</a:t>
                      </a:r>
                      <a:r>
                        <a:rPr lang="tr-TR" sz="2800" baseline="0" dirty="0"/>
                        <a:t> </a:t>
                      </a:r>
                      <a:r>
                        <a:rPr lang="tr-TR" sz="2800" baseline="0" dirty="0" err="1"/>
                        <a:t>dak</a:t>
                      </a:r>
                      <a:endParaRPr lang="tr-TR" sz="2800" dirty="0"/>
                    </a:p>
                  </a:txBody>
                  <a:tcPr anchor="ctr"/>
                </a:tc>
                <a:tc>
                  <a:txBody>
                    <a:bodyPr/>
                    <a:lstStyle/>
                    <a:p>
                      <a:pPr algn="ctr" rtl="0"/>
                      <a:r>
                        <a:rPr lang="en-US" altLang="ar-SY" sz="2800" dirty="0">
                          <a:solidFill>
                            <a:schemeClr val="bg1"/>
                          </a:solidFill>
                        </a:rPr>
                        <a:t>[A]</a:t>
                      </a:r>
                      <a:r>
                        <a:rPr lang="tr-TR" altLang="ar-SY" sz="2800" dirty="0">
                          <a:solidFill>
                            <a:schemeClr val="bg1"/>
                          </a:solidFill>
                        </a:rPr>
                        <a:t>,</a:t>
                      </a:r>
                      <a:r>
                        <a:rPr lang="tr-TR" altLang="ar-SY" sz="2800" baseline="0" dirty="0">
                          <a:solidFill>
                            <a:schemeClr val="bg1"/>
                          </a:solidFill>
                        </a:rPr>
                        <a:t> M</a:t>
                      </a:r>
                      <a:endParaRPr lang="tr-TR" sz="2800" dirty="0">
                        <a:solidFill>
                          <a:schemeClr val="bg1"/>
                        </a:solidFill>
                      </a:endParaRPr>
                    </a:p>
                  </a:txBody>
                  <a:tcPr anchor="ctr"/>
                </a:tc>
                <a:tc>
                  <a:txBody>
                    <a:bodyPr/>
                    <a:lstStyle/>
                    <a:p>
                      <a:pPr algn="ctr" rtl="0"/>
                      <a:r>
                        <a:rPr lang="tr-TR" sz="2800" dirty="0" err="1"/>
                        <a:t>Ln</a:t>
                      </a:r>
                      <a:r>
                        <a:rPr lang="tr-TR" sz="2800" dirty="0">
                          <a:solidFill>
                            <a:schemeClr val="bg1"/>
                          </a:solidFill>
                        </a:rPr>
                        <a:t> </a:t>
                      </a:r>
                      <a:r>
                        <a:rPr lang="en-US" altLang="ar-SY" sz="2800" dirty="0">
                          <a:solidFill>
                            <a:schemeClr val="bg1"/>
                          </a:solidFill>
                        </a:rPr>
                        <a:t>[A]</a:t>
                      </a:r>
                      <a:endParaRPr lang="tr-TR" sz="2800" dirty="0">
                        <a:solidFill>
                          <a:schemeClr val="bg1"/>
                        </a:solidFill>
                      </a:endParaRPr>
                    </a:p>
                  </a:txBody>
                  <a:tcPr anchor="ctr"/>
                </a:tc>
                <a:tc>
                  <a:txBody>
                    <a:bodyPr/>
                    <a:lstStyle/>
                    <a:p>
                      <a:pPr algn="ctr" rtl="0"/>
                      <a:r>
                        <a:rPr lang="tr-TR" sz="2800" dirty="0">
                          <a:solidFill>
                            <a:schemeClr val="bg1"/>
                          </a:solidFill>
                        </a:rPr>
                        <a:t>1/</a:t>
                      </a:r>
                      <a:r>
                        <a:rPr lang="en-US" altLang="ar-SY" sz="2800" dirty="0">
                          <a:solidFill>
                            <a:schemeClr val="bg1"/>
                          </a:solidFill>
                        </a:rPr>
                        <a:t>[A]</a:t>
                      </a:r>
                      <a:endParaRPr lang="tr-TR" sz="2800" dirty="0">
                        <a:solidFill>
                          <a:schemeClr val="bg1"/>
                        </a:solidFill>
                      </a:endParaRPr>
                    </a:p>
                  </a:txBody>
                  <a:tcPr anchor="ctr"/>
                </a:tc>
                <a:extLst>
                  <a:ext uri="{0D108BD9-81ED-4DB2-BD59-A6C34878D82A}">
                    <a16:rowId xmlns:a16="http://schemas.microsoft.com/office/drawing/2014/main" val="10000"/>
                  </a:ext>
                </a:extLst>
              </a:tr>
              <a:tr h="370840">
                <a:tc>
                  <a:txBody>
                    <a:bodyPr/>
                    <a:lstStyle/>
                    <a:p>
                      <a:pPr algn="ctr" rtl="0"/>
                      <a:r>
                        <a:rPr lang="tr-TR" sz="2800" dirty="0"/>
                        <a:t>0</a:t>
                      </a:r>
                    </a:p>
                  </a:txBody>
                  <a:tcPr anchor="ctr"/>
                </a:tc>
                <a:tc>
                  <a:txBody>
                    <a:bodyPr/>
                    <a:lstStyle/>
                    <a:p>
                      <a:pPr algn="ctr" rtl="0"/>
                      <a:r>
                        <a:rPr lang="tr-TR" sz="2800" dirty="0"/>
                        <a:t>1,00</a:t>
                      </a:r>
                    </a:p>
                  </a:txBody>
                  <a:tcPr anchor="ctr"/>
                </a:tc>
                <a:tc>
                  <a:txBody>
                    <a:bodyPr/>
                    <a:lstStyle/>
                    <a:p>
                      <a:pPr algn="ctr" rtl="0"/>
                      <a:r>
                        <a:rPr lang="tr-TR" sz="2800" dirty="0"/>
                        <a:t>0,00</a:t>
                      </a:r>
                    </a:p>
                  </a:txBody>
                  <a:tcPr anchor="ctr"/>
                </a:tc>
                <a:tc>
                  <a:txBody>
                    <a:bodyPr/>
                    <a:lstStyle/>
                    <a:p>
                      <a:pPr algn="ctr" rtl="0"/>
                      <a:r>
                        <a:rPr lang="tr-TR" sz="2800" dirty="0"/>
                        <a:t>1,00</a:t>
                      </a:r>
                    </a:p>
                  </a:txBody>
                  <a:tcPr anchor="ctr"/>
                </a:tc>
                <a:extLst>
                  <a:ext uri="{0D108BD9-81ED-4DB2-BD59-A6C34878D82A}">
                    <a16:rowId xmlns:a16="http://schemas.microsoft.com/office/drawing/2014/main" val="10001"/>
                  </a:ext>
                </a:extLst>
              </a:tr>
              <a:tr h="370840">
                <a:tc>
                  <a:txBody>
                    <a:bodyPr/>
                    <a:lstStyle/>
                    <a:p>
                      <a:pPr algn="ctr" rtl="0"/>
                      <a:r>
                        <a:rPr lang="tr-TR" sz="2800" dirty="0"/>
                        <a:t>5</a:t>
                      </a:r>
                    </a:p>
                  </a:txBody>
                  <a:tcPr anchor="ctr"/>
                </a:tc>
                <a:tc>
                  <a:txBody>
                    <a:bodyPr/>
                    <a:lstStyle/>
                    <a:p>
                      <a:pPr algn="ctr" rtl="0"/>
                      <a:r>
                        <a:rPr lang="tr-TR" sz="2800" dirty="0"/>
                        <a:t>0,63</a:t>
                      </a:r>
                    </a:p>
                  </a:txBody>
                  <a:tcPr anchor="ctr"/>
                </a:tc>
                <a:tc>
                  <a:txBody>
                    <a:bodyPr/>
                    <a:lstStyle/>
                    <a:p>
                      <a:pPr algn="ctr" rtl="0"/>
                      <a:r>
                        <a:rPr lang="tr-TR" sz="2800" dirty="0"/>
                        <a:t>-0,46</a:t>
                      </a:r>
                    </a:p>
                  </a:txBody>
                  <a:tcPr anchor="ctr"/>
                </a:tc>
                <a:tc>
                  <a:txBody>
                    <a:bodyPr/>
                    <a:lstStyle/>
                    <a:p>
                      <a:pPr algn="ctr" rtl="0"/>
                      <a:r>
                        <a:rPr lang="tr-TR" sz="2800" dirty="0"/>
                        <a:t>1,6</a:t>
                      </a:r>
                    </a:p>
                  </a:txBody>
                  <a:tcPr anchor="ctr"/>
                </a:tc>
                <a:extLst>
                  <a:ext uri="{0D108BD9-81ED-4DB2-BD59-A6C34878D82A}">
                    <a16:rowId xmlns:a16="http://schemas.microsoft.com/office/drawing/2014/main" val="10002"/>
                  </a:ext>
                </a:extLst>
              </a:tr>
              <a:tr h="370840">
                <a:tc>
                  <a:txBody>
                    <a:bodyPr/>
                    <a:lstStyle/>
                    <a:p>
                      <a:pPr algn="ctr" rtl="0"/>
                      <a:r>
                        <a:rPr lang="tr-TR" sz="2800" dirty="0"/>
                        <a:t>10</a:t>
                      </a:r>
                    </a:p>
                  </a:txBody>
                  <a:tcPr anchor="ctr"/>
                </a:tc>
                <a:tc>
                  <a:txBody>
                    <a:bodyPr/>
                    <a:lstStyle/>
                    <a:p>
                      <a:pPr algn="ctr" rtl="0"/>
                      <a:r>
                        <a:rPr lang="tr-TR" sz="2800" dirty="0"/>
                        <a:t>0,46</a:t>
                      </a:r>
                    </a:p>
                  </a:txBody>
                  <a:tcPr anchor="ctr"/>
                </a:tc>
                <a:tc>
                  <a:txBody>
                    <a:bodyPr/>
                    <a:lstStyle/>
                    <a:p>
                      <a:pPr algn="ctr" rtl="0"/>
                      <a:r>
                        <a:rPr lang="tr-TR" sz="2800" dirty="0"/>
                        <a:t>-0,78</a:t>
                      </a:r>
                    </a:p>
                  </a:txBody>
                  <a:tcPr anchor="ctr"/>
                </a:tc>
                <a:tc>
                  <a:txBody>
                    <a:bodyPr/>
                    <a:lstStyle/>
                    <a:p>
                      <a:pPr algn="ctr" rtl="0"/>
                      <a:r>
                        <a:rPr lang="tr-TR" sz="2800" dirty="0"/>
                        <a:t>2,2</a:t>
                      </a:r>
                    </a:p>
                  </a:txBody>
                  <a:tcPr anchor="ctr"/>
                </a:tc>
                <a:extLst>
                  <a:ext uri="{0D108BD9-81ED-4DB2-BD59-A6C34878D82A}">
                    <a16:rowId xmlns:a16="http://schemas.microsoft.com/office/drawing/2014/main" val="10003"/>
                  </a:ext>
                </a:extLst>
              </a:tr>
              <a:tr h="370840">
                <a:tc>
                  <a:txBody>
                    <a:bodyPr/>
                    <a:lstStyle/>
                    <a:p>
                      <a:pPr algn="ctr" rtl="0"/>
                      <a:r>
                        <a:rPr lang="tr-TR" sz="2800" dirty="0"/>
                        <a:t>15</a:t>
                      </a:r>
                    </a:p>
                  </a:txBody>
                  <a:tcPr anchor="ctr"/>
                </a:tc>
                <a:tc>
                  <a:txBody>
                    <a:bodyPr/>
                    <a:lstStyle/>
                    <a:p>
                      <a:pPr algn="ctr" rtl="0"/>
                      <a:r>
                        <a:rPr lang="tr-TR" sz="2800" dirty="0"/>
                        <a:t>0,36</a:t>
                      </a:r>
                    </a:p>
                  </a:txBody>
                  <a:tcPr anchor="ctr"/>
                </a:tc>
                <a:tc>
                  <a:txBody>
                    <a:bodyPr/>
                    <a:lstStyle/>
                    <a:p>
                      <a:pPr algn="ctr" rtl="0"/>
                      <a:r>
                        <a:rPr lang="tr-TR" sz="2800" dirty="0"/>
                        <a:t>-1,02</a:t>
                      </a:r>
                    </a:p>
                  </a:txBody>
                  <a:tcPr anchor="ctr"/>
                </a:tc>
                <a:tc>
                  <a:txBody>
                    <a:bodyPr/>
                    <a:lstStyle/>
                    <a:p>
                      <a:pPr algn="ctr" rtl="0"/>
                      <a:r>
                        <a:rPr lang="tr-TR" sz="2800" dirty="0"/>
                        <a:t>2,8</a:t>
                      </a:r>
                    </a:p>
                  </a:txBody>
                  <a:tcPr anchor="ctr"/>
                </a:tc>
                <a:extLst>
                  <a:ext uri="{0D108BD9-81ED-4DB2-BD59-A6C34878D82A}">
                    <a16:rowId xmlns:a16="http://schemas.microsoft.com/office/drawing/2014/main" val="10004"/>
                  </a:ext>
                </a:extLst>
              </a:tr>
              <a:tr h="370840">
                <a:tc>
                  <a:txBody>
                    <a:bodyPr/>
                    <a:lstStyle/>
                    <a:p>
                      <a:pPr algn="ctr" rtl="0"/>
                      <a:r>
                        <a:rPr lang="tr-TR" sz="2800" dirty="0"/>
                        <a:t>25</a:t>
                      </a:r>
                    </a:p>
                  </a:txBody>
                  <a:tcPr anchor="ctr"/>
                </a:tc>
                <a:tc>
                  <a:txBody>
                    <a:bodyPr/>
                    <a:lstStyle/>
                    <a:p>
                      <a:pPr algn="ctr" rtl="0"/>
                      <a:r>
                        <a:rPr lang="tr-TR" sz="2800" dirty="0"/>
                        <a:t>0,25</a:t>
                      </a:r>
                    </a:p>
                  </a:txBody>
                  <a:tcPr anchor="ctr"/>
                </a:tc>
                <a:tc>
                  <a:txBody>
                    <a:bodyPr/>
                    <a:lstStyle/>
                    <a:p>
                      <a:pPr algn="ctr" rtl="0"/>
                      <a:r>
                        <a:rPr lang="tr-TR" sz="2800" dirty="0"/>
                        <a:t>-1,39</a:t>
                      </a:r>
                    </a:p>
                  </a:txBody>
                  <a:tcPr anchor="ctr"/>
                </a:tc>
                <a:tc>
                  <a:txBody>
                    <a:bodyPr/>
                    <a:lstStyle/>
                    <a:p>
                      <a:pPr algn="ctr" rtl="0"/>
                      <a:r>
                        <a:rPr lang="tr-TR" sz="2800" dirty="0"/>
                        <a:t>4,0</a:t>
                      </a: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4627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just" rtl="0">
              <a:lnSpc>
                <a:spcPct val="160000"/>
              </a:lnSpc>
            </a:pPr>
            <a:r>
              <a:rPr lang="tr-TR" altLang="ar-SY" sz="2800" dirty="0">
                <a:solidFill>
                  <a:srgbClr val="FF0000"/>
                </a:solidFill>
                <a:latin typeface="Times New Roman" panose="02020603050405020304" pitchFamily="18" charset="0"/>
                <a:cs typeface="Times New Roman" panose="02020603050405020304" pitchFamily="18" charset="0"/>
              </a:rPr>
              <a:t>(a) </a:t>
            </a:r>
            <a:r>
              <a:rPr lang="tr-TR" altLang="ar-SY" sz="2800" dirty="0">
                <a:solidFill>
                  <a:schemeClr val="tx1"/>
                </a:solidFill>
                <a:latin typeface="Times New Roman" panose="02020603050405020304" pitchFamily="18" charset="0"/>
                <a:cs typeface="Times New Roman" panose="02020603050405020304" pitchFamily="18" charset="0"/>
              </a:rPr>
              <a:t>Üç  grafiği çiziniz.</a:t>
            </a:r>
          </a:p>
          <a:p>
            <a:pPr lvl="1" algn="just" rtl="0">
              <a:lnSpc>
                <a:spcPct val="160000"/>
              </a:lnSpc>
            </a:pPr>
            <a:r>
              <a:rPr lang="tr-TR" altLang="ar-SY" sz="2400" dirty="0">
                <a:solidFill>
                  <a:schemeClr val="tx1"/>
                </a:solidFill>
              </a:rPr>
              <a:t>Zaman karşı </a:t>
            </a:r>
            <a:r>
              <a:rPr lang="en-US" altLang="ar-SY" sz="2400" dirty="0">
                <a:solidFill>
                  <a:schemeClr val="tx1"/>
                </a:solidFill>
              </a:rPr>
              <a:t>[A]</a:t>
            </a:r>
            <a:r>
              <a:rPr lang="tr-TR" altLang="ar-SY" sz="2400" dirty="0">
                <a:solidFill>
                  <a:schemeClr val="tx1"/>
                </a:solidFill>
              </a:rPr>
              <a:t>. </a:t>
            </a:r>
            <a:r>
              <a:rPr lang="tr-TR" altLang="ar-SY" sz="2400" dirty="0" err="1">
                <a:solidFill>
                  <a:schemeClr val="tx1"/>
                </a:solidFill>
              </a:rPr>
              <a:t>Garfik</a:t>
            </a:r>
            <a:r>
              <a:rPr lang="tr-TR" altLang="ar-SY" sz="2400" dirty="0">
                <a:solidFill>
                  <a:schemeClr val="tx1"/>
                </a:solidFill>
              </a:rPr>
              <a:t> doğrusal ise, tepkime sıfırıncı derecedendir.</a:t>
            </a:r>
          </a:p>
          <a:p>
            <a:pPr lvl="1" algn="just" rtl="0">
              <a:lnSpc>
                <a:spcPct val="160000"/>
              </a:lnSpc>
            </a:pPr>
            <a:r>
              <a:rPr lang="tr-TR" altLang="ar-SY" sz="2400" dirty="0">
                <a:solidFill>
                  <a:schemeClr val="tx1"/>
                </a:solidFill>
              </a:rPr>
              <a:t>Zaman karşı </a:t>
            </a:r>
            <a:r>
              <a:rPr lang="en-US" altLang="ar-SY" sz="2400" dirty="0">
                <a:solidFill>
                  <a:schemeClr val="tx1"/>
                </a:solidFill>
              </a:rPr>
              <a:t>ln[A]</a:t>
            </a:r>
            <a:r>
              <a:rPr lang="tr-TR" altLang="ar-SY" sz="2400" dirty="0">
                <a:solidFill>
                  <a:schemeClr val="tx1"/>
                </a:solidFill>
              </a:rPr>
              <a:t>. </a:t>
            </a:r>
            <a:r>
              <a:rPr lang="tr-TR" altLang="ar-SY" sz="2400" dirty="0" err="1">
                <a:solidFill>
                  <a:schemeClr val="tx1"/>
                </a:solidFill>
              </a:rPr>
              <a:t>Garfik</a:t>
            </a:r>
            <a:r>
              <a:rPr lang="tr-TR" altLang="ar-SY" sz="2400" dirty="0">
                <a:solidFill>
                  <a:schemeClr val="tx1"/>
                </a:solidFill>
              </a:rPr>
              <a:t> doğrusal ise, tepkime birinci derecedendir.</a:t>
            </a:r>
          </a:p>
          <a:p>
            <a:pPr lvl="1" algn="just" rtl="0">
              <a:lnSpc>
                <a:spcPct val="160000"/>
              </a:lnSpc>
            </a:pPr>
            <a:r>
              <a:rPr lang="tr-TR" altLang="ar-SY" sz="2400" dirty="0">
                <a:solidFill>
                  <a:schemeClr val="tx1"/>
                </a:solidFill>
              </a:rPr>
              <a:t>Zaman karşı </a:t>
            </a:r>
            <a:r>
              <a:rPr lang="en-US" altLang="ar-SY" sz="2400" dirty="0">
                <a:solidFill>
                  <a:schemeClr val="tx1"/>
                </a:solidFill>
              </a:rPr>
              <a:t>1/[A]</a:t>
            </a:r>
            <a:r>
              <a:rPr lang="tr-TR" altLang="ar-SY" sz="2400" dirty="0">
                <a:solidFill>
                  <a:schemeClr val="tx1"/>
                </a:solidFill>
              </a:rPr>
              <a:t>. </a:t>
            </a:r>
            <a:r>
              <a:rPr lang="tr-TR" altLang="ar-SY" sz="2400" dirty="0" err="1">
                <a:solidFill>
                  <a:schemeClr val="tx1"/>
                </a:solidFill>
              </a:rPr>
              <a:t>Garfik</a:t>
            </a:r>
            <a:r>
              <a:rPr lang="tr-TR" altLang="ar-SY" sz="2400" dirty="0">
                <a:solidFill>
                  <a:schemeClr val="tx1"/>
                </a:solidFill>
              </a:rPr>
              <a:t> doğrusal ise, </a:t>
            </a:r>
            <a:r>
              <a:rPr lang="tr-TR" altLang="ar-SY" sz="2400" dirty="0">
                <a:solidFill>
                  <a:srgbClr val="FF0000"/>
                </a:solidFill>
              </a:rPr>
              <a:t>tepkime ikinci derecedendir</a:t>
            </a:r>
            <a:r>
              <a:rPr lang="tr-TR" altLang="ar-SY" sz="2400" dirty="0">
                <a:solidFill>
                  <a:schemeClr val="tx2"/>
                </a:solidFill>
              </a:rPr>
              <a:t>.</a:t>
            </a: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solidFill>
                  <a:srgbClr val="FF0000"/>
                </a:solidFill>
              </a:rPr>
              <a:t>Örnek - Çözüm</a:t>
            </a:r>
            <a:endParaRPr lang="en-US" altLang="ar-SY" sz="3200" dirty="0">
              <a:solidFill>
                <a:srgbClr val="FF0000"/>
              </a:solidFill>
            </a:endParaRPr>
          </a:p>
        </p:txBody>
      </p:sp>
      <p:pic>
        <p:nvPicPr>
          <p:cNvPr id="5" name="Picture 4"/>
          <p:cNvPicPr>
            <a:picLocks noChangeAspect="1"/>
          </p:cNvPicPr>
          <p:nvPr/>
        </p:nvPicPr>
        <p:blipFill>
          <a:blip r:embed="rId2"/>
          <a:stretch>
            <a:fillRect/>
          </a:stretch>
        </p:blipFill>
        <p:spPr>
          <a:xfrm>
            <a:off x="9486900" y="761132"/>
            <a:ext cx="1937257" cy="5818569"/>
          </a:xfrm>
          <a:prstGeom prst="rect">
            <a:avLst/>
          </a:prstGeom>
        </p:spPr>
      </p:pic>
      <p:sp>
        <p:nvSpPr>
          <p:cNvPr id="6" name="TextBox 5"/>
          <p:cNvSpPr txBox="1"/>
          <p:nvPr/>
        </p:nvSpPr>
        <p:spPr>
          <a:xfrm>
            <a:off x="10229850" y="2365296"/>
            <a:ext cx="866775" cy="246221"/>
          </a:xfrm>
          <a:prstGeom prst="rect">
            <a:avLst/>
          </a:prstGeom>
          <a:solidFill>
            <a:srgbClr val="E2E7F6"/>
          </a:solidFill>
          <a:ln>
            <a:solidFill>
              <a:srgbClr val="E2E7F6"/>
            </a:solidFill>
          </a:ln>
        </p:spPr>
        <p:txBody>
          <a:bodyPr wrap="square" rtlCol="1" anchor="ctr" anchorCtr="1">
            <a:spAutoFit/>
          </a:bodyPr>
          <a:lstStyle/>
          <a:p>
            <a:r>
              <a:rPr lang="tr-TR" sz="1000" dirty="0"/>
              <a:t>Zaman, </a:t>
            </a:r>
            <a:r>
              <a:rPr lang="tr-TR" sz="1000" dirty="0" err="1"/>
              <a:t>dak</a:t>
            </a:r>
            <a:endParaRPr lang="tr-TR" sz="1000" dirty="0"/>
          </a:p>
        </p:txBody>
      </p:sp>
      <p:sp>
        <p:nvSpPr>
          <p:cNvPr id="7" name="TextBox 6"/>
          <p:cNvSpPr txBox="1"/>
          <p:nvPr/>
        </p:nvSpPr>
        <p:spPr>
          <a:xfrm>
            <a:off x="10229850" y="4367715"/>
            <a:ext cx="866775" cy="246221"/>
          </a:xfrm>
          <a:prstGeom prst="rect">
            <a:avLst/>
          </a:prstGeom>
          <a:solidFill>
            <a:srgbClr val="E2E7F6"/>
          </a:solidFill>
          <a:ln>
            <a:solidFill>
              <a:srgbClr val="E2E7F6"/>
            </a:solidFill>
          </a:ln>
        </p:spPr>
        <p:txBody>
          <a:bodyPr wrap="square" rtlCol="1" anchor="ctr" anchorCtr="1">
            <a:spAutoFit/>
          </a:bodyPr>
          <a:lstStyle/>
          <a:p>
            <a:r>
              <a:rPr lang="tr-TR" sz="1000" dirty="0"/>
              <a:t>Zaman, </a:t>
            </a:r>
            <a:r>
              <a:rPr lang="tr-TR" sz="1000" dirty="0" err="1"/>
              <a:t>dak</a:t>
            </a:r>
            <a:endParaRPr lang="tr-TR" sz="1000" dirty="0"/>
          </a:p>
        </p:txBody>
      </p:sp>
      <p:sp>
        <p:nvSpPr>
          <p:cNvPr id="8" name="TextBox 7"/>
          <p:cNvSpPr txBox="1"/>
          <p:nvPr/>
        </p:nvSpPr>
        <p:spPr>
          <a:xfrm>
            <a:off x="10229850" y="6370135"/>
            <a:ext cx="866775" cy="246221"/>
          </a:xfrm>
          <a:prstGeom prst="rect">
            <a:avLst/>
          </a:prstGeom>
          <a:solidFill>
            <a:srgbClr val="E2E7F6"/>
          </a:solidFill>
          <a:ln>
            <a:solidFill>
              <a:srgbClr val="E2E7F6"/>
            </a:solidFill>
          </a:ln>
        </p:spPr>
        <p:txBody>
          <a:bodyPr wrap="square" rtlCol="1" anchor="ctr" anchorCtr="1">
            <a:spAutoFit/>
          </a:bodyPr>
          <a:lstStyle/>
          <a:p>
            <a:r>
              <a:rPr lang="tr-TR" sz="1000" dirty="0"/>
              <a:t>Zaman, </a:t>
            </a:r>
            <a:r>
              <a:rPr lang="tr-TR" sz="1000" dirty="0" err="1"/>
              <a:t>dak</a:t>
            </a:r>
            <a:endParaRPr lang="tr-TR" sz="1000" dirty="0"/>
          </a:p>
        </p:txBody>
      </p:sp>
    </p:spTree>
    <p:extLst>
      <p:ext uri="{BB962C8B-B14F-4D97-AF65-F5344CB8AC3E}">
        <p14:creationId xmlns:p14="http://schemas.microsoft.com/office/powerpoint/2010/main" val="200644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1524000" y="1138874"/>
                <a:ext cx="7962900" cy="5313441"/>
              </a:xfrm>
            </p:spPr>
            <p:txBody>
              <a:bodyPr>
                <a:normAutofit/>
              </a:bodyPr>
              <a:lstStyle/>
              <a:p>
                <a:pPr algn="just" rtl="0">
                  <a:lnSpc>
                    <a:spcPct val="160000"/>
                  </a:lnSpc>
                </a:pPr>
                <a:r>
                  <a:rPr lang="tr-TR" altLang="ar-SY" sz="2800" dirty="0">
                    <a:solidFill>
                      <a:srgbClr val="FF0000"/>
                    </a:solidFill>
                    <a:latin typeface="Times New Roman" panose="02020603050405020304" pitchFamily="18" charset="0"/>
                    <a:cs typeface="Times New Roman" panose="02020603050405020304" pitchFamily="18" charset="0"/>
                  </a:rPr>
                  <a:t>(b) </a:t>
                </a:r>
                <a:r>
                  <a:rPr lang="tr-TR" altLang="ar-SY" sz="2800" dirty="0">
                    <a:solidFill>
                      <a:schemeClr val="tx1"/>
                    </a:solidFill>
                    <a:latin typeface="Times New Roman" panose="02020603050405020304" pitchFamily="18" charset="0"/>
                    <a:cs typeface="Times New Roman" panose="02020603050405020304" pitchFamily="18" charset="0"/>
                  </a:rPr>
                  <a:t>grafik 3 ün  eğimi</a:t>
                </a:r>
              </a:p>
              <a:p>
                <a:pPr marL="0" indent="0" algn="just" rtl="0">
                  <a:lnSpc>
                    <a:spcPct val="160000"/>
                  </a:lnSpc>
                  <a:buNone/>
                </a:pPr>
                <a14:m>
                  <m:oMathPara xmlns:m="http://schemas.openxmlformats.org/officeDocument/2006/math">
                    <m:oMathParaPr>
                      <m:jc m:val="centerGroup"/>
                    </m:oMathParaPr>
                    <m:oMath xmlns:m="http://schemas.openxmlformats.org/officeDocument/2006/math">
                      <m:r>
                        <a:rPr lang="tr-TR" altLang="ar-SY" sz="2800" b="0" i="1" smtClean="0">
                          <a:solidFill>
                            <a:srgbClr val="FF0000"/>
                          </a:solidFill>
                          <a:latin typeface="Cambria Math" panose="02040503050406030204" pitchFamily="18" charset="0"/>
                          <a:cs typeface="Times New Roman" panose="02020603050405020304" pitchFamily="18" charset="0"/>
                        </a:rPr>
                        <m:t>𝑘</m:t>
                      </m:r>
                      <m:r>
                        <a:rPr lang="tr-TR" altLang="ar-SY" sz="2800" b="0" i="1" smtClean="0">
                          <a:solidFill>
                            <a:schemeClr val="tx1"/>
                          </a:solidFill>
                          <a:latin typeface="Cambria Math" panose="02040503050406030204" pitchFamily="18" charset="0"/>
                          <a:cs typeface="Times New Roman" panose="02020603050405020304" pitchFamily="18" charset="0"/>
                        </a:rPr>
                        <m:t>=</m:t>
                      </m:r>
                      <m:f>
                        <m:fPr>
                          <m:ctrlPr>
                            <a:rPr lang="tr-TR" altLang="ar-SY" sz="2800" b="0" i="1" smtClean="0">
                              <a:solidFill>
                                <a:schemeClr val="tx1"/>
                              </a:solidFill>
                              <a:latin typeface="Cambria Math" panose="02040503050406030204" pitchFamily="18" charset="0"/>
                              <a:cs typeface="Times New Roman" panose="02020603050405020304" pitchFamily="18" charset="0"/>
                            </a:rPr>
                          </m:ctrlPr>
                        </m:fPr>
                        <m:num>
                          <m:d>
                            <m:dPr>
                              <m:ctrlPr>
                                <a:rPr lang="tr-TR" altLang="ar-SY" sz="2800" b="0" i="1" smtClean="0">
                                  <a:solidFill>
                                    <a:schemeClr val="tx1"/>
                                  </a:solidFill>
                                  <a:latin typeface="Cambria Math" panose="02040503050406030204" pitchFamily="18" charset="0"/>
                                  <a:cs typeface="Times New Roman" panose="02020603050405020304" pitchFamily="18" charset="0"/>
                                </a:rPr>
                              </m:ctrlPr>
                            </m:dPr>
                            <m:e>
                              <m:r>
                                <a:rPr lang="tr-TR" altLang="ar-SY" sz="2800" b="0" i="0" smtClean="0">
                                  <a:solidFill>
                                    <a:schemeClr val="tx1"/>
                                  </a:solidFill>
                                  <a:latin typeface="Cambria Math" panose="02040503050406030204" pitchFamily="18" charset="0"/>
                                  <a:cs typeface="Times New Roman" panose="02020603050405020304" pitchFamily="18" charset="0"/>
                                </a:rPr>
                                <m:t>4,00 −1,00</m:t>
                              </m:r>
                            </m:e>
                          </m:d>
                          <m:r>
                            <m:rPr>
                              <m:sty m:val="p"/>
                            </m:rPr>
                            <a:rPr lang="tr-TR" altLang="ar-SY" sz="2800" b="0" i="0" smtClean="0">
                              <a:solidFill>
                                <a:schemeClr val="tx1"/>
                              </a:solidFill>
                              <a:latin typeface="Cambria Math" panose="02040503050406030204" pitchFamily="18" charset="0"/>
                              <a:cs typeface="Times New Roman" panose="02020603050405020304" pitchFamily="18" charset="0"/>
                            </a:rPr>
                            <m:t>L</m:t>
                          </m:r>
                          <m:r>
                            <a:rPr lang="tr-TR" altLang="ar-SY" sz="2800" b="0" i="0" smtClean="0">
                              <a:solidFill>
                                <a:schemeClr val="tx1"/>
                              </a:solidFill>
                              <a:latin typeface="Cambria Math" panose="02040503050406030204" pitchFamily="18" charset="0"/>
                              <a:cs typeface="Times New Roman" panose="02020603050405020304" pitchFamily="18" charset="0"/>
                            </a:rPr>
                            <m:t>/</m:t>
                          </m:r>
                          <m:r>
                            <m:rPr>
                              <m:sty m:val="p"/>
                            </m:rPr>
                            <a:rPr lang="tr-TR" altLang="ar-SY" sz="2800" b="0" i="0" smtClean="0">
                              <a:solidFill>
                                <a:schemeClr val="tx1"/>
                              </a:solidFill>
                              <a:latin typeface="Cambria Math" panose="02040503050406030204" pitchFamily="18" charset="0"/>
                              <a:cs typeface="Times New Roman" panose="02020603050405020304" pitchFamily="18" charset="0"/>
                            </a:rPr>
                            <m:t>mol</m:t>
                          </m:r>
                        </m:num>
                        <m:den>
                          <m:r>
                            <a:rPr lang="tr-TR" altLang="ar-SY" sz="2800" b="0" i="1" smtClean="0">
                              <a:solidFill>
                                <a:schemeClr val="tx1"/>
                              </a:solidFill>
                              <a:latin typeface="Cambria Math" panose="02040503050406030204" pitchFamily="18" charset="0"/>
                              <a:cs typeface="Times New Roman" panose="02020603050405020304" pitchFamily="18" charset="0"/>
                            </a:rPr>
                            <m:t>25 </m:t>
                          </m:r>
                          <m:r>
                            <m:rPr>
                              <m:sty m:val="p"/>
                            </m:rPr>
                            <a:rPr lang="tr-TR" altLang="ar-SY" sz="2800" b="0" i="0" smtClean="0">
                              <a:solidFill>
                                <a:schemeClr val="tx1"/>
                              </a:solidFill>
                              <a:latin typeface="Cambria Math" panose="02040503050406030204" pitchFamily="18" charset="0"/>
                              <a:cs typeface="Times New Roman" panose="02020603050405020304" pitchFamily="18" charset="0"/>
                            </a:rPr>
                            <m:t>dak</m:t>
                          </m:r>
                        </m:den>
                      </m:f>
                      <m:r>
                        <a:rPr lang="tr-TR" altLang="ar-SY" sz="2800" b="0" i="1" smtClean="0">
                          <a:latin typeface="Cambria Math" panose="02040503050406030204" pitchFamily="18" charset="0"/>
                          <a:cs typeface="Times New Roman" panose="02020603050405020304" pitchFamily="18" charset="0"/>
                        </a:rPr>
                        <m:t>=</m:t>
                      </m:r>
                      <m:r>
                        <a:rPr lang="tr-TR" altLang="ar-SY" sz="2800" b="0" i="1" smtClean="0">
                          <a:solidFill>
                            <a:srgbClr val="FF0000"/>
                          </a:solidFill>
                          <a:latin typeface="Cambria Math" panose="02040503050406030204" pitchFamily="18" charset="0"/>
                          <a:cs typeface="Times New Roman" panose="02020603050405020304" pitchFamily="18" charset="0"/>
                        </a:rPr>
                        <m:t>0,12 </m:t>
                      </m:r>
                      <m:sSup>
                        <m:sSupPr>
                          <m:ctrlPr>
                            <a:rPr lang="tr-TR" altLang="ar-SY" sz="2800" b="0" i="1" smtClean="0">
                              <a:solidFill>
                                <a:srgbClr val="FF0000"/>
                              </a:solidFill>
                              <a:latin typeface="Cambria Math" panose="02040503050406030204" pitchFamily="18" charset="0"/>
                              <a:cs typeface="Times New Roman" panose="02020603050405020304" pitchFamily="18" charset="0"/>
                            </a:rPr>
                          </m:ctrlPr>
                        </m:sSupPr>
                        <m:e>
                          <m:r>
                            <m:rPr>
                              <m:sty m:val="p"/>
                            </m:rPr>
                            <a:rPr lang="tr-TR" altLang="ar-SY" sz="2800" b="0" i="0" smtClean="0">
                              <a:solidFill>
                                <a:srgbClr val="FF0000"/>
                              </a:solidFill>
                              <a:latin typeface="Cambria Math" panose="02040503050406030204" pitchFamily="18" charset="0"/>
                              <a:cs typeface="Times New Roman" panose="02020603050405020304" pitchFamily="18" charset="0"/>
                            </a:rPr>
                            <m:t>M</m:t>
                          </m:r>
                        </m:e>
                        <m:sup>
                          <m:r>
                            <a:rPr lang="tr-TR" altLang="ar-SY" sz="2800" b="0" i="1" smtClean="0">
                              <a:solidFill>
                                <a:srgbClr val="FF0000"/>
                              </a:solidFill>
                              <a:latin typeface="Cambria Math" panose="02040503050406030204" pitchFamily="18" charset="0"/>
                              <a:cs typeface="Times New Roman" panose="02020603050405020304" pitchFamily="18" charset="0"/>
                            </a:rPr>
                            <m:t>−1</m:t>
                          </m:r>
                        </m:sup>
                      </m:sSup>
                      <m:r>
                        <a:rPr lang="tr-TR" altLang="ar-SY" sz="2800" b="0" i="1" smtClean="0">
                          <a:solidFill>
                            <a:srgbClr val="FF0000"/>
                          </a:solidFill>
                          <a:latin typeface="Cambria Math" panose="02040503050406030204" pitchFamily="18" charset="0"/>
                          <a:cs typeface="Times New Roman" panose="02020603050405020304" pitchFamily="18" charset="0"/>
                        </a:rPr>
                        <m:t> </m:t>
                      </m:r>
                      <m:sSup>
                        <m:sSupPr>
                          <m:ctrlPr>
                            <a:rPr lang="tr-TR" altLang="ar-SY" sz="2800" b="0" i="1" smtClean="0">
                              <a:solidFill>
                                <a:srgbClr val="FF0000"/>
                              </a:solidFill>
                              <a:latin typeface="Cambria Math" panose="02040503050406030204" pitchFamily="18" charset="0"/>
                              <a:cs typeface="Times New Roman" panose="02020603050405020304" pitchFamily="18" charset="0"/>
                            </a:rPr>
                          </m:ctrlPr>
                        </m:sSupPr>
                        <m:e>
                          <m:r>
                            <m:rPr>
                              <m:sty m:val="p"/>
                            </m:rPr>
                            <a:rPr lang="tr-TR" altLang="ar-SY" sz="2800" b="0" i="0" smtClean="0">
                              <a:solidFill>
                                <a:srgbClr val="FF0000"/>
                              </a:solidFill>
                              <a:latin typeface="Cambria Math" panose="02040503050406030204" pitchFamily="18" charset="0"/>
                              <a:cs typeface="Times New Roman" panose="02020603050405020304" pitchFamily="18" charset="0"/>
                            </a:rPr>
                            <m:t>dak</m:t>
                          </m:r>
                        </m:e>
                        <m:sup>
                          <m:r>
                            <a:rPr lang="tr-TR" altLang="ar-SY" sz="2800" b="0" i="1" smtClean="0">
                              <a:solidFill>
                                <a:srgbClr val="FF0000"/>
                              </a:solidFill>
                              <a:latin typeface="Cambria Math" panose="02040503050406030204" pitchFamily="18" charset="0"/>
                              <a:cs typeface="Times New Roman" panose="02020603050405020304" pitchFamily="18" charset="0"/>
                            </a:rPr>
                            <m:t>−1</m:t>
                          </m:r>
                        </m:sup>
                      </m:sSup>
                    </m:oMath>
                  </m:oMathPara>
                </a14:m>
                <a:endParaRPr lang="tr-TR" altLang="ar-SY" sz="2800" dirty="0">
                  <a:latin typeface="Times New Roman" panose="02020603050405020304" pitchFamily="18" charset="0"/>
                  <a:cs typeface="Times New Roman" panose="02020603050405020304" pitchFamily="18" charset="0"/>
                </a:endParaRPr>
              </a:p>
              <a:p>
                <a:pPr algn="just" rtl="0">
                  <a:lnSpc>
                    <a:spcPct val="160000"/>
                  </a:lnSpc>
                </a:pPr>
                <a:r>
                  <a:rPr lang="tr-TR" altLang="ar-SY" sz="2800" dirty="0">
                    <a:solidFill>
                      <a:srgbClr val="FF0000"/>
                    </a:solidFill>
                    <a:latin typeface="Times New Roman" panose="02020603050405020304" pitchFamily="18" charset="0"/>
                    <a:cs typeface="Times New Roman" panose="02020603050405020304" pitchFamily="18" charset="0"/>
                  </a:rPr>
                  <a:t>(c) </a:t>
                </a:r>
                <a14:m>
                  <m:oMath xmlns:m="http://schemas.openxmlformats.org/officeDocument/2006/math">
                    <m:sSub>
                      <m:sSubPr>
                        <m:ctrlPr>
                          <a:rPr lang="tr-TR" altLang="ar-SY" sz="2800" i="1" smtClean="0">
                            <a:solidFill>
                              <a:schemeClr val="tx1"/>
                            </a:solidFill>
                            <a:latin typeface="Cambria Math" panose="02040503050406030204" pitchFamily="18" charset="0"/>
                            <a:cs typeface="Times New Roman" panose="02020603050405020304" pitchFamily="18" charset="0"/>
                          </a:rPr>
                        </m:ctrlPr>
                      </m:sSubPr>
                      <m:e>
                        <m:r>
                          <a:rPr lang="tr-TR" altLang="ar-SY" sz="2800" b="0" i="1" smtClean="0">
                            <a:solidFill>
                              <a:schemeClr val="tx1"/>
                            </a:solidFill>
                            <a:latin typeface="Cambria Math" panose="02040503050406030204" pitchFamily="18" charset="0"/>
                            <a:cs typeface="Times New Roman" panose="02020603050405020304" pitchFamily="18" charset="0"/>
                          </a:rPr>
                          <m:t>𝑡</m:t>
                        </m:r>
                      </m:e>
                      <m:sub>
                        <m:r>
                          <a:rPr lang="tr-TR" altLang="ar-SY" sz="2800" b="0" i="1" smtClean="0">
                            <a:solidFill>
                              <a:schemeClr val="tx1"/>
                            </a:solidFill>
                            <a:latin typeface="Cambria Math" panose="02040503050406030204" pitchFamily="18" charset="0"/>
                            <a:cs typeface="Times New Roman" panose="02020603050405020304" pitchFamily="18" charset="0"/>
                          </a:rPr>
                          <m:t>1/2</m:t>
                        </m:r>
                      </m:sub>
                    </m:sSub>
                    <m:r>
                      <a:rPr lang="tr-TR" altLang="ar-SY" sz="2800" b="0" i="1" smtClean="0">
                        <a:solidFill>
                          <a:schemeClr val="tx1"/>
                        </a:solidFill>
                        <a:latin typeface="Cambria Math" panose="02040503050406030204" pitchFamily="18" charset="0"/>
                        <a:cs typeface="Times New Roman" panose="02020603050405020304" pitchFamily="18" charset="0"/>
                      </a:rPr>
                      <m:t>=</m:t>
                    </m:r>
                    <m:f>
                      <m:fPr>
                        <m:ctrlPr>
                          <a:rPr lang="tr-TR" altLang="ar-SY" sz="2800" b="0" i="1" smtClean="0">
                            <a:solidFill>
                              <a:schemeClr val="tx1"/>
                            </a:solidFill>
                            <a:latin typeface="Cambria Math" panose="02040503050406030204" pitchFamily="18" charset="0"/>
                            <a:cs typeface="Times New Roman" panose="02020603050405020304" pitchFamily="18" charset="0"/>
                          </a:rPr>
                        </m:ctrlPr>
                      </m:fPr>
                      <m:num>
                        <m:r>
                          <a:rPr lang="tr-TR" altLang="ar-SY" sz="2800" b="0" i="1" smtClean="0">
                            <a:solidFill>
                              <a:schemeClr val="tx1"/>
                            </a:solidFill>
                            <a:latin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cs typeface="Times New Roman" panose="02020603050405020304" pitchFamily="18" charset="0"/>
                          </a:rPr>
                          <m:t>𝑘</m:t>
                        </m:r>
                        <m:sSub>
                          <m:sSubPr>
                            <m:ctrlPr>
                              <a:rPr lang="tr-TR" altLang="ar-SY" sz="2800" b="0" i="1" smtClean="0">
                                <a:solidFill>
                                  <a:schemeClr val="tx1"/>
                                </a:solidFill>
                                <a:latin typeface="Cambria Math" panose="02040503050406030204" pitchFamily="18" charset="0"/>
                                <a:cs typeface="Times New Roman" panose="02020603050405020304" pitchFamily="18" charset="0"/>
                              </a:rPr>
                            </m:ctrlPr>
                          </m:sSubPr>
                          <m:e>
                            <m:d>
                              <m:dPr>
                                <m:begChr m:val="["/>
                                <m:endChr m:val="]"/>
                                <m:ctrlPr>
                                  <a:rPr lang="tr-TR" altLang="ar-SY" sz="2800" b="0" i="1" smtClean="0">
                                    <a:solidFill>
                                      <a:schemeClr val="tx1"/>
                                    </a:solidFill>
                                    <a:latin typeface="Cambria Math" panose="02040503050406030204" pitchFamily="18" charset="0"/>
                                    <a:cs typeface="Times New Roman" panose="02020603050405020304" pitchFamily="18" charset="0"/>
                                  </a:rPr>
                                </m:ctrlPr>
                              </m:dPr>
                              <m:e>
                                <m:r>
                                  <m:rPr>
                                    <m:sty m:val="p"/>
                                  </m:rPr>
                                  <a:rPr lang="tr-TR" altLang="ar-SY" sz="2800" b="0" i="0" smtClean="0">
                                    <a:solidFill>
                                      <a:schemeClr val="tx1"/>
                                    </a:solidFill>
                                    <a:latin typeface="Cambria Math" panose="02040503050406030204" pitchFamily="18" charset="0"/>
                                    <a:cs typeface="Times New Roman" panose="02020603050405020304" pitchFamily="18" charset="0"/>
                                  </a:rPr>
                                  <m:t>A</m:t>
                                </m:r>
                              </m:e>
                            </m:d>
                          </m:e>
                          <m:sub>
                            <m:r>
                              <a:rPr lang="tr-TR" altLang="ar-SY" sz="2800" b="0" i="1" smtClean="0">
                                <a:solidFill>
                                  <a:schemeClr val="tx1"/>
                                </a:solidFill>
                                <a:latin typeface="Cambria Math" panose="02040503050406030204" pitchFamily="18" charset="0"/>
                                <a:cs typeface="Times New Roman" panose="02020603050405020304" pitchFamily="18" charset="0"/>
                              </a:rPr>
                              <m:t>0</m:t>
                            </m:r>
                          </m:sub>
                        </m:sSub>
                      </m:den>
                    </m:f>
                    <m:r>
                      <a:rPr lang="tr-TR" altLang="ar-SY" sz="2800" b="0" i="1" smtClean="0">
                        <a:solidFill>
                          <a:schemeClr val="tx1"/>
                        </a:solidFill>
                        <a:latin typeface="Cambria Math" panose="02040503050406030204" pitchFamily="18" charset="0"/>
                        <a:cs typeface="Times New Roman" panose="02020603050405020304" pitchFamily="18" charset="0"/>
                      </a:rPr>
                      <m:t>= </m:t>
                    </m:r>
                    <m:f>
                      <m:fPr>
                        <m:ctrlPr>
                          <a:rPr lang="tr-TR" altLang="ar-SY" sz="2800" b="0" i="1" smtClean="0">
                            <a:solidFill>
                              <a:schemeClr val="tx1"/>
                            </a:solidFill>
                            <a:latin typeface="Cambria Math" panose="02040503050406030204" pitchFamily="18" charset="0"/>
                            <a:cs typeface="Times New Roman" panose="02020603050405020304" pitchFamily="18" charset="0"/>
                          </a:rPr>
                        </m:ctrlPr>
                      </m:fPr>
                      <m:num>
                        <m:r>
                          <a:rPr lang="tr-TR" altLang="ar-SY" sz="2800" b="0" i="1" smtClean="0">
                            <a:solidFill>
                              <a:schemeClr val="tx1"/>
                            </a:solidFill>
                            <a:latin typeface="Cambria Math" panose="02040503050406030204" pitchFamily="18" charset="0"/>
                            <a:cs typeface="Times New Roman" panose="02020603050405020304" pitchFamily="18" charset="0"/>
                          </a:rPr>
                          <m:t>1</m:t>
                        </m:r>
                      </m:num>
                      <m:den>
                        <m:r>
                          <a:rPr lang="tr-TR" altLang="ar-SY" sz="2800" b="0" i="1" smtClean="0">
                            <a:solidFill>
                              <a:schemeClr val="tx1"/>
                            </a:solidFill>
                            <a:latin typeface="Cambria Math" panose="02040503050406030204" pitchFamily="18" charset="0"/>
                            <a:cs typeface="Times New Roman" panose="02020603050405020304" pitchFamily="18" charset="0"/>
                          </a:rPr>
                          <m:t>0,12 </m:t>
                        </m:r>
                        <m:sSup>
                          <m:sSupPr>
                            <m:ctrlPr>
                              <a:rPr lang="tr-TR" altLang="ar-SY" sz="2800" b="0" i="1" smtClean="0">
                                <a:solidFill>
                                  <a:schemeClr val="tx1"/>
                                </a:solidFill>
                                <a:latin typeface="Cambria Math" panose="02040503050406030204" pitchFamily="18" charset="0"/>
                                <a:cs typeface="Times New Roman" panose="02020603050405020304" pitchFamily="18" charset="0"/>
                              </a:rPr>
                            </m:ctrlPr>
                          </m:sSupPr>
                          <m:e>
                            <m:r>
                              <m:rPr>
                                <m:sty m:val="p"/>
                              </m:rPr>
                              <a:rPr lang="tr-TR" altLang="ar-SY" sz="2800" b="0" i="0" smtClean="0">
                                <a:solidFill>
                                  <a:schemeClr val="tx1"/>
                                </a:solidFill>
                                <a:latin typeface="Cambria Math" panose="02040503050406030204" pitchFamily="18" charset="0"/>
                                <a:cs typeface="Times New Roman" panose="02020603050405020304" pitchFamily="18" charset="0"/>
                              </a:rPr>
                              <m:t>M</m:t>
                            </m:r>
                          </m:e>
                          <m:sup>
                            <m:r>
                              <a:rPr lang="tr-TR" altLang="ar-SY" sz="2800" b="0" i="1" smtClean="0">
                                <a:solidFill>
                                  <a:schemeClr val="tx1"/>
                                </a:solidFill>
                                <a:latin typeface="Cambria Math" panose="02040503050406030204" pitchFamily="18" charset="0"/>
                                <a:cs typeface="Times New Roman" panose="02020603050405020304" pitchFamily="18" charset="0"/>
                              </a:rPr>
                              <m:t>−1</m:t>
                            </m:r>
                          </m:sup>
                        </m:sSup>
                        <m:sSup>
                          <m:sSupPr>
                            <m:ctrlPr>
                              <a:rPr lang="tr-TR" altLang="ar-SY" sz="2800" b="0" i="1" smtClean="0">
                                <a:solidFill>
                                  <a:schemeClr val="tx1"/>
                                </a:solidFill>
                                <a:latin typeface="Cambria Math" panose="02040503050406030204" pitchFamily="18" charset="0"/>
                                <a:cs typeface="Times New Roman" panose="02020603050405020304" pitchFamily="18" charset="0"/>
                              </a:rPr>
                            </m:ctrlPr>
                          </m:sSupPr>
                          <m:e>
                            <m:r>
                              <m:rPr>
                                <m:sty m:val="p"/>
                              </m:rPr>
                              <a:rPr lang="tr-TR" altLang="ar-SY" sz="2800" b="0" i="0" smtClean="0">
                                <a:solidFill>
                                  <a:schemeClr val="tx1"/>
                                </a:solidFill>
                                <a:latin typeface="Cambria Math" panose="02040503050406030204" pitchFamily="18" charset="0"/>
                                <a:cs typeface="Times New Roman" panose="02020603050405020304" pitchFamily="18" charset="0"/>
                              </a:rPr>
                              <m:t>dak</m:t>
                            </m:r>
                          </m:e>
                          <m:sup>
                            <m:r>
                              <a:rPr lang="tr-TR" altLang="ar-SY" sz="2800" b="0" i="1" smtClean="0">
                                <a:solidFill>
                                  <a:schemeClr val="tx1"/>
                                </a:solidFill>
                                <a:latin typeface="Cambria Math" panose="02040503050406030204" pitchFamily="18" charset="0"/>
                                <a:cs typeface="Times New Roman" panose="02020603050405020304" pitchFamily="18" charset="0"/>
                              </a:rPr>
                              <m:t>−1</m:t>
                            </m:r>
                          </m:sup>
                        </m:sSup>
                        <m:r>
                          <a:rPr lang="tr-TR" altLang="ar-SY"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×1,00 </m:t>
                        </m:r>
                        <m:r>
                          <m:rPr>
                            <m:sty m:val="p"/>
                          </m:rPr>
                          <a:rPr lang="tr-TR" altLang="ar-SY" sz="28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m:t>
                        </m:r>
                      </m:den>
                    </m:f>
                    <m:r>
                      <a:rPr lang="tr-TR" altLang="ar-SY" sz="2800" b="0" i="1" smtClean="0">
                        <a:solidFill>
                          <a:schemeClr val="tx2"/>
                        </a:solidFill>
                        <a:latin typeface="Cambria Math" panose="02040503050406030204" pitchFamily="18" charset="0"/>
                        <a:cs typeface="Times New Roman" panose="02020603050405020304" pitchFamily="18" charset="0"/>
                      </a:rPr>
                      <m:t>=</m:t>
                    </m:r>
                    <m:r>
                      <a:rPr lang="tr-TR" altLang="ar-SY" sz="2800" b="0" i="0" smtClean="0">
                        <a:solidFill>
                          <a:srgbClr val="FF0000"/>
                        </a:solidFill>
                        <a:latin typeface="Cambria Math" panose="02040503050406030204" pitchFamily="18" charset="0"/>
                        <a:cs typeface="Times New Roman" panose="02020603050405020304" pitchFamily="18" charset="0"/>
                      </a:rPr>
                      <m:t>8,3 </m:t>
                    </m:r>
                    <m:r>
                      <m:rPr>
                        <m:sty m:val="p"/>
                      </m:rPr>
                      <a:rPr lang="tr-TR" altLang="ar-SY" sz="2800" b="0" i="0" smtClean="0">
                        <a:solidFill>
                          <a:srgbClr val="FF0000"/>
                        </a:solidFill>
                        <a:latin typeface="Cambria Math" panose="02040503050406030204" pitchFamily="18" charset="0"/>
                        <a:cs typeface="Times New Roman" panose="02020603050405020304" pitchFamily="18" charset="0"/>
                      </a:rPr>
                      <m:t>dak</m:t>
                    </m:r>
                  </m:oMath>
                </a14:m>
                <a:endParaRPr lang="tr-TR" altLang="ar-SY" sz="2800" dirty="0">
                  <a:solidFill>
                    <a:schemeClr val="tx2"/>
                  </a:solidFill>
                </a:endParaRP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1524000" y="1138874"/>
                <a:ext cx="7962900" cy="5313441"/>
              </a:xfrm>
              <a:blipFill>
                <a:blip r:embed="rId2"/>
                <a:stretch>
                  <a:fillRect l="-1378"/>
                </a:stretch>
              </a:blipFill>
            </p:spPr>
            <p:txBody>
              <a:bodyPr/>
              <a:lstStyle/>
              <a:p>
                <a:r>
                  <a:rPr lang="en-US">
                    <a:noFill/>
                  </a:rPr>
                  <a:t> </a:t>
                </a:r>
              </a:p>
            </p:txBody>
          </p:sp>
        </mc:Fallback>
      </mc:AlternateContent>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solidFill>
                  <a:srgbClr val="FF0000"/>
                </a:solidFill>
              </a:rPr>
              <a:t>Örnek - Çözüm</a:t>
            </a:r>
            <a:endParaRPr lang="en-US" altLang="ar-SY" sz="3200" dirty="0">
              <a:solidFill>
                <a:srgbClr val="FF0000"/>
              </a:solidFill>
            </a:endParaRPr>
          </a:p>
        </p:txBody>
      </p:sp>
      <p:pic>
        <p:nvPicPr>
          <p:cNvPr id="5" name="Picture 4"/>
          <p:cNvPicPr>
            <a:picLocks noChangeAspect="1"/>
          </p:cNvPicPr>
          <p:nvPr/>
        </p:nvPicPr>
        <p:blipFill>
          <a:blip r:embed="rId3"/>
          <a:stretch>
            <a:fillRect/>
          </a:stretch>
        </p:blipFill>
        <p:spPr>
          <a:xfrm>
            <a:off x="9486900" y="761132"/>
            <a:ext cx="1937257" cy="5818569"/>
          </a:xfrm>
          <a:prstGeom prst="rect">
            <a:avLst/>
          </a:prstGeom>
        </p:spPr>
      </p:pic>
      <p:sp>
        <p:nvSpPr>
          <p:cNvPr id="6" name="TextBox 5"/>
          <p:cNvSpPr txBox="1"/>
          <p:nvPr/>
        </p:nvSpPr>
        <p:spPr>
          <a:xfrm>
            <a:off x="10229850" y="2365296"/>
            <a:ext cx="866775" cy="246221"/>
          </a:xfrm>
          <a:prstGeom prst="rect">
            <a:avLst/>
          </a:prstGeom>
          <a:solidFill>
            <a:srgbClr val="E2E7F6"/>
          </a:solidFill>
          <a:ln>
            <a:solidFill>
              <a:srgbClr val="E2E7F6"/>
            </a:solidFill>
          </a:ln>
        </p:spPr>
        <p:txBody>
          <a:bodyPr wrap="square" rtlCol="1" anchor="ctr" anchorCtr="1">
            <a:spAutoFit/>
          </a:bodyPr>
          <a:lstStyle/>
          <a:p>
            <a:r>
              <a:rPr lang="tr-TR" sz="1000" dirty="0"/>
              <a:t>Zaman, </a:t>
            </a:r>
            <a:r>
              <a:rPr lang="tr-TR" sz="1000" dirty="0" err="1"/>
              <a:t>dak</a:t>
            </a:r>
            <a:endParaRPr lang="tr-TR" sz="1000" dirty="0"/>
          </a:p>
        </p:txBody>
      </p:sp>
      <p:sp>
        <p:nvSpPr>
          <p:cNvPr id="7" name="TextBox 6"/>
          <p:cNvSpPr txBox="1"/>
          <p:nvPr/>
        </p:nvSpPr>
        <p:spPr>
          <a:xfrm>
            <a:off x="10229850" y="4367715"/>
            <a:ext cx="866775" cy="246221"/>
          </a:xfrm>
          <a:prstGeom prst="rect">
            <a:avLst/>
          </a:prstGeom>
          <a:solidFill>
            <a:srgbClr val="E2E7F6"/>
          </a:solidFill>
          <a:ln>
            <a:solidFill>
              <a:srgbClr val="E2E7F6"/>
            </a:solidFill>
          </a:ln>
        </p:spPr>
        <p:txBody>
          <a:bodyPr wrap="square" rtlCol="1" anchor="ctr" anchorCtr="1">
            <a:spAutoFit/>
          </a:bodyPr>
          <a:lstStyle/>
          <a:p>
            <a:r>
              <a:rPr lang="tr-TR" sz="1000" dirty="0"/>
              <a:t>Zaman, </a:t>
            </a:r>
            <a:r>
              <a:rPr lang="tr-TR" sz="1000" dirty="0" err="1"/>
              <a:t>dak</a:t>
            </a:r>
            <a:endParaRPr lang="tr-TR" sz="1000" dirty="0"/>
          </a:p>
        </p:txBody>
      </p:sp>
      <p:sp>
        <p:nvSpPr>
          <p:cNvPr id="8" name="TextBox 7"/>
          <p:cNvSpPr txBox="1"/>
          <p:nvPr/>
        </p:nvSpPr>
        <p:spPr>
          <a:xfrm>
            <a:off x="10229850" y="6370135"/>
            <a:ext cx="866775" cy="246221"/>
          </a:xfrm>
          <a:prstGeom prst="rect">
            <a:avLst/>
          </a:prstGeom>
          <a:solidFill>
            <a:srgbClr val="E2E7F6"/>
          </a:solidFill>
          <a:ln>
            <a:solidFill>
              <a:srgbClr val="E2E7F6"/>
            </a:solidFill>
          </a:ln>
        </p:spPr>
        <p:txBody>
          <a:bodyPr wrap="square" rtlCol="1" anchor="ctr" anchorCtr="1">
            <a:spAutoFit/>
          </a:bodyPr>
          <a:lstStyle/>
          <a:p>
            <a:r>
              <a:rPr lang="tr-TR" sz="1000" dirty="0"/>
              <a:t>Zaman, </a:t>
            </a:r>
            <a:r>
              <a:rPr lang="tr-TR" sz="1000" dirty="0" err="1"/>
              <a:t>dak</a:t>
            </a:r>
            <a:endParaRPr lang="tr-TR" sz="1000" dirty="0"/>
          </a:p>
        </p:txBody>
      </p:sp>
    </p:spTree>
    <p:extLst>
      <p:ext uri="{BB962C8B-B14F-4D97-AF65-F5344CB8AC3E}">
        <p14:creationId xmlns:p14="http://schemas.microsoft.com/office/powerpoint/2010/main" val="32729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endParaRPr lang="tr-TR" sz="2800" dirty="0"/>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t>Giriş</a:t>
            </a:r>
          </a:p>
        </p:txBody>
      </p:sp>
      <p:pic>
        <p:nvPicPr>
          <p:cNvPr id="4" name="Picture 3"/>
          <p:cNvPicPr>
            <a:picLocks noChangeAspect="1" noChangeArrowheads="1"/>
          </p:cNvPicPr>
          <p:nvPr/>
        </p:nvPicPr>
        <p:blipFill>
          <a:blip r:embed="rId2" cstate="print"/>
          <a:srcRect/>
          <a:stretch>
            <a:fillRect/>
          </a:stretch>
        </p:blipFill>
        <p:spPr bwMode="auto">
          <a:xfrm>
            <a:off x="995966" y="1138874"/>
            <a:ext cx="9144000" cy="3300015"/>
          </a:xfrm>
          <a:prstGeom prst="rect">
            <a:avLst/>
          </a:prstGeom>
          <a:noFill/>
          <a:ln w="9525">
            <a:noFill/>
            <a:miter lim="800000"/>
            <a:headEnd/>
            <a:tailEnd/>
          </a:ln>
        </p:spPr>
      </p:pic>
      <p:sp>
        <p:nvSpPr>
          <p:cNvPr id="5" name="5 Dikdörtgen"/>
          <p:cNvSpPr/>
          <p:nvPr/>
        </p:nvSpPr>
        <p:spPr>
          <a:xfrm>
            <a:off x="995966" y="4523250"/>
            <a:ext cx="9144000" cy="338554"/>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1600" i="1" dirty="0">
                <a:latin typeface="+mj-lt"/>
              </a:rPr>
              <a:t>a. Odunun yanması                             b. Hamurun mayalanması                            c. Dikit ve sarkıtların oluşması </a:t>
            </a:r>
            <a:endParaRPr lang="tr-TR" sz="1600" dirty="0">
              <a:latin typeface="+mj-lt"/>
            </a:endParaRPr>
          </a:p>
        </p:txBody>
      </p:sp>
    </p:spTree>
    <p:extLst>
      <p:ext uri="{BB962C8B-B14F-4D97-AF65-F5344CB8AC3E}">
        <p14:creationId xmlns:p14="http://schemas.microsoft.com/office/powerpoint/2010/main" val="116163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fontScale="92500" lnSpcReduction="20000"/>
          </a:bodyPr>
          <a:lstStyle/>
          <a:p>
            <a:pPr algn="l" rtl="0"/>
            <a:r>
              <a:rPr lang="en-US" dirty="0"/>
              <a:t>Thermal Processing of Peas Ryan-Stoneham and Tong (2000) measured the concentration of chlorophyll in pea puree heated to different temperatures as a function of time. Chlorophyll is responsible for the green color of peas and in this work could be used to optimize the cooking to minimize the color loss.</a:t>
            </a:r>
            <a:r>
              <a:rPr lang="tr-TR" dirty="0"/>
              <a:t> </a:t>
            </a:r>
            <a:r>
              <a:rPr lang="en-US" dirty="0"/>
              <a:t>Sample data are shown for measurements at 100 °C at pH 5.5 (Fig. 3.2, note that the chlorophyll concentration at any time is shown as a fraction of the initial concentration).</a:t>
            </a:r>
            <a:r>
              <a:rPr lang="tr-TR" dirty="0"/>
              <a:t> </a:t>
            </a:r>
            <a:r>
              <a:rPr lang="en-US" dirty="0"/>
              <a:t>The concentration decreases with time as the chlorophyll molecules break down via an unknown mechanism and the rate of the reaction (slope of the concentration– time plot) also decreases with time (Eq. 3.1). To calculate the value of the rate constant we need to know the order of the reaction so we can choose the right equation from Table 3.1. One approach is to try all of them and see which gives the expected straight-line fit to the linearized plot (Fig. 3.3). In this case, the first order plot gives the best fit so we can conclude that the reaction proceeds via an apparently first order mechanism and the rate constant can be calculated from the negative slope of the line. If none of the functions fitted the data well, we could conclude that either error in the measurements prevents an adequate fit or that the models we are testing are appropriate (e.g., </a:t>
            </a:r>
            <a:r>
              <a:rPr lang="en-US" i="1" dirty="0"/>
              <a:t>n </a:t>
            </a:r>
            <a:r>
              <a:rPr lang="en-US" dirty="0"/>
              <a:t>is not an integer). It is important to remember that determining order and rate by this method is a curve-fitting exercise and depends on the quality and quantity of the data available. For example in Fig. 3.2 and 3.3 if there were only 50 min of data available, it would be almost impossible to say which order of reaction was most appropriate.</a:t>
            </a:r>
            <a:endParaRPr lang="tr-TR" altLang="ar-SY" sz="2800" dirty="0">
              <a:solidFill>
                <a:schemeClr val="tx2"/>
              </a:solidFill>
            </a:endParaRP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solidFill>
                  <a:srgbClr val="FF0000"/>
                </a:solidFill>
              </a:rPr>
              <a:t>Örnek</a:t>
            </a:r>
            <a:endParaRPr lang="en-US" altLang="ar-SY" sz="3200" dirty="0">
              <a:solidFill>
                <a:srgbClr val="FF0000"/>
              </a:solidFill>
            </a:endParaRPr>
          </a:p>
        </p:txBody>
      </p:sp>
    </p:spTree>
    <p:extLst>
      <p:ext uri="{BB962C8B-B14F-4D97-AF65-F5344CB8AC3E}">
        <p14:creationId xmlns:p14="http://schemas.microsoft.com/office/powerpoint/2010/main" val="504178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l" rtl="0"/>
            <a:endParaRPr lang="tr-TR" altLang="ar-SY" sz="2800" dirty="0">
              <a:solidFill>
                <a:schemeClr val="tx2"/>
              </a:solidFill>
            </a:endParaRP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solidFill>
                  <a:srgbClr val="FF0000"/>
                </a:solidFill>
              </a:rPr>
              <a:t>Örnek</a:t>
            </a:r>
            <a:endParaRPr lang="en-US" altLang="ar-SY" sz="3200" dirty="0">
              <a:solidFill>
                <a:srgbClr val="FF0000"/>
              </a:solidFill>
            </a:endParaRPr>
          </a:p>
        </p:txBody>
      </p:sp>
      <p:graphicFrame>
        <p:nvGraphicFramePr>
          <p:cNvPr id="7" name="Table 3">
            <a:extLst>
              <a:ext uri="{FF2B5EF4-FFF2-40B4-BE49-F238E27FC236}">
                <a16:creationId xmlns:a16="http://schemas.microsoft.com/office/drawing/2014/main" id="{8A25E01A-047B-45FC-B667-0F7764EEB410}"/>
              </a:ext>
            </a:extLst>
          </p:cNvPr>
          <p:cNvGraphicFramePr>
            <a:graphicFrameLocks noGrp="1"/>
          </p:cNvGraphicFramePr>
          <p:nvPr>
            <p:extLst>
              <p:ext uri="{D42A27DB-BD31-4B8C-83A1-F6EECF244321}">
                <p14:modId xmlns:p14="http://schemas.microsoft.com/office/powerpoint/2010/main" val="3205950017"/>
              </p:ext>
            </p:extLst>
          </p:nvPr>
        </p:nvGraphicFramePr>
        <p:xfrm>
          <a:off x="1441450" y="1138874"/>
          <a:ext cx="8128000" cy="46634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ctr" rtl="0"/>
                      <a:r>
                        <a:rPr lang="tr-TR" sz="2800" dirty="0"/>
                        <a:t>Zaman,</a:t>
                      </a:r>
                      <a:r>
                        <a:rPr lang="tr-TR" sz="2800" baseline="0" dirty="0"/>
                        <a:t> </a:t>
                      </a:r>
                      <a:r>
                        <a:rPr lang="tr-TR" sz="2800" baseline="0" dirty="0" err="1"/>
                        <a:t>dak</a:t>
                      </a:r>
                      <a:endParaRPr lang="tr-TR" sz="2800" dirty="0"/>
                    </a:p>
                  </a:txBody>
                  <a:tcPr anchor="ctr"/>
                </a:tc>
                <a:tc>
                  <a:txBody>
                    <a:bodyPr/>
                    <a:lstStyle/>
                    <a:p>
                      <a:pPr algn="ctr" rtl="0"/>
                      <a:r>
                        <a:rPr lang="tr-TR" sz="2800" dirty="0">
                          <a:solidFill>
                            <a:schemeClr val="bg1"/>
                          </a:solidFill>
                        </a:rPr>
                        <a:t>Kalan oranı </a:t>
                      </a:r>
                    </a:p>
                  </a:txBody>
                  <a:tcPr anchor="ctr"/>
                </a:tc>
                <a:tc>
                  <a:txBody>
                    <a:bodyPr/>
                    <a:lstStyle/>
                    <a:p>
                      <a:pPr algn="ctr" rtl="0"/>
                      <a:r>
                        <a:rPr lang="tr-TR" sz="2800" dirty="0" err="1"/>
                        <a:t>Ln</a:t>
                      </a:r>
                      <a:r>
                        <a:rPr lang="tr-TR" sz="2800" dirty="0">
                          <a:solidFill>
                            <a:schemeClr val="bg1"/>
                          </a:solidFill>
                        </a:rPr>
                        <a:t> </a:t>
                      </a:r>
                      <a:r>
                        <a:rPr lang="en-US" altLang="ar-SY" sz="2800" dirty="0">
                          <a:solidFill>
                            <a:schemeClr val="bg1"/>
                          </a:solidFill>
                        </a:rPr>
                        <a:t>[A]</a:t>
                      </a:r>
                      <a:endParaRPr lang="tr-TR" sz="2800" dirty="0">
                        <a:solidFill>
                          <a:schemeClr val="bg1"/>
                        </a:solidFill>
                      </a:endParaRPr>
                    </a:p>
                  </a:txBody>
                  <a:tcPr anchor="ctr"/>
                </a:tc>
                <a:tc>
                  <a:txBody>
                    <a:bodyPr/>
                    <a:lstStyle/>
                    <a:p>
                      <a:pPr algn="ctr" rtl="0"/>
                      <a:r>
                        <a:rPr lang="tr-TR" sz="2800" dirty="0">
                          <a:solidFill>
                            <a:schemeClr val="bg1"/>
                          </a:solidFill>
                        </a:rPr>
                        <a:t>1/</a:t>
                      </a:r>
                      <a:r>
                        <a:rPr lang="en-US" altLang="ar-SY" sz="2800" dirty="0">
                          <a:solidFill>
                            <a:schemeClr val="bg1"/>
                          </a:solidFill>
                        </a:rPr>
                        <a:t>[A]</a:t>
                      </a:r>
                      <a:endParaRPr lang="tr-TR" sz="2800" dirty="0">
                        <a:solidFill>
                          <a:schemeClr val="bg1"/>
                        </a:solidFill>
                      </a:endParaRPr>
                    </a:p>
                  </a:txBody>
                  <a:tcPr anchor="ctr"/>
                </a:tc>
                <a:extLst>
                  <a:ext uri="{0D108BD9-81ED-4DB2-BD59-A6C34878D82A}">
                    <a16:rowId xmlns:a16="http://schemas.microsoft.com/office/drawing/2014/main" val="10000"/>
                  </a:ext>
                </a:extLst>
              </a:tr>
              <a:tr h="370840">
                <a:tc>
                  <a:txBody>
                    <a:bodyPr/>
                    <a:lstStyle/>
                    <a:p>
                      <a:pPr algn="ctr" rtl="0"/>
                      <a:r>
                        <a:rPr lang="tr-TR" sz="2800" dirty="0"/>
                        <a:t>0</a:t>
                      </a:r>
                    </a:p>
                  </a:txBody>
                  <a:tcPr anchor="ctr"/>
                </a:tc>
                <a:tc>
                  <a:txBody>
                    <a:bodyPr/>
                    <a:lstStyle/>
                    <a:p>
                      <a:pPr algn="ctr" rtl="0"/>
                      <a:r>
                        <a:rPr lang="tr-TR" sz="2800" dirty="0"/>
                        <a:t>100</a:t>
                      </a:r>
                    </a:p>
                  </a:txBody>
                  <a:tcPr anchor="ctr"/>
                </a:tc>
                <a:tc>
                  <a:txBody>
                    <a:bodyPr/>
                    <a:lstStyle/>
                    <a:p>
                      <a:pPr algn="ctr" rtl="0"/>
                      <a:r>
                        <a:rPr lang="tr-TR" sz="2800" dirty="0"/>
                        <a:t>4,60</a:t>
                      </a:r>
                    </a:p>
                  </a:txBody>
                  <a:tcPr anchor="ctr"/>
                </a:tc>
                <a:tc>
                  <a:txBody>
                    <a:bodyPr/>
                    <a:lstStyle/>
                    <a:p>
                      <a:pPr algn="ctr" rtl="0"/>
                      <a:r>
                        <a:rPr lang="tr-TR" sz="2800" dirty="0"/>
                        <a:t>0,010</a:t>
                      </a:r>
                    </a:p>
                  </a:txBody>
                  <a:tcPr anchor="ctr"/>
                </a:tc>
                <a:extLst>
                  <a:ext uri="{0D108BD9-81ED-4DB2-BD59-A6C34878D82A}">
                    <a16:rowId xmlns:a16="http://schemas.microsoft.com/office/drawing/2014/main" val="10001"/>
                  </a:ext>
                </a:extLst>
              </a:tr>
              <a:tr h="370840">
                <a:tc>
                  <a:txBody>
                    <a:bodyPr/>
                    <a:lstStyle/>
                    <a:p>
                      <a:pPr algn="ctr" rtl="0"/>
                      <a:r>
                        <a:rPr lang="tr-TR" sz="2800" dirty="0"/>
                        <a:t>15</a:t>
                      </a:r>
                    </a:p>
                  </a:txBody>
                  <a:tcPr anchor="ctr"/>
                </a:tc>
                <a:tc>
                  <a:txBody>
                    <a:bodyPr/>
                    <a:lstStyle/>
                    <a:p>
                      <a:pPr algn="ctr" rtl="0"/>
                      <a:r>
                        <a:rPr lang="tr-TR" sz="2800" dirty="0"/>
                        <a:t>90</a:t>
                      </a:r>
                    </a:p>
                  </a:txBody>
                  <a:tcPr anchor="ctr"/>
                </a:tc>
                <a:tc>
                  <a:txBody>
                    <a:bodyPr/>
                    <a:lstStyle/>
                    <a:p>
                      <a:pPr algn="ctr"/>
                      <a:r>
                        <a:rPr lang="tr-TR" sz="2800" kern="1200" dirty="0">
                          <a:solidFill>
                            <a:schemeClr val="dk1"/>
                          </a:solidFill>
                          <a:latin typeface="+mn-lt"/>
                          <a:ea typeface="+mn-ea"/>
                          <a:cs typeface="+mn-cs"/>
                        </a:rPr>
                        <a:t>4,50</a:t>
                      </a:r>
                    </a:p>
                  </a:txBody>
                  <a:tcPr anchor="ctr"/>
                </a:tc>
                <a:tc>
                  <a:txBody>
                    <a:bodyPr/>
                    <a:lstStyle/>
                    <a:p>
                      <a:pPr algn="ctr"/>
                      <a:r>
                        <a:rPr lang="tr-TR" sz="2800" dirty="0"/>
                        <a:t>0,011</a:t>
                      </a:r>
                    </a:p>
                  </a:txBody>
                  <a:tcPr anchor="ctr"/>
                </a:tc>
                <a:extLst>
                  <a:ext uri="{0D108BD9-81ED-4DB2-BD59-A6C34878D82A}">
                    <a16:rowId xmlns:a16="http://schemas.microsoft.com/office/drawing/2014/main" val="10002"/>
                  </a:ext>
                </a:extLst>
              </a:tr>
              <a:tr h="370840">
                <a:tc>
                  <a:txBody>
                    <a:bodyPr/>
                    <a:lstStyle/>
                    <a:p>
                      <a:pPr algn="ctr" rtl="0"/>
                      <a:r>
                        <a:rPr lang="tr-TR" sz="2800" dirty="0"/>
                        <a:t>30</a:t>
                      </a:r>
                    </a:p>
                  </a:txBody>
                  <a:tcPr anchor="ctr"/>
                </a:tc>
                <a:tc>
                  <a:txBody>
                    <a:bodyPr/>
                    <a:lstStyle/>
                    <a:p>
                      <a:pPr algn="ctr" rtl="0"/>
                      <a:r>
                        <a:rPr lang="tr-TR" sz="2800" dirty="0"/>
                        <a:t>78</a:t>
                      </a:r>
                    </a:p>
                  </a:txBody>
                  <a:tcPr anchor="ctr"/>
                </a:tc>
                <a:tc>
                  <a:txBody>
                    <a:bodyPr/>
                    <a:lstStyle/>
                    <a:p>
                      <a:pPr algn="ctr" rtl="0"/>
                      <a:r>
                        <a:rPr lang="tr-TR" sz="2800" dirty="0"/>
                        <a:t>4,36</a:t>
                      </a:r>
                    </a:p>
                  </a:txBody>
                  <a:tcPr anchor="ctr"/>
                </a:tc>
                <a:tc>
                  <a:txBody>
                    <a:bodyPr/>
                    <a:lstStyle/>
                    <a:p>
                      <a:pPr algn="ctr" rtl="0"/>
                      <a:r>
                        <a:rPr lang="tr-TR" sz="2800" kern="1200" dirty="0">
                          <a:solidFill>
                            <a:schemeClr val="dk1"/>
                          </a:solidFill>
                          <a:latin typeface="+mn-lt"/>
                          <a:ea typeface="+mn-ea"/>
                          <a:cs typeface="+mn-cs"/>
                        </a:rPr>
                        <a:t>0,013</a:t>
                      </a:r>
                    </a:p>
                  </a:txBody>
                  <a:tcPr anchor="ctr"/>
                </a:tc>
                <a:extLst>
                  <a:ext uri="{0D108BD9-81ED-4DB2-BD59-A6C34878D82A}">
                    <a16:rowId xmlns:a16="http://schemas.microsoft.com/office/drawing/2014/main" val="10003"/>
                  </a:ext>
                </a:extLst>
              </a:tr>
              <a:tr h="370840">
                <a:tc>
                  <a:txBody>
                    <a:bodyPr/>
                    <a:lstStyle/>
                    <a:p>
                      <a:pPr algn="ctr" rtl="0"/>
                      <a:r>
                        <a:rPr lang="tr-TR" sz="2800" dirty="0"/>
                        <a:t>70</a:t>
                      </a:r>
                    </a:p>
                  </a:txBody>
                  <a:tcPr anchor="ctr"/>
                </a:tc>
                <a:tc>
                  <a:txBody>
                    <a:bodyPr/>
                    <a:lstStyle/>
                    <a:p>
                      <a:pPr algn="ctr" rtl="0"/>
                      <a:r>
                        <a:rPr lang="tr-TR" sz="2800" dirty="0"/>
                        <a:t>50</a:t>
                      </a:r>
                    </a:p>
                  </a:txBody>
                  <a:tcPr anchor="ctr"/>
                </a:tc>
                <a:tc>
                  <a:txBody>
                    <a:bodyPr/>
                    <a:lstStyle/>
                    <a:p>
                      <a:pPr algn="ctr" rtl="0"/>
                      <a:r>
                        <a:rPr lang="tr-TR" sz="2800" dirty="0"/>
                        <a:t>3,91</a:t>
                      </a:r>
                    </a:p>
                  </a:txBody>
                  <a:tcPr anchor="ctr"/>
                </a:tc>
                <a:tc>
                  <a:txBody>
                    <a:bodyPr/>
                    <a:lstStyle/>
                    <a:p>
                      <a:pPr algn="ctr" rtl="0"/>
                      <a:r>
                        <a:rPr lang="tr-TR" sz="2800" dirty="0"/>
                        <a:t>0,020</a:t>
                      </a:r>
                    </a:p>
                  </a:txBody>
                  <a:tcPr anchor="ctr"/>
                </a:tc>
                <a:extLst>
                  <a:ext uri="{0D108BD9-81ED-4DB2-BD59-A6C34878D82A}">
                    <a16:rowId xmlns:a16="http://schemas.microsoft.com/office/drawing/2014/main" val="10004"/>
                  </a:ext>
                </a:extLst>
              </a:tr>
              <a:tr h="370840">
                <a:tc>
                  <a:txBody>
                    <a:bodyPr/>
                    <a:lstStyle/>
                    <a:p>
                      <a:pPr algn="ctr" rtl="0"/>
                      <a:r>
                        <a:rPr lang="tr-TR" sz="2800" dirty="0"/>
                        <a:t>100</a:t>
                      </a:r>
                    </a:p>
                  </a:txBody>
                  <a:tcPr anchor="ctr"/>
                </a:tc>
                <a:tc>
                  <a:txBody>
                    <a:bodyPr/>
                    <a:lstStyle/>
                    <a:p>
                      <a:pPr algn="ctr" rtl="0"/>
                      <a:r>
                        <a:rPr lang="tr-TR" sz="2800" dirty="0"/>
                        <a:t>37</a:t>
                      </a:r>
                    </a:p>
                  </a:txBody>
                  <a:tcPr anchor="ctr"/>
                </a:tc>
                <a:tc>
                  <a:txBody>
                    <a:bodyPr/>
                    <a:lstStyle/>
                    <a:p>
                      <a:pPr algn="ctr" rtl="0"/>
                      <a:r>
                        <a:rPr lang="tr-TR" sz="2800" dirty="0"/>
                        <a:t>3,61</a:t>
                      </a:r>
                    </a:p>
                  </a:txBody>
                  <a:tcPr anchor="ctr"/>
                </a:tc>
                <a:tc>
                  <a:txBody>
                    <a:bodyPr/>
                    <a:lstStyle/>
                    <a:p>
                      <a:pPr algn="ctr" rtl="0"/>
                      <a:r>
                        <a:rPr lang="tr-TR" sz="2800" dirty="0"/>
                        <a:t>0,027</a:t>
                      </a:r>
                    </a:p>
                  </a:txBody>
                  <a:tcPr anchor="ctr"/>
                </a:tc>
                <a:extLst>
                  <a:ext uri="{0D108BD9-81ED-4DB2-BD59-A6C34878D82A}">
                    <a16:rowId xmlns:a16="http://schemas.microsoft.com/office/drawing/2014/main" val="10005"/>
                  </a:ext>
                </a:extLst>
              </a:tr>
              <a:tr h="370840">
                <a:tc>
                  <a:txBody>
                    <a:bodyPr/>
                    <a:lstStyle/>
                    <a:p>
                      <a:pPr algn="ctr" rtl="0"/>
                      <a:r>
                        <a:rPr lang="tr-TR" sz="2800" dirty="0"/>
                        <a:t>130</a:t>
                      </a:r>
                    </a:p>
                  </a:txBody>
                  <a:tcPr anchor="ctr"/>
                </a:tc>
                <a:tc>
                  <a:txBody>
                    <a:bodyPr/>
                    <a:lstStyle/>
                    <a:p>
                      <a:pPr algn="ctr" rtl="0"/>
                      <a:r>
                        <a:rPr lang="tr-TR" sz="2800" dirty="0"/>
                        <a:t>25</a:t>
                      </a:r>
                    </a:p>
                  </a:txBody>
                  <a:tcPr anchor="ctr"/>
                </a:tc>
                <a:tc>
                  <a:txBody>
                    <a:bodyPr/>
                    <a:lstStyle/>
                    <a:p>
                      <a:pPr algn="ctr" rtl="0"/>
                      <a:r>
                        <a:rPr lang="tr-TR" sz="2800" dirty="0"/>
                        <a:t>3,21</a:t>
                      </a:r>
                    </a:p>
                  </a:txBody>
                  <a:tcPr anchor="ctr"/>
                </a:tc>
                <a:tc>
                  <a:txBody>
                    <a:bodyPr/>
                    <a:lstStyle/>
                    <a:p>
                      <a:pPr algn="ctr" rtl="0"/>
                      <a:r>
                        <a:rPr lang="tr-TR" sz="2800" dirty="0"/>
                        <a:t>0,040</a:t>
                      </a:r>
                    </a:p>
                  </a:txBody>
                  <a:tcPr anchor="ctr"/>
                </a:tc>
                <a:extLst>
                  <a:ext uri="{0D108BD9-81ED-4DB2-BD59-A6C34878D82A}">
                    <a16:rowId xmlns:a16="http://schemas.microsoft.com/office/drawing/2014/main" val="2734492296"/>
                  </a:ext>
                </a:extLst>
              </a:tr>
              <a:tr h="370840">
                <a:tc>
                  <a:txBody>
                    <a:bodyPr/>
                    <a:lstStyle/>
                    <a:p>
                      <a:pPr algn="ctr" rtl="0"/>
                      <a:r>
                        <a:rPr lang="tr-TR" sz="2800" dirty="0"/>
                        <a:t>170</a:t>
                      </a:r>
                    </a:p>
                  </a:txBody>
                  <a:tcPr anchor="ctr"/>
                </a:tc>
                <a:tc>
                  <a:txBody>
                    <a:bodyPr/>
                    <a:lstStyle/>
                    <a:p>
                      <a:pPr algn="ctr" rtl="0"/>
                      <a:r>
                        <a:rPr lang="tr-TR" sz="2800" dirty="0"/>
                        <a:t>18</a:t>
                      </a:r>
                    </a:p>
                  </a:txBody>
                  <a:tcPr anchor="ctr"/>
                </a:tc>
                <a:tc>
                  <a:txBody>
                    <a:bodyPr/>
                    <a:lstStyle/>
                    <a:p>
                      <a:pPr algn="ctr" rtl="0"/>
                      <a:r>
                        <a:rPr lang="tr-TR" sz="2800" dirty="0"/>
                        <a:t>2,89</a:t>
                      </a:r>
                    </a:p>
                  </a:txBody>
                  <a:tcPr anchor="ctr"/>
                </a:tc>
                <a:tc>
                  <a:txBody>
                    <a:bodyPr/>
                    <a:lstStyle/>
                    <a:p>
                      <a:pPr algn="ctr" rtl="0"/>
                      <a:r>
                        <a:rPr lang="tr-TR" sz="2800" dirty="0"/>
                        <a:t>0,056</a:t>
                      </a:r>
                    </a:p>
                  </a:txBody>
                  <a:tcPr anchor="ctr"/>
                </a:tc>
                <a:extLst>
                  <a:ext uri="{0D108BD9-81ED-4DB2-BD59-A6C34878D82A}">
                    <a16:rowId xmlns:a16="http://schemas.microsoft.com/office/drawing/2014/main" val="3510143401"/>
                  </a:ext>
                </a:extLst>
              </a:tr>
              <a:tr h="370840">
                <a:tc>
                  <a:txBody>
                    <a:bodyPr/>
                    <a:lstStyle/>
                    <a:p>
                      <a:pPr algn="ctr" rtl="0"/>
                      <a:r>
                        <a:rPr lang="tr-TR" sz="2800" dirty="0"/>
                        <a:t>220</a:t>
                      </a:r>
                    </a:p>
                  </a:txBody>
                  <a:tcPr anchor="ctr"/>
                </a:tc>
                <a:tc>
                  <a:txBody>
                    <a:bodyPr/>
                    <a:lstStyle/>
                    <a:p>
                      <a:pPr algn="ctr" rtl="0"/>
                      <a:r>
                        <a:rPr lang="tr-TR" sz="2800" dirty="0"/>
                        <a:t>11</a:t>
                      </a:r>
                    </a:p>
                  </a:txBody>
                  <a:tcPr anchor="ctr"/>
                </a:tc>
                <a:tc>
                  <a:txBody>
                    <a:bodyPr/>
                    <a:lstStyle/>
                    <a:p>
                      <a:pPr algn="ctr" rtl="0"/>
                      <a:r>
                        <a:rPr lang="tr-TR" sz="2800" dirty="0"/>
                        <a:t>2,40</a:t>
                      </a:r>
                    </a:p>
                  </a:txBody>
                  <a:tcPr anchor="ctr"/>
                </a:tc>
                <a:tc>
                  <a:txBody>
                    <a:bodyPr/>
                    <a:lstStyle/>
                    <a:p>
                      <a:pPr algn="ctr" rtl="0"/>
                      <a:r>
                        <a:rPr lang="tr-TR" sz="2800" dirty="0"/>
                        <a:t>0,091</a:t>
                      </a:r>
                    </a:p>
                  </a:txBody>
                  <a:tcPr anchor="ctr"/>
                </a:tc>
                <a:extLst>
                  <a:ext uri="{0D108BD9-81ED-4DB2-BD59-A6C34878D82A}">
                    <a16:rowId xmlns:a16="http://schemas.microsoft.com/office/drawing/2014/main" val="1287131102"/>
                  </a:ext>
                </a:extLst>
              </a:tr>
            </a:tbl>
          </a:graphicData>
        </a:graphic>
      </p:graphicFrame>
    </p:spTree>
    <p:extLst>
      <p:ext uri="{BB962C8B-B14F-4D97-AF65-F5344CB8AC3E}">
        <p14:creationId xmlns:p14="http://schemas.microsoft.com/office/powerpoint/2010/main" val="30133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l" rtl="0"/>
            <a:endParaRPr lang="tr-TR" altLang="ar-SY" sz="2800" dirty="0">
              <a:solidFill>
                <a:schemeClr val="tx2"/>
              </a:solidFill>
            </a:endParaRP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solidFill>
                  <a:srgbClr val="FF0000"/>
                </a:solidFill>
              </a:rPr>
              <a:t>Örnek</a:t>
            </a:r>
            <a:endParaRPr lang="en-US" altLang="ar-SY" sz="3200" dirty="0">
              <a:solidFill>
                <a:srgbClr val="FF0000"/>
              </a:solidFill>
            </a:endParaRPr>
          </a:p>
        </p:txBody>
      </p:sp>
      <p:pic>
        <p:nvPicPr>
          <p:cNvPr id="4" name="Picture 3"/>
          <p:cNvPicPr>
            <a:picLocks noChangeAspect="1"/>
          </p:cNvPicPr>
          <p:nvPr/>
        </p:nvPicPr>
        <p:blipFill>
          <a:blip r:embed="rId3"/>
          <a:stretch>
            <a:fillRect/>
          </a:stretch>
        </p:blipFill>
        <p:spPr>
          <a:xfrm>
            <a:off x="789127" y="300066"/>
            <a:ext cx="6646429" cy="6257868"/>
          </a:xfrm>
          <a:prstGeom prst="rect">
            <a:avLst/>
          </a:prstGeom>
        </p:spPr>
      </p:pic>
      <p:graphicFrame>
        <p:nvGraphicFramePr>
          <p:cNvPr id="7" name="Grafik 6">
            <a:extLst>
              <a:ext uri="{FF2B5EF4-FFF2-40B4-BE49-F238E27FC236}">
                <a16:creationId xmlns:a16="http://schemas.microsoft.com/office/drawing/2014/main" id="{07444A58-3A8E-4671-95F9-7F9FE7021861}"/>
              </a:ext>
            </a:extLst>
          </p:cNvPr>
          <p:cNvGraphicFramePr>
            <a:graphicFrameLocks/>
          </p:cNvGraphicFramePr>
          <p:nvPr>
            <p:extLst>
              <p:ext uri="{D42A27DB-BD31-4B8C-83A1-F6EECF244321}">
                <p14:modId xmlns:p14="http://schemas.microsoft.com/office/powerpoint/2010/main" val="3621371117"/>
              </p:ext>
            </p:extLst>
          </p:nvPr>
        </p:nvGraphicFramePr>
        <p:xfrm>
          <a:off x="6430297" y="3097161"/>
          <a:ext cx="4972576" cy="33551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365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l" rtl="0"/>
            <a:endParaRPr lang="tr-TR" altLang="ar-SY" sz="2800" dirty="0">
              <a:solidFill>
                <a:schemeClr val="tx2"/>
              </a:solidFill>
            </a:endParaRP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tr-TR" altLang="ar-SY" sz="3200" dirty="0">
                <a:solidFill>
                  <a:srgbClr val="FF0000"/>
                </a:solidFill>
              </a:rPr>
              <a:t>Örnek</a:t>
            </a:r>
            <a:endParaRPr lang="en-US" altLang="ar-SY" sz="3200" dirty="0">
              <a:solidFill>
                <a:srgbClr val="FF0000"/>
              </a:solidFill>
            </a:endParaRPr>
          </a:p>
        </p:txBody>
      </p:sp>
      <p:pic>
        <p:nvPicPr>
          <p:cNvPr id="5" name="Picture 4"/>
          <p:cNvPicPr>
            <a:picLocks noChangeAspect="1"/>
          </p:cNvPicPr>
          <p:nvPr/>
        </p:nvPicPr>
        <p:blipFill>
          <a:blip r:embed="rId3"/>
          <a:stretch>
            <a:fillRect/>
          </a:stretch>
        </p:blipFill>
        <p:spPr>
          <a:xfrm>
            <a:off x="9167438" y="645222"/>
            <a:ext cx="2408113" cy="5313442"/>
          </a:xfrm>
          <a:prstGeom prst="rect">
            <a:avLst/>
          </a:prstGeom>
        </p:spPr>
      </p:pic>
      <p:graphicFrame>
        <p:nvGraphicFramePr>
          <p:cNvPr id="6" name="Grafik 5">
            <a:extLst>
              <a:ext uri="{FF2B5EF4-FFF2-40B4-BE49-F238E27FC236}">
                <a16:creationId xmlns:a16="http://schemas.microsoft.com/office/drawing/2014/main" id="{F7005918-EC83-4326-9363-7FDF8B4FBE31}"/>
              </a:ext>
            </a:extLst>
          </p:cNvPr>
          <p:cNvGraphicFramePr>
            <a:graphicFrameLocks/>
          </p:cNvGraphicFramePr>
          <p:nvPr>
            <p:extLst>
              <p:ext uri="{D42A27DB-BD31-4B8C-83A1-F6EECF244321}">
                <p14:modId xmlns:p14="http://schemas.microsoft.com/office/powerpoint/2010/main" val="3967525288"/>
              </p:ext>
            </p:extLst>
          </p:nvPr>
        </p:nvGraphicFramePr>
        <p:xfrm>
          <a:off x="1524000" y="405685"/>
          <a:ext cx="4238625" cy="2857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fik 6">
            <a:extLst>
              <a:ext uri="{FF2B5EF4-FFF2-40B4-BE49-F238E27FC236}">
                <a16:creationId xmlns:a16="http://schemas.microsoft.com/office/drawing/2014/main" id="{7BE5EE03-6EA1-4CAF-80D8-9A56C8D53561}"/>
              </a:ext>
            </a:extLst>
          </p:cNvPr>
          <p:cNvGraphicFramePr>
            <a:graphicFrameLocks/>
          </p:cNvGraphicFramePr>
          <p:nvPr>
            <p:extLst>
              <p:ext uri="{D42A27DB-BD31-4B8C-83A1-F6EECF244321}">
                <p14:modId xmlns:p14="http://schemas.microsoft.com/office/powerpoint/2010/main" val="1818248673"/>
              </p:ext>
            </p:extLst>
          </p:nvPr>
        </p:nvGraphicFramePr>
        <p:xfrm>
          <a:off x="1524000" y="3215464"/>
          <a:ext cx="4238625"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931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rmAutofit/>
          </a:bodyPr>
          <a:lstStyle/>
          <a:p>
            <a:pPr algn="l" rtl="0"/>
            <a:r>
              <a:rPr lang="en-US" altLang="ar-SY" sz="2800" dirty="0">
                <a:solidFill>
                  <a:schemeClr val="tx2"/>
                </a:solidFill>
                <a:hlinkClick r:id="rId3" action="ppaction://hlinkfile"/>
              </a:rPr>
              <a:t>Food Process Engineering and Technology 2nd </a:t>
            </a:r>
            <a:r>
              <a:rPr lang="en-US" altLang="ar-SY" sz="2800" dirty="0" err="1">
                <a:solidFill>
                  <a:schemeClr val="tx2"/>
                </a:solidFill>
                <a:hlinkClick r:id="rId3" action="ppaction://hlinkfile"/>
              </a:rPr>
              <a:t>ed</a:t>
            </a:r>
            <a:endParaRPr lang="en-US" altLang="ar-SY" sz="2800" dirty="0">
              <a:solidFill>
                <a:schemeClr val="tx2"/>
              </a:solidFill>
            </a:endParaRPr>
          </a:p>
          <a:p>
            <a:pPr algn="l" rtl="0"/>
            <a:r>
              <a:rPr lang="en-US" altLang="ar-SY" sz="2800" dirty="0">
                <a:solidFill>
                  <a:schemeClr val="tx2"/>
                </a:solidFill>
                <a:hlinkClick r:id="rId4" action="ppaction://hlinkfile"/>
              </a:rPr>
              <a:t>Fundamentals of Food Process Engineering</a:t>
            </a:r>
            <a:endParaRPr lang="tr-TR" altLang="ar-SY" sz="2800" dirty="0">
              <a:solidFill>
                <a:schemeClr val="tx2"/>
              </a:solidFill>
            </a:endParaRPr>
          </a:p>
        </p:txBody>
      </p:sp>
      <p:sp>
        <p:nvSpPr>
          <p:cNvPr id="3" name="Title 2"/>
          <p:cNvSpPr>
            <a:spLocks noGrp="1"/>
          </p:cNvSpPr>
          <p:nvPr>
            <p:ph type="title"/>
          </p:nvPr>
        </p:nvSpPr>
        <p:spPr>
          <a:xfrm>
            <a:off x="1524000" y="151571"/>
            <a:ext cx="7962900" cy="987303"/>
          </a:xfrm>
        </p:spPr>
        <p:txBody>
          <a:bodyPr/>
          <a:lstStyle/>
          <a:p>
            <a:pPr rtl="0">
              <a:lnSpc>
                <a:spcPct val="150000"/>
              </a:lnSpc>
              <a:buClr>
                <a:schemeClr val="accent1"/>
              </a:buClr>
            </a:pPr>
            <a:r>
              <a:rPr lang="en-US" altLang="ar-SY" sz="3200" dirty="0" err="1">
                <a:solidFill>
                  <a:srgbClr val="FF0000"/>
                </a:solidFill>
              </a:rPr>
              <a:t>Kaynak</a:t>
            </a:r>
            <a:endParaRPr lang="en-US" altLang="ar-SY" sz="3200" dirty="0">
              <a:solidFill>
                <a:srgbClr val="FF0000"/>
              </a:solidFill>
            </a:endParaRPr>
          </a:p>
        </p:txBody>
      </p:sp>
    </p:spTree>
    <p:extLst>
      <p:ext uri="{BB962C8B-B14F-4D97-AF65-F5344CB8AC3E}">
        <p14:creationId xmlns:p14="http://schemas.microsoft.com/office/powerpoint/2010/main" val="338470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439025" cy="5313441"/>
          </a:xfrm>
        </p:spPr>
        <p:txBody>
          <a:bodyPr>
            <a:normAutofit/>
          </a:bodyPr>
          <a:lstStyle/>
          <a:p>
            <a:pPr algn="l" rtl="0">
              <a:lnSpc>
                <a:spcPct val="150000"/>
              </a:lnSpc>
            </a:pPr>
            <a:endParaRPr lang="tr-TR" sz="2800" dirty="0"/>
          </a:p>
        </p:txBody>
      </p:sp>
      <p:sp>
        <p:nvSpPr>
          <p:cNvPr id="3" name="Title 2"/>
          <p:cNvSpPr>
            <a:spLocks noGrp="1"/>
          </p:cNvSpPr>
          <p:nvPr>
            <p:ph type="title"/>
          </p:nvPr>
        </p:nvSpPr>
        <p:spPr>
          <a:xfrm>
            <a:off x="1524000" y="151571"/>
            <a:ext cx="7962900" cy="987303"/>
          </a:xfrm>
        </p:spPr>
        <p:txBody>
          <a:bodyPr/>
          <a:lstStyle/>
          <a:p>
            <a:pPr rtl="0">
              <a:lnSpc>
                <a:spcPct val="150000"/>
              </a:lnSpc>
            </a:pPr>
            <a:r>
              <a:rPr lang="tr-TR" sz="3200" dirty="0"/>
              <a:t>Giriş</a:t>
            </a:r>
          </a:p>
        </p:txBody>
      </p:sp>
      <p:pic>
        <p:nvPicPr>
          <p:cNvPr id="6" name="Picture 5"/>
          <p:cNvPicPr>
            <a:picLocks noChangeAspect="1" noChangeArrowheads="1"/>
          </p:cNvPicPr>
          <p:nvPr/>
        </p:nvPicPr>
        <p:blipFill>
          <a:blip r:embed="rId2" cstate="print"/>
          <a:srcRect/>
          <a:stretch>
            <a:fillRect/>
          </a:stretch>
        </p:blipFill>
        <p:spPr bwMode="auto">
          <a:xfrm>
            <a:off x="1917290" y="151172"/>
            <a:ext cx="8750710" cy="6563032"/>
          </a:xfrm>
          <a:prstGeom prst="rect">
            <a:avLst/>
          </a:prstGeom>
          <a:noFill/>
          <a:ln w="9525">
            <a:noFill/>
            <a:miter lim="800000"/>
            <a:headEnd/>
            <a:tailEnd/>
          </a:ln>
        </p:spPr>
      </p:pic>
    </p:spTree>
    <p:extLst>
      <p:ext uri="{BB962C8B-B14F-4D97-AF65-F5344CB8AC3E}">
        <p14:creationId xmlns:p14="http://schemas.microsoft.com/office/powerpoint/2010/main" val="106182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7962900" cy="5313441"/>
          </a:xfrm>
        </p:spPr>
        <p:txBody>
          <a:bodyPr>
            <a:noAutofit/>
          </a:bodyPr>
          <a:lstStyle/>
          <a:p>
            <a:pPr algn="l" rtl="0">
              <a:lnSpc>
                <a:spcPct val="130000"/>
              </a:lnSpc>
              <a:spcBef>
                <a:spcPts val="600"/>
              </a:spcBef>
            </a:pPr>
            <a:r>
              <a:rPr lang="tr-TR" sz="2800" dirty="0">
                <a:solidFill>
                  <a:srgbClr val="FF0000"/>
                </a:solidFill>
              </a:rPr>
              <a:t>Hız</a:t>
            </a:r>
            <a:r>
              <a:rPr lang="tr-TR" sz="2800" dirty="0"/>
              <a:t>, </a:t>
            </a:r>
            <a:r>
              <a:rPr lang="tr-TR" sz="2800" dirty="0">
                <a:solidFill>
                  <a:srgbClr val="0070C0"/>
                </a:solidFill>
              </a:rPr>
              <a:t>birim zamanda meydana gelen olayı </a:t>
            </a:r>
            <a:r>
              <a:rPr lang="tr-TR" sz="2800" dirty="0">
                <a:solidFill>
                  <a:schemeClr val="tx1"/>
                </a:solidFill>
              </a:rPr>
              <a:t>belirtmek için kullanılan </a:t>
            </a:r>
            <a:r>
              <a:rPr lang="tr-TR" sz="2800" dirty="0">
                <a:solidFill>
                  <a:srgbClr val="FF0000"/>
                </a:solidFill>
              </a:rPr>
              <a:t>bir terimdir</a:t>
            </a:r>
            <a:r>
              <a:rPr lang="tr-TR" sz="2800" dirty="0">
                <a:solidFill>
                  <a:schemeClr val="tx1"/>
                </a:solidFill>
              </a:rPr>
              <a:t>.</a:t>
            </a:r>
          </a:p>
          <a:p>
            <a:pPr algn="l" rtl="0">
              <a:lnSpc>
                <a:spcPct val="130000"/>
              </a:lnSpc>
              <a:spcBef>
                <a:spcPts val="600"/>
              </a:spcBef>
            </a:pPr>
            <a:r>
              <a:rPr lang="tr-TR" sz="2800" dirty="0">
                <a:solidFill>
                  <a:schemeClr val="tx1"/>
                </a:solidFill>
              </a:rPr>
              <a:t>Kimyasal </a:t>
            </a:r>
            <a:r>
              <a:rPr lang="tr-TR" sz="2800" dirty="0" err="1">
                <a:solidFill>
                  <a:schemeClr val="tx1"/>
                </a:solidFill>
              </a:rPr>
              <a:t>tepkimlerde</a:t>
            </a:r>
            <a:r>
              <a:rPr lang="tr-TR" sz="2800" dirty="0">
                <a:solidFill>
                  <a:schemeClr val="tx1"/>
                </a:solidFill>
              </a:rPr>
              <a:t>, </a:t>
            </a:r>
            <a:r>
              <a:rPr lang="tr-TR" sz="2800" dirty="0">
                <a:solidFill>
                  <a:srgbClr val="7030A0"/>
                </a:solidFill>
              </a:rPr>
              <a:t>tepkime hızı </a:t>
            </a:r>
            <a:r>
              <a:rPr lang="tr-TR" sz="2800" dirty="0">
                <a:solidFill>
                  <a:schemeClr val="tx1"/>
                </a:solidFill>
              </a:rPr>
              <a:t>bir </a:t>
            </a:r>
            <a:r>
              <a:rPr lang="tr-TR" sz="2800" dirty="0">
                <a:solidFill>
                  <a:srgbClr val="0070C0"/>
                </a:solidFill>
              </a:rPr>
              <a:t>tepken</a:t>
            </a:r>
            <a:r>
              <a:rPr lang="tr-TR" sz="2800" dirty="0">
                <a:solidFill>
                  <a:schemeClr val="tx1"/>
                </a:solidFill>
              </a:rPr>
              <a:t> ya da </a:t>
            </a:r>
            <a:r>
              <a:rPr lang="tr-TR" sz="2800" dirty="0">
                <a:solidFill>
                  <a:srgbClr val="0070C0"/>
                </a:solidFill>
              </a:rPr>
              <a:t>ürünün</a:t>
            </a:r>
            <a:r>
              <a:rPr lang="tr-TR" sz="2800" dirty="0">
                <a:solidFill>
                  <a:schemeClr val="tx1"/>
                </a:solidFill>
              </a:rPr>
              <a:t> </a:t>
            </a:r>
            <a:r>
              <a:rPr lang="tr-TR" sz="2800" dirty="0" err="1">
                <a:solidFill>
                  <a:srgbClr val="FF0000"/>
                </a:solidFill>
              </a:rPr>
              <a:t>derişiminin</a:t>
            </a:r>
            <a:r>
              <a:rPr lang="tr-TR" sz="2800" dirty="0">
                <a:solidFill>
                  <a:srgbClr val="FF0000"/>
                </a:solidFill>
              </a:rPr>
              <a:t> zamana </a:t>
            </a:r>
            <a:r>
              <a:rPr lang="tr-TR" sz="2800" dirty="0">
                <a:solidFill>
                  <a:schemeClr val="tx1"/>
                </a:solidFill>
              </a:rPr>
              <a:t>göre nasıl </a:t>
            </a:r>
            <a:r>
              <a:rPr lang="tr-TR" sz="2800" dirty="0">
                <a:solidFill>
                  <a:srgbClr val="00B050"/>
                </a:solidFill>
              </a:rPr>
              <a:t>değiştiğini </a:t>
            </a:r>
            <a:r>
              <a:rPr lang="tr-TR" sz="2800" dirty="0">
                <a:solidFill>
                  <a:schemeClr val="tx1"/>
                </a:solidFill>
              </a:rPr>
              <a:t>gösterir.</a:t>
            </a:r>
          </a:p>
          <a:p>
            <a:pPr marL="0" indent="0" algn="ctr" rtl="0">
              <a:lnSpc>
                <a:spcPct val="130000"/>
              </a:lnSpc>
              <a:spcBef>
                <a:spcPts val="600"/>
              </a:spcBef>
              <a:buNone/>
            </a:pPr>
            <a:r>
              <a:rPr lang="tr-TR" sz="2800" dirty="0">
                <a:solidFill>
                  <a:schemeClr val="tx1"/>
                </a:solidFill>
              </a:rPr>
              <a:t>N</a:t>
            </a:r>
            <a:r>
              <a:rPr lang="tr-TR" sz="2800" baseline="-25000" dirty="0">
                <a:solidFill>
                  <a:schemeClr val="tx1"/>
                </a:solidFill>
              </a:rPr>
              <a:t>2</a:t>
            </a:r>
            <a:r>
              <a:rPr lang="tr-TR" sz="2800" dirty="0">
                <a:solidFill>
                  <a:schemeClr val="tx1"/>
                </a:solidFill>
              </a:rPr>
              <a:t>O</a:t>
            </a:r>
            <a:r>
              <a:rPr lang="tr-TR" sz="2800" baseline="-25000" dirty="0">
                <a:solidFill>
                  <a:schemeClr val="tx1"/>
                </a:solidFill>
              </a:rPr>
              <a:t>5</a:t>
            </a:r>
            <a:r>
              <a:rPr lang="tr-TR" sz="2800" dirty="0">
                <a:solidFill>
                  <a:schemeClr val="tx1"/>
                </a:solidFill>
              </a:rPr>
              <a:t> (g) </a:t>
            </a:r>
            <a:r>
              <a:rPr lang="en-US" altLang="ar-SY" sz="2800" dirty="0">
                <a:solidFill>
                  <a:schemeClr val="tx1"/>
                </a:solidFill>
                <a:cs typeface="Times New Roman" panose="02020603050405020304" pitchFamily="18" charset="0"/>
              </a:rPr>
              <a:t>→</a:t>
            </a:r>
            <a:r>
              <a:rPr lang="tr-TR" altLang="ar-SY" sz="2800" dirty="0">
                <a:solidFill>
                  <a:schemeClr val="tx1"/>
                </a:solidFill>
                <a:cs typeface="Times New Roman" panose="02020603050405020304" pitchFamily="18" charset="0"/>
              </a:rPr>
              <a:t>  NO</a:t>
            </a:r>
            <a:r>
              <a:rPr lang="tr-TR" altLang="ar-SY" sz="2800" baseline="-25000" dirty="0">
                <a:solidFill>
                  <a:schemeClr val="tx1"/>
                </a:solidFill>
                <a:cs typeface="Times New Roman" panose="02020603050405020304" pitchFamily="18" charset="0"/>
              </a:rPr>
              <a:t>3</a:t>
            </a:r>
            <a:r>
              <a:rPr lang="tr-TR" altLang="ar-SY" sz="2800" dirty="0">
                <a:solidFill>
                  <a:schemeClr val="tx1"/>
                </a:solidFill>
                <a:cs typeface="Times New Roman" panose="02020603050405020304" pitchFamily="18" charset="0"/>
              </a:rPr>
              <a:t> (g) + NO</a:t>
            </a:r>
            <a:r>
              <a:rPr lang="tr-TR" altLang="ar-SY" sz="2800" baseline="-25000" dirty="0">
                <a:solidFill>
                  <a:schemeClr val="tx1"/>
                </a:solidFill>
                <a:cs typeface="Times New Roman" panose="02020603050405020304" pitchFamily="18" charset="0"/>
              </a:rPr>
              <a:t>2</a:t>
            </a:r>
            <a:r>
              <a:rPr lang="tr-TR" altLang="ar-SY" sz="2800" dirty="0">
                <a:solidFill>
                  <a:schemeClr val="tx1"/>
                </a:solidFill>
                <a:cs typeface="Times New Roman" panose="02020603050405020304" pitchFamily="18" charset="0"/>
              </a:rPr>
              <a:t> (g)</a:t>
            </a:r>
          </a:p>
          <a:p>
            <a:pPr algn="l" rtl="0">
              <a:lnSpc>
                <a:spcPct val="130000"/>
              </a:lnSpc>
              <a:spcBef>
                <a:spcPts val="600"/>
              </a:spcBef>
            </a:pPr>
            <a:r>
              <a:rPr lang="tr-TR" sz="2800" dirty="0">
                <a:solidFill>
                  <a:schemeClr val="tx1"/>
                </a:solidFill>
                <a:cs typeface="Times New Roman" panose="02020603050405020304" pitchFamily="18" charset="0"/>
              </a:rPr>
              <a:t>Bu tepkimde 1 mol </a:t>
            </a:r>
            <a:r>
              <a:rPr lang="tr-TR" sz="2800" dirty="0" err="1">
                <a:solidFill>
                  <a:schemeClr val="tx1"/>
                </a:solidFill>
                <a:cs typeface="Times New Roman" panose="02020603050405020304" pitchFamily="18" charset="0"/>
              </a:rPr>
              <a:t>diazot</a:t>
            </a:r>
            <a:r>
              <a:rPr lang="tr-TR" sz="2800" dirty="0">
                <a:solidFill>
                  <a:schemeClr val="tx1"/>
                </a:solidFill>
                <a:cs typeface="Times New Roman" panose="02020603050405020304" pitchFamily="18" charset="0"/>
              </a:rPr>
              <a:t> </a:t>
            </a:r>
            <a:r>
              <a:rPr lang="tr-TR" sz="2800" dirty="0" err="1">
                <a:solidFill>
                  <a:schemeClr val="tx1"/>
                </a:solidFill>
                <a:cs typeface="Times New Roman" panose="02020603050405020304" pitchFamily="18" charset="0"/>
              </a:rPr>
              <a:t>pentoksit</a:t>
            </a:r>
            <a:r>
              <a:rPr lang="tr-TR" sz="2800" dirty="0">
                <a:solidFill>
                  <a:schemeClr val="tx1"/>
                </a:solidFill>
                <a:cs typeface="Times New Roman" panose="02020603050405020304" pitchFamily="18" charset="0"/>
              </a:rPr>
              <a:t> (</a:t>
            </a:r>
            <a:r>
              <a:rPr lang="tr-TR" sz="2800" dirty="0">
                <a:solidFill>
                  <a:schemeClr val="tx1"/>
                </a:solidFill>
              </a:rPr>
              <a:t>N</a:t>
            </a:r>
            <a:r>
              <a:rPr lang="tr-TR" sz="2800" baseline="-25000" dirty="0">
                <a:solidFill>
                  <a:schemeClr val="tx1"/>
                </a:solidFill>
              </a:rPr>
              <a:t>2</a:t>
            </a:r>
            <a:r>
              <a:rPr lang="tr-TR" sz="2800" dirty="0">
                <a:solidFill>
                  <a:schemeClr val="tx1"/>
                </a:solidFill>
              </a:rPr>
              <a:t>O</a:t>
            </a:r>
            <a:r>
              <a:rPr lang="tr-TR" sz="2800" baseline="-25000" dirty="0">
                <a:solidFill>
                  <a:schemeClr val="tx1"/>
                </a:solidFill>
              </a:rPr>
              <a:t>5</a:t>
            </a:r>
            <a:r>
              <a:rPr lang="tr-TR" sz="2800" dirty="0">
                <a:solidFill>
                  <a:schemeClr val="tx1"/>
                </a:solidFill>
              </a:rPr>
              <a:t>), 1 mol (</a:t>
            </a:r>
            <a:r>
              <a:rPr lang="tr-TR" altLang="ar-SY" sz="2800" dirty="0">
                <a:solidFill>
                  <a:schemeClr val="tx1"/>
                </a:solidFill>
                <a:cs typeface="Times New Roman" panose="02020603050405020304" pitchFamily="18" charset="0"/>
              </a:rPr>
              <a:t>NO</a:t>
            </a:r>
            <a:r>
              <a:rPr lang="tr-TR" altLang="ar-SY" sz="2800" baseline="-25000" dirty="0">
                <a:solidFill>
                  <a:schemeClr val="tx1"/>
                </a:solidFill>
                <a:cs typeface="Times New Roman" panose="02020603050405020304" pitchFamily="18" charset="0"/>
              </a:rPr>
              <a:t>3</a:t>
            </a:r>
            <a:r>
              <a:rPr lang="tr-TR" sz="2800" dirty="0">
                <a:solidFill>
                  <a:schemeClr val="tx1"/>
                </a:solidFill>
              </a:rPr>
              <a:t>) ile 1 mol (</a:t>
            </a:r>
            <a:r>
              <a:rPr lang="tr-TR" altLang="ar-SY" sz="2800" dirty="0">
                <a:solidFill>
                  <a:schemeClr val="tx1"/>
                </a:solidFill>
                <a:cs typeface="Times New Roman" panose="02020603050405020304" pitchFamily="18" charset="0"/>
              </a:rPr>
              <a:t>NO</a:t>
            </a:r>
            <a:r>
              <a:rPr lang="tr-TR" altLang="ar-SY" sz="2800" baseline="-25000" dirty="0">
                <a:solidFill>
                  <a:schemeClr val="tx1"/>
                </a:solidFill>
                <a:cs typeface="Times New Roman" panose="02020603050405020304" pitchFamily="18" charset="0"/>
              </a:rPr>
              <a:t>2</a:t>
            </a:r>
            <a:r>
              <a:rPr lang="tr-TR" sz="2800" dirty="0">
                <a:solidFill>
                  <a:schemeClr val="tx1"/>
                </a:solidFill>
              </a:rPr>
              <a:t>) olmak üzere, iki farklı ürüne parçalanmıştır.</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solidFill>
                  <a:srgbClr val="0070C0"/>
                </a:solidFill>
              </a:rPr>
              <a:t>Kimyasal Bir Tepkimenin Hızı </a:t>
            </a:r>
          </a:p>
        </p:txBody>
      </p:sp>
    </p:spTree>
    <p:extLst>
      <p:ext uri="{BB962C8B-B14F-4D97-AF65-F5344CB8AC3E}">
        <p14:creationId xmlns:p14="http://schemas.microsoft.com/office/powerpoint/2010/main" val="963365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138874"/>
            <a:ext cx="8282610" cy="5313441"/>
          </a:xfrm>
        </p:spPr>
        <p:txBody>
          <a:bodyPr>
            <a:normAutofit/>
          </a:bodyPr>
          <a:lstStyle/>
          <a:p>
            <a:pPr algn="l" rtl="0">
              <a:lnSpc>
                <a:spcPct val="150000"/>
              </a:lnSpc>
            </a:pPr>
            <a:r>
              <a:rPr lang="tr-TR" sz="2800" dirty="0">
                <a:solidFill>
                  <a:schemeClr val="tx1"/>
                </a:solidFill>
              </a:rPr>
              <a:t>Tepkime sırasında, tepken (N</a:t>
            </a:r>
            <a:r>
              <a:rPr lang="tr-TR" sz="2800" baseline="-25000" dirty="0">
                <a:solidFill>
                  <a:schemeClr val="tx1"/>
                </a:solidFill>
              </a:rPr>
              <a:t>2</a:t>
            </a:r>
            <a:r>
              <a:rPr lang="tr-TR" sz="2800" dirty="0">
                <a:solidFill>
                  <a:schemeClr val="tx1"/>
                </a:solidFill>
              </a:rPr>
              <a:t>O</a:t>
            </a:r>
            <a:r>
              <a:rPr lang="tr-TR" sz="2800" baseline="-25000" dirty="0">
                <a:solidFill>
                  <a:schemeClr val="tx1"/>
                </a:solidFill>
              </a:rPr>
              <a:t>5</a:t>
            </a:r>
            <a:r>
              <a:rPr lang="tr-TR" sz="2800" dirty="0">
                <a:solidFill>
                  <a:schemeClr val="tx1"/>
                </a:solidFill>
              </a:rPr>
              <a:t>) ile ürünlerden birini (örneğin </a:t>
            </a:r>
            <a:r>
              <a:rPr lang="tr-TR" altLang="ar-SY" sz="2800" dirty="0">
                <a:solidFill>
                  <a:schemeClr val="tx1"/>
                </a:solidFill>
                <a:cs typeface="Times New Roman" panose="02020603050405020304" pitchFamily="18" charset="0"/>
              </a:rPr>
              <a:t>NO</a:t>
            </a:r>
            <a:r>
              <a:rPr lang="tr-TR" altLang="ar-SY" sz="2800" baseline="-25000" dirty="0">
                <a:solidFill>
                  <a:schemeClr val="tx1"/>
                </a:solidFill>
                <a:cs typeface="Times New Roman" panose="02020603050405020304" pitchFamily="18" charset="0"/>
              </a:rPr>
              <a:t>3</a:t>
            </a:r>
            <a:r>
              <a:rPr lang="tr-TR" sz="2800" dirty="0">
                <a:solidFill>
                  <a:schemeClr val="tx1"/>
                </a:solidFill>
              </a:rPr>
              <a:t>) </a:t>
            </a:r>
            <a:r>
              <a:rPr lang="tr-TR" sz="2800" dirty="0" err="1">
                <a:solidFill>
                  <a:srgbClr val="0070C0"/>
                </a:solidFill>
              </a:rPr>
              <a:t>derişimleri</a:t>
            </a:r>
            <a:r>
              <a:rPr lang="tr-TR" sz="2800" dirty="0">
                <a:solidFill>
                  <a:srgbClr val="0070C0"/>
                </a:solidFill>
              </a:rPr>
              <a:t> sürenin fonksiyonu </a:t>
            </a:r>
            <a:r>
              <a:rPr lang="tr-TR" sz="2800" dirty="0">
                <a:solidFill>
                  <a:schemeClr val="tx1"/>
                </a:solidFill>
              </a:rPr>
              <a:t>olarak ölçülmüş ve tabloda verilmiştir.</a:t>
            </a:r>
          </a:p>
        </p:txBody>
      </p:sp>
      <p:sp>
        <p:nvSpPr>
          <p:cNvPr id="3" name="Title 2"/>
          <p:cNvSpPr>
            <a:spLocks noGrp="1"/>
          </p:cNvSpPr>
          <p:nvPr>
            <p:ph type="title"/>
          </p:nvPr>
        </p:nvSpPr>
        <p:spPr>
          <a:xfrm>
            <a:off x="1524000" y="151571"/>
            <a:ext cx="7962900" cy="987303"/>
          </a:xfrm>
        </p:spPr>
        <p:txBody>
          <a:bodyPr>
            <a:normAutofit/>
          </a:bodyPr>
          <a:lstStyle/>
          <a:p>
            <a:pPr rtl="0">
              <a:lnSpc>
                <a:spcPct val="150000"/>
              </a:lnSpc>
            </a:pPr>
            <a:r>
              <a:rPr lang="tr-TR" sz="3600" dirty="0">
                <a:solidFill>
                  <a:srgbClr val="0070C0"/>
                </a:solidFill>
              </a:rPr>
              <a:t>Kimyasal Bir Tepkimenin Hızı </a:t>
            </a:r>
          </a:p>
        </p:txBody>
      </p:sp>
      <p:graphicFrame>
        <p:nvGraphicFramePr>
          <p:cNvPr id="4" name="Table 3"/>
          <p:cNvGraphicFramePr>
            <a:graphicFrameLocks noGrp="1"/>
          </p:cNvGraphicFramePr>
          <p:nvPr>
            <p:extLst>
              <p:ext uri="{D42A27DB-BD31-4B8C-83A1-F6EECF244321}">
                <p14:modId xmlns:p14="http://schemas.microsoft.com/office/powerpoint/2010/main" val="357077112"/>
              </p:ext>
            </p:extLst>
          </p:nvPr>
        </p:nvGraphicFramePr>
        <p:xfrm>
          <a:off x="1678611" y="3144814"/>
          <a:ext cx="8127999" cy="31089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88917343"/>
                    </a:ext>
                  </a:extLst>
                </a:gridCol>
                <a:gridCol w="2709333">
                  <a:extLst>
                    <a:ext uri="{9D8B030D-6E8A-4147-A177-3AD203B41FA5}">
                      <a16:colId xmlns:a16="http://schemas.microsoft.com/office/drawing/2014/main" val="4197997645"/>
                    </a:ext>
                  </a:extLst>
                </a:gridCol>
                <a:gridCol w="2709333">
                  <a:extLst>
                    <a:ext uri="{9D8B030D-6E8A-4147-A177-3AD203B41FA5}">
                      <a16:colId xmlns:a16="http://schemas.microsoft.com/office/drawing/2014/main" val="2989464378"/>
                    </a:ext>
                  </a:extLst>
                </a:gridCol>
              </a:tblGrid>
              <a:tr h="518160">
                <a:tc>
                  <a:txBody>
                    <a:bodyPr/>
                    <a:lstStyle/>
                    <a:p>
                      <a:pPr algn="ctr" rtl="0"/>
                      <a:r>
                        <a:rPr lang="tr-TR" sz="2800" dirty="0">
                          <a:solidFill>
                            <a:schemeClr val="bg1"/>
                          </a:solidFill>
                        </a:rPr>
                        <a:t>Süre (s)</a:t>
                      </a:r>
                      <a:endParaRPr lang="en-US" sz="2800" dirty="0">
                        <a:solidFill>
                          <a:schemeClr val="bg1"/>
                        </a:solidFill>
                      </a:endParaRPr>
                    </a:p>
                  </a:txBody>
                  <a:tcPr/>
                </a:tc>
                <a:tc>
                  <a:txBody>
                    <a:bodyPr/>
                    <a:lstStyle/>
                    <a:p>
                      <a:pPr algn="ctr" rtl="0"/>
                      <a:r>
                        <a:rPr lang="tr-TR" sz="2800" dirty="0">
                          <a:solidFill>
                            <a:schemeClr val="bg1"/>
                          </a:solidFill>
                        </a:rPr>
                        <a:t>N</a:t>
                      </a:r>
                      <a:r>
                        <a:rPr lang="tr-TR" sz="2800" baseline="-25000" dirty="0">
                          <a:solidFill>
                            <a:schemeClr val="bg1"/>
                          </a:solidFill>
                        </a:rPr>
                        <a:t>2</a:t>
                      </a:r>
                      <a:r>
                        <a:rPr lang="tr-TR" sz="2800" dirty="0">
                          <a:solidFill>
                            <a:schemeClr val="bg1"/>
                          </a:solidFill>
                        </a:rPr>
                        <a:t>O</a:t>
                      </a:r>
                      <a:r>
                        <a:rPr lang="tr-TR" sz="2800" baseline="-25000" dirty="0">
                          <a:solidFill>
                            <a:schemeClr val="bg1"/>
                          </a:solidFill>
                        </a:rPr>
                        <a:t>5</a:t>
                      </a:r>
                      <a:r>
                        <a:rPr lang="tr-TR" sz="2800" baseline="0" dirty="0">
                          <a:solidFill>
                            <a:schemeClr val="bg1"/>
                          </a:solidFill>
                        </a:rPr>
                        <a:t> (M)</a:t>
                      </a:r>
                      <a:endParaRPr lang="en-US" sz="2800" dirty="0">
                        <a:solidFill>
                          <a:schemeClr val="bg1"/>
                        </a:solidFill>
                      </a:endParaRPr>
                    </a:p>
                  </a:txBody>
                  <a:tcPr/>
                </a:tc>
                <a:tc>
                  <a:txBody>
                    <a:bodyPr/>
                    <a:lstStyle/>
                    <a:p>
                      <a:pPr algn="ctr" rtl="0"/>
                      <a:r>
                        <a:rPr lang="tr-TR" altLang="ar-SY" sz="2800" dirty="0">
                          <a:solidFill>
                            <a:schemeClr val="bg1"/>
                          </a:solidFill>
                          <a:cs typeface="Times New Roman" panose="02020603050405020304" pitchFamily="18" charset="0"/>
                        </a:rPr>
                        <a:t>NO</a:t>
                      </a:r>
                      <a:r>
                        <a:rPr lang="tr-TR" altLang="ar-SY" sz="2800" baseline="-25000" dirty="0">
                          <a:solidFill>
                            <a:schemeClr val="bg1"/>
                          </a:solidFill>
                          <a:cs typeface="Times New Roman" panose="02020603050405020304" pitchFamily="18" charset="0"/>
                        </a:rPr>
                        <a:t>3</a:t>
                      </a:r>
                      <a:r>
                        <a:rPr lang="tr-TR" sz="2800" dirty="0">
                          <a:solidFill>
                            <a:schemeClr val="bg1"/>
                          </a:solidFill>
                        </a:rPr>
                        <a:t> (M)</a:t>
                      </a:r>
                      <a:endParaRPr lang="en-US" sz="2800" dirty="0">
                        <a:solidFill>
                          <a:schemeClr val="bg1"/>
                        </a:solidFill>
                      </a:endParaRPr>
                    </a:p>
                  </a:txBody>
                  <a:tcPr/>
                </a:tc>
                <a:extLst>
                  <a:ext uri="{0D108BD9-81ED-4DB2-BD59-A6C34878D82A}">
                    <a16:rowId xmlns:a16="http://schemas.microsoft.com/office/drawing/2014/main" val="1449159337"/>
                  </a:ext>
                </a:extLst>
              </a:tr>
              <a:tr h="518160">
                <a:tc>
                  <a:txBody>
                    <a:bodyPr/>
                    <a:lstStyle/>
                    <a:p>
                      <a:pPr algn="ctr" rtl="0"/>
                      <a:r>
                        <a:rPr lang="tr-TR" sz="2800" dirty="0"/>
                        <a:t>0</a:t>
                      </a:r>
                      <a:endParaRPr lang="en-US" sz="2800" dirty="0"/>
                    </a:p>
                  </a:txBody>
                  <a:tcPr/>
                </a:tc>
                <a:tc>
                  <a:txBody>
                    <a:bodyPr/>
                    <a:lstStyle/>
                    <a:p>
                      <a:pPr algn="ctr" rtl="0"/>
                      <a:r>
                        <a:rPr lang="tr-TR" sz="2800" dirty="0"/>
                        <a:t>1,0</a:t>
                      </a:r>
                      <a:endParaRPr lang="en-US" sz="2800" dirty="0"/>
                    </a:p>
                  </a:txBody>
                  <a:tcPr/>
                </a:tc>
                <a:tc>
                  <a:txBody>
                    <a:bodyPr/>
                    <a:lstStyle/>
                    <a:p>
                      <a:pPr algn="ctr" rtl="0"/>
                      <a:r>
                        <a:rPr lang="tr-TR" sz="2800" dirty="0"/>
                        <a:t>0</a:t>
                      </a:r>
                      <a:endParaRPr lang="en-US" sz="2800" dirty="0"/>
                    </a:p>
                  </a:txBody>
                  <a:tcPr/>
                </a:tc>
                <a:extLst>
                  <a:ext uri="{0D108BD9-81ED-4DB2-BD59-A6C34878D82A}">
                    <a16:rowId xmlns:a16="http://schemas.microsoft.com/office/drawing/2014/main" val="3173643260"/>
                  </a:ext>
                </a:extLst>
              </a:tr>
              <a:tr h="518160">
                <a:tc>
                  <a:txBody>
                    <a:bodyPr/>
                    <a:lstStyle/>
                    <a:p>
                      <a:pPr algn="ctr" rtl="0"/>
                      <a:r>
                        <a:rPr lang="tr-TR" sz="2800" dirty="0"/>
                        <a:t>25</a:t>
                      </a:r>
                      <a:endParaRPr lang="en-US" sz="2800" dirty="0"/>
                    </a:p>
                  </a:txBody>
                  <a:tcPr/>
                </a:tc>
                <a:tc>
                  <a:txBody>
                    <a:bodyPr/>
                    <a:lstStyle/>
                    <a:p>
                      <a:pPr algn="ctr" rtl="0"/>
                      <a:r>
                        <a:rPr lang="tr-TR" sz="2800" dirty="0"/>
                        <a:t>0,82</a:t>
                      </a:r>
                      <a:endParaRPr lang="en-US" sz="2800" dirty="0"/>
                    </a:p>
                  </a:txBody>
                  <a:tcPr/>
                </a:tc>
                <a:tc>
                  <a:txBody>
                    <a:bodyPr/>
                    <a:lstStyle/>
                    <a:p>
                      <a:pPr algn="ctr" rtl="0"/>
                      <a:r>
                        <a:rPr lang="tr-TR" sz="2800" dirty="0"/>
                        <a:t>0,18</a:t>
                      </a:r>
                      <a:endParaRPr lang="en-US" sz="2800" dirty="0"/>
                    </a:p>
                  </a:txBody>
                  <a:tcPr/>
                </a:tc>
                <a:extLst>
                  <a:ext uri="{0D108BD9-81ED-4DB2-BD59-A6C34878D82A}">
                    <a16:rowId xmlns:a16="http://schemas.microsoft.com/office/drawing/2014/main" val="575655325"/>
                  </a:ext>
                </a:extLst>
              </a:tr>
              <a:tr h="518160">
                <a:tc>
                  <a:txBody>
                    <a:bodyPr/>
                    <a:lstStyle/>
                    <a:p>
                      <a:pPr algn="ctr" rtl="0"/>
                      <a:r>
                        <a:rPr lang="tr-TR" sz="2800" dirty="0"/>
                        <a:t>50</a:t>
                      </a:r>
                      <a:endParaRPr lang="en-US" sz="2800" dirty="0"/>
                    </a:p>
                  </a:txBody>
                  <a:tcPr/>
                </a:tc>
                <a:tc>
                  <a:txBody>
                    <a:bodyPr/>
                    <a:lstStyle/>
                    <a:p>
                      <a:pPr algn="ctr" rtl="0"/>
                      <a:r>
                        <a:rPr lang="tr-TR" sz="2800" dirty="0"/>
                        <a:t>0,68</a:t>
                      </a:r>
                      <a:endParaRPr lang="en-US" sz="2800" dirty="0"/>
                    </a:p>
                  </a:txBody>
                  <a:tcPr/>
                </a:tc>
                <a:tc>
                  <a:txBody>
                    <a:bodyPr/>
                    <a:lstStyle/>
                    <a:p>
                      <a:pPr algn="ctr" rtl="0"/>
                      <a:r>
                        <a:rPr lang="tr-TR" sz="2800" dirty="0"/>
                        <a:t>0,32</a:t>
                      </a:r>
                      <a:endParaRPr lang="en-US" sz="2800" dirty="0"/>
                    </a:p>
                  </a:txBody>
                  <a:tcPr/>
                </a:tc>
                <a:extLst>
                  <a:ext uri="{0D108BD9-81ED-4DB2-BD59-A6C34878D82A}">
                    <a16:rowId xmlns:a16="http://schemas.microsoft.com/office/drawing/2014/main" val="1650389897"/>
                  </a:ext>
                </a:extLst>
              </a:tr>
              <a:tr h="518160">
                <a:tc>
                  <a:txBody>
                    <a:bodyPr/>
                    <a:lstStyle/>
                    <a:p>
                      <a:pPr algn="ctr" rtl="0"/>
                      <a:r>
                        <a:rPr lang="tr-TR" sz="2800" dirty="0"/>
                        <a:t>75</a:t>
                      </a:r>
                      <a:endParaRPr lang="en-US" sz="2800" dirty="0"/>
                    </a:p>
                  </a:txBody>
                  <a:tcPr/>
                </a:tc>
                <a:tc>
                  <a:txBody>
                    <a:bodyPr/>
                    <a:lstStyle/>
                    <a:p>
                      <a:pPr algn="ctr" rtl="0"/>
                      <a:r>
                        <a:rPr lang="tr-TR" sz="2800" dirty="0"/>
                        <a:t>0,56</a:t>
                      </a:r>
                      <a:endParaRPr lang="en-US" sz="2800" dirty="0"/>
                    </a:p>
                  </a:txBody>
                  <a:tcPr/>
                </a:tc>
                <a:tc>
                  <a:txBody>
                    <a:bodyPr/>
                    <a:lstStyle/>
                    <a:p>
                      <a:pPr algn="ctr" rtl="0"/>
                      <a:r>
                        <a:rPr lang="tr-TR" sz="2800" dirty="0"/>
                        <a:t>0,44</a:t>
                      </a:r>
                      <a:endParaRPr lang="en-US" sz="2800" dirty="0"/>
                    </a:p>
                  </a:txBody>
                  <a:tcPr/>
                </a:tc>
                <a:extLst>
                  <a:ext uri="{0D108BD9-81ED-4DB2-BD59-A6C34878D82A}">
                    <a16:rowId xmlns:a16="http://schemas.microsoft.com/office/drawing/2014/main" val="2073734389"/>
                  </a:ext>
                </a:extLst>
              </a:tr>
              <a:tr h="518160">
                <a:tc>
                  <a:txBody>
                    <a:bodyPr/>
                    <a:lstStyle/>
                    <a:p>
                      <a:pPr algn="ctr" rtl="0"/>
                      <a:r>
                        <a:rPr lang="tr-TR" sz="2800" dirty="0"/>
                        <a:t>100</a:t>
                      </a:r>
                      <a:endParaRPr lang="en-US" sz="2800" dirty="0"/>
                    </a:p>
                  </a:txBody>
                  <a:tcPr/>
                </a:tc>
                <a:tc>
                  <a:txBody>
                    <a:bodyPr/>
                    <a:lstStyle/>
                    <a:p>
                      <a:pPr algn="ctr" rtl="0"/>
                      <a:r>
                        <a:rPr lang="tr-TR" sz="2800" dirty="0"/>
                        <a:t>0,46</a:t>
                      </a:r>
                      <a:endParaRPr lang="en-US" sz="2800" dirty="0"/>
                    </a:p>
                  </a:txBody>
                  <a:tcPr/>
                </a:tc>
                <a:tc>
                  <a:txBody>
                    <a:bodyPr/>
                    <a:lstStyle/>
                    <a:p>
                      <a:pPr algn="ctr" rtl="0"/>
                      <a:r>
                        <a:rPr lang="tr-TR" sz="2800" dirty="0"/>
                        <a:t>0,54</a:t>
                      </a:r>
                      <a:endParaRPr lang="en-US" sz="2800" dirty="0"/>
                    </a:p>
                  </a:txBody>
                  <a:tcPr/>
                </a:tc>
                <a:extLst>
                  <a:ext uri="{0D108BD9-81ED-4DB2-BD59-A6C34878D82A}">
                    <a16:rowId xmlns:a16="http://schemas.microsoft.com/office/drawing/2014/main" val="3656682424"/>
                  </a:ext>
                </a:extLst>
              </a:tr>
            </a:tbl>
          </a:graphicData>
        </a:graphic>
      </p:graphicFrame>
    </p:spTree>
    <p:extLst>
      <p:ext uri="{BB962C8B-B14F-4D97-AF65-F5344CB8AC3E}">
        <p14:creationId xmlns:p14="http://schemas.microsoft.com/office/powerpoint/2010/main" val="132250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ly market design temp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hilly market design template" id="{A9CABA2C-7C9D-4B04-97BF-30ACAA33F979}" vid="{946736E9-A178-4D9A-96AE-381F31C2770F}"/>
    </a:ext>
  </a:extLst>
</a:theme>
</file>

<file path=ppt/theme/theme2.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3494BA"/>
      </a:accent6>
      <a:hlink>
        <a:srgbClr val="6B9F25"/>
      </a:hlink>
      <a:folHlink>
        <a:srgbClr val="9F6715"/>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4C1B467-D5BC-4F2C-BB2A-C5C3CD5012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Chilly market design slides</Template>
  <TotalTime>0</TotalTime>
  <Words>2932</Words>
  <Application>Microsoft Office PowerPoint</Application>
  <PresentationFormat>Geniş ekran</PresentationFormat>
  <Paragraphs>470</Paragraphs>
  <Slides>64</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64</vt:i4>
      </vt:variant>
    </vt:vector>
  </HeadingPairs>
  <TitlesOfParts>
    <vt:vector size="70" baseType="lpstr">
      <vt:lpstr>Calibri</vt:lpstr>
      <vt:lpstr>Cambria Math</vt:lpstr>
      <vt:lpstr>Century Gothic</vt:lpstr>
      <vt:lpstr>Times New Roman</vt:lpstr>
      <vt:lpstr>Wingdings 3</vt:lpstr>
      <vt:lpstr>Chilly market design template</vt:lpstr>
      <vt:lpstr>Fizikokimya Kimyasal Kinetik 1</vt:lpstr>
      <vt:lpstr>Konular</vt:lpstr>
      <vt:lpstr>Giriş</vt:lpstr>
      <vt:lpstr>Giriş</vt:lpstr>
      <vt:lpstr>Giriş</vt:lpstr>
      <vt:lpstr>Giriş</vt:lpstr>
      <vt:lpstr>Giriş</vt:lpstr>
      <vt:lpstr>Kimyasal Bir Tepkimenin Hızı </vt:lpstr>
      <vt:lpstr>Kimyasal Bir Tepkimenin Hızı </vt:lpstr>
      <vt:lpstr>Kimyasal Bir Tepkimenin Hızı </vt:lpstr>
      <vt:lpstr>Kimyasal Bir Tepkimenin Hızı </vt:lpstr>
      <vt:lpstr>Kimyasal Bir Tepkimenin Hızı - Örnek</vt:lpstr>
      <vt:lpstr>Kimyasal Bir Tepkimenin Hızı - Çözüm</vt:lpstr>
      <vt:lpstr>Tepkime Hızlarının Ölçülmesi</vt:lpstr>
      <vt:lpstr>Kimyasal Tepkimenin izlenmesi</vt:lpstr>
      <vt:lpstr>Kimyasal Tepkimenin izlenmesi</vt:lpstr>
      <vt:lpstr>Kimyasal Tepkimenin izlenmesi</vt:lpstr>
      <vt:lpstr>Kimyasal Tepkimenin izlenmesi</vt:lpstr>
      <vt:lpstr>Kimyasal Tepkimenin izlenmesi Derişimin zamana göre değişmesi biçimde ifade edilmesi</vt:lpstr>
      <vt:lpstr>Kimyasal Tepkimenin izlenmesi</vt:lpstr>
      <vt:lpstr>Kimyasal Tepkimenin izlenmesi Tepkime hızının Teğetin eğimi biçimde ifade edilmesi</vt:lpstr>
      <vt:lpstr>Kimyasal Tepkimenin izlenmesi Tepkimenin Başlangıç Hızı</vt:lpstr>
      <vt:lpstr>Örnek</vt:lpstr>
      <vt:lpstr>Çözüm</vt:lpstr>
      <vt:lpstr>Çözüm</vt:lpstr>
      <vt:lpstr>Çözüm</vt:lpstr>
      <vt:lpstr>Derişimin Tepkime Hızlarına Etkisi: Hız Yasası</vt:lpstr>
      <vt:lpstr>Derişimin Tepkime Hızlarına Etkisi: Hız Yasası</vt:lpstr>
      <vt:lpstr>Derişimin Tepkime Hızlarına Etkisi: Hız Yasası</vt:lpstr>
      <vt:lpstr>Derişimin Tepkime Hızlarına Etkisi: Hız Yasası</vt:lpstr>
      <vt:lpstr>Derişimin Tepkime Hızlarına Etkisi: Hız Yasası</vt:lpstr>
      <vt:lpstr>Derişimin Tepkime Hızlarına Etkisi: Hız Yasası</vt:lpstr>
      <vt:lpstr>Derişimin Tepkime Hızlarına Etkisi: Hız Yasası</vt:lpstr>
      <vt:lpstr>Sıfırıncı Dereceden Tepkimeler</vt:lpstr>
      <vt:lpstr>Birinci Dereceden Tepkimeler</vt:lpstr>
      <vt:lpstr>Birinci Dereceden Tepkimeler</vt:lpstr>
      <vt:lpstr>Örnek</vt:lpstr>
      <vt:lpstr>Çözüm</vt:lpstr>
      <vt:lpstr>Birinci Dereceden Tepkimeler - Yarı Ömür</vt:lpstr>
      <vt:lpstr>Birinci Dereceden Tepkimeler - Yarı Ömür</vt:lpstr>
      <vt:lpstr>Örnek</vt:lpstr>
      <vt:lpstr>Çözüm</vt:lpstr>
      <vt:lpstr>Çözüm</vt:lpstr>
      <vt:lpstr>İkinci Dereceden Tepkimeler</vt:lpstr>
      <vt:lpstr>İkinci Dereceden Tepkimeler – Yarı Ömrü</vt:lpstr>
      <vt:lpstr>İkinci Dereceden Tepkimeler – Yarı Ömrü</vt:lpstr>
      <vt:lpstr>Pseudo (Yalancı) Birinci Dereceden Tepkimeler</vt:lpstr>
      <vt:lpstr>Pseudo (Yalancı) Birinci Dereceden Tepkimeler</vt:lpstr>
      <vt:lpstr>Pseudo (Yalancı) Birinci Dereceden Tepkimeler</vt:lpstr>
      <vt:lpstr>Tepkime Kinetiği: Özet</vt:lpstr>
      <vt:lpstr>Tepkime Kinetiği: Özet</vt:lpstr>
      <vt:lpstr>Tepkime Kinetiği: Özet</vt:lpstr>
      <vt:lpstr>Tepkime Kinetiği: Özet</vt:lpstr>
      <vt:lpstr>Tepkime Kinetiği: Özet</vt:lpstr>
      <vt:lpstr>Tepkime Kinetiği: Özet</vt:lpstr>
      <vt:lpstr>Tepkime Kinetiği: Özet</vt:lpstr>
      <vt:lpstr>Örnek</vt:lpstr>
      <vt:lpstr>Örnek - Çözüm</vt:lpstr>
      <vt:lpstr>Örnek - Çözüm</vt:lpstr>
      <vt:lpstr>Örnek</vt:lpstr>
      <vt:lpstr>Örnek</vt:lpstr>
      <vt:lpstr>Örnek</vt:lpstr>
      <vt:lpstr>Örnek</vt:lpstr>
      <vt:lpstr>Kaynak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2015-09-07T05:41:32Z</dcterms:created>
  <dcterms:modified xsi:type="dcterms:W3CDTF">2019-04-16T06:23:31Z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TC034605069991</vt:lpwstr>
  </property>
</Properties>
</file>