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62"/>
  </p:notesMasterIdLst>
  <p:handoutMasterIdLst>
    <p:handoutMasterId r:id="rId63"/>
  </p:handoutMasterIdLst>
  <p:sldIdLst>
    <p:sldId id="257" r:id="rId3"/>
    <p:sldId id="401" r:id="rId4"/>
    <p:sldId id="407" r:id="rId5"/>
    <p:sldId id="439" r:id="rId6"/>
    <p:sldId id="403" r:id="rId7"/>
    <p:sldId id="440" r:id="rId8"/>
    <p:sldId id="402" r:id="rId9"/>
    <p:sldId id="441" r:id="rId10"/>
    <p:sldId id="404" r:id="rId11"/>
    <p:sldId id="442" r:id="rId12"/>
    <p:sldId id="405" r:id="rId13"/>
    <p:sldId id="443" r:id="rId14"/>
    <p:sldId id="444" r:id="rId15"/>
    <p:sldId id="406" r:id="rId16"/>
    <p:sldId id="445" r:id="rId17"/>
    <p:sldId id="408" r:id="rId18"/>
    <p:sldId id="437" r:id="rId19"/>
    <p:sldId id="446" r:id="rId20"/>
    <p:sldId id="409" r:id="rId21"/>
    <p:sldId id="410" r:id="rId22"/>
    <p:sldId id="447" r:id="rId23"/>
    <p:sldId id="412" r:id="rId24"/>
    <p:sldId id="448" r:id="rId25"/>
    <p:sldId id="457" r:id="rId26"/>
    <p:sldId id="411" r:id="rId27"/>
    <p:sldId id="449" r:id="rId28"/>
    <p:sldId id="413" r:id="rId29"/>
    <p:sldId id="458" r:id="rId30"/>
    <p:sldId id="414" r:id="rId31"/>
    <p:sldId id="461" r:id="rId32"/>
    <p:sldId id="415" r:id="rId33"/>
    <p:sldId id="416" r:id="rId34"/>
    <p:sldId id="417" r:id="rId35"/>
    <p:sldId id="459" r:id="rId36"/>
    <p:sldId id="418" r:id="rId37"/>
    <p:sldId id="419" r:id="rId38"/>
    <p:sldId id="460" r:id="rId39"/>
    <p:sldId id="450" r:id="rId40"/>
    <p:sldId id="420" r:id="rId41"/>
    <p:sldId id="422" r:id="rId42"/>
    <p:sldId id="451" r:id="rId43"/>
    <p:sldId id="452" r:id="rId44"/>
    <p:sldId id="453" r:id="rId45"/>
    <p:sldId id="438" r:id="rId46"/>
    <p:sldId id="431" r:id="rId47"/>
    <p:sldId id="424" r:id="rId48"/>
    <p:sldId id="423" r:id="rId49"/>
    <p:sldId id="425" r:id="rId50"/>
    <p:sldId id="426" r:id="rId51"/>
    <p:sldId id="454" r:id="rId52"/>
    <p:sldId id="427" r:id="rId53"/>
    <p:sldId id="430" r:id="rId54"/>
    <p:sldId id="432" r:id="rId55"/>
    <p:sldId id="433" r:id="rId56"/>
    <p:sldId id="455" r:id="rId57"/>
    <p:sldId id="434" r:id="rId58"/>
    <p:sldId id="456" r:id="rId59"/>
    <p:sldId id="435" r:id="rId60"/>
    <p:sldId id="436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FED4-D69B-4F2E-9E8F-84756F102C74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81B0-9A62-4E8D-B3AC-FD58D27F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2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D950-FF6C-450E-A292-78266595732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C1CB-B741-45C3-A5E1-A9697FF5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65C7-2B04-445F-8DB3-456E0173FCC0}" type="datetime1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987" y="3602038"/>
            <a:ext cx="75718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987" y="1041400"/>
            <a:ext cx="757187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A111-8073-4AA8-BD01-2133E03758F7}" type="datetime1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F708-533D-46C9-A9B0-0B6B8A5D6515}" type="datetime1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333499"/>
            <a:ext cx="6298223" cy="4843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74623" y="1333499"/>
            <a:ext cx="1512277" cy="48434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4767-B1DE-417D-8BE5-E27B165E3682}" type="datetime1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4904BA-F6BA-48C5-B8E5-DE739A78F4B9}" type="datetime1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71393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7139354" cy="286226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D15D-44DE-4FD8-A752-EB03E04C3154}" type="datetime1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7773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1580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1AF4-D04B-45C6-91BC-D80269BD53C8}" type="datetime1">
              <a:rPr lang="en-US" smtClean="0"/>
              <a:t>3/24/2019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07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07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45223"/>
            <a:ext cx="7962900" cy="9788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426-2557-4C0F-BCB5-8F5F7A23481A}" type="datetime1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F5B8-F27B-4EB3-A931-8B21AAAA30F1}" type="datetime1">
              <a:rPr lang="en-US" smtClean="0"/>
              <a:t>3/24/2019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6FB2-BE3E-4068-BDF0-0ADDDF0F6758}" type="datetime1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324100"/>
            <a:ext cx="4152900" cy="38481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8020A2-ABDB-4797-85B4-0B5D91075C2A}" type="datetime1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692" y="6356350"/>
            <a:ext cx="1764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7962900" cy="373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336427"/>
            <a:ext cx="7962900" cy="9873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1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960" userDrawn="1">
          <p15:clr>
            <a:srgbClr val="F26B43"/>
          </p15:clr>
        </p15:guide>
        <p15:guide id="3" pos="5976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orient="horz" pos="1464" userDrawn="1">
          <p15:clr>
            <a:srgbClr val="F26B43"/>
          </p15:clr>
        </p15:guide>
        <p15:guide id="7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png"/><Relationship Id="rId9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Mühendislik Mimarlık Fakültesi </a:t>
            </a:r>
          </a:p>
          <a:p>
            <a:pPr rtl="0"/>
            <a:r>
              <a:rPr lang="tr-TR" dirty="0"/>
              <a:t>Gıda Mühendisliği Bölümü</a:t>
            </a:r>
          </a:p>
          <a:p>
            <a:pPr rtl="0"/>
            <a:r>
              <a:rPr lang="tr-TR" dirty="0">
                <a:solidFill>
                  <a:srgbClr val="002060"/>
                </a:solidFill>
              </a:rPr>
              <a:t>Prof. Dr. Farhan ALFİN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tr-TR" dirty="0"/>
              <a:t>Fizikokimya</a:t>
            </a: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Termokimya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36" y="300832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434" y="2443957"/>
            <a:ext cx="4892854" cy="36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lvl="2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Suyun</a:t>
            </a:r>
            <a:r>
              <a:rPr lang="en-US" altLang="ar-SY" sz="2800" dirty="0">
                <a:solidFill>
                  <a:schemeClr val="tx1"/>
                </a:solidFill>
              </a:rPr>
              <a:t> 293</a:t>
            </a:r>
            <a:r>
              <a:rPr lang="tr-TR" altLang="ar-SY" sz="2800" dirty="0">
                <a:solidFill>
                  <a:schemeClr val="tx1"/>
                </a:solidFill>
              </a:rPr>
              <a:t>,</a:t>
            </a:r>
            <a:r>
              <a:rPr lang="en-US" altLang="ar-SY" sz="2800" dirty="0">
                <a:solidFill>
                  <a:schemeClr val="tx1"/>
                </a:solidFill>
              </a:rPr>
              <a:t>15 K </a:t>
            </a:r>
            <a:r>
              <a:rPr lang="tr-TR" altLang="ar-SY" sz="2800" dirty="0">
                <a:solidFill>
                  <a:schemeClr val="tx1"/>
                </a:solidFill>
              </a:rPr>
              <a:t>ve</a:t>
            </a:r>
            <a:r>
              <a:rPr lang="en-US" altLang="ar-SY" sz="2800" dirty="0">
                <a:solidFill>
                  <a:schemeClr val="tx1"/>
                </a:solidFill>
              </a:rPr>
              <a:t> 1</a:t>
            </a:r>
            <a:r>
              <a:rPr lang="tr-TR" altLang="ar-SY" sz="2800" dirty="0">
                <a:solidFill>
                  <a:schemeClr val="tx1"/>
                </a:solidFill>
              </a:rPr>
              <a:t>,</a:t>
            </a:r>
            <a:r>
              <a:rPr lang="en-US" altLang="ar-SY" sz="2800" dirty="0">
                <a:solidFill>
                  <a:schemeClr val="tx1"/>
                </a:solidFill>
              </a:rPr>
              <a:t>00 </a:t>
            </a:r>
            <a:r>
              <a:rPr lang="en-US" altLang="ar-SY" sz="2800" dirty="0" err="1">
                <a:solidFill>
                  <a:schemeClr val="tx1"/>
                </a:solidFill>
              </a:rPr>
              <a:t>atm</a:t>
            </a:r>
            <a:r>
              <a:rPr lang="en-US" altLang="ar-SY" sz="2800" dirty="0">
                <a:solidFill>
                  <a:schemeClr val="tx1"/>
                </a:solidFill>
              </a:rPr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hali bellidir</a:t>
            </a:r>
            <a:r>
              <a:rPr lang="en-US" altLang="ar-SY" sz="2800" dirty="0">
                <a:solidFill>
                  <a:schemeClr val="tx1"/>
                </a:solidFill>
              </a:rPr>
              <a:t>.  </a:t>
            </a:r>
          </a:p>
          <a:p>
            <a:pPr lvl="2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Bu halde </a:t>
            </a:r>
            <a:r>
              <a:rPr lang="en-US" altLang="ar-SY" sz="2800" dirty="0">
                <a:solidFill>
                  <a:schemeClr val="tx1"/>
                </a:solidFill>
              </a:rPr>
              <a:t>d = 0.99820 g/mL</a:t>
            </a:r>
            <a:r>
              <a:rPr lang="tr-TR" altLang="ar-SY" sz="2800" dirty="0">
                <a:solidFill>
                  <a:schemeClr val="tx1"/>
                </a:solidFill>
              </a:rPr>
              <a:t> </a:t>
            </a:r>
            <a:r>
              <a:rPr lang="tr-TR" altLang="ar-SY" sz="2800" dirty="0" err="1">
                <a:solidFill>
                  <a:schemeClr val="tx1"/>
                </a:solidFill>
              </a:rPr>
              <a:t>dir</a:t>
            </a:r>
            <a:endParaRPr lang="en-US" altLang="ar-SY" sz="2800" dirty="0">
              <a:solidFill>
                <a:schemeClr val="tx1"/>
              </a:solidFill>
            </a:endParaRPr>
          </a:p>
          <a:p>
            <a:pPr lvl="2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b="1" dirty="0">
                <a:solidFill>
                  <a:schemeClr val="accent1"/>
                </a:solidFill>
              </a:rPr>
              <a:t>Yoğunluk (</a:t>
            </a:r>
            <a:r>
              <a:rPr lang="tr-TR" altLang="ar-SY" sz="2800" b="1" dirty="0">
                <a:solidFill>
                  <a:srgbClr val="FF0000"/>
                </a:solidFill>
              </a:rPr>
              <a:t>hal fonksiyonu</a:t>
            </a:r>
            <a:r>
              <a:rPr lang="tr-TR" altLang="ar-SY" sz="2800" b="1" dirty="0">
                <a:solidFill>
                  <a:schemeClr val="accent1"/>
                </a:solidFill>
              </a:rPr>
              <a:t>) sadece sistemin </a:t>
            </a:r>
            <a:r>
              <a:rPr lang="tr-TR" altLang="ar-SY" sz="2800" b="1" i="1" dirty="0">
                <a:solidFill>
                  <a:schemeClr val="accent1"/>
                </a:solidFill>
              </a:rPr>
              <a:t>haline</a:t>
            </a:r>
            <a:r>
              <a:rPr lang="tr-TR" altLang="ar-SY" sz="2800" b="1" dirty="0">
                <a:solidFill>
                  <a:schemeClr val="accent1"/>
                </a:solidFill>
              </a:rPr>
              <a:t> bağlıdır</a:t>
            </a:r>
            <a:r>
              <a:rPr lang="en-US" altLang="ar-SY" sz="2800" b="1" dirty="0"/>
              <a:t>.</a:t>
            </a:r>
          </a:p>
          <a:p>
            <a:pPr lvl="2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b="1" dirty="0">
                <a:solidFill>
                  <a:srgbClr val="993300"/>
                </a:solidFill>
              </a:rPr>
              <a:t>O hale </a:t>
            </a:r>
            <a:r>
              <a:rPr lang="tr-TR" altLang="ar-SY" sz="2800" b="1" i="1" dirty="0">
                <a:solidFill>
                  <a:srgbClr val="993300"/>
                </a:solidFill>
              </a:rPr>
              <a:t>nasıl</a:t>
            </a:r>
            <a:r>
              <a:rPr lang="tr-TR" altLang="ar-SY" sz="2800" b="1" dirty="0">
                <a:solidFill>
                  <a:srgbClr val="993300"/>
                </a:solidFill>
              </a:rPr>
              <a:t> ulaşıldığına bağlı değildir</a:t>
            </a:r>
            <a:r>
              <a:rPr lang="en-US" altLang="ar-SY" sz="2800" b="1" dirty="0"/>
              <a:t>.</a:t>
            </a:r>
          </a:p>
          <a:p>
            <a:pPr lvl="1"/>
            <a:endParaRPr lang="en-US" altLang="ar-SY" b="1" dirty="0"/>
          </a:p>
          <a:p>
            <a:pPr lvl="1" algn="l" rtl="0">
              <a:lnSpc>
                <a:spcPct val="150000"/>
              </a:lnSpc>
            </a:pPr>
            <a:endParaRPr lang="en-US" altLang="ar-SY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Hal Fonksiyonları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6409531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</a:rPr>
              <a:t>İç enerji </a:t>
            </a:r>
            <a:r>
              <a:rPr lang="tr-TR" altLang="ar-SY" sz="2800" dirty="0">
                <a:solidFill>
                  <a:schemeClr val="tx1"/>
                </a:solidFill>
              </a:rPr>
              <a:t>(U) bir </a:t>
            </a:r>
            <a:r>
              <a:rPr lang="tr-TR" altLang="ar-SY" sz="2800" dirty="0">
                <a:solidFill>
                  <a:srgbClr val="0070C0"/>
                </a:solidFill>
              </a:rPr>
              <a:t>hal fonksiyonudur</a:t>
            </a:r>
            <a:r>
              <a:rPr lang="tr-TR" altLang="ar-SY" sz="2800" dirty="0">
                <a:solidFill>
                  <a:schemeClr val="tx1"/>
                </a:solidFill>
              </a:rPr>
              <a:t>.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993300"/>
                </a:solidFill>
              </a:rPr>
              <a:t>Basit bir ölçüme veya hesaplama yöntemi yoktur.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accent1"/>
                </a:solidFill>
              </a:rPr>
              <a:t>Gerçek değeri bilmemize gerek yoktur.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İki hal arasında U</a:t>
            </a:r>
            <a:r>
              <a:rPr lang="tr-TR" altLang="ar-SY" sz="2800" dirty="0">
                <a:solidFill>
                  <a:schemeClr val="tx1"/>
                </a:solidFill>
              </a:rPr>
              <a:t> tek bir değere sahiptir.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993300"/>
                </a:solidFill>
              </a:rPr>
              <a:t>Kolaylıkla ölçülebilir.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Hal Fonksiyonları</a:t>
            </a:r>
            <a:endParaRPr lang="tr-TR" dirty="0">
              <a:solidFill>
                <a:srgbClr val="FF0000"/>
              </a:solidFill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932852" y="502388"/>
            <a:ext cx="4162862" cy="3789837"/>
            <a:chOff x="2722" y="791"/>
            <a:chExt cx="3059" cy="2479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722" y="791"/>
              <a:ext cx="3059" cy="2469"/>
              <a:chOff x="2584" y="887"/>
              <a:chExt cx="3059" cy="2469"/>
            </a:xfrm>
          </p:grpSpPr>
          <p:pic>
            <p:nvPicPr>
              <p:cNvPr id="7" name="Picture 4" descr="FG07_10_01U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4" y="887"/>
                <a:ext cx="2979" cy="2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4112" y="909"/>
                <a:ext cx="476" cy="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tr-TR" altLang="ar-SY" sz="1800" b="1" dirty="0">
                    <a:solidFill>
                      <a:schemeClr val="accent1"/>
                    </a:solidFill>
                  </a:rPr>
                  <a:t>Hal 2  </a:t>
                </a:r>
                <a:endParaRPr lang="en-US" altLang="ar-SY" sz="1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4112" y="2868"/>
                <a:ext cx="520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tr-TR" altLang="ar-SY" sz="1800" b="1" dirty="0">
                    <a:solidFill>
                      <a:schemeClr val="accent1"/>
                    </a:solidFill>
                  </a:rPr>
                  <a:t>Hal 1  </a:t>
                </a:r>
                <a:endParaRPr lang="en-US" altLang="ar-SY" sz="1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 rot="16200000">
                <a:off x="1625" y="2125"/>
                <a:ext cx="2190" cy="2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tr-TR" altLang="ar-SY" dirty="0"/>
                  <a:t>İç enerji             </a:t>
                </a:r>
                <a:endParaRPr lang="en-US" altLang="ar-SY" dirty="0"/>
              </a:p>
            </p:txBody>
          </p:sp>
        </p:grp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351" y="3109"/>
              <a:ext cx="441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tr-TR" altLang="ar-SY" sz="1600" dirty="0"/>
                <a:t>toplam</a:t>
              </a:r>
              <a:endParaRPr lang="en-US" altLang="ar-SY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842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6409531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</a:rPr>
              <a:t>0 ⁰C da </a:t>
            </a:r>
            <a:r>
              <a:rPr lang="tr-TR" altLang="ar-SY" sz="2800" dirty="0">
                <a:solidFill>
                  <a:srgbClr val="0070C0"/>
                </a:solidFill>
              </a:rPr>
              <a:t>10.0 g </a:t>
            </a:r>
            <a:r>
              <a:rPr lang="tr-TR" altLang="ar-SY" sz="2800" dirty="0">
                <a:solidFill>
                  <a:schemeClr val="tx1"/>
                </a:solidFill>
              </a:rPr>
              <a:t>buzun </a:t>
            </a:r>
            <a:r>
              <a:rPr lang="tr-TR" altLang="ar-SY" sz="2800" dirty="0">
                <a:solidFill>
                  <a:srgbClr val="FF0000"/>
                </a:solidFill>
              </a:rPr>
              <a:t>100 ⁰C sıcaklığa </a:t>
            </a:r>
            <a:r>
              <a:rPr lang="tr-TR" altLang="ar-SY" sz="2800" dirty="0">
                <a:solidFill>
                  <a:schemeClr val="tx1"/>
                </a:solidFill>
              </a:rPr>
              <a:t>kadar ısıttığımız düşünelim.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</a:rPr>
              <a:t>0 ⁰C </a:t>
            </a:r>
            <a:r>
              <a:rPr lang="tr-TR" altLang="ar-SY" sz="2800" dirty="0">
                <a:solidFill>
                  <a:schemeClr val="tx1"/>
                </a:solidFill>
              </a:rPr>
              <a:t>da buzun </a:t>
            </a:r>
            <a:r>
              <a:rPr lang="tr-TR" altLang="ar-SY" sz="2800" i="1" dirty="0">
                <a:solidFill>
                  <a:schemeClr val="tx1"/>
                </a:solidFill>
              </a:rPr>
              <a:t>U</a:t>
            </a:r>
            <a:r>
              <a:rPr lang="tr-TR" altLang="ar-SY" sz="2800" baseline="-25000" dirty="0">
                <a:solidFill>
                  <a:schemeClr val="tx1"/>
                </a:solidFill>
              </a:rPr>
              <a:t>1</a:t>
            </a:r>
            <a:r>
              <a:rPr lang="tr-TR" altLang="ar-SY" sz="2800" dirty="0">
                <a:solidFill>
                  <a:schemeClr val="tx1"/>
                </a:solidFill>
              </a:rPr>
              <a:t> değerinde bir iç enerji değeri vardır.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</a:rPr>
              <a:t>100 ⁰ C </a:t>
            </a:r>
            <a:r>
              <a:rPr lang="tr-TR" altLang="ar-SY" sz="2800" dirty="0">
                <a:solidFill>
                  <a:schemeClr val="tx1"/>
                </a:solidFill>
              </a:rPr>
              <a:t>deki su </a:t>
            </a:r>
            <a:r>
              <a:rPr lang="tr-TR" altLang="ar-SY" sz="2800" i="1" dirty="0">
                <a:solidFill>
                  <a:schemeClr val="tx1"/>
                </a:solidFill>
              </a:rPr>
              <a:t>U</a:t>
            </a:r>
            <a:r>
              <a:rPr lang="tr-TR" altLang="ar-SY" sz="2800" baseline="-25000" dirty="0">
                <a:solidFill>
                  <a:schemeClr val="tx1"/>
                </a:solidFill>
              </a:rPr>
              <a:t>2</a:t>
            </a:r>
            <a:r>
              <a:rPr lang="tr-TR" altLang="ar-SY" sz="2800" dirty="0">
                <a:solidFill>
                  <a:schemeClr val="tx1"/>
                </a:solidFill>
              </a:rPr>
              <a:t> değerinde iç enerjiye sahiptir.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Hal Fonksiyonları</a:t>
            </a:r>
            <a:endParaRPr lang="tr-TR" dirty="0">
              <a:solidFill>
                <a:srgbClr val="FF0000"/>
              </a:solidFill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932852" y="502388"/>
            <a:ext cx="4162862" cy="3789837"/>
            <a:chOff x="2722" y="791"/>
            <a:chExt cx="3059" cy="2479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722" y="791"/>
              <a:ext cx="3059" cy="2469"/>
              <a:chOff x="2584" y="887"/>
              <a:chExt cx="3059" cy="2469"/>
            </a:xfrm>
          </p:grpSpPr>
          <p:pic>
            <p:nvPicPr>
              <p:cNvPr id="7" name="Picture 4" descr="FG07_10_01U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4" y="887"/>
                <a:ext cx="2979" cy="2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4112" y="909"/>
                <a:ext cx="476" cy="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tr-TR" altLang="ar-SY" sz="1800" b="1" dirty="0">
                    <a:solidFill>
                      <a:schemeClr val="accent1"/>
                    </a:solidFill>
                  </a:rPr>
                  <a:t>Hal 2  </a:t>
                </a:r>
                <a:endParaRPr lang="en-US" altLang="ar-SY" sz="1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4112" y="2868"/>
                <a:ext cx="520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tr-TR" altLang="ar-SY" sz="1800" b="1">
                    <a:solidFill>
                      <a:schemeClr val="accent1"/>
                    </a:solidFill>
                  </a:rPr>
                  <a:t>Hal 1  </a:t>
                </a:r>
                <a:endParaRPr lang="en-US" altLang="ar-SY" sz="18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 rot="16200000">
                <a:off x="1625" y="2125"/>
                <a:ext cx="2190" cy="2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tr-TR" altLang="ar-SY" dirty="0"/>
                  <a:t>İç enerji             </a:t>
                </a:r>
                <a:endParaRPr lang="en-US" altLang="ar-SY" dirty="0"/>
              </a:p>
            </p:txBody>
          </p:sp>
        </p:grp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351" y="3109"/>
              <a:ext cx="441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tr-TR" altLang="ar-SY" sz="1600" dirty="0"/>
                <a:t>toplam</a:t>
              </a:r>
              <a:endParaRPr lang="en-US" altLang="ar-SY" sz="16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027" r="10349" b="17875"/>
          <a:stretch/>
        </p:blipFill>
        <p:spPr>
          <a:xfrm>
            <a:off x="8209324" y="4310570"/>
            <a:ext cx="3752447" cy="217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0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6409531" cy="5313441"/>
          </a:xfrm>
        </p:spPr>
        <p:txBody>
          <a:bodyPr>
            <a:normAutofit/>
          </a:bodyPr>
          <a:lstStyle/>
          <a:p>
            <a:pPr algn="l" rtl="0">
              <a:lnSpc>
                <a:spcPct val="16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Bu iki hal arasındaki iç enerji farkı </a:t>
            </a:r>
            <a:endParaRPr lang="en-US" altLang="ar-SY" sz="2800" dirty="0">
              <a:solidFill>
                <a:schemeClr val="tx1"/>
              </a:solidFill>
            </a:endParaRPr>
          </a:p>
          <a:p>
            <a:pPr marL="0" indent="0" algn="ctr" rtl="0">
              <a:lnSpc>
                <a:spcPct val="160000"/>
              </a:lnSpc>
              <a:spcBef>
                <a:spcPts val="0"/>
              </a:spcBef>
              <a:buNone/>
            </a:pPr>
            <a:r>
              <a:rPr lang="tr-TR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U=</a:t>
            </a:r>
            <a:r>
              <a:rPr lang="tr-TR" altLang="ar-SY" sz="2800" i="1" dirty="0">
                <a:solidFill>
                  <a:srgbClr val="FF0000"/>
                </a:solidFill>
              </a:rPr>
              <a:t> U</a:t>
            </a:r>
            <a:r>
              <a:rPr lang="tr-TR" altLang="ar-SY" sz="2800" baseline="-25000" dirty="0">
                <a:solidFill>
                  <a:srgbClr val="FF0000"/>
                </a:solidFill>
              </a:rPr>
              <a:t>2</a:t>
            </a:r>
            <a:r>
              <a:rPr lang="tr-TR" altLang="ar-SY" sz="2800" i="1" dirty="0">
                <a:solidFill>
                  <a:srgbClr val="FF0000"/>
                </a:solidFill>
              </a:rPr>
              <a:t> - U</a:t>
            </a:r>
            <a:r>
              <a:rPr lang="tr-TR" altLang="ar-SY" sz="2800" baseline="-25000" dirty="0">
                <a:solidFill>
                  <a:srgbClr val="FF0000"/>
                </a:solidFill>
              </a:rPr>
              <a:t>1</a:t>
            </a:r>
            <a:r>
              <a:rPr lang="tr-TR" altLang="ar-SY" sz="2800" dirty="0">
                <a:solidFill>
                  <a:schemeClr val="tx1"/>
                </a:solidFill>
              </a:rPr>
              <a:t> </a:t>
            </a:r>
            <a:endParaRPr lang="en-US" altLang="ar-SY" sz="2800" dirty="0">
              <a:solidFill>
                <a:schemeClr val="tx1"/>
              </a:solidFill>
            </a:endParaRPr>
          </a:p>
          <a:p>
            <a:pPr marL="0" indent="0" algn="l" rtl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ar-SY" sz="2800" dirty="0">
                <a:solidFill>
                  <a:schemeClr val="tx1"/>
                </a:solidFill>
              </a:rPr>
              <a:t>   </a:t>
            </a:r>
            <a:r>
              <a:rPr lang="tr-TR" altLang="ar-SY" sz="2800" dirty="0">
                <a:solidFill>
                  <a:schemeClr val="tx1"/>
                </a:solidFill>
              </a:rPr>
              <a:t>ve bir şekilde kesin olarak ölçülebilir.</a:t>
            </a:r>
          </a:p>
          <a:p>
            <a:pPr algn="l" rtl="0">
              <a:lnSpc>
                <a:spcPct val="16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0070C0"/>
                </a:solidFill>
              </a:rPr>
              <a:t>İç enerji değişiminin değeri</a:t>
            </a:r>
            <a:r>
              <a:rPr lang="tr-TR" altLang="ar-SY" sz="2800" dirty="0">
                <a:solidFill>
                  <a:schemeClr val="tx1"/>
                </a:solidFill>
              </a:rPr>
              <a:t>, çevreden sisteme verilen ve 1 halinden 2 haline geçebilmesi için </a:t>
            </a:r>
            <a:r>
              <a:rPr lang="tr-TR" altLang="ar-SY" sz="2800" dirty="0">
                <a:solidFill>
                  <a:srgbClr val="FF0000"/>
                </a:solidFill>
              </a:rPr>
              <a:t>aktarılması gereken ısı miktarıdır</a:t>
            </a:r>
            <a:r>
              <a:rPr lang="tr-TR" altLang="ar-SY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Hal Fonksiyonları</a:t>
            </a:r>
            <a:endParaRPr lang="tr-TR" dirty="0">
              <a:solidFill>
                <a:srgbClr val="FF0000"/>
              </a:solidFill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932852" y="502388"/>
            <a:ext cx="4162862" cy="3789837"/>
            <a:chOff x="2722" y="791"/>
            <a:chExt cx="3059" cy="2479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722" y="791"/>
              <a:ext cx="3059" cy="2469"/>
              <a:chOff x="2584" y="887"/>
              <a:chExt cx="3059" cy="2469"/>
            </a:xfrm>
          </p:grpSpPr>
          <p:pic>
            <p:nvPicPr>
              <p:cNvPr id="7" name="Picture 4" descr="FG07_10_01U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4" y="887"/>
                <a:ext cx="2979" cy="2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4112" y="909"/>
                <a:ext cx="476" cy="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tr-TR" altLang="ar-SY" sz="1800" b="1" dirty="0">
                    <a:solidFill>
                      <a:schemeClr val="accent1"/>
                    </a:solidFill>
                  </a:rPr>
                  <a:t>Hal 2  </a:t>
                </a:r>
                <a:endParaRPr lang="en-US" altLang="ar-SY" sz="1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4112" y="2868"/>
                <a:ext cx="520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tr-TR" altLang="ar-SY" sz="1800" b="1">
                    <a:solidFill>
                      <a:schemeClr val="accent1"/>
                    </a:solidFill>
                  </a:rPr>
                  <a:t>Hal 1  </a:t>
                </a:r>
                <a:endParaRPr lang="en-US" altLang="ar-SY" sz="18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 rot="16200000">
                <a:off x="1625" y="2125"/>
                <a:ext cx="2190" cy="2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tr-TR" altLang="ar-SY" dirty="0"/>
                  <a:t>İç enerji             </a:t>
                </a:r>
                <a:endParaRPr lang="en-US" altLang="ar-SY" dirty="0"/>
              </a:p>
            </p:txBody>
          </p:sp>
        </p:grp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351" y="3109"/>
              <a:ext cx="441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tr-TR" altLang="ar-SY" sz="1600" dirty="0"/>
                <a:t>toplam</a:t>
              </a:r>
              <a:endParaRPr lang="en-US" altLang="ar-SY" sz="16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027" r="10349" b="17875"/>
          <a:stretch/>
        </p:blipFill>
        <p:spPr>
          <a:xfrm>
            <a:off x="8209324" y="4310570"/>
            <a:ext cx="3752447" cy="217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2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</a:rPr>
              <a:t>Isı ve iş </a:t>
            </a:r>
            <a:r>
              <a:rPr lang="tr-TR" altLang="ar-SY" sz="2800" dirty="0">
                <a:solidFill>
                  <a:srgbClr val="0070C0"/>
                </a:solidFill>
              </a:rPr>
              <a:t>hal fonksiyonu </a:t>
            </a:r>
            <a:r>
              <a:rPr lang="tr-TR" altLang="ar-SY" sz="2800" dirty="0">
                <a:solidFill>
                  <a:srgbClr val="FF0000"/>
                </a:solidFill>
              </a:rPr>
              <a:t>değildir</a:t>
            </a:r>
            <a:r>
              <a:rPr lang="tr-TR" altLang="ar-SY" sz="2800" dirty="0"/>
              <a:t>!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 fonksiyonların değerleri sistemdeki değişiklik için izlenen yola bağlıdır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tr-TR" altLang="ar-SY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tr-TR" altLang="ar-SY" sz="2800" dirty="0">
                <a:solidFill>
                  <a:srgbClr val="993300"/>
                </a:solidFill>
              </a:rPr>
              <a:t>	</a:t>
            </a:r>
            <a:endParaRPr lang="tr-TR" altLang="ar-SY" sz="2800" dirty="0">
              <a:cs typeface="Times New Roman" panose="02020603050405020304" pitchFamily="18" charset="0"/>
            </a:endParaRPr>
          </a:p>
          <a:p>
            <a:pPr algn="l" rtl="0"/>
            <a:endParaRPr lang="tr-TR" altLang="ar-SY" sz="2800" dirty="0"/>
          </a:p>
          <a:p>
            <a:pPr marL="0" indent="0" algn="l" rtl="0">
              <a:buNone/>
            </a:pPr>
            <a:r>
              <a:rPr lang="en-US" altLang="ar-SY" sz="2800" dirty="0">
                <a:cs typeface="Times New Roman" panose="02020603050405020304" pitchFamily="18" charset="0"/>
              </a:rPr>
              <a:t>				A</a:t>
            </a:r>
            <a:endParaRPr lang="en-US" altLang="ar-SY" sz="2800" dirty="0"/>
          </a:p>
          <a:p>
            <a:pPr algn="l" rtl="0"/>
            <a:endParaRPr lang="en-US" altLang="ar-SY" sz="3100" dirty="0"/>
          </a:p>
          <a:p>
            <a:pPr algn="l" rtl="0"/>
            <a:endParaRPr lang="en-US" altLang="ar-SY" sz="3100" dirty="0"/>
          </a:p>
          <a:p>
            <a:pPr lvl="1" algn="l" rtl="0">
              <a:lnSpc>
                <a:spcPct val="150000"/>
              </a:lnSpc>
              <a:buNone/>
            </a:pPr>
            <a:endParaRPr lang="tr-TR" altLang="ar-SY" sz="2400" dirty="0">
              <a:cs typeface="Times New Roman" panose="02020603050405020304" pitchFamily="18" charset="0"/>
            </a:endParaRPr>
          </a:p>
          <a:p>
            <a:pPr lvl="1" algn="l" rtl="0">
              <a:lnSpc>
                <a:spcPct val="150000"/>
              </a:lnSpc>
            </a:pPr>
            <a:endParaRPr lang="en-US" altLang="ar-SY" sz="2800" dirty="0">
              <a:solidFill>
                <a:srgbClr val="9933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Yola Bağlı Fonksiyonlar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1" name="Picture 12" descr="Work_notstate_Engineering_Thermodynam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549" y="1725122"/>
            <a:ext cx="2228045" cy="223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493733" y="4380784"/>
            <a:ext cx="2203450" cy="904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ar-SY" dirty="0">
                <a:solidFill>
                  <a:srgbClr val="FF0000"/>
                </a:solidFill>
              </a:rPr>
              <a:t>298 K, 1,80 </a:t>
            </a:r>
            <a:r>
              <a:rPr lang="tr-TR" altLang="ar-SY" dirty="0" err="1">
                <a:solidFill>
                  <a:srgbClr val="FF0000"/>
                </a:solidFill>
              </a:rPr>
              <a:t>atm</a:t>
            </a:r>
            <a:endParaRPr lang="tr-TR" altLang="ar-SY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ar-SY" dirty="0">
                <a:solidFill>
                  <a:srgbClr val="FF0000"/>
                </a:solidFill>
              </a:rPr>
              <a:t>      (1,36 L) </a:t>
            </a:r>
            <a:endParaRPr lang="en-US" altLang="ar-SY" dirty="0">
              <a:solidFill>
                <a:srgbClr val="FF0000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6538583" y="3964957"/>
            <a:ext cx="955150" cy="86349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tr-T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6538583" y="4828447"/>
            <a:ext cx="928784" cy="87430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tr-TR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094086" y="406444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ar-SY" dirty="0"/>
              <a:t>B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132749" y="524554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ar-SY" dirty="0"/>
              <a:t>C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6043" y="5001868"/>
            <a:ext cx="225254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 anchorCtr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tr-TR" altLang="ar-SY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 K, 1,20 </a:t>
            </a:r>
            <a:r>
              <a:rPr lang="tr-TR" altLang="ar-SY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tr-TR" altLang="ar-SY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1" algn="ctr">
              <a:lnSpc>
                <a:spcPct val="150000"/>
              </a:lnSpc>
            </a:pPr>
            <a:r>
              <a:rPr lang="tr-TR" altLang="ar-SY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(2,04 L)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6043" y="3293551"/>
            <a:ext cx="225254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ar-SY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 K, 2,40 </a:t>
            </a:r>
            <a:r>
              <a:rPr lang="tr-TR" altLang="ar-SY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tr-TR" altLang="ar-SY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ar-SY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P MathA" pitchFamily="2" charset="2"/>
              </a:rPr>
              <a:t>(1,</a:t>
            </a:r>
            <a:r>
              <a:rPr lang="tr-TR" altLang="ar-SY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P MathA" pitchFamily="2" charset="2"/>
              </a:rPr>
              <a:t>02</a:t>
            </a:r>
            <a:r>
              <a:rPr lang="en-US" altLang="ar-SY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P MathA" pitchFamily="2" charset="2"/>
              </a:rPr>
              <a:t> L)</a:t>
            </a:r>
            <a:endParaRPr lang="en-US" altLang="ar-SY" sz="2400" dirty="0">
              <a:latin typeface="Times New Roman" panose="02020603050405020304" pitchFamily="18" charset="0"/>
              <a:cs typeface="Times New Roman" panose="02020603050405020304" pitchFamily="18" charset="0"/>
              <a:sym typeface="WP MathA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1955" y="3556618"/>
            <a:ext cx="1064715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ar-SY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(Hal 1)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1956" y="5371199"/>
            <a:ext cx="1064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tr-TR" altLang="ar-SY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(Hal 2)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9676" y="3272374"/>
            <a:ext cx="1789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ar-SY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P MathA" pitchFamily="2" charset="2"/>
              </a:rPr>
              <a:t>0.1 mol He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2855F4D8-53D2-4367-9ACB-229BB58A8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3419" y="4502419"/>
            <a:ext cx="0" cy="49944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23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 fontScale="85000" lnSpcReduction="20000"/>
          </a:bodyPr>
          <a:lstStyle/>
          <a:p>
            <a:pPr algn="l" rtl="0"/>
            <a:endParaRPr lang="en-US" altLang="ar-SY" sz="3100" dirty="0"/>
          </a:p>
          <a:p>
            <a:pPr algn="l" rtl="0"/>
            <a:endParaRPr lang="en-US" altLang="ar-SY" sz="3100" dirty="0"/>
          </a:p>
          <a:p>
            <a:pPr algn="l" rtl="0"/>
            <a:endParaRPr lang="tr-TR" altLang="ar-SY" sz="3100" dirty="0"/>
          </a:p>
          <a:p>
            <a:pPr marL="0" indent="0" algn="l" rtl="0">
              <a:buNone/>
            </a:pPr>
            <a:r>
              <a:rPr lang="tr-TR" altLang="ar-SY" sz="3200" dirty="0">
                <a:cs typeface="Times New Roman" panose="02020603050405020304" pitchFamily="18" charset="0"/>
              </a:rPr>
              <a:t>				</a:t>
            </a:r>
            <a:r>
              <a:rPr lang="en-US" altLang="ar-SY" sz="3200" dirty="0">
                <a:cs typeface="Times New Roman" panose="02020603050405020304" pitchFamily="18" charset="0"/>
              </a:rPr>
              <a:t>A</a:t>
            </a:r>
            <a:endParaRPr lang="tr-TR" altLang="ar-SY" sz="3100" dirty="0"/>
          </a:p>
          <a:p>
            <a:pPr algn="l" rtl="0"/>
            <a:endParaRPr lang="tr-TR" altLang="ar-SY" sz="3100" dirty="0"/>
          </a:p>
          <a:p>
            <a:pPr algn="l" rtl="0"/>
            <a:endParaRPr lang="tr-TR" altLang="ar-SY" sz="3100" dirty="0"/>
          </a:p>
          <a:p>
            <a:pPr algn="l" rtl="0"/>
            <a:endParaRPr lang="en-US" altLang="ar-SY" sz="3100" dirty="0"/>
          </a:p>
          <a:p>
            <a:pPr algn="l" rtl="0"/>
            <a:r>
              <a:rPr lang="tr-TR" altLang="ar-SY" sz="3100" dirty="0"/>
              <a:t>W=P </a:t>
            </a:r>
            <a:r>
              <a:rPr lang="tr-TR" altLang="ar-SY" sz="3100" dirty="0">
                <a:solidFill>
                  <a:srgbClr val="FF0000"/>
                </a:solidFill>
                <a:sym typeface="Symbol" panose="05050102010706020507" pitchFamily="18" charset="2"/>
              </a:rPr>
              <a:t>V</a:t>
            </a:r>
            <a:endParaRPr lang="tr-TR" altLang="ar-SY" sz="3100" dirty="0"/>
          </a:p>
          <a:p>
            <a:pPr algn="l" rtl="0"/>
            <a:r>
              <a:rPr lang="en-US" altLang="ar-SY" sz="3100" dirty="0"/>
              <a:t>w</a:t>
            </a:r>
            <a:r>
              <a:rPr lang="tr-TR" altLang="ar-SY" sz="3100" baseline="-25000" dirty="0"/>
              <a:t>AC</a:t>
            </a:r>
            <a:r>
              <a:rPr lang="en-US" altLang="ar-SY" sz="3100" dirty="0"/>
              <a:t> = </a:t>
            </a:r>
            <a:r>
              <a:rPr lang="en-US" altLang="ar-SY" sz="3100" dirty="0">
                <a:solidFill>
                  <a:srgbClr val="002060"/>
                </a:solidFill>
              </a:rPr>
              <a:t>(-1</a:t>
            </a:r>
            <a:r>
              <a:rPr lang="tr-TR" altLang="ar-SY" sz="3100" dirty="0">
                <a:solidFill>
                  <a:srgbClr val="002060"/>
                </a:solidFill>
              </a:rPr>
              <a:t>,2</a:t>
            </a:r>
            <a:r>
              <a:rPr lang="en-US" altLang="ar-SY" sz="3100" dirty="0">
                <a:solidFill>
                  <a:srgbClr val="002060"/>
                </a:solidFill>
              </a:rPr>
              <a:t>0 </a:t>
            </a:r>
            <a:r>
              <a:rPr lang="en-US" altLang="ar-SY" sz="3100" dirty="0" err="1">
                <a:solidFill>
                  <a:schemeClr val="accent1"/>
                </a:solidFill>
              </a:rPr>
              <a:t>atm</a:t>
            </a:r>
            <a:r>
              <a:rPr lang="en-US" altLang="ar-SY" sz="3100" dirty="0"/>
              <a:t>)(</a:t>
            </a:r>
            <a:r>
              <a:rPr lang="tr-TR" altLang="ar-SY" sz="3100" dirty="0">
                <a:solidFill>
                  <a:srgbClr val="FF0000"/>
                </a:solidFill>
              </a:rPr>
              <a:t>2</a:t>
            </a:r>
            <a:r>
              <a:rPr lang="en-US" altLang="ar-SY" sz="3100" dirty="0">
                <a:solidFill>
                  <a:srgbClr val="FF0000"/>
                </a:solidFill>
              </a:rPr>
              <a:t>,</a:t>
            </a:r>
            <a:r>
              <a:rPr lang="tr-TR" altLang="ar-SY" sz="3100" dirty="0">
                <a:solidFill>
                  <a:srgbClr val="FF0000"/>
                </a:solidFill>
              </a:rPr>
              <a:t>04</a:t>
            </a:r>
            <a:r>
              <a:rPr lang="en-US" altLang="ar-SY" sz="3100" dirty="0"/>
              <a:t>-</a:t>
            </a:r>
            <a:r>
              <a:rPr lang="en-US" altLang="ar-SY" sz="3100" dirty="0">
                <a:solidFill>
                  <a:srgbClr val="92D050"/>
                </a:solidFill>
              </a:rPr>
              <a:t>1,02</a:t>
            </a:r>
            <a:r>
              <a:rPr lang="en-US" altLang="ar-SY" sz="3100" dirty="0"/>
              <a:t>)</a:t>
            </a:r>
            <a:r>
              <a:rPr lang="tr-TR" altLang="ar-SY" sz="3100" dirty="0"/>
              <a:t> </a:t>
            </a:r>
            <a:r>
              <a:rPr lang="en-US" altLang="ar-SY" sz="3100" dirty="0"/>
              <a:t>L </a:t>
            </a:r>
            <a:r>
              <a:rPr lang="tr-TR" altLang="ar-SY" sz="3100" dirty="0"/>
              <a:t>x 101 J/ (1 L </a:t>
            </a:r>
            <a:r>
              <a:rPr lang="tr-TR" altLang="ar-SY" sz="3100" dirty="0" err="1"/>
              <a:t>atm</a:t>
            </a:r>
            <a:r>
              <a:rPr lang="tr-TR" altLang="ar-SY" sz="3100" dirty="0"/>
              <a:t>)= </a:t>
            </a:r>
          </a:p>
          <a:p>
            <a:pPr marL="457200" lvl="1" indent="0" algn="l" rtl="0">
              <a:buNone/>
            </a:pPr>
            <a:r>
              <a:rPr lang="tr-TR" altLang="ar-SY" sz="2900" dirty="0">
                <a:solidFill>
                  <a:schemeClr val="tx2"/>
                </a:solidFill>
                <a:sym typeface="WP MathA" pitchFamily="2" charset="2"/>
              </a:rPr>
              <a:t>     =</a:t>
            </a:r>
            <a:r>
              <a:rPr lang="tr-TR" altLang="ar-SY" sz="2900" b="1" dirty="0">
                <a:solidFill>
                  <a:srgbClr val="FF0000"/>
                </a:solidFill>
                <a:sym typeface="WP MathA" pitchFamily="2" charset="2"/>
              </a:rPr>
              <a:t>-1,24 x 10</a:t>
            </a:r>
            <a:r>
              <a:rPr lang="tr-TR" altLang="ar-SY" sz="2900" b="1" baseline="30000" dirty="0">
                <a:solidFill>
                  <a:srgbClr val="FF0000"/>
                </a:solidFill>
                <a:sym typeface="WP MathA" pitchFamily="2" charset="2"/>
              </a:rPr>
              <a:t>2</a:t>
            </a:r>
            <a:r>
              <a:rPr lang="tr-TR" altLang="ar-SY" sz="2900" b="1" dirty="0">
                <a:solidFill>
                  <a:srgbClr val="FF0000"/>
                </a:solidFill>
                <a:sym typeface="WP MathA" pitchFamily="2" charset="2"/>
              </a:rPr>
              <a:t> J</a:t>
            </a:r>
            <a:endParaRPr lang="en-US" altLang="ar-SY" sz="2900" b="1" dirty="0">
              <a:solidFill>
                <a:srgbClr val="FF0000"/>
              </a:solidFill>
              <a:sym typeface="WP MathA" pitchFamily="2" charset="2"/>
            </a:endParaRPr>
          </a:p>
          <a:p>
            <a:pPr algn="l" rtl="0"/>
            <a:r>
              <a:rPr lang="en-US" altLang="ar-SY" sz="3100" dirty="0"/>
              <a:t>w</a:t>
            </a:r>
            <a:r>
              <a:rPr lang="tr-TR" altLang="ar-SY" sz="3100" baseline="-25000" dirty="0"/>
              <a:t>BC</a:t>
            </a:r>
            <a:r>
              <a:rPr lang="en-US" altLang="ar-SY" sz="3100" dirty="0"/>
              <a:t> = </a:t>
            </a:r>
            <a:r>
              <a:rPr lang="en-US" altLang="ar-SY" sz="3100" dirty="0">
                <a:solidFill>
                  <a:srgbClr val="002060"/>
                </a:solidFill>
              </a:rPr>
              <a:t>(-1</a:t>
            </a:r>
            <a:r>
              <a:rPr lang="tr-TR" altLang="ar-SY" sz="3100" dirty="0">
                <a:solidFill>
                  <a:srgbClr val="002060"/>
                </a:solidFill>
              </a:rPr>
              <a:t>,</a:t>
            </a:r>
            <a:r>
              <a:rPr lang="en-US" altLang="ar-SY" sz="3100" dirty="0">
                <a:solidFill>
                  <a:srgbClr val="002060"/>
                </a:solidFill>
              </a:rPr>
              <a:t>80 </a:t>
            </a:r>
            <a:r>
              <a:rPr lang="en-US" altLang="ar-SY" sz="3100" dirty="0" err="1">
                <a:solidFill>
                  <a:schemeClr val="accent1"/>
                </a:solidFill>
              </a:rPr>
              <a:t>atm</a:t>
            </a:r>
            <a:r>
              <a:rPr lang="en-US" altLang="ar-SY" sz="3100" dirty="0"/>
              <a:t>)(</a:t>
            </a:r>
            <a:r>
              <a:rPr lang="en-US" altLang="ar-SY" sz="3100" dirty="0">
                <a:solidFill>
                  <a:srgbClr val="FF0000"/>
                </a:solidFill>
              </a:rPr>
              <a:t>1,3</a:t>
            </a:r>
            <a:r>
              <a:rPr lang="tr-TR" altLang="ar-SY" sz="3100" dirty="0">
                <a:solidFill>
                  <a:srgbClr val="FF0000"/>
                </a:solidFill>
              </a:rPr>
              <a:t>6</a:t>
            </a:r>
            <a:r>
              <a:rPr lang="en-US" altLang="ar-SY" sz="3100" dirty="0"/>
              <a:t>-</a:t>
            </a:r>
            <a:r>
              <a:rPr lang="en-US" altLang="ar-SY" sz="3100" dirty="0">
                <a:solidFill>
                  <a:srgbClr val="92D050"/>
                </a:solidFill>
              </a:rPr>
              <a:t>1,02</a:t>
            </a:r>
            <a:r>
              <a:rPr lang="en-US" altLang="ar-SY" sz="3100" dirty="0"/>
              <a:t>)</a:t>
            </a:r>
            <a:r>
              <a:rPr lang="tr-TR" altLang="ar-SY" sz="3100" dirty="0"/>
              <a:t> </a:t>
            </a:r>
            <a:r>
              <a:rPr lang="en-US" altLang="ar-SY" sz="3100" dirty="0"/>
              <a:t>L – (1,20 </a:t>
            </a:r>
            <a:r>
              <a:rPr lang="en-US" altLang="ar-SY" sz="3100" dirty="0" err="1"/>
              <a:t>atm</a:t>
            </a:r>
            <a:r>
              <a:rPr lang="en-US" altLang="ar-SY" sz="3100" dirty="0"/>
              <a:t>)(</a:t>
            </a:r>
            <a:r>
              <a:rPr lang="tr-TR" altLang="ar-SY" sz="3100" dirty="0"/>
              <a:t>2</a:t>
            </a:r>
            <a:r>
              <a:rPr lang="en-US" altLang="ar-SY" sz="3100" dirty="0"/>
              <a:t>,</a:t>
            </a:r>
            <a:r>
              <a:rPr lang="tr-TR" altLang="ar-SY" sz="3100" dirty="0"/>
              <a:t>04</a:t>
            </a:r>
            <a:r>
              <a:rPr lang="en-US" altLang="ar-SY" sz="3100" dirty="0"/>
              <a:t>-</a:t>
            </a:r>
            <a:r>
              <a:rPr lang="en-US" altLang="ar-SY" sz="3100" dirty="0">
                <a:solidFill>
                  <a:srgbClr val="FF0000"/>
                </a:solidFill>
              </a:rPr>
              <a:t>1,36</a:t>
            </a:r>
            <a:r>
              <a:rPr lang="en-US" altLang="ar-SY" sz="3100" dirty="0"/>
              <a:t>)L</a:t>
            </a:r>
          </a:p>
          <a:p>
            <a:pPr algn="l" rtl="0"/>
            <a:r>
              <a:rPr lang="en-US" altLang="ar-SY" sz="3100" dirty="0"/>
              <a:t>	= -0,61 L </a:t>
            </a:r>
            <a:r>
              <a:rPr lang="en-US" altLang="ar-SY" sz="3100" dirty="0" err="1"/>
              <a:t>atm</a:t>
            </a:r>
            <a:r>
              <a:rPr lang="en-US" altLang="ar-SY" sz="3100" dirty="0"/>
              <a:t> – 0,82 L </a:t>
            </a:r>
            <a:r>
              <a:rPr lang="en-US" altLang="ar-SY" sz="3100" dirty="0" err="1"/>
              <a:t>atm</a:t>
            </a:r>
            <a:r>
              <a:rPr lang="en-US" altLang="ar-SY" sz="3100" dirty="0"/>
              <a:t> = -1,43 L </a:t>
            </a:r>
            <a:r>
              <a:rPr lang="en-US" altLang="ar-SY" sz="3100" dirty="0" err="1"/>
              <a:t>atm</a:t>
            </a:r>
            <a:endParaRPr lang="en-US" altLang="ar-SY" sz="3100" dirty="0"/>
          </a:p>
          <a:p>
            <a:pPr algn="l" rtl="0"/>
            <a:r>
              <a:rPr lang="en-US" altLang="ar-SY" sz="3100" dirty="0"/>
              <a:t>	= </a:t>
            </a:r>
            <a:r>
              <a:rPr lang="tr-TR" altLang="ar-SY" sz="3100" dirty="0"/>
              <a:t>1,43 L </a:t>
            </a:r>
            <a:r>
              <a:rPr lang="tr-TR" altLang="ar-SY" sz="3100" dirty="0" err="1"/>
              <a:t>atm</a:t>
            </a:r>
            <a:r>
              <a:rPr lang="tr-TR" altLang="ar-SY" sz="3100" dirty="0"/>
              <a:t> x 101 J / (1 L </a:t>
            </a:r>
            <a:r>
              <a:rPr lang="tr-TR" altLang="ar-SY" sz="3100" dirty="0" err="1"/>
              <a:t>atm</a:t>
            </a:r>
            <a:r>
              <a:rPr lang="tr-TR" altLang="ar-SY" sz="3100" dirty="0"/>
              <a:t>) = </a:t>
            </a:r>
            <a:r>
              <a:rPr lang="tr-TR" altLang="ar-SY" sz="3100" b="1" dirty="0">
                <a:solidFill>
                  <a:srgbClr val="FF0000"/>
                </a:solidFill>
              </a:rPr>
              <a:t>-</a:t>
            </a:r>
            <a:r>
              <a:rPr lang="en-US" altLang="ar-SY" sz="3100" b="1" dirty="0">
                <a:solidFill>
                  <a:srgbClr val="FF0000"/>
                </a:solidFill>
              </a:rPr>
              <a:t>1,43 </a:t>
            </a:r>
            <a:r>
              <a:rPr lang="tr-TR" altLang="ar-SY" sz="3100" b="1" dirty="0">
                <a:solidFill>
                  <a:srgbClr val="FF0000"/>
                </a:solidFill>
                <a:sym typeface="WP MathA" pitchFamily="2" charset="2"/>
              </a:rPr>
              <a:t>x</a:t>
            </a:r>
            <a:r>
              <a:rPr lang="en-US" altLang="ar-SY" sz="3100" b="1" dirty="0">
                <a:solidFill>
                  <a:srgbClr val="FF0000"/>
                </a:solidFill>
                <a:sym typeface="WP MathA" pitchFamily="2" charset="2"/>
              </a:rPr>
              <a:t> 10</a:t>
            </a:r>
            <a:r>
              <a:rPr lang="en-US" altLang="ar-SY" sz="3100" b="1" baseline="30000" dirty="0">
                <a:solidFill>
                  <a:srgbClr val="FF0000"/>
                </a:solidFill>
                <a:sym typeface="WP MathA" pitchFamily="2" charset="2"/>
              </a:rPr>
              <a:t>2</a:t>
            </a:r>
            <a:r>
              <a:rPr lang="en-US" altLang="ar-SY" sz="3100" b="1" dirty="0">
                <a:solidFill>
                  <a:srgbClr val="FF0000"/>
                </a:solidFill>
                <a:sym typeface="WP MathA" pitchFamily="2" charset="2"/>
              </a:rPr>
              <a:t> J</a:t>
            </a:r>
            <a:endParaRPr lang="en-US" altLang="ar-SY" sz="28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Yola Bağlı Fonksiyonlar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1" name="Picture 12" descr="Work_notstate_Engineering_Thermodynam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549" y="1725122"/>
            <a:ext cx="2228045" cy="223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493733" y="2194174"/>
            <a:ext cx="2203450" cy="904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ar-SY" dirty="0">
                <a:solidFill>
                  <a:srgbClr val="FF0000"/>
                </a:solidFill>
              </a:rPr>
              <a:t>298 K, 1,80 </a:t>
            </a:r>
            <a:r>
              <a:rPr lang="tr-TR" altLang="ar-SY" dirty="0" err="1">
                <a:solidFill>
                  <a:srgbClr val="FF0000"/>
                </a:solidFill>
              </a:rPr>
              <a:t>atm</a:t>
            </a:r>
            <a:endParaRPr lang="tr-TR" altLang="ar-SY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ar-SY" dirty="0">
                <a:solidFill>
                  <a:srgbClr val="FF0000"/>
                </a:solidFill>
              </a:rPr>
              <a:t>      (1,36 L) </a:t>
            </a:r>
            <a:endParaRPr lang="en-US" altLang="ar-SY" dirty="0">
              <a:solidFill>
                <a:srgbClr val="FF0000"/>
              </a:solidFill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7094086" y="187783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ar-SY" dirty="0"/>
              <a:t>B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132749" y="305893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ar-SY" dirty="0"/>
              <a:t>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86043" y="2815258"/>
            <a:ext cx="225254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 anchorCtr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tr-TR" altLang="ar-SY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 K, 1,20 </a:t>
            </a:r>
            <a:r>
              <a:rPr lang="tr-TR" altLang="ar-SY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tr-TR" altLang="ar-SY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1" algn="ctr">
              <a:lnSpc>
                <a:spcPct val="150000"/>
              </a:lnSpc>
            </a:pPr>
            <a:r>
              <a:rPr lang="tr-TR" altLang="ar-SY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(2,04 L)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86043" y="1106941"/>
            <a:ext cx="225254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ar-SY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 K, 2,40 </a:t>
            </a:r>
            <a:r>
              <a:rPr lang="tr-TR" altLang="ar-SY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tr-TR" altLang="ar-SY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ar-SY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P MathA" pitchFamily="2" charset="2"/>
              </a:rPr>
              <a:t>(1,</a:t>
            </a:r>
            <a:r>
              <a:rPr lang="tr-TR" altLang="ar-SY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P MathA" pitchFamily="2" charset="2"/>
              </a:rPr>
              <a:t>02</a:t>
            </a:r>
            <a:r>
              <a:rPr lang="en-US" altLang="ar-SY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P MathA" pitchFamily="2" charset="2"/>
              </a:rPr>
              <a:t> L)</a:t>
            </a:r>
            <a:endParaRPr lang="en-US" altLang="ar-SY" sz="2400" dirty="0">
              <a:latin typeface="Times New Roman" panose="02020603050405020304" pitchFamily="18" charset="0"/>
              <a:cs typeface="Times New Roman" panose="02020603050405020304" pitchFamily="18" charset="0"/>
              <a:sym typeface="WP MathA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61955" y="1370008"/>
            <a:ext cx="1064715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ar-SY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(Hal 1)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61956" y="3184589"/>
            <a:ext cx="1064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tr-TR" altLang="ar-SY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(Hal 2)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99676" y="1085764"/>
            <a:ext cx="1789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ar-SY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P MathA" pitchFamily="2" charset="2"/>
              </a:rPr>
              <a:t>0.1 mol He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2CE91085-4D5B-45FA-AA48-F2AFD43B0B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4949" y="1762429"/>
            <a:ext cx="955150" cy="86349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tr-TR"/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734C972F-FB27-409E-A45B-3F345EFEFD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4949" y="2625919"/>
            <a:ext cx="928784" cy="87430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tr-TR"/>
          </a:p>
        </p:txBody>
      </p:sp>
      <p:sp>
        <p:nvSpPr>
          <p:cNvPr id="27" name="Line 9">
            <a:extLst>
              <a:ext uri="{FF2B5EF4-FFF2-40B4-BE49-F238E27FC236}">
                <a16:creationId xmlns:a16="http://schemas.microsoft.com/office/drawing/2014/main" id="{00044919-76F3-4AC4-9163-FF4479156B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9785" y="2299891"/>
            <a:ext cx="0" cy="49944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729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Bir kimyasal tepkimede </a:t>
            </a:r>
            <a:r>
              <a:rPr lang="tr-TR" altLang="ar-SY" sz="2800" dirty="0" err="1">
                <a:solidFill>
                  <a:srgbClr val="FF0000"/>
                </a:solidFill>
              </a:rPr>
              <a:t>tepkenlerin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sistemin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rgbClr val="FF0000"/>
                </a:solidFill>
              </a:rPr>
              <a:t>ilk halini</a:t>
            </a:r>
            <a:r>
              <a:rPr lang="tr-TR" altLang="ar-SY" sz="2800" dirty="0"/>
              <a:t>, </a:t>
            </a:r>
            <a:r>
              <a:rPr lang="tr-TR" altLang="ar-SY" sz="2800" dirty="0">
                <a:solidFill>
                  <a:srgbClr val="0070C0"/>
                </a:solidFill>
              </a:rPr>
              <a:t>ürünlerin</a:t>
            </a:r>
            <a:r>
              <a:rPr lang="tr-TR" altLang="ar-SY" sz="2800" dirty="0"/>
              <a:t> sistemin </a:t>
            </a:r>
            <a:r>
              <a:rPr lang="tr-TR" altLang="ar-SY" sz="2800" dirty="0">
                <a:solidFill>
                  <a:srgbClr val="0070C0"/>
                </a:solidFill>
              </a:rPr>
              <a:t>son halini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gösterdiğini düşünebiliriz.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Tepkenler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→ Ürünler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altLang="ar-SY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tr-TR" altLang="ar-SY" sz="2800" baseline="-25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U</a:t>
            </a:r>
            <a:r>
              <a:rPr lang="tr-TR" altLang="ar-SY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endParaRPr lang="tr-TR" altLang="ar-SY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U =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tr-TR" altLang="ar-SY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tr-TR" altLang="ar-SY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tr-TR" altLang="ar-SY" sz="2800" baseline="-25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endParaRPr lang="tr-TR" altLang="ar-SY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Termodinamiğin birinci yasasına göre </a:t>
            </a:r>
            <a:r>
              <a:rPr lang="tr-TR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U = </a:t>
            </a:r>
            <a:r>
              <a:rPr lang="tr-TR" altLang="ar-SY" sz="2800" dirty="0" err="1">
                <a:solidFill>
                  <a:srgbClr val="FF0000"/>
                </a:solidFill>
              </a:rPr>
              <a:t>q</a:t>
            </a:r>
            <a:r>
              <a:rPr lang="tr-TR" altLang="ar-SY" sz="2800" baseline="-25000" dirty="0" err="1">
                <a:solidFill>
                  <a:srgbClr val="FF0000"/>
                </a:solidFill>
              </a:rPr>
              <a:t>tep</a:t>
            </a:r>
            <a:r>
              <a:rPr lang="tr-TR" altLang="ar-SY" sz="2800" dirty="0">
                <a:solidFill>
                  <a:srgbClr val="FF0000"/>
                </a:solidFill>
              </a:rPr>
              <a:t> + w</a:t>
            </a:r>
            <a:endParaRPr lang="tr-TR" altLang="ar-SY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Tepkime Isıları</a:t>
            </a:r>
            <a:r>
              <a:rPr lang="en-US" altLang="ar-SY" sz="3200" dirty="0"/>
              <a:t>: </a:t>
            </a:r>
            <a:r>
              <a:rPr lang="en-US" altLang="ar-SY" sz="3200" dirty="0">
                <a:sym typeface="Symbol" panose="05050102010706020507" pitchFamily="18" charset="2"/>
              </a:rPr>
              <a:t>U </a:t>
            </a:r>
            <a:r>
              <a:rPr lang="tr-TR" altLang="ar-SY" sz="3200" dirty="0">
                <a:sym typeface="Symbol" panose="05050102010706020507" pitchFamily="18" charset="2"/>
              </a:rPr>
              <a:t>ve</a:t>
            </a:r>
            <a:r>
              <a:rPr lang="en-US" altLang="ar-SY" sz="3200" dirty="0">
                <a:sym typeface="Symbol" panose="05050102010706020507" pitchFamily="18" charset="2"/>
              </a:rPr>
              <a:t> H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i="1" dirty="0">
                <a:solidFill>
                  <a:schemeClr val="hlink"/>
                </a:solidFill>
                <a:sym typeface="Symbol" panose="05050102010706020507" pitchFamily="18" charset="2"/>
              </a:rPr>
              <a:t>Sabit hacimli bir sistemde (Kalorimetre Bombası):</a:t>
            </a:r>
            <a:endParaRPr lang="tr-TR" altLang="ar-SY" sz="2800" i="1" dirty="0">
              <a:solidFill>
                <a:schemeClr val="hlink"/>
              </a:solidFill>
              <a:cs typeface="Times New Roman" panose="02020603050405020304" pitchFamily="18" charset="0"/>
            </a:endParaRP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w = -P V= 0</a:t>
            </a:r>
            <a:endParaRPr lang="tr-TR" altLang="ar-SY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U = </a:t>
            </a:r>
            <a:r>
              <a:rPr lang="en-US" altLang="ar-SY" sz="2800" dirty="0">
                <a:solidFill>
                  <a:schemeClr val="tx1"/>
                </a:solidFill>
              </a:rPr>
              <a:t>q</a:t>
            </a:r>
            <a:r>
              <a:rPr lang="tr-TR" altLang="ar-SY" sz="2800" baseline="-25000" dirty="0">
                <a:solidFill>
                  <a:schemeClr val="tx1"/>
                </a:solidFill>
              </a:rPr>
              <a:t>tep</a:t>
            </a:r>
            <a:r>
              <a:rPr lang="en-US" altLang="ar-SY" sz="2800" baseline="-25000" dirty="0">
                <a:solidFill>
                  <a:schemeClr val="tx1"/>
                </a:solidFill>
              </a:rPr>
              <a:t> </a:t>
            </a:r>
            <a:r>
              <a:rPr lang="en-US" altLang="ar-SY" sz="2800" dirty="0">
                <a:solidFill>
                  <a:schemeClr val="tx1"/>
                </a:solidFill>
              </a:rPr>
              <a:t>+ 0 = q</a:t>
            </a:r>
            <a:r>
              <a:rPr lang="tr-TR" altLang="ar-SY" sz="2800" baseline="-25000" dirty="0">
                <a:solidFill>
                  <a:schemeClr val="tx1"/>
                </a:solidFill>
              </a:rPr>
              <a:t>tep</a:t>
            </a:r>
            <a:r>
              <a:rPr lang="en-US" altLang="ar-SY" sz="2800" dirty="0">
                <a:solidFill>
                  <a:schemeClr val="tx1"/>
                </a:solidFill>
              </a:rPr>
              <a:t> = q</a:t>
            </a:r>
            <a:r>
              <a:rPr lang="en-US" altLang="ar-SY" sz="2800" baseline="-25000" dirty="0">
                <a:solidFill>
                  <a:schemeClr val="tx1"/>
                </a:solidFill>
              </a:rPr>
              <a:t>v</a:t>
            </a:r>
            <a:endParaRPr lang="tr-TR" altLang="ar-SY" sz="28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Kalorimetre bombasında ölçülen tepkime ısısı, 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U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değerine eşittir.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Fakat dünyadaki pek çok şey</a:t>
            </a:r>
            <a:r>
              <a:rPr lang="tr-TR" altLang="ar-SY" sz="2800" dirty="0">
                <a:sym typeface="Symbol" panose="05050102010706020507" pitchFamily="18" charset="2"/>
              </a:rPr>
              <a:t> </a:t>
            </a:r>
            <a:r>
              <a:rPr lang="tr-TR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sabit basınç 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altıdır</a:t>
            </a:r>
            <a:r>
              <a:rPr lang="tr-TR" altLang="ar-SY" sz="2800" dirty="0">
                <a:sym typeface="Symbol" panose="05050102010706020507" pitchFamily="18" charset="2"/>
              </a:rPr>
              <a:t>!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Tepkime Isıları</a:t>
            </a:r>
            <a:r>
              <a:rPr lang="en-US" altLang="ar-SY" sz="3200" dirty="0"/>
              <a:t>: </a:t>
            </a:r>
            <a:r>
              <a:rPr lang="en-US" altLang="ar-SY" sz="3200" dirty="0">
                <a:sym typeface="Symbol" panose="05050102010706020507" pitchFamily="18" charset="2"/>
              </a:rPr>
              <a:t>U </a:t>
            </a:r>
            <a:r>
              <a:rPr lang="tr-TR" altLang="ar-SY" sz="3200" dirty="0">
                <a:sym typeface="Symbol" panose="05050102010706020507" pitchFamily="18" charset="2"/>
              </a:rPr>
              <a:t>ve</a:t>
            </a:r>
            <a:r>
              <a:rPr lang="en-US" altLang="ar-SY" sz="3200" dirty="0">
                <a:sym typeface="Symbol" panose="05050102010706020507" pitchFamily="18" charset="2"/>
              </a:rPr>
              <a:t> H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6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60000"/>
              </a:lnSpc>
              <a:spcBef>
                <a:spcPts val="0"/>
              </a:spcBef>
            </a:pPr>
            <a:r>
              <a:rPr lang="tr-TR" altLang="ar-SY" sz="2800" dirty="0" err="1">
                <a:solidFill>
                  <a:srgbClr val="7030A0"/>
                </a:solidFill>
                <a:sym typeface="Symbol" panose="05050102010706020507" pitchFamily="18" charset="2"/>
              </a:rPr>
              <a:t>Sakkaroz</a:t>
            </a:r>
            <a:r>
              <a:rPr lang="tr-TR" altLang="ar-SY" sz="2800" dirty="0">
                <a:solidFill>
                  <a:srgbClr val="7030A0"/>
                </a:solidFill>
                <a:sym typeface="Symbol" panose="05050102010706020507" pitchFamily="18" charset="2"/>
              </a:rPr>
              <a:t> metabolizması </a:t>
            </a:r>
            <a:r>
              <a:rPr lang="tr-TR" altLang="ar-SY" sz="2800" dirty="0">
                <a:solidFill>
                  <a:schemeClr val="hlink"/>
                </a:solidFill>
                <a:sym typeface="Symbol" panose="05050102010706020507" pitchFamily="18" charset="2"/>
              </a:rPr>
              <a:t>insan vücudu koşullarında olur.</a:t>
            </a:r>
          </a:p>
          <a:p>
            <a:pPr algn="l" rtl="0">
              <a:lnSpc>
                <a:spcPct val="16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Metanın (doğal gaz) ocakta yanması havaya açıktır.</a:t>
            </a:r>
            <a:r>
              <a:rPr lang="tr-TR" altLang="ar-SY" sz="2800" dirty="0">
                <a:solidFill>
                  <a:schemeClr val="hlink"/>
                </a:solidFill>
                <a:sym typeface="Symbol" panose="05050102010706020507" pitchFamily="18" charset="2"/>
              </a:rPr>
              <a:t> </a:t>
            </a:r>
          </a:p>
          <a:p>
            <a:pPr algn="l" rtl="0">
              <a:lnSpc>
                <a:spcPct val="16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Kalorimetre bombasında ölçülen tepkime ısı ile tepkimenin başka yollarla gerçekleştiği zamanki (</a:t>
            </a:r>
            <a:r>
              <a:rPr lang="tr-TR" altLang="ar-SY" sz="2800" i="1" dirty="0">
                <a:solidFill>
                  <a:srgbClr val="FF0000"/>
                </a:solidFill>
                <a:sym typeface="Symbol" panose="05050102010706020507" pitchFamily="18" charset="2"/>
              </a:rPr>
              <a:t>sabit atmosfer basıncı altında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) tepkime ısısı nasıl karşılaştırılabilir?</a:t>
            </a:r>
          </a:p>
          <a:p>
            <a:pPr algn="l" rtl="0">
              <a:lnSpc>
                <a:spcPct val="160000"/>
              </a:lnSpc>
              <a:spcBef>
                <a:spcPts val="0"/>
              </a:spcBef>
            </a:pPr>
            <a:r>
              <a:rPr lang="tr-TR" altLang="ar-SY" sz="2800" dirty="0" err="1">
                <a:solidFill>
                  <a:schemeClr val="hlink"/>
                </a:solidFill>
                <a:sym typeface="Symbol" panose="05050102010706020507" pitchFamily="18" charset="2"/>
              </a:rPr>
              <a:t>q</a:t>
            </a:r>
            <a:r>
              <a:rPr lang="tr-TR" altLang="ar-SY" sz="2800" baseline="-25000" dirty="0" err="1">
                <a:solidFill>
                  <a:schemeClr val="hlink"/>
                </a:solidFill>
                <a:sym typeface="Symbol" panose="05050102010706020507" pitchFamily="18" charset="2"/>
              </a:rPr>
              <a:t>p</a:t>
            </a:r>
            <a:r>
              <a:rPr lang="tr-TR" altLang="ar-SY" sz="2800" dirty="0">
                <a:solidFill>
                  <a:schemeClr val="hlink"/>
                </a:solidFill>
                <a:sym typeface="Symbol" panose="05050102010706020507" pitchFamily="18" charset="2"/>
              </a:rPr>
              <a:t> ve </a:t>
            </a:r>
            <a:r>
              <a:rPr lang="tr-TR" altLang="ar-SY" sz="2800" dirty="0" err="1">
                <a:solidFill>
                  <a:schemeClr val="hlink"/>
                </a:solidFill>
                <a:sym typeface="Symbol" panose="05050102010706020507" pitchFamily="18" charset="2"/>
              </a:rPr>
              <a:t>q</a:t>
            </a:r>
            <a:r>
              <a:rPr lang="tr-TR" altLang="ar-SY" sz="2800" baseline="-25000" dirty="0" err="1">
                <a:solidFill>
                  <a:schemeClr val="hlink"/>
                </a:solidFill>
                <a:sym typeface="Symbol" panose="05050102010706020507" pitchFamily="18" charset="2"/>
              </a:rPr>
              <a:t>v</a:t>
            </a:r>
            <a:r>
              <a:rPr lang="tr-TR" altLang="ar-SY" sz="2800" baseline="-25000" dirty="0">
                <a:solidFill>
                  <a:schemeClr val="hlink"/>
                </a:solidFill>
                <a:sym typeface="Symbol" panose="05050102010706020507" pitchFamily="18" charset="2"/>
              </a:rPr>
              <a:t> </a:t>
            </a:r>
            <a:r>
              <a:rPr lang="tr-TR" altLang="ar-SY" sz="2800" dirty="0">
                <a:solidFill>
                  <a:schemeClr val="hlink"/>
                </a:solidFill>
                <a:sym typeface="Symbol" panose="05050102010706020507" pitchFamily="18" charset="2"/>
              </a:rPr>
              <a:t>arasındaki ilişki nedir?</a:t>
            </a:r>
            <a:endParaRPr lang="tr-TR" altLang="ar-SY" sz="2800" dirty="0">
              <a:cs typeface="Times New Roman" panose="02020603050405020304" pitchFamily="18" charset="0"/>
            </a:endParaRPr>
          </a:p>
          <a:p>
            <a:pPr lvl="1" algn="l" rtl="0">
              <a:lnSpc>
                <a:spcPct val="150000"/>
              </a:lnSpc>
            </a:pPr>
            <a:endParaRPr lang="en-US" altLang="ar-SY" sz="2800" dirty="0">
              <a:solidFill>
                <a:srgbClr val="9933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Tepkime Isıları</a:t>
            </a:r>
            <a:r>
              <a:rPr lang="en-US" altLang="ar-SY" sz="3200" dirty="0"/>
              <a:t>: </a:t>
            </a:r>
            <a:r>
              <a:rPr lang="en-US" altLang="ar-SY" sz="3200" dirty="0">
                <a:sym typeface="Symbol" panose="05050102010706020507" pitchFamily="18" charset="2"/>
              </a:rPr>
              <a:t>U </a:t>
            </a:r>
            <a:r>
              <a:rPr lang="tr-TR" altLang="ar-SY" sz="3200" dirty="0">
                <a:sym typeface="Symbol" panose="05050102010706020507" pitchFamily="18" charset="2"/>
              </a:rPr>
              <a:t>ve</a:t>
            </a:r>
            <a:r>
              <a:rPr lang="en-US" altLang="ar-SY" sz="3200" dirty="0">
                <a:sym typeface="Symbol" panose="05050102010706020507" pitchFamily="18" charset="2"/>
              </a:rPr>
              <a:t> H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49" y="1138874"/>
            <a:ext cx="2377440" cy="334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lvl="1" algn="l" rtl="0">
              <a:lnSpc>
                <a:spcPct val="150000"/>
              </a:lnSpc>
            </a:pPr>
            <a:endParaRPr lang="en-US" altLang="ar-SY" sz="2800" dirty="0">
              <a:solidFill>
                <a:srgbClr val="9933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Tepkime Isıları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Picture 4" descr="FG07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71" y="1138874"/>
            <a:ext cx="6154738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926724" y="3047882"/>
            <a:ext cx="1706562" cy="498475"/>
          </a:xfrm>
          <a:prstGeom prst="rect">
            <a:avLst/>
          </a:prstGeom>
          <a:noFill/>
          <a:ln w="412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Y" b="1"/>
              <a:t>q</a:t>
            </a:r>
            <a:r>
              <a:rPr lang="en-US" altLang="ar-SY" b="1" baseline="-25000"/>
              <a:t>V</a:t>
            </a:r>
            <a:r>
              <a:rPr lang="en-US" altLang="ar-SY" b="1"/>
              <a:t> = q</a:t>
            </a:r>
            <a:r>
              <a:rPr lang="en-US" altLang="ar-SY" b="1" baseline="-25000"/>
              <a:t>P</a:t>
            </a:r>
            <a:r>
              <a:rPr lang="en-US" altLang="ar-SY" b="1"/>
              <a:t> + w</a:t>
            </a:r>
          </a:p>
        </p:txBody>
      </p:sp>
    </p:spTree>
    <p:extLst>
      <p:ext uri="{BB962C8B-B14F-4D97-AF65-F5344CB8AC3E}">
        <p14:creationId xmlns:p14="http://schemas.microsoft.com/office/powerpoint/2010/main" val="42471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3787" y="1291274"/>
            <a:ext cx="4426226" cy="443366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tr-TR" altLang="ar-SY" sz="2800" dirty="0">
                <a:solidFill>
                  <a:srgbClr val="FF0000"/>
                </a:solidFill>
              </a:rPr>
              <a:t>Termodinamiğin birinci yasası</a:t>
            </a:r>
          </a:p>
          <a:p>
            <a:pPr algn="l" rtl="0">
              <a:lnSpc>
                <a:spcPct val="150000"/>
              </a:lnSpc>
            </a:pPr>
            <a:r>
              <a:rPr lang="tr-TR" altLang="ar-SY" sz="2800" dirty="0">
                <a:solidFill>
                  <a:srgbClr val="FF0000"/>
                </a:solidFill>
              </a:rPr>
              <a:t>Tepkime ısısı</a:t>
            </a:r>
          </a:p>
          <a:p>
            <a:pPr algn="l" rtl="0">
              <a:lnSpc>
                <a:spcPct val="150000"/>
              </a:lnSpc>
            </a:pPr>
            <a:r>
              <a:rPr lang="tr-TR" altLang="ar-SY" sz="2800" dirty="0" err="1">
                <a:solidFill>
                  <a:srgbClr val="FF0000"/>
                </a:solidFill>
              </a:rPr>
              <a:t>Hess</a:t>
            </a:r>
            <a:r>
              <a:rPr lang="tr-TR" altLang="ar-SY" sz="2800" dirty="0">
                <a:solidFill>
                  <a:srgbClr val="FF0000"/>
                </a:solidFill>
              </a:rPr>
              <a:t> yasası</a:t>
            </a:r>
          </a:p>
          <a:p>
            <a:pPr algn="l" rtl="0">
              <a:lnSpc>
                <a:spcPct val="150000"/>
              </a:lnSpc>
            </a:pPr>
            <a:r>
              <a:rPr lang="tr-TR" altLang="ar-SY" sz="2800" dirty="0">
                <a:solidFill>
                  <a:srgbClr val="FF0000"/>
                </a:solidFill>
              </a:rPr>
              <a:t>Standart oluşum </a:t>
            </a:r>
            <a:r>
              <a:rPr lang="tr-TR" altLang="ar-SY" sz="2800" dirty="0" err="1">
                <a:solidFill>
                  <a:srgbClr val="FF0000"/>
                </a:solidFill>
              </a:rPr>
              <a:t>Entalpisi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altLang="ar-SY" sz="3200" dirty="0"/>
              <a:t>Geçen Hafta                                       </a:t>
            </a:r>
            <a:r>
              <a:rPr lang="tr-TR" altLang="ar-SY" sz="3200" dirty="0">
                <a:solidFill>
                  <a:srgbClr val="FF0000"/>
                </a:solidFill>
              </a:rPr>
              <a:t>Bu Hafta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676400" y="1291274"/>
            <a:ext cx="7439025" cy="5003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Termokimya Nedir?</a:t>
            </a:r>
            <a:endParaRPr lang="tr-TR" altLang="ar-SY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Termokimyada Bazı Temel Terimler</a:t>
            </a:r>
          </a:p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Isı</a:t>
            </a:r>
          </a:p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Tepkime ısısı ve kalorimetri</a:t>
            </a:r>
          </a:p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İş</a:t>
            </a:r>
          </a:p>
        </p:txBody>
      </p:sp>
    </p:spTree>
    <p:extLst>
      <p:ext uri="{BB962C8B-B14F-4D97-AF65-F5344CB8AC3E}">
        <p14:creationId xmlns:p14="http://schemas.microsoft.com/office/powerpoint/2010/main" val="4767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marL="457200" lvl="1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ar-SY" sz="2800" dirty="0" err="1">
                <a:solidFill>
                  <a:schemeClr val="tx1"/>
                </a:solidFill>
              </a:rPr>
              <a:t>q</a:t>
            </a:r>
            <a:r>
              <a:rPr lang="en-US" altLang="ar-SY" sz="2800" baseline="-25000" dirty="0" err="1">
                <a:solidFill>
                  <a:schemeClr val="tx1"/>
                </a:solidFill>
              </a:rPr>
              <a:t>V</a:t>
            </a:r>
            <a:r>
              <a:rPr lang="en-US" altLang="ar-SY" sz="2800" dirty="0">
                <a:solidFill>
                  <a:schemeClr val="tx1"/>
                </a:solidFill>
              </a:rPr>
              <a:t> = </a:t>
            </a:r>
            <a:r>
              <a:rPr lang="en-US" altLang="ar-SY" sz="2800" dirty="0" err="1">
                <a:solidFill>
                  <a:schemeClr val="tx1"/>
                </a:solidFill>
              </a:rPr>
              <a:t>q</a:t>
            </a:r>
            <a:r>
              <a:rPr lang="en-US" altLang="ar-SY" sz="2800" baseline="-25000" dirty="0" err="1">
                <a:solidFill>
                  <a:schemeClr val="tx1"/>
                </a:solidFill>
              </a:rPr>
              <a:t>P</a:t>
            </a:r>
            <a:r>
              <a:rPr lang="en-US" altLang="ar-SY" sz="2800" dirty="0">
                <a:solidFill>
                  <a:schemeClr val="tx1"/>
                </a:solidFill>
              </a:rPr>
              <a:t> + w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en-US" altLang="ar-SY" sz="2800" dirty="0">
                <a:solidFill>
                  <a:srgbClr val="0070C0"/>
                </a:solidFill>
              </a:rPr>
              <a:t>w = - P </a:t>
            </a:r>
            <a:r>
              <a:rPr lang="en-US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V 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ve 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U = q</a:t>
            </a:r>
            <a:r>
              <a:rPr lang="tr-TR" altLang="ar-SY" sz="2800" baseline="-25000" dirty="0">
                <a:solidFill>
                  <a:schemeClr val="tx1"/>
                </a:solidFill>
                <a:sym typeface="Symbol" panose="05050102010706020507" pitchFamily="18" charset="2"/>
              </a:rPr>
              <a:t>v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olduğuna göre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: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U = </a:t>
            </a:r>
            <a:r>
              <a:rPr lang="en-US" altLang="ar-SY" sz="2800" dirty="0" err="1">
                <a:solidFill>
                  <a:schemeClr val="tx1"/>
                </a:solidFill>
                <a:sym typeface="Symbol" panose="05050102010706020507" pitchFamily="18" charset="2"/>
              </a:rPr>
              <a:t>q</a:t>
            </a:r>
            <a:r>
              <a:rPr lang="en-US" altLang="ar-SY" sz="2800" baseline="-25000" dirty="0" err="1">
                <a:solidFill>
                  <a:schemeClr val="tx1"/>
                </a:solidFill>
                <a:sym typeface="Symbol" panose="05050102010706020507" pitchFamily="18" charset="2"/>
              </a:rPr>
              <a:t>P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– P V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      </a:t>
            </a:r>
            <a:r>
              <a:rPr lang="en-US" altLang="ar-SY" sz="2800" dirty="0" err="1">
                <a:solidFill>
                  <a:schemeClr val="tx1"/>
                </a:solidFill>
                <a:sym typeface="Symbol" panose="05050102010706020507" pitchFamily="18" charset="2"/>
              </a:rPr>
              <a:t>q</a:t>
            </a:r>
            <a:r>
              <a:rPr lang="en-US" altLang="ar-SY" sz="2800" baseline="-25000" dirty="0" err="1">
                <a:solidFill>
                  <a:schemeClr val="tx1"/>
                </a:solidFill>
                <a:sym typeface="Symbol" panose="05050102010706020507" pitchFamily="18" charset="2"/>
              </a:rPr>
              <a:t>P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= U + PV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P,V,U hal fonksiyonu, 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H = U + P</a:t>
            </a:r>
            <a:r>
              <a:rPr lang="tr-TR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V</a:t>
            </a:r>
            <a:endParaRPr lang="tr-TR" altLang="ar-SY" sz="28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yeni hal fonksiyonu </a:t>
            </a:r>
            <a:r>
              <a:rPr lang="tr-TR" altLang="ar-SY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Entalpi</a:t>
            </a:r>
            <a:endParaRPr lang="en-US" altLang="ar-SY" sz="28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algn="l" rtl="0">
              <a:lnSpc>
                <a:spcPct val="150000"/>
              </a:lnSpc>
            </a:pPr>
            <a:endParaRPr lang="tr-TR" altLang="ar-SY" sz="2800" dirty="0">
              <a:sym typeface="Symbol" panose="05050102010706020507" pitchFamily="18" charset="2"/>
            </a:endParaRPr>
          </a:p>
          <a:p>
            <a:pPr marL="0" indent="0" algn="ctr" rtl="0">
              <a:lnSpc>
                <a:spcPct val="150000"/>
              </a:lnSpc>
              <a:buNone/>
            </a:pPr>
            <a:endParaRPr lang="en-US" altLang="ar-SY" sz="2800" dirty="0">
              <a:sym typeface="Symbol" panose="05050102010706020507" pitchFamily="18" charset="2"/>
            </a:endParaRPr>
          </a:p>
          <a:p>
            <a:pPr algn="l" rtl="0">
              <a:lnSpc>
                <a:spcPct val="150000"/>
              </a:lnSpc>
            </a:pPr>
            <a:endParaRPr lang="en-US" altLang="ar-SY" sz="3000" dirty="0">
              <a:sym typeface="Symbol" panose="05050102010706020507" pitchFamily="18" charset="2"/>
            </a:endParaRPr>
          </a:p>
          <a:p>
            <a:pPr lvl="1" algn="l" rtl="0">
              <a:lnSpc>
                <a:spcPct val="150000"/>
              </a:lnSpc>
            </a:pPr>
            <a:endParaRPr lang="en-US" altLang="ar-SY" sz="2800" dirty="0">
              <a:solidFill>
                <a:srgbClr val="9933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Tepkime Isıları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0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H = </a:t>
            </a:r>
            <a:r>
              <a:rPr lang="en-US" altLang="ar-SY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H</a:t>
            </a:r>
            <a:r>
              <a:rPr lang="en-US" altLang="ar-SY" sz="28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f</a:t>
            </a:r>
            <a:r>
              <a:rPr lang="en-US" altLang="ar-SY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– H</a:t>
            </a:r>
            <a:r>
              <a:rPr lang="en-US" altLang="ar-SY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i 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= U + PV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Sabit Basınç ve Sıcaklıkta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H 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= U + P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V = </a:t>
            </a:r>
            <a:r>
              <a:rPr lang="en-US" altLang="ar-SY" sz="2800" dirty="0" err="1">
                <a:solidFill>
                  <a:srgbClr val="FF0000"/>
                </a:solidFill>
                <a:sym typeface="Symbol" panose="05050102010706020507" pitchFamily="18" charset="2"/>
              </a:rPr>
              <a:t>q</a:t>
            </a:r>
            <a:r>
              <a:rPr lang="en-US" altLang="ar-SY" sz="2800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P</a:t>
            </a:r>
            <a:endParaRPr lang="en-US" altLang="ar-SY" sz="2800" baseline="-25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algn="l" rtl="0">
              <a:lnSpc>
                <a:spcPct val="150000"/>
              </a:lnSpc>
            </a:pPr>
            <a:endParaRPr lang="en-US" altLang="ar-SY" sz="2800" dirty="0"/>
          </a:p>
          <a:p>
            <a:pPr algn="l" rtl="0">
              <a:lnSpc>
                <a:spcPct val="150000"/>
              </a:lnSpc>
            </a:pPr>
            <a:endParaRPr lang="en-US" altLang="ar-SY" sz="28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algn="l" rtl="0">
              <a:lnSpc>
                <a:spcPct val="150000"/>
              </a:lnSpc>
            </a:pPr>
            <a:endParaRPr lang="tr-TR" altLang="ar-SY" sz="2800" dirty="0">
              <a:sym typeface="Symbol" panose="05050102010706020507" pitchFamily="18" charset="2"/>
            </a:endParaRPr>
          </a:p>
          <a:p>
            <a:pPr marL="0" indent="0" algn="ctr" rtl="0">
              <a:lnSpc>
                <a:spcPct val="150000"/>
              </a:lnSpc>
              <a:buNone/>
            </a:pPr>
            <a:endParaRPr lang="en-US" altLang="ar-SY" sz="2800" dirty="0">
              <a:sym typeface="Symbol" panose="05050102010706020507" pitchFamily="18" charset="2"/>
            </a:endParaRPr>
          </a:p>
          <a:p>
            <a:pPr algn="l" rtl="0">
              <a:lnSpc>
                <a:spcPct val="150000"/>
              </a:lnSpc>
            </a:pPr>
            <a:endParaRPr lang="en-US" altLang="ar-SY" sz="3000" dirty="0">
              <a:sym typeface="Symbol" panose="05050102010706020507" pitchFamily="18" charset="2"/>
            </a:endParaRPr>
          </a:p>
          <a:p>
            <a:pPr lvl="1" algn="l" rtl="0">
              <a:lnSpc>
                <a:spcPct val="150000"/>
              </a:lnSpc>
            </a:pPr>
            <a:endParaRPr lang="en-US" altLang="ar-SY" sz="2800" dirty="0">
              <a:solidFill>
                <a:srgbClr val="9933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Tepkime Isıları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7962899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</a:rPr>
              <a:t>Sabit basınçtaki tepkime ısısı, </a:t>
            </a:r>
            <a:r>
              <a:rPr lang="en-US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H</a:t>
            </a:r>
            <a:r>
              <a:rPr lang="tr-TR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ve </a:t>
            </a:r>
            <a:r>
              <a:rPr lang="tr-TR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sabit hacimdeki tepkime ısısı, </a:t>
            </a:r>
            <a:r>
              <a:rPr lang="en-US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</a:t>
            </a:r>
            <a:r>
              <a:rPr lang="tr-TR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U, 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arasındaki ilişkinin aşağıdaki eşitlikle verilebilir.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tr-TR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U</a:t>
            </a:r>
            <a:r>
              <a:rPr lang="en-US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= 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H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-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 P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V</a:t>
            </a:r>
            <a:endParaRPr lang="tr-TR" altLang="ar-SY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 ifadedeki </a:t>
            </a:r>
            <a:r>
              <a:rPr lang="tr-TR" altLang="ar-SY" sz="2800" dirty="0">
                <a:solidFill>
                  <a:srgbClr val="FF0000"/>
                </a:solidFill>
              </a:rPr>
              <a:t>son terim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altLang="ar-SY" sz="2800" dirty="0">
                <a:solidFill>
                  <a:schemeClr val="tx1"/>
                </a:solidFill>
              </a:rPr>
              <a:t>sabit dış basınç altında </a:t>
            </a:r>
            <a:r>
              <a:rPr lang="tr-TR" altLang="ar-SY" sz="2800" dirty="0">
                <a:solidFill>
                  <a:srgbClr val="FF0000"/>
                </a:solidFill>
              </a:rPr>
              <a:t>sistemin hacimdeki değişimden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ileri gelen enerjiyi ifade eder.</a:t>
            </a:r>
          </a:p>
          <a:p>
            <a:pPr marL="0" indent="0" algn="l" rtl="0">
              <a:buNone/>
            </a:pPr>
            <a:endParaRPr lang="tr-TR" altLang="ar-SY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Reaksiyon Isılarının Karşılaştırılması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0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5896937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en-US" altLang="ar-SY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  <a:r>
              <a:rPr lang="en-US" altLang="ar-SY" sz="2800" baseline="-25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	 = 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H 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-566 kJ/mol 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lang="tr-TR" altLang="ar-SY" sz="2800" dirty="0">
              <a:solidFill>
                <a:schemeClr val="tx1">
                  <a:lumMod val="95000"/>
                  <a:lumOff val="5000"/>
                </a:schemeClr>
              </a:solidFill>
              <a:sym typeface="Symbol" panose="05050102010706020507" pitchFamily="18" charset="2"/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Sabit sıcaklıkta (289 k), </a:t>
            </a:r>
            <a:r>
              <a:rPr lang="tr-TR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sabit basınç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koşullarında tepkimenin ısısı -566 KJ enerji elde edilir.</a:t>
            </a:r>
            <a:endParaRPr lang="en-US" altLang="ar-SY" sz="2800" dirty="0">
              <a:solidFill>
                <a:schemeClr val="tx1">
                  <a:lumMod val="95000"/>
                  <a:lumOff val="5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Reaksiyon Isılarının Karşılaştırılması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583120" y="1138874"/>
            <a:ext cx="3792537" cy="488950"/>
          </a:xfrm>
          <a:prstGeom prst="rect">
            <a:avLst/>
          </a:prstGeom>
          <a:noFill/>
          <a:ln w="317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ar-SY"/>
              <a:t>2 CO(g) + O</a:t>
            </a:r>
            <a:r>
              <a:rPr lang="tr-TR" altLang="ar-SY" baseline="-25000"/>
              <a:t>2</a:t>
            </a:r>
            <a:r>
              <a:rPr lang="tr-TR" altLang="ar-SY"/>
              <a:t>(g) </a:t>
            </a:r>
            <a:r>
              <a:rPr lang="tr-TR" altLang="ar-SY">
                <a:cs typeface="Times New Roman" panose="02020603050405020304" pitchFamily="18" charset="0"/>
              </a:rPr>
              <a:t>→ 2CO</a:t>
            </a:r>
            <a:r>
              <a:rPr lang="tr-TR" altLang="ar-SY" baseline="-25000">
                <a:cs typeface="Times New Roman" panose="02020603050405020304" pitchFamily="18" charset="0"/>
              </a:rPr>
              <a:t>2</a:t>
            </a:r>
            <a:r>
              <a:rPr lang="tr-TR" altLang="ar-SY"/>
              <a:t>(g) </a:t>
            </a:r>
          </a:p>
        </p:txBody>
      </p:sp>
      <p:pic>
        <p:nvPicPr>
          <p:cNvPr id="23" name="Picture 4" descr="FG07_13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84" y="1656316"/>
            <a:ext cx="4315998" cy="478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8768792" y="2646101"/>
            <a:ext cx="682625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tr-TR" altLang="ar-SY" sz="1600" dirty="0"/>
              <a:t>Sabit</a:t>
            </a:r>
          </a:p>
          <a:p>
            <a:pPr>
              <a:spcBef>
                <a:spcPct val="0"/>
              </a:spcBef>
            </a:pPr>
            <a:r>
              <a:rPr lang="tr-TR" altLang="ar-SY" sz="1600" dirty="0"/>
              <a:t>hacim</a:t>
            </a:r>
            <a:endParaRPr lang="en-US" altLang="ar-SY" sz="1600" dirty="0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8774538" y="5024867"/>
            <a:ext cx="70485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tr-TR" altLang="ar-SY" sz="1600" dirty="0"/>
              <a:t>Sabit</a:t>
            </a:r>
          </a:p>
          <a:p>
            <a:pPr>
              <a:spcBef>
                <a:spcPct val="0"/>
              </a:spcBef>
            </a:pPr>
            <a:r>
              <a:rPr lang="tr-TR" altLang="ar-SY" sz="1600" dirty="0"/>
              <a:t>basınç</a:t>
            </a:r>
            <a:endParaRPr lang="en-US" altLang="ar-SY" sz="1600" dirty="0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0847070" y="2462744"/>
            <a:ext cx="400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ar-SY" sz="1800" dirty="0"/>
              <a:t>ısı</a:t>
            </a:r>
            <a:endParaRPr lang="en-US" altLang="ar-SY" sz="1800" dirty="0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0827242" y="4983707"/>
            <a:ext cx="400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ar-SY" sz="1800" dirty="0"/>
              <a:t>ısı</a:t>
            </a:r>
            <a:endParaRPr lang="en-US" altLang="ar-SY" sz="1800" dirty="0"/>
          </a:p>
        </p:txBody>
      </p:sp>
    </p:spTree>
    <p:extLst>
      <p:ext uri="{BB962C8B-B14F-4D97-AF65-F5344CB8AC3E}">
        <p14:creationId xmlns:p14="http://schemas.microsoft.com/office/powerpoint/2010/main" val="399457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5896937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en-US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P</a:t>
            </a:r>
            <a:r>
              <a:rPr lang="tr-TR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V = P</a:t>
            </a:r>
            <a:r>
              <a:rPr lang="tr-TR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(</a:t>
            </a:r>
            <a:r>
              <a:rPr lang="en-US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V</a:t>
            </a:r>
            <a:r>
              <a:rPr lang="tr-TR" altLang="ar-SY" sz="28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s</a:t>
            </a:r>
            <a:r>
              <a:rPr lang="en-US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 – V</a:t>
            </a:r>
            <a:r>
              <a:rPr lang="en-US" altLang="ar-SY" sz="28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)</a:t>
            </a:r>
            <a:r>
              <a:rPr lang="tr-TR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= RT</a:t>
            </a:r>
            <a:r>
              <a:rPr lang="tr-TR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(n</a:t>
            </a:r>
            <a:r>
              <a:rPr lang="tr-TR" altLang="ar-SY" sz="2800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s</a:t>
            </a:r>
            <a:r>
              <a:rPr lang="en-US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 – </a:t>
            </a:r>
            <a:r>
              <a:rPr lang="en-US" altLang="ar-SY" sz="2800" dirty="0" err="1">
                <a:solidFill>
                  <a:srgbClr val="0070C0"/>
                </a:solidFill>
                <a:sym typeface="Symbol" panose="05050102010706020507" pitchFamily="18" charset="2"/>
              </a:rPr>
              <a:t>n</a:t>
            </a:r>
            <a:r>
              <a:rPr lang="en-US" altLang="ar-SY" sz="2800" baseline="-25000" dirty="0" err="1">
                <a:solidFill>
                  <a:srgbClr val="0070C0"/>
                </a:solidFill>
                <a:sym typeface="Symbol" panose="05050102010706020507" pitchFamily="18" charset="2"/>
              </a:rPr>
              <a:t>i</a:t>
            </a:r>
            <a:r>
              <a:rPr lang="en-US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)</a:t>
            </a:r>
            <a:r>
              <a:rPr lang="tr-TR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= </a:t>
            </a:r>
            <a:endParaRPr lang="tr-TR" altLang="ar-SY" sz="28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en-US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P</a:t>
            </a:r>
            <a:r>
              <a:rPr lang="tr-TR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V =</a:t>
            </a:r>
            <a:r>
              <a:rPr lang="tr-TR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 0,0083145 KJ mol</a:t>
            </a:r>
            <a:r>
              <a:rPr lang="tr-TR" altLang="ar-SY" sz="28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-1</a:t>
            </a:r>
            <a:r>
              <a:rPr lang="tr-TR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 K</a:t>
            </a:r>
            <a:r>
              <a:rPr lang="tr-TR" altLang="ar-SY" sz="28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-1</a:t>
            </a:r>
            <a:r>
              <a:rPr lang="tr-TR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 x 298 K x (2-3) mol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          = </a:t>
            </a:r>
            <a:r>
              <a:rPr lang="en-US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-2</a:t>
            </a:r>
            <a:r>
              <a:rPr lang="tr-TR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,</a:t>
            </a:r>
            <a:r>
              <a:rPr lang="en-US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5 kJ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U 	 = </a:t>
            </a:r>
            <a:r>
              <a:rPr lang="en-US" altLang="ar-SY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q</a:t>
            </a:r>
            <a:r>
              <a:rPr lang="en-US" altLang="ar-SY" sz="28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V</a:t>
            </a:r>
            <a:r>
              <a:rPr lang="en-US" altLang="ar-SY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tr-TR" altLang="ar-SY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= H - PV</a:t>
            </a:r>
            <a:endParaRPr lang="tr-TR" altLang="ar-SY" sz="2800" dirty="0">
              <a:solidFill>
                <a:schemeClr val="tx1">
                  <a:lumMod val="95000"/>
                  <a:lumOff val="5000"/>
                </a:schemeClr>
              </a:solidFill>
              <a:sym typeface="Symbol" panose="05050102010706020507" pitchFamily="18" charset="2"/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	=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-566,0 – (-2,5) = 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-563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,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5 kJ/</a:t>
            </a:r>
            <a:r>
              <a:rPr lang="en-US" altLang="ar-SY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mol</a:t>
            </a:r>
            <a:endParaRPr lang="en-US" altLang="ar-SY" sz="2800" dirty="0">
              <a:solidFill>
                <a:schemeClr val="tx1">
                  <a:lumMod val="95000"/>
                  <a:lumOff val="5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Reaksiyon Isılarının Karşılaştırılması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583120" y="1138874"/>
            <a:ext cx="3792537" cy="488950"/>
          </a:xfrm>
          <a:prstGeom prst="rect">
            <a:avLst/>
          </a:prstGeom>
          <a:noFill/>
          <a:ln w="317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ar-SY"/>
              <a:t>2 CO(g) + O</a:t>
            </a:r>
            <a:r>
              <a:rPr lang="tr-TR" altLang="ar-SY" baseline="-25000"/>
              <a:t>2</a:t>
            </a:r>
            <a:r>
              <a:rPr lang="tr-TR" altLang="ar-SY"/>
              <a:t>(g) </a:t>
            </a:r>
            <a:r>
              <a:rPr lang="tr-TR" altLang="ar-SY">
                <a:cs typeface="Times New Roman" panose="02020603050405020304" pitchFamily="18" charset="0"/>
              </a:rPr>
              <a:t>→ 2CO</a:t>
            </a:r>
            <a:r>
              <a:rPr lang="tr-TR" altLang="ar-SY" baseline="-25000">
                <a:cs typeface="Times New Roman" panose="02020603050405020304" pitchFamily="18" charset="0"/>
              </a:rPr>
              <a:t>2</a:t>
            </a:r>
            <a:r>
              <a:rPr lang="tr-TR" altLang="ar-SY"/>
              <a:t>(g) </a:t>
            </a:r>
          </a:p>
        </p:txBody>
      </p:sp>
      <p:pic>
        <p:nvPicPr>
          <p:cNvPr id="23" name="Picture 4" descr="FG07_13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84" y="1656316"/>
            <a:ext cx="4315998" cy="478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8768792" y="2646101"/>
            <a:ext cx="682625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tr-TR" altLang="ar-SY" sz="1600" dirty="0"/>
              <a:t>Sabit</a:t>
            </a:r>
          </a:p>
          <a:p>
            <a:pPr>
              <a:spcBef>
                <a:spcPct val="0"/>
              </a:spcBef>
            </a:pPr>
            <a:r>
              <a:rPr lang="tr-TR" altLang="ar-SY" sz="1600" dirty="0"/>
              <a:t>hacim</a:t>
            </a:r>
            <a:endParaRPr lang="en-US" altLang="ar-SY" sz="1600" dirty="0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8774538" y="5024867"/>
            <a:ext cx="70485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tr-TR" altLang="ar-SY" sz="1600" dirty="0"/>
              <a:t>Sabit</a:t>
            </a:r>
          </a:p>
          <a:p>
            <a:pPr>
              <a:spcBef>
                <a:spcPct val="0"/>
              </a:spcBef>
            </a:pPr>
            <a:r>
              <a:rPr lang="tr-TR" altLang="ar-SY" sz="1600" dirty="0"/>
              <a:t>basınç</a:t>
            </a:r>
            <a:endParaRPr lang="en-US" altLang="ar-SY" sz="1600" dirty="0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0847070" y="2462744"/>
            <a:ext cx="400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ar-SY" sz="1800" dirty="0"/>
              <a:t>ısı</a:t>
            </a:r>
            <a:endParaRPr lang="en-US" altLang="ar-SY" sz="1800" dirty="0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0827242" y="4983707"/>
            <a:ext cx="400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ar-SY" sz="1800" dirty="0"/>
              <a:t>ısı</a:t>
            </a:r>
            <a:endParaRPr lang="en-US" altLang="ar-SY" sz="1800" dirty="0"/>
          </a:p>
        </p:txBody>
      </p:sp>
    </p:spTree>
    <p:extLst>
      <p:ext uri="{BB962C8B-B14F-4D97-AF65-F5344CB8AC3E}">
        <p14:creationId xmlns:p14="http://schemas.microsoft.com/office/powerpoint/2010/main" val="125061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/>
                </a:solidFill>
              </a:rPr>
              <a:t>Sabit sıcaklıkta </a:t>
            </a:r>
            <a:r>
              <a:rPr lang="tr-TR" sz="2800" dirty="0" err="1">
                <a:solidFill>
                  <a:schemeClr val="tx1"/>
                </a:solidFill>
              </a:rPr>
              <a:t>sakkarozun</a:t>
            </a:r>
            <a:r>
              <a:rPr lang="tr-TR" sz="2800" dirty="0">
                <a:solidFill>
                  <a:schemeClr val="tx1"/>
                </a:solidFill>
              </a:rPr>
              <a:t> yanma ısısı, ister yanma sabit hacimde (</a:t>
            </a:r>
            <a:r>
              <a:rPr lang="tr-TR" sz="2800" i="1" dirty="0" err="1">
                <a:solidFill>
                  <a:schemeClr val="tx1"/>
                </a:solidFill>
              </a:rPr>
              <a:t>q</a:t>
            </a:r>
            <a:r>
              <a:rPr lang="tr-TR" sz="2800" baseline="-25000" dirty="0" err="1">
                <a:solidFill>
                  <a:schemeClr val="tx1"/>
                </a:solidFill>
              </a:rPr>
              <a:t>v</a:t>
            </a:r>
            <a:r>
              <a:rPr lang="tr-TR" sz="2800" dirty="0">
                <a:solidFill>
                  <a:schemeClr val="tx1"/>
                </a:solidFill>
              </a:rPr>
              <a:t>) isterse sabit basınçta (</a:t>
            </a:r>
            <a:r>
              <a:rPr lang="tr-TR" sz="2800" i="1" dirty="0" err="1">
                <a:solidFill>
                  <a:schemeClr val="tx1"/>
                </a:solidFill>
              </a:rPr>
              <a:t>q</a:t>
            </a:r>
            <a:r>
              <a:rPr lang="tr-TR" sz="2800" baseline="-25000" dirty="0" err="1">
                <a:solidFill>
                  <a:schemeClr val="tx1"/>
                </a:solidFill>
              </a:rPr>
              <a:t>p</a:t>
            </a:r>
            <a:r>
              <a:rPr lang="tr-TR" sz="2800" dirty="0">
                <a:solidFill>
                  <a:schemeClr val="tx1"/>
                </a:solidFill>
              </a:rPr>
              <a:t>) gerçekleştirilsin aynı değerdedir.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/>
                </a:solidFill>
              </a:rPr>
              <a:t>Burada sadece çevreyle tepkime arasında bir ısı aktarımı olup, </a:t>
            </a:r>
            <a:r>
              <a:rPr lang="tr-TR" sz="2800" dirty="0">
                <a:solidFill>
                  <a:srgbClr val="0070C0"/>
                </a:solidFill>
              </a:rPr>
              <a:t>basınç-hacim işi yoktur</a:t>
            </a:r>
            <a:r>
              <a:rPr lang="tr-TR" sz="28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Reaksiyon Isılarının Karşılaştırılması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170000"/>
              </a:lnSpc>
              <a:spcBef>
                <a:spcPts val="0"/>
              </a:spcBef>
              <a:defRPr/>
            </a:pPr>
            <a:r>
              <a:rPr lang="tr-TR" sz="3000" dirty="0">
                <a:solidFill>
                  <a:schemeClr val="tx1"/>
                </a:solidFill>
              </a:rPr>
              <a:t>Bunun sebebi, </a:t>
            </a:r>
            <a:r>
              <a:rPr lang="tr-TR" sz="3000" dirty="0">
                <a:solidFill>
                  <a:srgbClr val="FF0000"/>
                </a:solidFill>
              </a:rPr>
              <a:t>sistemin hacminin</a:t>
            </a:r>
            <a:r>
              <a:rPr lang="tr-TR" sz="3000" dirty="0">
                <a:solidFill>
                  <a:srgbClr val="7030A0"/>
                </a:solidFill>
              </a:rPr>
              <a:t>, gaz tarafından </a:t>
            </a:r>
            <a:r>
              <a:rPr lang="tr-TR" sz="3000" dirty="0">
                <a:solidFill>
                  <a:schemeClr val="tx1"/>
                </a:solidFill>
              </a:rPr>
              <a:t>belirlenmesidir.</a:t>
            </a:r>
          </a:p>
          <a:p>
            <a:pPr marL="0" indent="0" algn="l" rtl="0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tr-TR" altLang="ar-SY" sz="3000" dirty="0">
                <a:solidFill>
                  <a:srgbClr val="993300"/>
                </a:solidFill>
              </a:rPr>
              <a:t>C</a:t>
            </a:r>
            <a:r>
              <a:rPr lang="tr-TR" altLang="ar-SY" sz="3000" baseline="-25000" dirty="0">
                <a:solidFill>
                  <a:srgbClr val="993300"/>
                </a:solidFill>
              </a:rPr>
              <a:t>12</a:t>
            </a:r>
            <a:r>
              <a:rPr lang="tr-TR" altLang="ar-SY" sz="3000" dirty="0">
                <a:solidFill>
                  <a:srgbClr val="993300"/>
                </a:solidFill>
              </a:rPr>
              <a:t>H</a:t>
            </a:r>
            <a:r>
              <a:rPr lang="tr-TR" altLang="ar-SY" sz="3000" baseline="-25000" dirty="0">
                <a:solidFill>
                  <a:srgbClr val="993300"/>
                </a:solidFill>
              </a:rPr>
              <a:t>22</a:t>
            </a:r>
            <a:r>
              <a:rPr lang="tr-TR" altLang="ar-SY" sz="3000" dirty="0">
                <a:solidFill>
                  <a:srgbClr val="993300"/>
                </a:solidFill>
              </a:rPr>
              <a:t>O</a:t>
            </a:r>
            <a:r>
              <a:rPr lang="tr-TR" altLang="ar-SY" sz="3000" baseline="-25000" dirty="0">
                <a:solidFill>
                  <a:srgbClr val="993300"/>
                </a:solidFill>
              </a:rPr>
              <a:t>11</a:t>
            </a:r>
            <a:r>
              <a:rPr lang="tr-TR" altLang="ar-SY" sz="3000" dirty="0">
                <a:solidFill>
                  <a:srgbClr val="993300"/>
                </a:solidFill>
              </a:rPr>
              <a:t> (k) + 12 O</a:t>
            </a:r>
            <a:r>
              <a:rPr lang="tr-TR" altLang="ar-SY" sz="3000" baseline="-25000" dirty="0">
                <a:solidFill>
                  <a:srgbClr val="993300"/>
                </a:solidFill>
              </a:rPr>
              <a:t>2</a:t>
            </a:r>
            <a:r>
              <a:rPr lang="tr-TR" altLang="ar-SY" sz="3000" dirty="0">
                <a:solidFill>
                  <a:srgbClr val="993300"/>
                </a:solidFill>
              </a:rPr>
              <a:t> (g) → 12 CO</a:t>
            </a:r>
            <a:r>
              <a:rPr lang="tr-TR" altLang="ar-SY" sz="3000" baseline="-25000" dirty="0">
                <a:solidFill>
                  <a:srgbClr val="993300"/>
                </a:solidFill>
              </a:rPr>
              <a:t>2</a:t>
            </a:r>
            <a:r>
              <a:rPr lang="tr-TR" altLang="ar-SY" sz="3000" dirty="0">
                <a:solidFill>
                  <a:srgbClr val="993300"/>
                </a:solidFill>
              </a:rPr>
              <a:t> (g) + 11 H</a:t>
            </a:r>
            <a:r>
              <a:rPr lang="tr-TR" altLang="ar-SY" sz="3000" baseline="-25000" dirty="0">
                <a:solidFill>
                  <a:srgbClr val="993300"/>
                </a:solidFill>
              </a:rPr>
              <a:t>2</a:t>
            </a:r>
            <a:r>
              <a:rPr lang="tr-TR" altLang="ar-SY" sz="3000" dirty="0">
                <a:solidFill>
                  <a:srgbClr val="993300"/>
                </a:solidFill>
              </a:rPr>
              <a:t>O (s)  </a:t>
            </a:r>
          </a:p>
          <a:p>
            <a:pPr marL="0" indent="0" algn="l" rtl="0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tr-TR" altLang="ar-SY" sz="3000" dirty="0">
                <a:solidFill>
                  <a:srgbClr val="993300"/>
                </a:solidFill>
              </a:rPr>
              <a:t>					</a:t>
            </a:r>
            <a:r>
              <a:rPr lang="tr-TR" altLang="ar-SY" sz="3000" dirty="0">
                <a:solidFill>
                  <a:srgbClr val="FF0000"/>
                </a:solidFill>
              </a:rPr>
              <a:t>∆H = -5.65 x 10</a:t>
            </a:r>
            <a:r>
              <a:rPr lang="tr-TR" altLang="ar-SY" sz="3000" baseline="30000" dirty="0">
                <a:solidFill>
                  <a:srgbClr val="FF0000"/>
                </a:solidFill>
              </a:rPr>
              <a:t>3</a:t>
            </a:r>
            <a:r>
              <a:rPr lang="tr-TR" altLang="ar-SY" sz="3000" dirty="0">
                <a:solidFill>
                  <a:srgbClr val="FF0000"/>
                </a:solidFill>
              </a:rPr>
              <a:t> KJ</a:t>
            </a:r>
            <a:endParaRPr lang="en-US" altLang="ar-SY" sz="3000" dirty="0">
              <a:solidFill>
                <a:srgbClr val="FF0000"/>
              </a:solidFill>
            </a:endParaRPr>
          </a:p>
          <a:p>
            <a:pPr algn="l" rtl="0">
              <a:lnSpc>
                <a:spcPct val="170000"/>
              </a:lnSpc>
              <a:spcBef>
                <a:spcPts val="0"/>
              </a:spcBef>
              <a:defRPr/>
            </a:pPr>
            <a:r>
              <a:rPr lang="en-US" altLang="ar-SY" sz="3000" dirty="0">
                <a:solidFill>
                  <a:schemeClr val="tx1"/>
                </a:solidFill>
                <a:sym typeface="Symbol" panose="05050102010706020507" pitchFamily="18" charset="2"/>
              </a:rPr>
              <a:t>H</a:t>
            </a:r>
            <a:r>
              <a:rPr lang="tr-TR" altLang="ar-SY" sz="30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tr-TR" altLang="ar-SY" sz="3000" dirty="0" err="1">
                <a:solidFill>
                  <a:schemeClr val="tx1"/>
                </a:solidFill>
                <a:sym typeface="Symbol" panose="05050102010706020507" pitchFamily="18" charset="2"/>
              </a:rPr>
              <a:t>ın</a:t>
            </a:r>
            <a:r>
              <a:rPr lang="tr-TR" altLang="ar-SY" sz="3000" dirty="0">
                <a:solidFill>
                  <a:schemeClr val="tx1"/>
                </a:solidFill>
                <a:sym typeface="Symbol" panose="05050102010706020507" pitchFamily="18" charset="2"/>
              </a:rPr>
              <a:t> birimi KJ/mol dür, yani bir mol tepkime için demektir.</a:t>
            </a:r>
          </a:p>
          <a:p>
            <a:pPr algn="l" rtl="0">
              <a:lnSpc>
                <a:spcPct val="170000"/>
              </a:lnSpc>
              <a:spcBef>
                <a:spcPts val="0"/>
              </a:spcBef>
              <a:defRPr/>
            </a:pPr>
            <a:r>
              <a:rPr lang="tr-TR" altLang="ar-SY" sz="3000" dirty="0">
                <a:solidFill>
                  <a:schemeClr val="tx1"/>
                </a:solidFill>
                <a:sym typeface="Symbol" panose="05050102010706020507" pitchFamily="18" charset="2"/>
              </a:rPr>
              <a:t>«</a:t>
            </a:r>
            <a:r>
              <a:rPr lang="tr-TR" altLang="ar-SY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Bir mol tepkime</a:t>
            </a:r>
            <a:r>
              <a:rPr lang="tr-TR" altLang="ar-SY" sz="3000" dirty="0">
                <a:solidFill>
                  <a:schemeClr val="tx1"/>
                </a:solidFill>
                <a:sym typeface="Symbol" panose="05050102010706020507" pitchFamily="18" charset="2"/>
              </a:rPr>
              <a:t>» tepkime denklemlerinde yazıldığı şekilde </a:t>
            </a:r>
            <a:r>
              <a:rPr lang="tr-TR" altLang="ar-SY" sz="3000" dirty="0" err="1">
                <a:solidFill>
                  <a:schemeClr val="tx1"/>
                </a:solidFill>
                <a:sym typeface="Symbol" panose="05050102010706020507" pitchFamily="18" charset="2"/>
              </a:rPr>
              <a:t>tepkenleri</a:t>
            </a:r>
            <a:r>
              <a:rPr lang="tr-TR" altLang="ar-SY" sz="3000" dirty="0">
                <a:solidFill>
                  <a:schemeClr val="tx1"/>
                </a:solidFill>
                <a:sym typeface="Symbol" panose="05050102010706020507" pitchFamily="18" charset="2"/>
              </a:rPr>
              <a:t> ve ürünleri ilişkilendirir.</a:t>
            </a:r>
          </a:p>
          <a:p>
            <a:pPr algn="l" rtl="0">
              <a:lnSpc>
                <a:spcPct val="150000"/>
              </a:lnSpc>
              <a:defRPr/>
            </a:pPr>
            <a:endParaRPr lang="tr-TR" altLang="ar-SY" sz="2400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Reaksiyon Isılarının Karşılaştırılması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1,00 kg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sakkarozun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tr-TR" altLang="ar-SY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tr-TR" altLang="ar-SY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22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tr-TR" altLang="ar-SY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tam yanmasından açığa çıkacak ısı ne kadardır? (</a:t>
            </a:r>
            <a:r>
              <a:rPr lang="tr-TR" altLang="ar-SY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sakkarozun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mol kütlesi 342,3 g, 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H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=-5,65 x 10</a:t>
            </a:r>
            <a:r>
              <a:rPr lang="tr-TR" altLang="ar-SY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3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 KJ/</a:t>
            </a:r>
            <a:r>
              <a:rPr lang="tr-TR" altLang="ar-SY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mol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Örnek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36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1" y="1138874"/>
                <a:ext cx="8199548" cy="5313441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defRPr/>
                </a:pPr>
                <a:r>
                  <a:rPr lang="tr-TR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Önce </a:t>
                </a:r>
                <a:r>
                  <a:rPr lang="tr-TR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sakkarozun</a:t>
                </a:r>
                <a:r>
                  <a:rPr lang="tr-TR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mol cinsinden ifade ediniz</a:t>
                </a:r>
              </a:p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=1,00 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altLang="ar-SY" sz="2800" b="0" i="1" smtClean="0">
                              <a:solidFill>
                                <a:srgbClr val="99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tr-TR" altLang="ar-SY" sz="2800" dirty="0">
                              <a:solidFill>
                                <a:srgbClr val="993300"/>
                              </a:solidFill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tr-TR" altLang="ar-SY" sz="2800" baseline="-25000" dirty="0">
                              <a:solidFill>
                                <a:srgbClr val="993300"/>
                              </a:solidFill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tr-TR" altLang="ar-SY" sz="2800" dirty="0">
                              <a:solidFill>
                                <a:srgbClr val="993300"/>
                              </a:solidFill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tr-TR" altLang="ar-SY" sz="2800" baseline="-25000" dirty="0">
                              <a:solidFill>
                                <a:srgbClr val="993300"/>
                              </a:solidFill>
                            </a:rPr>
                            <m:t>22</m:t>
                          </m:r>
                          <m:r>
                            <m:rPr>
                              <m:nor/>
                            </m:rPr>
                            <a:rPr lang="tr-TR" altLang="ar-SY" sz="2800" dirty="0">
                              <a:solidFill>
                                <a:srgbClr val="993300"/>
                              </a:solidFill>
                            </a:rPr>
                            <m:t>O</m:t>
                          </m:r>
                          <m:r>
                            <m:rPr>
                              <m:nor/>
                            </m:rPr>
                            <a:rPr lang="tr-TR" altLang="ar-SY" sz="2800" baseline="-25000" dirty="0">
                              <a:solidFill>
                                <a:srgbClr val="993300"/>
                              </a:solidFill>
                            </a:rPr>
                            <m:t>11</m:t>
                          </m:r>
                        </m:e>
                      </m:d>
                      <m:r>
                        <a:rPr lang="tr-TR" sz="28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1000 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342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92 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𝐾𝐽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=2,92 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−5,65 ×</m:t>
                          </m:r>
                          <m:sSup>
                            <m:sSupPr>
                              <m:ctrlPr>
                                <a:rPr lang="tr-T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tr-T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tr-T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𝐾𝐽</m:t>
                              </m:r>
                            </m:sup>
                          </m:sSup>
                        </m:num>
                        <m:den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65 ×</m:t>
                      </m:r>
                      <m:sSup>
                        <m:sSupPr>
                          <m:ctrlP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𝐾𝐽</m:t>
                      </m:r>
                    </m:oMath>
                  </m:oMathPara>
                </a14:m>
                <a:endPara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1" y="1138874"/>
                <a:ext cx="8199548" cy="5313441"/>
              </a:xfrm>
              <a:blipFill>
                <a:blip r:embed="rId2"/>
                <a:stretch>
                  <a:fillRect l="-13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>
              <a:lnSpc>
                <a:spcPct val="150000"/>
              </a:lnSpc>
              <a:defRPr/>
            </a:pPr>
            <a:r>
              <a:rPr lang="tr-TR" sz="3200" dirty="0">
                <a:solidFill>
                  <a:srgbClr val="FF0000"/>
                </a:solidFill>
              </a:rPr>
              <a:t>Çözüm</a:t>
            </a:r>
          </a:p>
        </p:txBody>
      </p:sp>
    </p:spTree>
    <p:extLst>
      <p:ext uri="{BB962C8B-B14F-4D97-AF65-F5344CB8AC3E}">
        <p14:creationId xmlns:p14="http://schemas.microsoft.com/office/powerpoint/2010/main" val="197934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buClrTx/>
            </a:pPr>
            <a:r>
              <a:rPr lang="tr-TR" altLang="ar-SY" sz="2800" dirty="0">
                <a:solidFill>
                  <a:schemeClr val="tx1"/>
                </a:solidFill>
              </a:rPr>
              <a:t>Hava ile temasta bulunan bir sıvı yüzeyindeki moleküller, komşu moleküllerin çekim kuvvetlerini yenerek gaz ya da buhar fazına geçerler. </a:t>
            </a:r>
            <a:r>
              <a:rPr lang="tr-TR" altLang="ar-SY" sz="2800" i="1" dirty="0">
                <a:solidFill>
                  <a:srgbClr val="FF0000"/>
                </a:solidFill>
              </a:rPr>
              <a:t>Sıvının buharlaşması</a:t>
            </a:r>
            <a:endParaRPr lang="en-US" altLang="ar-SY" sz="2800" i="1" dirty="0">
              <a:solidFill>
                <a:srgbClr val="FF0000"/>
              </a:solidFill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buClrTx/>
              <a:buFontTx/>
              <a:buNone/>
            </a:pPr>
            <a:r>
              <a:rPr lang="en-US" altLang="ar-SY" sz="2800" i="1" dirty="0">
                <a:solidFill>
                  <a:schemeClr val="hlink"/>
                </a:solidFill>
              </a:rPr>
              <a:t>Molar </a:t>
            </a:r>
            <a:r>
              <a:rPr lang="tr-TR" altLang="ar-SY" sz="2800" i="1" dirty="0">
                <a:solidFill>
                  <a:schemeClr val="hlink"/>
                </a:solidFill>
              </a:rPr>
              <a:t>buharlaşma </a:t>
            </a:r>
            <a:r>
              <a:rPr lang="tr-TR" altLang="ar-SY" sz="2800" i="1" dirty="0" err="1">
                <a:solidFill>
                  <a:schemeClr val="hlink"/>
                </a:solidFill>
              </a:rPr>
              <a:t>entalpisi</a:t>
            </a:r>
            <a:r>
              <a:rPr lang="en-US" altLang="ar-SY" sz="2800" i="1" dirty="0">
                <a:solidFill>
                  <a:schemeClr val="hlink"/>
                </a:solidFill>
              </a:rPr>
              <a:t>:</a:t>
            </a:r>
          </a:p>
          <a:p>
            <a:pPr algn="ctr" rtl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altLang="ar-SY" sz="2800" dirty="0"/>
              <a:t>H</a:t>
            </a:r>
            <a:r>
              <a:rPr lang="en-US" altLang="ar-SY" sz="2800" baseline="-25000" dirty="0"/>
              <a:t>2</a:t>
            </a:r>
            <a:r>
              <a:rPr lang="en-US" altLang="ar-SY" sz="2800" dirty="0"/>
              <a:t>O (</a:t>
            </a:r>
            <a:r>
              <a:rPr lang="tr-TR" altLang="ar-SY" sz="2800" dirty="0"/>
              <a:t>s</a:t>
            </a:r>
            <a:r>
              <a:rPr lang="en-US" altLang="ar-SY" sz="2800" dirty="0"/>
              <a:t>) </a:t>
            </a:r>
            <a:r>
              <a:rPr lang="en-US" altLang="ar-SY" sz="2800" dirty="0">
                <a:cs typeface="Times New Roman" panose="02020603050405020304" pitchFamily="18" charset="0"/>
              </a:rPr>
              <a:t>→ H</a:t>
            </a:r>
            <a:r>
              <a:rPr lang="en-US" altLang="ar-SY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ar-SY" sz="2800" dirty="0">
                <a:cs typeface="Times New Roman" panose="02020603050405020304" pitchFamily="18" charset="0"/>
              </a:rPr>
              <a:t>O(g)	</a:t>
            </a:r>
            <a:r>
              <a:rPr lang="en-US" altLang="ar-SY" sz="2800" dirty="0">
                <a:sym typeface="Symbol" panose="05050102010706020507" pitchFamily="18" charset="2"/>
              </a:rPr>
              <a:t>H = 44</a:t>
            </a:r>
            <a:r>
              <a:rPr lang="tr-TR" altLang="ar-SY" sz="2800" dirty="0">
                <a:sym typeface="Symbol" panose="05050102010706020507" pitchFamily="18" charset="2"/>
              </a:rPr>
              <a:t>,</a:t>
            </a:r>
            <a:r>
              <a:rPr lang="en-US" altLang="ar-SY" sz="2800" dirty="0">
                <a:sym typeface="Symbol" panose="05050102010706020507" pitchFamily="18" charset="2"/>
              </a:rPr>
              <a:t>0 kJ </a:t>
            </a:r>
            <a:r>
              <a:rPr lang="tr-TR" altLang="ar-SY" sz="2800" dirty="0">
                <a:sym typeface="Symbol" panose="05050102010706020507" pitchFamily="18" charset="2"/>
              </a:rPr>
              <a:t>;</a:t>
            </a:r>
            <a:r>
              <a:rPr lang="en-US" altLang="ar-SY" sz="2800" dirty="0">
                <a:sym typeface="Symbol" panose="05050102010706020507" pitchFamily="18" charset="2"/>
              </a:rPr>
              <a:t> 298 K</a:t>
            </a:r>
            <a:endParaRPr lang="en-US" altLang="ar-SY" sz="2800" i="1" dirty="0">
              <a:solidFill>
                <a:schemeClr val="hlin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Hal Değişiminde Entalpi Değişimi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634" y="3129645"/>
            <a:ext cx="3512819" cy="182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79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439025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Isı alınması ya da salınması ve bir iş yapılması </a:t>
            </a:r>
            <a:r>
              <a:rPr lang="tr-TR" altLang="ar-SY" sz="2800" dirty="0">
                <a:solidFill>
                  <a:srgbClr val="FF0000"/>
                </a:solidFill>
              </a:rPr>
              <a:t>sistemin ve çevrenin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enerjisinde değişmelere neden olur.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Bir </a:t>
            </a:r>
            <a:r>
              <a:rPr lang="tr-TR" altLang="ar-SY" sz="2800" dirty="0">
                <a:solidFill>
                  <a:srgbClr val="FF0000"/>
                </a:solidFill>
              </a:rPr>
              <a:t>sistemin enerjisini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ifade ederken</a:t>
            </a:r>
            <a:r>
              <a:rPr lang="tr-TR" altLang="ar-SY" sz="2800" dirty="0"/>
              <a:t>, </a:t>
            </a:r>
            <a:r>
              <a:rPr lang="tr-TR" altLang="ar-SY" sz="2800" dirty="0">
                <a:solidFill>
                  <a:srgbClr val="FF0000"/>
                </a:solidFill>
              </a:rPr>
              <a:t>iç enerji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kavramını ve onun </a:t>
            </a:r>
            <a:r>
              <a:rPr lang="tr-TR" altLang="ar-SY" sz="2800" dirty="0">
                <a:solidFill>
                  <a:srgbClr val="00B050"/>
                </a:solidFill>
              </a:rPr>
              <a:t>ısı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ve </a:t>
            </a:r>
            <a:r>
              <a:rPr lang="tr-TR" altLang="ar-SY" sz="2800" dirty="0">
                <a:solidFill>
                  <a:srgbClr val="0070C0"/>
                </a:solidFill>
              </a:rPr>
              <a:t>iş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ile ilişkisini belirtmek istiyoruz.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Termodinamiğin Birinci Yasası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42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altLang="ar-SY" sz="2800" i="1" dirty="0">
                <a:solidFill>
                  <a:srgbClr val="00B0F0"/>
                </a:solidFill>
              </a:rPr>
              <a:t>Molar </a:t>
            </a:r>
            <a:r>
              <a:rPr lang="tr-TR" altLang="ar-SY" sz="2800" i="1" dirty="0">
                <a:solidFill>
                  <a:srgbClr val="00B0F0"/>
                </a:solidFill>
              </a:rPr>
              <a:t>erime </a:t>
            </a:r>
            <a:r>
              <a:rPr lang="tr-TR" altLang="ar-SY" sz="2800" i="1" dirty="0" err="1">
                <a:solidFill>
                  <a:srgbClr val="00B0F0"/>
                </a:solidFill>
              </a:rPr>
              <a:t>entalpisi</a:t>
            </a:r>
            <a:r>
              <a:rPr lang="en-US" altLang="ar-SY" sz="2800" i="1" dirty="0">
                <a:solidFill>
                  <a:srgbClr val="00B0F0"/>
                </a:solidFill>
              </a:rPr>
              <a:t>:</a:t>
            </a:r>
          </a:p>
          <a:p>
            <a:pPr algn="ctr" rtl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altLang="ar-SY" sz="2800" dirty="0"/>
              <a:t>H</a:t>
            </a:r>
            <a:r>
              <a:rPr lang="en-US" altLang="ar-SY" sz="2800" baseline="-25000" dirty="0"/>
              <a:t>2</a:t>
            </a:r>
            <a:r>
              <a:rPr lang="en-US" altLang="ar-SY" sz="2800" dirty="0"/>
              <a:t>O (</a:t>
            </a:r>
            <a:r>
              <a:rPr lang="tr-TR" altLang="ar-SY" sz="2800" dirty="0"/>
              <a:t>k</a:t>
            </a:r>
            <a:r>
              <a:rPr lang="en-US" altLang="ar-SY" sz="2800" dirty="0"/>
              <a:t>) </a:t>
            </a:r>
            <a:r>
              <a:rPr lang="en-US" altLang="ar-SY" sz="2800" dirty="0">
                <a:cs typeface="Times New Roman" panose="02020603050405020304" pitchFamily="18" charset="0"/>
              </a:rPr>
              <a:t>→ H</a:t>
            </a:r>
            <a:r>
              <a:rPr lang="en-US" altLang="ar-SY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ar-SY" sz="2800" dirty="0">
                <a:cs typeface="Times New Roman" panose="02020603050405020304" pitchFamily="18" charset="0"/>
              </a:rPr>
              <a:t>O(</a:t>
            </a:r>
            <a:r>
              <a:rPr lang="tr-TR" altLang="ar-SY" sz="2800" dirty="0">
                <a:cs typeface="Times New Roman" panose="02020603050405020304" pitchFamily="18" charset="0"/>
              </a:rPr>
              <a:t>s</a:t>
            </a:r>
            <a:r>
              <a:rPr lang="en-US" altLang="ar-SY" sz="2800" dirty="0">
                <a:cs typeface="Times New Roman" panose="02020603050405020304" pitchFamily="18" charset="0"/>
              </a:rPr>
              <a:t>)	</a:t>
            </a:r>
            <a:r>
              <a:rPr lang="en-US" altLang="ar-SY" sz="2800" dirty="0">
                <a:sym typeface="Symbol" panose="05050102010706020507" pitchFamily="18" charset="2"/>
              </a:rPr>
              <a:t>H = 6</a:t>
            </a:r>
            <a:r>
              <a:rPr lang="tr-TR" altLang="ar-SY" sz="2800" dirty="0">
                <a:sym typeface="Symbol" panose="05050102010706020507" pitchFamily="18" charset="2"/>
              </a:rPr>
              <a:t>,</a:t>
            </a:r>
            <a:r>
              <a:rPr lang="en-US" altLang="ar-SY" sz="2800" dirty="0">
                <a:sym typeface="Symbol" panose="05050102010706020507" pitchFamily="18" charset="2"/>
              </a:rPr>
              <a:t>01 kJ </a:t>
            </a:r>
            <a:r>
              <a:rPr lang="tr-TR" altLang="ar-SY" sz="2800" dirty="0">
                <a:sym typeface="Symbol" panose="05050102010706020507" pitchFamily="18" charset="2"/>
              </a:rPr>
              <a:t>; </a:t>
            </a:r>
            <a:r>
              <a:rPr lang="en-US" altLang="ar-SY" sz="2800" dirty="0">
                <a:sym typeface="Symbol" panose="05050102010706020507" pitchFamily="18" charset="2"/>
              </a:rPr>
              <a:t>273</a:t>
            </a:r>
            <a:r>
              <a:rPr lang="tr-TR" altLang="ar-SY" sz="2800" dirty="0">
                <a:sym typeface="Symbol" panose="05050102010706020507" pitchFamily="18" charset="2"/>
              </a:rPr>
              <a:t>,</a:t>
            </a:r>
            <a:r>
              <a:rPr lang="en-US" altLang="ar-SY" sz="2800" dirty="0">
                <a:sym typeface="Symbol" panose="05050102010706020507" pitchFamily="18" charset="2"/>
              </a:rPr>
              <a:t>15  K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tr-TR" altLang="ar-SY" sz="2800" dirty="0">
                <a:solidFill>
                  <a:srgbClr val="FF0000"/>
                </a:solidFill>
              </a:rPr>
              <a:t>Hal değişimi sırasındaki ısı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tr-TR" altLang="ar-SY" sz="2800" dirty="0">
                <a:sym typeface="Symbol" panose="05050102010706020507" pitchFamily="18" charset="2"/>
              </a:rPr>
              <a:t>		</a:t>
            </a:r>
            <a:r>
              <a:rPr lang="tr-TR" altLang="ar-SY" sz="2800" dirty="0" err="1">
                <a:sym typeface="Symbol" panose="05050102010706020507" pitchFamily="18" charset="2"/>
              </a:rPr>
              <a:t>q</a:t>
            </a:r>
            <a:r>
              <a:rPr lang="tr-TR" altLang="ar-SY" sz="2800" baseline="-25000" dirty="0" err="1">
                <a:sym typeface="Symbol" panose="05050102010706020507" pitchFamily="18" charset="2"/>
              </a:rPr>
              <a:t>p</a:t>
            </a:r>
            <a:r>
              <a:rPr lang="tr-TR" altLang="ar-SY" sz="2800" dirty="0">
                <a:sym typeface="Symbol" panose="05050102010706020507" pitchFamily="18" charset="2"/>
              </a:rPr>
              <a:t>=</a:t>
            </a:r>
            <a:r>
              <a:rPr lang="en-US" altLang="ar-SY" sz="2800" dirty="0">
                <a:sym typeface="Symbol" panose="05050102010706020507" pitchFamily="18" charset="2"/>
              </a:rPr>
              <a:t> n</a:t>
            </a:r>
            <a:r>
              <a:rPr lang="tr-TR" altLang="ar-SY" sz="2800" dirty="0">
                <a:sym typeface="Symbol" panose="05050102010706020507" pitchFamily="18" charset="2"/>
              </a:rPr>
              <a:t>*</a:t>
            </a:r>
            <a:r>
              <a:rPr lang="en-US" altLang="ar-SY" sz="2800" dirty="0">
                <a:sym typeface="Symbol" panose="05050102010706020507" pitchFamily="18" charset="2"/>
              </a:rPr>
              <a:t>H</a:t>
            </a:r>
            <a:r>
              <a:rPr lang="tr-TR" altLang="ar-SY" sz="2800" baseline="-25000" dirty="0">
                <a:sym typeface="Symbol" panose="05050102010706020507" pitchFamily="18" charset="2"/>
              </a:rPr>
              <a:t>hal değ</a:t>
            </a:r>
            <a:endParaRPr lang="en-US" altLang="ar-SY" sz="2800" dirty="0">
              <a:sym typeface="Symbol" panose="05050102010706020507" pitchFamily="18" charset="2"/>
            </a:endParaRPr>
          </a:p>
          <a:p>
            <a:pPr algn="l" rtl="0">
              <a:spcBef>
                <a:spcPct val="50000"/>
              </a:spcBef>
              <a:buClrTx/>
              <a:buFontTx/>
              <a:buNone/>
            </a:pPr>
            <a:endParaRPr lang="en-US" altLang="ar-SY" sz="2800" i="1" dirty="0">
              <a:solidFill>
                <a:schemeClr val="hlin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Hal Değişiminde Entalpi Değişimi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780" y="2589318"/>
            <a:ext cx="3512819" cy="182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buClrTx/>
            </a:pP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50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,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0 g 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suyun 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25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,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0°C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sıvı halden 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100°C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d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e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buhar haline geçme işlemindeki </a:t>
            </a:r>
            <a:r>
              <a:rPr lang="tr-TR" altLang="ar-SY" sz="2800" dirty="0" err="1">
                <a:solidFill>
                  <a:schemeClr val="tx1"/>
                </a:solidFill>
                <a:sym typeface="Symbol" panose="05050102010706020507" pitchFamily="18" charset="2"/>
              </a:rPr>
              <a:t>entalpi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değişimini hesaplayınız</a:t>
            </a:r>
            <a:r>
              <a:rPr lang="en-US" altLang="ar-SY" sz="2800" dirty="0">
                <a:solidFill>
                  <a:schemeClr val="tx1"/>
                </a:solidFill>
              </a:rPr>
              <a:t>. </a:t>
            </a:r>
            <a:r>
              <a:rPr lang="tr-TR" altLang="ar-SY" sz="2800" dirty="0" err="1">
                <a:solidFill>
                  <a:schemeClr val="tx1"/>
                </a:solidFill>
              </a:rPr>
              <a:t>c</a:t>
            </a:r>
            <a:r>
              <a:rPr lang="tr-TR" altLang="ar-SY" sz="2800" baseline="-25000" dirty="0" err="1">
                <a:solidFill>
                  <a:schemeClr val="tx1"/>
                </a:solidFill>
              </a:rPr>
              <a:t>su</a:t>
            </a:r>
            <a:r>
              <a:rPr lang="tr-TR" altLang="ar-SY" sz="2800" dirty="0">
                <a:solidFill>
                  <a:schemeClr val="tx1"/>
                </a:solidFill>
              </a:rPr>
              <a:t>= 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4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,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184 J/g °C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tr-TR" altLang="ar-SY" sz="2800" i="1" dirty="0">
                <a:solidFill>
                  <a:schemeClr val="hlink"/>
                </a:solidFill>
              </a:rPr>
              <a:t>Problemi iki aşamalı düşünün: Önce suyun sıcaklığının yükseldiğini sonra buharlaştığını düşünün</a:t>
            </a:r>
            <a:endParaRPr lang="en-US" altLang="ar-SY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tr-TR" altLang="ar-SY" sz="3200" dirty="0">
                <a:solidFill>
                  <a:srgbClr val="FF0000"/>
                </a:solidFill>
              </a:rPr>
              <a:t>Örnek </a:t>
            </a:r>
            <a:r>
              <a:rPr lang="tr-TR" altLang="ar-SY" sz="3200" i="1" dirty="0"/>
              <a:t>Hal değişiminde </a:t>
            </a:r>
            <a:r>
              <a:rPr lang="tr-TR" altLang="ar-SY" sz="3200" i="1" dirty="0" err="1"/>
              <a:t>entalpi</a:t>
            </a:r>
            <a:r>
              <a:rPr lang="tr-TR" altLang="ar-SY" sz="3200" i="1" dirty="0"/>
              <a:t> değişimi</a:t>
            </a:r>
            <a:r>
              <a:rPr lang="en-US" altLang="ar-SY" sz="3200" i="1" dirty="0"/>
              <a:t>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63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38874"/>
                <a:ext cx="8243455" cy="5313441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buClrTx/>
                  <a:buNone/>
                </a:pPr>
                <a:r>
                  <a:rPr lang="en-US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H</a:t>
                </a:r>
                <a:r>
                  <a:rPr lang="tr-TR" altLang="ar-SY" sz="2800" baseline="-25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buharlaşma</a:t>
                </a:r>
                <a:r>
                  <a:rPr lang="en-US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= 44</a:t>
                </a: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,</a:t>
                </a:r>
                <a:r>
                  <a:rPr lang="en-US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0 kJ</a:t>
                </a: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/mol</a:t>
                </a:r>
                <a:endParaRPr lang="en-US" altLang="ar-SY" sz="28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buClrTx/>
                  <a:buFontTx/>
                  <a:buNone/>
                </a:pPr>
                <a:r>
                  <a:rPr lang="en-US" altLang="ar-SY" sz="2800" dirty="0" err="1">
                    <a:solidFill>
                      <a:schemeClr val="tx1"/>
                    </a:solidFill>
                  </a:rPr>
                  <a:t>q</a:t>
                </a:r>
                <a:r>
                  <a:rPr lang="en-US" altLang="ar-SY" sz="2800" baseline="-25000" dirty="0" err="1">
                    <a:solidFill>
                      <a:schemeClr val="tx1"/>
                    </a:solidFill>
                  </a:rPr>
                  <a:t>P</a:t>
                </a:r>
                <a:r>
                  <a:rPr lang="en-US" altLang="ar-SY" sz="2800" dirty="0">
                    <a:solidFill>
                      <a:schemeClr val="tx1"/>
                    </a:solidFill>
                  </a:rPr>
                  <a:t> = m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ar-SY" sz="2800" dirty="0">
                    <a:solidFill>
                      <a:schemeClr val="tx1"/>
                    </a:solidFill>
                  </a:rPr>
                  <a:t>c</a:t>
                </a:r>
                <a:r>
                  <a:rPr lang="en-US" altLang="ar-SY" sz="2800" baseline="-25000" dirty="0">
                    <a:solidFill>
                      <a:schemeClr val="tx1"/>
                    </a:solidFill>
                  </a:rPr>
                  <a:t>H</a:t>
                </a:r>
                <a:r>
                  <a:rPr lang="en-US" altLang="ar-SY" sz="2800" baseline="-40000" dirty="0">
                    <a:solidFill>
                      <a:schemeClr val="tx1"/>
                    </a:solidFill>
                  </a:rPr>
                  <a:t>2</a:t>
                </a:r>
                <a:r>
                  <a:rPr lang="en-US" altLang="ar-SY" sz="2800" baseline="-25000" dirty="0">
                    <a:solidFill>
                      <a:schemeClr val="tx1"/>
                    </a:solidFill>
                  </a:rPr>
                  <a:t>O</a:t>
                </a:r>
                <a:r>
                  <a:rPr lang="tr-TR" altLang="ar-SY" sz="28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T + n</a:t>
                </a: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</a:t>
                </a:r>
                <a:r>
                  <a:rPr lang="en-US" altLang="ar-SY" sz="2800" dirty="0" err="1">
                    <a:solidFill>
                      <a:schemeClr val="tx1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n-US" altLang="ar-SY" sz="2800" baseline="-25000" dirty="0" err="1">
                    <a:solidFill>
                      <a:schemeClr val="tx1"/>
                    </a:solidFill>
                    <a:sym typeface="Symbol" panose="05050102010706020507" pitchFamily="18" charset="2"/>
                  </a:rPr>
                  <a:t>buh</a:t>
                </a:r>
                <a:endParaRPr lang="tr-TR" altLang="ar-SY" sz="2800" baseline="-250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=50,0</m:t>
                      </m:r>
                      <m:r>
                        <a:rPr lang="tr-TR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×4,184</m:t>
                      </m:r>
                      <m:r>
                        <a:rPr lang="tr-TR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r>
                            <a:rPr lang="tr-TR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℃</m:t>
                          </m:r>
                        </m:den>
                      </m:f>
                      <m:r>
                        <a:rPr lang="tr-TR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100−25,0</m:t>
                          </m:r>
                        </m:e>
                      </m:d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℃+</m:t>
                      </m:r>
                      <m:f>
                        <m:fPr>
                          <m:ctrlP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50,0 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18 </m:t>
                          </m:r>
                          <m:f>
                            <m:fPr>
                              <m:ctrlPr>
                                <a:rPr lang="tr-T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tr-T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𝑚𝑜𝑙</m:t>
                              </m:r>
                            </m:den>
                          </m:f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×44,0 </m:t>
                      </m:r>
                      <m:f>
                        <m:fPr>
                          <m:ctrlP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𝑘𝑗</m:t>
                          </m:r>
                        </m:num>
                        <m:den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altLang="ar-SY" sz="28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buClrTx/>
                  <a:buNone/>
                </a:pPr>
                <a:r>
                  <a:rPr lang="en-US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= </a:t>
                </a: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15,69</a:t>
                </a:r>
                <a:r>
                  <a:rPr lang="en-US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kJ + 122</a:t>
                </a: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,22</a:t>
                </a:r>
                <a:r>
                  <a:rPr lang="en-US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kJ = </a:t>
                </a: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137,89</a:t>
                </a:r>
                <a:r>
                  <a:rPr lang="en-US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kJ </a:t>
                </a:r>
              </a:p>
              <a:p>
                <a:pPr algn="l" rtl="0">
                  <a:spcBef>
                    <a:spcPct val="50000"/>
                  </a:spcBef>
                  <a:buClrTx/>
                  <a:buFontTx/>
                  <a:buNone/>
                </a:pPr>
                <a:endParaRPr lang="en-US" altLang="ar-SY" sz="2800" dirty="0">
                  <a:solidFill>
                    <a:schemeClr val="hlink"/>
                  </a:solidFill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38874"/>
                <a:ext cx="8243455" cy="5313441"/>
              </a:xfrm>
              <a:blipFill>
                <a:blip r:embed="rId2"/>
                <a:stretch>
                  <a:fillRect l="-14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>
              <a:spcBef>
                <a:spcPct val="50000"/>
              </a:spcBef>
            </a:pPr>
            <a:r>
              <a:rPr lang="tr-TR" altLang="ar-SY" sz="3200" i="1" dirty="0">
                <a:solidFill>
                  <a:schemeClr val="hlink"/>
                </a:solidFill>
              </a:rPr>
              <a:t>Çözüm</a:t>
            </a:r>
            <a:r>
              <a:rPr lang="en-US" altLang="ar-SY" sz="3200" i="1" dirty="0">
                <a:solidFill>
                  <a:schemeClr val="hlink"/>
                </a:solidFill>
              </a:rPr>
              <a:t>:</a:t>
            </a:r>
            <a:endParaRPr lang="tr-TR" altLang="ar-SY" sz="3200" i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tr-TR" altLang="ar-SY" sz="2800" dirty="0">
                <a:solidFill>
                  <a:schemeClr val="tx1"/>
                </a:solidFill>
              </a:rPr>
              <a:t>Belirli bir hali standart hal olarak tanımlarız. </a:t>
            </a:r>
          </a:p>
          <a:p>
            <a:pPr algn="l" rtl="0">
              <a:lnSpc>
                <a:spcPct val="150000"/>
              </a:lnSpc>
            </a:pPr>
            <a:r>
              <a:rPr lang="tr-TR" altLang="ar-SY" sz="2800" u="sng" dirty="0">
                <a:solidFill>
                  <a:schemeClr val="tx1"/>
                </a:solidFill>
              </a:rPr>
              <a:t>Standart tepkime </a:t>
            </a:r>
            <a:r>
              <a:rPr lang="tr-TR" altLang="ar-SY" sz="2800" u="sng" dirty="0" err="1">
                <a:solidFill>
                  <a:schemeClr val="tx1"/>
                </a:solidFill>
              </a:rPr>
              <a:t>entalpi</a:t>
            </a:r>
            <a:r>
              <a:rPr lang="tr-TR" altLang="ar-SY" sz="2800" u="sng" dirty="0">
                <a:solidFill>
                  <a:schemeClr val="tx1"/>
                </a:solidFill>
              </a:rPr>
              <a:t> değişimi,  </a:t>
            </a:r>
            <a:r>
              <a:rPr lang="tr-TR" altLang="ar-SY" sz="2800" u="sng" dirty="0">
                <a:solidFill>
                  <a:srgbClr val="FF0000"/>
                </a:solidFill>
                <a:sym typeface="Symbol" panose="05050102010706020507" pitchFamily="18" charset="2"/>
              </a:rPr>
              <a:t>H</a:t>
            </a:r>
            <a:r>
              <a:rPr lang="tr-TR" altLang="ar-SY" sz="2800" u="sng" baseline="300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°</a:t>
            </a:r>
          </a:p>
          <a:p>
            <a:pPr lvl="1" algn="l" rtl="0">
              <a:lnSpc>
                <a:spcPct val="150000"/>
              </a:lnSpc>
            </a:pP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Bütün tepken ve ürünlerin standart halde oldukları bir tepkimenin </a:t>
            </a:r>
            <a:r>
              <a:rPr lang="tr-TR" altLang="ar-SY" sz="2800" dirty="0" err="1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entalpi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değişimi.</a:t>
            </a:r>
          </a:p>
          <a:p>
            <a:pPr marL="457200" lvl="1" indent="0" algn="l" rtl="0">
              <a:lnSpc>
                <a:spcPct val="150000"/>
              </a:lnSpc>
              <a:buNone/>
            </a:pPr>
            <a:endParaRPr lang="en-US" altLang="ar-SY" sz="2800" dirty="0">
              <a:solidFill>
                <a:schemeClr val="hlin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 fontScale="90000"/>
          </a:bodyPr>
          <a:lstStyle/>
          <a:p>
            <a:pPr rtl="0"/>
            <a:r>
              <a:rPr lang="tr-TR" altLang="ar-SY" sz="3200" dirty="0"/>
              <a:t>Standart Haller ve Standart </a:t>
            </a:r>
            <a:r>
              <a:rPr lang="tr-TR" altLang="ar-SY" sz="3200" dirty="0" err="1"/>
              <a:t>Entalpi</a:t>
            </a:r>
            <a:r>
              <a:rPr lang="tr-TR" altLang="ar-SY" sz="3200" dirty="0"/>
              <a:t> Değişimleri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75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u="sng" dirty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Standart Hal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Saf bir element yada bileşikte 1 </a:t>
            </a:r>
            <a:r>
              <a:rPr lang="tr-TR" altLang="ar-SY" sz="2800" dirty="0" err="1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atm</a:t>
            </a:r>
            <a:r>
              <a:rPr lang="tr-TR" altLang="ar-SY" sz="28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basınç ve çalışılan sıcaklıktaki halidir.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9933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Gazlarda: 1 </a:t>
            </a:r>
            <a:r>
              <a:rPr lang="tr-TR" altLang="ar-SY" sz="2800" dirty="0" err="1">
                <a:solidFill>
                  <a:srgbClr val="9933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atm</a:t>
            </a:r>
            <a:r>
              <a:rPr lang="tr-TR" altLang="ar-SY" sz="2800" dirty="0">
                <a:solidFill>
                  <a:srgbClr val="9933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ve ilgilenilen sıcaklıktaki ideal gaz gibi davrandığı halidir.</a:t>
            </a:r>
          </a:p>
          <a:p>
            <a:pPr marL="457200" lvl="1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H°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değerleri verilirken sıcaklık belirtilmelidir!!</a:t>
            </a:r>
            <a:endParaRPr lang="en-US" altLang="ar-SY" sz="28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57200" lvl="1" indent="0" algn="l" rtl="0">
              <a:lnSpc>
                <a:spcPct val="150000"/>
              </a:lnSpc>
              <a:buNone/>
            </a:pPr>
            <a:endParaRPr lang="en-US" altLang="ar-SY" sz="2800" dirty="0">
              <a:solidFill>
                <a:schemeClr val="hlin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 fontScale="90000"/>
          </a:bodyPr>
          <a:lstStyle/>
          <a:p>
            <a:pPr rtl="0"/>
            <a:r>
              <a:rPr lang="tr-TR" altLang="ar-SY" sz="3200" dirty="0"/>
              <a:t>Standart Haller ve Standart </a:t>
            </a:r>
            <a:r>
              <a:rPr lang="tr-TR" altLang="ar-SY" sz="3200" dirty="0" err="1"/>
              <a:t>Entalpi</a:t>
            </a:r>
            <a:r>
              <a:rPr lang="tr-TR" altLang="ar-SY" sz="3200" dirty="0"/>
              <a:t> Değişimleri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3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marL="457200" lvl="1" indent="0" algn="l" rtl="0">
              <a:lnSpc>
                <a:spcPct val="150000"/>
              </a:lnSpc>
              <a:buNone/>
            </a:pPr>
            <a:endParaRPr lang="en-US" altLang="ar-SY" sz="2800" dirty="0">
              <a:solidFill>
                <a:schemeClr val="hlin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tr-TR" altLang="ar-SY" sz="2800" dirty="0"/>
              <a:t>Entalpi Diyagramları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150" y="1138874"/>
            <a:ext cx="46672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83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4505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Entalpi kavramının çok yararlı olmasının nedenlerinden biri, az sayıda ölçümler yapılarak çok sayıda tepkime ısının hesaplanabilmesidir.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Bunu yaparken, </a:t>
            </a:r>
            <a:r>
              <a:rPr lang="tr-TR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Entalpi değişiminin 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aşağıdaki </a:t>
            </a:r>
            <a:r>
              <a:rPr lang="tr-TR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özelliklerinden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yararlanılır.</a:t>
            </a:r>
            <a:endParaRPr lang="en-US" altLang="ar-SY" sz="2800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en-US" altLang="ar-SY" sz="2800" dirty="0"/>
              <a:t> </a:t>
            </a:r>
            <a:r>
              <a:rPr lang="en-US" altLang="ar-SY" sz="2800" dirty="0">
                <a:sym typeface="Symbol" panose="05050102010706020507" pitchFamily="18" charset="2"/>
              </a:rPr>
              <a:t>H</a:t>
            </a:r>
            <a:r>
              <a:rPr lang="tr-TR" altLang="ar-SY" sz="2800" dirty="0">
                <a:sym typeface="Symbol" panose="05050102010706020507" pitchFamily="18" charset="2"/>
              </a:rPr>
              <a:t> </a:t>
            </a:r>
            <a:r>
              <a:rPr lang="tr-TR" altLang="ar-SY" sz="2800" dirty="0" err="1">
                <a:sym typeface="Symbol" panose="05050102010706020507" pitchFamily="18" charset="2"/>
              </a:rPr>
              <a:t>ın</a:t>
            </a:r>
            <a:r>
              <a:rPr lang="tr-TR" altLang="ar-SY" sz="2800" dirty="0">
                <a:sym typeface="Symbol" panose="05050102010706020507" pitchFamily="18" charset="2"/>
              </a:rPr>
              <a:t> Dolaylı Yoldan Belirlenmesi</a:t>
            </a:r>
            <a:r>
              <a:rPr lang="en-US" altLang="ar-SY" sz="2800" dirty="0">
                <a:sym typeface="Symbol" panose="05050102010706020507" pitchFamily="18" charset="2"/>
              </a:rPr>
              <a:t>: Hess</a:t>
            </a:r>
            <a:r>
              <a:rPr lang="tr-TR" altLang="ar-SY" sz="2800" dirty="0">
                <a:sym typeface="Symbol" panose="05050102010706020507" pitchFamily="18" charset="2"/>
              </a:rPr>
              <a:t> Yasası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2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45053"/>
          </a:xfrm>
        </p:spPr>
        <p:txBody>
          <a:bodyPr>
            <a:normAutofit/>
          </a:bodyPr>
          <a:lstStyle/>
          <a:p>
            <a:pPr algn="l" rtl="0"/>
            <a:r>
              <a:rPr lang="en-US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H</a:t>
            </a:r>
            <a:r>
              <a:rPr lang="en-US" altLang="ar-SY" sz="2800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tr-TR" altLang="ar-SY" sz="2800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bir kapasite özelliğidir </a:t>
            </a:r>
            <a:r>
              <a:rPr lang="en-US" altLang="ar-SY" sz="28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lvl="1" algn="l" rtl="0"/>
            <a:r>
              <a:rPr lang="tr-TR" altLang="ar-SY" sz="28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Sistemdeki madde miktarı ile doğru orantılıdır</a:t>
            </a:r>
            <a:r>
              <a:rPr lang="en-US" altLang="ar-SY" sz="28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457200" lvl="1" indent="0" algn="l" rtl="0">
              <a:lnSpc>
                <a:spcPct val="150000"/>
              </a:lnSpc>
              <a:buNone/>
            </a:pPr>
            <a:r>
              <a:rPr lang="en-US" altLang="ar-SY" sz="2800" dirty="0">
                <a:solidFill>
                  <a:schemeClr val="tx1"/>
                </a:solidFill>
              </a:rPr>
              <a:t>N</a:t>
            </a:r>
            <a:r>
              <a:rPr lang="en-US" altLang="ar-SY" sz="2800" baseline="-25000" dirty="0">
                <a:solidFill>
                  <a:schemeClr val="tx1"/>
                </a:solidFill>
              </a:rPr>
              <a:t>2</a:t>
            </a:r>
            <a:r>
              <a:rPr lang="en-US" altLang="ar-SY" sz="2800" dirty="0">
                <a:solidFill>
                  <a:schemeClr val="tx1"/>
                </a:solidFill>
              </a:rPr>
              <a:t>(g) + O</a:t>
            </a:r>
            <a:r>
              <a:rPr lang="en-US" altLang="ar-SY" sz="2800" baseline="-25000" dirty="0">
                <a:solidFill>
                  <a:schemeClr val="tx1"/>
                </a:solidFill>
              </a:rPr>
              <a:t>2</a:t>
            </a:r>
            <a:r>
              <a:rPr lang="en-US" altLang="ar-SY" sz="2800" dirty="0">
                <a:solidFill>
                  <a:schemeClr val="tx1"/>
                </a:solidFill>
              </a:rPr>
              <a:t>(g)  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→ 2 NO(g)</a:t>
            </a:r>
            <a:r>
              <a:rPr lang="en-US" altLang="ar-SY" sz="2800" dirty="0">
                <a:cs typeface="Times New Roman" panose="02020603050405020304" pitchFamily="18" charset="0"/>
              </a:rPr>
              <a:t>		</a:t>
            </a:r>
            <a:r>
              <a:rPr lang="en-US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H = +180.50 kJ </a:t>
            </a:r>
          </a:p>
          <a:p>
            <a:pPr marL="457200" lvl="1" indent="0" algn="l" rtl="0">
              <a:lnSpc>
                <a:spcPct val="150000"/>
              </a:lnSpc>
              <a:buNone/>
            </a:pPr>
            <a:r>
              <a:rPr lang="en-US" altLang="ar-SY" sz="2800" dirty="0">
                <a:solidFill>
                  <a:schemeClr val="tx1"/>
                </a:solidFill>
              </a:rPr>
              <a:t>½N</a:t>
            </a:r>
            <a:r>
              <a:rPr lang="en-US" altLang="ar-SY" sz="2800" baseline="-25000" dirty="0">
                <a:solidFill>
                  <a:schemeClr val="tx1"/>
                </a:solidFill>
              </a:rPr>
              <a:t>2</a:t>
            </a:r>
            <a:r>
              <a:rPr lang="en-US" altLang="ar-SY" sz="2800" dirty="0">
                <a:solidFill>
                  <a:schemeClr val="tx1"/>
                </a:solidFill>
              </a:rPr>
              <a:t>(g) +  ½O</a:t>
            </a:r>
            <a:r>
              <a:rPr lang="en-US" altLang="ar-SY" sz="2800" baseline="-25000" dirty="0">
                <a:solidFill>
                  <a:schemeClr val="tx1"/>
                </a:solidFill>
              </a:rPr>
              <a:t>2</a:t>
            </a:r>
            <a:r>
              <a:rPr lang="en-US" altLang="ar-SY" sz="2800" dirty="0">
                <a:solidFill>
                  <a:schemeClr val="tx1"/>
                </a:solidFill>
              </a:rPr>
              <a:t>(g)  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→ NO(g)</a:t>
            </a:r>
            <a:r>
              <a:rPr lang="en-US" altLang="ar-SY" sz="2800" dirty="0">
                <a:cs typeface="Times New Roman" panose="02020603050405020304" pitchFamily="18" charset="0"/>
              </a:rPr>
              <a:t>	</a:t>
            </a:r>
            <a:r>
              <a:rPr lang="tr-TR" altLang="ar-SY" sz="2800" dirty="0">
                <a:cs typeface="Times New Roman" panose="02020603050405020304" pitchFamily="18" charset="0"/>
              </a:rPr>
              <a:t>	</a:t>
            </a:r>
            <a:r>
              <a:rPr lang="en-US" altLang="ar-SY" sz="2800" dirty="0">
                <a:solidFill>
                  <a:srgbClr val="7030A0"/>
                </a:solidFill>
                <a:sym typeface="Symbol" panose="05050102010706020507" pitchFamily="18" charset="2"/>
              </a:rPr>
              <a:t>H = +90.25 kJ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en-US" altLang="ar-SY" sz="2800" dirty="0"/>
              <a:t> </a:t>
            </a:r>
            <a:r>
              <a:rPr lang="en-US" altLang="ar-SY" sz="2800" dirty="0">
                <a:sym typeface="Symbol" panose="05050102010706020507" pitchFamily="18" charset="2"/>
              </a:rPr>
              <a:t>H</a:t>
            </a:r>
            <a:r>
              <a:rPr lang="tr-TR" altLang="ar-SY" sz="2800" dirty="0">
                <a:sym typeface="Symbol" panose="05050102010706020507" pitchFamily="18" charset="2"/>
              </a:rPr>
              <a:t> </a:t>
            </a:r>
            <a:r>
              <a:rPr lang="tr-TR" altLang="ar-SY" sz="2800" dirty="0" err="1">
                <a:sym typeface="Symbol" panose="05050102010706020507" pitchFamily="18" charset="2"/>
              </a:rPr>
              <a:t>ın</a:t>
            </a:r>
            <a:r>
              <a:rPr lang="tr-TR" altLang="ar-SY" sz="2800" dirty="0">
                <a:sym typeface="Symbol" panose="05050102010706020507" pitchFamily="18" charset="2"/>
              </a:rPr>
              <a:t> Dolaylı Yoldan Belirlenmesi</a:t>
            </a:r>
            <a:r>
              <a:rPr lang="en-US" altLang="ar-SY" sz="2800" dirty="0">
                <a:sym typeface="Symbol" panose="05050102010706020507" pitchFamily="18" charset="2"/>
              </a:rPr>
              <a:t>: Hess</a:t>
            </a:r>
            <a:r>
              <a:rPr lang="tr-TR" altLang="ar-SY" sz="2800" dirty="0">
                <a:sym typeface="Symbol" panose="05050102010706020507" pitchFamily="18" charset="2"/>
              </a:rPr>
              <a:t> Yasası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8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Tepkime tersine döndüğünde </a:t>
            </a:r>
            <a:r>
              <a:rPr lang="en-US" altLang="ar-SY" sz="2800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H </a:t>
            </a:r>
            <a:r>
              <a:rPr lang="tr-TR" altLang="ar-SY" sz="2800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işaret değiştirir</a:t>
            </a:r>
            <a:endParaRPr lang="en-US" altLang="ar-SY" sz="2800" dirty="0">
              <a:solidFill>
                <a:srgbClr val="0070C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lvl="1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NO(g)</a:t>
            </a:r>
            <a:r>
              <a:rPr lang="en-US" altLang="ar-SY" sz="2800" dirty="0">
                <a:solidFill>
                  <a:schemeClr val="tx1"/>
                </a:solidFill>
              </a:rPr>
              <a:t>  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US" altLang="ar-SY" sz="2800" dirty="0">
                <a:solidFill>
                  <a:schemeClr val="tx1"/>
                </a:solidFill>
              </a:rPr>
              <a:t>½N</a:t>
            </a:r>
            <a:r>
              <a:rPr lang="en-US" altLang="ar-SY" sz="2800" baseline="-25000" dirty="0">
                <a:solidFill>
                  <a:schemeClr val="tx1"/>
                </a:solidFill>
              </a:rPr>
              <a:t>2</a:t>
            </a:r>
            <a:r>
              <a:rPr lang="en-US" altLang="ar-SY" sz="2800" dirty="0">
                <a:solidFill>
                  <a:schemeClr val="tx1"/>
                </a:solidFill>
              </a:rPr>
              <a:t>(g) +  ½O</a:t>
            </a:r>
            <a:r>
              <a:rPr lang="en-US" altLang="ar-SY" sz="2800" baseline="-25000" dirty="0">
                <a:solidFill>
                  <a:schemeClr val="tx1"/>
                </a:solidFill>
              </a:rPr>
              <a:t>2</a:t>
            </a:r>
            <a:r>
              <a:rPr lang="en-US" altLang="ar-SY" sz="2800" dirty="0">
                <a:solidFill>
                  <a:schemeClr val="tx1"/>
                </a:solidFill>
              </a:rPr>
              <a:t>(g)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H = -90.25 kJ </a:t>
            </a:r>
            <a:endParaRPr lang="tr-TR" altLang="ar-SY" sz="28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 err="1">
                <a:solidFill>
                  <a:srgbClr val="0070C0"/>
                </a:solidFill>
                <a:sym typeface="Symbol" panose="05050102010706020507" pitchFamily="18" charset="2"/>
              </a:rPr>
              <a:t>Hess’in</a:t>
            </a:r>
            <a:r>
              <a:rPr lang="tr-TR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 Tepkime Isılarının </a:t>
            </a:r>
            <a:r>
              <a:rPr lang="tr-TR" altLang="ar-SY" sz="2800" dirty="0" err="1">
                <a:solidFill>
                  <a:srgbClr val="0070C0"/>
                </a:solidFill>
                <a:sym typeface="Symbol" panose="05050102010706020507" pitchFamily="18" charset="2"/>
              </a:rPr>
              <a:t>Toplanabilirliği</a:t>
            </a:r>
            <a:r>
              <a:rPr lang="tr-TR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 Yasası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Eğer reaksiyon bir kaç aşamada gerçekleşiyor (hipotetik olarak da olabilir) ise toplam tepkimenin 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H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ı , her bir basamağın 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H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tr-TR" altLang="ar-SY" sz="2800" dirty="0" err="1">
                <a:solidFill>
                  <a:schemeClr val="tx1"/>
                </a:solidFill>
                <a:sym typeface="Symbol" panose="05050102010706020507" pitchFamily="18" charset="2"/>
              </a:rPr>
              <a:t>ları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toplamına eşittir.</a:t>
            </a:r>
            <a:endParaRPr lang="en-US" altLang="ar-SY" sz="2800" dirty="0">
              <a:solidFill>
                <a:schemeClr val="tx1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lvl="1" indent="0" algn="l" rtl="0">
              <a:lnSpc>
                <a:spcPct val="150000"/>
              </a:lnSpc>
              <a:buNone/>
            </a:pPr>
            <a:endParaRPr lang="en-US" altLang="ar-SY" sz="28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57200" lvl="1" indent="0" algn="l" rtl="0">
              <a:lnSpc>
                <a:spcPct val="150000"/>
              </a:lnSpc>
              <a:buNone/>
            </a:pPr>
            <a:endParaRPr lang="en-US" altLang="ar-SY" sz="2800" dirty="0">
              <a:solidFill>
                <a:schemeClr val="hlin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en-US" altLang="ar-SY" sz="2800" dirty="0"/>
              <a:t> </a:t>
            </a:r>
            <a:r>
              <a:rPr lang="en-US" altLang="ar-SY" sz="2800" dirty="0">
                <a:sym typeface="Symbol" panose="05050102010706020507" pitchFamily="18" charset="2"/>
              </a:rPr>
              <a:t>H</a:t>
            </a:r>
            <a:r>
              <a:rPr lang="tr-TR" altLang="ar-SY" sz="2800" dirty="0">
                <a:sym typeface="Symbol" panose="05050102010706020507" pitchFamily="18" charset="2"/>
              </a:rPr>
              <a:t> </a:t>
            </a:r>
            <a:r>
              <a:rPr lang="tr-TR" altLang="ar-SY" sz="2800" dirty="0" err="1">
                <a:sym typeface="Symbol" panose="05050102010706020507" pitchFamily="18" charset="2"/>
              </a:rPr>
              <a:t>ın</a:t>
            </a:r>
            <a:r>
              <a:rPr lang="tr-TR" altLang="ar-SY" sz="2800" dirty="0">
                <a:sym typeface="Symbol" panose="05050102010706020507" pitchFamily="18" charset="2"/>
              </a:rPr>
              <a:t> Dolaylı Yoldan Belirlenmesi</a:t>
            </a:r>
            <a:r>
              <a:rPr lang="en-US" altLang="ar-SY" sz="2800" dirty="0">
                <a:sym typeface="Symbol" panose="05050102010706020507" pitchFamily="18" charset="2"/>
              </a:rPr>
              <a:t>: Hess</a:t>
            </a:r>
            <a:r>
              <a:rPr lang="tr-TR" altLang="ar-SY" sz="2800" dirty="0">
                <a:sym typeface="Symbol" panose="05050102010706020507" pitchFamily="18" charset="2"/>
              </a:rPr>
              <a:t> Yasası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1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marL="457200" lvl="1" indent="0" algn="l" rtl="0">
              <a:lnSpc>
                <a:spcPct val="150000"/>
              </a:lnSpc>
              <a:buNone/>
            </a:pPr>
            <a:r>
              <a:rPr lang="en-US" altLang="ar-SY" sz="2800" dirty="0"/>
              <a:t>½N</a:t>
            </a:r>
            <a:r>
              <a:rPr lang="en-US" altLang="ar-SY" sz="2800" baseline="-25000" dirty="0"/>
              <a:t>2</a:t>
            </a:r>
            <a:r>
              <a:rPr lang="en-US" altLang="ar-SY" sz="2800" dirty="0"/>
              <a:t>(g) + O</a:t>
            </a:r>
            <a:r>
              <a:rPr lang="en-US" altLang="ar-SY" sz="2800" baseline="-25000" dirty="0"/>
              <a:t>2</a:t>
            </a:r>
            <a:r>
              <a:rPr lang="en-US" altLang="ar-SY" sz="2800" dirty="0"/>
              <a:t>(g) </a:t>
            </a:r>
            <a:r>
              <a:rPr lang="en-US" altLang="ar-SY" sz="2800" dirty="0">
                <a:cs typeface="Times New Roman" panose="02020603050405020304" pitchFamily="18" charset="0"/>
              </a:rPr>
              <a:t>→ NO(g)</a:t>
            </a:r>
            <a:r>
              <a:rPr lang="en-US" altLang="ar-SY" sz="2800" dirty="0"/>
              <a:t>  + ½ O</a:t>
            </a:r>
            <a:r>
              <a:rPr lang="en-US" altLang="ar-SY" sz="2800" baseline="-25000" dirty="0"/>
              <a:t>2</a:t>
            </a:r>
            <a:r>
              <a:rPr lang="en-US" altLang="ar-SY" sz="2800" dirty="0">
                <a:cs typeface="Times New Roman" panose="02020603050405020304" pitchFamily="18" charset="0"/>
              </a:rPr>
              <a:t> 	</a:t>
            </a:r>
            <a:r>
              <a:rPr lang="en-US" altLang="ar-SY" sz="2800" dirty="0">
                <a:sym typeface="Symbol" panose="05050102010706020507" pitchFamily="18" charset="2"/>
              </a:rPr>
              <a:t>H = +90.25 kJ </a:t>
            </a:r>
          </a:p>
          <a:p>
            <a:pPr marL="457200" lvl="1" indent="0" algn="l" rtl="0">
              <a:lnSpc>
                <a:spcPct val="150000"/>
              </a:lnSpc>
              <a:buNone/>
            </a:pPr>
            <a:r>
              <a:rPr lang="en-US" altLang="ar-SY" sz="2800" dirty="0"/>
              <a:t>NO(g) + ½O</a:t>
            </a:r>
            <a:r>
              <a:rPr lang="en-US" altLang="ar-SY" sz="2800" baseline="-25000" dirty="0"/>
              <a:t>2</a:t>
            </a:r>
            <a:r>
              <a:rPr lang="en-US" altLang="ar-SY" sz="2800" dirty="0"/>
              <a:t>(g) </a:t>
            </a:r>
            <a:r>
              <a:rPr lang="en-US" altLang="ar-SY" sz="2800" dirty="0">
                <a:cs typeface="Times New Roman" panose="02020603050405020304" pitchFamily="18" charset="0"/>
              </a:rPr>
              <a:t>→ NO</a:t>
            </a:r>
            <a:r>
              <a:rPr lang="en-US" altLang="ar-SY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ar-SY" sz="2800" dirty="0">
                <a:cs typeface="Times New Roman" panose="02020603050405020304" pitchFamily="18" charset="0"/>
              </a:rPr>
              <a:t>(g)</a:t>
            </a:r>
            <a:r>
              <a:rPr lang="en-US" altLang="ar-SY" sz="2800" dirty="0"/>
              <a:t>  </a:t>
            </a:r>
            <a:r>
              <a:rPr lang="en-US" altLang="ar-SY" sz="2800" dirty="0">
                <a:cs typeface="Times New Roman" panose="02020603050405020304" pitchFamily="18" charset="0"/>
              </a:rPr>
              <a:t> 		</a:t>
            </a:r>
            <a:r>
              <a:rPr lang="en-US" altLang="ar-SY" sz="2800" dirty="0">
                <a:sym typeface="Symbol" panose="05050102010706020507" pitchFamily="18" charset="2"/>
              </a:rPr>
              <a:t>H = -57.07 kJ </a:t>
            </a:r>
          </a:p>
          <a:p>
            <a:pPr marL="457200" lvl="1" indent="0" algn="l" rtl="0">
              <a:lnSpc>
                <a:spcPct val="150000"/>
              </a:lnSpc>
              <a:buNone/>
            </a:pPr>
            <a:r>
              <a:rPr lang="en-US" altLang="ar-SY" sz="2800" dirty="0"/>
              <a:t>½N</a:t>
            </a:r>
            <a:r>
              <a:rPr lang="en-US" altLang="ar-SY" sz="2800" baseline="-25000" dirty="0"/>
              <a:t>2</a:t>
            </a:r>
            <a:r>
              <a:rPr lang="en-US" altLang="ar-SY" sz="2800" dirty="0"/>
              <a:t>(g) +   O</a:t>
            </a:r>
            <a:r>
              <a:rPr lang="en-US" altLang="ar-SY" sz="2800" baseline="-25000" dirty="0"/>
              <a:t>2</a:t>
            </a:r>
            <a:r>
              <a:rPr lang="en-US" altLang="ar-SY" sz="2800" dirty="0"/>
              <a:t>(g) </a:t>
            </a:r>
            <a:r>
              <a:rPr lang="en-US" altLang="ar-SY" sz="2800" dirty="0">
                <a:cs typeface="Times New Roman" panose="02020603050405020304" pitchFamily="18" charset="0"/>
              </a:rPr>
              <a:t>→ NO</a:t>
            </a:r>
            <a:r>
              <a:rPr lang="en-US" altLang="ar-SY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ar-SY" sz="2800" dirty="0">
                <a:cs typeface="Times New Roman" panose="02020603050405020304" pitchFamily="18" charset="0"/>
              </a:rPr>
              <a:t>(g)</a:t>
            </a:r>
            <a:r>
              <a:rPr lang="en-US" altLang="ar-SY" sz="2800" dirty="0"/>
              <a:t>  </a:t>
            </a:r>
            <a:r>
              <a:rPr lang="en-US" altLang="ar-SY" sz="2800" dirty="0">
                <a:cs typeface="Times New Roman" panose="02020603050405020304" pitchFamily="18" charset="0"/>
              </a:rPr>
              <a:t> 		</a:t>
            </a:r>
            <a:r>
              <a:rPr lang="en-US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H = +33.18 kJ </a:t>
            </a:r>
          </a:p>
          <a:p>
            <a:pPr marL="457200" lvl="1" indent="0" algn="l" rtl="0">
              <a:lnSpc>
                <a:spcPct val="150000"/>
              </a:lnSpc>
              <a:buNone/>
            </a:pPr>
            <a:endParaRPr lang="en-US" altLang="ar-SY" sz="2800" dirty="0">
              <a:solidFill>
                <a:schemeClr val="hlin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en-US" altLang="ar-SY" sz="2800" dirty="0">
                <a:sym typeface="Symbol" panose="05050102010706020507" pitchFamily="18" charset="2"/>
              </a:rPr>
              <a:t>Hess’s </a:t>
            </a:r>
            <a:r>
              <a:rPr lang="tr-TR" altLang="ar-SY" sz="2800" dirty="0">
                <a:sym typeface="Symbol" panose="05050102010706020507" pitchFamily="18" charset="2"/>
              </a:rPr>
              <a:t>Kanunu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1912620" y="2635595"/>
            <a:ext cx="7181850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H="1">
            <a:off x="1957021" y="2100608"/>
            <a:ext cx="769938" cy="546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>
            <a:off x="4716677" y="1322794"/>
            <a:ext cx="769938" cy="546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 flipH="1">
            <a:off x="5693325" y="1303854"/>
            <a:ext cx="769938" cy="546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H="1">
            <a:off x="3156187" y="2089495"/>
            <a:ext cx="769938" cy="546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990" y="3460883"/>
            <a:ext cx="6001910" cy="321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439025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Enerji, </a:t>
            </a:r>
            <a:r>
              <a:rPr lang="tr-TR" altLang="ar-SY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tr-TR" altLang="ar-SY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altLang="ar-SY" sz="2800" dirty="0"/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Sistemin TOPLAM enerjisi (</a:t>
            </a:r>
            <a:r>
              <a:rPr lang="tr-TR" altLang="ar-SY" sz="2800" dirty="0">
                <a:solidFill>
                  <a:srgbClr val="FF0000"/>
                </a:solidFill>
              </a:rPr>
              <a:t>potansiyel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rgbClr val="7030A0"/>
                </a:solidFill>
              </a:rPr>
              <a:t>kinetik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pPr lvl="2" algn="l" rtl="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FontTx/>
              <a:buChar char="•"/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Öteleme kinetik enerji.</a:t>
            </a:r>
          </a:p>
          <a:p>
            <a:pPr lvl="2" algn="l" rtl="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FontTx/>
              <a:buChar char="•"/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Dönme ve Titreşimleri.</a:t>
            </a:r>
          </a:p>
          <a:p>
            <a:pPr lvl="2" algn="l" rtl="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FontTx/>
              <a:buChar char="•"/>
            </a:pPr>
            <a:r>
              <a:rPr lang="tr-TR" altLang="ar-SY" sz="2800" dirty="0">
                <a:solidFill>
                  <a:srgbClr val="00B050"/>
                </a:solidFill>
              </a:rPr>
              <a:t>Bağlarda depo edilmiş kimyasal enerji</a:t>
            </a:r>
          </a:p>
          <a:p>
            <a:pPr lvl="2" algn="l" rtl="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FontTx/>
              <a:buChar char="•"/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Moleküler arası etkileşim</a:t>
            </a:r>
          </a:p>
          <a:p>
            <a:pPr lvl="2" algn="l" rtl="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FontTx/>
              <a:buChar char="•"/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Atomlardaki elektronlara eşlik eden enerji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Termodinamiğin Birinci Yasası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25" y="1138874"/>
            <a:ext cx="3130170" cy="530426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600831" y="1824439"/>
            <a:ext cx="18545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 anchor="ctr" anchorCtr="1">
            <a:spAutoFit/>
          </a:bodyPr>
          <a:lstStyle/>
          <a:p>
            <a:r>
              <a:rPr lang="tr-TR" dirty="0"/>
              <a:t>Öteleme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1715" y="3181074"/>
            <a:ext cx="18545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 anchor="ctr" anchorCtr="1">
            <a:spAutoFit/>
          </a:bodyPr>
          <a:lstStyle/>
          <a:p>
            <a:r>
              <a:rPr lang="tr-TR" dirty="0"/>
              <a:t>Dönme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01714" y="4353043"/>
            <a:ext cx="18545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 anchor="ctr" anchorCtr="1">
            <a:spAutoFit/>
          </a:bodyPr>
          <a:lstStyle/>
          <a:p>
            <a:r>
              <a:rPr lang="tr-TR" dirty="0"/>
              <a:t>Titreşim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3025" y="5967292"/>
            <a:ext cx="313017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 anchor="ctr" anchorCtr="1">
            <a:spAutoFit/>
          </a:bodyPr>
          <a:lstStyle/>
          <a:p>
            <a:pPr algn="ctr"/>
            <a:r>
              <a:rPr lang="tr-TR" dirty="0"/>
              <a:t>Elektrostatik</a:t>
            </a:r>
          </a:p>
          <a:p>
            <a:pPr algn="ctr"/>
            <a:r>
              <a:rPr lang="tr-TR" dirty="0"/>
              <a:t>(Moleküller arası çekimler)</a:t>
            </a:r>
          </a:p>
        </p:txBody>
      </p:sp>
    </p:spTree>
    <p:extLst>
      <p:ext uri="{BB962C8B-B14F-4D97-AF65-F5344CB8AC3E}">
        <p14:creationId xmlns:p14="http://schemas.microsoft.com/office/powerpoint/2010/main" val="5768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5747599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Çizdiğimiz </a:t>
            </a:r>
            <a:r>
              <a:rPr lang="tr-TR" altLang="ar-SY" sz="2800" dirty="0" err="1">
                <a:solidFill>
                  <a:schemeClr val="tx1"/>
                </a:solidFill>
                <a:sym typeface="Symbol" panose="05050102010706020507" pitchFamily="18" charset="2"/>
              </a:rPr>
              <a:t>entalpi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diyagramlarında </a:t>
            </a:r>
            <a:r>
              <a:rPr lang="tr-TR" altLang="ar-SY" sz="2800" dirty="0" err="1">
                <a:solidFill>
                  <a:schemeClr val="tx1"/>
                </a:solidFill>
                <a:sym typeface="Symbol" panose="05050102010706020507" pitchFamily="18" charset="2"/>
              </a:rPr>
              <a:t>entalpi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eksenine sayısal değerler yazmadık; çünkü </a:t>
            </a:r>
            <a:r>
              <a:rPr lang="tr-TR" altLang="ar-SY" sz="2800" dirty="0" err="1">
                <a:solidFill>
                  <a:schemeClr val="tx1"/>
                </a:solidFill>
                <a:sym typeface="Symbol" panose="05050102010706020507" pitchFamily="18" charset="2"/>
              </a:rPr>
              <a:t>entalpinin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, H </a:t>
            </a:r>
            <a:r>
              <a:rPr lang="tr-TR" altLang="ar-SY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mutlak 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değerini belirleyemeyiz.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Bununla beraber </a:t>
            </a:r>
            <a:r>
              <a:rPr lang="tr-TR" altLang="ar-SY" sz="2800" dirty="0" err="1">
                <a:solidFill>
                  <a:schemeClr val="tx1"/>
                </a:solidFill>
                <a:sym typeface="Symbol" panose="05050102010706020507" pitchFamily="18" charset="2"/>
              </a:rPr>
              <a:t>entalpi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bir hal fonksiyonudur ve </a:t>
            </a:r>
            <a:r>
              <a:rPr lang="tr-TR" altLang="ar-SY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entalpi</a:t>
            </a:r>
            <a:r>
              <a:rPr lang="tr-TR" altLang="ar-SY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değişimi</a:t>
            </a:r>
            <a:r>
              <a:rPr lang="tr-TR" altLang="ar-SY" sz="2800" dirty="0">
                <a:sym typeface="Symbol" panose="05050102010706020507" pitchFamily="18" charset="2"/>
              </a:rPr>
              <a:t> 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(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H) belirli değerlere sahiptir.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Biz bu değişimlerle ilgileniriz.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tr-TR" altLang="ar-SY" sz="2800" dirty="0"/>
              <a:t>Standart Oluşum </a:t>
            </a:r>
            <a:r>
              <a:rPr lang="tr-TR" altLang="ar-SY" sz="2800" dirty="0" err="1"/>
              <a:t>Entalpisi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FA040D-3BB6-4742-A8F9-05873E875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600" y="992758"/>
            <a:ext cx="46672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1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7387514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Ancak, diğer bütün özelliklerde olduğu gibi, bunda da bir başlangıç noktası olarak, </a:t>
            </a:r>
            <a:r>
              <a:rPr lang="tr-TR" altLang="ar-SY" sz="2800" dirty="0">
                <a:solidFill>
                  <a:srgbClr val="0070C0"/>
                </a:solidFill>
                <a:sym typeface="Symbol" panose="05050102010706020507" pitchFamily="18" charset="2"/>
              </a:rPr>
              <a:t>sıfır noktası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(yandaki diyagramda olduğu gibi) belirlememiz yararlı olur.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Bir başlangıç noktası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olarak, sıfır noktası belirlenmemiz yararlı olur.</a:t>
            </a:r>
            <a:endParaRPr lang="en-US" altLang="ar-SY" sz="2800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tr-TR" altLang="ar-SY" sz="2800" dirty="0"/>
              <a:t>Standart Oluşum </a:t>
            </a:r>
            <a:r>
              <a:rPr lang="tr-TR" altLang="ar-SY" sz="2800" dirty="0" err="1"/>
              <a:t>Entalpisi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515" y="645222"/>
            <a:ext cx="2545230" cy="579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1" y="1138874"/>
                <a:ext cx="8199548" cy="5313441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tr-TR" altLang="ar-SY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Elementlerin</a:t>
                </a: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  <a:r>
                  <a:rPr lang="tr-TR" altLang="ar-SY" sz="28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bazı hallerinin </a:t>
                </a:r>
                <a:r>
                  <a:rPr lang="tr-TR" altLang="ar-SY" sz="2800" dirty="0" err="1">
                    <a:solidFill>
                      <a:schemeClr val="tx1"/>
                    </a:solidFill>
                    <a:sym typeface="Symbol" panose="05050102010706020507" pitchFamily="18" charset="2"/>
                  </a:rPr>
                  <a:t>entalpilerini</a:t>
                </a: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  <a:r>
                  <a:rPr lang="tr-TR" altLang="ar-SY" sz="28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keyfi olarak </a:t>
                </a:r>
                <a:r>
                  <a:rPr lang="tr-TR" altLang="ar-SY" sz="2800" dirty="0">
                    <a:solidFill>
                      <a:srgbClr val="00B050"/>
                    </a:solidFill>
                    <a:sym typeface="Symbol" panose="05050102010706020507" pitchFamily="18" charset="2"/>
                  </a:rPr>
                  <a:t>sıfır kabul eder </a:t>
                </a: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ve bu sıfır noktasına göre diğerlerinin </a:t>
                </a:r>
                <a:r>
                  <a:rPr lang="tr-TR" altLang="ar-SY" sz="2800" dirty="0" err="1">
                    <a:solidFill>
                      <a:schemeClr val="tx1"/>
                    </a:solidFill>
                    <a:sym typeface="Symbol" panose="05050102010706020507" pitchFamily="18" charset="2"/>
                  </a:rPr>
                  <a:t>entalpilerini</a:t>
                </a: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belirleriz. </a:t>
                </a:r>
              </a:p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Bir maddenin </a:t>
                </a:r>
                <a:r>
                  <a:rPr lang="tr-TR" altLang="ar-SY" sz="28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standart oluşum </a:t>
                </a:r>
                <a:r>
                  <a:rPr lang="tr-TR" altLang="ar-SY" sz="2800" i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entalpisi</a:t>
                </a:r>
                <a:r>
                  <a:rPr lang="tr-TR" altLang="ar-SY" sz="2800" dirty="0">
                    <a:sym typeface="Symbol" panose="05050102010706020507" pitchFamily="18" charset="2"/>
                  </a:rPr>
                  <a:t>, </a:t>
                </a: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ar-SY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sSubSup>
                      <m:sSubSupPr>
                        <m:ctrlPr>
                          <a:rPr lang="en-US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ar-SY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ar-SY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ol</m:t>
                        </m:r>
                      </m:sub>
                      <m:sup>
                        <m:r>
                          <a:rPr lang="en-US" altLang="ar-SY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), standart halde </a:t>
                </a:r>
                <a:r>
                  <a:rPr lang="tr-TR" altLang="ar-SY" sz="2800" dirty="0">
                    <a:solidFill>
                      <a:srgbClr val="00B050"/>
                    </a:solidFill>
                    <a:sym typeface="Symbol" panose="05050102010706020507" pitchFamily="18" charset="2"/>
                  </a:rPr>
                  <a:t>bir mol maddenin </a:t>
                </a: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standart haldeki elementlerinin</a:t>
                </a:r>
                <a:r>
                  <a:rPr lang="tr-TR" altLang="ar-SY" sz="2800" dirty="0">
                    <a:sym typeface="Symbol" panose="05050102010706020507" pitchFamily="18" charset="2"/>
                  </a:rPr>
                  <a:t> </a:t>
                </a:r>
                <a:r>
                  <a:rPr lang="tr-TR" altLang="ar-SY" sz="28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referans hallerinden </a:t>
                </a: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(en kararlı haller) oluşması sırasındaki </a:t>
                </a:r>
                <a:r>
                  <a:rPr lang="tr-TR" altLang="ar-SY" sz="2800" i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entalpi</a:t>
                </a:r>
                <a:r>
                  <a:rPr lang="tr-TR" altLang="ar-SY" sz="28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 değişimi</a:t>
                </a: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dir</a:t>
                </a:r>
                <a:r>
                  <a:rPr lang="tr-TR" altLang="ar-SY" sz="2800" dirty="0">
                    <a:sym typeface="Symbol" panose="05050102010706020507" pitchFamily="18" charset="2"/>
                  </a:rPr>
                  <a:t>. 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1" y="1138874"/>
                <a:ext cx="8199548" cy="5313441"/>
              </a:xfrm>
              <a:blipFill>
                <a:blip r:embed="rId2"/>
                <a:stretch>
                  <a:fillRect l="-1338" r="-5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tr-TR" altLang="ar-SY" sz="2800" dirty="0"/>
              <a:t>Standart Oluşum </a:t>
            </a:r>
            <a:r>
              <a:rPr lang="tr-TR" altLang="ar-SY" sz="2800" dirty="0" err="1"/>
              <a:t>Entalpisi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1" y="1138874"/>
                <a:ext cx="8199548" cy="5313441"/>
              </a:xfrm>
            </p:spPr>
            <p:txBody>
              <a:bodyPr>
                <a:noAutofit/>
              </a:bodyPr>
              <a:lstStyle/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Bir kaç durum hariç elementlerin referans halleri; </a:t>
                </a:r>
                <a:r>
                  <a:rPr lang="tr-TR" altLang="ar-SY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verilen bir sıcaklıkta </a:t>
                </a: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ve </a:t>
                </a:r>
                <a:r>
                  <a:rPr lang="tr-TR" altLang="ar-SY" sz="28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1 bar basınçta </a:t>
                </a: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en kararlı halleridir. </a:t>
                </a:r>
              </a:p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ar-SY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sSubSup>
                      <m:sSubSupPr>
                        <m:ctrlPr>
                          <a:rPr lang="en-US" altLang="ar-SY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ar-SY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ar-SY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ol</m:t>
                        </m:r>
                      </m:sub>
                      <m:sup>
                        <m:r>
                          <a:rPr lang="en-US" altLang="ar-SY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da üstteki (°) işareti </a:t>
                </a:r>
                <a:r>
                  <a:rPr lang="tr-TR" altLang="ar-SY" sz="2800" dirty="0" err="1">
                    <a:solidFill>
                      <a:schemeClr val="tx1"/>
                    </a:solidFill>
                    <a:sym typeface="Symbol" panose="05050102010706020507" pitchFamily="18" charset="2"/>
                  </a:rPr>
                  <a:t>entalpi</a:t>
                </a: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değişiminin </a:t>
                </a:r>
                <a:r>
                  <a:rPr lang="tr-TR" altLang="ar-SY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standart </a:t>
                </a:r>
                <a:r>
                  <a:rPr lang="tr-TR" altLang="ar-SY" sz="2800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entalpi</a:t>
                </a:r>
                <a:r>
                  <a:rPr lang="tr-TR" altLang="ar-SY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değişimi</a:t>
                </a:r>
                <a:r>
                  <a:rPr lang="tr-TR" altLang="ar-SY" sz="2800" dirty="0">
                    <a:sym typeface="Symbol" panose="05050102010706020507" pitchFamily="18" charset="2"/>
                  </a:rPr>
                  <a:t> </a:t>
                </a: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olduğunu, alt indis "ol" ise maddenin elementlerinden "</a:t>
                </a:r>
                <a:r>
                  <a:rPr lang="tr-TR" altLang="ar-SY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oluşum</a:t>
                </a:r>
                <a:r>
                  <a:rPr lang="tr-TR" altLang="ar-SY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" tepkimesini belirtir.</a:t>
                </a:r>
              </a:p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tr-TR" altLang="ar-SY" sz="2800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Saf elementlerin referans hallerinde standart oluşum </a:t>
                </a:r>
                <a:r>
                  <a:rPr lang="tr-TR" altLang="ar-SY" sz="2800" i="1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entalpileri</a:t>
                </a:r>
                <a:r>
                  <a:rPr lang="tr-TR" altLang="ar-SY" sz="2800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0 </a:t>
                </a:r>
                <a:r>
                  <a:rPr lang="tr-TR" altLang="ar-SY" sz="2800" i="1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dır</a:t>
                </a:r>
                <a:r>
                  <a:rPr lang="tr-TR" altLang="ar-SY" sz="2800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1" y="1138874"/>
                <a:ext cx="8199548" cy="5313441"/>
              </a:xfrm>
              <a:blipFill>
                <a:blip r:embed="rId2"/>
                <a:stretch>
                  <a:fillRect l="-1338" r="-1636" b="-12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tr-TR" altLang="ar-SY" sz="2800" dirty="0"/>
              <a:t>Standart Oluşum </a:t>
            </a:r>
            <a:r>
              <a:rPr lang="tr-TR" altLang="ar-SY" sz="2800" dirty="0" err="1"/>
              <a:t>Entalpisi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2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1" y="1138874"/>
                <a:ext cx="8199548" cy="5313441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tr-TR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Bu bir elementin kendisinden oluşması sırasındaki </a:t>
                </a:r>
                <a:r>
                  <a:rPr lang="tr-TR" sz="28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entalpi</a:t>
                </a:r>
                <a:r>
                  <a:rPr lang="tr-TR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değişiminin sıfır olması demektir.</a:t>
                </a:r>
              </a:p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tr-TR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Tüm elementler için </a:t>
                </a:r>
                <a14:m>
                  <m:oMath xmlns:m="http://schemas.openxmlformats.org/officeDocument/2006/math">
                    <m:r>
                      <a:rPr lang="en-US" altLang="ar-SY" sz="2800" i="1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sSubSup>
                      <m:sSubSupPr>
                        <m:ctrlPr>
                          <a:rPr lang="en-US" altLang="ar-SY" sz="28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ar-SY" sz="28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ar-SY" sz="280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ol</m:t>
                        </m:r>
                      </m:sub>
                      <m:sup>
                        <m:r>
                          <a:rPr lang="en-US" altLang="ar-SY" sz="28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tr-TR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=sıfır </a:t>
                </a:r>
                <a:r>
                  <a:rPr lang="tr-TR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olarak tanımlanması tüm </a:t>
                </a:r>
                <a:r>
                  <a:rPr lang="tr-TR" sz="28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entalpi</a:t>
                </a:r>
                <a:r>
                  <a:rPr lang="tr-TR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değişimlerinin ölçülebilmesi için bir tür </a:t>
                </a:r>
                <a:r>
                  <a:rPr lang="tr-TR" sz="28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termokimyasal</a:t>
                </a:r>
                <a:r>
                  <a:rPr lang="tr-TR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“deniz seviyesi” gibi referans noktası oluşturur.</a:t>
                </a:r>
                <a:endParaRPr lang="tr-TR" altLang="ar-SY" sz="2800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1" y="1138874"/>
                <a:ext cx="8199548" cy="5313441"/>
              </a:xfrm>
              <a:blipFill>
                <a:blip r:embed="rId2"/>
                <a:stretch>
                  <a:fillRect l="-13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tr-TR" altLang="ar-SY" sz="2800" dirty="0"/>
              <a:t>Standart Oluşum </a:t>
            </a:r>
            <a:r>
              <a:rPr lang="tr-TR" altLang="ar-SY" sz="2800" dirty="0" err="1"/>
              <a:t>Entalpisi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endParaRPr lang="el-GR" altLang="ar-SY" sz="26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tr-TR" altLang="ar-SY" sz="2800" dirty="0"/>
              <a:t>Standart Oluşum </a:t>
            </a:r>
            <a:r>
              <a:rPr lang="tr-TR" altLang="ar-SY" sz="2800" dirty="0" err="1"/>
              <a:t>Entalpisi</a:t>
            </a:r>
            <a:endParaRPr lang="tr-TR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141209"/>
              </p:ext>
            </p:extLst>
          </p:nvPr>
        </p:nvGraphicFramePr>
        <p:xfrm>
          <a:off x="1523999" y="1138874"/>
          <a:ext cx="6791325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" name="Image" r:id="rId3" imgW="3575311" imgH="2834646" progId="Photoshop.Image.8">
                  <p:embed/>
                </p:oleObj>
              </mc:Choice>
              <mc:Fallback>
                <p:oleObj name="Image" r:id="rId3" imgW="3575311" imgH="2834646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99" y="1138874"/>
                        <a:ext cx="6791325" cy="538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9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marL="457200" lvl="1" indent="0" algn="l" rtl="0">
              <a:lnSpc>
                <a:spcPct val="150000"/>
              </a:lnSpc>
              <a:buNone/>
            </a:pPr>
            <a:endParaRPr lang="tr-TR" altLang="ar-SY" sz="2600" dirty="0">
              <a:solidFill>
                <a:schemeClr val="accent1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tr-TR" altLang="ar-SY" sz="2800" dirty="0"/>
              <a:t>Standart Oluşum </a:t>
            </a:r>
            <a:r>
              <a:rPr lang="tr-TR" altLang="ar-SY" sz="2800" dirty="0" err="1"/>
              <a:t>Entalpileri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38874"/>
            <a:ext cx="8332899" cy="55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1" y="1138874"/>
                <a:ext cx="4666203" cy="5313441"/>
              </a:xfrm>
            </p:spPr>
            <p:txBody>
              <a:bodyPr>
                <a:normAutofit lnSpcReduction="10000"/>
              </a:bodyPr>
              <a:lstStyle/>
              <a:p>
                <a:pPr algn="l" rtl="0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tr-TR" altLang="ar-SY" sz="28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298 K de formaldehitin, HCHO (g), standart oluşumu </a:t>
                </a:r>
                <a:r>
                  <a:rPr lang="tr-TR" altLang="ar-SY" sz="2800" dirty="0" err="1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entelpisi</a:t>
                </a:r>
                <a:r>
                  <a:rPr lang="tr-TR" altLang="ar-SY" sz="28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ar-SY" sz="2800" i="1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sSubSup>
                      <m:sSubSupPr>
                        <m:ctrlPr>
                          <a:rPr lang="en-US" altLang="ar-SY" sz="28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ar-SY" sz="28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ar-SY" sz="280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ol</m:t>
                        </m:r>
                      </m:sub>
                      <m:sup>
                        <m:r>
                          <a:rPr lang="en-US" altLang="ar-SY" sz="28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tr-TR" altLang="ar-SY" sz="28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=-108,6 KJ/mol dur.</a:t>
                </a:r>
              </a:p>
              <a:p>
                <a:pPr algn="l" rtl="0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tr-TR" altLang="ar-SY" sz="28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Buna uygun bir kimyasal eşitlik yazınız.</a:t>
                </a:r>
                <a:endParaRPr lang="en-US" altLang="ar-SY" sz="2800" dirty="0">
                  <a:solidFill>
                    <a:schemeClr val="tx1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l" rtl="0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altLang="ar-SY" sz="28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H</a:t>
                </a:r>
                <a:r>
                  <a:rPr lang="en-US" altLang="ar-SY" sz="2800" baseline="-250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lang="tr-TR" altLang="ar-SY" sz="28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(g) + ½ O</a:t>
                </a:r>
                <a:r>
                  <a:rPr lang="tr-TR" altLang="ar-SY" sz="2800" baseline="-250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lang="tr-TR" altLang="ar-SY" sz="28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(g) + C </a:t>
                </a:r>
                <a:r>
                  <a:rPr lang="en-US" altLang="ar-SY" sz="2800" dirty="0">
                    <a:cs typeface="Times New Roman" panose="02020603050405020304" pitchFamily="18" charset="0"/>
                  </a:rPr>
                  <a:t>→</a:t>
                </a:r>
                <a:r>
                  <a:rPr lang="tr-TR" altLang="ar-SY" sz="2800" dirty="0">
                    <a:cs typeface="Times New Roman" panose="02020603050405020304" pitchFamily="18" charset="0"/>
                  </a:rPr>
                  <a:t> HCHO (g) </a:t>
                </a:r>
                <a14:m>
                  <m:oMath xmlns:m="http://schemas.openxmlformats.org/officeDocument/2006/math">
                    <m:r>
                      <a:rPr lang="en-US" altLang="ar-SY" sz="2800" i="1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sSubSup>
                      <m:sSubSupPr>
                        <m:ctrlPr>
                          <a:rPr lang="en-US" altLang="ar-SY" sz="28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ar-SY" sz="28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ar-SY" sz="280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ol</m:t>
                        </m:r>
                      </m:sub>
                      <m:sup>
                        <m:r>
                          <a:rPr lang="en-US" altLang="ar-SY" sz="28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tr-TR" altLang="ar-SY" sz="28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=-108,6 KJ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1" y="1138874"/>
                <a:ext cx="4666203" cy="5313441"/>
              </a:xfrm>
              <a:blipFill>
                <a:blip r:embed="rId2"/>
                <a:stretch>
                  <a:fillRect l="-2353" r="-2745" b="-21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tr-TR" altLang="ar-SY" sz="2800" dirty="0"/>
              <a:t>Örnek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204" y="1138874"/>
            <a:ext cx="5717091" cy="512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7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1" y="1138874"/>
                <a:ext cx="8199548" cy="5313441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ar-SY" sz="2800" dirty="0">
                    <a:solidFill>
                      <a:schemeClr val="tx1"/>
                    </a:solidFill>
                  </a:rPr>
                  <a:t>B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ir tepkimenin </a:t>
                </a:r>
                <a:r>
                  <a:rPr lang="tr-TR" altLang="ar-SY" sz="2800" dirty="0" err="1">
                    <a:solidFill>
                      <a:schemeClr val="tx1"/>
                    </a:solidFill>
                  </a:rPr>
                  <a:t>tepkenleri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 ve ürünleri </a:t>
                </a:r>
                <a:r>
                  <a:rPr lang="tr-TR" altLang="ar-SY" sz="2800" u="sng" dirty="0">
                    <a:solidFill>
                      <a:schemeClr val="tx1"/>
                    </a:solidFill>
                  </a:rPr>
                  <a:t>standart hallerinde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 ise </a:t>
                </a:r>
                <a:r>
                  <a:rPr lang="tr-TR" altLang="ar-SY" sz="2800" dirty="0" err="1">
                    <a:solidFill>
                      <a:schemeClr val="tx1"/>
                    </a:solidFill>
                  </a:rPr>
                  <a:t>entalpi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 değişimine </a:t>
                </a:r>
                <a:r>
                  <a:rPr lang="tr-TR" altLang="ar-SY" sz="2800" i="1" dirty="0">
                    <a:solidFill>
                      <a:srgbClr val="FF0000"/>
                    </a:solidFill>
                  </a:rPr>
                  <a:t>tepkimenin standart </a:t>
                </a:r>
                <a:r>
                  <a:rPr lang="tr-TR" altLang="ar-SY" sz="2800" i="1" dirty="0" err="1">
                    <a:solidFill>
                      <a:srgbClr val="FF0000"/>
                    </a:solidFill>
                  </a:rPr>
                  <a:t>entalpi</a:t>
                </a:r>
                <a:r>
                  <a:rPr lang="tr-TR" altLang="ar-SY" sz="2800" i="1" dirty="0">
                    <a:solidFill>
                      <a:srgbClr val="FF0000"/>
                    </a:solidFill>
                  </a:rPr>
                  <a:t> değişimi</a:t>
                </a:r>
                <a:r>
                  <a:rPr lang="tr-TR" altLang="ar-SY" sz="2800" dirty="0">
                    <a:solidFill>
                      <a:srgbClr val="FF0000"/>
                    </a:solidFill>
                  </a:rPr>
                  <a:t>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denir. </a:t>
                </a:r>
              </a:p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ar-SY" sz="2800" i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∆</m:t>
                      </m:r>
                      <m:sSubSup>
                        <m:sSubSupPr>
                          <m:ctrlPr>
                            <a:rPr lang="en-US" altLang="ar-SY" sz="2800" i="1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ar-SY" sz="2800" i="1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ar-SY" sz="2800" b="0" i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tep</m:t>
                          </m:r>
                        </m:sub>
                        <m:sup>
                          <m:r>
                            <a:rPr lang="en-US" altLang="ar-SY" sz="2800" i="1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°</m:t>
                          </m:r>
                        </m:sup>
                      </m:sSubSup>
                      <m:r>
                        <a:rPr lang="tr-TR" altLang="ar-SY" sz="2800" b="0" i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b>
                        <m:sSubPr>
                          <m:ctrlPr>
                            <a:rPr lang="tr-TR" altLang="ar-SY" sz="2800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altLang="ar-SY" sz="2800" b="0" i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H</m:t>
                          </m:r>
                        </m:e>
                        <m:sub>
                          <m:r>
                            <a:rPr lang="tr-TR" altLang="ar-SY" sz="2800" baseline="-2500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Ü</m:t>
                          </m:r>
                          <m:r>
                            <m:rPr>
                              <m:sty m:val="p"/>
                            </m:rPr>
                            <a:rPr lang="tr-TR" altLang="ar-SY" sz="2800" baseline="-2500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r</m:t>
                          </m:r>
                          <m:r>
                            <a:rPr lang="tr-TR" altLang="ar-SY" sz="2800" baseline="-2500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ü</m:t>
                          </m:r>
                          <m:r>
                            <m:rPr>
                              <m:sty m:val="p"/>
                            </m:rPr>
                            <a:rPr lang="tr-TR" altLang="ar-SY" sz="2800" baseline="-2500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nler</m:t>
                          </m:r>
                        </m:sub>
                      </m:sSub>
                      <m:r>
                        <a:rPr lang="tr-TR" altLang="ar-SY" sz="2800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sSub>
                        <m:sSubPr>
                          <m:ctrlPr>
                            <a:rPr lang="tr-TR" altLang="ar-SY" sz="2800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altLang="ar-SY" sz="2800" b="0" i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 altLang="ar-SY" sz="2800" b="0" i="0" baseline="-2500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Tep</m:t>
                          </m:r>
                          <m:r>
                            <m:rPr>
                              <m:sty m:val="p"/>
                            </m:rPr>
                            <a:rPr lang="tr-TR" altLang="ar-SY" sz="2800" baseline="-2500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kenler</m:t>
                          </m:r>
                        </m:sub>
                      </m:sSub>
                    </m:oMath>
                  </m:oMathPara>
                </a14:m>
                <a:endParaRPr lang="tr-TR" altLang="ar-SY" sz="2800" baseline="-25000" dirty="0"/>
              </a:p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tr-TR" altLang="ar-SY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Kolaylık açısından </a:t>
                </a:r>
              </a:p>
              <a:p>
                <a:pPr lvl="1"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tr-TR" altLang="ar-SY" sz="2800" i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tepkime standart </a:t>
                </a:r>
                <a:r>
                  <a:rPr lang="tr-TR" altLang="ar-SY" sz="2800" i="1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entalpisi</a:t>
                </a:r>
                <a:r>
                  <a:rPr lang="tr-TR" altLang="ar-SY" sz="2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tr-TR" altLang="ar-SY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denir</a:t>
                </a:r>
                <a:endParaRPr lang="el-GR" altLang="ar-SY" sz="28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1" y="1138874"/>
                <a:ext cx="8199548" cy="5313441"/>
              </a:xfrm>
              <a:blipFill>
                <a:blip r:embed="rId2"/>
                <a:stretch>
                  <a:fillRect l="-1338" r="-6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tr-TR" altLang="ar-SY" sz="2800" dirty="0">
                <a:solidFill>
                  <a:srgbClr val="FF0000"/>
                </a:solidFill>
              </a:rPr>
              <a:t>Standart Tepkime </a:t>
            </a:r>
            <a:r>
              <a:rPr lang="tr-TR" altLang="ar-SY" sz="2800" dirty="0" err="1">
                <a:solidFill>
                  <a:srgbClr val="FF0000"/>
                </a:solidFill>
              </a:rPr>
              <a:t>Entalpisi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5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Hess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yasasını, sodyum bikarbonatın </a:t>
            </a:r>
            <a:r>
              <a:rPr lang="tr-TR" altLang="ar-SY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bozunma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tepkimesinin standart tepkime </a:t>
            </a:r>
            <a:r>
              <a:rPr lang="tr-TR" altLang="ar-SY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entelpisinin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hesaplamada kullanılalım.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Bu tepkime fırında pişirme işlemlerinde soda katlanıldığında meydana gelir.</a:t>
            </a:r>
            <a:endParaRPr lang="el-GR" altLang="ar-SY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tr-TR" altLang="ar-SY" sz="2800" dirty="0">
                <a:solidFill>
                  <a:srgbClr val="FF0000"/>
                </a:solidFill>
              </a:rPr>
              <a:t>Standart Tepkime </a:t>
            </a:r>
            <a:r>
              <a:rPr lang="tr-TR" altLang="ar-SY" sz="2800" dirty="0" err="1">
                <a:solidFill>
                  <a:srgbClr val="FF0000"/>
                </a:solidFill>
              </a:rPr>
              <a:t>Entalpisi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5354"/>
          <a:stretch/>
        </p:blipFill>
        <p:spPr>
          <a:xfrm>
            <a:off x="1523999" y="4663954"/>
            <a:ext cx="8199550" cy="11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4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439025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Bir sistem enerjiyi </a:t>
            </a:r>
            <a:r>
              <a:rPr lang="tr-TR" altLang="ar-SY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yalnız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rgbClr val="FF0000"/>
                </a:solidFill>
              </a:rPr>
              <a:t>iç enerji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olarak içerir.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Bir sistem enerjiyi ısı ve iş şeklinde içermez.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b="1" dirty="0">
                <a:solidFill>
                  <a:srgbClr val="FF0000"/>
                </a:solidFill>
              </a:rPr>
              <a:t>Isı ve iş, sistemin çevresi ile enerji değişimindeki bir araçtır.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Isı ve iş</a:t>
            </a:r>
            <a:r>
              <a:rPr lang="tr-TR" altLang="ar-SY" sz="2800" b="1" i="1" dirty="0">
                <a:solidFill>
                  <a:schemeClr val="accent1"/>
                </a:solidFill>
              </a:rPr>
              <a:t>, sadece sistemdeki bir değişiklik durumunda vardır</a:t>
            </a:r>
            <a:r>
              <a:rPr lang="tr-TR" altLang="ar-SY" sz="2800" i="1" dirty="0"/>
              <a:t>.</a:t>
            </a:r>
          </a:p>
          <a:p>
            <a:pPr algn="l" rtl="0">
              <a:lnSpc>
                <a:spcPct val="150000"/>
              </a:lnSpc>
            </a:pPr>
            <a:endParaRPr lang="tr-TR" altLang="ar-SY" sz="2800" dirty="0"/>
          </a:p>
          <a:p>
            <a:pPr lvl="1" algn="l" rtl="0">
              <a:lnSpc>
                <a:spcPct val="150000"/>
              </a:lnSpc>
            </a:pPr>
            <a:endParaRPr lang="en-US" altLang="ar-SY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Termodinamiğin Birinci Yasası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endParaRPr lang="el-GR" altLang="ar-SY" sz="26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tr-TR" altLang="ar-SY" sz="2800" dirty="0"/>
              <a:t>Standart Tepkime </a:t>
            </a:r>
            <a:r>
              <a:rPr lang="tr-TR" altLang="ar-SY" sz="2800" dirty="0" err="1"/>
              <a:t>Entalpisi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138874"/>
            <a:ext cx="8199550" cy="468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5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endParaRPr lang="el-GR" altLang="ar-SY" sz="26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tr-TR" altLang="ar-SY" sz="2800" dirty="0"/>
              <a:t>Standart Tepkime </a:t>
            </a:r>
            <a:r>
              <a:rPr lang="tr-TR" altLang="ar-SY" sz="2800" dirty="0" err="1"/>
              <a:t>Entalpisi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38874"/>
            <a:ext cx="8227577" cy="53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buClrTx/>
            </a:pPr>
            <a:r>
              <a:rPr lang="tr-TR" altLang="ar-SY" sz="2800" dirty="0">
                <a:solidFill>
                  <a:schemeClr val="tx1"/>
                </a:solidFill>
              </a:rPr>
              <a:t>Gerçekte tepkime geçen şekildeki yolu izlemez. Ama bu önemli değildir.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buClrTx/>
            </a:pPr>
            <a:r>
              <a:rPr lang="tr-TR" altLang="ar-SY" sz="2800" dirty="0">
                <a:solidFill>
                  <a:srgbClr val="FF0000"/>
                </a:solidFill>
              </a:rPr>
              <a:t>Entalpi bir hal fonksiyonu olduğundan izlenen yoldan bağımsızdır!!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buClrTx/>
            </a:pPr>
            <a:r>
              <a:rPr lang="tr-TR" altLang="ar-SY" sz="2800" dirty="0">
                <a:solidFill>
                  <a:schemeClr val="accent1"/>
                </a:solidFill>
              </a:rPr>
              <a:t>Net tepkimenin </a:t>
            </a:r>
            <a:r>
              <a:rPr lang="tr-TR" altLang="ar-SY" sz="2800" dirty="0" err="1">
                <a:solidFill>
                  <a:schemeClr val="accent1"/>
                </a:solidFill>
              </a:rPr>
              <a:t>entalpi</a:t>
            </a:r>
            <a:r>
              <a:rPr lang="tr-TR" altLang="ar-SY" sz="2800" dirty="0">
                <a:solidFill>
                  <a:schemeClr val="accent1"/>
                </a:solidFill>
              </a:rPr>
              <a:t> değişimi, tek tek basamakların standart </a:t>
            </a:r>
            <a:r>
              <a:rPr lang="tr-TR" altLang="ar-SY" sz="2800" dirty="0" err="1">
                <a:solidFill>
                  <a:schemeClr val="accent1"/>
                </a:solidFill>
              </a:rPr>
              <a:t>entalpi</a:t>
            </a:r>
            <a:r>
              <a:rPr lang="tr-TR" altLang="ar-SY" sz="2800" dirty="0">
                <a:solidFill>
                  <a:schemeClr val="accent1"/>
                </a:solidFill>
              </a:rPr>
              <a:t> değişimleri toplamıdır</a:t>
            </a:r>
            <a:r>
              <a:rPr lang="tr-TR" altLang="ar-SY" sz="2800" dirty="0"/>
              <a:t>. </a:t>
            </a:r>
            <a:endParaRPr lang="en-US" altLang="ar-SY" sz="2800" dirty="0"/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H</a:t>
            </a:r>
            <a:r>
              <a:rPr lang="tr-TR" altLang="ar-SY" sz="2800" baseline="-25000" dirty="0">
                <a:solidFill>
                  <a:schemeClr val="tx1"/>
                </a:solidFill>
                <a:sym typeface="Symbol" panose="05050102010706020507" pitchFamily="18" charset="2"/>
              </a:rPr>
              <a:t>tep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=  H</a:t>
            </a:r>
            <a:r>
              <a:rPr lang="en-US" altLang="ar-SY" sz="2800" baseline="30000" dirty="0">
                <a:solidFill>
                  <a:schemeClr val="tx1"/>
                </a:solidFill>
                <a:sym typeface="Symbol" panose="05050102010706020507" pitchFamily="18" charset="2"/>
              </a:rPr>
              <a:t>°</a:t>
            </a:r>
            <a:r>
              <a:rPr lang="tr-TR" altLang="ar-SY" sz="2800" baseline="-25000" dirty="0" err="1">
                <a:solidFill>
                  <a:schemeClr val="tx1"/>
                </a:solidFill>
                <a:sym typeface="Symbol" panose="05050102010706020507" pitchFamily="18" charset="2"/>
              </a:rPr>
              <a:t>bozunma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+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H</a:t>
            </a:r>
            <a:r>
              <a:rPr lang="en-US" altLang="ar-SY" sz="2800" baseline="30000" dirty="0">
                <a:solidFill>
                  <a:schemeClr val="tx1"/>
                </a:solidFill>
                <a:sym typeface="Symbol" panose="05050102010706020507" pitchFamily="18" charset="2"/>
              </a:rPr>
              <a:t>°</a:t>
            </a:r>
            <a:r>
              <a:rPr lang="tr-TR" altLang="ar-SY" sz="2800" baseline="-25000" dirty="0">
                <a:solidFill>
                  <a:schemeClr val="tx1"/>
                </a:solidFill>
                <a:sym typeface="Symbol" panose="05050102010706020507" pitchFamily="18" charset="2"/>
              </a:rPr>
              <a:t>oluşum</a:t>
            </a:r>
            <a:endParaRPr lang="en-US" altLang="ar-SY" sz="2800" baseline="-25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l-GR" altLang="ar-SY" sz="26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tr-TR" altLang="ar-SY" sz="2800" dirty="0"/>
              <a:t>Standart Tepkime </a:t>
            </a:r>
            <a:r>
              <a:rPr lang="tr-TR" altLang="ar-SY" sz="2800" dirty="0" err="1"/>
              <a:t>Entalpisi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endParaRPr lang="el-GR" altLang="ar-SY" sz="26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tr-TR" altLang="ar-SY" sz="2800" dirty="0"/>
              <a:t>Standart Tepkime </a:t>
            </a:r>
            <a:r>
              <a:rPr lang="tr-TR" altLang="ar-SY" sz="2800" dirty="0" err="1"/>
              <a:t>Entalpisi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138874"/>
            <a:ext cx="9380111" cy="535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lang="tr-TR" altLang="ar-SY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lang="tr-TR" altLang="ar-SY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ar-SY" sz="2800" dirty="0" err="1">
                <a:solidFill>
                  <a:schemeClr val="tx1"/>
                </a:solidFill>
              </a:rPr>
              <a:t>Benzenin</a:t>
            </a:r>
            <a:r>
              <a:rPr lang="en-US" altLang="ar-SY" sz="2800" dirty="0">
                <a:solidFill>
                  <a:schemeClr val="tx1"/>
                </a:solidFill>
              </a:rPr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standart oluşma </a:t>
            </a:r>
            <a:r>
              <a:rPr lang="tr-TR" altLang="ar-SY" sz="2800" dirty="0" err="1">
                <a:solidFill>
                  <a:schemeClr val="tx1"/>
                </a:solidFill>
              </a:rPr>
              <a:t>entalpisi</a:t>
            </a:r>
            <a:r>
              <a:rPr lang="tr-TR" altLang="ar-SY" sz="2800" dirty="0">
                <a:solidFill>
                  <a:schemeClr val="tx1"/>
                </a:solidFill>
              </a:rPr>
              <a:t>?</a:t>
            </a:r>
            <a:r>
              <a:rPr lang="en-US" altLang="ar-SY" sz="2800" dirty="0">
                <a:solidFill>
                  <a:schemeClr val="tx1"/>
                </a:solidFill>
              </a:rPr>
              <a:t> 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l-GR" altLang="ar-SY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>
              <a:lnSpc>
                <a:spcPct val="150000"/>
              </a:lnSpc>
            </a:pPr>
            <a:r>
              <a:rPr lang="tr-TR" altLang="ar-SY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Örnek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298996"/>
              </p:ext>
            </p:extLst>
          </p:nvPr>
        </p:nvGraphicFramePr>
        <p:xfrm>
          <a:off x="2175668" y="3418876"/>
          <a:ext cx="61356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Image" r:id="rId3" imgW="3044958" imgH="420465" progId="Photoshop.Image.8">
                  <p:embed/>
                </p:oleObj>
              </mc:Choice>
              <mc:Fallback>
                <p:oleObj name="Image" r:id="rId3" imgW="3044958" imgH="420465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668" y="3418876"/>
                        <a:ext cx="61356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23988"/>
              </p:ext>
            </p:extLst>
          </p:nvPr>
        </p:nvGraphicFramePr>
        <p:xfrm>
          <a:off x="1862137" y="4687945"/>
          <a:ext cx="728662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Image" r:id="rId5" imgW="4119380" imgH="758857" progId="Photoshop.Image.8">
                  <p:embed/>
                </p:oleObj>
              </mc:Choice>
              <mc:Fallback>
                <p:oleObj name="Image" r:id="rId5" imgW="4119380" imgH="758857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7" y="4687945"/>
                        <a:ext cx="7286625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t="33618"/>
          <a:stretch/>
        </p:blipFill>
        <p:spPr>
          <a:xfrm>
            <a:off x="1523999" y="1091086"/>
            <a:ext cx="7439025" cy="1106510"/>
          </a:xfrm>
          <a:prstGeom prst="rect">
            <a:avLst/>
          </a:prstGeom>
        </p:spPr>
      </p:pic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966370"/>
              </p:ext>
            </p:extLst>
          </p:nvPr>
        </p:nvGraphicFramePr>
        <p:xfrm>
          <a:off x="9148762" y="2240386"/>
          <a:ext cx="3043238" cy="2412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Image" r:id="rId8" imgW="3575311" imgH="2834646" progId="Photoshop.Image.8">
                  <p:embed/>
                </p:oleObj>
              </mc:Choice>
              <mc:Fallback>
                <p:oleObj name="Image" r:id="rId8" imgW="3575311" imgH="2834646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8762" y="2240386"/>
                        <a:ext cx="3043238" cy="2412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993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Doğal gazın bir bileşin olan </a:t>
            </a:r>
            <a:r>
              <a:rPr lang="tr-TR" altLang="ar-SY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etanın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, C</a:t>
            </a:r>
            <a:r>
              <a:rPr lang="tr-TR" altLang="ar-SY" sz="28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tr-TR" altLang="ar-SY" sz="28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6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(g) standart yanma </a:t>
            </a:r>
            <a:r>
              <a:rPr lang="tr-TR" altLang="ar-SY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entalpisi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hesaplayanız.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tr-TR" altLang="ar-SY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ctr" rtl="0">
              <a:lnSpc>
                <a:spcPct val="150000"/>
              </a:lnSpc>
              <a:buNone/>
            </a:pP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tr-TR" altLang="ar-SY" sz="28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tr-TR" altLang="ar-SY" sz="28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6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(g) + 7/2 O</a:t>
            </a:r>
            <a:r>
              <a:rPr lang="tr-TR" altLang="ar-SY" sz="28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(g) 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2 CO</a:t>
            </a:r>
            <a:r>
              <a:rPr lang="tr-TR" altLang="ar-SY" sz="28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(g) + 3 H</a:t>
            </a:r>
            <a:r>
              <a:rPr lang="tr-TR" altLang="ar-SY" sz="28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O (s)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l-GR" altLang="ar-SY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</a:pPr>
            <a:r>
              <a:rPr lang="tr-TR" altLang="ar-SY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Ödev</a:t>
            </a:r>
          </a:p>
        </p:txBody>
      </p:sp>
    </p:spTree>
    <p:extLst>
      <p:ext uri="{BB962C8B-B14F-4D97-AF65-F5344CB8AC3E}">
        <p14:creationId xmlns:p14="http://schemas.microsoft.com/office/powerpoint/2010/main" val="217744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Sulu çözeltilerde gerçekleşen tepkimelerin çoğu iyonlar arası tepkimeler olarak düşünülür.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Kuvvetli bir asitle kuvvetli bir bazın </a:t>
            </a:r>
            <a:r>
              <a:rPr lang="tr-TR" altLang="ar-SY" sz="2800" dirty="0" err="1">
                <a:solidFill>
                  <a:schemeClr val="tx1"/>
                </a:solidFill>
              </a:rPr>
              <a:t>nötürleşmesinin</a:t>
            </a:r>
            <a:r>
              <a:rPr lang="tr-TR" altLang="ar-SY" sz="2800" dirty="0">
                <a:solidFill>
                  <a:schemeClr val="tx1"/>
                </a:solidFill>
              </a:rPr>
              <a:t> düşününüz.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altLang="ar-SY" sz="2800" dirty="0">
                <a:solidFill>
                  <a:schemeClr val="tx1"/>
                </a:solidFill>
              </a:rPr>
              <a:t>H</a:t>
            </a:r>
            <a:r>
              <a:rPr lang="tr-TR" altLang="ar-SY" sz="2800" baseline="30000" dirty="0">
                <a:solidFill>
                  <a:schemeClr val="tx1"/>
                </a:solidFill>
              </a:rPr>
              <a:t>+</a:t>
            </a:r>
            <a:r>
              <a:rPr lang="tr-TR" altLang="ar-SY" sz="2800" dirty="0">
                <a:solidFill>
                  <a:schemeClr val="tx1"/>
                </a:solidFill>
              </a:rPr>
              <a:t> (suda) + OH</a:t>
            </a:r>
            <a:r>
              <a:rPr lang="tr-TR" altLang="ar-SY" sz="2800" baseline="30000" dirty="0">
                <a:solidFill>
                  <a:schemeClr val="tx1"/>
                </a:solidFill>
              </a:rPr>
              <a:t>-</a:t>
            </a:r>
            <a:r>
              <a:rPr lang="tr-TR" altLang="ar-SY" sz="2800" dirty="0">
                <a:solidFill>
                  <a:schemeClr val="tx1"/>
                </a:solidFill>
              </a:rPr>
              <a:t> (suda) </a:t>
            </a:r>
            <a:r>
              <a:rPr lang="tr-TR" altLang="ar-S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H</a:t>
            </a:r>
            <a:r>
              <a:rPr lang="tr-TR" altLang="ar-SY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altLang="ar-S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		</a:t>
            </a:r>
            <a:r>
              <a:rPr lang="el-GR" altLang="ar-S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tr-TR" altLang="ar-SY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tr-TR" altLang="ar-S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 = -55,8 </a:t>
            </a:r>
            <a:r>
              <a:rPr lang="tr-TR" altLang="ar-SY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kj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Hesaplama yapabilmek için  iyonların </a:t>
            </a:r>
            <a:r>
              <a:rPr lang="tr-TR" altLang="ar-SY" sz="2800" dirty="0" err="1">
                <a:solidFill>
                  <a:schemeClr val="tx1"/>
                </a:solidFill>
              </a:rPr>
              <a:t>entalpilerinin</a:t>
            </a:r>
            <a:r>
              <a:rPr lang="tr-TR" altLang="ar-SY" sz="2800" dirty="0">
                <a:solidFill>
                  <a:schemeClr val="tx1"/>
                </a:solidFill>
              </a:rPr>
              <a:t> bilinmesi gerekir.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tr-TR" altLang="ar-SY" sz="2800" dirty="0">
                <a:solidFill>
                  <a:srgbClr val="FF0000"/>
                </a:solidFill>
              </a:rPr>
              <a:t>Çözeltilerde İyonik Tepkimeler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5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Ancak çözeltilerde tek bir tip iyon bulunmaz.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</a:rPr>
              <a:t>Bir iyonun </a:t>
            </a:r>
            <a:r>
              <a:rPr lang="tr-TR" altLang="ar-SY" sz="2800" dirty="0" err="1">
                <a:solidFill>
                  <a:srgbClr val="FF0000"/>
                </a:solidFill>
              </a:rPr>
              <a:t>entalpisini</a:t>
            </a:r>
            <a:r>
              <a:rPr lang="tr-TR" altLang="ar-SY" sz="2800" dirty="0">
                <a:solidFill>
                  <a:srgbClr val="FF0000"/>
                </a:solidFill>
              </a:rPr>
              <a:t> ‘0’ olarak kabul etmemiz </a:t>
            </a:r>
            <a:r>
              <a:rPr lang="tr-TR" altLang="ar-SY" sz="2800" dirty="0">
                <a:solidFill>
                  <a:schemeClr val="tx1"/>
                </a:solidFill>
              </a:rPr>
              <a:t>gerekir.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Diğer iyonların </a:t>
            </a:r>
            <a:r>
              <a:rPr lang="tr-TR" altLang="ar-SY" sz="2800" dirty="0" err="1">
                <a:solidFill>
                  <a:schemeClr val="tx1"/>
                </a:solidFill>
              </a:rPr>
              <a:t>entalpileri</a:t>
            </a:r>
            <a:r>
              <a:rPr lang="tr-TR" altLang="ar-SY" sz="2800" dirty="0">
                <a:solidFill>
                  <a:schemeClr val="tx1"/>
                </a:solidFill>
              </a:rPr>
              <a:t> seçilen iyona göre tanımlanır.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Δ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tr-TR" altLang="ar-SY" sz="280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tr-TR" altLang="ar-SY" sz="2800" dirty="0">
                <a:solidFill>
                  <a:schemeClr val="tx1"/>
                </a:solidFill>
              </a:rPr>
              <a:t>H</a:t>
            </a:r>
            <a:r>
              <a:rPr lang="tr-TR" altLang="ar-SY" sz="2800" baseline="30000" dirty="0">
                <a:solidFill>
                  <a:schemeClr val="tx1"/>
                </a:solidFill>
              </a:rPr>
              <a:t>+</a:t>
            </a:r>
            <a:r>
              <a:rPr lang="tr-TR" altLang="ar-SY" sz="2800" dirty="0">
                <a:solidFill>
                  <a:schemeClr val="tx1"/>
                </a:solidFill>
              </a:rPr>
              <a:t>) (</a:t>
            </a:r>
            <a:r>
              <a:rPr lang="tr-TR" altLang="ar-SY" sz="2800" dirty="0" err="1">
                <a:solidFill>
                  <a:schemeClr val="tx1"/>
                </a:solidFill>
              </a:rPr>
              <a:t>aq</a:t>
            </a:r>
            <a:r>
              <a:rPr lang="tr-TR" altLang="ar-SY" sz="2800" dirty="0">
                <a:solidFill>
                  <a:schemeClr val="tx1"/>
                </a:solidFill>
              </a:rPr>
              <a:t>) = 0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l-GR" altLang="ar-SY" sz="26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tr-TR" altLang="ar-SY" sz="2800" dirty="0">
                <a:solidFill>
                  <a:srgbClr val="FF0000"/>
                </a:solidFill>
              </a:rPr>
              <a:t>Çözeltilerde İyonik Tepkimeler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1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endParaRPr lang="el-GR" altLang="ar-SY" sz="26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/>
            <a:r>
              <a:rPr lang="tr-TR" altLang="ar-SY" sz="2800" dirty="0"/>
              <a:t>Çözeltilerde İyonik Tepkimeler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138874"/>
            <a:ext cx="69437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endParaRPr lang="el-GR" altLang="ar-SY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>
            <a:normAutofit/>
          </a:bodyPr>
          <a:lstStyle/>
          <a:p>
            <a:pPr rtl="0">
              <a:lnSpc>
                <a:spcPct val="150000"/>
              </a:lnSpc>
            </a:pPr>
            <a:r>
              <a:rPr lang="tr-TR" altLang="ar-SY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Örnek</a:t>
            </a:r>
            <a:endParaRPr lang="el-GR" altLang="ar-SY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38874"/>
            <a:ext cx="80391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439025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Isı (</a:t>
            </a:r>
            <a:r>
              <a:rPr lang="tr-TR" altLang="ar-SY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iş (</a:t>
            </a:r>
            <a:r>
              <a:rPr lang="tr-TR" altLang="ar-SY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ve iç enerji değişimi (</a:t>
            </a:r>
            <a:r>
              <a:rPr lang="en-US" altLang="ar-SY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U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) arasındaki ilişki, </a:t>
            </a:r>
            <a:r>
              <a:rPr lang="tr-TR" altLang="ar-SY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Enerjinin Korunumu Yasasına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uyar ve </a:t>
            </a:r>
            <a:r>
              <a:rPr lang="tr-TR" altLang="ar-SY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Termodinamiğin birinci yasası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olarak bilinir.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endParaRPr lang="tr-TR" altLang="ar-SY" sz="2800" dirty="0"/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Yalıtılmış sistemin enerjisi sabittir. </a:t>
            </a:r>
          </a:p>
          <a:p>
            <a:pPr lvl="1" algn="l" rtl="0">
              <a:lnSpc>
                <a:spcPct val="150000"/>
              </a:lnSpc>
            </a:pPr>
            <a:endParaRPr lang="en-US" altLang="ar-SY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Termodinamiğin Birinci Yasası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14018" y="3221391"/>
            <a:ext cx="2058988" cy="560388"/>
          </a:xfrm>
          <a:prstGeom prst="rect">
            <a:avLst/>
          </a:prstGeom>
          <a:noFill/>
          <a:ln w="41275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Y" sz="2800" b="1" dirty="0">
                <a:solidFill>
                  <a:schemeClr val="hlink"/>
                </a:solidFill>
                <a:sym typeface="Symbol" panose="05050102010706020507" pitchFamily="18" charset="2"/>
              </a:rPr>
              <a:t>U = q + w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14018" y="4836853"/>
            <a:ext cx="2058987" cy="560388"/>
          </a:xfrm>
          <a:prstGeom prst="rect">
            <a:avLst/>
          </a:prstGeom>
          <a:noFill/>
          <a:ln w="41275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Y" sz="2800" b="1" dirty="0">
                <a:solidFill>
                  <a:schemeClr val="hlink"/>
                </a:solidFill>
                <a:sym typeface="Symbol" panose="05050102010706020507" pitchFamily="18" charset="2"/>
              </a:rPr>
              <a:t>U</a:t>
            </a:r>
            <a:r>
              <a:rPr lang="tr-TR" altLang="ar-SY" sz="2800" b="1" baseline="-25000" dirty="0">
                <a:solidFill>
                  <a:schemeClr val="hlink"/>
                </a:solidFill>
                <a:sym typeface="Symbol" panose="05050102010706020507" pitchFamily="18" charset="2"/>
              </a:rPr>
              <a:t>izole</a:t>
            </a:r>
            <a:r>
              <a:rPr lang="en-US" altLang="ar-SY" sz="2800" b="1" dirty="0">
                <a:solidFill>
                  <a:schemeClr val="hlink"/>
                </a:solidFill>
                <a:sym typeface="Symbol" panose="05050102010706020507" pitchFamily="18" charset="2"/>
              </a:rPr>
              <a:t> = </a:t>
            </a:r>
            <a:r>
              <a:rPr lang="tr-TR" altLang="ar-SY" sz="2800" b="1" dirty="0">
                <a:solidFill>
                  <a:schemeClr val="hlink"/>
                </a:solidFill>
                <a:sym typeface="Symbol" panose="05050102010706020507" pitchFamily="18" charset="2"/>
              </a:rPr>
              <a:t>0</a:t>
            </a:r>
            <a:endParaRPr lang="en-US" altLang="ar-SY" sz="2800" b="1" dirty="0">
              <a:solidFill>
                <a:schemeClr val="hlink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7933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5275284" cy="5313441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+ işareti sisteme enerji girdiğini,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- işareti ise sistemden enerjinin uzaklaştırıldığını ifade etmektedir. 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ar-SY" sz="2800" b="1" dirty="0">
                <a:solidFill>
                  <a:schemeClr val="hlink"/>
                </a:solidFill>
                <a:sym typeface="Symbol" panose="05050102010706020507" pitchFamily="18" charset="2"/>
              </a:rPr>
              <a:t></a:t>
            </a:r>
            <a:r>
              <a:rPr lang="en-US" altLang="ar-SY" sz="2800" b="1" dirty="0" err="1">
                <a:solidFill>
                  <a:schemeClr val="hlink"/>
                </a:solidFill>
                <a:sym typeface="Symbol" panose="05050102010706020507" pitchFamily="18" charset="2"/>
              </a:rPr>
              <a:t>U</a:t>
            </a:r>
            <a:r>
              <a:rPr lang="en-US" altLang="ar-SY" sz="2800" b="1" baseline="-25000" dirty="0" err="1">
                <a:solidFill>
                  <a:schemeClr val="hlink"/>
                </a:solidFill>
                <a:sym typeface="Symbol" panose="05050102010706020507" pitchFamily="18" charset="2"/>
              </a:rPr>
              <a:t>sistem</a:t>
            </a:r>
            <a:r>
              <a:rPr lang="en-US" altLang="ar-SY" sz="2800" b="1" dirty="0">
                <a:solidFill>
                  <a:schemeClr val="hlink"/>
                </a:solidFill>
                <a:sym typeface="Symbol" panose="05050102010706020507" pitchFamily="18" charset="2"/>
              </a:rPr>
              <a:t> = -U</a:t>
            </a:r>
            <a:r>
              <a:rPr lang="tr-TR" altLang="ar-SY" sz="2800" b="1" baseline="-25000" dirty="0">
                <a:solidFill>
                  <a:schemeClr val="hlink"/>
                </a:solidFill>
                <a:sym typeface="Symbol" panose="05050102010706020507" pitchFamily="18" charset="2"/>
              </a:rPr>
              <a:t>çevre</a:t>
            </a:r>
            <a:endParaRPr lang="en-US" altLang="ar-SY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Termodinamiğin Birinci Yasası </a:t>
            </a:r>
            <a:endParaRPr lang="tr-TR" dirty="0">
              <a:solidFill>
                <a:srgbClr val="FF0000"/>
              </a:solidFill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7098450" y="1270217"/>
            <a:ext cx="3871913" cy="4870450"/>
            <a:chOff x="1554" y="665"/>
            <a:chExt cx="2439" cy="3068"/>
          </a:xfrm>
        </p:grpSpPr>
        <p:pic>
          <p:nvPicPr>
            <p:cNvPr id="8" name="Picture 4" descr="FG07_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" y="665"/>
              <a:ext cx="2439" cy="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918" y="674"/>
              <a:ext cx="1710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tr-TR" altLang="ar-SY" sz="2800" dirty="0"/>
                <a:t>        ÇEVRE</a:t>
              </a:r>
              <a:endParaRPr lang="en-US" altLang="ar-SY" sz="2800" dirty="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948" y="3406"/>
              <a:ext cx="1710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tr-TR" altLang="ar-SY" sz="2800"/>
                <a:t>        ÇEVRE</a:t>
              </a:r>
              <a:endParaRPr lang="en-US" altLang="ar-SY" sz="2800"/>
            </a:p>
          </p:txBody>
        </p:sp>
      </p:grpSp>
      <p:sp>
        <p:nvSpPr>
          <p:cNvPr id="4" name="Oval 3"/>
          <p:cNvSpPr/>
          <p:nvPr/>
        </p:nvSpPr>
        <p:spPr>
          <a:xfrm>
            <a:off x="8190963" y="5048519"/>
            <a:ext cx="1621821" cy="5073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ar-SY" sz="2200" dirty="0">
                <a:solidFill>
                  <a:schemeClr val="tx1"/>
                </a:solidFill>
              </a:rPr>
              <a:t>Sistem</a:t>
            </a:r>
            <a:endParaRPr lang="en-US" altLang="ar-SY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313441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Bir gaz genleşirken 25 J ısı almakla ve dışarıya 243 J iş yapmaktadır. Gazın </a:t>
            </a:r>
            <a:r>
              <a:rPr lang="en-US" altLang="ar-SY" sz="2800" i="1" dirty="0">
                <a:solidFill>
                  <a:schemeClr val="tx1"/>
                </a:solidFill>
                <a:sym typeface="Symbol" panose="05050102010706020507" pitchFamily="18" charset="2"/>
              </a:rPr>
              <a:t>U</a:t>
            </a:r>
            <a:r>
              <a:rPr lang="tr-TR" altLang="ar-SY" sz="2800" i="1" dirty="0">
                <a:solidFill>
                  <a:schemeClr val="tx1"/>
                </a:solidFill>
                <a:sym typeface="Symbol" panose="05050102010706020507" pitchFamily="18" charset="2"/>
              </a:rPr>
              <a:t> değeri nedir?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Çözüm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ar-SY" sz="2800" b="1" i="1" dirty="0">
                <a:solidFill>
                  <a:schemeClr val="hlink"/>
                </a:solidFill>
                <a:sym typeface="Symbol" panose="05050102010706020507" pitchFamily="18" charset="2"/>
              </a:rPr>
              <a:t>U</a:t>
            </a:r>
            <a:r>
              <a:rPr lang="en-US" altLang="ar-SY" sz="2800" b="1" dirty="0">
                <a:solidFill>
                  <a:schemeClr val="hlink"/>
                </a:solidFill>
                <a:sym typeface="Symbol" panose="05050102010706020507" pitchFamily="18" charset="2"/>
              </a:rPr>
              <a:t> = </a:t>
            </a:r>
            <a:r>
              <a:rPr lang="en-US" altLang="ar-SY" sz="2800" b="1" i="1" dirty="0">
                <a:solidFill>
                  <a:schemeClr val="hlink"/>
                </a:solidFill>
                <a:sym typeface="Symbol" panose="05050102010706020507" pitchFamily="18" charset="2"/>
              </a:rPr>
              <a:t>q</a:t>
            </a:r>
            <a:r>
              <a:rPr lang="en-US" altLang="ar-SY" sz="2800" b="1" dirty="0">
                <a:solidFill>
                  <a:schemeClr val="hlink"/>
                </a:solidFill>
                <a:sym typeface="Symbol" panose="05050102010706020507" pitchFamily="18" charset="2"/>
              </a:rPr>
              <a:t> + </a:t>
            </a:r>
            <a:r>
              <a:rPr lang="en-US" altLang="ar-SY" sz="2800" b="1" i="1" dirty="0">
                <a:solidFill>
                  <a:schemeClr val="hlink"/>
                </a:solidFill>
                <a:sym typeface="Symbol" panose="05050102010706020507" pitchFamily="18" charset="2"/>
              </a:rPr>
              <a:t>w</a:t>
            </a:r>
            <a:endParaRPr lang="tr-TR" altLang="ar-SY" sz="2800" b="1" i="1" dirty="0">
              <a:solidFill>
                <a:schemeClr val="hlink"/>
              </a:solidFill>
              <a:sym typeface="Symbol" panose="05050102010706020507" pitchFamily="18" charset="2"/>
            </a:endParaRP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ar-SY" sz="2800" i="1" dirty="0">
                <a:solidFill>
                  <a:srgbClr val="7030A0"/>
                </a:solidFill>
                <a:sym typeface="Symbol" panose="05050102010706020507" pitchFamily="18" charset="2"/>
              </a:rPr>
              <a:t>U</a:t>
            </a:r>
            <a:r>
              <a:rPr lang="tr-TR" altLang="ar-SY" sz="2800" i="1" dirty="0">
                <a:solidFill>
                  <a:srgbClr val="7030A0"/>
                </a:solidFill>
                <a:sym typeface="Symbol" panose="05050102010706020507" pitchFamily="18" charset="2"/>
              </a:rPr>
              <a:t> = </a:t>
            </a:r>
            <a:r>
              <a:rPr lang="tr-TR" altLang="ar-SY" sz="2800" dirty="0">
                <a:solidFill>
                  <a:srgbClr val="7030A0"/>
                </a:solidFill>
                <a:sym typeface="Symbol" panose="05050102010706020507" pitchFamily="18" charset="2"/>
              </a:rPr>
              <a:t>(+25 J)+ (-243 J) = 25 J -243 J = </a:t>
            </a:r>
            <a:r>
              <a:rPr lang="tr-TR" altLang="ar-SY" sz="2800" b="1" dirty="0">
                <a:solidFill>
                  <a:srgbClr val="FF0000"/>
                </a:solidFill>
                <a:sym typeface="Symbol" panose="05050102010706020507" pitchFamily="18" charset="2"/>
              </a:rPr>
              <a:t>-218 J</a:t>
            </a:r>
            <a:endParaRPr lang="en-US" altLang="ar-SY" sz="28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algn="just" rtl="0">
              <a:lnSpc>
                <a:spcPct val="150000"/>
              </a:lnSpc>
            </a:pPr>
            <a:endParaRPr lang="tr-TR" altLang="ar-SY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Örnek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3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8199548" cy="5313441"/>
          </a:xfrm>
        </p:spPr>
        <p:txBody>
          <a:bodyPr>
            <a:normAutofit/>
          </a:bodyPr>
          <a:lstStyle/>
          <a:p>
            <a:pPr algn="l" rtl="0">
              <a:lnSpc>
                <a:spcPct val="160000"/>
              </a:lnSpc>
              <a:spcBef>
                <a:spcPts val="60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Bir sistemi </a:t>
            </a:r>
            <a:r>
              <a:rPr lang="tr-TR" altLang="ar-SY" sz="2800" dirty="0">
                <a:solidFill>
                  <a:srgbClr val="FF0000"/>
                </a:solidFill>
              </a:rPr>
              <a:t>sıcaklık</a:t>
            </a:r>
            <a:r>
              <a:rPr lang="tr-TR" altLang="ar-SY" sz="2800" dirty="0"/>
              <a:t>, </a:t>
            </a:r>
            <a:r>
              <a:rPr lang="tr-TR" altLang="ar-SY" sz="2800" dirty="0">
                <a:solidFill>
                  <a:srgbClr val="00B050"/>
                </a:solidFill>
              </a:rPr>
              <a:t>basınç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ve içerdiği </a:t>
            </a:r>
            <a:r>
              <a:rPr lang="tr-TR" altLang="ar-SY" sz="2800" dirty="0">
                <a:solidFill>
                  <a:srgbClr val="0070C0"/>
                </a:solidFill>
              </a:rPr>
              <a:t>madde miktarı </a:t>
            </a:r>
            <a:r>
              <a:rPr lang="tr-TR" altLang="ar-SY" sz="2800" dirty="0">
                <a:solidFill>
                  <a:schemeClr val="tx1"/>
                </a:solidFill>
              </a:rPr>
              <a:t>ile tanımlarız. Bu bilgiler </a:t>
            </a:r>
            <a:r>
              <a:rPr lang="tr-TR" altLang="ar-SY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sistemin halini </a:t>
            </a:r>
            <a:r>
              <a:rPr lang="tr-TR" altLang="ar-SY" sz="2800" dirty="0">
                <a:solidFill>
                  <a:schemeClr val="tx1"/>
                </a:solidFill>
              </a:rPr>
              <a:t>belirtir.</a:t>
            </a:r>
          </a:p>
          <a:p>
            <a:pPr algn="l" rtl="0">
              <a:lnSpc>
                <a:spcPct val="160000"/>
              </a:lnSpc>
              <a:spcBef>
                <a:spcPts val="60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Sistemin </a:t>
            </a:r>
            <a:r>
              <a:rPr lang="tr-TR" altLang="ar-SY" sz="2800" i="1" dirty="0">
                <a:solidFill>
                  <a:schemeClr val="tx1"/>
                </a:solidFill>
              </a:rPr>
              <a:t>belirli bir hali için</a:t>
            </a:r>
            <a:r>
              <a:rPr lang="tr-TR" altLang="ar-SY" sz="2800" dirty="0">
                <a:solidFill>
                  <a:schemeClr val="tx1"/>
                </a:solidFill>
              </a:rPr>
              <a:t> belli bir değeri olan özelliğe </a:t>
            </a:r>
            <a:r>
              <a:rPr lang="tr-TR" altLang="ar-SY" sz="2800" i="1" dirty="0">
                <a:solidFill>
                  <a:srgbClr val="FF0000"/>
                </a:solidFill>
              </a:rPr>
              <a:t>hal fonksiyonu</a:t>
            </a:r>
            <a:r>
              <a:rPr lang="tr-TR" altLang="ar-SY" sz="2800" dirty="0">
                <a:solidFill>
                  <a:srgbClr val="FF0000"/>
                </a:solidFill>
              </a:rPr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denir</a:t>
            </a:r>
            <a:r>
              <a:rPr lang="en-US" altLang="ar-SY" sz="2800" dirty="0">
                <a:solidFill>
                  <a:schemeClr val="tx1"/>
                </a:solidFill>
              </a:rPr>
              <a:t>.</a:t>
            </a:r>
            <a:endParaRPr lang="en-US" altLang="ar-SY" b="1" dirty="0">
              <a:solidFill>
                <a:schemeClr val="tx1"/>
              </a:solidFill>
            </a:endParaRPr>
          </a:p>
          <a:p>
            <a:pPr lvl="1" algn="l" rtl="0">
              <a:lnSpc>
                <a:spcPct val="150000"/>
              </a:lnSpc>
            </a:pPr>
            <a:endParaRPr lang="en-US" altLang="ar-SY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 anchor="ctr"/>
          <a:lstStyle/>
          <a:p>
            <a:pPr rtl="0"/>
            <a:r>
              <a:rPr lang="tr-TR" altLang="ar-SY" sz="3200" dirty="0"/>
              <a:t>Hal Fonksiyonları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5088835" y="3816626"/>
            <a:ext cx="2120348" cy="221311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09183" y="3959952"/>
            <a:ext cx="1308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ar-SY" sz="2800" dirty="0">
                <a:solidFill>
                  <a:srgbClr val="FF0000"/>
                </a:solidFill>
              </a:rPr>
              <a:t>sıcaklık</a:t>
            </a:r>
            <a:r>
              <a:rPr lang="tr-TR" altLang="ar-SY" sz="2800" dirty="0"/>
              <a:t>,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265416" y="4614735"/>
            <a:ext cx="110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ar-SY" sz="2800" dirty="0">
                <a:solidFill>
                  <a:srgbClr val="00B050"/>
                </a:solidFill>
              </a:rPr>
              <a:t>basınç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265416" y="5203798"/>
            <a:ext cx="2305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ar-SY" sz="2800" dirty="0">
                <a:solidFill>
                  <a:srgbClr val="0070C0"/>
                </a:solidFill>
              </a:rPr>
              <a:t>madde miktarı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942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illy market design temp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illy market design template" id="{A9CABA2C-7C9D-4B04-97BF-30ACAA33F979}" vid="{946736E9-A178-4D9A-96AE-381F31C2770F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C1B467-D5BC-4F2C-BB2A-C5C3CD501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Chilly market design slides</Template>
  <TotalTime>0</TotalTime>
  <Words>2045</Words>
  <Application>Microsoft Office PowerPoint</Application>
  <PresentationFormat>Geniş ekran</PresentationFormat>
  <Paragraphs>318</Paragraphs>
  <Slides>59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66" baseType="lpstr">
      <vt:lpstr>Calibri</vt:lpstr>
      <vt:lpstr>Cambria Math</vt:lpstr>
      <vt:lpstr>Century Gothic</vt:lpstr>
      <vt:lpstr>Times New Roman</vt:lpstr>
      <vt:lpstr>Wingdings 3</vt:lpstr>
      <vt:lpstr>Chilly market design template</vt:lpstr>
      <vt:lpstr>Image</vt:lpstr>
      <vt:lpstr>Fizikokimya Termokimya 2</vt:lpstr>
      <vt:lpstr>Geçen Hafta                                       Bu Hafta</vt:lpstr>
      <vt:lpstr>Termodinamiğin Birinci Yasası </vt:lpstr>
      <vt:lpstr>Termodinamiğin Birinci Yasası </vt:lpstr>
      <vt:lpstr>Termodinamiğin Birinci Yasası </vt:lpstr>
      <vt:lpstr>Termodinamiğin Birinci Yasası </vt:lpstr>
      <vt:lpstr>Termodinamiğin Birinci Yasası </vt:lpstr>
      <vt:lpstr>Örnek</vt:lpstr>
      <vt:lpstr>Hal Fonksiyonları</vt:lpstr>
      <vt:lpstr>Hal Fonksiyonları</vt:lpstr>
      <vt:lpstr>Hal Fonksiyonları</vt:lpstr>
      <vt:lpstr>Hal Fonksiyonları</vt:lpstr>
      <vt:lpstr>Hal Fonksiyonları</vt:lpstr>
      <vt:lpstr>Yola Bağlı Fonksiyonlar </vt:lpstr>
      <vt:lpstr>Yola Bağlı Fonksiyonlar </vt:lpstr>
      <vt:lpstr>Tepkime Isıları: U ve H</vt:lpstr>
      <vt:lpstr>Tepkime Isıları: U ve H</vt:lpstr>
      <vt:lpstr>Tepkime Isıları: U ve H</vt:lpstr>
      <vt:lpstr>Tepkime Isıları</vt:lpstr>
      <vt:lpstr>Tepkime Isıları</vt:lpstr>
      <vt:lpstr>Tepkime Isıları</vt:lpstr>
      <vt:lpstr>Reaksiyon Isılarının Karşılaştırılması</vt:lpstr>
      <vt:lpstr>Reaksiyon Isılarının Karşılaştırılması</vt:lpstr>
      <vt:lpstr>Reaksiyon Isılarının Karşılaştırılması</vt:lpstr>
      <vt:lpstr>Reaksiyon Isılarının Karşılaştırılması</vt:lpstr>
      <vt:lpstr>Reaksiyon Isılarının Karşılaştırılması</vt:lpstr>
      <vt:lpstr>Örnek</vt:lpstr>
      <vt:lpstr>Çözüm</vt:lpstr>
      <vt:lpstr>Hal Değişiminde Entalpi Değişimi</vt:lpstr>
      <vt:lpstr>Hal Değişiminde Entalpi Değişimi</vt:lpstr>
      <vt:lpstr>Örnek Hal değişiminde entalpi değişimi.</vt:lpstr>
      <vt:lpstr>Çözüm:</vt:lpstr>
      <vt:lpstr>Standart Haller ve Standart Entalpi Değişimleri</vt:lpstr>
      <vt:lpstr>Standart Haller ve Standart Entalpi Değişimleri</vt:lpstr>
      <vt:lpstr>Entalpi Diyagramları</vt:lpstr>
      <vt:lpstr> H ın Dolaylı Yoldan Belirlenmesi: Hess Yasası</vt:lpstr>
      <vt:lpstr> H ın Dolaylı Yoldan Belirlenmesi: Hess Yasası</vt:lpstr>
      <vt:lpstr> H ın Dolaylı Yoldan Belirlenmesi: Hess Yasası</vt:lpstr>
      <vt:lpstr>Hess’s Kanunu</vt:lpstr>
      <vt:lpstr>Standart Oluşum Entalpisi</vt:lpstr>
      <vt:lpstr>Standart Oluşum Entalpisi</vt:lpstr>
      <vt:lpstr>Standart Oluşum Entalpisi</vt:lpstr>
      <vt:lpstr>Standart Oluşum Entalpisi</vt:lpstr>
      <vt:lpstr>Standart Oluşum Entalpisi</vt:lpstr>
      <vt:lpstr>Standart Oluşum Entalpisi</vt:lpstr>
      <vt:lpstr>Standart Oluşum Entalpileri</vt:lpstr>
      <vt:lpstr>Örnek</vt:lpstr>
      <vt:lpstr>Standart Tepkime Entalpisi</vt:lpstr>
      <vt:lpstr>Standart Tepkime Entalpisi</vt:lpstr>
      <vt:lpstr>Standart Tepkime Entalpisi</vt:lpstr>
      <vt:lpstr>Standart Tepkime Entalpisi</vt:lpstr>
      <vt:lpstr>Standart Tepkime Entalpisi</vt:lpstr>
      <vt:lpstr>Standart Tepkime Entalpisi</vt:lpstr>
      <vt:lpstr>Örnek</vt:lpstr>
      <vt:lpstr>Ödev</vt:lpstr>
      <vt:lpstr>Çözeltilerde İyonik Tepkimeler</vt:lpstr>
      <vt:lpstr>Çözeltilerde İyonik Tepkimeler</vt:lpstr>
      <vt:lpstr>Çözeltilerde İyonik Tepkimeler</vt:lpstr>
      <vt:lpstr>Örnek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2015-09-07T05:41:32Z</dcterms:created>
  <dcterms:modified xsi:type="dcterms:W3CDTF">2019-03-25T06:59:52Z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TC034605069991</vt:lpwstr>
  </property>
</Properties>
</file>