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61"/>
  </p:notesMasterIdLst>
  <p:handoutMasterIdLst>
    <p:handoutMasterId r:id="rId62"/>
  </p:handoutMasterIdLst>
  <p:sldIdLst>
    <p:sldId id="257" r:id="rId3"/>
    <p:sldId id="401" r:id="rId4"/>
    <p:sldId id="435" r:id="rId5"/>
    <p:sldId id="402" r:id="rId6"/>
    <p:sldId id="467" r:id="rId7"/>
    <p:sldId id="403" r:id="rId8"/>
    <p:sldId id="405" r:id="rId9"/>
    <p:sldId id="406" r:id="rId10"/>
    <p:sldId id="407" r:id="rId11"/>
    <p:sldId id="408" r:id="rId12"/>
    <p:sldId id="399" r:id="rId13"/>
    <p:sldId id="436" r:id="rId14"/>
    <p:sldId id="400" r:id="rId15"/>
    <p:sldId id="410" r:id="rId16"/>
    <p:sldId id="411" r:id="rId17"/>
    <p:sldId id="412" r:id="rId18"/>
    <p:sldId id="413" r:id="rId19"/>
    <p:sldId id="438" r:id="rId20"/>
    <p:sldId id="414" r:id="rId21"/>
    <p:sldId id="415" r:id="rId22"/>
    <p:sldId id="465" r:id="rId23"/>
    <p:sldId id="416" r:id="rId24"/>
    <p:sldId id="417" r:id="rId25"/>
    <p:sldId id="418" r:id="rId26"/>
    <p:sldId id="419" r:id="rId27"/>
    <p:sldId id="420" r:id="rId28"/>
    <p:sldId id="439" r:id="rId29"/>
    <p:sldId id="440" r:id="rId30"/>
    <p:sldId id="421" r:id="rId31"/>
    <p:sldId id="423" r:id="rId32"/>
    <p:sldId id="441" r:id="rId33"/>
    <p:sldId id="466" r:id="rId34"/>
    <p:sldId id="442" r:id="rId35"/>
    <p:sldId id="425" r:id="rId36"/>
    <p:sldId id="426" r:id="rId37"/>
    <p:sldId id="427" r:id="rId38"/>
    <p:sldId id="428" r:id="rId39"/>
    <p:sldId id="443" r:id="rId40"/>
    <p:sldId id="450" r:id="rId41"/>
    <p:sldId id="451" r:id="rId42"/>
    <p:sldId id="452" r:id="rId43"/>
    <p:sldId id="453" r:id="rId44"/>
    <p:sldId id="454" r:id="rId45"/>
    <p:sldId id="455" r:id="rId46"/>
    <p:sldId id="456" r:id="rId47"/>
    <p:sldId id="462" r:id="rId48"/>
    <p:sldId id="464" r:id="rId49"/>
    <p:sldId id="430" r:id="rId50"/>
    <p:sldId id="444" r:id="rId51"/>
    <p:sldId id="445" r:id="rId52"/>
    <p:sldId id="431" r:id="rId53"/>
    <p:sldId id="447" r:id="rId54"/>
    <p:sldId id="448" r:id="rId55"/>
    <p:sldId id="449" r:id="rId56"/>
    <p:sldId id="457" r:id="rId57"/>
    <p:sldId id="432" r:id="rId58"/>
    <p:sldId id="468" r:id="rId59"/>
    <p:sldId id="434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Yaza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897AA6"/>
    <a:srgbClr val="998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96" autoAdjust="0"/>
  </p:normalViewPr>
  <p:slideViewPr>
    <p:cSldViewPr snapToGrid="0" showGuides="1">
      <p:cViewPr varScale="1">
        <p:scale>
          <a:sx n="65" d="100"/>
          <a:sy n="65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FED4-D69B-4F2E-9E8F-84756F102C7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81B0-9A62-4E8D-B3AC-FD58D27F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D950-FF6C-450E-A292-78266595732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C1CB-B741-45C3-A5E1-A9697FF5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EGZERSİZDE ENERJİ SİSTEMLERİ </a:t>
            </a:r>
            <a:r>
              <a:rPr lang="en-US" dirty="0" err="1"/>
              <a:t>Sumundan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1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http://www.bilgidoktoru.com/besinlerin-kalori-degerleri-hesaplama-online.html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74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Thermochemistry &amp; Food</a:t>
            </a:r>
            <a:r>
              <a:rPr lang="tr-TR" dirty="0"/>
              <a:t> </a:t>
            </a:r>
            <a:r>
              <a:rPr lang="tr-TR"/>
              <a:t>sunuma bak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3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65C7-2B04-445F-8DB3-456E0173FCC0}" type="datetime1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987" y="3602038"/>
            <a:ext cx="75718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987" y="1041400"/>
            <a:ext cx="757187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111-8073-4AA8-BD01-2133E03758F7}" type="datetime1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708-533D-46C9-A9B0-0B6B8A5D6515}" type="datetime1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333499"/>
            <a:ext cx="6298223" cy="4843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4623" y="1333499"/>
            <a:ext cx="1512277" cy="48434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4767-B1DE-417D-8BE5-E27B165E3682}" type="datetime1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4904BA-F6BA-48C5-B8E5-DE739A78F4B9}" type="datetime1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71393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7139354" cy="28622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D15D-44DE-4FD8-A752-EB03E04C3154}" type="datetime1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7773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1580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AF4-D04B-45C6-91BC-D80269BD53C8}" type="datetime1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07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07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45223"/>
            <a:ext cx="7962900" cy="9788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426-2557-4C0F-BCB5-8F5F7A23481A}" type="datetime1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F5B8-F27B-4EB3-A931-8B21AAAA30F1}" type="datetime1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6FB2-BE3E-4068-BDF0-0ADDDF0F6758}" type="datetime1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324100"/>
            <a:ext cx="4152900" cy="38481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8020A2-ABDB-4797-85B4-0B5D91075C2A}" type="datetime1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692" y="6356350"/>
            <a:ext cx="1764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7962900" cy="373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336427"/>
            <a:ext cx="7962900" cy="9873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1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960" userDrawn="1">
          <p15:clr>
            <a:srgbClr val="F26B43"/>
          </p15:clr>
        </p15:guide>
        <p15:guide id="3" pos="5976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orient="horz" pos="1464" userDrawn="1">
          <p15:clr>
            <a:srgbClr val="F26B43"/>
          </p15:clr>
        </p15:guide>
        <p15:guide id="7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Mühendislik Mimarlık Fakültesi </a:t>
            </a:r>
          </a:p>
          <a:p>
            <a:pPr rtl="0"/>
            <a:r>
              <a:rPr lang="tr-TR" dirty="0"/>
              <a:t>Gıda Mühendisliği Bölümü</a:t>
            </a:r>
          </a:p>
          <a:p>
            <a:pPr rtl="0"/>
            <a:r>
              <a:rPr lang="tr-TR" dirty="0">
                <a:solidFill>
                  <a:srgbClr val="002060"/>
                </a:solidFill>
              </a:rPr>
              <a:t>Prof. Dr. Farhan ALFİN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tr-TR" dirty="0"/>
              <a:t>Fizikokimya</a:t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Termokimya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36" y="300832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34" y="2443957"/>
            <a:ext cx="4892854" cy="36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b="1" dirty="0">
                <a:solidFill>
                  <a:srgbClr val="0070C0"/>
                </a:solidFill>
              </a:rPr>
              <a:t>Termodinamik</a:t>
            </a:r>
            <a:r>
              <a:rPr lang="tr-TR" sz="2800" b="1" dirty="0"/>
              <a:t> </a:t>
            </a:r>
            <a:r>
              <a:rPr lang="tr-TR" sz="2800" dirty="0">
                <a:solidFill>
                  <a:schemeClr val="tx1"/>
                </a:solidFill>
              </a:rPr>
              <a:t>bir bilim dalı olarak </a:t>
            </a:r>
            <a:r>
              <a:rPr lang="tr-TR" sz="2800" dirty="0">
                <a:solidFill>
                  <a:srgbClr val="FF0000"/>
                </a:solidFill>
              </a:rPr>
              <a:t>ısıyı </a:t>
            </a:r>
            <a:r>
              <a:rPr lang="tr-TR" sz="2800" dirty="0">
                <a:solidFill>
                  <a:srgbClr val="00B050"/>
                </a:solidFill>
              </a:rPr>
              <a:t>işe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>
                <a:solidFill>
                  <a:schemeClr val="tx1"/>
                </a:solidFill>
              </a:rPr>
              <a:t>dönüştürmek ve </a:t>
            </a:r>
            <a:r>
              <a:rPr lang="tr-TR" sz="2800" dirty="0">
                <a:solidFill>
                  <a:srgbClr val="FF0000"/>
                </a:solidFill>
              </a:rPr>
              <a:t>enerji üretmek </a:t>
            </a:r>
            <a:r>
              <a:rPr lang="tr-TR" sz="2800" dirty="0">
                <a:solidFill>
                  <a:schemeClr val="tx1"/>
                </a:solidFill>
              </a:rPr>
              <a:t>için yapılan çalışmalar sonucu ortaya çıkmıştır.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Termodinamik </a:t>
            </a:r>
            <a:r>
              <a:rPr lang="tr-TR" sz="2800" dirty="0">
                <a:solidFill>
                  <a:srgbClr val="FF0000"/>
                </a:solidFill>
              </a:rPr>
              <a:t>fiziksel ve kimyasal süreçler </a:t>
            </a:r>
            <a:r>
              <a:rPr lang="tr-TR" sz="2800" dirty="0">
                <a:solidFill>
                  <a:schemeClr val="tx1"/>
                </a:solidFill>
              </a:rPr>
              <a:t>sırasında gerçekleşen her türden </a:t>
            </a:r>
            <a:r>
              <a:rPr lang="tr-TR" sz="2800" dirty="0">
                <a:solidFill>
                  <a:srgbClr val="0070C0"/>
                </a:solidFill>
              </a:rPr>
              <a:t>enerji alışverişini</a:t>
            </a:r>
            <a:r>
              <a:rPr lang="tr-TR" sz="2800" dirty="0"/>
              <a:t>, </a:t>
            </a:r>
            <a:r>
              <a:rPr lang="tr-TR" sz="2800" dirty="0">
                <a:solidFill>
                  <a:srgbClr val="7030A0"/>
                </a:solidFill>
              </a:rPr>
              <a:t>süreçlerin kendiliğinden olma eğilimlerini</a:t>
            </a:r>
            <a:r>
              <a:rPr lang="tr-TR" sz="2800" dirty="0">
                <a:solidFill>
                  <a:schemeClr val="tx1"/>
                </a:solidFill>
              </a:rPr>
              <a:t> ve </a:t>
            </a:r>
            <a:r>
              <a:rPr lang="tr-TR" sz="2800" dirty="0">
                <a:solidFill>
                  <a:srgbClr val="00B050"/>
                </a:solidFill>
              </a:rPr>
              <a:t>denge konumlarını </a:t>
            </a:r>
            <a:r>
              <a:rPr lang="tr-TR" sz="2800" dirty="0">
                <a:solidFill>
                  <a:schemeClr val="tx1"/>
                </a:solidFill>
              </a:rPr>
              <a:t>inceler.</a:t>
            </a:r>
            <a:endParaRPr lang="tr-TR" altLang="ar-SY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0070C0"/>
                </a:solidFill>
              </a:rPr>
              <a:t>Termodinamik nedir?</a:t>
            </a:r>
            <a:endParaRPr lang="tr-TR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852" y="1138874"/>
            <a:ext cx="3768587" cy="20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5981544" cy="5246936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Sistem</a:t>
            </a:r>
            <a:r>
              <a:rPr lang="tr-TR" altLang="ar-SY" sz="2800" dirty="0">
                <a:solidFill>
                  <a:schemeClr val="tx2"/>
                </a:solidFill>
              </a:rPr>
              <a:t>: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rgbClr val="7030A0"/>
                </a:solidFill>
              </a:rPr>
              <a:t>Evrenin</a:t>
            </a:r>
            <a:r>
              <a:rPr lang="tr-TR" altLang="ar-SY" sz="2800" dirty="0">
                <a:solidFill>
                  <a:schemeClr val="tx1"/>
                </a:solidFill>
              </a:rPr>
              <a:t> </a:t>
            </a:r>
            <a:r>
              <a:rPr lang="tr-TR" altLang="ar-SY" sz="2800" dirty="0">
                <a:solidFill>
                  <a:srgbClr val="00B050"/>
                </a:solidFill>
              </a:rPr>
              <a:t>incelenmek</a:t>
            </a:r>
            <a:r>
              <a:rPr lang="tr-TR" altLang="ar-SY" sz="2800" dirty="0">
                <a:solidFill>
                  <a:schemeClr val="tx1"/>
                </a:solidFill>
              </a:rPr>
              <a:t> üzere seçilmiş </a:t>
            </a:r>
            <a:r>
              <a:rPr lang="tr-TR" altLang="ar-SY" sz="2800" dirty="0">
                <a:solidFill>
                  <a:srgbClr val="7030A0"/>
                </a:solidFill>
              </a:rPr>
              <a:t>bölümüdür</a:t>
            </a:r>
            <a:r>
              <a:rPr lang="tr-TR" altLang="ar-SY" sz="2800" dirty="0">
                <a:solidFill>
                  <a:schemeClr val="tx1"/>
                </a:solidFill>
              </a:rPr>
              <a:t>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Sistem, </a:t>
            </a:r>
            <a:r>
              <a:rPr lang="tr-TR" altLang="ar-SY" sz="2800" dirty="0">
                <a:solidFill>
                  <a:srgbClr val="0070C0"/>
                </a:solidFill>
              </a:rPr>
              <a:t>bir su molekülleri</a:t>
            </a:r>
            <a:r>
              <a:rPr lang="tr-TR" altLang="ar-SY" sz="2800" dirty="0">
                <a:solidFill>
                  <a:schemeClr val="tx1"/>
                </a:solidFill>
              </a:rPr>
              <a:t>, </a:t>
            </a:r>
            <a:r>
              <a:rPr lang="tr-TR" altLang="ar-SY" sz="2800" dirty="0">
                <a:solidFill>
                  <a:srgbClr val="7030A0"/>
                </a:solidFill>
              </a:rPr>
              <a:t>bir emülsiyon damlası</a:t>
            </a:r>
            <a:r>
              <a:rPr lang="tr-TR" altLang="ar-SY" sz="2800" dirty="0">
                <a:solidFill>
                  <a:schemeClr val="tx1"/>
                </a:solidFill>
              </a:rPr>
              <a:t>, </a:t>
            </a:r>
            <a:r>
              <a:rPr lang="tr-TR" altLang="ar-SY" sz="2800" dirty="0">
                <a:solidFill>
                  <a:srgbClr val="00B050"/>
                </a:solidFill>
              </a:rPr>
              <a:t>bir çözelti içeren bir beher</a:t>
            </a:r>
            <a:r>
              <a:rPr lang="tr-TR" altLang="ar-SY" sz="2800" dirty="0">
                <a:solidFill>
                  <a:schemeClr val="tx1"/>
                </a:solidFill>
              </a:rPr>
              <a:t>, </a:t>
            </a:r>
            <a:r>
              <a:rPr lang="tr-TR" altLang="ar-SY" sz="2800" dirty="0">
                <a:solidFill>
                  <a:srgbClr val="C00000"/>
                </a:solidFill>
              </a:rPr>
              <a:t>bir ekmek</a:t>
            </a:r>
            <a:r>
              <a:rPr lang="tr-TR" altLang="ar-SY" sz="2800" dirty="0">
                <a:solidFill>
                  <a:schemeClr val="tx1"/>
                </a:solidFill>
              </a:rPr>
              <a:t>, bir maya hücresi, vs. olabilir.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Çevre</a:t>
            </a:r>
            <a:r>
              <a:rPr lang="tr-TR" altLang="ar-SY" sz="2800" dirty="0">
                <a:solidFill>
                  <a:schemeClr val="tx2"/>
                </a:solidFill>
              </a:rPr>
              <a:t>: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Evrenin sitem dışında kalan ve </a:t>
            </a:r>
            <a:r>
              <a:rPr lang="tr-TR" altLang="ar-SY" sz="2800" dirty="0">
                <a:solidFill>
                  <a:srgbClr val="00B0F0"/>
                </a:solidFill>
              </a:rPr>
              <a:t>sistemle</a:t>
            </a:r>
            <a:r>
              <a:rPr lang="tr-TR" altLang="ar-SY" sz="2800" dirty="0">
                <a:solidFill>
                  <a:schemeClr val="tx1"/>
                </a:solidFill>
              </a:rPr>
              <a:t> etkileşimde olan kısmıdır.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0070C0"/>
                </a:solidFill>
              </a:rPr>
              <a:t>Termodinamik</a:t>
            </a:r>
            <a:r>
              <a:rPr lang="tr-TR" altLang="ar-SY" sz="4000" dirty="0">
                <a:solidFill>
                  <a:srgbClr val="FFFF00"/>
                </a:solidFill>
              </a:rPr>
              <a:t> Bazı Temel Terimler</a:t>
            </a:r>
            <a:endParaRPr lang="tr-TR" sz="3600" dirty="0">
              <a:solidFill>
                <a:srgbClr val="FFFF00"/>
              </a:solidFill>
            </a:endParaRPr>
          </a:p>
        </p:txBody>
      </p:sp>
      <p:pic>
        <p:nvPicPr>
          <p:cNvPr id="4" name="Picture 4" descr="FG07_01_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8668" y="1138874"/>
            <a:ext cx="4484687" cy="5381625"/>
          </a:xfrm>
          <a:prstGeom prst="rect">
            <a:avLst/>
          </a:prstGeom>
          <a:solidFill>
            <a:srgbClr val="C0C0C0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8011" y="5570582"/>
            <a:ext cx="658813" cy="3365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75000"/>
              </a:lnSpc>
              <a:spcBef>
                <a:spcPct val="10000"/>
              </a:spcBef>
            </a:pPr>
            <a:r>
              <a:rPr lang="tr-TR" altLang="ar-SY" sz="1000" b="1" dirty="0"/>
              <a:t>Açık</a:t>
            </a:r>
          </a:p>
          <a:p>
            <a:pPr algn="just">
              <a:lnSpc>
                <a:spcPct val="75000"/>
              </a:lnSpc>
              <a:spcBef>
                <a:spcPct val="10000"/>
              </a:spcBef>
            </a:pPr>
            <a:r>
              <a:rPr lang="tr-TR" altLang="ar-SY" sz="1000" b="1" dirty="0"/>
              <a:t>sistem</a:t>
            </a:r>
            <a:endParaRPr lang="en-US" altLang="ar-SY" sz="10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722374" y="5570582"/>
            <a:ext cx="696912" cy="3365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75000"/>
              </a:lnSpc>
              <a:spcBef>
                <a:spcPct val="10000"/>
              </a:spcBef>
            </a:pPr>
            <a:r>
              <a:rPr lang="tr-TR" altLang="ar-SY" sz="1000" b="1" dirty="0"/>
              <a:t>Kapalı</a:t>
            </a:r>
          </a:p>
          <a:p>
            <a:pPr algn="just">
              <a:lnSpc>
                <a:spcPct val="75000"/>
              </a:lnSpc>
              <a:spcBef>
                <a:spcPct val="10000"/>
              </a:spcBef>
            </a:pPr>
            <a:r>
              <a:rPr lang="tr-TR" altLang="ar-SY" sz="1000" b="1" dirty="0"/>
              <a:t>sistem</a:t>
            </a:r>
            <a:endParaRPr lang="en-US" altLang="ar-SY" sz="1000" b="1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124351" y="5570582"/>
            <a:ext cx="606425" cy="3365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5000"/>
              </a:lnSpc>
              <a:spcBef>
                <a:spcPct val="10000"/>
              </a:spcBef>
            </a:pPr>
            <a:r>
              <a:rPr lang="tr-TR" altLang="ar-SY" sz="1000" b="1" dirty="0"/>
              <a:t>İzole</a:t>
            </a:r>
          </a:p>
          <a:p>
            <a:pPr algn="just">
              <a:lnSpc>
                <a:spcPct val="75000"/>
              </a:lnSpc>
              <a:spcBef>
                <a:spcPct val="10000"/>
              </a:spcBef>
            </a:pPr>
            <a:r>
              <a:rPr lang="tr-TR" altLang="ar-SY" sz="1000" b="1" dirty="0"/>
              <a:t>sistem</a:t>
            </a:r>
            <a:endParaRPr lang="en-US" altLang="ar-SY" sz="1000" b="1" dirty="0"/>
          </a:p>
        </p:txBody>
      </p:sp>
    </p:spTree>
    <p:extLst>
      <p:ext uri="{BB962C8B-B14F-4D97-AF65-F5344CB8AC3E}">
        <p14:creationId xmlns:p14="http://schemas.microsoft.com/office/powerpoint/2010/main" val="349021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G07_01_1C">
            <a:extLst>
              <a:ext uri="{FF2B5EF4-FFF2-40B4-BE49-F238E27FC236}">
                <a16:creationId xmlns:a16="http://schemas.microsoft.com/office/drawing/2014/main" id="{6DAAB7FB-8273-4F62-8723-C725CCC79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8668" y="1138874"/>
            <a:ext cx="4484687" cy="5381625"/>
          </a:xfrm>
          <a:prstGeom prst="rect">
            <a:avLst/>
          </a:prstGeom>
          <a:solidFill>
            <a:srgbClr val="C0C0C0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5981544" cy="5233301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Sistemler çevre ile enerji ve madde alışverişine göre üçe ayrılırlar.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Açık sistem</a:t>
            </a:r>
            <a:r>
              <a:rPr lang="tr-TR" altLang="ar-SY" sz="2800" dirty="0">
                <a:solidFill>
                  <a:schemeClr val="tx2"/>
                </a:solidFill>
              </a:rPr>
              <a:t>: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Çevre ile madde ve enerji alışverişi serbesttir.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Kapalı sistem</a:t>
            </a:r>
            <a:r>
              <a:rPr lang="tr-TR" altLang="ar-SY" sz="2800" dirty="0">
                <a:solidFill>
                  <a:schemeClr val="tx2"/>
                </a:solidFill>
              </a:rPr>
              <a:t>: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Çevre ile yalnızca enerji alışverişi serbesttir.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İzole sistem</a:t>
            </a:r>
            <a:r>
              <a:rPr lang="tr-TR" altLang="ar-SY" sz="2800" dirty="0">
                <a:solidFill>
                  <a:schemeClr val="tx2"/>
                </a:solidFill>
              </a:rPr>
              <a:t>: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Çevre ile madde ve enerji alışverişi olmayan sistemlerdir.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0070C0"/>
                </a:solidFill>
              </a:rPr>
              <a:t>Termodinamik</a:t>
            </a:r>
            <a:r>
              <a:rPr lang="tr-TR" altLang="ar-SY" sz="4000" dirty="0">
                <a:solidFill>
                  <a:srgbClr val="FFFF00"/>
                </a:solidFill>
              </a:rPr>
              <a:t> Bazı Temel Terimler</a:t>
            </a:r>
            <a:endParaRPr lang="tr-TR" sz="36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374" y="5151549"/>
            <a:ext cx="1463020" cy="12206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242" y="5151549"/>
            <a:ext cx="1400002" cy="12206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2860" y="5151549"/>
            <a:ext cx="1375756" cy="122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261926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Enerji alışverişleri </a:t>
            </a:r>
            <a:r>
              <a:rPr lang="tr-TR" altLang="ar-SY" sz="2800" dirty="0">
                <a:solidFill>
                  <a:srgbClr val="00B0F0"/>
                </a:solidFill>
              </a:rPr>
              <a:t>ısı (q)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şeklinde ya </a:t>
            </a:r>
            <a:r>
              <a:rPr lang="tr-TR" altLang="ar-SY" sz="2800" dirty="0">
                <a:solidFill>
                  <a:srgbClr val="00B050"/>
                </a:solidFill>
              </a:rPr>
              <a:t>da iş (w) </a:t>
            </a:r>
            <a:r>
              <a:rPr lang="tr-TR" altLang="ar-SY" sz="2800" dirty="0">
                <a:solidFill>
                  <a:schemeClr val="tx1"/>
                </a:solidFill>
              </a:rPr>
              <a:t>şeklinde olabilir.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Isı: </a:t>
            </a:r>
            <a:r>
              <a:rPr lang="tr-TR" altLang="ar-SY" sz="2800" dirty="0">
                <a:solidFill>
                  <a:schemeClr val="tx1"/>
                </a:solidFill>
              </a:rPr>
              <a:t>Belirli sıcaklıktaki bir sistemin sınırlarından, daha düşük sıcaklıktaki bir sisteme, </a:t>
            </a:r>
            <a:r>
              <a:rPr lang="tr-TR" altLang="ar-SY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sıcaklık farkı </a:t>
            </a:r>
            <a:r>
              <a:rPr lang="tr-TR" altLang="ar-SY" sz="2800" dirty="0">
                <a:solidFill>
                  <a:schemeClr val="tx1"/>
                </a:solidFill>
              </a:rPr>
              <a:t>nedeniyle transfer edilen enerjidir.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İş: </a:t>
            </a:r>
            <a:r>
              <a:rPr lang="tr-TR" altLang="ar-SY" sz="2800" dirty="0">
                <a:solidFill>
                  <a:schemeClr val="tx1"/>
                </a:solidFill>
              </a:rPr>
              <a:t>bir cisme </a:t>
            </a:r>
            <a:r>
              <a:rPr lang="tr-TR" altLang="ar-SY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uygulanan kuvvetin</a:t>
            </a:r>
            <a:r>
              <a:rPr lang="tr-TR" altLang="ar-SY" sz="2800" dirty="0">
                <a:solidFill>
                  <a:schemeClr val="tx1"/>
                </a:solidFill>
              </a:rPr>
              <a:t>, o </a:t>
            </a:r>
            <a:r>
              <a:rPr lang="tr-TR" altLang="ar-SY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cismin konumunda</a:t>
            </a:r>
            <a:r>
              <a:rPr lang="tr-TR" altLang="ar-SY" sz="2800" dirty="0">
                <a:solidFill>
                  <a:schemeClr val="tx1"/>
                </a:solidFill>
              </a:rPr>
              <a:t> yaptığı değişiklik etkisine denir.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0070C0"/>
                </a:solidFill>
              </a:rPr>
              <a:t>Termodinamik</a:t>
            </a:r>
            <a:r>
              <a:rPr lang="tr-TR" altLang="ar-SY" sz="4000" dirty="0">
                <a:solidFill>
                  <a:srgbClr val="FFFF00"/>
                </a:solidFill>
              </a:rPr>
              <a:t> Bazı Temel Terimler</a:t>
            </a:r>
            <a:endParaRPr lang="tr-T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38874"/>
                <a:ext cx="7962899" cy="5583898"/>
              </a:xfrm>
            </p:spPr>
            <p:txBody>
              <a:bodyPr>
                <a:normAutofit/>
              </a:bodyPr>
              <a:lstStyle/>
              <a:p>
                <a:pPr algn="just" rtl="0">
                  <a:lnSpc>
                    <a:spcPct val="150000"/>
                  </a:lnSpc>
                  <a:spcBef>
                    <a:spcPct val="40000"/>
                  </a:spcBef>
                </a:pPr>
                <a:r>
                  <a:rPr lang="tr-TR" altLang="ar-SY" sz="2800" dirty="0">
                    <a:solidFill>
                      <a:srgbClr val="FF0000"/>
                    </a:solidFill>
                  </a:rPr>
                  <a:t>Enerji</a:t>
                </a:r>
                <a:r>
                  <a:rPr lang="tr-TR" altLang="ar-SY" sz="2800" dirty="0">
                    <a:solidFill>
                      <a:schemeClr val="tx2"/>
                    </a:solidFill>
                  </a:rPr>
                  <a:t>:</a:t>
                </a:r>
                <a:r>
                  <a:rPr lang="tr-TR" altLang="ar-SY" sz="2800" dirty="0"/>
                  <a:t>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Bir cismin ya da bir sistemin iş yapabilme yeteneğidir.</a:t>
                </a:r>
              </a:p>
              <a:p>
                <a:pPr algn="just" rtl="0">
                  <a:lnSpc>
                    <a:spcPct val="150000"/>
                  </a:lnSpc>
                  <a:spcBef>
                    <a:spcPct val="40000"/>
                  </a:spcBef>
                </a:pPr>
                <a:r>
                  <a:rPr lang="tr-TR" altLang="ar-SY" sz="2800" dirty="0">
                    <a:solidFill>
                      <a:srgbClr val="FF0000"/>
                    </a:solidFill>
                  </a:rPr>
                  <a:t>Kinetik enerji (KE):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Hareketli bir cismin hareketinden kaynaklanan enerjisidir</a:t>
                </a:r>
                <a:r>
                  <a:rPr lang="tr-TR" altLang="ar-SY" sz="2800" dirty="0"/>
                  <a:t>. 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m: kütle, v: hız</a:t>
                </a:r>
              </a:p>
              <a:p>
                <a:pPr marL="0" indent="0" algn="ctr" rtl="0">
                  <a:lnSpc>
                    <a:spcPct val="150000"/>
                  </a:lnSpc>
                  <a:spcBef>
                    <a:spcPct val="400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altLang="ar-SY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altLang="ar-SY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altLang="ar-SY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tr-TR" altLang="ar-SY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altLang="ar-SY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altLang="ar-SY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altLang="ar-SY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altLang="ar-SY" sz="28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tr-TR" altLang="ar-SY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altLang="ar-SY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tr-TR" altLang="ar-SY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altLang="ar-SY" sz="280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altLang="ar-SY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tr-TR" altLang="ar-SY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altLang="ar-SY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altLang="ar-SY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Joul</m:t>
                        </m:r>
                      </m:e>
                    </m:d>
                    <m:r>
                      <a:rPr lang="tr-TR" altLang="ar-SY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altLang="ar-SY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altLang="ar-SY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tr-TR" altLang="ar-SY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tr-TR" altLang="ar-SY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altLang="ar-SY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tr-TR" altLang="ar-SY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tr-TR" altLang="ar-SY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altLang="ar-SY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tr-TR" altLang="ar-SY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tr-TR" altLang="ar-SY" sz="2400" dirty="0"/>
                  <a:t>	</a:t>
                </a:r>
              </a:p>
              <a:p>
                <a:pPr algn="just" rtl="0">
                  <a:lnSpc>
                    <a:spcPct val="150000"/>
                  </a:lnSpc>
                  <a:spcBef>
                    <a:spcPct val="40000"/>
                  </a:spcBef>
                </a:pPr>
                <a:endParaRPr lang="tr-TR" altLang="ar-SY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38874"/>
                <a:ext cx="7962899" cy="5583898"/>
              </a:xfrm>
              <a:blipFill>
                <a:blip r:embed="rId2"/>
                <a:stretch>
                  <a:fillRect l="-1378" r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>
                <a:solidFill>
                  <a:schemeClr val="bg1"/>
                </a:solidFill>
              </a:rPr>
              <a:t>Enerji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4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38874"/>
                <a:ext cx="7962899" cy="5261926"/>
              </a:xfrm>
            </p:spPr>
            <p:txBody>
              <a:bodyPr>
                <a:noAutofit/>
              </a:bodyPr>
              <a:lstStyle/>
              <a:p>
                <a:pPr algn="just" rtl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tr-TR" altLang="ar-SY" sz="2800" dirty="0">
                    <a:solidFill>
                      <a:srgbClr val="FF0000"/>
                    </a:solidFill>
                  </a:rPr>
                  <a:t>Potansiyel enerji (PE)</a:t>
                </a:r>
                <a:r>
                  <a:rPr lang="tr-TR" altLang="ar-SY" sz="2800" dirty="0">
                    <a:solidFill>
                      <a:schemeClr val="tx2"/>
                    </a:solidFill>
                  </a:rPr>
                  <a:t>:</a:t>
                </a:r>
                <a:r>
                  <a:rPr lang="tr-TR" altLang="ar-SY" sz="2800" dirty="0"/>
                  <a:t>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Bir cismin </a:t>
                </a:r>
                <a:r>
                  <a:rPr lang="tr-TR" altLang="ar-SY" sz="2800" dirty="0">
                    <a:solidFill>
                      <a:srgbClr val="0070C0"/>
                    </a:solidFill>
                  </a:rPr>
                  <a:t>konumundan dolayı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sahip olduğu veya </a:t>
                </a:r>
                <a:r>
                  <a:rPr lang="tr-TR" altLang="ar-SY" sz="2800" dirty="0">
                    <a:solidFill>
                      <a:srgbClr val="00B050"/>
                    </a:solidFill>
                  </a:rPr>
                  <a:t>bünyesinde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depolanmış enerjidir. Bir nesnenin konumundan dolayı, diğer nesnelere bağlı olan enerjisidir. </a:t>
                </a:r>
                <a:r>
                  <a:rPr lang="tr-TR" altLang="ar-SY" sz="2800" dirty="0">
                    <a:solidFill>
                      <a:srgbClr val="00B0F0"/>
                    </a:solidFill>
                  </a:rPr>
                  <a:t>Depolanmış enerji 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ısı sebebi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ile oluşan enerji olup, aslında molekül ve </a:t>
                </a:r>
                <a:r>
                  <a:rPr lang="tr-TR" altLang="ar-SY" sz="28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atomların kinetik enerjisi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olarak da adlandırılır. </a:t>
                </a:r>
              </a:p>
              <a:p>
                <a:pPr marL="0" indent="0" algn="ctr" rtl="0">
                  <a:lnSpc>
                    <a:spcPct val="150000"/>
                  </a:lnSpc>
                  <a:spcBef>
                    <a:spcPct val="40000"/>
                  </a:spcBef>
                  <a:buNone/>
                </a:pPr>
                <a:r>
                  <a:rPr lang="tr-TR" altLang="ar-SY" sz="28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altLang="ar-SY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altLang="ar-SY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altLang="ar-SY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altLang="ar-SY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altLang="ar-SY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𝑚𝑔h</m:t>
                    </m:r>
                  </m:oMath>
                </a14:m>
                <a:r>
                  <a:rPr lang="tr-TR" altLang="ar-SY" sz="2800" dirty="0"/>
                  <a:t>		</a:t>
                </a:r>
                <a:endParaRPr lang="tr-TR" altLang="ar-SY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38874"/>
                <a:ext cx="7962899" cy="5261926"/>
              </a:xfrm>
              <a:blipFill>
                <a:blip r:embed="rId2"/>
                <a:stretch>
                  <a:fillRect l="-1378" r="-15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>
                <a:solidFill>
                  <a:schemeClr val="bg1"/>
                </a:solidFill>
              </a:rPr>
              <a:t>Enerji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D57D793-204E-4961-A89F-8F1A20DD3A47}"/>
              </a:ext>
            </a:extLst>
          </p:cNvPr>
          <p:cNvSpPr/>
          <p:nvPr/>
        </p:nvSpPr>
        <p:spPr>
          <a:xfrm>
            <a:off x="6445769" y="5015805"/>
            <a:ext cx="4601982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40000"/>
              </a:spcBef>
            </a:pPr>
            <a:r>
              <a:rPr lang="tr-TR" altLang="ar-SY" sz="2800" dirty="0"/>
              <a:t>g: yerçekimi ivmesi, 9,81 m/s</a:t>
            </a:r>
            <a:r>
              <a:rPr lang="tr-TR" altLang="ar-SY" sz="2800" baseline="30000" dirty="0"/>
              <a:t>2</a:t>
            </a:r>
          </a:p>
          <a:p>
            <a:pPr>
              <a:lnSpc>
                <a:spcPct val="150000"/>
              </a:lnSpc>
            </a:pPr>
            <a:r>
              <a:rPr lang="tr-TR" altLang="ar-SY" sz="2800" dirty="0"/>
              <a:t>h: cismin yüksekliği</a:t>
            </a:r>
          </a:p>
        </p:txBody>
      </p:sp>
    </p:spTree>
    <p:extLst>
      <p:ext uri="{BB962C8B-B14F-4D97-AF65-F5344CB8AC3E}">
        <p14:creationId xmlns:p14="http://schemas.microsoft.com/office/powerpoint/2010/main" val="329820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276916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Kapalı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bir sistemde enerji sabittir. Buna enerjinin </a:t>
            </a:r>
            <a:r>
              <a:rPr lang="tr-TR" altLang="ar-SY" sz="2800" dirty="0">
                <a:solidFill>
                  <a:srgbClr val="00B050"/>
                </a:solidFill>
              </a:rPr>
              <a:t>korunumu kanunu </a:t>
            </a:r>
            <a:r>
              <a:rPr lang="tr-TR" altLang="ar-SY" sz="2800" dirty="0">
                <a:solidFill>
                  <a:schemeClr val="tx1"/>
                </a:solidFill>
              </a:rPr>
              <a:t>denir. </a:t>
            </a:r>
            <a:r>
              <a:rPr lang="tr-TR" altLang="ar-SY" sz="2800" dirty="0">
                <a:solidFill>
                  <a:srgbClr val="00B0F0"/>
                </a:solidFill>
              </a:rPr>
              <a:t>Kapalı bir sistemde</a:t>
            </a:r>
            <a:r>
              <a:rPr lang="tr-TR" altLang="ar-SY" sz="2800" dirty="0">
                <a:solidFill>
                  <a:schemeClr val="tx1"/>
                </a:solidFill>
              </a:rPr>
              <a:t>, </a:t>
            </a:r>
            <a:r>
              <a:rPr lang="tr-TR" altLang="ar-SY" sz="2800" dirty="0" err="1">
                <a:solidFill>
                  <a:schemeClr val="tx1"/>
                </a:solidFill>
              </a:rPr>
              <a:t>PE’nin</a:t>
            </a:r>
            <a:r>
              <a:rPr lang="tr-TR" altLang="ar-SY" sz="2800" dirty="0">
                <a:solidFill>
                  <a:schemeClr val="tx1"/>
                </a:solidFill>
              </a:rPr>
              <a:t>, KE veya </a:t>
            </a:r>
            <a:r>
              <a:rPr lang="tr-TR" altLang="ar-SY" sz="2800" dirty="0" err="1">
                <a:solidFill>
                  <a:schemeClr val="tx1"/>
                </a:solidFill>
              </a:rPr>
              <a:t>KE’nin</a:t>
            </a:r>
            <a:r>
              <a:rPr lang="tr-TR" altLang="ar-SY" sz="2800" dirty="0">
                <a:solidFill>
                  <a:schemeClr val="tx1"/>
                </a:solidFill>
              </a:rPr>
              <a:t>, PE dönüşümünde, her birindeki artma, diğerindeki azalmaya eşittir. </a:t>
            </a:r>
            <a:r>
              <a:rPr lang="tr-TR" altLang="ar-SY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Dolayısıyla enerjideki değişim sıfırdır.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Kapalı bir sistemde	</a:t>
            </a:r>
            <a:r>
              <a:rPr lang="el-GR" altLang="ar-S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tr-TR" altLang="ar-S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= </a:t>
            </a:r>
            <a:r>
              <a:rPr lang="tr-TR" altLang="ar-SY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altLang="ar-SY" sz="28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altLang="ar-SY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ar-S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</a:t>
            </a:r>
            <a:r>
              <a:rPr lang="tr-TR" altLang="ar-SY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altLang="ar-S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  <a:p>
            <a:pPr algn="just" rtl="0">
              <a:lnSpc>
                <a:spcPct val="150000"/>
              </a:lnSpc>
              <a:spcBef>
                <a:spcPct val="40000"/>
              </a:spcBef>
            </a:pPr>
            <a:endParaRPr lang="tr-TR" altLang="ar-SY" sz="2400" dirty="0"/>
          </a:p>
          <a:p>
            <a:pPr algn="just" rtl="0">
              <a:lnSpc>
                <a:spcPct val="150000"/>
              </a:lnSpc>
              <a:spcBef>
                <a:spcPct val="40000"/>
              </a:spcBef>
            </a:pPr>
            <a:endParaRPr lang="tr-TR" altLang="ar-SY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Enerjinin Korunumu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276916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Yukarıdan bırakılan bir top, yerçekimi tarafından çekilir ve yere düşer. Bu düşme sırasında topun </a:t>
            </a:r>
            <a:r>
              <a:rPr lang="tr-TR" altLang="ar-SY" sz="2800" dirty="0" err="1">
                <a:solidFill>
                  <a:schemeClr val="tx1"/>
                </a:solidFill>
              </a:rPr>
              <a:t>PE’si</a:t>
            </a:r>
            <a:r>
              <a:rPr lang="tr-TR" altLang="ar-SY" sz="2800" dirty="0">
                <a:solidFill>
                  <a:schemeClr val="tx1"/>
                </a:solidFill>
              </a:rPr>
              <a:t>, </a:t>
            </a:r>
            <a:r>
              <a:rPr lang="tr-TR" altLang="ar-SY" sz="2800" dirty="0" err="1">
                <a:solidFill>
                  <a:schemeClr val="tx1"/>
                </a:solidFill>
              </a:rPr>
              <a:t>KE’ye</a:t>
            </a:r>
            <a:r>
              <a:rPr lang="tr-TR" altLang="ar-SY" sz="2800" dirty="0">
                <a:solidFill>
                  <a:schemeClr val="tx1"/>
                </a:solidFill>
              </a:rPr>
              <a:t> dönüşür. Düşen top yüzeye çarptığında yeniden zıplar ve yukarı doğru yükselir. Bu sırada </a:t>
            </a:r>
            <a:r>
              <a:rPr lang="tr-TR" altLang="ar-SY" sz="2800" dirty="0" err="1">
                <a:solidFill>
                  <a:schemeClr val="tx1"/>
                </a:solidFill>
              </a:rPr>
              <a:t>KE’si</a:t>
            </a:r>
            <a:r>
              <a:rPr lang="tr-TR" altLang="ar-SY" sz="2800" dirty="0">
                <a:solidFill>
                  <a:schemeClr val="tx1"/>
                </a:solidFill>
              </a:rPr>
              <a:t> azalırken </a:t>
            </a:r>
            <a:r>
              <a:rPr lang="tr-TR" altLang="ar-SY" sz="2800" dirty="0" err="1">
                <a:solidFill>
                  <a:schemeClr val="tx1"/>
                </a:solidFill>
              </a:rPr>
              <a:t>PE’si</a:t>
            </a:r>
            <a:r>
              <a:rPr lang="tr-TR" altLang="ar-SY" sz="2800" dirty="0">
                <a:solidFill>
                  <a:schemeClr val="tx1"/>
                </a:solidFill>
              </a:rPr>
              <a:t> artar. Çarpma sırasında KE kaybı olmadığını varsayarsak, enerjinin korunumu nedeniyle top tekrar aynı yüksekliğe çıkar ve bu sonsuza kadar devam eder. </a:t>
            </a:r>
          </a:p>
          <a:p>
            <a:pPr algn="just" rtl="0">
              <a:lnSpc>
                <a:spcPct val="150000"/>
              </a:lnSpc>
              <a:spcBef>
                <a:spcPct val="40000"/>
              </a:spcBef>
            </a:pPr>
            <a:endParaRPr lang="tr-TR" altLang="ar-SY" sz="2400" dirty="0"/>
          </a:p>
          <a:p>
            <a:pPr algn="just" rtl="0">
              <a:lnSpc>
                <a:spcPct val="150000"/>
              </a:lnSpc>
              <a:spcBef>
                <a:spcPct val="40000"/>
              </a:spcBef>
            </a:pPr>
            <a:endParaRPr lang="tr-TR" altLang="ar-SY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Enerjinin Korunumu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  <p:pic>
        <p:nvPicPr>
          <p:cNvPr id="4" name="Picture 49" descr="potential_kine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114" y="2304326"/>
            <a:ext cx="2645886" cy="346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9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261926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Ancak, tecrübelerimizden bunu böyle olmadığını ve </a:t>
            </a:r>
            <a:r>
              <a:rPr lang="tr-TR" altLang="ar-SY" sz="2800" dirty="0">
                <a:solidFill>
                  <a:srgbClr val="00B0F0"/>
                </a:solidFill>
              </a:rPr>
              <a:t>yüzeye çarpma </a:t>
            </a:r>
            <a:r>
              <a:rPr lang="tr-TR" altLang="ar-SY" sz="2800" dirty="0">
                <a:solidFill>
                  <a:schemeClr val="tx1"/>
                </a:solidFill>
              </a:rPr>
              <a:t>sırasında bir miktar </a:t>
            </a:r>
            <a:r>
              <a:rPr lang="tr-TR" altLang="ar-SY" sz="2800" dirty="0" err="1">
                <a:solidFill>
                  <a:schemeClr val="tx1"/>
                </a:solidFill>
              </a:rPr>
              <a:t>KE’nin</a:t>
            </a:r>
            <a:r>
              <a:rPr lang="tr-TR" altLang="ar-SY" sz="2800" dirty="0">
                <a:solidFill>
                  <a:schemeClr val="tx1"/>
                </a:solidFill>
              </a:rPr>
              <a:t> </a:t>
            </a:r>
            <a:r>
              <a:rPr lang="tr-TR" altLang="ar-SY" sz="2800" dirty="0">
                <a:solidFill>
                  <a:srgbClr val="FF0000"/>
                </a:solidFill>
              </a:rPr>
              <a:t>termal enerjiye </a:t>
            </a:r>
            <a:r>
              <a:rPr lang="tr-TR" altLang="ar-SY" sz="2800" dirty="0">
                <a:solidFill>
                  <a:schemeClr val="tx1"/>
                </a:solidFill>
              </a:rPr>
              <a:t>dönüşür ve top ilk yüksekliğinden daha düşük bir yüksekliğe çıkar ve sonunda durur.    </a:t>
            </a:r>
          </a:p>
          <a:p>
            <a:pPr algn="just" rtl="0">
              <a:lnSpc>
                <a:spcPct val="150000"/>
              </a:lnSpc>
              <a:spcBef>
                <a:spcPct val="40000"/>
              </a:spcBef>
            </a:pPr>
            <a:endParaRPr lang="tr-TR" altLang="ar-SY" sz="2400" dirty="0"/>
          </a:p>
          <a:p>
            <a:pPr algn="just" rtl="0">
              <a:lnSpc>
                <a:spcPct val="150000"/>
              </a:lnSpc>
              <a:spcBef>
                <a:spcPct val="40000"/>
              </a:spcBef>
            </a:pPr>
            <a:endParaRPr lang="tr-TR" altLang="ar-SY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Enerjinin Korunumu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  <p:pic>
        <p:nvPicPr>
          <p:cNvPr id="4" name="Picture 49" descr="potential_kine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114" y="2304326"/>
            <a:ext cx="2645886" cy="346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3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35469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Termal Enerji</a:t>
            </a:r>
            <a:endParaRPr lang="en-US" altLang="ar-SY" sz="2800" dirty="0">
              <a:solidFill>
                <a:srgbClr val="FF0000"/>
              </a:solidFill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00B050"/>
                </a:solidFill>
              </a:rPr>
              <a:t>Moleküllerin rastgele hareketleriyle </a:t>
            </a:r>
            <a:r>
              <a:rPr lang="tr-TR" altLang="ar-SY" sz="2800" dirty="0">
                <a:solidFill>
                  <a:schemeClr val="tx1"/>
                </a:solidFill>
              </a:rPr>
              <a:t>ilgili bu kinetik enerjiye </a:t>
            </a:r>
            <a:r>
              <a:rPr lang="tr-TR" altLang="ar-SY" sz="2800" dirty="0">
                <a:solidFill>
                  <a:srgbClr val="FF0000"/>
                </a:solidFill>
              </a:rPr>
              <a:t>termal enerji </a:t>
            </a:r>
            <a:r>
              <a:rPr lang="tr-TR" altLang="ar-SY" sz="2800" dirty="0">
                <a:solidFill>
                  <a:schemeClr val="tx1"/>
                </a:solidFill>
              </a:rPr>
              <a:t>denir.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00B0F0"/>
                </a:solidFill>
              </a:rPr>
              <a:t>Sıcaklık ile orantılıdır</a:t>
            </a:r>
            <a:r>
              <a:rPr lang="en-US" altLang="ar-SY" sz="2800" dirty="0">
                <a:solidFill>
                  <a:schemeClr val="tx1"/>
                </a:solidFill>
              </a:rPr>
              <a:t>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Bir sistemin termal enerjisi sistemde </a:t>
            </a:r>
            <a:r>
              <a:rPr lang="tr-TR" altLang="ar-SY" sz="2800" dirty="0">
                <a:solidFill>
                  <a:srgbClr val="7030A0"/>
                </a:solidFill>
              </a:rPr>
              <a:t>mevcut parçacık sayısına </a:t>
            </a:r>
            <a:r>
              <a:rPr lang="tr-TR" altLang="ar-SY" sz="2800" dirty="0">
                <a:solidFill>
                  <a:schemeClr val="tx1"/>
                </a:solidFill>
              </a:rPr>
              <a:t>da bağlıdır.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lvl="1" algn="l" rtl="0">
              <a:lnSpc>
                <a:spcPct val="150000"/>
              </a:lnSpc>
            </a:pPr>
            <a:endParaRPr lang="tr-TR" alt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>
                <a:solidFill>
                  <a:srgbClr val="FFFF00"/>
                </a:solidFill>
              </a:rPr>
              <a:t>Enerji ve Sıcaklık</a:t>
            </a:r>
            <a:endParaRPr lang="en-US" altLang="ar-SY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59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439025" cy="5313441"/>
          </a:xfrm>
        </p:spPr>
        <p:txBody>
          <a:bodyPr>
            <a:normAutofit/>
          </a:bodyPr>
          <a:lstStyle/>
          <a:p>
            <a:pPr algn="l" rtl="0">
              <a:lnSpc>
                <a:spcPct val="170000"/>
              </a:lnSpc>
            </a:pPr>
            <a:r>
              <a:rPr lang="tr-TR" sz="2800" b="1" dirty="0">
                <a:solidFill>
                  <a:schemeClr val="tx1"/>
                </a:solidFill>
              </a:rPr>
              <a:t>Termokimya Nedir?</a:t>
            </a:r>
            <a:endParaRPr lang="tr-TR" altLang="ar-SY" sz="2800" b="1" dirty="0">
              <a:solidFill>
                <a:schemeClr val="tx1"/>
              </a:solidFill>
            </a:endParaRPr>
          </a:p>
          <a:p>
            <a:pPr algn="l" rtl="0">
              <a:lnSpc>
                <a:spcPct val="170000"/>
              </a:lnSpc>
            </a:pPr>
            <a:r>
              <a:rPr lang="tr-TR" altLang="ar-SY" sz="2800" b="1" dirty="0">
                <a:solidFill>
                  <a:schemeClr val="tx1"/>
                </a:solidFill>
              </a:rPr>
              <a:t>Termokimyada Bazı Temel Terimler</a:t>
            </a:r>
          </a:p>
          <a:p>
            <a:pPr algn="l" rtl="0">
              <a:lnSpc>
                <a:spcPct val="170000"/>
              </a:lnSpc>
            </a:pPr>
            <a:r>
              <a:rPr lang="tr-TR" sz="2800" b="1" dirty="0">
                <a:solidFill>
                  <a:schemeClr val="tx1"/>
                </a:solidFill>
              </a:rPr>
              <a:t>Isı</a:t>
            </a:r>
          </a:p>
          <a:p>
            <a:pPr algn="l" rtl="0">
              <a:lnSpc>
                <a:spcPct val="170000"/>
              </a:lnSpc>
            </a:pPr>
            <a:r>
              <a:rPr lang="tr-TR" sz="2800" b="1" dirty="0">
                <a:solidFill>
                  <a:schemeClr val="tx1"/>
                </a:solidFill>
              </a:rPr>
              <a:t>Tepkime ısısı ve kalorimetri</a:t>
            </a:r>
          </a:p>
          <a:p>
            <a:pPr algn="l" rtl="0">
              <a:lnSpc>
                <a:spcPct val="170000"/>
              </a:lnSpc>
            </a:pPr>
            <a:r>
              <a:rPr lang="tr-TR" sz="2800" b="1" dirty="0">
                <a:solidFill>
                  <a:schemeClr val="tx1"/>
                </a:solidFill>
              </a:rPr>
              <a:t>İş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sz="3200" dirty="0">
                <a:solidFill>
                  <a:srgbClr val="FF0000"/>
                </a:solidFill>
              </a:rPr>
              <a:t>Konular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291906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İki sistem arasındaki </a:t>
            </a:r>
            <a:r>
              <a:rPr lang="tr-TR" altLang="ar-SY" sz="2800" dirty="0">
                <a:solidFill>
                  <a:srgbClr val="FF0000"/>
                </a:solidFill>
              </a:rPr>
              <a:t>sıcaklık farkından </a:t>
            </a:r>
            <a:r>
              <a:rPr lang="tr-TR" altLang="ar-SY" sz="2800" dirty="0">
                <a:solidFill>
                  <a:schemeClr val="tx1"/>
                </a:solidFill>
              </a:rPr>
              <a:t>kaynaklanan </a:t>
            </a:r>
            <a:r>
              <a:rPr lang="tr-TR" altLang="ar-SY" sz="2800" dirty="0">
                <a:solidFill>
                  <a:srgbClr val="FF0000"/>
                </a:solidFill>
              </a:rPr>
              <a:t>enerji geçişi </a:t>
            </a:r>
            <a:r>
              <a:rPr lang="tr-TR" altLang="ar-SY" sz="2800" dirty="0">
                <a:solidFill>
                  <a:schemeClr val="tx1"/>
                </a:solidFill>
              </a:rPr>
              <a:t>“ısı”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Sistem ve çevre arasındaki ısı transferi sıcaklık farklılığından kaynaklanır.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Isı sıcaktan soğuğa doğru hareket eder.</a:t>
            </a:r>
            <a:r>
              <a:rPr lang="en-US" altLang="ar-SY" sz="2800" dirty="0">
                <a:solidFill>
                  <a:schemeClr val="tx1"/>
                </a:solidFill>
              </a:rPr>
              <a:t> 	</a:t>
            </a:r>
          </a:p>
          <a:p>
            <a:pPr lvl="1"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Sıcaklık değişebilir</a:t>
            </a:r>
            <a:r>
              <a:rPr lang="en-US" altLang="ar-SY" sz="2800" dirty="0">
                <a:solidFill>
                  <a:schemeClr val="tx1"/>
                </a:solidFill>
              </a:rPr>
              <a:t>.</a:t>
            </a:r>
          </a:p>
          <a:p>
            <a:pPr lvl="1"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Faz değişimi olabilir</a:t>
            </a:r>
          </a:p>
          <a:p>
            <a:pPr marL="457200" lvl="1" indent="0" algn="just" rtl="0">
              <a:lnSpc>
                <a:spcPct val="150000"/>
              </a:lnSpc>
              <a:buNone/>
            </a:pPr>
            <a:endParaRPr lang="tr-TR" altLang="ar-SY" sz="2600" dirty="0"/>
          </a:p>
          <a:p>
            <a:pPr lvl="1" algn="l" rtl="0">
              <a:lnSpc>
                <a:spcPct val="150000"/>
              </a:lnSpc>
            </a:pPr>
            <a:endParaRPr lang="tr-TR" altLang="ar-SY" sz="24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ISI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291906"/>
          </a:xfrm>
        </p:spPr>
        <p:txBody>
          <a:bodyPr>
            <a:normAutofit/>
          </a:bodyPr>
          <a:lstStyle/>
          <a:p>
            <a:pPr algn="just" rtl="0">
              <a:lnSpc>
                <a:spcPct val="160000"/>
              </a:lnSpc>
              <a:spcBef>
                <a:spcPts val="60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Sabit sıcaklıkta gerçekleşen ısı akımına işlemine </a:t>
            </a:r>
            <a:r>
              <a:rPr lang="tr-TR" altLang="ar-SY" sz="2800" dirty="0">
                <a:solidFill>
                  <a:srgbClr val="FF0000"/>
                </a:solidFill>
              </a:rPr>
              <a:t>İZOTERMAL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proses (işlem) denir.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marL="457200" lvl="1" indent="0" algn="just" rtl="0">
              <a:lnSpc>
                <a:spcPct val="150000"/>
              </a:lnSpc>
              <a:buNone/>
            </a:pPr>
            <a:endParaRPr lang="tr-TR" altLang="ar-SY" sz="2600" dirty="0"/>
          </a:p>
          <a:p>
            <a:pPr lvl="1" algn="l" rtl="0">
              <a:lnSpc>
                <a:spcPct val="150000"/>
              </a:lnSpc>
            </a:pPr>
            <a:endParaRPr lang="tr-TR" altLang="ar-SY" sz="24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ISI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3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291906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b="1" dirty="0"/>
              <a:t>Aktarılan ısı miktarı (</a:t>
            </a:r>
            <a:r>
              <a:rPr lang="tr-TR" altLang="ar-SY" sz="2800" b="1" i="1" dirty="0"/>
              <a:t>q</a:t>
            </a:r>
            <a:r>
              <a:rPr lang="tr-TR" altLang="ar-SY" sz="2800" b="1" dirty="0"/>
              <a:t>)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tr-TR" altLang="ar-SY" sz="2800" dirty="0">
                <a:solidFill>
                  <a:srgbClr val="993300"/>
                </a:solidFill>
              </a:rPr>
              <a:t>Sıcaklığın ne kadar değiştiğine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tr-TR" altLang="ar-SY" sz="2800" dirty="0">
                <a:solidFill>
                  <a:srgbClr val="FF0000"/>
                </a:solidFill>
              </a:rPr>
              <a:t>Maddenin miktarına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tr-TR" altLang="ar-SY" sz="2800" dirty="0">
                <a:solidFill>
                  <a:srgbClr val="00B0F0"/>
                </a:solidFill>
              </a:rPr>
              <a:t>Maddenin türüne göre değişir </a:t>
            </a:r>
            <a:endParaRPr lang="en-US" altLang="ar-SY" sz="2800" dirty="0">
              <a:solidFill>
                <a:srgbClr val="00B0F0"/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K</a:t>
            </a:r>
            <a:r>
              <a:rPr lang="en-US" altLang="ar-SY" sz="2800" dirty="0" err="1">
                <a:solidFill>
                  <a:schemeClr val="tx1"/>
                </a:solidFill>
              </a:rPr>
              <a:t>alori</a:t>
            </a:r>
            <a:r>
              <a:rPr lang="en-US" altLang="ar-SY" sz="2800" dirty="0">
                <a:solidFill>
                  <a:schemeClr val="tx1"/>
                </a:solidFill>
              </a:rPr>
              <a:t> (</a:t>
            </a:r>
            <a:r>
              <a:rPr lang="en-US" altLang="ar-SY" sz="2800" dirty="0" err="1">
                <a:solidFill>
                  <a:schemeClr val="tx1"/>
                </a:solidFill>
              </a:rPr>
              <a:t>cal</a:t>
            </a:r>
            <a:r>
              <a:rPr lang="en-US" altLang="ar-SY" sz="2800" dirty="0">
                <a:solidFill>
                  <a:schemeClr val="tx1"/>
                </a:solidFill>
              </a:rPr>
              <a:t>)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1 gram suyu sıcaklığını bir derece arttırmak için gerekli olan enerji.</a:t>
            </a:r>
            <a:endParaRPr lang="en-US" altLang="ar-SY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>
                <a:solidFill>
                  <a:srgbClr val="FF0000"/>
                </a:solidFill>
              </a:rPr>
              <a:t>ISI BİRİMLERİ</a:t>
            </a:r>
            <a:endParaRPr lang="en-US" altLang="ar-SY" sz="4000" dirty="0">
              <a:solidFill>
                <a:srgbClr val="FF0000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FE75A97-211C-45C5-910A-235C5F212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488" y="3151632"/>
            <a:ext cx="2954337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Y" sz="3200" dirty="0"/>
              <a:t>SI </a:t>
            </a:r>
            <a:r>
              <a:rPr lang="tr-TR" altLang="ar-SY" sz="3200" dirty="0"/>
              <a:t>birim</a:t>
            </a:r>
            <a:r>
              <a:rPr lang="en-US" altLang="ar-SY" sz="3200" dirty="0"/>
              <a:t> - J</a:t>
            </a:r>
            <a:r>
              <a:rPr lang="tr-TR" altLang="ar-SY" sz="3200" dirty="0"/>
              <a:t>u</a:t>
            </a:r>
            <a:r>
              <a:rPr lang="en-US" altLang="ar-SY" sz="3200" dirty="0"/>
              <a:t>l (J)</a:t>
            </a:r>
          </a:p>
          <a:p>
            <a:endParaRPr lang="tr-TR" altLang="ar-SY" sz="3200" dirty="0">
              <a:solidFill>
                <a:srgbClr val="FF0000"/>
              </a:solidFill>
            </a:endParaRPr>
          </a:p>
          <a:p>
            <a:r>
              <a:rPr lang="en-US" altLang="ar-SY" sz="3200" dirty="0">
                <a:solidFill>
                  <a:srgbClr val="FF0000"/>
                </a:solidFill>
              </a:rPr>
              <a:t>1 </a:t>
            </a:r>
            <a:r>
              <a:rPr lang="en-US" altLang="ar-SY" sz="3200" dirty="0" err="1">
                <a:solidFill>
                  <a:srgbClr val="FF0000"/>
                </a:solidFill>
              </a:rPr>
              <a:t>cal</a:t>
            </a:r>
            <a:r>
              <a:rPr lang="en-US" altLang="ar-SY" sz="3200" dirty="0">
                <a:solidFill>
                  <a:srgbClr val="FF0000"/>
                </a:solidFill>
              </a:rPr>
              <a:t> = 4.184 J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06CA9AE-D916-4311-9335-8D7032A5EE25}"/>
              </a:ext>
            </a:extLst>
          </p:cNvPr>
          <p:cNvSpPr txBox="1"/>
          <p:nvPr/>
        </p:nvSpPr>
        <p:spPr>
          <a:xfrm>
            <a:off x="7298335" y="1852865"/>
            <a:ext cx="2188564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tr-TR" sz="3200" dirty="0"/>
              <a:t>q=m </a:t>
            </a:r>
            <a:r>
              <a:rPr lang="tr-TR" sz="3200" dirty="0" err="1"/>
              <a:t>Cp</a:t>
            </a:r>
            <a:r>
              <a:rPr lang="tr-TR" sz="3200" dirty="0"/>
              <a:t> ∆T</a:t>
            </a:r>
          </a:p>
        </p:txBody>
      </p:sp>
    </p:spTree>
    <p:extLst>
      <p:ext uri="{BB962C8B-B14F-4D97-AF65-F5344CB8AC3E}">
        <p14:creationId xmlns:p14="http://schemas.microsoft.com/office/powerpoint/2010/main" val="15708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31493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Sistemin sıcaklığını 1 derece yükseltme için gerekli olan enerji.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en-US" altLang="ar-SY" sz="2800" dirty="0">
                <a:solidFill>
                  <a:srgbClr val="C00000"/>
                </a:solidFill>
              </a:rPr>
              <a:t>Molar </a:t>
            </a:r>
            <a:r>
              <a:rPr lang="tr-TR" altLang="ar-SY" sz="2800" dirty="0">
                <a:solidFill>
                  <a:srgbClr val="C00000"/>
                </a:solidFill>
              </a:rPr>
              <a:t>ısı kapasitesi:  </a:t>
            </a:r>
            <a:r>
              <a:rPr lang="tr-TR" altLang="ar-SY" sz="2800" dirty="0">
                <a:solidFill>
                  <a:schemeClr val="tx1"/>
                </a:solidFill>
              </a:rPr>
              <a:t>Sistem 1 mol maddedir</a:t>
            </a:r>
            <a:r>
              <a:rPr lang="en-US" altLang="ar-SY" sz="2800" dirty="0">
                <a:solidFill>
                  <a:schemeClr val="tx1"/>
                </a:solidFill>
              </a:rPr>
              <a:t>.</a:t>
            </a:r>
          </a:p>
          <a:p>
            <a:pPr lvl="1" algn="l" rtl="0">
              <a:lnSpc>
                <a:spcPct val="150000"/>
              </a:lnSpc>
              <a:spcBef>
                <a:spcPts val="60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Özgül ısı </a:t>
            </a:r>
            <a:r>
              <a:rPr lang="tr-TR" altLang="ar-SY" sz="2800" dirty="0">
                <a:solidFill>
                  <a:schemeClr val="tx1"/>
                </a:solidFill>
              </a:rPr>
              <a:t>(kapasitesi)</a:t>
            </a:r>
            <a:r>
              <a:rPr lang="en-US" altLang="ar-SY" sz="2800" dirty="0">
                <a:solidFill>
                  <a:schemeClr val="tx1"/>
                </a:solidFill>
              </a:rPr>
              <a:t>, c.</a:t>
            </a:r>
            <a:r>
              <a:rPr lang="tr-TR" altLang="ar-SY" sz="2800" dirty="0">
                <a:solidFill>
                  <a:schemeClr val="tx1"/>
                </a:solidFill>
              </a:rPr>
              <a:t> : Sistem 1 g maddedir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Isı kapasitesi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lvl="2" algn="l" rtl="0">
              <a:lnSpc>
                <a:spcPct val="150000"/>
              </a:lnSpc>
              <a:spcBef>
                <a:spcPts val="60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Kütle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  <a:r>
              <a:rPr lang="tr-TR" altLang="ar-SY" sz="2800" dirty="0">
                <a:solidFill>
                  <a:schemeClr val="tx1"/>
                </a:solidFill>
                <a:sym typeface="WP MathA" pitchFamily="2" charset="2"/>
              </a:rPr>
              <a:t>x </a:t>
            </a:r>
            <a:r>
              <a:rPr lang="tr-TR" altLang="ar-SY" sz="2800" dirty="0">
                <a:solidFill>
                  <a:srgbClr val="FF0000"/>
                </a:solidFill>
              </a:rPr>
              <a:t>Özgül ısı </a:t>
            </a:r>
            <a:endParaRPr lang="en-US" altLang="ar-SY" sz="2800" dirty="0">
              <a:solidFill>
                <a:srgbClr val="FF0000"/>
              </a:solidFill>
              <a:sym typeface="WP MathA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Isı Kapasitesi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>
                <a:extLst>
                  <a:ext uri="{FF2B5EF4-FFF2-40B4-BE49-F238E27FC236}">
                    <a16:creationId xmlns:a16="http://schemas.microsoft.com/office/drawing/2014/main" id="{84CCE1B6-42DA-4FF2-BDD2-953C2DFDF4FE}"/>
                  </a:ext>
                </a:extLst>
              </p:cNvPr>
              <p:cNvSpPr txBox="1"/>
              <p:nvPr/>
            </p:nvSpPr>
            <p:spPr>
              <a:xfrm>
                <a:off x="9351987" y="2368519"/>
                <a:ext cx="2188564" cy="932563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chemeClr val="bg2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 ∆</m:t>
                          </m:r>
                          <m:r>
                            <a:rPr lang="tr-T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sz="3200" dirty="0"/>
              </a:p>
            </p:txBody>
          </p:sp>
        </mc:Choice>
        <mc:Fallback xmlns="">
          <p:sp>
            <p:nvSpPr>
              <p:cNvPr id="4" name="Metin kutusu 3">
                <a:extLst>
                  <a:ext uri="{FF2B5EF4-FFF2-40B4-BE49-F238E27FC236}">
                    <a16:creationId xmlns:a16="http://schemas.microsoft.com/office/drawing/2014/main" id="{84CCE1B6-42DA-4FF2-BDD2-953C2DFDF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987" y="2368519"/>
                <a:ext cx="2188564" cy="9325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794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276916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altLang="ar-SY" sz="2800" dirty="0">
                <a:solidFill>
                  <a:srgbClr val="FF0000"/>
                </a:solidFill>
              </a:rPr>
              <a:t>Isı miktarı=madde kütlesi x özgül ısı x sıcaklık değişimi</a:t>
            </a:r>
            <a:endParaRPr lang="en-US" altLang="ar-SY" sz="2800" dirty="0">
              <a:solidFill>
                <a:srgbClr val="FF0000"/>
              </a:solidFill>
            </a:endParaRPr>
          </a:p>
          <a:p>
            <a:pPr marL="457200" lvl="1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altLang="ar-SY" sz="2800" dirty="0"/>
              <a:t>			</a:t>
            </a:r>
            <a:r>
              <a:rPr lang="tr-TR" altLang="ar-SY" sz="2800" dirty="0">
                <a:solidFill>
                  <a:schemeClr val="tx1"/>
                </a:solidFill>
              </a:rPr>
              <a:t>Isı kapasitesi =C</a:t>
            </a:r>
          </a:p>
          <a:p>
            <a:pPr marL="457200" lvl="1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altLang="ar-SY" sz="2800" i="1" dirty="0">
                <a:solidFill>
                  <a:schemeClr val="tx1"/>
                </a:solidFill>
              </a:rPr>
              <a:t>q</a:t>
            </a:r>
            <a:r>
              <a:rPr lang="tr-TR" altLang="ar-SY" sz="2800" dirty="0">
                <a:solidFill>
                  <a:schemeClr val="tx1"/>
                </a:solidFill>
              </a:rPr>
              <a:t>=</a:t>
            </a:r>
            <a:r>
              <a:rPr lang="tr-TR" altLang="ar-SY" sz="2800" i="1" dirty="0">
                <a:solidFill>
                  <a:schemeClr val="tx1"/>
                </a:solidFill>
              </a:rPr>
              <a:t>m</a:t>
            </a:r>
            <a:r>
              <a:rPr lang="tr-TR" altLang="ar-SY" sz="2800" dirty="0">
                <a:solidFill>
                  <a:schemeClr val="tx1"/>
                </a:solidFill>
              </a:rPr>
              <a:t> x özgül ısı x </a:t>
            </a:r>
            <a:r>
              <a:rPr lang="el-GR" altLang="ar-S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tr-TR" altLang="ar-SY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altLang="ar-S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 </a:t>
            </a:r>
            <a:r>
              <a:rPr lang="tr-TR" altLang="ar-SY" sz="2800" dirty="0">
                <a:solidFill>
                  <a:schemeClr val="tx1"/>
                </a:solidFill>
              </a:rPr>
              <a:t>x </a:t>
            </a:r>
            <a:r>
              <a:rPr lang="el-GR" altLang="ar-S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tr-TR" altLang="ar-SY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altLang="ar-S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 algn="just" rtl="0">
              <a:lnSpc>
                <a:spcPct val="150000"/>
              </a:lnSpc>
              <a:spcBef>
                <a:spcPts val="0"/>
              </a:spcBef>
              <a:buNone/>
            </a:pPr>
            <a:endParaRPr lang="tr-TR" altLang="ar-SY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altLang="ar-SY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</a:t>
            </a:r>
            <a:r>
              <a:rPr lang="tr-TR" altLang="ar-SY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altLang="ar-S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ar-S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7,35 g suyun sıcaklığını 21,0 °C den 98,0 °C’e yükseltmek için gerekli ısı miktarı ne kadardır? ( suyun özgül ısısını 4,18 j g</a:t>
            </a:r>
            <a:r>
              <a:rPr lang="tr-TR" altLang="ar-SY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tr-TR" altLang="ar-S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°C</a:t>
            </a:r>
            <a:r>
              <a:rPr lang="tr-TR" altLang="ar-SY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tr-TR" altLang="ar-S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olarak kabul ediniz)</a:t>
            </a:r>
            <a:endParaRPr lang="tr-TR" altLang="ar-SY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Isı Kapasitesi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4893497" y="173182"/>
            <a:ext cx="226435" cy="34477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804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583898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Sistem ve çevresi arasındaki etkileşimlerde toplam enerji sabit kalır- </a:t>
            </a:r>
            <a:r>
              <a:rPr lang="tr-TR" altLang="ar-SY" sz="2800" b="1" i="1" dirty="0">
                <a:solidFill>
                  <a:srgbClr val="FF0000"/>
                </a:solidFill>
              </a:rPr>
              <a:t>enerji yoktan var edilemez veya var olan enerji yok edilemez</a:t>
            </a:r>
            <a:r>
              <a:rPr lang="en-US" altLang="ar-SY" sz="2800" b="1" i="1" dirty="0"/>
              <a:t>.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ar-SY" sz="2800" dirty="0" err="1">
                <a:solidFill>
                  <a:schemeClr val="tx1"/>
                </a:solidFill>
              </a:rPr>
              <a:t>q</a:t>
            </a:r>
            <a:r>
              <a:rPr lang="en-US" altLang="ar-SY" sz="2800" baseline="-25000" dirty="0" err="1">
                <a:solidFill>
                  <a:schemeClr val="tx1"/>
                </a:solidFill>
              </a:rPr>
              <a:t>s</a:t>
            </a:r>
            <a:r>
              <a:rPr lang="tr-TR" altLang="ar-SY" sz="2800" baseline="-25000" dirty="0">
                <a:solidFill>
                  <a:schemeClr val="tx1"/>
                </a:solidFill>
              </a:rPr>
              <a:t>i</a:t>
            </a:r>
            <a:r>
              <a:rPr lang="en-US" altLang="ar-SY" sz="2800" baseline="-25000" dirty="0">
                <a:solidFill>
                  <a:schemeClr val="tx1"/>
                </a:solidFill>
              </a:rPr>
              <a:t>stem </a:t>
            </a:r>
            <a:r>
              <a:rPr lang="en-US" altLang="ar-SY" sz="2800" dirty="0">
                <a:solidFill>
                  <a:schemeClr val="tx1"/>
                </a:solidFill>
              </a:rPr>
              <a:t>+ q</a:t>
            </a:r>
            <a:r>
              <a:rPr lang="tr-TR" altLang="ar-SY" sz="2800" baseline="-25000" dirty="0">
                <a:solidFill>
                  <a:schemeClr val="tx1"/>
                </a:solidFill>
              </a:rPr>
              <a:t>çevre</a:t>
            </a:r>
            <a:r>
              <a:rPr lang="en-US" altLang="ar-SY" sz="2800" dirty="0">
                <a:solidFill>
                  <a:schemeClr val="tx1"/>
                </a:solidFill>
              </a:rPr>
              <a:t> = 0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ar-SY" sz="2800" dirty="0" err="1">
                <a:solidFill>
                  <a:schemeClr val="tx1"/>
                </a:solidFill>
              </a:rPr>
              <a:t>q</a:t>
            </a:r>
            <a:r>
              <a:rPr lang="en-US" altLang="ar-SY" sz="2800" baseline="-25000" dirty="0" err="1">
                <a:solidFill>
                  <a:schemeClr val="tx1"/>
                </a:solidFill>
              </a:rPr>
              <a:t>s</a:t>
            </a:r>
            <a:r>
              <a:rPr lang="tr-TR" altLang="ar-SY" sz="2800" baseline="-25000" dirty="0">
                <a:solidFill>
                  <a:schemeClr val="tx1"/>
                </a:solidFill>
              </a:rPr>
              <a:t>i</a:t>
            </a:r>
            <a:r>
              <a:rPr lang="en-US" altLang="ar-SY" sz="2800" baseline="-25000" dirty="0">
                <a:solidFill>
                  <a:schemeClr val="tx1"/>
                </a:solidFill>
              </a:rPr>
              <a:t>stem </a:t>
            </a:r>
            <a:r>
              <a:rPr lang="en-US" altLang="ar-SY" sz="2800" dirty="0">
                <a:solidFill>
                  <a:schemeClr val="tx1"/>
                </a:solidFill>
              </a:rPr>
              <a:t>= -q</a:t>
            </a:r>
            <a:r>
              <a:rPr lang="tr-TR" altLang="ar-SY" sz="2800" baseline="-25000" dirty="0">
                <a:solidFill>
                  <a:schemeClr val="tx1"/>
                </a:solidFill>
              </a:rPr>
              <a:t>çevre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7030A0"/>
                </a:solidFill>
              </a:rPr>
              <a:t>Sistemin kaybettiği ısı çevre</a:t>
            </a:r>
            <a:r>
              <a:rPr lang="tr-TR" altLang="ar-SY" sz="2800" dirty="0"/>
              <a:t>, </a:t>
            </a:r>
            <a:r>
              <a:rPr lang="tr-TR" altLang="ar-SY" sz="2800" dirty="0">
                <a:solidFill>
                  <a:srgbClr val="0070C0"/>
                </a:solidFill>
              </a:rPr>
              <a:t>çevrenin kaybettiği ısı sistem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tarafından kazanılır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>
                <a:solidFill>
                  <a:schemeClr val="bg1"/>
                </a:solidFill>
              </a:rPr>
              <a:t>Enerjinin Korunumu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6679EF-E51E-4ED1-BECA-B912ACA91257}"/>
              </a:ext>
            </a:extLst>
          </p:cNvPr>
          <p:cNvSpPr/>
          <p:nvPr/>
        </p:nvSpPr>
        <p:spPr>
          <a:xfrm>
            <a:off x="9388743" y="2531528"/>
            <a:ext cx="2516824" cy="17189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Sistem</a:t>
            </a:r>
          </a:p>
        </p:txBody>
      </p:sp>
      <p:sp>
        <p:nvSpPr>
          <p:cNvPr id="9" name="Up Arrow 5">
            <a:extLst>
              <a:ext uri="{FF2B5EF4-FFF2-40B4-BE49-F238E27FC236}">
                <a16:creationId xmlns:a16="http://schemas.microsoft.com/office/drawing/2014/main" id="{BDB7A20E-7DD2-437F-BE17-4E53D4D4AA65}"/>
              </a:ext>
            </a:extLst>
          </p:cNvPr>
          <p:cNvSpPr/>
          <p:nvPr/>
        </p:nvSpPr>
        <p:spPr>
          <a:xfrm>
            <a:off x="9486899" y="377919"/>
            <a:ext cx="2164469" cy="2153609"/>
          </a:xfrm>
          <a:prstGeom prst="up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/>
              <a:t>q</a:t>
            </a:r>
            <a:r>
              <a:rPr lang="en-US" sz="3200" dirty="0"/>
              <a:t> &lt;0</a:t>
            </a:r>
            <a:endParaRPr lang="tr-TR" sz="3200" dirty="0"/>
          </a:p>
        </p:txBody>
      </p:sp>
      <p:sp>
        <p:nvSpPr>
          <p:cNvPr id="10" name="Up Arrow 6">
            <a:extLst>
              <a:ext uri="{FF2B5EF4-FFF2-40B4-BE49-F238E27FC236}">
                <a16:creationId xmlns:a16="http://schemas.microsoft.com/office/drawing/2014/main" id="{6DA4FA25-2E62-4247-AF95-C1763FE9031E}"/>
              </a:ext>
            </a:extLst>
          </p:cNvPr>
          <p:cNvSpPr/>
          <p:nvPr/>
        </p:nvSpPr>
        <p:spPr>
          <a:xfrm>
            <a:off x="9628405" y="4250464"/>
            <a:ext cx="2164469" cy="2153609"/>
          </a:xfrm>
          <a:prstGeom prst="up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/>
              <a:t>q</a:t>
            </a:r>
            <a:r>
              <a:rPr lang="en-US" sz="3200" dirty="0"/>
              <a:t> &gt;0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59283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583898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altLang="ar-SY" sz="2800" dirty="0">
                <a:solidFill>
                  <a:schemeClr val="tx1"/>
                </a:solidFill>
              </a:rPr>
              <a:t>Soğuk su içerisine atılan </a:t>
            </a:r>
            <a:r>
              <a:rPr lang="tr-TR" altLang="ar-SY" sz="2800" dirty="0">
                <a:solidFill>
                  <a:srgbClr val="0070C0"/>
                </a:solidFill>
              </a:rPr>
              <a:t>belli bir miktar </a:t>
            </a:r>
            <a:r>
              <a:rPr lang="tr-TR" altLang="ar-SY" sz="2800" dirty="0">
                <a:solidFill>
                  <a:srgbClr val="FF0000"/>
                </a:solidFill>
              </a:rPr>
              <a:t>sıcak kurşun </a:t>
            </a:r>
            <a:r>
              <a:rPr lang="tr-TR" altLang="ar-SY" sz="2800" dirty="0">
                <a:solidFill>
                  <a:schemeClr val="tx1"/>
                </a:solidFill>
              </a:rPr>
              <a:t>suyun sıcaklığını yükseltir.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Özgül Isının Deneysel Tayini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09" y="2581210"/>
            <a:ext cx="7060679" cy="4141562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57E4631D-98F1-4135-AA8E-634011E4025E}"/>
              </a:ext>
            </a:extLst>
          </p:cNvPr>
          <p:cNvSpPr/>
          <p:nvPr/>
        </p:nvSpPr>
        <p:spPr>
          <a:xfrm>
            <a:off x="3911201" y="3429000"/>
            <a:ext cx="832728" cy="877163"/>
          </a:xfrm>
          <a:prstGeom prst="rect">
            <a:avLst/>
          </a:prstGeom>
          <a:solidFill>
            <a:schemeClr val="bg1"/>
          </a:solidFill>
        </p:spPr>
        <p:txBody>
          <a:bodyPr wrap="none" tIns="0">
            <a:spAutoFit/>
          </a:bodyPr>
          <a:lstStyle/>
          <a:p>
            <a:r>
              <a:rPr lang="tr-TR" altLang="ar-SY" dirty="0"/>
              <a:t>150 g</a:t>
            </a:r>
          </a:p>
          <a:p>
            <a:r>
              <a:rPr lang="tr-TR" altLang="ar-SY" dirty="0"/>
              <a:t>Kurşun</a:t>
            </a:r>
          </a:p>
          <a:p>
            <a:r>
              <a:rPr lang="tr-TR" dirty="0"/>
              <a:t>100 °C</a:t>
            </a:r>
          </a:p>
        </p:txBody>
      </p:sp>
    </p:spTree>
    <p:extLst>
      <p:ext uri="{BB962C8B-B14F-4D97-AF65-F5344CB8AC3E}">
        <p14:creationId xmlns:p14="http://schemas.microsoft.com/office/powerpoint/2010/main" val="133289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583898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altLang="ar-SY" sz="2800" dirty="0">
                <a:solidFill>
                  <a:srgbClr val="FF0000"/>
                </a:solidFill>
              </a:rPr>
              <a:t>Kurşun tarafından verilen ısı </a:t>
            </a:r>
            <a:r>
              <a:rPr lang="tr-TR" altLang="ar-SY" sz="2800" dirty="0">
                <a:solidFill>
                  <a:srgbClr val="0070C0"/>
                </a:solidFill>
              </a:rPr>
              <a:t>su tarafından alınır</a:t>
            </a:r>
            <a:r>
              <a:rPr lang="tr-TR" altLang="ar-SY" sz="2800" dirty="0"/>
              <a:t>. </a:t>
            </a:r>
            <a:r>
              <a:rPr lang="tr-TR" altLang="ar-SY" sz="2800" dirty="0">
                <a:solidFill>
                  <a:schemeClr val="tx1"/>
                </a:solidFill>
              </a:rPr>
              <a:t>Kurşunu sıcaklığı düşerken suyun sıcaklığı artar.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Özgül Isının Deneysel Tayini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09" y="2581210"/>
            <a:ext cx="7060679" cy="4141562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01EF708-8A14-4651-885A-3C9AE8EB04CD}"/>
              </a:ext>
            </a:extLst>
          </p:cNvPr>
          <p:cNvSpPr/>
          <p:nvPr/>
        </p:nvSpPr>
        <p:spPr>
          <a:xfrm>
            <a:off x="3911201" y="3429000"/>
            <a:ext cx="832728" cy="877163"/>
          </a:xfrm>
          <a:prstGeom prst="rect">
            <a:avLst/>
          </a:prstGeom>
          <a:solidFill>
            <a:schemeClr val="bg1"/>
          </a:solidFill>
        </p:spPr>
        <p:txBody>
          <a:bodyPr wrap="none" tIns="0">
            <a:spAutoFit/>
          </a:bodyPr>
          <a:lstStyle/>
          <a:p>
            <a:r>
              <a:rPr lang="tr-TR" altLang="ar-SY" dirty="0"/>
              <a:t>150 g</a:t>
            </a:r>
          </a:p>
          <a:p>
            <a:r>
              <a:rPr lang="tr-TR" altLang="ar-SY" dirty="0"/>
              <a:t>Kurşun</a:t>
            </a:r>
          </a:p>
          <a:p>
            <a:r>
              <a:rPr lang="tr-TR" dirty="0"/>
              <a:t>100 °C</a:t>
            </a:r>
          </a:p>
        </p:txBody>
      </p:sp>
    </p:spTree>
    <p:extLst>
      <p:ext uri="{BB962C8B-B14F-4D97-AF65-F5344CB8AC3E}">
        <p14:creationId xmlns:p14="http://schemas.microsoft.com/office/powerpoint/2010/main" val="15587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583898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altLang="ar-SY" sz="2800" dirty="0">
                <a:solidFill>
                  <a:schemeClr val="tx1"/>
                </a:solidFill>
              </a:rPr>
              <a:t>Termal dengede, suyun ve kurşunun son sıcaklıkları eşit olur.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Özgül Isının Deneysel Tayini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09" y="2581210"/>
            <a:ext cx="7060679" cy="4141562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B41F6FC4-6E42-40C9-97C7-018BC6B00B0D}"/>
              </a:ext>
            </a:extLst>
          </p:cNvPr>
          <p:cNvSpPr/>
          <p:nvPr/>
        </p:nvSpPr>
        <p:spPr>
          <a:xfrm>
            <a:off x="3911201" y="3429000"/>
            <a:ext cx="832728" cy="877163"/>
          </a:xfrm>
          <a:prstGeom prst="rect">
            <a:avLst/>
          </a:prstGeom>
          <a:solidFill>
            <a:schemeClr val="bg1"/>
          </a:solidFill>
        </p:spPr>
        <p:txBody>
          <a:bodyPr wrap="none" tIns="0">
            <a:spAutoFit/>
          </a:bodyPr>
          <a:lstStyle/>
          <a:p>
            <a:r>
              <a:rPr lang="tr-TR" altLang="ar-SY" dirty="0"/>
              <a:t>150 g</a:t>
            </a:r>
          </a:p>
          <a:p>
            <a:r>
              <a:rPr lang="tr-TR" altLang="ar-SY" dirty="0"/>
              <a:t>Kurşun</a:t>
            </a:r>
          </a:p>
          <a:p>
            <a:r>
              <a:rPr lang="tr-TR" dirty="0"/>
              <a:t>100 °C</a:t>
            </a:r>
          </a:p>
        </p:txBody>
      </p:sp>
    </p:spTree>
    <p:extLst>
      <p:ext uri="{BB962C8B-B14F-4D97-AF65-F5344CB8AC3E}">
        <p14:creationId xmlns:p14="http://schemas.microsoft.com/office/powerpoint/2010/main" val="24459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583898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tr-TR" altLang="ar-SY" sz="2800" i="1" dirty="0">
                <a:solidFill>
                  <a:schemeClr val="tx1"/>
                </a:solidFill>
              </a:rPr>
              <a:t>Deneysel veriler yardımı ile özgül ısının belirlenmesi</a:t>
            </a:r>
            <a:r>
              <a:rPr lang="en-US" altLang="ar-SY" sz="2800" i="1" dirty="0">
                <a:solidFill>
                  <a:schemeClr val="tx1"/>
                </a:solidFill>
              </a:rPr>
              <a:t>.</a:t>
            </a:r>
          </a:p>
          <a:p>
            <a:pPr marL="0" indent="0" algn="ctr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ar-SY" sz="2800" dirty="0">
                <a:solidFill>
                  <a:schemeClr val="tx1"/>
                </a:solidFill>
              </a:rPr>
              <a:t>q</a:t>
            </a:r>
            <a:r>
              <a:rPr lang="tr-TR" altLang="ar-SY" sz="2800" baseline="-25000" dirty="0">
                <a:solidFill>
                  <a:schemeClr val="tx1"/>
                </a:solidFill>
              </a:rPr>
              <a:t>kurşun</a:t>
            </a:r>
            <a:r>
              <a:rPr lang="en-US" altLang="ar-SY" sz="2800" baseline="-25000" dirty="0">
                <a:solidFill>
                  <a:schemeClr val="tx1"/>
                </a:solidFill>
              </a:rPr>
              <a:t> </a:t>
            </a:r>
            <a:r>
              <a:rPr lang="en-US" altLang="ar-SY" sz="2800" dirty="0">
                <a:solidFill>
                  <a:schemeClr val="tx1"/>
                </a:solidFill>
              </a:rPr>
              <a:t>= -q</a:t>
            </a:r>
            <a:r>
              <a:rPr lang="tr-TR" altLang="ar-SY" sz="2800" baseline="-25000" dirty="0">
                <a:solidFill>
                  <a:schemeClr val="tx1"/>
                </a:solidFill>
              </a:rPr>
              <a:t>su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marL="0" indent="0" algn="ctr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ar-SY" sz="2800" dirty="0">
                <a:solidFill>
                  <a:schemeClr val="tx1"/>
                </a:solidFill>
              </a:rPr>
              <a:t>q </a:t>
            </a:r>
            <a:r>
              <a:rPr lang="tr-TR" altLang="ar-SY" sz="2800" baseline="-25000" dirty="0">
                <a:solidFill>
                  <a:schemeClr val="tx1"/>
                </a:solidFill>
              </a:rPr>
              <a:t>su</a:t>
            </a:r>
            <a:r>
              <a:rPr lang="en-US" altLang="ar-SY" sz="2800" baseline="-25000" dirty="0">
                <a:solidFill>
                  <a:schemeClr val="tx1"/>
                </a:solidFill>
              </a:rPr>
              <a:t> </a:t>
            </a:r>
            <a:r>
              <a:rPr lang="en-US" altLang="ar-SY" sz="2800" dirty="0">
                <a:solidFill>
                  <a:schemeClr val="tx1"/>
                </a:solidFill>
              </a:rPr>
              <a:t>= m c 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T = (50.0 g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su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)(4.184 J/g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su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°C)(28.8 - 22.0)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°C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ar-SY" sz="2800" dirty="0">
                <a:solidFill>
                  <a:schemeClr val="tx1"/>
                </a:solidFill>
              </a:rPr>
              <a:t>= </a:t>
            </a:r>
            <a:r>
              <a:rPr lang="en-US" altLang="ar-SY" sz="2800" dirty="0">
                <a:solidFill>
                  <a:schemeClr val="hlink"/>
                </a:solidFill>
              </a:rPr>
              <a:t>1.4x10</a:t>
            </a:r>
            <a:r>
              <a:rPr lang="en-US" altLang="ar-SY" sz="2800" baseline="30000" dirty="0">
                <a:solidFill>
                  <a:schemeClr val="hlink"/>
                </a:solidFill>
              </a:rPr>
              <a:t>3</a:t>
            </a:r>
            <a:r>
              <a:rPr lang="en-US" altLang="ar-SY" sz="2800" dirty="0">
                <a:solidFill>
                  <a:schemeClr val="hlink"/>
                </a:solidFill>
              </a:rPr>
              <a:t> J</a:t>
            </a:r>
          </a:p>
          <a:p>
            <a:pPr marL="0" indent="0" algn="ctr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ar-SY" sz="2800" dirty="0">
                <a:solidFill>
                  <a:schemeClr val="tx1"/>
                </a:solidFill>
              </a:rPr>
              <a:t>q </a:t>
            </a:r>
            <a:r>
              <a:rPr lang="tr-TR" altLang="ar-SY" sz="2800" baseline="-25000" dirty="0">
                <a:solidFill>
                  <a:schemeClr val="tx1"/>
                </a:solidFill>
              </a:rPr>
              <a:t>kurşun</a:t>
            </a:r>
            <a:r>
              <a:rPr lang="en-US" altLang="ar-SY" sz="2800" baseline="-25000" dirty="0">
                <a:solidFill>
                  <a:schemeClr val="tx1"/>
                </a:solidFill>
              </a:rPr>
              <a:t> 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= </a:t>
            </a:r>
            <a:r>
              <a:rPr lang="en-US" altLang="ar-SY" sz="2800" dirty="0">
                <a:solidFill>
                  <a:srgbClr val="FE0000"/>
                </a:solidFill>
                <a:sym typeface="Symbol" panose="05050102010706020507" pitchFamily="18" charset="2"/>
              </a:rPr>
              <a:t>-</a:t>
            </a:r>
            <a:r>
              <a:rPr lang="en-US" altLang="ar-SY" sz="2800" dirty="0">
                <a:solidFill>
                  <a:schemeClr val="hlink"/>
                </a:solidFill>
                <a:sym typeface="Symbol" panose="05050102010706020507" pitchFamily="18" charset="2"/>
              </a:rPr>
              <a:t>1.4x10</a:t>
            </a:r>
            <a:r>
              <a:rPr lang="en-US" altLang="ar-SY" sz="2800" baseline="30000" dirty="0">
                <a:solidFill>
                  <a:schemeClr val="hlink"/>
                </a:solidFill>
                <a:sym typeface="Symbol" panose="05050102010706020507" pitchFamily="18" charset="2"/>
              </a:rPr>
              <a:t>3</a:t>
            </a:r>
            <a:r>
              <a:rPr lang="en-US" altLang="ar-SY" sz="2800" dirty="0">
                <a:solidFill>
                  <a:schemeClr val="hlink"/>
                </a:solidFill>
                <a:sym typeface="Symbol" panose="05050102010706020507" pitchFamily="18" charset="2"/>
              </a:rPr>
              <a:t> J</a:t>
            </a:r>
            <a:r>
              <a:rPr lang="en-US" altLang="ar-SY" sz="2800" dirty="0">
                <a:sym typeface="Symbol" panose="05050102010706020507" pitchFamily="18" charset="2"/>
              </a:rPr>
              <a:t> 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=</a:t>
            </a:r>
            <a:r>
              <a:rPr lang="en-US" altLang="ar-SY" sz="2800" dirty="0">
                <a:solidFill>
                  <a:schemeClr val="tx1"/>
                </a:solidFill>
              </a:rPr>
              <a:t> m c 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T = (150.0 g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kurşun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) </a:t>
            </a:r>
            <a:endParaRPr lang="tr-TR" altLang="ar-SY" sz="2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0" indent="0" algn="l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		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(c</a:t>
            </a:r>
            <a:r>
              <a:rPr lang="tr-TR" altLang="ar-SY" sz="2800" baseline="-25000" dirty="0">
                <a:solidFill>
                  <a:schemeClr val="tx1"/>
                </a:solidFill>
              </a:rPr>
              <a:t> kurşun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 (28.8 - 100.0)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°C</a:t>
            </a:r>
          </a:p>
          <a:p>
            <a:pPr marL="0" indent="0" algn="ctr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ar-SY" sz="2800" dirty="0">
                <a:solidFill>
                  <a:schemeClr val="tx1"/>
                </a:solidFill>
              </a:rPr>
              <a:t>c </a:t>
            </a:r>
            <a:r>
              <a:rPr lang="tr-TR" altLang="ar-SY" sz="2800" baseline="-25000" dirty="0">
                <a:solidFill>
                  <a:schemeClr val="tx1"/>
                </a:solidFill>
              </a:rPr>
              <a:t>kurşun</a:t>
            </a:r>
            <a:r>
              <a:rPr lang="en-US" altLang="ar-SY" sz="2800" baseline="-25000" dirty="0">
                <a:solidFill>
                  <a:schemeClr val="tx1"/>
                </a:solidFill>
              </a:rPr>
              <a:t> </a:t>
            </a:r>
            <a:r>
              <a:rPr lang="en-US" altLang="ar-SY" sz="2800" dirty="0">
                <a:solidFill>
                  <a:schemeClr val="tx1"/>
                </a:solidFill>
              </a:rPr>
              <a:t>= </a:t>
            </a:r>
            <a:r>
              <a:rPr lang="en-US" altLang="ar-SY" sz="2800" dirty="0">
                <a:solidFill>
                  <a:srgbClr val="FE0000"/>
                </a:solidFill>
              </a:rPr>
              <a:t>0.13 J g</a:t>
            </a:r>
            <a:r>
              <a:rPr lang="en-US" altLang="ar-SY" sz="2800" baseline="30000" dirty="0">
                <a:solidFill>
                  <a:srgbClr val="FE0000"/>
                </a:solidFill>
              </a:rPr>
              <a:t>-1 </a:t>
            </a:r>
            <a:r>
              <a:rPr lang="en-US" altLang="ar-SY" sz="2800" dirty="0">
                <a:solidFill>
                  <a:srgbClr val="FE0000"/>
                </a:solidFill>
                <a:sym typeface="Symbol" panose="05050102010706020507" pitchFamily="18" charset="2"/>
              </a:rPr>
              <a:t>°C</a:t>
            </a:r>
            <a:r>
              <a:rPr lang="en-US" altLang="ar-SY" sz="2800" baseline="30000" dirty="0">
                <a:solidFill>
                  <a:srgbClr val="FE0000"/>
                </a:solidFill>
                <a:sym typeface="Symbol" panose="05050102010706020507" pitchFamily="18" charset="2"/>
              </a:rPr>
              <a:t>-1</a:t>
            </a:r>
            <a:endParaRPr lang="el-GR" alt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Özgül Isının Deneysel Tayini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9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439025" cy="5156995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rgbClr val="00B050"/>
                </a:solidFill>
              </a:rPr>
              <a:t>Kimyasal tepkimeler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ile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tepkenlerin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ürünlere dönüştüğünü ve tepkime sonunda </a:t>
            </a:r>
            <a:r>
              <a:rPr lang="tr-TR" sz="2800" dirty="0">
                <a:solidFill>
                  <a:srgbClr val="FF0000"/>
                </a:solidFill>
              </a:rPr>
              <a:t>kütlenin korunduğunu</a:t>
            </a:r>
            <a:r>
              <a:rPr lang="tr-TR" sz="2800" dirty="0"/>
              <a:t>, </a:t>
            </a:r>
            <a:r>
              <a:rPr lang="tr-TR" sz="2800" dirty="0">
                <a:solidFill>
                  <a:schemeClr val="tx1"/>
                </a:solidFill>
              </a:rPr>
              <a:t>yani tepkimelerde kütle kaybı veya kazanımı olmadığını daha önce gördük.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rgbClr val="00B050"/>
                </a:solidFill>
              </a:rPr>
              <a:t>Kimyasal tepkimelerde</a:t>
            </a:r>
            <a:r>
              <a:rPr lang="tr-TR" sz="2800" dirty="0">
                <a:solidFill>
                  <a:schemeClr val="tx1"/>
                </a:solidFill>
              </a:rPr>
              <a:t>, tepkenler ürünlere dönüşürken bu dönüşüme eşlik eden bir başka olgu vardır.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Termokimya Nedir?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42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583898"/>
          </a:xfrm>
        </p:spPr>
        <p:txBody>
          <a:bodyPr>
            <a:normAutofit/>
          </a:bodyPr>
          <a:lstStyle/>
          <a:p>
            <a:pPr algn="l" rtl="0"/>
            <a:endParaRPr lang="en-US" altLang="ar-SY" sz="2800" dirty="0">
              <a:solidFill>
                <a:schemeClr val="hlink"/>
              </a:solidFill>
            </a:endParaRPr>
          </a:p>
          <a:p>
            <a:pPr algn="l" rtl="0"/>
            <a:endParaRPr lang="en-US" altLang="ar-SY" sz="2800" dirty="0">
              <a:solidFill>
                <a:schemeClr val="hlink"/>
              </a:solidFill>
            </a:endParaRPr>
          </a:p>
          <a:p>
            <a:pPr algn="l" rtl="0"/>
            <a:endParaRPr lang="en-US" altLang="ar-SY" sz="2800" dirty="0">
              <a:sym typeface="Symbol" panose="05050102010706020507" pitchFamily="18" charset="2"/>
            </a:endParaRPr>
          </a:p>
          <a:p>
            <a:pPr algn="l" rtl="0"/>
            <a:endParaRPr lang="el-GR" alt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Bazı Özgül Isı Değerleri (J g</a:t>
            </a:r>
            <a:r>
              <a:rPr lang="tr-TR" altLang="ar-SY" sz="4000" baseline="30000" dirty="0"/>
              <a:t>-1</a:t>
            </a:r>
            <a:r>
              <a:rPr lang="tr-TR" altLang="ar-SY" sz="4000" dirty="0"/>
              <a:t> </a:t>
            </a:r>
            <a:r>
              <a:rPr lang="tr-TR" altLang="ar-S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tr-TR" altLang="ar-SY" sz="4000" dirty="0"/>
              <a:t>C</a:t>
            </a:r>
            <a:r>
              <a:rPr lang="tr-TR" altLang="ar-SY" sz="4000" baseline="30000" dirty="0"/>
              <a:t>-1</a:t>
            </a:r>
            <a:r>
              <a:rPr lang="tr-TR" altLang="ar-SY" sz="4000" dirty="0"/>
              <a:t>)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577644"/>
              </p:ext>
            </p:extLst>
          </p:nvPr>
        </p:nvGraphicFramePr>
        <p:xfrm>
          <a:off x="1524000" y="1744181"/>
          <a:ext cx="832781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/>
                        <a:t>Katılar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C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/>
                        <a:t>Sıvılar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Gazlar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B050"/>
                          </a:solidFill>
                        </a:rPr>
                        <a:t>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B050"/>
                          </a:solidFill>
                        </a:rPr>
                        <a:t>0,130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70C0"/>
                          </a:solidFill>
                        </a:rPr>
                        <a:t>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70C0"/>
                          </a:solidFill>
                        </a:rPr>
                        <a:t>0,140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</a:t>
                      </a:r>
                      <a:r>
                        <a:rPr lang="tr-TR" sz="2400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0,843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B050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B050"/>
                          </a:solidFill>
                        </a:rPr>
                        <a:t>0,385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70C0"/>
                          </a:solidFill>
                        </a:rPr>
                        <a:t>Br</a:t>
                      </a:r>
                      <a:r>
                        <a:rPr lang="tr-TR" sz="2400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70C0"/>
                          </a:solidFill>
                        </a:rPr>
                        <a:t>0,484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</a:t>
                      </a:r>
                      <a:r>
                        <a:rPr lang="tr-TR" sz="2400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1,040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B050"/>
                          </a:solidFill>
                        </a:rPr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B050"/>
                          </a:solidFill>
                        </a:rPr>
                        <a:t>0,449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aseline="0" dirty="0">
                          <a:solidFill>
                            <a:srgbClr val="0070C0"/>
                          </a:solidFill>
                        </a:rPr>
                        <a:t>CCl</a:t>
                      </a:r>
                      <a:r>
                        <a:rPr lang="tr-TR" sz="2400" baseline="-250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70C0"/>
                          </a:solidFill>
                        </a:rPr>
                        <a:t>0,850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tr-TR" sz="2400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tr-TR" sz="24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</a:t>
                      </a:r>
                      <a:r>
                        <a:rPr lang="tr-TR" sz="2400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1,67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B050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B050"/>
                          </a:solidFill>
                        </a:rPr>
                        <a:t>0,708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aseline="0" dirty="0">
                          <a:solidFill>
                            <a:srgbClr val="0070C0"/>
                          </a:solidFill>
                        </a:rPr>
                        <a:t>CH</a:t>
                      </a:r>
                      <a:r>
                        <a:rPr lang="tr-TR" sz="2400" baseline="-25000" dirty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tr-TR" sz="2400" baseline="0" dirty="0">
                          <a:solidFill>
                            <a:srgbClr val="0070C0"/>
                          </a:solidFill>
                        </a:rPr>
                        <a:t>COOH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70C0"/>
                          </a:solidFill>
                        </a:rPr>
                        <a:t>2,15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NH</a:t>
                      </a:r>
                      <a:r>
                        <a:rPr lang="tr-TR" sz="2400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2,06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B050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B050"/>
                          </a:solidFill>
                        </a:rPr>
                        <a:t>0,769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aseline="0" dirty="0">
                          <a:solidFill>
                            <a:srgbClr val="0070C0"/>
                          </a:solidFill>
                        </a:rPr>
                        <a:t>CH</a:t>
                      </a:r>
                      <a:r>
                        <a:rPr lang="tr-TR" sz="2400" baseline="-25000" dirty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tr-TR" sz="2400" baseline="0" dirty="0">
                          <a:solidFill>
                            <a:srgbClr val="0070C0"/>
                          </a:solidFill>
                        </a:rPr>
                        <a:t>CH</a:t>
                      </a:r>
                      <a:r>
                        <a:rPr lang="tr-TR" sz="2400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tr-TR" sz="2400" baseline="0" dirty="0">
                          <a:solidFill>
                            <a:srgbClr val="0070C0"/>
                          </a:solidFill>
                        </a:rPr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70C0"/>
                          </a:solidFill>
                        </a:rPr>
                        <a:t>2,44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aseline="0" dirty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tr-TR" sz="2400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tr-TR" sz="2400" baseline="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aseline="0" dirty="0">
                          <a:solidFill>
                            <a:srgbClr val="FF0000"/>
                          </a:solidFill>
                        </a:rPr>
                        <a:t>2,08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B050"/>
                          </a:solidFill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B050"/>
                          </a:solidFill>
                        </a:rPr>
                        <a:t>0,897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aseline="0" dirty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tr-TR" sz="2400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tr-TR" sz="2400" baseline="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FF0000"/>
                          </a:solidFill>
                        </a:rPr>
                        <a:t>4,18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tr-TR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tr-TR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B050"/>
                          </a:solidFill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00B050"/>
                          </a:solidFill>
                        </a:rPr>
                        <a:t>1,023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tr-TR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tr-TR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aseline="0" dirty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tr-TR" sz="2400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tr-TR" sz="2400" baseline="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dirty="0">
                          <a:solidFill>
                            <a:srgbClr val="FF0000"/>
                          </a:solidFill>
                        </a:rPr>
                        <a:t>2,11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tr-TR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tr-TR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51815" y="1907831"/>
            <a:ext cx="2107956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tr-TR" sz="2800" dirty="0">
                <a:solidFill>
                  <a:srgbClr val="FF0000"/>
                </a:solidFill>
              </a:rPr>
              <a:t>Ödev</a:t>
            </a:r>
          </a:p>
          <a:p>
            <a:pPr algn="ctr"/>
            <a:r>
              <a:rPr lang="tr-TR" sz="2800" dirty="0"/>
              <a:t>Gıda maddelerim Özgül ısıları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83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321887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Tepkime ısısı</a:t>
            </a:r>
            <a:r>
              <a:rPr lang="en-US" altLang="ar-SY" sz="2800" dirty="0">
                <a:solidFill>
                  <a:schemeClr val="tx1"/>
                </a:solidFill>
              </a:rPr>
              <a:t>, </a:t>
            </a:r>
            <a:r>
              <a:rPr lang="en-US" altLang="ar-SY" sz="2800" dirty="0">
                <a:solidFill>
                  <a:srgbClr val="FF0000"/>
                </a:solidFill>
              </a:rPr>
              <a:t>q</a:t>
            </a:r>
            <a:r>
              <a:rPr lang="tr-TR" altLang="ar-SY" sz="2800" baseline="-25000" dirty="0">
                <a:solidFill>
                  <a:srgbClr val="FF0000"/>
                </a:solidFill>
              </a:rPr>
              <a:t>tep</a:t>
            </a:r>
            <a:r>
              <a:rPr lang="en-US" altLang="ar-SY" sz="2800" baseline="-25000" dirty="0"/>
              <a:t>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FF0000"/>
                </a:solidFill>
              </a:rPr>
              <a:t>Sabit sıcaklıkta </a:t>
            </a:r>
            <a:r>
              <a:rPr lang="tr-TR" altLang="ar-SY" sz="2800" dirty="0">
                <a:solidFill>
                  <a:schemeClr val="tx1"/>
                </a:solidFill>
              </a:rPr>
              <a:t>yürüyen </a:t>
            </a:r>
            <a:r>
              <a:rPr lang="tr-TR" altLang="ar-SY" sz="2800" dirty="0">
                <a:solidFill>
                  <a:srgbClr val="00B050"/>
                </a:solidFill>
              </a:rPr>
              <a:t>bir kimyasal tepkimede </a:t>
            </a:r>
            <a:r>
              <a:rPr lang="tr-TR" altLang="ar-SY" sz="2800" dirty="0">
                <a:solidFill>
                  <a:schemeClr val="tx1"/>
                </a:solidFill>
              </a:rPr>
              <a:t>sistem ile çevresi arasında </a:t>
            </a:r>
            <a:r>
              <a:rPr lang="tr-TR" altLang="ar-SY" sz="2800" dirty="0">
                <a:solidFill>
                  <a:srgbClr val="00B0F0"/>
                </a:solidFill>
              </a:rPr>
              <a:t>alınıp verilen ısı </a:t>
            </a:r>
            <a:r>
              <a:rPr lang="tr-TR" altLang="ar-SY" sz="2800" dirty="0">
                <a:solidFill>
                  <a:schemeClr val="tx1"/>
                </a:solidFill>
              </a:rPr>
              <a:t>miktarıdır</a:t>
            </a:r>
            <a:r>
              <a:rPr lang="en-US" altLang="ar-SY" sz="2800" i="1" dirty="0">
                <a:solidFill>
                  <a:schemeClr val="tx1"/>
                </a:solidFill>
              </a:rPr>
              <a:t>.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</a:p>
          <a:p>
            <a:pPr algn="l" rtl="0">
              <a:lnSpc>
                <a:spcPct val="150000"/>
              </a:lnSpc>
            </a:pPr>
            <a:endParaRPr lang="en-US" altLang="ar-SY" sz="2800" dirty="0">
              <a:solidFill>
                <a:schemeClr val="hlink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altLang="ar-SY" sz="2800" dirty="0">
              <a:sym typeface="Symbol" panose="05050102010706020507" pitchFamily="18" charset="2"/>
            </a:endParaRPr>
          </a:p>
          <a:p>
            <a:pPr algn="l" rtl="0">
              <a:lnSpc>
                <a:spcPct val="150000"/>
              </a:lnSpc>
            </a:pPr>
            <a:endParaRPr lang="el-GR" alt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>
                <a:solidFill>
                  <a:srgbClr val="FF0000"/>
                </a:solidFill>
              </a:rPr>
              <a:t>Tepkime Isısı ve Kalorimetri</a:t>
            </a:r>
            <a:endParaRPr lang="en-US" altLang="ar-SY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8238253" cy="530842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tr-TR" altLang="ar-SY" sz="2800" dirty="0">
                <a:solidFill>
                  <a:srgbClr val="FF0000"/>
                </a:solidFill>
              </a:rPr>
              <a:t>Ekzotermik </a:t>
            </a:r>
            <a:r>
              <a:rPr lang="tr-TR" altLang="ar-SY" sz="2800" dirty="0">
                <a:solidFill>
                  <a:schemeClr val="tx1"/>
                </a:solidFill>
              </a:rPr>
              <a:t>tepkimeler.</a:t>
            </a:r>
          </a:p>
          <a:p>
            <a:pPr lvl="1" algn="l" rtl="0">
              <a:lnSpc>
                <a:spcPct val="150000"/>
              </a:lnSpc>
            </a:pPr>
            <a:r>
              <a:rPr lang="tr-TR" altLang="ar-SY" sz="2800" dirty="0">
                <a:solidFill>
                  <a:schemeClr val="tx1"/>
                </a:solidFill>
              </a:rPr>
              <a:t>Çevreye ısı verir, </a:t>
            </a:r>
            <a:r>
              <a:rPr lang="tr-TR" altLang="ar-SY" sz="2800" dirty="0" err="1">
                <a:solidFill>
                  <a:srgbClr val="FF0000"/>
                </a:solidFill>
              </a:rPr>
              <a:t>q</a:t>
            </a:r>
            <a:r>
              <a:rPr lang="tr-TR" altLang="ar-SY" sz="2800" baseline="-25000" dirty="0" err="1">
                <a:solidFill>
                  <a:srgbClr val="FF0000"/>
                </a:solidFill>
              </a:rPr>
              <a:t>tep</a:t>
            </a:r>
            <a:r>
              <a:rPr lang="tr-TR" altLang="ar-SY" sz="2800" dirty="0">
                <a:solidFill>
                  <a:srgbClr val="FF0000"/>
                </a:solidFill>
              </a:rPr>
              <a:t> &lt; 0.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tr-TR" altLang="ar-SY" sz="2800" dirty="0">
                <a:solidFill>
                  <a:schemeClr val="tx1"/>
                </a:solidFill>
              </a:rPr>
              <a:t>Sönmemiş kireç, 40,5 </a:t>
            </a:r>
            <a:r>
              <a:rPr lang="tr-TR" altLang="ar-S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tr-TR" altLang="ar-SY" sz="2800" dirty="0">
                <a:solidFill>
                  <a:schemeClr val="tx1"/>
                </a:solidFill>
              </a:rPr>
              <a:t>C</a:t>
            </a:r>
          </a:p>
          <a:p>
            <a:pPr algn="l" rtl="0">
              <a:lnSpc>
                <a:spcPct val="150000"/>
              </a:lnSpc>
            </a:pPr>
            <a:r>
              <a:rPr lang="tr-TR" altLang="ar-SY" sz="2800" dirty="0">
                <a:solidFill>
                  <a:srgbClr val="00B050"/>
                </a:solidFill>
              </a:rPr>
              <a:t>Endotermik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tepkimeler.</a:t>
            </a:r>
          </a:p>
          <a:p>
            <a:pPr lvl="1" algn="l" rtl="0">
              <a:lnSpc>
                <a:spcPct val="150000"/>
              </a:lnSpc>
            </a:pPr>
            <a:r>
              <a:rPr lang="tr-TR" altLang="ar-SY" sz="2800" dirty="0">
                <a:solidFill>
                  <a:schemeClr val="tx1"/>
                </a:solidFill>
              </a:rPr>
              <a:t>Çevreden ısı alan, </a:t>
            </a:r>
            <a:r>
              <a:rPr lang="tr-TR" altLang="ar-SY" sz="2800" dirty="0" err="1">
                <a:solidFill>
                  <a:srgbClr val="00B050"/>
                </a:solidFill>
              </a:rPr>
              <a:t>q</a:t>
            </a:r>
            <a:r>
              <a:rPr lang="tr-TR" altLang="ar-SY" sz="2800" baseline="-25000" dirty="0" err="1">
                <a:solidFill>
                  <a:srgbClr val="00B050"/>
                </a:solidFill>
              </a:rPr>
              <a:t>tep</a:t>
            </a:r>
            <a:r>
              <a:rPr lang="tr-TR" altLang="ar-SY" sz="2800" dirty="0">
                <a:solidFill>
                  <a:srgbClr val="00B050"/>
                </a:solidFill>
              </a:rPr>
              <a:t> &gt; 0.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tr-TR" altLang="ar-SY" sz="2800" dirty="0">
                <a:solidFill>
                  <a:schemeClr val="tx1"/>
                </a:solidFill>
              </a:rPr>
              <a:t>Baryum hidroksit , 5,8 </a:t>
            </a:r>
            <a:r>
              <a:rPr lang="tr-TR" altLang="ar-S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tr-TR" altLang="ar-SY" sz="2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>
                <a:solidFill>
                  <a:schemeClr val="tx1"/>
                </a:solidFill>
              </a:rPr>
              <a:t>Tepkime ısısı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  <p:pic>
        <p:nvPicPr>
          <p:cNvPr id="4" name="Picture 4" descr="FG07_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2256" y="1138874"/>
            <a:ext cx="1943111" cy="496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78502" y="2857687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ar-SY" dirty="0" err="1"/>
              <a:t>CaO</a:t>
            </a:r>
            <a:r>
              <a:rPr lang="en-US" altLang="ar-SY" baseline="-25000" dirty="0"/>
              <a:t>(s)</a:t>
            </a:r>
            <a:r>
              <a:rPr lang="en-US" altLang="ar-SY" dirty="0"/>
              <a:t> + H</a:t>
            </a:r>
            <a:r>
              <a:rPr lang="en-US" altLang="ar-SY" baseline="-25000" dirty="0"/>
              <a:t>2</a:t>
            </a:r>
            <a:r>
              <a:rPr lang="en-US" altLang="ar-SY" dirty="0"/>
              <a:t>O</a:t>
            </a:r>
            <a:r>
              <a:rPr lang="en-US" altLang="ar-SY" baseline="-25000" dirty="0"/>
              <a:t>(l)</a:t>
            </a:r>
            <a:r>
              <a:rPr lang="en-US" altLang="ar-SY" dirty="0"/>
              <a:t> → Ca(OH)</a:t>
            </a:r>
            <a:r>
              <a:rPr lang="en-US" altLang="ar-SY" baseline="-25000" dirty="0"/>
              <a:t>2</a:t>
            </a:r>
            <a:r>
              <a:rPr lang="tr-TR" altLang="ar-SY" baseline="-25000" dirty="0"/>
              <a:t> (</a:t>
            </a:r>
            <a:r>
              <a:rPr lang="tr-TR" altLang="ar-SY" baseline="-25000" dirty="0" err="1"/>
              <a:t>aq</a:t>
            </a:r>
            <a:r>
              <a:rPr lang="tr-TR" altLang="ar-SY" baseline="-25000" dirty="0"/>
              <a:t>)</a:t>
            </a:r>
            <a:endParaRPr lang="en-US" altLang="ar-SY" baseline="-250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78502" y="5903803"/>
            <a:ext cx="69637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Y" sz="2000" b="1" dirty="0"/>
              <a:t>Ba(OH)</a:t>
            </a:r>
            <a:r>
              <a:rPr lang="en-US" altLang="ar-SY" sz="2000" b="1" baseline="-25000" dirty="0"/>
              <a:t>2</a:t>
            </a:r>
            <a:r>
              <a:rPr lang="en-US" altLang="ar-SY" sz="2000" b="1" dirty="0"/>
              <a:t>·8H</a:t>
            </a:r>
            <a:r>
              <a:rPr lang="en-US" altLang="ar-SY" sz="2000" b="1" baseline="-25000" dirty="0"/>
              <a:t>2</a:t>
            </a:r>
            <a:r>
              <a:rPr lang="en-US" altLang="ar-SY" sz="2000" b="1" dirty="0"/>
              <a:t>O + 2NH</a:t>
            </a:r>
            <a:r>
              <a:rPr lang="en-US" altLang="ar-SY" sz="2000" b="1" baseline="-25000" dirty="0"/>
              <a:t>4</a:t>
            </a:r>
            <a:r>
              <a:rPr lang="en-US" altLang="ar-SY" sz="2000" b="1" dirty="0"/>
              <a:t>Cl(s)→BaCl</a:t>
            </a:r>
            <a:r>
              <a:rPr lang="en-US" altLang="ar-SY" sz="2000" b="1" baseline="-25000" dirty="0"/>
              <a:t>2</a:t>
            </a:r>
            <a:r>
              <a:rPr lang="en-US" altLang="ar-SY" sz="2000" b="1" dirty="0"/>
              <a:t>(s) + 2 NH</a:t>
            </a:r>
            <a:r>
              <a:rPr lang="en-US" altLang="ar-SY" sz="2000" b="1" baseline="-25000" dirty="0"/>
              <a:t>3</a:t>
            </a:r>
            <a:r>
              <a:rPr lang="en-US" altLang="ar-SY" sz="2000" b="1" dirty="0"/>
              <a:t>(</a:t>
            </a:r>
            <a:r>
              <a:rPr lang="en-US" altLang="ar-SY" sz="2000" b="1" dirty="0" err="1"/>
              <a:t>aq</a:t>
            </a:r>
            <a:r>
              <a:rPr lang="en-US" altLang="ar-SY" sz="2000" b="1" dirty="0"/>
              <a:t>) + 8 H</a:t>
            </a:r>
            <a:r>
              <a:rPr lang="en-US" altLang="ar-SY" sz="2000" b="1" baseline="-25000" dirty="0"/>
              <a:t>2</a:t>
            </a:r>
            <a:r>
              <a:rPr lang="en-US" altLang="ar-SY" sz="2000" b="1" dirty="0"/>
              <a:t>O(l)</a:t>
            </a:r>
          </a:p>
        </p:txBody>
      </p:sp>
    </p:spTree>
    <p:extLst>
      <p:ext uri="{BB962C8B-B14F-4D97-AF65-F5344CB8AC3E}">
        <p14:creationId xmlns:p14="http://schemas.microsoft.com/office/powerpoint/2010/main" val="13063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5194851" cy="4920449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Kalorimetre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Tepkime ısılarını ve ısı miktarını ölçmekte kullanılan düzenek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Şekilde görülen kalorimetreye </a:t>
            </a:r>
            <a:r>
              <a:rPr lang="tr-TR" altLang="ar-SY" sz="2800" dirty="0">
                <a:solidFill>
                  <a:srgbClr val="FF0000"/>
                </a:solidFill>
              </a:rPr>
              <a:t>kalorimetre bombası </a:t>
            </a:r>
            <a:r>
              <a:rPr lang="tr-TR" altLang="ar-SY" sz="2800" dirty="0">
                <a:solidFill>
                  <a:schemeClr val="tx1"/>
                </a:solidFill>
              </a:rPr>
              <a:t>adı verilir</a:t>
            </a:r>
            <a:r>
              <a:rPr lang="tr-TR" altLang="ar-SY" sz="2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Kalorimetre Bombası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96" y="1138874"/>
            <a:ext cx="4905333" cy="492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65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5866787" cy="5583898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60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Reaktifler tepkimeye girdiklerinde </a:t>
            </a:r>
            <a:r>
              <a:rPr lang="tr-TR" altLang="ar-SY" sz="2800" dirty="0">
                <a:solidFill>
                  <a:srgbClr val="FF0000"/>
                </a:solidFill>
              </a:rPr>
              <a:t>ısı açığa çıkar </a:t>
            </a:r>
            <a:r>
              <a:rPr lang="tr-TR" altLang="ar-SY" sz="2800" dirty="0">
                <a:solidFill>
                  <a:schemeClr val="tx1"/>
                </a:solidFill>
              </a:rPr>
              <a:t>ve bu ısı bomba kalorimetresi tarafından soğurulur. </a:t>
            </a:r>
          </a:p>
          <a:p>
            <a:pPr marL="0" indent="0" algn="just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ar-SY" sz="2800" dirty="0"/>
              <a:t>	</a:t>
            </a:r>
            <a:r>
              <a:rPr lang="en-US" altLang="ar-SY" sz="2800" dirty="0">
                <a:solidFill>
                  <a:schemeClr val="tx1"/>
                </a:solidFill>
              </a:rPr>
              <a:t>q</a:t>
            </a:r>
            <a:r>
              <a:rPr lang="tr-TR" altLang="ar-SY" sz="2800" baseline="-25000" dirty="0">
                <a:solidFill>
                  <a:schemeClr val="tx1"/>
                </a:solidFill>
              </a:rPr>
              <a:t>tep</a:t>
            </a:r>
            <a:r>
              <a:rPr lang="en-US" altLang="ar-SY" sz="2800" dirty="0">
                <a:solidFill>
                  <a:schemeClr val="tx1"/>
                </a:solidFill>
              </a:rPr>
              <a:t> = -q</a:t>
            </a:r>
            <a:r>
              <a:rPr lang="tr-TR" altLang="ar-SY" sz="2800" baseline="-25000" dirty="0">
                <a:solidFill>
                  <a:schemeClr val="tx1"/>
                </a:solidFill>
              </a:rPr>
              <a:t>k</a:t>
            </a:r>
            <a:r>
              <a:rPr lang="en-US" altLang="ar-SY" sz="2800" baseline="-25000" dirty="0">
                <a:solidFill>
                  <a:schemeClr val="tx1"/>
                </a:solidFill>
              </a:rPr>
              <a:t>al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marL="0" indent="0" algn="just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ar-SY" sz="2800" dirty="0">
                <a:solidFill>
                  <a:schemeClr val="tx1"/>
                </a:solidFill>
              </a:rPr>
              <a:t>	q</a:t>
            </a:r>
            <a:r>
              <a:rPr lang="tr-TR" altLang="ar-SY" sz="2800" baseline="-25000" dirty="0">
                <a:solidFill>
                  <a:schemeClr val="tx1"/>
                </a:solidFill>
              </a:rPr>
              <a:t>k</a:t>
            </a:r>
            <a:r>
              <a:rPr lang="en-US" altLang="ar-SY" sz="2800" baseline="-25000" dirty="0">
                <a:solidFill>
                  <a:schemeClr val="tx1"/>
                </a:solidFill>
              </a:rPr>
              <a:t>al</a:t>
            </a:r>
            <a:r>
              <a:rPr lang="en-US" altLang="ar-SY" sz="2800" dirty="0">
                <a:solidFill>
                  <a:schemeClr val="tx1"/>
                </a:solidFill>
              </a:rPr>
              <a:t> = </a:t>
            </a:r>
            <a:r>
              <a:rPr lang="en-US" altLang="ar-SY" sz="2800" dirty="0" err="1">
                <a:solidFill>
                  <a:schemeClr val="tx1"/>
                </a:solidFill>
              </a:rPr>
              <a:t>q</a:t>
            </a:r>
            <a:r>
              <a:rPr lang="en-US" altLang="ar-SY" sz="2800" baseline="-25000" dirty="0" err="1">
                <a:solidFill>
                  <a:schemeClr val="tx1"/>
                </a:solidFill>
              </a:rPr>
              <a:t>b</a:t>
            </a:r>
            <a:r>
              <a:rPr lang="tr-TR" altLang="ar-SY" sz="2800" baseline="-25000" dirty="0" err="1">
                <a:solidFill>
                  <a:schemeClr val="tx1"/>
                </a:solidFill>
              </a:rPr>
              <a:t>omba</a:t>
            </a:r>
            <a:r>
              <a:rPr lang="en-US" altLang="ar-SY" sz="2800" dirty="0">
                <a:solidFill>
                  <a:schemeClr val="tx1"/>
                </a:solidFill>
              </a:rPr>
              <a:t> + q</a:t>
            </a:r>
            <a:r>
              <a:rPr lang="tr-TR" altLang="ar-SY" sz="2800" baseline="-25000" dirty="0">
                <a:solidFill>
                  <a:schemeClr val="tx1"/>
                </a:solidFill>
              </a:rPr>
              <a:t>su</a:t>
            </a:r>
            <a:r>
              <a:rPr lang="en-US" altLang="ar-SY" sz="2800" dirty="0">
                <a:solidFill>
                  <a:schemeClr val="tx1"/>
                </a:solidFill>
              </a:rPr>
              <a:t> + q</a:t>
            </a:r>
            <a:r>
              <a:rPr lang="tr-TR" altLang="ar-SY" sz="2800" baseline="-25000" dirty="0">
                <a:solidFill>
                  <a:schemeClr val="tx1"/>
                </a:solidFill>
              </a:rPr>
              <a:t>teller</a:t>
            </a:r>
            <a:r>
              <a:rPr lang="en-US" altLang="ar-SY" sz="2800" baseline="-25000" dirty="0">
                <a:solidFill>
                  <a:schemeClr val="tx1"/>
                </a:solidFill>
              </a:rPr>
              <a:t> </a:t>
            </a:r>
            <a:r>
              <a:rPr lang="en-US" altLang="ar-SY" sz="2800" dirty="0">
                <a:solidFill>
                  <a:schemeClr val="tx1"/>
                </a:solidFill>
              </a:rPr>
              <a:t>+…</a:t>
            </a:r>
          </a:p>
          <a:p>
            <a:pPr marL="0" indent="0" algn="just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ar-SY" sz="2800" dirty="0">
                <a:solidFill>
                  <a:schemeClr val="tx1"/>
                </a:solidFill>
              </a:rPr>
              <a:t>	q</a:t>
            </a:r>
            <a:r>
              <a:rPr lang="tr-TR" altLang="ar-SY" sz="2800" baseline="-25000" dirty="0">
                <a:solidFill>
                  <a:schemeClr val="tx1"/>
                </a:solidFill>
              </a:rPr>
              <a:t>k</a:t>
            </a:r>
            <a:r>
              <a:rPr lang="en-US" altLang="ar-SY" sz="2800" baseline="-25000" dirty="0">
                <a:solidFill>
                  <a:schemeClr val="tx1"/>
                </a:solidFill>
              </a:rPr>
              <a:t>al</a:t>
            </a:r>
            <a:r>
              <a:rPr lang="en-US" altLang="ar-SY" sz="2800" dirty="0">
                <a:solidFill>
                  <a:schemeClr val="tx1"/>
                </a:solidFill>
              </a:rPr>
              <a:t> = m</a:t>
            </a:r>
            <a:r>
              <a:rPr lang="en-US" altLang="ar-SY" sz="2800" baseline="-25000" dirty="0">
                <a:solidFill>
                  <a:schemeClr val="tx1"/>
                </a:solidFill>
              </a:rPr>
              <a:t>i </a:t>
            </a:r>
            <a:r>
              <a:rPr lang="en-US" altLang="ar-SY" sz="2800" dirty="0">
                <a:solidFill>
                  <a:schemeClr val="tx1"/>
                </a:solidFill>
              </a:rPr>
              <a:t>c</a:t>
            </a:r>
            <a:r>
              <a:rPr lang="en-US" altLang="ar-SY" sz="2800" baseline="-25000" dirty="0">
                <a:solidFill>
                  <a:schemeClr val="tx1"/>
                </a:solidFill>
              </a:rPr>
              <a:t>i 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T = C</a:t>
            </a:r>
            <a:r>
              <a:rPr lang="tr-TR" altLang="ar-SY" sz="280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kal</a:t>
            </a:r>
            <a:r>
              <a:rPr lang="en-US" altLang="ar-SY" sz="280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T</a:t>
            </a:r>
          </a:p>
          <a:p>
            <a:pPr algn="just" rtl="0"/>
            <a:endParaRPr lang="tr-TR" alt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Kalorimetre Bombası</a:t>
            </a:r>
            <a:endParaRPr lang="en-US" altLang="ar-SY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1847" y="3234644"/>
            <a:ext cx="2062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ar-SY" sz="2400" dirty="0">
                <a:solidFill>
                  <a:srgbClr val="FF0000"/>
                </a:solidFill>
              </a:rPr>
              <a:t>Kalorimetre ısı </a:t>
            </a:r>
          </a:p>
          <a:p>
            <a:pPr algn="ctr"/>
            <a:r>
              <a:rPr lang="tr-TR" altLang="ar-SY" sz="2400" dirty="0">
                <a:solidFill>
                  <a:srgbClr val="FF0000"/>
                </a:solidFill>
              </a:rPr>
              <a:t>kapasitesi</a:t>
            </a:r>
            <a:endParaRPr lang="en-US" altLang="ar-SY" sz="2400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5400000">
            <a:off x="4051035" y="3422044"/>
            <a:ext cx="540913" cy="4561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044" y="1297206"/>
            <a:ext cx="3990411" cy="39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4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261926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i="1" dirty="0">
                <a:solidFill>
                  <a:schemeClr val="tx1"/>
                </a:solidFill>
              </a:rPr>
              <a:t>Tepkime ısının Kalorimetre Bombası ile Belirlenmesi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en-US" altLang="ar-SY" sz="2800" dirty="0">
                <a:solidFill>
                  <a:schemeClr val="tx1"/>
                </a:solidFill>
              </a:rPr>
              <a:t>1</a:t>
            </a:r>
            <a:r>
              <a:rPr lang="tr-TR" altLang="ar-SY" sz="2800" dirty="0">
                <a:solidFill>
                  <a:schemeClr val="tx1"/>
                </a:solidFill>
              </a:rPr>
              <a:t>,</a:t>
            </a:r>
            <a:r>
              <a:rPr lang="en-US" altLang="ar-SY" sz="2800" dirty="0">
                <a:solidFill>
                  <a:schemeClr val="tx1"/>
                </a:solidFill>
              </a:rPr>
              <a:t>010 g </a:t>
            </a:r>
            <a:r>
              <a:rPr lang="tr-TR" altLang="ar-SY" sz="2800" dirty="0">
                <a:solidFill>
                  <a:srgbClr val="FF0000"/>
                </a:solidFill>
              </a:rPr>
              <a:t>sakarozun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yakılması kalorimetre bombasının sıcaklığının</a:t>
            </a:r>
            <a:r>
              <a:rPr lang="en-US" altLang="ar-SY" sz="2800" dirty="0">
                <a:solidFill>
                  <a:schemeClr val="tx1"/>
                </a:solidFill>
              </a:rPr>
              <a:t> 24</a:t>
            </a:r>
            <a:r>
              <a:rPr lang="tr-TR" altLang="ar-SY" sz="2800" dirty="0">
                <a:solidFill>
                  <a:schemeClr val="tx1"/>
                </a:solidFill>
              </a:rPr>
              <a:t>,</a:t>
            </a:r>
            <a:r>
              <a:rPr lang="en-US" altLang="ar-SY" sz="2800" dirty="0">
                <a:solidFill>
                  <a:schemeClr val="tx1"/>
                </a:solidFill>
              </a:rPr>
              <a:t>92 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°C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dan</a:t>
            </a:r>
            <a:r>
              <a:rPr lang="en-US" altLang="ar-SY" sz="2800" dirty="0">
                <a:solidFill>
                  <a:schemeClr val="tx1"/>
                </a:solidFill>
              </a:rPr>
              <a:t> 28</a:t>
            </a:r>
            <a:r>
              <a:rPr lang="tr-TR" altLang="ar-SY" sz="2800" dirty="0">
                <a:solidFill>
                  <a:schemeClr val="tx1"/>
                </a:solidFill>
              </a:rPr>
              <a:t>,</a:t>
            </a:r>
            <a:r>
              <a:rPr lang="en-US" altLang="ar-SY" sz="2800" dirty="0">
                <a:solidFill>
                  <a:schemeClr val="tx1"/>
                </a:solidFill>
              </a:rPr>
              <a:t>33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°C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e yükselmesine sebep oluyor. Kalorimetrenin ısı kapasitesi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4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90 kJ/</a:t>
            </a:r>
            <a:r>
              <a:rPr lang="en-US" altLang="ar-SY" sz="2800" dirty="0">
                <a:solidFill>
                  <a:schemeClr val="tx1"/>
                </a:solidFill>
              </a:rPr>
              <a:t>°C</a:t>
            </a:r>
            <a:r>
              <a:rPr lang="tr-TR" altLang="ar-SY" sz="2800" dirty="0">
                <a:solidFill>
                  <a:schemeClr val="tx1"/>
                </a:solidFill>
              </a:rPr>
              <a:t> olduğuna göre;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buFontTx/>
              <a:buAutoNum type="alphaLcParenBoth"/>
            </a:pPr>
            <a:r>
              <a:rPr lang="tr-TR" altLang="ar-SY" sz="2800" dirty="0">
                <a:solidFill>
                  <a:schemeClr val="tx1"/>
                </a:solidFill>
              </a:rPr>
              <a:t> Sakarozun yanma ısısı (</a:t>
            </a:r>
            <a:r>
              <a:rPr lang="en-US" altLang="ar-SY" sz="2800" dirty="0">
                <a:solidFill>
                  <a:schemeClr val="tx1"/>
                </a:solidFill>
              </a:rPr>
              <a:t>kJ/mol</a:t>
            </a:r>
            <a:r>
              <a:rPr lang="tr-TR" altLang="ar-SY" sz="2800" dirty="0">
                <a:solidFill>
                  <a:schemeClr val="tx1"/>
                </a:solidFill>
              </a:rPr>
              <a:t>) nedir?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(Sakaroz mol ağılığı 343.3 g/mol)</a:t>
            </a:r>
            <a:endParaRPr lang="en-US" altLang="ar-SY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>
                <a:solidFill>
                  <a:srgbClr val="FF0000"/>
                </a:solidFill>
              </a:rPr>
              <a:t>Örnek</a:t>
            </a:r>
            <a:endParaRPr lang="en-US" altLang="ar-SY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2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58389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tr-TR" altLang="ar-SY" sz="2800" i="1" dirty="0" err="1">
                <a:solidFill>
                  <a:schemeClr val="hlink"/>
                </a:solidFill>
              </a:rPr>
              <a:t>q</a:t>
            </a:r>
            <a:r>
              <a:rPr lang="tr-TR" altLang="ar-SY" sz="2800" i="1" baseline="-25000" dirty="0" err="1">
                <a:solidFill>
                  <a:schemeClr val="hlink"/>
                </a:solidFill>
              </a:rPr>
              <a:t>kalorimetre</a:t>
            </a:r>
            <a:r>
              <a:rPr lang="tr-TR" altLang="ar-SY" sz="2800" i="1" dirty="0">
                <a:solidFill>
                  <a:schemeClr val="hlink"/>
                </a:solidFill>
              </a:rPr>
              <a:t> hesaplayınız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tr-TR" altLang="ar-SY" sz="2800" dirty="0" err="1">
                <a:solidFill>
                  <a:schemeClr val="tx1"/>
                </a:solidFill>
              </a:rPr>
              <a:t>q</a:t>
            </a:r>
            <a:r>
              <a:rPr lang="tr-TR" altLang="ar-SY" sz="2800" baseline="-25000" dirty="0" err="1">
                <a:solidFill>
                  <a:schemeClr val="tx1"/>
                </a:solidFill>
              </a:rPr>
              <a:t>kal</a:t>
            </a:r>
            <a:r>
              <a:rPr lang="tr-TR" altLang="ar-SY" sz="2800" dirty="0">
                <a:solidFill>
                  <a:schemeClr val="tx1"/>
                </a:solidFill>
              </a:rPr>
              <a:t> = C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T = (4,90 </a:t>
            </a:r>
            <a:r>
              <a:rPr lang="tr-TR" altLang="ar-SY" sz="2800" dirty="0" err="1">
                <a:solidFill>
                  <a:schemeClr val="tx1"/>
                </a:solidFill>
                <a:sym typeface="Symbol" panose="05050102010706020507" pitchFamily="18" charset="2"/>
              </a:rPr>
              <a:t>kJ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/</a:t>
            </a:r>
            <a:r>
              <a:rPr lang="tr-TR" altLang="ar-SY" sz="2800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°C)(28,33-24,92)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°C </a:t>
            </a:r>
          </a:p>
          <a:p>
            <a:pPr marL="457200" lvl="1" indent="0" algn="l" rtl="0">
              <a:lnSpc>
                <a:spcPct val="150000"/>
              </a:lnSpc>
              <a:buNone/>
            </a:pP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= (4,90)(3,41) </a:t>
            </a:r>
            <a:r>
              <a:rPr lang="tr-TR" altLang="ar-SY" sz="2800" dirty="0" err="1">
                <a:solidFill>
                  <a:schemeClr val="tx1"/>
                </a:solidFill>
                <a:sym typeface="Symbol" panose="05050102010706020507" pitchFamily="18" charset="2"/>
              </a:rPr>
              <a:t>kJ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	= 16,7 </a:t>
            </a:r>
            <a:r>
              <a:rPr lang="tr-TR" altLang="ar-SY" sz="2800" dirty="0" err="1">
                <a:solidFill>
                  <a:schemeClr val="tx1"/>
                </a:solidFill>
                <a:sym typeface="Symbol" panose="05050102010706020507" pitchFamily="18" charset="2"/>
              </a:rPr>
              <a:t>kJ</a:t>
            </a:r>
            <a:endParaRPr lang="tr-TR" altLang="ar-SY" sz="2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algn="l" rtl="0"/>
            <a:endParaRPr lang="tr-TR" altLang="ar-SY" sz="2800" i="1" dirty="0">
              <a:solidFill>
                <a:schemeClr val="hlink"/>
              </a:solidFill>
            </a:endParaRPr>
          </a:p>
          <a:p>
            <a:pPr marL="0" indent="0" algn="ctr" rtl="0">
              <a:buNone/>
            </a:pPr>
            <a:r>
              <a:rPr lang="tr-TR" altLang="ar-SY" sz="2800" i="1" dirty="0" err="1">
                <a:solidFill>
                  <a:schemeClr val="hlink"/>
                </a:solidFill>
              </a:rPr>
              <a:t>q</a:t>
            </a:r>
            <a:r>
              <a:rPr lang="tr-TR" altLang="ar-SY" sz="2800" i="1" baseline="-25000" dirty="0" err="1">
                <a:solidFill>
                  <a:schemeClr val="hlink"/>
                </a:solidFill>
              </a:rPr>
              <a:t>tep</a:t>
            </a:r>
            <a:r>
              <a:rPr lang="tr-TR" altLang="ar-SY" sz="2800" i="1" baseline="-25000" dirty="0">
                <a:solidFill>
                  <a:schemeClr val="hlink"/>
                </a:solidFill>
              </a:rPr>
              <a:t> </a:t>
            </a:r>
            <a:r>
              <a:rPr lang="tr-TR" altLang="ar-SY" sz="2800" i="1" dirty="0">
                <a:solidFill>
                  <a:schemeClr val="hlink"/>
                </a:solidFill>
              </a:rPr>
              <a:t>hesaplayınız</a:t>
            </a:r>
            <a:endParaRPr lang="tr-TR" altLang="ar-SY" sz="2800" dirty="0">
              <a:solidFill>
                <a:schemeClr val="hlink"/>
              </a:solidFill>
            </a:endParaRPr>
          </a:p>
          <a:p>
            <a:pPr marL="0" indent="0" algn="l" rtl="0">
              <a:buNone/>
            </a:pPr>
            <a:r>
              <a:rPr lang="tr-TR" altLang="ar-SY" sz="2800" dirty="0" err="1">
                <a:solidFill>
                  <a:schemeClr val="tx1"/>
                </a:solidFill>
                <a:sym typeface="Symbol" panose="05050102010706020507" pitchFamily="18" charset="2"/>
              </a:rPr>
              <a:t>q</a:t>
            </a:r>
            <a:r>
              <a:rPr lang="tr-TR" altLang="ar-SY" sz="2800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tep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= -</a:t>
            </a:r>
            <a:r>
              <a:rPr lang="tr-TR" altLang="ar-SY" sz="2800" dirty="0" err="1">
                <a:solidFill>
                  <a:schemeClr val="tx1"/>
                </a:solidFill>
                <a:sym typeface="Symbol" panose="05050102010706020507" pitchFamily="18" charset="2"/>
              </a:rPr>
              <a:t>q</a:t>
            </a:r>
            <a:r>
              <a:rPr lang="tr-TR" altLang="ar-SY" sz="2800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kal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= -16,7 </a:t>
            </a:r>
            <a:r>
              <a:rPr lang="tr-TR" altLang="ar-SY" sz="2800" dirty="0" err="1">
                <a:solidFill>
                  <a:schemeClr val="tx1"/>
                </a:solidFill>
                <a:sym typeface="Symbol" panose="05050102010706020507" pitchFamily="18" charset="2"/>
              </a:rPr>
              <a:t>kJ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	</a:t>
            </a:r>
            <a:r>
              <a:rPr lang="tr-TR" altLang="ar-SY" sz="2800" i="1" dirty="0">
                <a:solidFill>
                  <a:schemeClr val="hlink"/>
                </a:solidFill>
                <a:sym typeface="Symbol" panose="05050102010706020507" pitchFamily="18" charset="2"/>
              </a:rPr>
              <a:t>1,01 g da</a:t>
            </a:r>
          </a:p>
          <a:p>
            <a:pPr algn="l" rtl="0"/>
            <a:endParaRPr lang="tr-TR" altLang="ar-SY" sz="2800" i="1" dirty="0">
              <a:solidFill>
                <a:schemeClr val="hlink"/>
              </a:solidFill>
              <a:sym typeface="Symbol" panose="05050102010706020507" pitchFamily="18" charset="2"/>
            </a:endParaRPr>
          </a:p>
          <a:p>
            <a:pPr algn="l" rtl="0"/>
            <a:endParaRPr lang="tr-TR" altLang="ar-SY" sz="2800" dirty="0">
              <a:solidFill>
                <a:schemeClr val="hlink"/>
              </a:solidFill>
            </a:endParaRPr>
          </a:p>
          <a:p>
            <a:pPr algn="just" rtl="0"/>
            <a:endParaRPr lang="tr-TR" alt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>
                <a:solidFill>
                  <a:srgbClr val="FF0000"/>
                </a:solidFill>
              </a:rPr>
              <a:t>Örnek</a:t>
            </a:r>
            <a:endParaRPr lang="en-US" altLang="ar-SY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5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583898"/>
          </a:xfrm>
        </p:spPr>
        <p:txBody>
          <a:bodyPr>
            <a:normAutofit/>
          </a:bodyPr>
          <a:lstStyle/>
          <a:p>
            <a:pPr algn="l" rtl="0"/>
            <a:r>
              <a:rPr lang="en-US" altLang="ar-SY" sz="2800" i="1" dirty="0">
                <a:solidFill>
                  <a:schemeClr val="hlink"/>
                </a:solidFill>
              </a:rPr>
              <a:t>q</a:t>
            </a:r>
            <a:r>
              <a:rPr lang="tr-TR" altLang="ar-SY" sz="2800" i="1" baseline="-25000" dirty="0">
                <a:solidFill>
                  <a:schemeClr val="hlink"/>
                </a:solidFill>
              </a:rPr>
              <a:t>tep</a:t>
            </a:r>
            <a:r>
              <a:rPr lang="en-US" altLang="ar-SY" sz="2800" i="1" dirty="0">
                <a:solidFill>
                  <a:schemeClr val="hlink"/>
                </a:solidFill>
              </a:rPr>
              <a:t> </a:t>
            </a:r>
            <a:r>
              <a:rPr lang="tr-TR" altLang="ar-SY" sz="2800" i="1" dirty="0">
                <a:solidFill>
                  <a:schemeClr val="hlink"/>
                </a:solidFill>
              </a:rPr>
              <a:t>uygun birimde hesaplayınız</a:t>
            </a:r>
            <a:r>
              <a:rPr lang="en-US" altLang="ar-SY" sz="2800" i="1" dirty="0">
                <a:solidFill>
                  <a:schemeClr val="hlink"/>
                </a:solidFill>
              </a:rPr>
              <a:t>:</a:t>
            </a:r>
            <a:endParaRPr lang="en-US" altLang="ar-SY" sz="2800" dirty="0">
              <a:solidFill>
                <a:schemeClr val="hlink"/>
              </a:solidFill>
            </a:endParaRPr>
          </a:p>
          <a:p>
            <a:pPr algn="l" rtl="0"/>
            <a:endParaRPr lang="tr-TR" altLang="ar-SY" sz="2800" i="1" dirty="0">
              <a:solidFill>
                <a:schemeClr val="hlink"/>
              </a:solidFill>
              <a:sym typeface="Symbol" panose="05050102010706020507" pitchFamily="18" charset="2"/>
            </a:endParaRPr>
          </a:p>
          <a:p>
            <a:pPr algn="l" rtl="0"/>
            <a:endParaRPr lang="tr-TR" altLang="ar-SY" sz="2800" dirty="0"/>
          </a:p>
          <a:p>
            <a:pPr algn="l" rtl="0"/>
            <a:endParaRPr lang="tr-TR" altLang="ar-SY" sz="2800" dirty="0"/>
          </a:p>
          <a:p>
            <a:pPr algn="l" rtl="0"/>
            <a:endParaRPr lang="tr-TR" altLang="ar-SY" sz="2800" dirty="0"/>
          </a:p>
          <a:p>
            <a:pPr algn="l" rtl="0"/>
            <a:endParaRPr lang="tr-TR" altLang="ar-SY" sz="2800" dirty="0"/>
          </a:p>
          <a:p>
            <a:pPr algn="l" rtl="0"/>
            <a:endParaRPr lang="tr-TR" altLang="ar-SY" sz="2800" i="1" dirty="0">
              <a:solidFill>
                <a:schemeClr val="hlink"/>
              </a:solidFill>
              <a:sym typeface="Symbol" panose="05050102010706020507" pitchFamily="18" charset="2"/>
            </a:endParaRPr>
          </a:p>
          <a:p>
            <a:pPr algn="l" rtl="0"/>
            <a:endParaRPr lang="tr-TR" altLang="ar-SY" sz="2800" dirty="0">
              <a:solidFill>
                <a:schemeClr val="hlink"/>
              </a:solidFill>
            </a:endParaRPr>
          </a:p>
          <a:p>
            <a:pPr algn="just" rtl="0"/>
            <a:endParaRPr lang="tr-TR" alt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>
                <a:solidFill>
                  <a:srgbClr val="FF0000"/>
                </a:solidFill>
              </a:rPr>
              <a:t>Örnek</a:t>
            </a:r>
            <a:endParaRPr lang="en-US" altLang="ar-SY" sz="4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6" y="1597539"/>
            <a:ext cx="4391025" cy="1057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936" y="2663713"/>
            <a:ext cx="35528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8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583898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tr-TR" altLang="ar-SY" sz="2800" dirty="0">
                <a:solidFill>
                  <a:schemeClr val="tx1"/>
                </a:solidFill>
              </a:rPr>
              <a:t>(b) Bir çay kaşığı şekerin </a:t>
            </a:r>
            <a:r>
              <a:rPr lang="en-US" altLang="ar-SY" sz="2800" dirty="0">
                <a:solidFill>
                  <a:schemeClr val="tx1"/>
                </a:solidFill>
              </a:rPr>
              <a:t>(4</a:t>
            </a:r>
            <a:r>
              <a:rPr lang="tr-TR" altLang="ar-SY" sz="2800" dirty="0">
                <a:solidFill>
                  <a:schemeClr val="tx1"/>
                </a:solidFill>
              </a:rPr>
              <a:t>,</a:t>
            </a:r>
            <a:r>
              <a:rPr lang="en-US" altLang="ar-SY" sz="2800" dirty="0">
                <a:solidFill>
                  <a:schemeClr val="tx1"/>
                </a:solidFill>
              </a:rPr>
              <a:t>8 g) </a:t>
            </a:r>
            <a:r>
              <a:rPr lang="tr-TR" altLang="ar-SY" sz="2800" dirty="0">
                <a:solidFill>
                  <a:schemeClr val="tx1"/>
                </a:solidFill>
              </a:rPr>
              <a:t>sadece 19 kalori olduğunu gösteriniz.</a:t>
            </a:r>
            <a:endParaRPr lang="en-US" altLang="ar-SY" sz="28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tr-TR" altLang="ar-SY" sz="2800" i="1" dirty="0">
                <a:solidFill>
                  <a:schemeClr val="hlink"/>
                </a:solidFill>
              </a:rPr>
              <a:t>Bir çay kaşığı için</a:t>
            </a:r>
            <a:endParaRPr lang="en-US" altLang="ar-SY" sz="2800" dirty="0">
              <a:solidFill>
                <a:schemeClr val="hlink"/>
              </a:solidFill>
            </a:endParaRPr>
          </a:p>
          <a:p>
            <a:pPr algn="l" rtl="0"/>
            <a:endParaRPr lang="tr-TR" altLang="ar-SY" sz="2800" i="1" dirty="0">
              <a:solidFill>
                <a:schemeClr val="hlink"/>
              </a:solidFill>
              <a:sym typeface="Symbol" panose="05050102010706020507" pitchFamily="18" charset="2"/>
            </a:endParaRPr>
          </a:p>
          <a:p>
            <a:pPr algn="l" rtl="0"/>
            <a:endParaRPr lang="tr-TR" altLang="ar-SY" sz="2800" dirty="0">
              <a:solidFill>
                <a:schemeClr val="hlink"/>
              </a:solidFill>
            </a:endParaRPr>
          </a:p>
          <a:p>
            <a:pPr algn="just" rtl="0"/>
            <a:endParaRPr lang="tr-TR" alt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>
                <a:solidFill>
                  <a:srgbClr val="FF0000"/>
                </a:solidFill>
              </a:rPr>
              <a:t>Örnek</a:t>
            </a:r>
            <a:endParaRPr lang="en-US" altLang="ar-SY" sz="4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1" y="3397423"/>
            <a:ext cx="75342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261926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altLang="en-US" sz="2800" dirty="0">
                <a:solidFill>
                  <a:schemeClr val="tx1"/>
                </a:solidFill>
              </a:rPr>
              <a:t>Karbonhidratlar;   	4 kal</a:t>
            </a:r>
            <a:r>
              <a:rPr lang="en-US" altLang="en-US" sz="2800" dirty="0">
                <a:solidFill>
                  <a:schemeClr val="tx1"/>
                </a:solidFill>
              </a:rPr>
              <a:t>or</a:t>
            </a:r>
            <a:r>
              <a:rPr lang="tr-TR" altLang="en-US" sz="2800" dirty="0">
                <a:solidFill>
                  <a:schemeClr val="tx1"/>
                </a:solidFill>
              </a:rPr>
              <a:t>i / gram</a:t>
            </a:r>
          </a:p>
          <a:p>
            <a:pPr algn="just" rtl="0">
              <a:lnSpc>
                <a:spcPct val="150000"/>
              </a:lnSpc>
            </a:pPr>
            <a:r>
              <a:rPr lang="tr-TR" altLang="en-US" sz="2800" dirty="0">
                <a:solidFill>
                  <a:schemeClr val="tx1"/>
                </a:solidFill>
              </a:rPr>
              <a:t>Yağlar; 			9 kalori/gram</a:t>
            </a:r>
          </a:p>
          <a:p>
            <a:pPr algn="just" rtl="0">
              <a:lnSpc>
                <a:spcPct val="150000"/>
              </a:lnSpc>
            </a:pPr>
            <a:r>
              <a:rPr lang="tr-TR" altLang="en-US" sz="2800" dirty="0">
                <a:solidFill>
                  <a:schemeClr val="tx1"/>
                </a:solidFill>
              </a:rPr>
              <a:t>Proteinler;   		4 kalori/gram</a:t>
            </a:r>
          </a:p>
          <a:p>
            <a:pPr algn="l" rtl="0"/>
            <a:endParaRPr lang="tr-TR" altLang="ar-SY" sz="2800" i="1" dirty="0">
              <a:solidFill>
                <a:schemeClr val="hlink"/>
              </a:solidFill>
              <a:sym typeface="Symbol" panose="05050102010706020507" pitchFamily="18" charset="2"/>
            </a:endParaRPr>
          </a:p>
          <a:p>
            <a:pPr algn="l" rtl="0"/>
            <a:endParaRPr lang="tr-TR" altLang="ar-SY" sz="2800" dirty="0">
              <a:solidFill>
                <a:schemeClr val="hlink"/>
              </a:solidFill>
            </a:endParaRPr>
          </a:p>
          <a:p>
            <a:pPr algn="just" rtl="0"/>
            <a:endParaRPr lang="tr-TR" alt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91440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en-US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Besin Ögelerindeki Enerji Kaynağı</a:t>
            </a:r>
            <a:endParaRPr lang="en-US" altLang="ar-SY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246936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Bu da tepkimeler sırasındaki </a:t>
            </a:r>
            <a:r>
              <a:rPr lang="tr-TR" sz="2800" b="1" dirty="0">
                <a:solidFill>
                  <a:srgbClr val="FF0000"/>
                </a:solidFill>
              </a:rPr>
              <a:t>enerji</a:t>
            </a:r>
            <a:r>
              <a:rPr lang="tr-TR" sz="2800" b="1" dirty="0"/>
              <a:t> </a:t>
            </a:r>
            <a:r>
              <a:rPr lang="tr-TR" sz="2800" dirty="0">
                <a:solidFill>
                  <a:schemeClr val="tx1"/>
                </a:solidFill>
              </a:rPr>
              <a:t>alışıverişidir.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i="1" dirty="0">
                <a:solidFill>
                  <a:schemeClr val="tx1"/>
                </a:solidFill>
              </a:rPr>
              <a:t>Her kimyasal tepkimeye az veya çok </a:t>
            </a:r>
            <a:r>
              <a:rPr lang="tr-TR" sz="2800" i="1" dirty="0">
                <a:solidFill>
                  <a:srgbClr val="FF0000"/>
                </a:solidFill>
              </a:rPr>
              <a:t>enerji </a:t>
            </a:r>
            <a:r>
              <a:rPr lang="tr-TR" sz="2800" i="1" dirty="0">
                <a:solidFill>
                  <a:schemeClr val="tx1"/>
                </a:solidFill>
              </a:rPr>
              <a:t>(değişimi) eşlik eder</a:t>
            </a:r>
            <a:r>
              <a:rPr lang="tr-TR" sz="2800" dirty="0">
                <a:solidFill>
                  <a:schemeClr val="tx1"/>
                </a:solidFill>
              </a:rPr>
              <a:t>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Günlük yaşamda bazı tepkimeler temel olarak</a:t>
            </a:r>
            <a:r>
              <a:rPr lang="tr-TR" sz="2800" dirty="0"/>
              <a:t> </a:t>
            </a:r>
            <a:r>
              <a:rPr lang="tr-TR" sz="2800" dirty="0">
                <a:solidFill>
                  <a:srgbClr val="FF0000"/>
                </a:solidFill>
              </a:rPr>
              <a:t>enerji üretmek amacıyla</a:t>
            </a:r>
            <a:r>
              <a:rPr lang="tr-TR" sz="2800" dirty="0"/>
              <a:t> </a:t>
            </a:r>
            <a:r>
              <a:rPr lang="tr-TR" sz="2800" dirty="0">
                <a:solidFill>
                  <a:schemeClr val="tx1"/>
                </a:solidFill>
              </a:rPr>
              <a:t>gerçekleştirilirler.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Termokimya Nedir?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334497"/>
          </a:xfrm>
        </p:spPr>
        <p:txBody>
          <a:bodyPr>
            <a:normAutofit lnSpcReduction="10000"/>
          </a:bodyPr>
          <a:lstStyle/>
          <a:p>
            <a:pPr marL="0" indent="0" algn="l" rtl="0">
              <a:buClr>
                <a:schemeClr val="tx2"/>
              </a:buClr>
              <a:buNone/>
            </a:pP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Y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ğ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lı tohumlar </a:t>
            </a:r>
            <a:r>
              <a:rPr lang="en-US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450-650 </a:t>
            </a:r>
            <a:endParaRPr lang="tr-TR" alt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l" rtl="0">
              <a:buClr>
                <a:schemeClr val="tx2"/>
              </a:buClr>
              <a:buNone/>
            </a:pP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Ya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ğ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lı etler </a:t>
            </a:r>
            <a:r>
              <a:rPr lang="en-US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		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250-300 </a:t>
            </a:r>
            <a:endParaRPr lang="tr-TR" altLang="en-US" sz="28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tx2"/>
              </a:buClr>
              <a:buNone/>
            </a:pP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Ya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ğ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sız etle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 </a:t>
            </a:r>
            <a:r>
              <a:rPr lang="en-US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140-180 </a:t>
            </a:r>
            <a:endParaRPr lang="tr-TR" altLang="en-US" sz="28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tx2"/>
              </a:buClr>
              <a:buNone/>
            </a:pP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Yumurta </a:t>
            </a:r>
            <a:r>
              <a:rPr lang="en-US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40</a:t>
            </a:r>
            <a:endParaRPr lang="tr-TR" alt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l" rtl="0">
              <a:buClr>
                <a:schemeClr val="tx2"/>
              </a:buClr>
              <a:buNone/>
            </a:pP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Süt </a:t>
            </a:r>
            <a:r>
              <a:rPr lang="en-US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				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 </a:t>
            </a:r>
            <a:endParaRPr lang="tr-TR" altLang="en-US" sz="28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tx2"/>
              </a:buClr>
              <a:buNone/>
            </a:pP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Sebzeler 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15-80 </a:t>
            </a:r>
            <a:endParaRPr lang="tr-TR" altLang="en-US" sz="28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tx2"/>
              </a:buClr>
              <a:buNone/>
            </a:pP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Meyveler </a:t>
            </a:r>
            <a:r>
              <a:rPr lang="en-US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		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25-90 </a:t>
            </a:r>
            <a:endParaRPr lang="tr-TR" altLang="en-US" sz="28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tx2"/>
              </a:buClr>
              <a:buNone/>
            </a:pP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Tahıllar </a:t>
            </a:r>
            <a:r>
              <a:rPr lang="en-US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			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00-300 </a:t>
            </a:r>
            <a:endParaRPr lang="tr-TR" altLang="en-US" sz="28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tx2"/>
              </a:buClr>
              <a:buNone/>
            </a:pP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Şeker </a:t>
            </a:r>
            <a:r>
              <a:rPr lang="en-US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			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360 </a:t>
            </a:r>
            <a:endParaRPr lang="tr-TR" altLang="en-US" sz="28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tx2"/>
              </a:buClr>
              <a:buNone/>
            </a:pP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Ya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ğ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(sıvı) </a:t>
            </a:r>
            <a:r>
              <a:rPr lang="en-US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		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900 </a:t>
            </a:r>
            <a:endParaRPr lang="tr-TR" altLang="en-US" sz="28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tx2"/>
              </a:buClr>
              <a:buNone/>
            </a:pP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Ya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ğ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(katı) </a:t>
            </a:r>
            <a:r>
              <a:rPr lang="en-US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		</a:t>
            </a:r>
            <a:r>
              <a:rPr lang="tr-TR" altLang="en-US" sz="2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750</a:t>
            </a:r>
            <a:endParaRPr lang="tr-TR" altLang="ar-SY" sz="2800" i="1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en-US" sz="3200" dirty="0">
                <a:solidFill>
                  <a:srgbClr val="FF0000"/>
                </a:solidFill>
              </a:rPr>
              <a:t>Bazı besinlerin enerji değerleri(kalori/100 gr)</a:t>
            </a:r>
            <a:endParaRPr lang="en-US" altLang="ar-SY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 fontScale="90000"/>
          </a:bodyPr>
          <a:lstStyle/>
          <a:p>
            <a:pPr algn="ctr" rtl="0"/>
            <a:r>
              <a:rPr lang="tr-TR" altLang="en-US" sz="3200" dirty="0">
                <a:solidFill>
                  <a:srgbClr val="FF3300"/>
                </a:solidFill>
                <a:latin typeface="Century Gothic" panose="020B0502020202020204" pitchFamily="34" charset="0"/>
              </a:rPr>
              <a:t>Bazı yemeklerin porsiyonlarının enerji değerleri (kalori)</a:t>
            </a:r>
            <a:endParaRPr lang="en-US" altLang="ar-SY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524620"/>
              </p:ext>
            </p:extLst>
          </p:nvPr>
        </p:nvGraphicFramePr>
        <p:xfrm>
          <a:off x="1848678" y="1138874"/>
          <a:ext cx="7067550" cy="5211765"/>
        </p:xfrm>
        <a:graphic>
          <a:graphicData uri="http://schemas.openxmlformats.org/drawingml/2006/table">
            <a:tbl>
              <a:tblPr/>
              <a:tblGrid>
                <a:gridCol w="4951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Yemekler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Enerjisi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Köfteler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300-250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Tas Kebabı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350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Tavuk Haşlama 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Etli Sebzeler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200-220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Kurubaklagiller</a:t>
                      </a:r>
                      <a:endParaRPr kumimoji="0" lang="tr-T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300-350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Bulgur Pilavı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300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Pirinç Pilavı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320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Makarna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350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122" name="Picture 2" descr="Ä°lgili resim">
            <a:extLst>
              <a:ext uri="{FF2B5EF4-FFF2-40B4-BE49-F238E27FC236}">
                <a16:creationId xmlns:a16="http://schemas.microsoft.com/office/drawing/2014/main" id="{F0B82452-D4E1-49E7-8DBA-A99FEA4B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228" y="2638269"/>
            <a:ext cx="3161894" cy="173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 fontScale="90000"/>
          </a:bodyPr>
          <a:lstStyle/>
          <a:p>
            <a:pPr algn="ctr" rtl="0"/>
            <a:r>
              <a:rPr lang="tr-TR" altLang="en-US" sz="3200" dirty="0">
                <a:solidFill>
                  <a:srgbClr val="FF3300"/>
                </a:solidFill>
                <a:latin typeface="Century Gothic" panose="020B0502020202020204" pitchFamily="34" charset="0"/>
              </a:rPr>
              <a:t>Bazı yemeklerin porsiyonlarının enerji değerleri (kalori)</a:t>
            </a:r>
            <a:endParaRPr lang="en-US" altLang="ar-SY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231364"/>
              </p:ext>
            </p:extLst>
          </p:nvPr>
        </p:nvGraphicFramePr>
        <p:xfrm>
          <a:off x="1851162" y="1080921"/>
          <a:ext cx="7308573" cy="5699804"/>
        </p:xfrm>
        <a:graphic>
          <a:graphicData uri="http://schemas.openxmlformats.org/drawingml/2006/table">
            <a:tbl>
              <a:tblPr/>
              <a:tblGrid>
                <a:gridCol w="4613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Yemekler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Enerjisi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Börekler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450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Çorbalar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100-180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Zeytinyağlı y</a:t>
                      </a: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eşil sebzeler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200-250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Sütlü Tatlılar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350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Hamur Tatlıları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450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Helvalar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500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Salatalar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80-110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Cacık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130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Kompostolar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200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6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Meyveler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70-100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9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 fontScale="90000"/>
          </a:bodyPr>
          <a:lstStyle/>
          <a:p>
            <a:pPr algn="ctr" rtl="0"/>
            <a:r>
              <a:rPr lang="tr-TR" altLang="en-US" sz="3200" dirty="0">
                <a:solidFill>
                  <a:srgbClr val="FF3300"/>
                </a:solidFill>
                <a:latin typeface="Century Gothic" panose="020B0502020202020204" pitchFamily="34" charset="0"/>
              </a:rPr>
              <a:t>Bazı yemeklerin porsiyonlarının enerji değerleri (kalori)</a:t>
            </a:r>
            <a:endParaRPr lang="en-US" altLang="ar-SY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078186"/>
              </p:ext>
            </p:extLst>
          </p:nvPr>
        </p:nvGraphicFramePr>
        <p:xfrm>
          <a:off x="1390649" y="1138874"/>
          <a:ext cx="8229600" cy="5161337"/>
        </p:xfrm>
        <a:graphic>
          <a:graphicData uri="http://schemas.openxmlformats.org/drawingml/2006/table">
            <a:tbl>
              <a:tblPr/>
              <a:tblGrid>
                <a:gridCol w="5770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Yiyecekler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Enerjisi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Yumurta (1 adet)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80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Beyaz peynir (1 </a:t>
                      </a:r>
                      <a:r>
                        <a:rPr kumimoji="0" lang="tr-T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kib.kutusu</a:t>
                      </a: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Kaşar peynir (2/3 </a:t>
                      </a:r>
                      <a:r>
                        <a:rPr kumimoji="0" lang="tr-T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kib.kutusu</a:t>
                      </a: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120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Yeşil Zeytin (10-15)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Siyah Zeytin (</a:t>
                      </a: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10-15)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Reçel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Ekmek (2 orta dilim)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250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7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Yumurta (1 adet)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80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19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 fontScale="90000"/>
          </a:bodyPr>
          <a:lstStyle/>
          <a:p>
            <a:pPr algn="ctr" rtl="0"/>
            <a:r>
              <a:rPr lang="tr-TR" altLang="en-US" sz="3200" dirty="0">
                <a:solidFill>
                  <a:srgbClr val="FF3300"/>
                </a:solidFill>
                <a:latin typeface="Century Gothic" panose="020B0502020202020204" pitchFamily="34" charset="0"/>
              </a:rPr>
              <a:t>Bazı yemeklerin porsiyonlarının enerji değerleri (</a:t>
            </a:r>
            <a:r>
              <a:rPr lang="tr-TR" altLang="en-US" sz="3200" dirty="0" err="1">
                <a:solidFill>
                  <a:srgbClr val="FF3300"/>
                </a:solidFill>
                <a:latin typeface="Century Gothic" panose="020B0502020202020204" pitchFamily="34" charset="0"/>
              </a:rPr>
              <a:t>kcal</a:t>
            </a:r>
            <a:r>
              <a:rPr lang="tr-TR" altLang="en-US" sz="3200" dirty="0">
                <a:solidFill>
                  <a:srgbClr val="FF3300"/>
                </a:solidFill>
                <a:latin typeface="Century Gothic" panose="020B0502020202020204" pitchFamily="34" charset="0"/>
              </a:rPr>
              <a:t>)</a:t>
            </a:r>
            <a:endParaRPr lang="en-US" altLang="ar-SY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9729"/>
              </p:ext>
            </p:extLst>
          </p:nvPr>
        </p:nvGraphicFramePr>
        <p:xfrm>
          <a:off x="1523999" y="1138872"/>
          <a:ext cx="7704138" cy="5341442"/>
        </p:xfrm>
        <a:graphic>
          <a:graphicData uri="http://schemas.openxmlformats.org/drawingml/2006/table">
            <a:tbl>
              <a:tblPr/>
              <a:tblGrid>
                <a:gridCol w="5326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İçecekler</a:t>
                      </a:r>
                    </a:p>
                  </a:txBody>
                  <a:tcPr marL="91431" marR="9143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entury Gothic" pitchFamily="34" charset="0"/>
                        </a:rPr>
                        <a:t>Enerjisi</a:t>
                      </a:r>
                    </a:p>
                  </a:txBody>
                  <a:tcPr marL="91431" marR="9143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Ayran (200 gr)</a:t>
                      </a:r>
                    </a:p>
                  </a:txBody>
                  <a:tcPr marL="91431" marR="914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91431" marR="914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Kola ( 1 şişe)</a:t>
                      </a:r>
                    </a:p>
                  </a:txBody>
                  <a:tcPr marL="91431" marR="914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91431" marR="914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Gazoz (1 şişe)</a:t>
                      </a:r>
                    </a:p>
                  </a:txBody>
                  <a:tcPr marL="91431" marR="914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80</a:t>
                      </a:r>
                    </a:p>
                  </a:txBody>
                  <a:tcPr marL="91431" marR="914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Maden suyu ( 1 şişe)</a:t>
                      </a:r>
                    </a:p>
                  </a:txBody>
                  <a:tcPr marL="91431" marR="914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91431" marR="914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Meyve  suyu ( 1 şişe)</a:t>
                      </a:r>
                    </a:p>
                  </a:txBody>
                  <a:tcPr marL="91431" marR="914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91431" marR="914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Bira (500 ml)</a:t>
                      </a:r>
                    </a:p>
                  </a:txBody>
                  <a:tcPr marL="91431" marR="914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240</a:t>
                      </a:r>
                    </a:p>
                  </a:txBody>
                  <a:tcPr marL="91431" marR="914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Şarap (100 ml)</a:t>
                      </a:r>
                    </a:p>
                  </a:txBody>
                  <a:tcPr marL="91431" marR="914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70-130</a:t>
                      </a:r>
                    </a:p>
                  </a:txBody>
                  <a:tcPr marL="91431" marR="914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Rakı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(100 ml)</a:t>
                      </a:r>
                    </a:p>
                  </a:txBody>
                  <a:tcPr marL="91431" marR="9143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350</a:t>
                      </a:r>
                    </a:p>
                  </a:txBody>
                  <a:tcPr marL="91431" marR="914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5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71" y="151571"/>
            <a:ext cx="7198415" cy="6262621"/>
          </a:xfrm>
        </p:spPr>
      </p:pic>
    </p:spTree>
    <p:extLst>
      <p:ext uri="{BB962C8B-B14F-4D97-AF65-F5344CB8AC3E}">
        <p14:creationId xmlns:p14="http://schemas.microsoft.com/office/powerpoint/2010/main" val="8310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27644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Örnek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Laboratuar deneyinde bir </a:t>
            </a:r>
            <a:r>
              <a:rPr lang="tr-TR" sz="2800" dirty="0" err="1">
                <a:solidFill>
                  <a:schemeClr val="tx1"/>
                </a:solidFill>
              </a:rPr>
              <a:t>cheeseburger</a:t>
            </a:r>
            <a:r>
              <a:rPr lang="tr-TR" sz="2800" dirty="0">
                <a:solidFill>
                  <a:schemeClr val="tx1"/>
                </a:solidFill>
              </a:rPr>
              <a:t> yanması 10.0 L suyun 51.0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º</a:t>
            </a:r>
            <a:r>
              <a:rPr lang="tr-TR" sz="2800" dirty="0">
                <a:solidFill>
                  <a:schemeClr val="tx1"/>
                </a:solidFill>
              </a:rPr>
              <a:t>C sıcaklığının artması neden olmuştur. </a:t>
            </a:r>
            <a:r>
              <a:rPr lang="tr-TR" sz="2800" dirty="0" err="1">
                <a:solidFill>
                  <a:schemeClr val="tx1"/>
                </a:solidFill>
              </a:rPr>
              <a:t>Cheeseburger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>
                <a:solidFill>
                  <a:srgbClr val="FF0000"/>
                </a:solidFill>
              </a:rPr>
              <a:t>kaç Kalori </a:t>
            </a:r>
            <a:r>
              <a:rPr lang="tr-TR" sz="2800" dirty="0">
                <a:solidFill>
                  <a:schemeClr val="tx1"/>
                </a:solidFill>
              </a:rPr>
              <a:t>enerjisi vardır?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en-US" sz="2800" dirty="0">
                <a:solidFill>
                  <a:srgbClr val="FF0000"/>
                </a:solidFill>
              </a:rPr>
              <a:t>İpucu : </a:t>
            </a:r>
            <a:r>
              <a:rPr lang="en-US" altLang="en-US" sz="2800" dirty="0">
                <a:solidFill>
                  <a:schemeClr val="tx1"/>
                </a:solidFill>
              </a:rPr>
              <a:t>10.0 L H</a:t>
            </a:r>
            <a:r>
              <a:rPr lang="en-US" altLang="en-US" sz="2800" baseline="-25000" dirty="0">
                <a:solidFill>
                  <a:schemeClr val="tx1"/>
                </a:solidFill>
              </a:rPr>
              <a:t>2</a:t>
            </a:r>
            <a:r>
              <a:rPr lang="en-US" altLang="en-US" sz="2800" dirty="0">
                <a:solidFill>
                  <a:schemeClr val="tx1"/>
                </a:solidFill>
              </a:rPr>
              <a:t>O 10,000 g </a:t>
            </a:r>
            <a:r>
              <a:rPr lang="tr-TR" altLang="en-US" sz="2800" dirty="0">
                <a:solidFill>
                  <a:schemeClr val="tx1"/>
                </a:solidFill>
              </a:rPr>
              <a:t>sudur</a:t>
            </a:r>
            <a:r>
              <a:rPr lang="en-US" altLang="en-US" sz="2800" dirty="0">
                <a:solidFill>
                  <a:schemeClr val="tx1"/>
                </a:solidFill>
              </a:rPr>
              <a:t>!</a:t>
            </a:r>
          </a:p>
          <a:p>
            <a:pPr algn="l" rtl="0">
              <a:lnSpc>
                <a:spcPct val="150000"/>
              </a:lnSpc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Termokimya ve Gıda</a:t>
            </a:r>
            <a:endParaRPr lang="en-US" altLang="ar-SY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93966"/>
              </p:ext>
            </p:extLst>
          </p:nvPr>
        </p:nvGraphicFramePr>
        <p:xfrm>
          <a:off x="2119086" y="4443185"/>
          <a:ext cx="69342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" name="Equation" r:id="rId3" imgW="2006280" imgH="380880" progId="Equation.3">
                  <p:embed/>
                </p:oleObj>
              </mc:Choice>
              <mc:Fallback>
                <p:oleObj name="Equation" r:id="rId3" imgW="2006280" imgH="380880" progId="Equation.3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086" y="4443185"/>
                        <a:ext cx="6934200" cy="1268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1486" y="5742781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q = 2,130,000 J  or  2130 kJ</a:t>
            </a:r>
          </a:p>
        </p:txBody>
      </p:sp>
    </p:spTree>
    <p:extLst>
      <p:ext uri="{BB962C8B-B14F-4D97-AF65-F5344CB8AC3E}">
        <p14:creationId xmlns:p14="http://schemas.microsoft.com/office/powerpoint/2010/main" val="153503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276440"/>
          </a:xfrm>
        </p:spPr>
        <p:txBody>
          <a:bodyPr>
            <a:normAutofit/>
          </a:bodyPr>
          <a:lstStyle/>
          <a:p>
            <a:pPr algn="l" rtl="0"/>
            <a:endParaRPr lang="tr-TR" sz="2800" dirty="0">
              <a:solidFill>
                <a:srgbClr val="FF0000"/>
              </a:solidFill>
            </a:endParaRPr>
          </a:p>
          <a:p>
            <a:pPr algn="l" rtl="0"/>
            <a:endParaRPr lang="tr-TR" sz="2800" dirty="0">
              <a:solidFill>
                <a:srgbClr val="FF0000"/>
              </a:solidFill>
            </a:endParaRPr>
          </a:p>
          <a:p>
            <a:pPr algn="l" rtl="0"/>
            <a:endParaRPr lang="tr-TR" sz="2800" dirty="0">
              <a:solidFill>
                <a:srgbClr val="FF0000"/>
              </a:solidFill>
            </a:endParaRPr>
          </a:p>
          <a:p>
            <a:pPr algn="l" rtl="0"/>
            <a:endParaRPr lang="tr-TR" sz="2800" dirty="0">
              <a:solidFill>
                <a:srgbClr val="FF0000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Termokimya ve Gıda</a:t>
            </a:r>
            <a:endParaRPr lang="en-US" altLang="ar-SY" sz="4000" dirty="0">
              <a:solidFill>
                <a:srgbClr val="FF0000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948543" y="2602344"/>
            <a:ext cx="510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19943" y="1916544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Arial" panose="020B0604020202020204" pitchFamily="34" charset="0"/>
              </a:rPr>
              <a:t>2130 kJ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301218" y="1916544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225018" y="2678544"/>
            <a:ext cx="2828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Arial" panose="020B0604020202020204" pitchFamily="34" charset="0"/>
              </a:rPr>
              <a:t>4.18 kJ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310743" y="1916544"/>
            <a:ext cx="2600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Arial" panose="020B0604020202020204" pitchFamily="34" charset="0"/>
              </a:rPr>
              <a:t>1 Cal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825343" y="2297544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Arial" panose="020B0604020202020204" pitchFamily="34" charset="0"/>
              </a:rPr>
              <a:t>= 510. Cal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396343" y="2221344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910943" y="2983344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216956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rgbClr val="7030A0"/>
                </a:solidFill>
              </a:rPr>
              <a:t>Bir kuvvetin </a:t>
            </a:r>
            <a:r>
              <a:rPr lang="tr-TR" altLang="ar-SY" sz="2800" dirty="0">
                <a:solidFill>
                  <a:schemeClr val="tx1"/>
                </a:solidFill>
              </a:rPr>
              <a:t>belli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rgbClr val="00B050"/>
                </a:solidFill>
              </a:rPr>
              <a:t>bir mesafe boyunca uygulanması </a:t>
            </a:r>
            <a:r>
              <a:rPr lang="tr-TR" altLang="ar-SY" sz="2800" dirty="0">
                <a:solidFill>
                  <a:schemeClr val="tx1"/>
                </a:solidFill>
              </a:rPr>
              <a:t>sonucu olan </a:t>
            </a:r>
            <a:r>
              <a:rPr lang="tr-TR" altLang="ar-SY" sz="2800" dirty="0">
                <a:solidFill>
                  <a:srgbClr val="FF0000"/>
                </a:solidFill>
              </a:rPr>
              <a:t>enerji geçişini </a:t>
            </a:r>
            <a:r>
              <a:rPr lang="tr-TR" altLang="ar-SY" sz="2800" dirty="0"/>
              <a:t>“</a:t>
            </a:r>
            <a:r>
              <a:rPr lang="tr-TR" altLang="ar-SY" sz="2800" dirty="0">
                <a:solidFill>
                  <a:schemeClr val="accent1"/>
                </a:solidFill>
              </a:rPr>
              <a:t>iş”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olarak tanımlamıştık.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Termodinamik anlamda iş, </a:t>
            </a:r>
            <a:r>
              <a:rPr lang="tr-TR" altLang="ar-SY" sz="2800" dirty="0" err="1">
                <a:solidFill>
                  <a:srgbClr val="0070C0"/>
                </a:solidFill>
              </a:rPr>
              <a:t>makroskopik</a:t>
            </a:r>
            <a:r>
              <a:rPr lang="tr-TR" altLang="ar-SY" sz="2800" dirty="0">
                <a:solidFill>
                  <a:srgbClr val="0070C0"/>
                </a:solidFill>
              </a:rPr>
              <a:t> bir dış kuvvet </a:t>
            </a:r>
            <a:r>
              <a:rPr lang="tr-TR" altLang="ar-SY" sz="2800" dirty="0">
                <a:solidFill>
                  <a:srgbClr val="FF0000"/>
                </a:solidFill>
              </a:rPr>
              <a:t>nedeniyle sistem ile çevresi arasındaki enerji geçişidir. </a:t>
            </a:r>
            <a:endParaRPr lang="en-US" altLang="ar-SY" sz="2800" i="1" dirty="0">
              <a:solidFill>
                <a:srgbClr val="FF0000"/>
              </a:solidFill>
            </a:endParaRPr>
          </a:p>
          <a:p>
            <a:pPr marL="0" indent="0" algn="just" rtl="0">
              <a:buNone/>
            </a:pPr>
            <a:endParaRPr lang="tr-TR" alt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>
                <a:solidFill>
                  <a:srgbClr val="FF0000"/>
                </a:solidFill>
              </a:rPr>
              <a:t>İŞ</a:t>
            </a:r>
            <a:endParaRPr lang="en-US" altLang="ar-SY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6493564" cy="5411828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6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Isı alışverişinin dışında bazı </a:t>
            </a:r>
            <a:r>
              <a:rPr lang="tr-TR" altLang="ar-SY" sz="2800" dirty="0">
                <a:solidFill>
                  <a:srgbClr val="0070C0"/>
                </a:solidFill>
              </a:rPr>
              <a:t>kimyasal tepkimeler </a:t>
            </a:r>
            <a:r>
              <a:rPr lang="tr-TR" altLang="ar-SY" sz="2800" dirty="0">
                <a:solidFill>
                  <a:srgbClr val="FF0000"/>
                </a:solidFill>
              </a:rPr>
              <a:t>iş yapabilir</a:t>
            </a:r>
            <a:r>
              <a:rPr lang="tr-TR" altLang="ar-SY" sz="2800" dirty="0"/>
              <a:t>.</a:t>
            </a:r>
            <a:endParaRPr lang="en-US" altLang="ar-SY" sz="2800" i="1" dirty="0"/>
          </a:p>
          <a:p>
            <a:pPr algn="l" rtl="0">
              <a:lnSpc>
                <a:spcPct val="160000"/>
              </a:lnSpc>
              <a:spcBef>
                <a:spcPts val="0"/>
              </a:spcBef>
              <a:buClr>
                <a:schemeClr val="tx2"/>
              </a:buClr>
            </a:pPr>
            <a:r>
              <a:rPr lang="tr-TR" altLang="ar-SY" sz="2800" dirty="0">
                <a:solidFill>
                  <a:schemeClr val="tx1"/>
                </a:solidFill>
              </a:rPr>
              <a:t>Örneğin, </a:t>
            </a:r>
            <a:r>
              <a:rPr lang="tr-TR" altLang="ar-SY" sz="2800" dirty="0">
                <a:solidFill>
                  <a:srgbClr val="0070C0"/>
                </a:solidFill>
              </a:rPr>
              <a:t>potasyum </a:t>
            </a:r>
            <a:r>
              <a:rPr lang="tr-TR" altLang="ar-SY" sz="2800" dirty="0" err="1">
                <a:solidFill>
                  <a:srgbClr val="0070C0"/>
                </a:solidFill>
              </a:rPr>
              <a:t>kloratın</a:t>
            </a:r>
            <a:r>
              <a:rPr lang="tr-TR" altLang="ar-SY" sz="2800" dirty="0">
                <a:solidFill>
                  <a:schemeClr val="tx1"/>
                </a:solidFill>
              </a:rPr>
              <a:t>, </a:t>
            </a:r>
            <a:r>
              <a:rPr lang="tr-TR" altLang="ar-SY" sz="2800" dirty="0">
                <a:solidFill>
                  <a:srgbClr val="00B050"/>
                </a:solidFill>
              </a:rPr>
              <a:t>potasyum klorür</a:t>
            </a:r>
            <a:r>
              <a:rPr lang="tr-TR" altLang="ar-SY" sz="2800" dirty="0">
                <a:solidFill>
                  <a:schemeClr val="tx1"/>
                </a:solidFill>
              </a:rPr>
              <a:t> ve </a:t>
            </a:r>
            <a:r>
              <a:rPr lang="tr-TR" altLang="ar-SY" sz="2800" dirty="0">
                <a:solidFill>
                  <a:srgbClr val="FF0000"/>
                </a:solidFill>
              </a:rPr>
              <a:t>oksijen vermek </a:t>
            </a:r>
            <a:r>
              <a:rPr lang="tr-TR" altLang="ar-SY" sz="2800" dirty="0">
                <a:solidFill>
                  <a:schemeClr val="tx1"/>
                </a:solidFill>
              </a:rPr>
              <a:t>üzere </a:t>
            </a:r>
            <a:r>
              <a:rPr lang="tr-TR" altLang="ar-SY" sz="2800" dirty="0" err="1">
                <a:solidFill>
                  <a:schemeClr val="tx1"/>
                </a:solidFill>
              </a:rPr>
              <a:t>bozunma</a:t>
            </a:r>
            <a:r>
              <a:rPr lang="tr-TR" altLang="ar-SY" sz="2800" dirty="0">
                <a:solidFill>
                  <a:schemeClr val="tx1"/>
                </a:solidFill>
              </a:rPr>
              <a:t> tepkimesini ele alalım. </a:t>
            </a:r>
          </a:p>
          <a:p>
            <a:pPr algn="l" rtl="0">
              <a:lnSpc>
                <a:spcPct val="160000"/>
              </a:lnSpc>
              <a:spcBef>
                <a:spcPts val="0"/>
              </a:spcBef>
              <a:buClr>
                <a:schemeClr val="tx2"/>
              </a:buClr>
            </a:pPr>
            <a:r>
              <a:rPr lang="tr-TR" altLang="ar-SY" sz="2800" dirty="0">
                <a:solidFill>
                  <a:schemeClr val="tx1"/>
                </a:solidFill>
              </a:rPr>
              <a:t>Kabın duvarları </a:t>
            </a:r>
            <a:r>
              <a:rPr lang="tr-TR" altLang="ar-SY" sz="2800" dirty="0">
                <a:solidFill>
                  <a:srgbClr val="FF0000"/>
                </a:solidFill>
              </a:rPr>
              <a:t>genleşen oksijene </a:t>
            </a:r>
            <a:r>
              <a:rPr lang="tr-TR" altLang="ar-SY" sz="2800" dirty="0">
                <a:solidFill>
                  <a:schemeClr val="tx1"/>
                </a:solidFill>
              </a:rPr>
              <a:t>karşı dayanıklıdır, bununla beraber kabın ağzını kapatan piston itilebilir durumdadır.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>
                <a:solidFill>
                  <a:srgbClr val="FF0000"/>
                </a:solidFill>
              </a:rPr>
              <a:t>İŞ</a:t>
            </a:r>
            <a:endParaRPr lang="en-US" altLang="ar-SY" sz="4000" dirty="0">
              <a:solidFill>
                <a:srgbClr val="FF0000"/>
              </a:solidFill>
            </a:endParaRPr>
          </a:p>
        </p:txBody>
      </p:sp>
      <p:pic>
        <p:nvPicPr>
          <p:cNvPr id="5" name="Picture 4" descr="FG07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2522" y="1138875"/>
            <a:ext cx="4250856" cy="432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09837" y="4226152"/>
            <a:ext cx="11538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Potasyum </a:t>
            </a:r>
            <a:r>
              <a:rPr lang="tr-TR" dirty="0" err="1">
                <a:solidFill>
                  <a:srgbClr val="FF0000"/>
                </a:solidFill>
              </a:rPr>
              <a:t>kloratın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246936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Bunlara örnek olarak evlerimizi ısıtmak için</a:t>
            </a:r>
            <a:r>
              <a:rPr lang="tr-TR" sz="2800" dirty="0"/>
              <a:t> </a:t>
            </a:r>
            <a:r>
              <a:rPr lang="tr-TR" sz="2800" dirty="0">
                <a:solidFill>
                  <a:srgbClr val="FF0000"/>
                </a:solidFill>
              </a:rPr>
              <a:t>kömür </a:t>
            </a:r>
            <a:r>
              <a:rPr lang="tr-TR" sz="2800" dirty="0">
                <a:solidFill>
                  <a:schemeClr val="tx1"/>
                </a:solidFill>
              </a:rPr>
              <a:t>veya</a:t>
            </a:r>
            <a:r>
              <a:rPr lang="tr-TR" sz="2800" dirty="0">
                <a:solidFill>
                  <a:srgbClr val="FF0000"/>
                </a:solidFill>
              </a:rPr>
              <a:t> doğal gaz </a:t>
            </a:r>
            <a:r>
              <a:rPr lang="tr-TR" sz="2800" dirty="0">
                <a:solidFill>
                  <a:schemeClr val="tx1"/>
                </a:solidFill>
              </a:rPr>
              <a:t>yakmak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>
                <a:solidFill>
                  <a:schemeClr val="tx1"/>
                </a:solidFill>
              </a:rPr>
              <a:t>yani oksijen ile tepkimeye sokmak, </a:t>
            </a:r>
            <a:r>
              <a:rPr lang="tr-TR" sz="2800" dirty="0">
                <a:solidFill>
                  <a:srgbClr val="00B050"/>
                </a:solidFill>
              </a:rPr>
              <a:t>taşıtları hareket ettirmek </a:t>
            </a:r>
            <a:r>
              <a:rPr lang="tr-TR" sz="2800" dirty="0">
                <a:solidFill>
                  <a:schemeClr val="tx1"/>
                </a:solidFill>
              </a:rPr>
              <a:t>için motorlarında </a:t>
            </a:r>
            <a:r>
              <a:rPr lang="tr-TR" sz="2800" dirty="0">
                <a:solidFill>
                  <a:srgbClr val="FF0000"/>
                </a:solidFill>
              </a:rPr>
              <a:t>benzin yakmak</a:t>
            </a:r>
            <a:r>
              <a:rPr lang="tr-TR" sz="2800" dirty="0"/>
              <a:t> </a:t>
            </a:r>
            <a:r>
              <a:rPr lang="tr-TR" sz="2800" dirty="0">
                <a:solidFill>
                  <a:schemeClr val="tx1"/>
                </a:solidFill>
              </a:rPr>
              <a:t>gibi tepkimeleri verebiliriz.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Termokimya Nedir?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Ä°lgili resim">
            <a:extLst>
              <a:ext uri="{FF2B5EF4-FFF2-40B4-BE49-F238E27FC236}">
                <a16:creationId xmlns:a16="http://schemas.microsoft.com/office/drawing/2014/main" id="{E1113C1C-E4DB-48A9-B031-41E5A2DDC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43" y="3762342"/>
            <a:ext cx="3901607" cy="21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omur yakmasÄ± ile ilgili gÃ¶rsel sonucu">
            <a:extLst>
              <a:ext uri="{FF2B5EF4-FFF2-40B4-BE49-F238E27FC236}">
                <a16:creationId xmlns:a16="http://schemas.microsoft.com/office/drawing/2014/main" id="{FA49C3F7-C616-4790-92C0-6A1ACE7F8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94" y="3762342"/>
            <a:ext cx="2929976" cy="21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15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1138874"/>
            <a:ext cx="6149008" cy="520196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Tepkimeyle oluşan O</a:t>
            </a:r>
            <a:r>
              <a:rPr lang="tr-TR" altLang="ar-SY" sz="2800" baseline="-25000" dirty="0">
                <a:solidFill>
                  <a:schemeClr val="tx1"/>
                </a:solidFill>
              </a:rPr>
              <a:t>2</a:t>
            </a:r>
            <a:r>
              <a:rPr lang="tr-TR" altLang="ar-SY" sz="2800" dirty="0">
                <a:solidFill>
                  <a:schemeClr val="tx1"/>
                </a:solidFill>
              </a:rPr>
              <a:t>(g) </a:t>
            </a:r>
            <a:r>
              <a:rPr lang="tr-TR" altLang="ar-SY" sz="2800" dirty="0" err="1">
                <a:solidFill>
                  <a:schemeClr val="tx1"/>
                </a:solidFill>
              </a:rPr>
              <a:t>nin</a:t>
            </a:r>
            <a:r>
              <a:rPr lang="tr-TR" altLang="ar-SY" sz="2800" dirty="0">
                <a:solidFill>
                  <a:schemeClr val="tx1"/>
                </a:solidFill>
              </a:rPr>
              <a:t> basına atmosfer basıncından fazla olduğunda piston kalkar (yükselir) ve sistem çevreye iş yapar.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Gazların </a:t>
            </a:r>
            <a:r>
              <a:rPr lang="tr-TR" altLang="ar-SY" sz="2800" dirty="0">
                <a:solidFill>
                  <a:srgbClr val="FF0000"/>
                </a:solidFill>
              </a:rPr>
              <a:t>genleşmesi </a:t>
            </a:r>
            <a:r>
              <a:rPr lang="tr-TR" altLang="ar-SY" sz="2800" dirty="0"/>
              <a:t>veya </a:t>
            </a:r>
            <a:r>
              <a:rPr lang="tr-TR" altLang="ar-SY" sz="2800" dirty="0">
                <a:solidFill>
                  <a:srgbClr val="7030A0"/>
                </a:solidFill>
              </a:rPr>
              <a:t>sıkışması </a:t>
            </a:r>
            <a:r>
              <a:rPr lang="tr-TR" altLang="ar-SY" sz="2800" dirty="0">
                <a:solidFill>
                  <a:schemeClr val="tx1"/>
                </a:solidFill>
              </a:rPr>
              <a:t>ile ilgili işe </a:t>
            </a:r>
            <a:r>
              <a:rPr lang="tr-TR" altLang="ar-SY" sz="2800" dirty="0">
                <a:solidFill>
                  <a:srgbClr val="0070C0"/>
                </a:solidFill>
              </a:rPr>
              <a:t>basınç-hacim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işi denir.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algn="ctr" rtl="0"/>
            <a:r>
              <a:rPr lang="tr-TR" altLang="ar-SY" sz="3200" dirty="0">
                <a:solidFill>
                  <a:srgbClr val="FF0000"/>
                </a:solidFill>
              </a:rPr>
              <a:t>İŞ</a:t>
            </a:r>
            <a:endParaRPr lang="en-US" altLang="ar-SY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FG07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2522" y="1138875"/>
            <a:ext cx="4250856" cy="432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09837" y="4226152"/>
            <a:ext cx="11538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Potasyum </a:t>
            </a:r>
            <a:r>
              <a:rPr lang="tr-TR" dirty="0" err="1">
                <a:solidFill>
                  <a:srgbClr val="FF0000"/>
                </a:solidFill>
              </a:rPr>
              <a:t>kloratın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8" y="1138874"/>
            <a:ext cx="5353879" cy="5487213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tr-TR" altLang="ar-SY" sz="2800" dirty="0">
                <a:solidFill>
                  <a:srgbClr val="FF0000"/>
                </a:solidFill>
              </a:rPr>
              <a:t>P-V işinin nasıl hesaplanır.</a:t>
            </a:r>
            <a:endParaRPr lang="en-US" altLang="ar-SY" sz="2800" dirty="0">
              <a:solidFill>
                <a:srgbClr val="FF0000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altLang="ar-SY" sz="2800" dirty="0">
              <a:solidFill>
                <a:srgbClr val="FF0000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tr-TR" altLang="ar-SY" sz="2800" dirty="0">
                <a:solidFill>
                  <a:schemeClr val="tx1"/>
                </a:solidFill>
              </a:rPr>
              <a:t>Kuvvet pistonun </a:t>
            </a:r>
            <a:r>
              <a:rPr lang="tr-TR" altLang="ar-SY" sz="2800" dirty="0">
                <a:solidFill>
                  <a:srgbClr val="FF0000"/>
                </a:solidFill>
              </a:rPr>
              <a:t>hareket yönüne ters</a:t>
            </a:r>
            <a:r>
              <a:rPr lang="tr-TR" altLang="ar-SY" sz="2800" dirty="0">
                <a:solidFill>
                  <a:schemeClr val="tx1"/>
                </a:solidFill>
              </a:rPr>
              <a:t> olduğu için ifadede negatif işaret yer alır.</a:t>
            </a:r>
          </a:p>
          <a:p>
            <a:pPr algn="l" rtl="0">
              <a:lnSpc>
                <a:spcPct val="150000"/>
              </a:lnSpc>
            </a:pPr>
            <a:r>
              <a:rPr lang="tr-TR" altLang="ar-SY" sz="2800" dirty="0">
                <a:solidFill>
                  <a:srgbClr val="FF0000"/>
                </a:solidFill>
              </a:rPr>
              <a:t>Çevreye karşı iş </a:t>
            </a:r>
            <a:r>
              <a:rPr lang="tr-TR" altLang="ar-SY" sz="2800" dirty="0">
                <a:solidFill>
                  <a:schemeClr val="tx1"/>
                </a:solidFill>
              </a:rPr>
              <a:t>yapıldığından </a:t>
            </a:r>
            <a:r>
              <a:rPr lang="tr-TR" altLang="ar-SY" sz="2800" dirty="0">
                <a:solidFill>
                  <a:srgbClr val="FF0000"/>
                </a:solidFill>
              </a:rPr>
              <a:t>*-* </a:t>
            </a:r>
            <a:r>
              <a:rPr lang="tr-TR" altLang="ar-SY" sz="2800" dirty="0">
                <a:solidFill>
                  <a:schemeClr val="tx1"/>
                </a:solidFill>
              </a:rPr>
              <a:t>işaretlidir.</a:t>
            </a:r>
          </a:p>
          <a:p>
            <a:pPr algn="l" rtl="0">
              <a:lnSpc>
                <a:spcPct val="150000"/>
              </a:lnSpc>
            </a:pPr>
            <a:r>
              <a:rPr lang="tr-TR" altLang="ar-SY" sz="2800" dirty="0">
                <a:solidFill>
                  <a:schemeClr val="tx1"/>
                </a:solidFill>
              </a:rPr>
              <a:t>Hacim artığında iş *-* işaretli olur</a:t>
            </a:r>
            <a:endParaRPr lang="en-US" altLang="ar-SY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>
                <a:solidFill>
                  <a:srgbClr val="7030A0"/>
                </a:solidFill>
              </a:rPr>
              <a:t>Basınç Hacim İşi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1695290"/>
                <a:ext cx="6482607" cy="8617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İş </m:t>
                      </m:r>
                      <m:d>
                        <m:d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𝐾𝑢𝑣𝑣𝑒𝑡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𝑈𝑧𝑎𝑘𝑙𝚤𝑘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∆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695290"/>
                <a:ext cx="648260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228" y="2745240"/>
            <a:ext cx="53340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4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8" y="1138874"/>
            <a:ext cx="5353879" cy="548721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endParaRPr lang="en-US" altLang="ar-SY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>
                <a:solidFill>
                  <a:srgbClr val="7030A0"/>
                </a:solidFill>
              </a:rPr>
              <a:t>Basınç Hacim İşi</a:t>
            </a:r>
            <a:endParaRPr lang="tr-TR" altLang="ar-SY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3998" y="1071581"/>
                <a:ext cx="9024732" cy="4494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 smtClean="0">
                          <a:latin typeface="Cambria Math" panose="02040503050406030204" pitchFamily="18" charset="0"/>
                        </a:rPr>
                        <m:t>İş 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𝐾𝑢𝑣𝑣𝑒𝑡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𝑧𝑎𝑘𝑙𝚤𝑘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∆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endParaRPr lang="tr-TR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𝐵𝑎𝑠𝚤𝑛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ç=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𝐾𝑢𝑣𝑣𝑒𝑡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 ×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𝐴𝑙𝑎𝑛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latin typeface="Cambria Math" panose="02040503050406030204" pitchFamily="18" charset="0"/>
                        </a:rPr>
                        <m:t>𝐾𝑢𝑣𝑣𝑒𝑡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Bas</m:t>
                      </m:r>
                      <m: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𝚤</m:t>
                      </m:r>
                      <m:r>
                        <m:rPr>
                          <m:sty m:val="p"/>
                        </m:rP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 (</m:t>
                      </m:r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𝑑𝚤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𝐴𝑙𝑎𝑛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dirty="0"/>
              </a:p>
              <a:p>
                <a:endParaRPr lang="tr-TR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latin typeface="Cambria Math" panose="02040503050406030204" pitchFamily="18" charset="0"/>
                        </a:rPr>
                        <m:t>İş 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𝐵𝑎𝑠𝚤𝑛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ç (</m:t>
                      </m:r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𝑑𝚤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𝐴𝑙𝑎𝑛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𝑧𝑎𝑘𝑙𝚤𝑘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tr-TR" sz="2800" dirty="0"/>
              </a:p>
              <a:p>
                <a:endParaRPr lang="tr-TR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latin typeface="Cambria Math" panose="02040503050406030204" pitchFamily="18" charset="0"/>
                        </a:rPr>
                        <m:t>İş 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𝐵𝑎𝑠𝚤𝑛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ç (</m:t>
                      </m:r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𝑑𝚤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800" i="1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𝐻𝑎𝑐𝚤𝑚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8" y="1071581"/>
                <a:ext cx="9024732" cy="4494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0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3998" y="2000648"/>
                <a:ext cx="7962902" cy="4625439"/>
              </a:xfrm>
            </p:spPr>
            <p:txBody>
              <a:bodyPr>
                <a:normAutofit lnSpcReduction="10000"/>
              </a:bodyPr>
              <a:lstStyle/>
              <a:p>
                <a:pPr algn="l" rtl="0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tr-TR" altLang="ar-SY" sz="2800" dirty="0">
                    <a:solidFill>
                      <a:schemeClr val="tx1"/>
                    </a:solidFill>
                  </a:rPr>
                  <a:t>Eşitlikteki iki önemli özelliğe dikkat edilmelidir: </a:t>
                </a:r>
                <a:r>
                  <a:rPr lang="tr-TR" altLang="ar-SY" sz="28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negatif işaret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sz="2800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𝑑𝚤</m:t>
                        </m:r>
                        <m:r>
                          <a:rPr lang="tr-TR" sz="2800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ş</m:t>
                        </m:r>
                      </m:sub>
                    </m:sSub>
                  </m:oMath>
                </a14:m>
                <a:r>
                  <a:rPr lang="tr-TR" altLang="ar-SY" sz="28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dış terimi</a:t>
                </a:r>
                <a:r>
                  <a:rPr lang="tr-TR" altLang="ar-SY" sz="2800" dirty="0">
                    <a:solidFill>
                      <a:srgbClr val="7030A0"/>
                    </a:solidFill>
                  </a:rPr>
                  <a:t>. </a:t>
                </a:r>
              </a:p>
              <a:p>
                <a:pPr algn="l" rtl="0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tr-TR" altLang="ar-SY" sz="2800" dirty="0">
                    <a:solidFill>
                      <a:srgbClr val="C00000"/>
                    </a:solidFill>
                  </a:rPr>
                  <a:t>Gaz genleşirse </a:t>
                </a:r>
                <a:r>
                  <a:rPr lang="tr-TR" altLang="ar-SY" sz="2800" dirty="0">
                    <a:solidFill>
                      <a:srgbClr val="0070C0"/>
                    </a:solidFill>
                  </a:rPr>
                  <a:t>∆V pozitiftir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ve </a:t>
                </a:r>
                <a:r>
                  <a:rPr lang="tr-TR" altLang="ar-SY" sz="2800" i="1" dirty="0">
                    <a:solidFill>
                      <a:srgbClr val="FF0000"/>
                    </a:solidFill>
                  </a:rPr>
                  <a:t>W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 negatiftir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, yani sistem dışarıya iş yapar. </a:t>
                </a:r>
              </a:p>
              <a:p>
                <a:pPr algn="l" rtl="0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tr-TR" altLang="ar-SY" sz="2800" dirty="0">
                    <a:solidFill>
                      <a:srgbClr val="7030A0"/>
                    </a:solidFill>
                  </a:rPr>
                  <a:t>Gaz sıkıştırılırsa </a:t>
                </a:r>
                <a:r>
                  <a:rPr lang="tr-TR" altLang="ar-SY" sz="2800" dirty="0">
                    <a:solidFill>
                      <a:srgbClr val="00B050"/>
                    </a:solidFill>
                  </a:rPr>
                  <a:t>∆V negatiftir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, </a:t>
                </a:r>
                <a:r>
                  <a:rPr lang="tr-TR" altLang="ar-SY" sz="2800" i="1" dirty="0">
                    <a:solidFill>
                      <a:srgbClr val="FF0000"/>
                    </a:solidFill>
                  </a:rPr>
                  <a:t>W</a:t>
                </a:r>
                <a:r>
                  <a:rPr lang="tr-TR" altLang="ar-SY" sz="2800" dirty="0">
                    <a:solidFill>
                      <a:srgbClr val="FF0000"/>
                    </a:solidFill>
                  </a:rPr>
                  <a:t> ise pozitif </a:t>
                </a:r>
                <a:r>
                  <a:rPr lang="tr-TR" altLang="ar-SY" sz="2800" dirty="0">
                    <a:solidFill>
                      <a:schemeClr val="tx1"/>
                    </a:solidFill>
                  </a:rPr>
                  <a:t>işaretlidir, yani sisteme enerji girer veya sistem üzerine iş yapılır.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8" y="2000648"/>
                <a:ext cx="7962902" cy="4625439"/>
              </a:xfrm>
              <a:blipFill>
                <a:blip r:embed="rId2"/>
                <a:stretch>
                  <a:fillRect l="-1378" r="-1991" b="-23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>
                <a:solidFill>
                  <a:srgbClr val="7030A0"/>
                </a:solidFill>
              </a:rPr>
              <a:t>Basınç Hacim İşi</a:t>
            </a:r>
            <a:endParaRPr lang="tr-TR" altLang="ar-SY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3998" y="1114893"/>
                <a:ext cx="9024732" cy="9097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endParaRPr lang="tr-TR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latin typeface="Cambria Math" panose="02040503050406030204" pitchFamily="18" charset="0"/>
                        </a:rPr>
                        <m:t>İş 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𝐵𝑎𝑠𝚤𝑛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ç (</m:t>
                      </m:r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𝑑𝚤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800" i="1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𝐻𝑎𝑐𝚤𝑚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8" y="1114893"/>
                <a:ext cx="9024732" cy="9097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0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8" y="2000648"/>
            <a:ext cx="7962902" cy="437112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i="1" dirty="0" err="1">
                <a:solidFill>
                  <a:schemeClr val="tx1"/>
                </a:solidFill>
              </a:rPr>
              <a:t>P</a:t>
            </a:r>
            <a:r>
              <a:rPr lang="tr-TR" altLang="ar-SY" sz="2800" baseline="-25000" dirty="0" err="1">
                <a:solidFill>
                  <a:schemeClr val="tx1"/>
                </a:solidFill>
              </a:rPr>
              <a:t>dış</a:t>
            </a:r>
            <a:r>
              <a:rPr lang="tr-TR" altLang="ar-SY" sz="2800" dirty="0">
                <a:solidFill>
                  <a:schemeClr val="tx1"/>
                </a:solidFill>
              </a:rPr>
              <a:t>, dış basınçtır yani </a:t>
            </a:r>
            <a:r>
              <a:rPr lang="tr-TR" altLang="ar-SY" sz="2800" dirty="0">
                <a:solidFill>
                  <a:srgbClr val="FF0000"/>
                </a:solidFill>
              </a:rPr>
              <a:t>sistemi sıkıştırmak için </a:t>
            </a:r>
            <a:r>
              <a:rPr lang="tr-TR" altLang="ar-SY" sz="2800" dirty="0">
                <a:solidFill>
                  <a:schemeClr val="tx1"/>
                </a:solidFill>
              </a:rPr>
              <a:t>uygulanan basınçtır.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Birçok durumda sistemin iç basıncı, dış basınca eşittir. Bu durumda eşitlikteki basınç sadece </a:t>
            </a:r>
            <a:r>
              <a:rPr lang="tr-TR" altLang="ar-SY" sz="2800" i="1" dirty="0">
                <a:solidFill>
                  <a:schemeClr val="tx1"/>
                </a:solidFill>
              </a:rPr>
              <a:t>P</a:t>
            </a:r>
            <a:r>
              <a:rPr lang="tr-TR" altLang="ar-SY" sz="2800" dirty="0">
                <a:solidFill>
                  <a:schemeClr val="tx1"/>
                </a:solidFill>
              </a:rPr>
              <a:t> olarak </a:t>
            </a:r>
            <a:r>
              <a:rPr lang="tr-TR" altLang="ar-SY" sz="2800" dirty="0" err="1">
                <a:solidFill>
                  <a:schemeClr val="tx1"/>
                </a:solidFill>
              </a:rPr>
              <a:t>yazdılır</a:t>
            </a:r>
            <a:r>
              <a:rPr lang="tr-TR" altLang="ar-SY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>
                <a:solidFill>
                  <a:srgbClr val="7030A0"/>
                </a:solidFill>
              </a:rPr>
              <a:t>Basınç Hacim İşi</a:t>
            </a:r>
            <a:endParaRPr lang="tr-TR" altLang="ar-SY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3998" y="1114893"/>
                <a:ext cx="9024732" cy="9097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endParaRPr lang="tr-TR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latin typeface="Cambria Math" panose="02040503050406030204" pitchFamily="18" charset="0"/>
                        </a:rPr>
                        <m:t>İş 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𝐵𝑎𝑠𝚤𝑛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ç (</m:t>
                      </m:r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𝑑𝚤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ş</m:t>
                          </m:r>
                        </m:sub>
                      </m:sSub>
                      <m:r>
                        <a:rPr lang="tr-TR" sz="2800" i="1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𝐻𝑎𝑐𝚤𝑚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8" y="1114893"/>
                <a:ext cx="9024732" cy="9097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4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305469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Elimizde</a:t>
            </a:r>
            <a:r>
              <a:rPr lang="en-US" altLang="ar-SY" sz="2800" dirty="0">
                <a:solidFill>
                  <a:schemeClr val="tx1"/>
                </a:solidFill>
              </a:rPr>
              <a:t> 298 K</a:t>
            </a:r>
            <a:r>
              <a:rPr lang="tr-TR" altLang="ar-SY" sz="2800" dirty="0">
                <a:solidFill>
                  <a:schemeClr val="tx1"/>
                </a:solidFill>
              </a:rPr>
              <a:t> de</a:t>
            </a:r>
            <a:r>
              <a:rPr lang="en-US" altLang="ar-SY" sz="2800" dirty="0">
                <a:solidFill>
                  <a:schemeClr val="tx1"/>
                </a:solidFill>
              </a:rPr>
              <a:t> </a:t>
            </a:r>
            <a:r>
              <a:rPr lang="tr-TR" altLang="ar-SY" sz="2800" dirty="0">
                <a:solidFill>
                  <a:schemeClr val="tx1"/>
                </a:solidFill>
              </a:rPr>
              <a:t>0,</a:t>
            </a:r>
            <a:r>
              <a:rPr lang="en-US" altLang="ar-SY" sz="2800" dirty="0">
                <a:solidFill>
                  <a:schemeClr val="tx1"/>
                </a:solidFill>
              </a:rPr>
              <a:t>100 mol He </a:t>
            </a:r>
            <a:r>
              <a:rPr lang="tr-TR" altLang="ar-SY" sz="2800" dirty="0">
                <a:solidFill>
                  <a:schemeClr val="tx1"/>
                </a:solidFill>
              </a:rPr>
              <a:t>olduğunu kabul edelim</a:t>
            </a:r>
            <a:r>
              <a:rPr lang="en-US" altLang="ar-SY" sz="2800" dirty="0">
                <a:solidFill>
                  <a:schemeClr val="tx1"/>
                </a:solidFill>
              </a:rPr>
              <a:t>.  </a:t>
            </a:r>
            <a:r>
              <a:rPr lang="tr-TR" altLang="ar-SY" sz="2800" dirty="0">
                <a:solidFill>
                  <a:schemeClr val="tx1"/>
                </a:solidFill>
              </a:rPr>
              <a:t>Sabit sıcaklıkta bu gaz genleştiğinde </a:t>
            </a:r>
            <a:r>
              <a:rPr lang="tr-TR" altLang="ar-SY" sz="2800" dirty="0">
                <a:solidFill>
                  <a:srgbClr val="C00000"/>
                </a:solidFill>
              </a:rPr>
              <a:t>ne kadar iş yapılır </a:t>
            </a:r>
            <a:r>
              <a:rPr lang="tr-TR" altLang="ar-SY" sz="2800" dirty="0">
                <a:solidFill>
                  <a:schemeClr val="tx1"/>
                </a:solidFill>
              </a:rPr>
              <a:t>(</a:t>
            </a:r>
            <a:r>
              <a:rPr lang="tr-TR" altLang="ar-SY" sz="2800" dirty="0">
                <a:solidFill>
                  <a:srgbClr val="FF0000"/>
                </a:solidFill>
              </a:rPr>
              <a:t>j olarak</a:t>
            </a:r>
            <a:r>
              <a:rPr lang="tr-TR" altLang="ar-SY" sz="2800" dirty="0">
                <a:solidFill>
                  <a:schemeClr val="tx1"/>
                </a:solidFill>
              </a:rPr>
              <a:t>)? P</a:t>
            </a:r>
            <a:r>
              <a:rPr lang="tr-TR" altLang="ar-SY" sz="2800" baseline="-25000" dirty="0">
                <a:solidFill>
                  <a:schemeClr val="tx1"/>
                </a:solidFill>
              </a:rPr>
              <a:t>i</a:t>
            </a:r>
            <a:r>
              <a:rPr lang="tr-TR" altLang="ar-SY" sz="2800" dirty="0">
                <a:solidFill>
                  <a:schemeClr val="tx1"/>
                </a:solidFill>
              </a:rPr>
              <a:t>= 2,40 </a:t>
            </a:r>
            <a:r>
              <a:rPr lang="tr-TR" altLang="ar-SY" sz="2800" dirty="0" err="1">
                <a:solidFill>
                  <a:schemeClr val="tx1"/>
                </a:solidFill>
              </a:rPr>
              <a:t>atm</a:t>
            </a:r>
            <a:r>
              <a:rPr lang="tr-TR" altLang="ar-SY" sz="2800" dirty="0">
                <a:solidFill>
                  <a:schemeClr val="tx1"/>
                </a:solidFill>
              </a:rPr>
              <a:t>, P</a:t>
            </a:r>
            <a:r>
              <a:rPr lang="en-US" altLang="ar-SY" sz="2800" baseline="-25000" dirty="0">
                <a:solidFill>
                  <a:schemeClr val="tx1"/>
                </a:solidFill>
              </a:rPr>
              <a:t>s</a:t>
            </a:r>
            <a:r>
              <a:rPr lang="tr-TR" altLang="ar-SY" sz="2800" dirty="0">
                <a:solidFill>
                  <a:schemeClr val="tx1"/>
                </a:solidFill>
              </a:rPr>
              <a:t>= 1,20 </a:t>
            </a:r>
            <a:r>
              <a:rPr lang="tr-TR" altLang="ar-SY" sz="2800" dirty="0" err="1">
                <a:solidFill>
                  <a:schemeClr val="tx1"/>
                </a:solidFill>
              </a:rPr>
              <a:t>atm</a:t>
            </a:r>
            <a:endParaRPr lang="ar-SY" altLang="ar-SY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Örnek</a:t>
            </a:r>
            <a:r>
              <a:rPr lang="en-US" altLang="ar-SY" sz="4000" dirty="0"/>
              <a:t> </a:t>
            </a:r>
            <a:endParaRPr lang="tr-TR" altLang="ar-SY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45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8976850" cy="536516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i="1" dirty="0">
                <a:solidFill>
                  <a:schemeClr val="hlink"/>
                </a:solidFill>
              </a:rPr>
              <a:t>Gazın ideal gaz olduğu düşünülürse</a:t>
            </a:r>
            <a:r>
              <a:rPr lang="en-US" altLang="ar-SY" sz="2800" i="1" dirty="0">
                <a:solidFill>
                  <a:schemeClr val="hlink"/>
                </a:solidFill>
              </a:rPr>
              <a:t>:</a:t>
            </a:r>
            <a:endParaRPr lang="en-US" altLang="ar-SY" sz="2800" dirty="0">
              <a:solidFill>
                <a:schemeClr val="hlink"/>
              </a:solidFill>
            </a:endParaRPr>
          </a:p>
          <a:p>
            <a:pPr marL="0" indent="0" algn="l" rtl="0">
              <a:buNone/>
            </a:pPr>
            <a:endParaRPr lang="tr-TR" altLang="ar-SY" sz="2600" i="1" dirty="0">
              <a:solidFill>
                <a:srgbClr val="7030A0"/>
              </a:solidFill>
              <a:latin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 algn="l" rtl="0">
              <a:buNone/>
            </a:pPr>
            <a:endParaRPr lang="tr-TR" altLang="ar-SY" sz="2600" i="1" dirty="0">
              <a:solidFill>
                <a:srgbClr val="7030A0"/>
              </a:solidFill>
              <a:latin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 algn="l" rtl="0">
              <a:buNone/>
            </a:pPr>
            <a:endParaRPr lang="tr-TR" altLang="ar-SY" sz="2600" i="1" dirty="0">
              <a:solidFill>
                <a:srgbClr val="7030A0"/>
              </a:solidFill>
              <a:latin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 algn="l" rtl="0">
              <a:buNone/>
            </a:pPr>
            <a:endParaRPr lang="tr-TR" altLang="ar-SY" sz="2600" i="1" dirty="0">
              <a:solidFill>
                <a:srgbClr val="7030A0"/>
              </a:solidFill>
              <a:latin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 algn="l" rtl="0">
              <a:buNone/>
            </a:pPr>
            <a:endParaRPr lang="tr-TR" altLang="ar-SY" sz="2600" i="1" dirty="0">
              <a:solidFill>
                <a:srgbClr val="7030A0"/>
              </a:solidFill>
              <a:latin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 algn="l" rtl="0">
              <a:buNone/>
            </a:pPr>
            <a:endParaRPr lang="tr-TR" altLang="ar-SY" sz="2600" i="1" dirty="0">
              <a:solidFill>
                <a:srgbClr val="7030A0"/>
              </a:solidFill>
              <a:latin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 algn="l" rtl="0">
              <a:buNone/>
            </a:pPr>
            <a:endParaRPr lang="tr-TR" altLang="ar-SY" sz="2600" i="1" dirty="0">
              <a:solidFill>
                <a:srgbClr val="7030A0"/>
              </a:solidFill>
              <a:latin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 algn="l" rtl="0">
              <a:buNone/>
            </a:pPr>
            <a:r>
              <a:rPr lang="en-US" altLang="ar-SY" sz="2600" dirty="0">
                <a:solidFill>
                  <a:schemeClr val="tx1"/>
                </a:solidFill>
                <a:sym typeface="Symbol" panose="05050102010706020507" pitchFamily="18" charset="2"/>
              </a:rPr>
              <a:t>V = </a:t>
            </a:r>
            <a:r>
              <a:rPr lang="tr-TR" altLang="ar-SY" sz="2600" dirty="0">
                <a:solidFill>
                  <a:schemeClr val="tx1"/>
                </a:solidFill>
                <a:sym typeface="Symbol" panose="05050102010706020507" pitchFamily="18" charset="2"/>
              </a:rPr>
              <a:t>2.04</a:t>
            </a:r>
            <a:r>
              <a:rPr lang="en-US" altLang="ar-SY" sz="2600" dirty="0">
                <a:solidFill>
                  <a:schemeClr val="tx1"/>
                </a:solidFill>
                <a:sym typeface="Symbol" panose="05050102010706020507" pitchFamily="18" charset="2"/>
              </a:rPr>
              <a:t>-1.02 L =</a:t>
            </a:r>
            <a:r>
              <a:rPr lang="en-US" altLang="ar-SY" sz="2600" dirty="0">
                <a:sym typeface="Symbol" panose="05050102010706020507" pitchFamily="18" charset="2"/>
              </a:rPr>
              <a:t> </a:t>
            </a:r>
            <a:r>
              <a:rPr lang="tr-TR" altLang="ar-SY" sz="26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US" altLang="ar-SY" sz="2600" dirty="0">
                <a:solidFill>
                  <a:srgbClr val="FF0000"/>
                </a:solidFill>
                <a:sym typeface="Symbol" panose="05050102010706020507" pitchFamily="18" charset="2"/>
              </a:rPr>
              <a:t>.</a:t>
            </a:r>
            <a:r>
              <a:rPr lang="tr-TR" altLang="ar-SY" sz="2600" dirty="0">
                <a:solidFill>
                  <a:srgbClr val="FF0000"/>
                </a:solidFill>
                <a:sym typeface="Symbol" panose="05050102010706020507" pitchFamily="18" charset="2"/>
              </a:rPr>
              <a:t>02</a:t>
            </a:r>
            <a:r>
              <a:rPr lang="en-US" altLang="ar-SY" sz="2600" dirty="0">
                <a:solidFill>
                  <a:srgbClr val="FF0000"/>
                </a:solidFill>
                <a:sym typeface="Symbol" panose="05050102010706020507" pitchFamily="18" charset="2"/>
              </a:rPr>
              <a:t> 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algn="ctr" rtl="0"/>
            <a:r>
              <a:rPr lang="tr-TR" altLang="ar-SY" sz="3200" dirty="0"/>
              <a:t>Örnek</a:t>
            </a:r>
            <a:r>
              <a:rPr lang="en-US" altLang="ar-SY" sz="3200" dirty="0"/>
              <a:t> </a:t>
            </a:r>
            <a:endParaRPr lang="tr-TR" altLang="ar-SY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F65AC1CC-562D-4A70-84DB-57AD8B580111}"/>
                  </a:ext>
                </a:extLst>
              </p:cNvPr>
              <p:cNvSpPr/>
              <p:nvPr/>
            </p:nvSpPr>
            <p:spPr>
              <a:xfrm>
                <a:off x="1523998" y="1852026"/>
                <a:ext cx="8976853" cy="1296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𝑉</m:t>
                          </m:r>
                        </m:e>
                        <m:sub>
                          <m: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sub>
                      </m:sSub>
                      <m:r>
                        <a:rPr lang="tr-TR" altLang="ar-SY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𝑛𝑅𝑇</m:t>
                          </m:r>
                        </m:num>
                        <m:den>
                          <m:sSub>
                            <m:sSubPr>
                              <m:ctrlPr>
                                <a:rPr lang="tr-TR" altLang="ar-SY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tr-TR" altLang="ar-SY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altLang="ar-SY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tr-TR" altLang="ar-SY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0.100 </m:t>
                          </m:r>
                          <m:r>
                            <m:rPr>
                              <m:sty m:val="p"/>
                            </m:rPr>
                            <a:rPr lang="tr-TR" altLang="ar-SY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mol</m:t>
                          </m:r>
                          <m: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×0.0821 </m:t>
                          </m:r>
                          <m:r>
                            <m:rPr>
                              <m:sty m:val="p"/>
                            </m:rPr>
                            <a:rPr lang="tr-TR" altLang="ar-SY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L</m:t>
                          </m:r>
                          <m:r>
                            <a:rPr lang="tr-TR" altLang="ar-SY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altLang="ar-SY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atm</m:t>
                          </m:r>
                          <m:r>
                            <a:rPr lang="tr-TR" altLang="ar-SY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altLang="ar-SY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altLang="ar-SY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mol</m:t>
                              </m:r>
                            </m:e>
                            <m:sup>
                              <m:r>
                                <a:rPr lang="tr-TR" altLang="ar-SY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altLang="ar-SY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altLang="ar-SY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K</m:t>
                              </m:r>
                            </m:e>
                            <m:sup>
                              <m:r>
                                <a:rPr lang="tr-TR" altLang="ar-SY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altLang="ar-SY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×298 </m:t>
                          </m:r>
                          <m:r>
                            <m:rPr>
                              <m:sty m:val="p"/>
                            </m:rPr>
                            <a:rPr lang="tr-TR" altLang="ar-SY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K</m:t>
                          </m:r>
                        </m:num>
                        <m:den>
                          <m: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2.40 </m:t>
                          </m:r>
                          <m:r>
                            <m:rPr>
                              <m:sty m:val="p"/>
                            </m:rPr>
                            <a:rPr lang="tr-TR" altLang="ar-SY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atm</m:t>
                          </m:r>
                        </m:den>
                      </m:f>
                      <m:r>
                        <a:rPr lang="tr-TR" altLang="ar-SY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=1.02 </m:t>
                      </m:r>
                      <m:r>
                        <m:rPr>
                          <m:sty m:val="p"/>
                        </m:rPr>
                        <a:rPr lang="tr-TR" altLang="ar-SY" sz="24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L</m:t>
                      </m:r>
                    </m:oMath>
                  </m:oMathPara>
                </a14:m>
                <a:endParaRPr lang="tr-TR" altLang="ar-SY" sz="240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F65AC1CC-562D-4A70-84DB-57AD8B580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8" y="1852026"/>
                <a:ext cx="8976853" cy="12965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>
                <a:extLst>
                  <a:ext uri="{FF2B5EF4-FFF2-40B4-BE49-F238E27FC236}">
                    <a16:creationId xmlns:a16="http://schemas.microsoft.com/office/drawing/2014/main" id="{76136AA5-01BF-49CD-9323-884146B216A3}"/>
                  </a:ext>
                </a:extLst>
              </p:cNvPr>
              <p:cNvSpPr/>
              <p:nvPr/>
            </p:nvSpPr>
            <p:spPr>
              <a:xfrm>
                <a:off x="1523998" y="3688279"/>
                <a:ext cx="8976852" cy="895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𝑉</m:t>
                          </m:r>
                        </m:e>
                        <m:sub>
                          <m:r>
                            <a:rPr lang="en-US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sub>
                      </m:sSub>
                      <m:r>
                        <a:rPr lang="tr-TR" altLang="ar-SY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𝑛𝑅𝑇</m:t>
                          </m:r>
                        </m:num>
                        <m:den>
                          <m:sSub>
                            <m:sSubPr>
                              <m:ctrlPr>
                                <a:rPr lang="tr-TR" altLang="ar-SY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tr-TR" altLang="ar-SY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ar-SY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tr-TR" altLang="ar-SY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0.100 </m:t>
                          </m:r>
                          <m:r>
                            <m:rPr>
                              <m:sty m:val="p"/>
                            </m:rPr>
                            <a:rPr lang="tr-TR" altLang="ar-SY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mol</m:t>
                          </m:r>
                          <m: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×0.0821 </m:t>
                          </m:r>
                          <m:r>
                            <m:rPr>
                              <m:sty m:val="p"/>
                            </m:rPr>
                            <a:rPr lang="tr-TR" altLang="ar-SY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L</m:t>
                          </m:r>
                          <m:r>
                            <a:rPr lang="tr-TR" altLang="ar-SY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altLang="ar-SY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atm</m:t>
                          </m:r>
                          <m:r>
                            <a:rPr lang="tr-TR" altLang="ar-SY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altLang="ar-SY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altLang="ar-SY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mol</m:t>
                              </m:r>
                            </m:e>
                            <m:sup>
                              <m:r>
                                <a:rPr lang="tr-TR" altLang="ar-SY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altLang="ar-SY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altLang="ar-SY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K</m:t>
                              </m:r>
                            </m:e>
                            <m:sup>
                              <m:r>
                                <a:rPr lang="tr-TR" altLang="ar-SY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altLang="ar-SY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×298 </m:t>
                          </m:r>
                          <m:r>
                            <m:rPr>
                              <m:sty m:val="p"/>
                            </m:rPr>
                            <a:rPr lang="tr-TR" altLang="ar-SY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K</m:t>
                          </m:r>
                        </m:num>
                        <m:den>
                          <m: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  <m:r>
                            <a:rPr lang="tr-TR" altLang="ar-SY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.20 </m:t>
                          </m:r>
                          <m:r>
                            <m:rPr>
                              <m:sty m:val="p"/>
                            </m:rPr>
                            <a:rPr lang="tr-TR" altLang="ar-SY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atm</m:t>
                          </m:r>
                        </m:den>
                      </m:f>
                      <m:r>
                        <a:rPr lang="tr-TR" altLang="ar-SY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=2.04 </m:t>
                      </m:r>
                      <m:r>
                        <m:rPr>
                          <m:sty m:val="p"/>
                        </m:rPr>
                        <a:rPr lang="tr-TR" altLang="ar-SY" sz="24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L</m:t>
                      </m:r>
                    </m:oMath>
                  </m:oMathPara>
                </a14:m>
                <a:endParaRPr lang="tr-TR" altLang="ar-SY" sz="240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" name="Dikdörtgen 4">
                <a:extLst>
                  <a:ext uri="{FF2B5EF4-FFF2-40B4-BE49-F238E27FC236}">
                    <a16:creationId xmlns:a16="http://schemas.microsoft.com/office/drawing/2014/main" id="{76136AA5-01BF-49CD-9323-884146B21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8" y="3688279"/>
                <a:ext cx="8976852" cy="8951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583898"/>
          </a:xfrm>
        </p:spPr>
        <p:txBody>
          <a:bodyPr>
            <a:normAutofit/>
          </a:bodyPr>
          <a:lstStyle/>
          <a:p>
            <a:pPr algn="l" rtl="0"/>
            <a:r>
              <a:rPr lang="tr-TR" altLang="ar-SY" sz="2800" i="1" dirty="0">
                <a:solidFill>
                  <a:schemeClr val="hlink"/>
                </a:solidFill>
              </a:rPr>
              <a:t>Sistem tarafından yapılan işi hesapla</a:t>
            </a:r>
          </a:p>
          <a:p>
            <a:pPr marL="0" indent="0" algn="l" rtl="0">
              <a:buNone/>
            </a:pP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	w</a:t>
            </a:r>
            <a:r>
              <a:rPr lang="en-US" altLang="ar-SY" sz="2800" i="1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= -P</a:t>
            </a:r>
            <a:r>
              <a:rPr lang="tr-TR" altLang="ar-SY" sz="280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dış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V </a:t>
            </a:r>
          </a:p>
          <a:p>
            <a:pPr marL="0" indent="0" algn="l" rtl="0">
              <a:buNone/>
            </a:pP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	    = -(1.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2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0 </a:t>
            </a:r>
            <a:r>
              <a:rPr lang="en-US" altLang="ar-SY" sz="2800" dirty="0" err="1">
                <a:solidFill>
                  <a:schemeClr val="tx1"/>
                </a:solidFill>
                <a:sym typeface="Symbol" panose="05050102010706020507" pitchFamily="18" charset="2"/>
              </a:rPr>
              <a:t>atm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)(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1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.</a:t>
            </a:r>
            <a:r>
              <a:rPr lang="tr-TR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02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 L)(101 j/1 L </a:t>
            </a:r>
            <a:r>
              <a:rPr lang="en-US" altLang="ar-SY" sz="2800" dirty="0" err="1">
                <a:solidFill>
                  <a:schemeClr val="tx1"/>
                </a:solidFill>
                <a:sym typeface="Symbol" panose="05050102010706020507" pitchFamily="18" charset="2"/>
              </a:rPr>
              <a:t>atm</a:t>
            </a:r>
            <a:r>
              <a:rPr lang="en-US" altLang="ar-SY" sz="2800" dirty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  <a:p>
            <a:pPr marL="0" indent="0" algn="l" rtl="0">
              <a:buNone/>
            </a:pPr>
            <a:r>
              <a:rPr lang="en-US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	    = -1.</a:t>
            </a:r>
            <a:r>
              <a:rPr lang="tr-TR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24</a:t>
            </a:r>
            <a:r>
              <a:rPr lang="en-US" altLang="ar-SY" sz="28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tr-TR" altLang="ar-SY" sz="2800" dirty="0">
                <a:solidFill>
                  <a:srgbClr val="FF0000"/>
                </a:solidFill>
                <a:sym typeface="WP MathA" pitchFamily="2" charset="2"/>
              </a:rPr>
              <a:t>x</a:t>
            </a:r>
            <a:r>
              <a:rPr lang="en-US" altLang="ar-SY" sz="2800" dirty="0">
                <a:solidFill>
                  <a:srgbClr val="FF0000"/>
                </a:solidFill>
                <a:sym typeface="WP MathA" pitchFamily="2" charset="2"/>
              </a:rPr>
              <a:t> 10</a:t>
            </a:r>
            <a:r>
              <a:rPr lang="en-US" altLang="ar-SY" sz="2800" baseline="30000" dirty="0">
                <a:solidFill>
                  <a:srgbClr val="FF0000"/>
                </a:solidFill>
                <a:sym typeface="WP MathA" pitchFamily="2" charset="2"/>
              </a:rPr>
              <a:t>2 </a:t>
            </a:r>
            <a:r>
              <a:rPr lang="en-US" altLang="ar-SY" sz="2800" dirty="0">
                <a:solidFill>
                  <a:srgbClr val="FF0000"/>
                </a:solidFill>
                <a:sym typeface="WP MathA" pitchFamily="2" charset="2"/>
              </a:rPr>
              <a:t>J</a:t>
            </a:r>
          </a:p>
          <a:p>
            <a:pPr algn="l" rtl="0"/>
            <a:r>
              <a:rPr lang="tr-TR" altLang="ar-SY" sz="2800" i="1" dirty="0">
                <a:solidFill>
                  <a:schemeClr val="hlink"/>
                </a:solidFill>
              </a:rPr>
              <a:t>Dönüşüm faktörü</a:t>
            </a:r>
            <a:endParaRPr lang="en-US" altLang="ar-SY" sz="2800" dirty="0">
              <a:solidFill>
                <a:schemeClr val="hlink"/>
              </a:solidFill>
            </a:endParaRPr>
          </a:p>
          <a:p>
            <a:pPr marL="0" indent="0" algn="l" rtl="0">
              <a:buNone/>
            </a:pPr>
            <a:r>
              <a:rPr lang="en-US" altLang="ar-SY" sz="2800" dirty="0">
                <a:solidFill>
                  <a:schemeClr val="tx1"/>
                </a:solidFill>
              </a:rPr>
              <a:t>8.3145 J/mol K </a:t>
            </a:r>
            <a:r>
              <a:rPr lang="en-US" altLang="ar-SY" sz="2800" dirty="0">
                <a:solidFill>
                  <a:schemeClr val="tx1"/>
                </a:solidFill>
                <a:cs typeface="Times New Roman" panose="02020603050405020304" pitchFamily="18" charset="0"/>
              </a:rPr>
              <a:t>≡</a:t>
            </a:r>
            <a:r>
              <a:rPr lang="en-US" altLang="ar-SY" sz="2800" dirty="0">
                <a:solidFill>
                  <a:schemeClr val="tx1"/>
                </a:solidFill>
              </a:rPr>
              <a:t> 0.082057 L </a:t>
            </a:r>
            <a:r>
              <a:rPr lang="en-US" altLang="ar-SY" sz="2800" dirty="0" err="1">
                <a:solidFill>
                  <a:schemeClr val="tx1"/>
                </a:solidFill>
              </a:rPr>
              <a:t>atm</a:t>
            </a:r>
            <a:r>
              <a:rPr lang="en-US" altLang="ar-SY" sz="2800" dirty="0">
                <a:solidFill>
                  <a:schemeClr val="tx1"/>
                </a:solidFill>
              </a:rPr>
              <a:t>/mol K</a:t>
            </a:r>
          </a:p>
          <a:p>
            <a:pPr marL="0" indent="0" algn="ctr" rtl="0">
              <a:buNone/>
            </a:pPr>
            <a:r>
              <a:rPr lang="en-US" altLang="ar-SY" sz="2800" dirty="0">
                <a:solidFill>
                  <a:srgbClr val="FF0000"/>
                </a:solidFill>
              </a:rPr>
              <a:t>1 L </a:t>
            </a:r>
            <a:r>
              <a:rPr lang="en-US" altLang="ar-SY" sz="2800" dirty="0" err="1">
                <a:solidFill>
                  <a:srgbClr val="FF0000"/>
                </a:solidFill>
              </a:rPr>
              <a:t>atm</a:t>
            </a:r>
            <a:r>
              <a:rPr lang="en-US" altLang="ar-SY" sz="2800" dirty="0">
                <a:solidFill>
                  <a:srgbClr val="FF0000"/>
                </a:solidFill>
              </a:rPr>
              <a:t> </a:t>
            </a:r>
            <a:r>
              <a:rPr lang="en-US" altLang="ar-SY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≡</a:t>
            </a:r>
            <a:r>
              <a:rPr lang="en-US" altLang="ar-SY" sz="2800" dirty="0">
                <a:solidFill>
                  <a:srgbClr val="FF0000"/>
                </a:solidFill>
              </a:rPr>
              <a:t> 101.33 J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Örnek</a:t>
            </a:r>
            <a:r>
              <a:rPr lang="en-US" altLang="ar-SY" sz="4000" dirty="0"/>
              <a:t> </a:t>
            </a:r>
            <a:endParaRPr lang="tr-TR" altLang="ar-SY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899" cy="5583898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2800" dirty="0">
                <a:solidFill>
                  <a:schemeClr val="tx1"/>
                </a:solidFill>
              </a:rPr>
              <a:t>Şekilde görülen gaz, 0,980 </a:t>
            </a:r>
            <a:r>
              <a:rPr lang="tr-TR" altLang="ar-SY" sz="2800" dirty="0" err="1">
                <a:solidFill>
                  <a:schemeClr val="tx1"/>
                </a:solidFill>
              </a:rPr>
              <a:t>atm</a:t>
            </a:r>
            <a:r>
              <a:rPr lang="tr-TR" altLang="ar-SY" sz="2800" dirty="0">
                <a:solidFill>
                  <a:schemeClr val="tx1"/>
                </a:solidFill>
              </a:rPr>
              <a:t> </a:t>
            </a:r>
            <a:r>
              <a:rPr lang="tr-TR" altLang="ar-SY" sz="2800" dirty="0" err="1">
                <a:solidFill>
                  <a:schemeClr val="tx1"/>
                </a:solidFill>
              </a:rPr>
              <a:t>lik</a:t>
            </a:r>
            <a:r>
              <a:rPr lang="tr-TR" altLang="ar-SY" sz="2800" dirty="0">
                <a:solidFill>
                  <a:schemeClr val="tx1"/>
                </a:solidFill>
              </a:rPr>
              <a:t> sabit bir dış basınca karşı gelerek 25,0 L </a:t>
            </a:r>
            <a:r>
              <a:rPr lang="tr-TR" altLang="ar-SY" sz="2800" dirty="0" err="1">
                <a:solidFill>
                  <a:schemeClr val="tx1"/>
                </a:solidFill>
              </a:rPr>
              <a:t>lik</a:t>
            </a:r>
            <a:r>
              <a:rPr lang="tr-TR" altLang="ar-SY" sz="2800" dirty="0">
                <a:solidFill>
                  <a:schemeClr val="tx1"/>
                </a:solidFill>
              </a:rPr>
              <a:t> bir hacim değişimi meydana getiriyor. Yapılan işi </a:t>
            </a:r>
            <a:r>
              <a:rPr lang="tr-TR" altLang="ar-SY" sz="2800" dirty="0">
                <a:solidFill>
                  <a:srgbClr val="FF0000"/>
                </a:solidFill>
              </a:rPr>
              <a:t>J cinsinden </a:t>
            </a:r>
            <a:r>
              <a:rPr lang="tr-TR" altLang="ar-SY" sz="2800" dirty="0">
                <a:solidFill>
                  <a:schemeClr val="tx1"/>
                </a:solidFill>
              </a:rPr>
              <a:t>bulunuz.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algn="ctr" rtl="0"/>
            <a:r>
              <a:rPr lang="tr-TR" altLang="ar-SY" sz="4000" dirty="0"/>
              <a:t>Örnek</a:t>
            </a:r>
            <a:r>
              <a:rPr lang="en-US" altLang="ar-SY" sz="4000" dirty="0"/>
              <a:t> </a:t>
            </a:r>
            <a:endParaRPr lang="tr-TR" altLang="ar-SY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649285"/>
              </p:ext>
            </p:extLst>
          </p:nvPr>
        </p:nvGraphicFramePr>
        <p:xfrm>
          <a:off x="1841008" y="3333461"/>
          <a:ext cx="3806825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" name="Denklem" r:id="rId3" imgW="1524000" imgH="1092200" progId="Equation.3">
                  <p:embed/>
                </p:oleObj>
              </mc:Choice>
              <mc:Fallback>
                <p:oleObj name="Denklem" r:id="rId3" imgW="1524000" imgH="109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008" y="3333461"/>
                        <a:ext cx="3806825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841" y="3336636"/>
            <a:ext cx="56483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439025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Bu tepkimelerde </a:t>
            </a:r>
            <a:r>
              <a:rPr lang="tr-TR" sz="2800" dirty="0">
                <a:solidFill>
                  <a:srgbClr val="FF0000"/>
                </a:solidFill>
              </a:rPr>
              <a:t>açığa çıkan enerji </a:t>
            </a:r>
            <a:r>
              <a:rPr lang="tr-TR" sz="2800" dirty="0">
                <a:solidFill>
                  <a:schemeClr val="tx1"/>
                </a:solidFill>
              </a:rPr>
              <a:t>oldukça büyüktür.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Örneğin </a:t>
            </a:r>
            <a:r>
              <a:rPr lang="tr-TR" sz="2800" dirty="0">
                <a:solidFill>
                  <a:srgbClr val="FF0000"/>
                </a:solidFill>
              </a:rPr>
              <a:t>metanın yanma </a:t>
            </a:r>
            <a:r>
              <a:rPr lang="tr-TR" sz="2800" dirty="0">
                <a:solidFill>
                  <a:schemeClr val="tx1"/>
                </a:solidFill>
              </a:rPr>
              <a:t>tepkimesi,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800" dirty="0">
                <a:solidFill>
                  <a:schemeClr val="tx1"/>
                </a:solidFill>
              </a:rPr>
              <a:t>CH</a:t>
            </a:r>
            <a:r>
              <a:rPr lang="tr-TR" sz="2800" baseline="-25000" dirty="0">
                <a:solidFill>
                  <a:schemeClr val="tx1"/>
                </a:solidFill>
              </a:rPr>
              <a:t>4</a:t>
            </a:r>
            <a:r>
              <a:rPr lang="tr-TR" sz="2800" dirty="0">
                <a:solidFill>
                  <a:schemeClr val="tx1"/>
                </a:solidFill>
              </a:rPr>
              <a:t>(g) + 2O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(g)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tr-TR" sz="2800" dirty="0">
                <a:solidFill>
                  <a:schemeClr val="tx1"/>
                </a:solidFill>
              </a:rPr>
              <a:t> CO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(g) + 2H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O(g)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b="1" dirty="0">
                <a:solidFill>
                  <a:srgbClr val="FF0000"/>
                </a:solidFill>
              </a:rPr>
              <a:t>enerji veren </a:t>
            </a:r>
            <a:r>
              <a:rPr lang="tr-TR" sz="2800" dirty="0"/>
              <a:t>(</a:t>
            </a:r>
            <a:r>
              <a:rPr lang="tr-TR" sz="2800" dirty="0">
                <a:solidFill>
                  <a:srgbClr val="00B050"/>
                </a:solidFill>
              </a:rPr>
              <a:t>salan</a:t>
            </a:r>
            <a:r>
              <a:rPr lang="tr-TR" sz="2800" dirty="0"/>
              <a:t>) </a:t>
            </a:r>
            <a:r>
              <a:rPr lang="tr-TR" sz="2800" dirty="0">
                <a:solidFill>
                  <a:schemeClr val="tx1"/>
                </a:solidFill>
              </a:rPr>
              <a:t>bir tepkimedir.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Termokimya Nedir?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455" y="1806526"/>
            <a:ext cx="3950876" cy="23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Buna karşılık bazı tepkimeler tam tersine </a:t>
            </a:r>
            <a:r>
              <a:rPr lang="tr-TR" sz="2800" dirty="0">
                <a:solidFill>
                  <a:srgbClr val="0070C0"/>
                </a:solidFill>
              </a:rPr>
              <a:t>enerji alan</a:t>
            </a:r>
            <a:r>
              <a:rPr lang="tr-TR" sz="2800" dirty="0">
                <a:solidFill>
                  <a:schemeClr val="tx1"/>
                </a:solidFill>
              </a:rPr>
              <a:t> tepkimelerdir.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Örneğin </a:t>
            </a:r>
            <a:r>
              <a:rPr lang="tr-TR" sz="2800" dirty="0">
                <a:solidFill>
                  <a:srgbClr val="0070C0"/>
                </a:solidFill>
              </a:rPr>
              <a:t>suyun hidroliz </a:t>
            </a:r>
            <a:r>
              <a:rPr lang="tr-TR" sz="2800" dirty="0">
                <a:solidFill>
                  <a:schemeClr val="tx1"/>
                </a:solidFill>
              </a:rPr>
              <a:t>(ayrışma) tepkimesi,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800" dirty="0">
                <a:solidFill>
                  <a:schemeClr val="tx1"/>
                </a:solidFill>
              </a:rPr>
              <a:t>2H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O(s)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tr-TR" sz="2800" dirty="0">
                <a:solidFill>
                  <a:schemeClr val="tx1"/>
                </a:solidFill>
              </a:rPr>
              <a:t> 2H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(g) + O</a:t>
            </a:r>
            <a:r>
              <a:rPr lang="tr-TR" sz="2800" baseline="-25000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(g)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800" dirty="0">
                <a:solidFill>
                  <a:schemeClr val="tx1"/>
                </a:solidFill>
              </a:rPr>
              <a:t>   ancak </a:t>
            </a:r>
            <a:r>
              <a:rPr lang="tr-TR" sz="2800" dirty="0">
                <a:solidFill>
                  <a:srgbClr val="FF0000"/>
                </a:solidFill>
              </a:rPr>
              <a:t>enerji sağlanarak </a:t>
            </a:r>
            <a:r>
              <a:rPr lang="tr-TR" sz="2800" dirty="0">
                <a:solidFill>
                  <a:schemeClr val="tx1"/>
                </a:solidFill>
              </a:rPr>
              <a:t>gerçekleştirilebilir.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Bu tepkime </a:t>
            </a:r>
            <a:r>
              <a:rPr lang="tr-TR" sz="2800" b="1" dirty="0">
                <a:solidFill>
                  <a:srgbClr val="FF0000"/>
                </a:solidFill>
              </a:rPr>
              <a:t>enerji alan </a:t>
            </a:r>
            <a:r>
              <a:rPr lang="tr-TR" sz="2800" dirty="0">
                <a:solidFill>
                  <a:schemeClr val="tx1"/>
                </a:solidFill>
              </a:rPr>
              <a:t>bir tepkimedir.</a:t>
            </a:r>
            <a:endParaRPr lang="tr-TR" altLang="ar-SY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Termokimya Nedir?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Şimdi kendimize şu soruyu sorabiliriz: “</a:t>
            </a:r>
            <a:r>
              <a:rPr lang="tr-TR" sz="2800" dirty="0">
                <a:solidFill>
                  <a:srgbClr val="7030A0"/>
                </a:solidFill>
              </a:rPr>
              <a:t>Kimyasal tepkimeler sırasındaki enerjinin kaynağı nedir</a:t>
            </a:r>
            <a:r>
              <a:rPr lang="tr-TR" sz="2800" dirty="0">
                <a:solidFill>
                  <a:schemeClr val="tx1"/>
                </a:solidFill>
              </a:rPr>
              <a:t>?”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Bu enerjinin kaynağı </a:t>
            </a:r>
            <a:r>
              <a:rPr lang="tr-TR" sz="2800" b="1" dirty="0">
                <a:solidFill>
                  <a:srgbClr val="FF0000"/>
                </a:solidFill>
              </a:rPr>
              <a:t>kimyasal bağlardır</a:t>
            </a:r>
            <a:r>
              <a:rPr lang="tr-TR" sz="2800" dirty="0"/>
              <a:t>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Kimyasal tepkimeler </a:t>
            </a:r>
            <a:r>
              <a:rPr lang="pt-BR" sz="2800" dirty="0">
                <a:solidFill>
                  <a:schemeClr val="tx1"/>
                </a:solidFill>
              </a:rPr>
              <a:t>s</a:t>
            </a:r>
            <a:r>
              <a:rPr lang="tr-TR" sz="2800" dirty="0">
                <a:solidFill>
                  <a:schemeClr val="tx1"/>
                </a:solidFill>
              </a:rPr>
              <a:t>ı</a:t>
            </a:r>
            <a:r>
              <a:rPr lang="pt-BR" sz="2800" dirty="0">
                <a:solidFill>
                  <a:schemeClr val="tx1"/>
                </a:solidFill>
              </a:rPr>
              <a:t>ras</a:t>
            </a:r>
            <a:r>
              <a:rPr lang="tr-TR" sz="2800" dirty="0">
                <a:solidFill>
                  <a:schemeClr val="tx1"/>
                </a:solidFill>
              </a:rPr>
              <a:t>ı</a:t>
            </a:r>
            <a:r>
              <a:rPr lang="pt-BR" sz="2800" dirty="0">
                <a:solidFill>
                  <a:schemeClr val="tx1"/>
                </a:solidFill>
              </a:rPr>
              <a:t>nda tepkenlerdeki ba</a:t>
            </a:r>
            <a:r>
              <a:rPr lang="tr-TR" sz="2800" dirty="0">
                <a:solidFill>
                  <a:schemeClr val="tx1"/>
                </a:solidFill>
              </a:rPr>
              <a:t>ğ</a:t>
            </a:r>
            <a:r>
              <a:rPr lang="pt-BR" sz="2800" dirty="0">
                <a:solidFill>
                  <a:schemeClr val="tx1"/>
                </a:solidFill>
              </a:rPr>
              <a:t>lar</a:t>
            </a:r>
            <a:r>
              <a:rPr lang="tr-TR" sz="2800" dirty="0">
                <a:solidFill>
                  <a:schemeClr val="tx1"/>
                </a:solidFill>
              </a:rPr>
              <a:t>ı</a:t>
            </a:r>
            <a:r>
              <a:rPr lang="pt-BR" sz="2800" dirty="0">
                <a:solidFill>
                  <a:schemeClr val="tx1"/>
                </a:solidFill>
              </a:rPr>
              <a:t>n bir k</a:t>
            </a:r>
            <a:r>
              <a:rPr lang="tr-TR" sz="2800" dirty="0">
                <a:solidFill>
                  <a:schemeClr val="tx1"/>
                </a:solidFill>
              </a:rPr>
              <a:t>ı</a:t>
            </a:r>
            <a:r>
              <a:rPr lang="pt-BR" sz="2800" dirty="0">
                <a:solidFill>
                  <a:schemeClr val="tx1"/>
                </a:solidFill>
              </a:rPr>
              <a:t>sm</a:t>
            </a:r>
            <a:r>
              <a:rPr lang="tr-TR" sz="2800" dirty="0">
                <a:solidFill>
                  <a:schemeClr val="tx1"/>
                </a:solidFill>
              </a:rPr>
              <a:t>ı</a:t>
            </a:r>
            <a:r>
              <a:rPr lang="pt-BR" sz="2800" dirty="0">
                <a:solidFill>
                  <a:schemeClr val="tx1"/>
                </a:solidFill>
              </a:rPr>
              <a:t>n</a:t>
            </a:r>
            <a:r>
              <a:rPr lang="tr-TR" sz="2800" dirty="0">
                <a:solidFill>
                  <a:schemeClr val="tx1"/>
                </a:solidFill>
              </a:rPr>
              <a:t>ı</a:t>
            </a:r>
            <a:r>
              <a:rPr lang="pt-BR" sz="2800" dirty="0">
                <a:solidFill>
                  <a:schemeClr val="tx1"/>
                </a:solidFill>
              </a:rPr>
              <a:t>n veya tamam</a:t>
            </a:r>
            <a:r>
              <a:rPr lang="tr-TR" sz="2800" dirty="0">
                <a:solidFill>
                  <a:schemeClr val="tx1"/>
                </a:solidFill>
              </a:rPr>
              <a:t>ı</a:t>
            </a:r>
            <a:r>
              <a:rPr lang="pt-BR" sz="2800" dirty="0">
                <a:solidFill>
                  <a:schemeClr val="tx1"/>
                </a:solidFill>
              </a:rPr>
              <a:t>n</a:t>
            </a:r>
            <a:r>
              <a:rPr lang="tr-TR" sz="2800" dirty="0">
                <a:solidFill>
                  <a:schemeClr val="tx1"/>
                </a:solidFill>
              </a:rPr>
              <a:t>ı</a:t>
            </a:r>
            <a:r>
              <a:rPr lang="pt-BR" sz="2800" dirty="0">
                <a:solidFill>
                  <a:schemeClr val="tx1"/>
                </a:solidFill>
              </a:rPr>
              <a:t>n </a:t>
            </a:r>
            <a:r>
              <a:rPr lang="pt-BR" sz="2800" dirty="0">
                <a:solidFill>
                  <a:srgbClr val="00B050"/>
                </a:solidFill>
              </a:rPr>
              <a:t>k</a:t>
            </a:r>
            <a:r>
              <a:rPr lang="tr-TR" sz="2800" dirty="0">
                <a:solidFill>
                  <a:srgbClr val="00B050"/>
                </a:solidFill>
              </a:rPr>
              <a:t>ı</a:t>
            </a:r>
            <a:r>
              <a:rPr lang="pt-BR" sz="2800" dirty="0">
                <a:solidFill>
                  <a:srgbClr val="00B050"/>
                </a:solidFill>
              </a:rPr>
              <a:t>r</a:t>
            </a:r>
            <a:r>
              <a:rPr lang="tr-TR" sz="2800" dirty="0">
                <a:solidFill>
                  <a:srgbClr val="00B050"/>
                </a:solidFill>
              </a:rPr>
              <a:t>ı</a:t>
            </a:r>
            <a:r>
              <a:rPr lang="pt-BR" sz="2800" dirty="0">
                <a:solidFill>
                  <a:srgbClr val="00B050"/>
                </a:solidFill>
              </a:rPr>
              <a:t>lmas</a:t>
            </a:r>
            <a:r>
              <a:rPr lang="tr-TR" sz="2800" dirty="0">
                <a:solidFill>
                  <a:srgbClr val="00B050"/>
                </a:solidFill>
              </a:rPr>
              <a:t>ı</a:t>
            </a:r>
            <a:r>
              <a:rPr lang="pt-BR" sz="2800" dirty="0">
                <a:solidFill>
                  <a:srgbClr val="00B050"/>
                </a:solidFill>
              </a:rPr>
              <a:t> enerji</a:t>
            </a:r>
            <a:r>
              <a:rPr lang="tr-TR" sz="2800" dirty="0">
                <a:solidFill>
                  <a:srgbClr val="00B050"/>
                </a:solidFill>
              </a:rPr>
              <a:t> gerektirirken</a:t>
            </a:r>
            <a:r>
              <a:rPr lang="tr-TR" sz="2800" dirty="0"/>
              <a:t>, </a:t>
            </a:r>
            <a:r>
              <a:rPr lang="tr-TR" sz="2800" dirty="0">
                <a:solidFill>
                  <a:schemeClr val="tx1"/>
                </a:solidFill>
              </a:rPr>
              <a:t>ürünlerin oluşumu sırasında yeni </a:t>
            </a:r>
            <a:r>
              <a:rPr lang="tr-TR" sz="2800" dirty="0">
                <a:solidFill>
                  <a:srgbClr val="FF0000"/>
                </a:solidFill>
              </a:rPr>
              <a:t>bağların oluşması ise enerji açığa çıkarır</a:t>
            </a:r>
            <a:r>
              <a:rPr lang="tr-TR" sz="2800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Termokimya Nedir?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soru simgesi ile ilgili gÃ¶rsel sonucu">
            <a:extLst>
              <a:ext uri="{FF2B5EF4-FFF2-40B4-BE49-F238E27FC236}">
                <a16:creationId xmlns:a16="http://schemas.microsoft.com/office/drawing/2014/main" id="{23BE7920-FE70-4C71-8998-2967D404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12" y="1138874"/>
            <a:ext cx="2647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Ä°lgili resim">
            <a:extLst>
              <a:ext uri="{FF2B5EF4-FFF2-40B4-BE49-F238E27FC236}">
                <a16:creationId xmlns:a16="http://schemas.microsoft.com/office/drawing/2014/main" id="{C8433388-C768-459C-8D5F-320809768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052" y="4778835"/>
            <a:ext cx="2980710" cy="16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Sonuçta bir tepkimenin enerji mi açığa </a:t>
            </a:r>
            <a:r>
              <a:rPr lang="tr-TR" sz="2800" dirty="0">
                <a:solidFill>
                  <a:srgbClr val="FF0000"/>
                </a:solidFill>
              </a:rPr>
              <a:t>çıkaracağı </a:t>
            </a:r>
            <a:r>
              <a:rPr lang="tr-TR" sz="2800" dirty="0">
                <a:solidFill>
                  <a:schemeClr val="tx1"/>
                </a:solidFill>
              </a:rPr>
              <a:t>yoksa enerji mi </a:t>
            </a:r>
            <a:r>
              <a:rPr lang="tr-TR" sz="2800" dirty="0">
                <a:solidFill>
                  <a:srgbClr val="00B0F0"/>
                </a:solidFill>
              </a:rPr>
              <a:t>alacağı</a:t>
            </a:r>
            <a:r>
              <a:rPr lang="tr-TR" sz="2800" dirty="0"/>
              <a:t>, </a:t>
            </a:r>
            <a:r>
              <a:rPr lang="tr-TR" sz="2800" dirty="0">
                <a:solidFill>
                  <a:srgbClr val="00B050"/>
                </a:solidFill>
              </a:rPr>
              <a:t>bağların kırılması için verilen enerji miktarı </a:t>
            </a:r>
            <a:r>
              <a:rPr lang="tr-TR" sz="2800" dirty="0">
                <a:solidFill>
                  <a:srgbClr val="FF0000"/>
                </a:solidFill>
              </a:rPr>
              <a:t>ile bağ oluşumu sırasında açığa çıkan </a:t>
            </a:r>
            <a:r>
              <a:rPr lang="tr-TR" sz="2800" dirty="0">
                <a:solidFill>
                  <a:srgbClr val="0070C0"/>
                </a:solidFill>
              </a:rPr>
              <a:t>enerji miktarının toplamına </a:t>
            </a:r>
            <a:r>
              <a:rPr lang="tr-TR" sz="2800" dirty="0">
                <a:solidFill>
                  <a:schemeClr val="tx1"/>
                </a:solidFill>
              </a:rPr>
              <a:t>bağlıdır.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rgbClr val="00B050"/>
                </a:solidFill>
              </a:rPr>
              <a:t>Kimyasal tepkimeler sırasında </a:t>
            </a:r>
            <a:r>
              <a:rPr lang="tr-TR" sz="2800" dirty="0">
                <a:solidFill>
                  <a:schemeClr val="tx1"/>
                </a:solidFill>
              </a:rPr>
              <a:t>gerçekleşen </a:t>
            </a:r>
            <a:r>
              <a:rPr lang="tr-TR" sz="2800" dirty="0">
                <a:solidFill>
                  <a:srgbClr val="C00000"/>
                </a:solidFill>
              </a:rPr>
              <a:t>enerji değişimlerini </a:t>
            </a:r>
            <a:r>
              <a:rPr lang="tr-TR" sz="2800" dirty="0">
                <a:solidFill>
                  <a:schemeClr val="tx1"/>
                </a:solidFill>
              </a:rPr>
              <a:t>(alışverişini) inceleyen bilim dalına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termokimya</a:t>
            </a:r>
            <a:r>
              <a:rPr lang="tr-TR" sz="2800" b="1" dirty="0"/>
              <a:t> </a:t>
            </a:r>
            <a:r>
              <a:rPr lang="tr-TR" sz="2800" dirty="0">
                <a:solidFill>
                  <a:schemeClr val="tx1"/>
                </a:solidFill>
              </a:rPr>
              <a:t>denir ve </a:t>
            </a:r>
            <a:r>
              <a:rPr lang="tr-TR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termodinamiğin</a:t>
            </a:r>
            <a:r>
              <a:rPr lang="tr-TR" sz="2800" dirty="0"/>
              <a:t> </a:t>
            </a:r>
            <a:r>
              <a:rPr lang="tr-TR" sz="2800" dirty="0">
                <a:solidFill>
                  <a:schemeClr val="tx1"/>
                </a:solidFill>
              </a:rPr>
              <a:t>bir dalıdır.</a:t>
            </a:r>
            <a:endParaRPr lang="tr-TR" altLang="ar-SY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Termokimya Nedir?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0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ly market design 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illy market design template" id="{A9CABA2C-7C9D-4B04-97BF-30ACAA33F979}" vid="{946736E9-A178-4D9A-96AE-381F31C2770F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1B467-D5BC-4F2C-BB2A-C5C3CD501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Chilly market design slides</Template>
  <TotalTime>0</TotalTime>
  <Words>2196</Words>
  <Application>Microsoft Office PowerPoint</Application>
  <PresentationFormat>Geniş ekran</PresentationFormat>
  <Paragraphs>421</Paragraphs>
  <Slides>58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58</vt:i4>
      </vt:variant>
    </vt:vector>
  </HeadingPairs>
  <TitlesOfParts>
    <vt:vector size="68" baseType="lpstr"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Chilly market design template</vt:lpstr>
      <vt:lpstr>Denklem</vt:lpstr>
      <vt:lpstr>Equation</vt:lpstr>
      <vt:lpstr>Fizikokimya Termokimya 1</vt:lpstr>
      <vt:lpstr>Konular</vt:lpstr>
      <vt:lpstr>Termokimya Nedir?</vt:lpstr>
      <vt:lpstr>Termokimya Nedir?</vt:lpstr>
      <vt:lpstr>Termokimya Nedir?</vt:lpstr>
      <vt:lpstr>Termokimya Nedir?</vt:lpstr>
      <vt:lpstr>Termokimya Nedir?</vt:lpstr>
      <vt:lpstr>Termokimya Nedir?</vt:lpstr>
      <vt:lpstr>Termokimya Nedir?</vt:lpstr>
      <vt:lpstr>Termodinamik nedir?</vt:lpstr>
      <vt:lpstr>Termodinamik Bazı Temel Terimler</vt:lpstr>
      <vt:lpstr>Termodinamik Bazı Temel Terimler</vt:lpstr>
      <vt:lpstr>Termodinamik Bazı Temel Terimler</vt:lpstr>
      <vt:lpstr>Enerji</vt:lpstr>
      <vt:lpstr>Enerji</vt:lpstr>
      <vt:lpstr>Enerjinin Korunumu</vt:lpstr>
      <vt:lpstr>Enerjinin Korunumu</vt:lpstr>
      <vt:lpstr>Enerjinin Korunumu</vt:lpstr>
      <vt:lpstr>Enerji ve Sıcaklık</vt:lpstr>
      <vt:lpstr>ISI</vt:lpstr>
      <vt:lpstr>ISI</vt:lpstr>
      <vt:lpstr>ISI BİRİMLERİ</vt:lpstr>
      <vt:lpstr>Isı Kapasitesi</vt:lpstr>
      <vt:lpstr>Isı Kapasitesi</vt:lpstr>
      <vt:lpstr>Enerjinin Korunumu</vt:lpstr>
      <vt:lpstr>Özgül Isının Deneysel Tayini</vt:lpstr>
      <vt:lpstr>Özgül Isının Deneysel Tayini</vt:lpstr>
      <vt:lpstr>Özgül Isının Deneysel Tayini</vt:lpstr>
      <vt:lpstr>Özgül Isının Deneysel Tayini</vt:lpstr>
      <vt:lpstr>Bazı Özgül Isı Değerleri (J g-1 °C-1)</vt:lpstr>
      <vt:lpstr>Tepkime Isısı ve Kalorimetri</vt:lpstr>
      <vt:lpstr>Tepkime ısısı</vt:lpstr>
      <vt:lpstr>Kalorimetre Bombası</vt:lpstr>
      <vt:lpstr>Kalorimetre Bombası</vt:lpstr>
      <vt:lpstr>Örnek</vt:lpstr>
      <vt:lpstr>Örnek</vt:lpstr>
      <vt:lpstr>Örnek</vt:lpstr>
      <vt:lpstr>Örnek</vt:lpstr>
      <vt:lpstr>Besin Ögelerindeki Enerji Kaynağı</vt:lpstr>
      <vt:lpstr>Bazı besinlerin enerji değerleri(kalori/100 gr)</vt:lpstr>
      <vt:lpstr>Bazı yemeklerin porsiyonlarının enerji değerleri (kalori)</vt:lpstr>
      <vt:lpstr>Bazı yemeklerin porsiyonlarının enerji değerleri (kalori)</vt:lpstr>
      <vt:lpstr>Bazı yemeklerin porsiyonlarının enerji değerleri (kalori)</vt:lpstr>
      <vt:lpstr>Bazı yemeklerin porsiyonlarının enerji değerleri (kcal)</vt:lpstr>
      <vt:lpstr>PowerPoint Sunusu</vt:lpstr>
      <vt:lpstr>Termokimya ve Gıda</vt:lpstr>
      <vt:lpstr>Termokimya ve Gıda</vt:lpstr>
      <vt:lpstr>İŞ</vt:lpstr>
      <vt:lpstr>İŞ</vt:lpstr>
      <vt:lpstr>İŞ</vt:lpstr>
      <vt:lpstr>Basınç Hacim İşi</vt:lpstr>
      <vt:lpstr>Basınç Hacim İşi</vt:lpstr>
      <vt:lpstr>Basınç Hacim İşi</vt:lpstr>
      <vt:lpstr>Basınç Hacim İşi</vt:lpstr>
      <vt:lpstr>Örnek </vt:lpstr>
      <vt:lpstr>Örnek </vt:lpstr>
      <vt:lpstr>Örnek </vt:lpstr>
      <vt:lpstr>Örnek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2015-09-07T05:41:32Z</dcterms:created>
  <dcterms:modified xsi:type="dcterms:W3CDTF">2019-03-19T06:32:03Z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TC034605069991</vt:lpwstr>
  </property>
</Properties>
</file>