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52"/>
  </p:notesMasterIdLst>
  <p:handoutMasterIdLst>
    <p:handoutMasterId r:id="rId53"/>
  </p:handoutMasterIdLst>
  <p:sldIdLst>
    <p:sldId id="257" r:id="rId3"/>
    <p:sldId id="302" r:id="rId4"/>
    <p:sldId id="292" r:id="rId5"/>
    <p:sldId id="275" r:id="rId6"/>
    <p:sldId id="293" r:id="rId7"/>
    <p:sldId id="371" r:id="rId8"/>
    <p:sldId id="276" r:id="rId9"/>
    <p:sldId id="363" r:id="rId10"/>
    <p:sldId id="338" r:id="rId11"/>
    <p:sldId id="339" r:id="rId12"/>
    <p:sldId id="281" r:id="rId13"/>
    <p:sldId id="341" r:id="rId14"/>
    <p:sldId id="356" r:id="rId15"/>
    <p:sldId id="355" r:id="rId16"/>
    <p:sldId id="299" r:id="rId17"/>
    <p:sldId id="364" r:id="rId18"/>
    <p:sldId id="295" r:id="rId19"/>
    <p:sldId id="300" r:id="rId20"/>
    <p:sldId id="372" r:id="rId21"/>
    <p:sldId id="278" r:id="rId22"/>
    <p:sldId id="279" r:id="rId23"/>
    <p:sldId id="342" r:id="rId24"/>
    <p:sldId id="343" r:id="rId25"/>
    <p:sldId id="365" r:id="rId26"/>
    <p:sldId id="366" r:id="rId27"/>
    <p:sldId id="367" r:id="rId28"/>
    <p:sldId id="368" r:id="rId29"/>
    <p:sldId id="344" r:id="rId30"/>
    <p:sldId id="349" r:id="rId31"/>
    <p:sldId id="283" r:id="rId32"/>
    <p:sldId id="350" r:id="rId33"/>
    <p:sldId id="296" r:id="rId34"/>
    <p:sldId id="357" r:id="rId35"/>
    <p:sldId id="358" r:id="rId36"/>
    <p:sldId id="359" r:id="rId37"/>
    <p:sldId id="297" r:id="rId38"/>
    <p:sldId id="284" r:id="rId39"/>
    <p:sldId id="271" r:id="rId40"/>
    <p:sldId id="352" r:id="rId41"/>
    <p:sldId id="286" r:id="rId42"/>
    <p:sldId id="351" r:id="rId43"/>
    <p:sldId id="298" r:id="rId44"/>
    <p:sldId id="285" r:id="rId45"/>
    <p:sldId id="346" r:id="rId46"/>
    <p:sldId id="373" r:id="rId47"/>
    <p:sldId id="347" r:id="rId48"/>
    <p:sldId id="369" r:id="rId49"/>
    <p:sldId id="370" r:id="rId50"/>
    <p:sldId id="34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 showGuides="1">
      <p:cViewPr varScale="1">
        <p:scale>
          <a:sx n="47" d="100"/>
          <a:sy n="47" d="100"/>
        </p:scale>
        <p:origin x="104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03-03-2026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03-03-2026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http://antoine.frostburg.edu/chem/senese/101/gases/faq/co2-from-vinegar-and-baking-soda.shtml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http://antoine.frostburg.edu/chem/senese/101/gases/faq/co2-from-vinegar-and-baking-soda.shtml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http://www.docbrown.info/page04/4_73calcs09mvg.htm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http://www.docbrown.info/page04/4_73calcs09mvg.htm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http://www.docbrown.info/page04/4_73calcs09mvg.htm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http://www.docbrown.info/page04/4_73calcs09mvg.htm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http://antoine.frostburg.edu/chem/senese/101/gases/faq/co2-from-vinegar-and-baking-soda.shtml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http://antoine.frostburg.edu/chem/senese/101/gases/faq/co2-from-vinegar-and-baking-soda.shtml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http://antoine.frostburg.edu/chem/senese/101/gases/faq/co2-from-vinegar-and-baking-soda.shtml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ar-SY" sz="1200" dirty="0">
                <a:solidFill>
                  <a:srgbClr val="FF0000"/>
                </a:solidFill>
              </a:rPr>
              <a:t>http://antoine.frostburg.edu/chem/senese/101/gases/faq/co2-from-vinegar-and-baking-soda.shtml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03-03-2026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03-03-2026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03-03-2026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lab.concord.org/embeddable.html#interactives/sam/diffusion/3-mass.jso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tr-TR" dirty="0">
                <a:solidFill>
                  <a:srgbClr val="7030A0"/>
                </a:solidFill>
              </a:rPr>
              <a:t>2018-2019 Bahar</a:t>
            </a:r>
          </a:p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Mühendislik Mimarlık Fakültesi </a:t>
            </a:r>
          </a:p>
          <a:p>
            <a:pPr rtl="0"/>
            <a:r>
              <a:rPr lang="tr-TR" dirty="0"/>
              <a:t>Gıda Mühendisliği Bölümü</a:t>
            </a:r>
          </a:p>
          <a:p>
            <a:pPr rtl="0"/>
            <a:r>
              <a:rPr lang="tr-TR" dirty="0">
                <a:solidFill>
                  <a:srgbClr val="002060"/>
                </a:solidFill>
              </a:rPr>
              <a:t>Prof. Dr. Farhan ALFİN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tr-TR" dirty="0"/>
              <a:t>Fizikokimya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Gazlar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64" y="92075"/>
            <a:ext cx="2143125" cy="2143125"/>
          </a:xfrm>
          <a:prstGeom prst="rect">
            <a:avLst/>
          </a:prstGeom>
        </p:spPr>
      </p:pic>
      <p:pic>
        <p:nvPicPr>
          <p:cNvPr id="13314" name="Picture 2" descr="http://66.media.tumblr.com/bb6cb65d63dd52c8e34739e45de9d0e1/tumblr_mpzycce7Dk1sus4b5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3908255"/>
            <a:ext cx="3181088" cy="16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l3.picdn.net/shutterstock/videos/10357706/thumb/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23" y="1841953"/>
            <a:ext cx="3667686" cy="20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thefreshloaf.com/files/u5218/G%C3%A9rard_Rubaud_Levain_crumb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39" y="3908255"/>
            <a:ext cx="2947843" cy="22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27297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Oksijen gazının (O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 err="1">
                <a:solidFill>
                  <a:schemeClr val="tx1"/>
                </a:solidFill>
              </a:rPr>
              <a:t>mol</a:t>
            </a:r>
            <a:r>
              <a:rPr lang="tr-TR" altLang="ar-SY" sz="2800" dirty="0">
                <a:solidFill>
                  <a:schemeClr val="tx1"/>
                </a:solidFill>
              </a:rPr>
              <a:t> kütlesi 32,0 g/</a:t>
            </a:r>
            <a:r>
              <a:rPr lang="tr-TR" altLang="ar-SY" sz="2800" dirty="0" err="1">
                <a:solidFill>
                  <a:schemeClr val="tx1"/>
                </a:solidFill>
              </a:rPr>
              <a:t>mol</a:t>
            </a:r>
            <a:r>
              <a:rPr lang="tr-TR" altLang="ar-SY" sz="2800" dirty="0">
                <a:solidFill>
                  <a:schemeClr val="tx1"/>
                </a:solidFill>
              </a:rPr>
              <a:t>) 298 K ve 0,987 </a:t>
            </a:r>
            <a:r>
              <a:rPr lang="tr-TR" altLang="ar-SY" sz="2800" dirty="0" err="1">
                <a:solidFill>
                  <a:schemeClr val="tx1"/>
                </a:solidFill>
              </a:rPr>
              <a:t>atm</a:t>
            </a:r>
            <a:r>
              <a:rPr lang="tr-TR" altLang="ar-SY" sz="2800" dirty="0">
                <a:solidFill>
                  <a:schemeClr val="tx1"/>
                </a:solidFill>
              </a:rPr>
              <a:t> deki yoğunluğu nedir?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Ödev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392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1"/>
                </a:solidFill>
              </a:rPr>
              <a:t>Basit gaz yasaları ve ideal gaz denklemi tek tek gazlara uygulandığı gibi, etkileşmeyen gaz </a:t>
            </a:r>
            <a:r>
              <a:rPr lang="tr-TR" altLang="ar-SY" sz="2800" i="1" dirty="0">
                <a:solidFill>
                  <a:srgbClr val="00B0F0"/>
                </a:solidFill>
              </a:rPr>
              <a:t>karışımlarına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da uygulanabilir.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1"/>
                </a:solidFill>
              </a:rPr>
              <a:t>En basit yaklaşım, gaz karışımlarının</a:t>
            </a:r>
            <a:r>
              <a:rPr lang="tr-TR" altLang="ar-SY" sz="2800" dirty="0"/>
              <a:t> </a:t>
            </a:r>
            <a:r>
              <a:rPr lang="tr-TR" altLang="ar-SY" sz="2800" i="1" dirty="0">
                <a:solidFill>
                  <a:srgbClr val="00B0F0"/>
                </a:solidFill>
              </a:rPr>
              <a:t>toplam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mol sayısını kullanmaktır (</a:t>
            </a:r>
            <a:r>
              <a:rPr lang="tr-TR" altLang="ar-SY" sz="2800" i="1" dirty="0" err="1">
                <a:solidFill>
                  <a:schemeClr val="tx1"/>
                </a:solidFill>
              </a:rPr>
              <a:t>n</a:t>
            </a:r>
            <a:r>
              <a:rPr lang="tr-TR" altLang="ar-SY" sz="2800" i="1" baseline="-25000" dirty="0" err="1">
                <a:solidFill>
                  <a:schemeClr val="tx1"/>
                </a:solidFill>
              </a:rPr>
              <a:t>t</a:t>
            </a:r>
            <a:r>
              <a:rPr lang="tr-TR" altLang="ar-SY" sz="2800" dirty="0">
                <a:solidFill>
                  <a:schemeClr val="tx1"/>
                </a:solidFill>
              </a:rPr>
              <a:t>) </a:t>
            </a:r>
            <a:r>
              <a:rPr lang="en-US" altLang="ar-SY" sz="2800" i="1" dirty="0" err="1">
                <a:solidFill>
                  <a:schemeClr val="tx1"/>
                </a:solidFill>
              </a:rPr>
              <a:t>n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t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oplam</a:t>
            </a:r>
            <a:r>
              <a:rPr lang="tr-TR" altLang="ar-SY" sz="2800" dirty="0">
                <a:solidFill>
                  <a:schemeClr val="tx1"/>
                </a:solidFill>
              </a:rPr>
              <a:t>. Burada </a:t>
            </a:r>
            <a:r>
              <a:rPr lang="tr-TR" altLang="ar-SY" sz="2800" i="1" dirty="0">
                <a:solidFill>
                  <a:schemeClr val="tx1"/>
                </a:solidFill>
              </a:rPr>
              <a:t>n</a:t>
            </a:r>
            <a:r>
              <a:rPr lang="tr-TR" altLang="ar-SY" sz="2800" dirty="0">
                <a:solidFill>
                  <a:schemeClr val="tx1"/>
                </a:solidFill>
              </a:rPr>
              <a:t> mol sayısıdır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altLang="ar-SY" sz="2800" i="1" dirty="0">
                <a:solidFill>
                  <a:schemeClr val="tx1"/>
                </a:solidFill>
              </a:rPr>
              <a:t>n</a:t>
            </a:r>
            <a:r>
              <a:rPr lang="tr-TR" altLang="ar-SY" sz="2800" baseline="-25000" dirty="0">
                <a:solidFill>
                  <a:schemeClr val="tx1"/>
                </a:solidFill>
              </a:rPr>
              <a:t>top</a:t>
            </a:r>
            <a:r>
              <a:rPr lang="tr-TR" altLang="ar-SY" sz="2800" dirty="0">
                <a:solidFill>
                  <a:schemeClr val="tx1"/>
                </a:solidFill>
              </a:rPr>
              <a:t>= </a:t>
            </a:r>
            <a:r>
              <a:rPr lang="en-US" altLang="ar-SY" sz="2800" i="1" dirty="0">
                <a:solidFill>
                  <a:schemeClr val="tx1"/>
                </a:solidFill>
              </a:rPr>
              <a:t>n</a:t>
            </a:r>
            <a:r>
              <a:rPr lang="tr-TR" altLang="ar-SY" sz="2800" baseline="-25000" dirty="0">
                <a:solidFill>
                  <a:schemeClr val="tx1"/>
                </a:solidFill>
              </a:rPr>
              <a:t>a</a:t>
            </a:r>
            <a:r>
              <a:rPr lang="tr-TR" altLang="ar-SY" sz="2800" dirty="0">
                <a:solidFill>
                  <a:schemeClr val="tx1"/>
                </a:solidFill>
              </a:rPr>
              <a:t>  +  </a:t>
            </a:r>
            <a:r>
              <a:rPr lang="en-US" altLang="ar-SY" sz="2800" i="1" dirty="0">
                <a:solidFill>
                  <a:schemeClr val="tx1"/>
                </a:solidFill>
              </a:rPr>
              <a:t>n</a:t>
            </a:r>
            <a:r>
              <a:rPr lang="tr-TR" altLang="ar-SY" sz="2800" baseline="-25000" dirty="0">
                <a:solidFill>
                  <a:schemeClr val="tx1"/>
                </a:solidFill>
              </a:rPr>
              <a:t>b</a:t>
            </a:r>
            <a:r>
              <a:rPr lang="tr-TR" altLang="ar-SY" sz="2800" dirty="0">
                <a:solidFill>
                  <a:schemeClr val="tx1"/>
                </a:solidFill>
              </a:rPr>
              <a:t> + </a:t>
            </a:r>
            <a:r>
              <a:rPr lang="en-US" altLang="ar-SY" sz="2800" i="1" dirty="0">
                <a:solidFill>
                  <a:schemeClr val="tx1"/>
                </a:solidFill>
              </a:rPr>
              <a:t>n</a:t>
            </a:r>
            <a:r>
              <a:rPr lang="tr-TR" altLang="ar-SY" sz="2800" baseline="-25000" dirty="0">
                <a:solidFill>
                  <a:schemeClr val="tx1"/>
                </a:solidFill>
              </a:rPr>
              <a:t>c</a:t>
            </a:r>
            <a:r>
              <a:rPr lang="tr-TR" altLang="ar-SY" sz="2800" dirty="0">
                <a:solidFill>
                  <a:schemeClr val="tx1"/>
                </a:solidFill>
              </a:rPr>
              <a:t> +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C00000"/>
                </a:solidFill>
              </a:rPr>
              <a:t>Gaz Karışımları</a:t>
            </a:r>
            <a:endParaRPr lang="ar-SY" sz="4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488" y="1703388"/>
            <a:ext cx="83581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ar-SY" sz="3200" dirty="0"/>
          </a:p>
        </p:txBody>
      </p:sp>
    </p:spTree>
    <p:extLst>
      <p:ext uri="{BB962C8B-B14F-4D97-AF65-F5344CB8AC3E}">
        <p14:creationId xmlns:p14="http://schemas.microsoft.com/office/powerpoint/2010/main" val="199012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521148" cy="5339200"/>
              </a:xfrm>
            </p:spPr>
            <p:txBody>
              <a:bodyPr>
                <a:normAutofit/>
              </a:bodyPr>
              <a:lstStyle/>
              <a:p>
                <a:pPr mar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ar-SY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altLang="ar-SY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∙∙∙∙</m:t>
                              </m:r>
                            </m:e>
                          </m:d>
                          <m:r>
                            <a:rPr lang="en-US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ar-SY" sz="2800" dirty="0">
                  <a:solidFill>
                    <a:srgbClr val="FF0000"/>
                  </a:solidFill>
                </a:endParaRPr>
              </a:p>
              <a:p>
                <a:pPr mar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ar-SY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ar-SY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∙∙∙∙∙∙</m:t>
                      </m:r>
                    </m:oMath>
                  </m:oMathPara>
                </a14:m>
                <a:endParaRPr lang="en-US" altLang="ar-SY" sz="2800" dirty="0">
                  <a:solidFill>
                    <a:srgbClr val="FF0000"/>
                  </a:solidFill>
                </a:endParaRPr>
              </a:p>
              <a:p>
                <a:pPr mar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altLang="ar-SY" sz="2800" i="1" dirty="0" err="1">
                    <a:solidFill>
                      <a:srgbClr val="FF0000"/>
                    </a:solidFill>
                  </a:rPr>
                  <a:t>P</a:t>
                </a:r>
                <a:r>
                  <a:rPr lang="tr-TR" altLang="ar-SY" sz="2800" baseline="-25000" dirty="0" err="1">
                    <a:solidFill>
                      <a:srgbClr val="FF0000"/>
                    </a:solidFill>
                  </a:rPr>
                  <a:t>top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= </a:t>
                </a:r>
                <a:r>
                  <a:rPr lang="tr-TR" altLang="ar-SY" sz="2800" i="1" dirty="0" err="1">
                    <a:solidFill>
                      <a:srgbClr val="FF0000"/>
                    </a:solidFill>
                  </a:rPr>
                  <a:t>P</a:t>
                </a:r>
                <a:r>
                  <a:rPr lang="tr-TR" altLang="ar-SY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  +  </a:t>
                </a:r>
                <a:r>
                  <a:rPr lang="tr-TR" altLang="ar-SY" sz="2800" i="1" dirty="0">
                    <a:solidFill>
                      <a:srgbClr val="FF0000"/>
                    </a:solidFill>
                  </a:rPr>
                  <a:t>P</a:t>
                </a:r>
                <a:r>
                  <a:rPr lang="tr-TR" altLang="ar-SY" sz="2800" baseline="-25000" dirty="0">
                    <a:solidFill>
                      <a:srgbClr val="FF0000"/>
                    </a:solidFill>
                  </a:rPr>
                  <a:t>b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 + </a:t>
                </a:r>
                <a:r>
                  <a:rPr lang="tr-TR" altLang="ar-SY" sz="2800" i="1" dirty="0" err="1">
                    <a:solidFill>
                      <a:srgbClr val="FF0000"/>
                    </a:solidFill>
                  </a:rPr>
                  <a:t>P</a:t>
                </a:r>
                <a:r>
                  <a:rPr lang="tr-TR" altLang="ar-SY" sz="2800" baseline="-25000" dirty="0" err="1">
                    <a:solidFill>
                      <a:srgbClr val="FF0000"/>
                    </a:solidFill>
                  </a:rPr>
                  <a:t>c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 + …</a:t>
                </a:r>
                <a:endParaRPr lang="en-US" altLang="ar-SY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521148" cy="533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Gaz Karışımları</a:t>
            </a:r>
            <a:endParaRPr lang="ar-SY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488" y="1703388"/>
            <a:ext cx="83581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ar-SY" sz="3200" dirty="0"/>
          </a:p>
        </p:txBody>
      </p:sp>
    </p:spTree>
    <p:extLst>
      <p:ext uri="{BB962C8B-B14F-4D97-AF65-F5344CB8AC3E}">
        <p14:creationId xmlns:p14="http://schemas.microsoft.com/office/powerpoint/2010/main" val="323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069705" cy="5339200"/>
          </a:xfrm>
        </p:spPr>
        <p:txBody>
          <a:bodyPr>
            <a:noAutofit/>
          </a:bodyPr>
          <a:lstStyle/>
          <a:p>
            <a:pPr algn="just" rtl="0"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rgbClr val="FF0000"/>
                </a:solidFill>
              </a:rPr>
              <a:t>Kısmi Basınç –</a:t>
            </a:r>
            <a:endParaRPr lang="en-US" altLang="ar-SY" sz="2800" dirty="0">
              <a:solidFill>
                <a:srgbClr val="FF0000"/>
              </a:solidFill>
            </a:endParaRPr>
          </a:p>
          <a:p>
            <a:pPr lvl="1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Bir gaz karışımında, gazlardan birinin, diğerlerinden etkilenmeyen basıncıdır. </a:t>
            </a:r>
            <a:r>
              <a:rPr lang="tr-TR" altLang="ar-SY" sz="2800" dirty="0">
                <a:solidFill>
                  <a:srgbClr val="FF0000"/>
                </a:solidFill>
              </a:rPr>
              <a:t>Karışımdaki her bir gaz kabı doldurur ve kendi kısmi basıncına sahiptir</a:t>
            </a:r>
            <a:r>
              <a:rPr lang="tr-TR" altLang="ar-SY" sz="2800" dirty="0">
                <a:solidFill>
                  <a:schemeClr val="tx1"/>
                </a:solidFill>
              </a:rPr>
              <a:t>.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ar-SY" sz="2800" i="1" dirty="0" err="1">
                <a:solidFill>
                  <a:schemeClr val="tx1"/>
                </a:solidFill>
              </a:rPr>
              <a:t>P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top</a:t>
            </a:r>
            <a:r>
              <a:rPr lang="tr-TR" altLang="ar-SY" sz="2800" dirty="0">
                <a:solidFill>
                  <a:schemeClr val="tx1"/>
                </a:solidFill>
              </a:rPr>
              <a:t>= </a:t>
            </a:r>
            <a:r>
              <a:rPr lang="tr-TR" altLang="ar-SY" sz="2800" i="1" dirty="0" err="1">
                <a:solidFill>
                  <a:schemeClr val="tx1"/>
                </a:solidFill>
              </a:rPr>
              <a:t>P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a</a:t>
            </a:r>
            <a:r>
              <a:rPr lang="tr-TR" altLang="ar-SY" sz="2800" dirty="0">
                <a:solidFill>
                  <a:schemeClr val="tx1"/>
                </a:solidFill>
              </a:rPr>
              <a:t>  +  </a:t>
            </a:r>
            <a:r>
              <a:rPr lang="tr-TR" altLang="ar-SY" sz="2800" i="1" dirty="0">
                <a:solidFill>
                  <a:schemeClr val="tx1"/>
                </a:solidFill>
              </a:rPr>
              <a:t>P</a:t>
            </a:r>
            <a:r>
              <a:rPr lang="tr-TR" altLang="ar-SY" sz="2800" baseline="-25000" dirty="0">
                <a:solidFill>
                  <a:schemeClr val="tx1"/>
                </a:solidFill>
              </a:rPr>
              <a:t>b</a:t>
            </a:r>
            <a:r>
              <a:rPr lang="tr-TR" altLang="ar-SY" sz="2800" dirty="0">
                <a:solidFill>
                  <a:schemeClr val="tx1"/>
                </a:solidFill>
              </a:rPr>
              <a:t> + </a:t>
            </a:r>
            <a:r>
              <a:rPr lang="tr-TR" altLang="ar-SY" sz="2800" i="1" dirty="0" err="1">
                <a:solidFill>
                  <a:schemeClr val="tx1"/>
                </a:solidFill>
              </a:rPr>
              <a:t>P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c</a:t>
            </a:r>
            <a:r>
              <a:rPr lang="tr-TR" altLang="ar-SY" sz="2800" dirty="0">
                <a:solidFill>
                  <a:schemeClr val="tx1"/>
                </a:solidFill>
              </a:rPr>
              <a:t> + …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marL="0" indent="0" algn="ctr" rtl="0">
              <a:lnSpc>
                <a:spcPct val="100000"/>
              </a:lnSpc>
              <a:spcBef>
                <a:spcPts val="2400"/>
              </a:spcBef>
              <a:buNone/>
            </a:pPr>
            <a:endParaRPr lang="en-US" altLang="ar-SY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Gaz Karışımları</a:t>
            </a:r>
            <a:endParaRPr lang="ar-SY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488" y="1703388"/>
            <a:ext cx="83581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ar-SY" sz="3200" dirty="0"/>
          </a:p>
        </p:txBody>
      </p:sp>
      <p:sp>
        <p:nvSpPr>
          <p:cNvPr id="4" name="Rectangle 3"/>
          <p:cNvSpPr/>
          <p:nvPr/>
        </p:nvSpPr>
        <p:spPr>
          <a:xfrm>
            <a:off x="1577402" y="4699418"/>
            <a:ext cx="7962899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/>
              <a:t>İdeal gazların karışımı tarafından uygulanan toplam basınç, bu gazların kısmi basınçlarının toplamına eşittir.</a:t>
            </a:r>
          </a:p>
        </p:txBody>
      </p:sp>
    </p:spTree>
    <p:extLst>
      <p:ext uri="{BB962C8B-B14F-4D97-AF65-F5344CB8AC3E}">
        <p14:creationId xmlns:p14="http://schemas.microsoft.com/office/powerpoint/2010/main" val="31197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444248" cy="5233929"/>
              </a:xfrm>
            </p:spPr>
            <p:txBody>
              <a:bodyPr>
                <a:normAutofit fontScale="92500"/>
              </a:bodyPr>
              <a:lstStyle/>
              <a:p>
                <a:pPr marL="0" indent="0" algn="ctr" rtl="0">
                  <a:lnSpc>
                    <a:spcPct val="100000"/>
                  </a:lnSpc>
                  <a:spcBef>
                    <a:spcPts val="2400"/>
                  </a:spcBef>
                  <a:buNone/>
                </a:pPr>
                <a:r>
                  <a:rPr lang="tr-TR" altLang="ar-SY" sz="2800" dirty="0" err="1">
                    <a:solidFill>
                      <a:schemeClr val="tx1"/>
                    </a:solidFill>
                  </a:rPr>
                  <a:t>mol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kesri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ar-SY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ar-SY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𝑡𝑜𝑝</m:t>
                            </m:r>
                          </m:sub>
                        </m:sSub>
                      </m:den>
                    </m:f>
                  </m:oMath>
                </a14:m>
                <a:endParaRPr lang="tr-TR" altLang="ar-S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 rtl="0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altLang="ar-SY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sub>
                        </m:s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tr-TR" altLang="ar-SY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tr-TR" altLang="ar-SY" sz="280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tr-TR" altLang="ar-SY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altLang="ar-S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tr-TR" altLang="ar-SY" sz="2800" dirty="0">
                  <a:solidFill>
                    <a:srgbClr val="FF0000"/>
                  </a:solidFill>
                </a:endParaRPr>
              </a:p>
              <a:p>
                <a:pPr marL="0" indent="0" algn="ctr" rtl="0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tr-TR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ar-S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sub>
                              </m:s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den>
                      </m:f>
                      <m:r>
                        <a:rPr lang="tr-TR" altLang="ar-SY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altLang="ar-SY" sz="2800" dirty="0">
                  <a:solidFill>
                    <a:srgbClr val="FF0000"/>
                  </a:solidFill>
                </a:endParaRPr>
              </a:p>
              <a:p>
                <a:pPr marL="0" indent="0" algn="ctr" rtl="0">
                  <a:lnSpc>
                    <a:spcPct val="100000"/>
                  </a:lnSpc>
                  <a:spcBef>
                    <a:spcPts val="24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ar-SY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altLang="ar-SY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ar-SY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altLang="ar-SY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ar-SY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altLang="ar-SY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ar-SY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altLang="ar-SY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</m:oMath>
                </a14:m>
                <a:endParaRPr lang="tr-TR" altLang="ar-SY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 algn="ctr" rtl="0">
                  <a:lnSpc>
                    <a:spcPct val="10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</a:pPr>
                <a:r>
                  <a:rPr lang="tr-TR" altLang="ar-SY" sz="2800" dirty="0">
                    <a:solidFill>
                      <a:srgbClr val="FF0000"/>
                    </a:solidFill>
                  </a:rPr>
                  <a:t>Her bir gazın kısmi basıncı, o gaz karışımındaki mol kesri ile toplam basıncının çarpımına eşittir (</a:t>
                </a:r>
                <a:r>
                  <a:rPr lang="tr-TR" altLang="ar-SY" sz="2800" dirty="0" err="1">
                    <a:solidFill>
                      <a:srgbClr val="0070C0"/>
                    </a:solidFill>
                  </a:rPr>
                  <a:t>Daltonun</a:t>
                </a:r>
                <a:r>
                  <a:rPr lang="tr-TR" altLang="ar-SY" sz="2800" dirty="0">
                    <a:solidFill>
                      <a:srgbClr val="0070C0"/>
                    </a:solidFill>
                  </a:rPr>
                  <a:t> kanunu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).</a:t>
                </a:r>
                <a:endParaRPr lang="en-US" altLang="ar-SY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444248" cy="5233929"/>
              </a:xfrm>
              <a:blipFill>
                <a:blip r:embed="rId2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 err="1">
                <a:solidFill>
                  <a:srgbClr val="FF0000"/>
                </a:solidFill>
              </a:rPr>
              <a:t>Daltonun</a:t>
            </a:r>
            <a:r>
              <a:rPr lang="tr-TR" altLang="ar-SY" sz="4000" dirty="0">
                <a:solidFill>
                  <a:srgbClr val="FF0000"/>
                </a:solidFill>
              </a:rPr>
              <a:t> Kanunu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524000" y="1087357"/>
            <a:ext cx="7772400" cy="1985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1,0 g 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ve 5,00 g He karışımı 20 </a:t>
            </a:r>
            <a:r>
              <a:rPr lang="tr-TR" altLang="ar-SY" sz="2800" baseline="30000" dirty="0">
                <a:solidFill>
                  <a:schemeClr val="tx1"/>
                </a:solidFill>
              </a:rPr>
              <a:t>0</a:t>
            </a:r>
            <a:r>
              <a:rPr lang="tr-TR" altLang="ar-SY" sz="2800" dirty="0">
                <a:solidFill>
                  <a:schemeClr val="tx1"/>
                </a:solidFill>
              </a:rPr>
              <a:t>C de 5 L </a:t>
            </a:r>
            <a:r>
              <a:rPr lang="tr-TR" altLang="ar-SY" sz="2800" dirty="0" err="1">
                <a:solidFill>
                  <a:schemeClr val="tx1"/>
                </a:solidFill>
              </a:rPr>
              <a:t>lik</a:t>
            </a:r>
            <a:r>
              <a:rPr lang="tr-TR" altLang="ar-SY" sz="2800" dirty="0">
                <a:solidFill>
                  <a:schemeClr val="tx1"/>
                </a:solidFill>
              </a:rPr>
              <a:t> bir kaba koyulduğunda </a:t>
            </a:r>
            <a:r>
              <a:rPr lang="tr-TR" altLang="ar-SY" sz="2800" dirty="0">
                <a:solidFill>
                  <a:srgbClr val="0070C0"/>
                </a:solidFill>
              </a:rPr>
              <a:t>karışımın uyguladığı basınç </a:t>
            </a:r>
            <a:r>
              <a:rPr lang="tr-TR" altLang="ar-SY" sz="2800" dirty="0"/>
              <a:t>nedir?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 </a:t>
            </a:r>
            <a:r>
              <a:rPr lang="tr-TR" altLang="ar-SY" sz="2800" dirty="0" err="1">
                <a:solidFill>
                  <a:schemeClr val="tx1"/>
                </a:solidFill>
              </a:rPr>
              <a:t>mok</a:t>
            </a:r>
            <a:r>
              <a:rPr lang="tr-TR" altLang="ar-SY" sz="2800" dirty="0">
                <a:solidFill>
                  <a:schemeClr val="tx1"/>
                </a:solidFill>
              </a:rPr>
              <a:t> kütlesi 1,01 g/</a:t>
            </a:r>
            <a:r>
              <a:rPr lang="tr-TR" altLang="ar-SY" sz="2800" dirty="0" err="1">
                <a:solidFill>
                  <a:schemeClr val="tx1"/>
                </a:solidFill>
              </a:rPr>
              <a:t>mol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He </a:t>
            </a:r>
            <a:r>
              <a:rPr lang="tr-TR" altLang="ar-SY" sz="2800" dirty="0" err="1">
                <a:solidFill>
                  <a:schemeClr val="tx1"/>
                </a:solidFill>
              </a:rPr>
              <a:t>mok</a:t>
            </a:r>
            <a:r>
              <a:rPr lang="tr-TR" altLang="ar-SY" sz="2800" dirty="0">
                <a:solidFill>
                  <a:schemeClr val="tx1"/>
                </a:solidFill>
              </a:rPr>
              <a:t> kütlesi 4,003 g/</a:t>
            </a:r>
            <a:r>
              <a:rPr lang="tr-TR" altLang="ar-SY" sz="2800" dirty="0" err="1">
                <a:solidFill>
                  <a:schemeClr val="tx1"/>
                </a:solidFill>
              </a:rPr>
              <a:t>mol</a:t>
            </a:r>
            <a:endParaRPr lang="en-US" altLang="ar-SY" sz="2800" dirty="0"/>
          </a:p>
        </p:txBody>
      </p:sp>
    </p:spTree>
    <p:extLst>
      <p:ext uri="{BB962C8B-B14F-4D97-AF65-F5344CB8AC3E}">
        <p14:creationId xmlns:p14="http://schemas.microsoft.com/office/powerpoint/2010/main" val="3514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 - Çözüm</a:t>
            </a:r>
            <a:endParaRPr lang="ar-SY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829F3-510B-491A-A4BD-F26E789B74A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3999" y="1087357"/>
                <a:ext cx="8844117" cy="3410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altLang="ar-SY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altLang="ar-SY" sz="2800" b="0" i="0" smtClean="0">
                              <a:latin typeface="Cambria Math" panose="02040503050406030204" pitchFamily="18" charset="0"/>
                            </a:rPr>
                            <m:t>1,0 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tr-TR" altLang="ar-SY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altLang="ar-SY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altLang="ar-SY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altLang="ar-SY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altLang="ar-SY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altLang="ar-SY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altLang="ar-SY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altLang="ar-SY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2,02 </m:t>
                              </m:r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altLang="ar-SY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altLang="ar-SY" sz="28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altLang="ar-SY" sz="28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altLang="ar-SY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altLang="ar-SY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altLang="ar-SY" sz="2800" i="0">
                              <a:latin typeface="Cambria Math" panose="02040503050406030204" pitchFamily="18" charset="0"/>
                            </a:rPr>
                            <m:t>,00 </m:t>
                          </m:r>
                          <m:r>
                            <m:rPr>
                              <m:sty m:val="p"/>
                            </m:rPr>
                            <a:rPr lang="tr-TR" altLang="ar-SY" sz="2800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tr-TR" altLang="ar-SY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  <m:r>
                            <a:rPr lang="tr-TR" altLang="ar-SY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altLang="ar-S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He</m:t>
                              </m:r>
                            </m:num>
                            <m:den>
                              <m: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4,003</m:t>
                              </m:r>
                              <m: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tr-TR" altLang="ar-SY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altLang="ar-SY" sz="2800" dirty="0"/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altLang="ar-SY" sz="2800" dirty="0"/>
                  <a:t>	= 0,50 </a:t>
                </a:r>
                <a:r>
                  <a:rPr lang="tr-TR" altLang="ar-SY" sz="2800" dirty="0" err="1"/>
                  <a:t>mol</a:t>
                </a:r>
                <a:r>
                  <a:rPr lang="tr-TR" altLang="ar-SY" sz="2800" dirty="0"/>
                  <a:t> H</a:t>
                </a:r>
                <a:r>
                  <a:rPr lang="tr-TR" altLang="ar-SY" sz="2800" baseline="-25000" dirty="0"/>
                  <a:t>2</a:t>
                </a:r>
                <a:r>
                  <a:rPr lang="tr-TR" altLang="ar-SY" sz="2800" dirty="0"/>
                  <a:t> + 1,25 </a:t>
                </a:r>
                <a:r>
                  <a:rPr lang="tr-TR" altLang="ar-SY" sz="2800" dirty="0" err="1"/>
                  <a:t>mol</a:t>
                </a:r>
                <a:r>
                  <a:rPr lang="tr-TR" altLang="ar-SY" sz="2800" dirty="0"/>
                  <a:t> He = 1,75 </a:t>
                </a:r>
                <a:r>
                  <a:rPr lang="tr-TR" altLang="ar-SY" sz="2800" dirty="0" err="1"/>
                  <a:t>mol</a:t>
                </a:r>
                <a:r>
                  <a:rPr lang="tr-TR" altLang="ar-SY" sz="2800" dirty="0"/>
                  <a:t> gaz</a:t>
                </a: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1,75 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×0,0821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atm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×293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num>
                        <m:den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5,0 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8,4 </m:t>
                      </m:r>
                      <m:r>
                        <m:rPr>
                          <m:sty m:val="p"/>
                        </m:rP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atm</m:t>
                      </m:r>
                    </m:oMath>
                  </m:oMathPara>
                </a14:m>
                <a:endParaRPr lang="tr-TR" altLang="ar-SY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829F3-510B-491A-A4BD-F26E789B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1087357"/>
                <a:ext cx="8844117" cy="3410901"/>
              </a:xfrm>
              <a:prstGeom prst="rect">
                <a:avLst/>
              </a:prstGeom>
              <a:blipFill>
                <a:blip r:embed="rId2"/>
                <a:stretch>
                  <a:fillRect b="-601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2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392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tr-TR" altLang="ar-SY" sz="2800" dirty="0">
                <a:solidFill>
                  <a:schemeClr val="tx1"/>
                </a:solidFill>
              </a:rPr>
              <a:t>1,0 g 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ve 5,00 g He karışımı 20 </a:t>
            </a:r>
            <a:r>
              <a:rPr lang="tr-TR" altLang="ar-SY" sz="2800" baseline="30000" dirty="0">
                <a:solidFill>
                  <a:schemeClr val="tx1"/>
                </a:solidFill>
              </a:rPr>
              <a:t>0</a:t>
            </a:r>
            <a:r>
              <a:rPr lang="tr-TR" altLang="ar-SY" sz="2800" dirty="0">
                <a:solidFill>
                  <a:schemeClr val="tx1"/>
                </a:solidFill>
              </a:rPr>
              <a:t>C de 5 L </a:t>
            </a:r>
            <a:r>
              <a:rPr lang="tr-TR" altLang="ar-SY" sz="2800" dirty="0" err="1">
                <a:solidFill>
                  <a:schemeClr val="tx1"/>
                </a:solidFill>
              </a:rPr>
              <a:t>lik</a:t>
            </a:r>
            <a:r>
              <a:rPr lang="tr-TR" altLang="ar-SY" sz="2800" dirty="0">
                <a:solidFill>
                  <a:schemeClr val="tx1"/>
                </a:solidFill>
              </a:rPr>
              <a:t> bir kaba koyulduğunda </a:t>
            </a:r>
            <a:r>
              <a:rPr lang="tr-TR" altLang="ar-SY" sz="2800" dirty="0">
                <a:solidFill>
                  <a:srgbClr val="0070C0"/>
                </a:solidFill>
              </a:rPr>
              <a:t>H</a:t>
            </a:r>
            <a:r>
              <a:rPr lang="tr-TR" altLang="ar-SY" sz="2800" baseline="-25000" dirty="0">
                <a:solidFill>
                  <a:srgbClr val="0070C0"/>
                </a:solidFill>
              </a:rPr>
              <a:t>2</a:t>
            </a:r>
            <a:r>
              <a:rPr lang="tr-TR" altLang="ar-SY" sz="2800" dirty="0">
                <a:solidFill>
                  <a:srgbClr val="0070C0"/>
                </a:solidFill>
              </a:rPr>
              <a:t> ve He </a:t>
            </a:r>
            <a:r>
              <a:rPr lang="tr-TR" altLang="ar-SY" sz="2800" dirty="0" err="1">
                <a:solidFill>
                  <a:srgbClr val="0070C0"/>
                </a:solidFill>
              </a:rPr>
              <a:t>nin</a:t>
            </a:r>
            <a:r>
              <a:rPr lang="tr-TR" altLang="ar-SY" sz="2800" dirty="0">
                <a:solidFill>
                  <a:srgbClr val="0070C0"/>
                </a:solidFill>
              </a:rPr>
              <a:t> kısmi basınçları </a:t>
            </a:r>
            <a:r>
              <a:rPr lang="tr-TR" altLang="ar-SY" sz="2800" dirty="0">
                <a:solidFill>
                  <a:schemeClr val="tx1"/>
                </a:solidFill>
              </a:rPr>
              <a:t>nedir?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tr-TR" altLang="ar-SY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Örnek</a:t>
            </a:r>
            <a:endParaRPr lang="ar-SY" sz="4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8444248" cy="28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Çözüm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0" y="1087357"/>
            <a:ext cx="7772400" cy="139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95DFEBF3-A0F7-464A-9AC0-755823D3F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9030346" cy="5339200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tr-TR" altLang="ar-SY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altLang="ar-SY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tr-TR" altLang="ar-SY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0821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atm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altLang="ar-SY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293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num>
                        <m:den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atm</m:t>
                      </m:r>
                    </m:oMath>
                  </m:oMathPara>
                </a14:m>
                <a:endParaRPr lang="tr-TR" altLang="ar-SY" sz="28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0821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atm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tr-TR" altLang="ar-SY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altLang="ar-SY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tr-TR" altLang="ar-SY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altLang="ar-SY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293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num>
                        <m:den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tr-TR" altLang="ar-SY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altLang="ar-SY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altLang="ar-SY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altLang="ar-SY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atm</m:t>
                      </m:r>
                    </m:oMath>
                  </m:oMathPara>
                </a14:m>
                <a:endParaRPr lang="tr-TR" altLang="ar-SY" sz="2800" dirty="0"/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None/>
                </a:pPr>
                <a:endParaRPr lang="tr-TR" altLang="ar-SY" sz="2200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95DFEBF3-A0F7-464A-9AC0-755823D3F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9030346" cy="5339200"/>
              </a:xfrm>
              <a:blipFill>
                <a:blip r:embed="rId2"/>
                <a:stretch>
                  <a:fillRect b="-2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Çözüm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0" y="1087357"/>
            <a:ext cx="7772400" cy="139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95DFEBF3-A0F7-464A-9AC0-755823D3F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844366" cy="5339200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tr-TR" altLang="ar-SY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altLang="ar-SY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altLang="ar-SY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tr-TR" altLang="ar-SY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altLang="ar-SY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0,50</m:t>
                          </m:r>
                        </m:num>
                        <m:den>
                          <m:r>
                            <a:rPr lang="tr-TR" altLang="ar-SY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1,75</m:t>
                          </m:r>
                        </m:den>
                      </m:f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×8,4 </m:t>
                      </m:r>
                      <m:r>
                        <m:rPr>
                          <m:sty m:val="p"/>
                        </m:rP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atm</m:t>
                      </m:r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 </m:t>
                      </m:r>
                      <m:r>
                        <m:rPr>
                          <m:sty m:val="p"/>
                        </m:rP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atm</m:t>
                      </m:r>
                    </m:oMath>
                  </m:oMathPara>
                </a14:m>
                <a:endParaRPr lang="tr-TR" altLang="ar-SY" sz="28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altLang="ar-SY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altLang="ar-S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tr-TR" altLang="ar-SY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altLang="ar-SY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altLang="ar-S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altLang="ar-SY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1,25</m:t>
                          </m:r>
                        </m:num>
                        <m:den>
                          <m:r>
                            <a:rPr lang="tr-TR" altLang="ar-SY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1,75</m:t>
                          </m:r>
                        </m:den>
                      </m:f>
                      <m:r>
                        <a:rPr lang="tr-TR" altLang="ar-SY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8,4 </m:t>
                      </m:r>
                      <m:r>
                        <m:rPr>
                          <m:sty m:val="p"/>
                        </m:rPr>
                        <a:rPr lang="tr-TR" altLang="ar-SY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amt</m:t>
                      </m:r>
                      <m:r>
                        <a:rPr lang="tr-TR" altLang="ar-SY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altLang="ar-SY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altLang="ar-SY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altLang="ar-SY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altLang="ar-SY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atm</m:t>
                      </m:r>
                    </m:oMath>
                  </m:oMathPara>
                </a14:m>
                <a:endParaRPr lang="tr-TR" altLang="ar-SY" sz="2800" dirty="0"/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None/>
                </a:pPr>
                <a:endParaRPr lang="tr-TR" altLang="ar-SY" sz="2200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95DFEBF3-A0F7-464A-9AC0-755823D3F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844366" cy="533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3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ar-SY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altLang="ar-SY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altLang="ar-SY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Kütlesi Tayini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Gazların Yoğunlukları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 KARIŞIMLARI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 İÇEREN TEPKİMELERDE STOKİYOMETRİ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GAZLARIN KİNETİK KURAMI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İDEAL OLMAYAN GAZLARIN DAVRANIŞI</a:t>
            </a:r>
            <a:endParaRPr lang="ar-SY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Gazlar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4201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82715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Gazlar, tepken ya da ürün olarak tepkimelerde yer alabilir.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ar-SY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</a:t>
            </a:r>
            <a:r>
              <a:rPr lang="tr-TR" altLang="ar-SY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kiyometrik</a:t>
            </a:r>
            <a:r>
              <a:rPr lang="tr-TR" altLang="ar-S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ar-SY" sz="2800" dirty="0">
                <a:solidFill>
                  <a:srgbClr val="0070C0"/>
                </a:solidFill>
              </a:rPr>
              <a:t>faktörlerin</a:t>
            </a:r>
            <a:r>
              <a:rPr lang="tr-TR" altLang="ar-SY" sz="2800" dirty="0">
                <a:solidFill>
                  <a:schemeClr val="tx1"/>
                </a:solidFill>
              </a:rPr>
              <a:t> gaz miktarlarıyla olan ilişkisi diğer girenler veya ürünlerinki ile aynıdır.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rgbClr val="00B050"/>
                </a:solidFill>
              </a:rPr>
              <a:t>İ</a:t>
            </a:r>
            <a:r>
              <a:rPr lang="en-US" altLang="ar-SY" sz="2800" dirty="0">
                <a:solidFill>
                  <a:srgbClr val="00B050"/>
                </a:solidFill>
              </a:rPr>
              <a:t>deal </a:t>
            </a:r>
            <a:r>
              <a:rPr lang="tr-TR" altLang="ar-SY" sz="2800" dirty="0">
                <a:solidFill>
                  <a:srgbClr val="00B050"/>
                </a:solidFill>
              </a:rPr>
              <a:t>gaz</a:t>
            </a:r>
            <a:r>
              <a:rPr lang="en-US" altLang="ar-SY" sz="2800" dirty="0">
                <a:solidFill>
                  <a:srgbClr val="00B050"/>
                </a:solidFill>
              </a:rPr>
              <a:t> </a:t>
            </a:r>
            <a:r>
              <a:rPr lang="tr-TR" altLang="ar-SY" sz="2800" dirty="0">
                <a:solidFill>
                  <a:srgbClr val="00B050"/>
                </a:solidFill>
              </a:rPr>
              <a:t>eşitliği </a:t>
            </a:r>
            <a:r>
              <a:rPr lang="tr-TR" altLang="ar-SY" sz="2800" dirty="0">
                <a:solidFill>
                  <a:schemeClr val="tx1"/>
                </a:solidFill>
              </a:rPr>
              <a:t>gazların kütle, mol sayısı, hacim, sıcaklık ve basınç hesaplamalarında kullanılır.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i="1" dirty="0">
                <a:solidFill>
                  <a:srgbClr val="FF0000"/>
                </a:solidFill>
              </a:rPr>
              <a:t>Birleşen hacimler yasası</a:t>
            </a:r>
            <a:r>
              <a:rPr lang="tr-TR" altLang="ar-SY" sz="2800" i="1" dirty="0">
                <a:solidFill>
                  <a:schemeClr val="bg2"/>
                </a:solidFill>
              </a:rPr>
              <a:t>,</a:t>
            </a:r>
            <a:r>
              <a:rPr lang="en-US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gaz yasası kullanılarak geliştirilebilir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</a:p>
          <a:p>
            <a:pPr algn="just" rtl="0">
              <a:lnSpc>
                <a:spcPct val="150000"/>
              </a:lnSpc>
            </a:pPr>
            <a:endParaRPr lang="en-US" altLang="ar-SY" sz="2400" dirty="0"/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chemeClr val="tx1"/>
                </a:solidFill>
              </a:rPr>
              <a:t>Kimyasal Tepkimelerde Gazlar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19032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087358"/>
            <a:ext cx="7962900" cy="5341151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Tepken ve ürünlerin yada bunların bazılarının gaz olduğu tepkimelerde </a:t>
            </a:r>
            <a:r>
              <a:rPr lang="tr-TR" altLang="ar-SY" sz="2800" dirty="0" err="1">
                <a:solidFill>
                  <a:srgbClr val="FF0000"/>
                </a:solidFill>
              </a:rPr>
              <a:t>stokiyometrik</a:t>
            </a:r>
            <a:r>
              <a:rPr lang="tr-TR" altLang="ar-SY" sz="2800" dirty="0">
                <a:solidFill>
                  <a:srgbClr val="FF0000"/>
                </a:solidFill>
              </a:rPr>
              <a:t> hesaplamalar </a:t>
            </a:r>
            <a:r>
              <a:rPr lang="tr-TR" altLang="ar-SY" sz="2800" dirty="0">
                <a:solidFill>
                  <a:schemeClr val="tx1"/>
                </a:solidFill>
              </a:rPr>
              <a:t>oldukça basittir.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     2NO(g)  +  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 </a:t>
            </a:r>
            <a:r>
              <a:rPr lang="tr-TR" altLang="ar-SY" sz="2800" dirty="0">
                <a:solidFill>
                  <a:schemeClr val="tx1"/>
                </a:solidFill>
              </a:rPr>
              <a:t>(g)                      2NO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(g)     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	2 </a:t>
            </a:r>
            <a:r>
              <a:rPr lang="tr-TR" altLang="ar-SY" sz="2800" dirty="0" err="1">
                <a:solidFill>
                  <a:schemeClr val="tx1"/>
                </a:solidFill>
              </a:rPr>
              <a:t>mol</a:t>
            </a:r>
            <a:r>
              <a:rPr lang="tr-TR" altLang="ar-SY" sz="2800" dirty="0">
                <a:solidFill>
                  <a:schemeClr val="tx1"/>
                </a:solidFill>
              </a:rPr>
              <a:t> NO (g)   + 1 mol 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 </a:t>
            </a:r>
            <a:r>
              <a:rPr lang="tr-TR" altLang="ar-SY" sz="2800" dirty="0">
                <a:solidFill>
                  <a:schemeClr val="tx1"/>
                </a:solidFill>
              </a:rPr>
              <a:t>(g) 		2 mol NO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(g)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chemeClr val="tx1"/>
                </a:solidFill>
              </a:rPr>
              <a:t>Birleşen Hacimler Kanunu</a:t>
            </a:r>
            <a:endParaRPr lang="ar-SY" sz="40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714159" y="3541416"/>
            <a:ext cx="1047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Y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081991" y="4242133"/>
            <a:ext cx="86590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805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087358"/>
            <a:ext cx="7962900" cy="5341151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rgbClr val="00B050"/>
                </a:solidFill>
              </a:rPr>
              <a:t>T ve P </a:t>
            </a:r>
            <a:r>
              <a:rPr lang="tr-TR" altLang="ar-SY" sz="2800" dirty="0" err="1">
                <a:solidFill>
                  <a:srgbClr val="00B050"/>
                </a:solidFill>
              </a:rPr>
              <a:t>nin</a:t>
            </a:r>
            <a:r>
              <a:rPr lang="tr-TR" altLang="ar-SY" sz="2800" dirty="0">
                <a:solidFill>
                  <a:srgbClr val="00B050"/>
                </a:solidFill>
              </a:rPr>
              <a:t> sabit </a:t>
            </a:r>
            <a:r>
              <a:rPr lang="tr-TR" altLang="ar-SY" sz="2800" dirty="0">
                <a:solidFill>
                  <a:schemeClr val="tx1"/>
                </a:solidFill>
              </a:rPr>
              <a:t>olduğunu varsayınız, bu durumda bir mol gaz belli  1V hacmini, 2 mol gaz 2V hacmini ve 3 mol gaz 3V hacmini kaplayacaktır 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	2NO(g)  +  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 </a:t>
            </a:r>
            <a:r>
              <a:rPr lang="tr-TR" altLang="ar-SY" sz="2800" dirty="0">
                <a:solidFill>
                  <a:schemeClr val="tx1"/>
                </a:solidFill>
              </a:rPr>
              <a:t>(g)                      2NO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(g)      </a:t>
            </a:r>
          </a:p>
          <a:p>
            <a:pPr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	2 L   NO(g)    +   1 L 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 </a:t>
            </a:r>
            <a:r>
              <a:rPr lang="tr-TR" altLang="ar-SY" sz="2800" dirty="0">
                <a:solidFill>
                  <a:schemeClr val="tx1"/>
                </a:solidFill>
              </a:rPr>
              <a:t>(g) 		2 L NO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(g)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chemeClr val="tx1"/>
                </a:solidFill>
              </a:rPr>
              <a:t>Birleşen Hacimler Kanunu</a:t>
            </a:r>
            <a:endParaRPr lang="ar-SY" sz="40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5382FEE-2BD1-4923-A003-A19D6C44B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268" y="3541416"/>
            <a:ext cx="1047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Y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1E868C6D-9AA9-47B1-8873-42DE0E988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909" y="4068571"/>
            <a:ext cx="1047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251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>
                <a:solidFill>
                  <a:schemeClr val="tx1"/>
                </a:solidFill>
              </a:rPr>
              <a:t>Hamur içinde CO</a:t>
            </a:r>
            <a:r>
              <a:rPr lang="tr-TR" altLang="tr-TR" sz="2800" baseline="-25000" dirty="0">
                <a:solidFill>
                  <a:schemeClr val="tx1"/>
                </a:solidFill>
              </a:rPr>
              <a:t>2</a:t>
            </a:r>
            <a:r>
              <a:rPr lang="tr-TR" altLang="tr-TR" sz="2800" dirty="0">
                <a:solidFill>
                  <a:schemeClr val="tx1"/>
                </a:solidFill>
              </a:rPr>
              <a:t> gazı üreterek küçük gaz kabarcıkları oluşturarak ekmeği yumuşak ve kolay yenebilir yapmak için kullanılır.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>
                <a:solidFill>
                  <a:schemeClr val="tx1"/>
                </a:solidFill>
              </a:rPr>
              <a:t>Esas içeriği </a:t>
            </a:r>
            <a:r>
              <a:rPr lang="tr-TR" altLang="tr-TR" sz="2800" dirty="0">
                <a:solidFill>
                  <a:srgbClr val="FF0000"/>
                </a:solidFill>
              </a:rPr>
              <a:t>sodyum bikarbonat </a:t>
            </a:r>
            <a:r>
              <a:rPr lang="tr-TR" altLang="tr-TR" sz="2800" dirty="0">
                <a:solidFill>
                  <a:schemeClr val="tx1"/>
                </a:solidFill>
              </a:rPr>
              <a:t>ile </a:t>
            </a:r>
            <a:r>
              <a:rPr lang="tr-TR" altLang="tr-TR" sz="2800" dirty="0">
                <a:solidFill>
                  <a:srgbClr val="00B050"/>
                </a:solidFill>
              </a:rPr>
              <a:t>asit etkisi </a:t>
            </a:r>
            <a:r>
              <a:rPr lang="tr-TR" altLang="tr-TR" sz="2800" dirty="0">
                <a:solidFill>
                  <a:schemeClr val="tx1"/>
                </a:solidFill>
              </a:rPr>
              <a:t>yapan </a:t>
            </a:r>
            <a:r>
              <a:rPr lang="tr-TR" altLang="tr-TR" sz="2800" dirty="0">
                <a:solidFill>
                  <a:srgbClr val="FF0000"/>
                </a:solidFill>
              </a:rPr>
              <a:t>sodyum alüminyum sülfat </a:t>
            </a:r>
            <a:r>
              <a:rPr lang="tr-TR" altLang="tr-TR" sz="2800" dirty="0"/>
              <a:t>ve </a:t>
            </a:r>
            <a:r>
              <a:rPr lang="tr-TR" altLang="tr-TR" sz="2800" dirty="0">
                <a:solidFill>
                  <a:srgbClr val="FF0000"/>
                </a:solidFill>
              </a:rPr>
              <a:t>kalsiyum </a:t>
            </a:r>
            <a:r>
              <a:rPr lang="tr-TR" altLang="tr-TR" sz="2800" dirty="0" err="1">
                <a:solidFill>
                  <a:srgbClr val="FF0000"/>
                </a:solidFill>
              </a:rPr>
              <a:t>sekonder</a:t>
            </a:r>
            <a:r>
              <a:rPr lang="tr-TR" altLang="tr-TR" sz="2800" dirty="0">
                <a:solidFill>
                  <a:srgbClr val="FF0000"/>
                </a:solidFill>
              </a:rPr>
              <a:t> fosfattan </a:t>
            </a:r>
            <a:r>
              <a:rPr lang="tr-TR" altLang="tr-TR" sz="2800" dirty="0">
                <a:solidFill>
                  <a:schemeClr val="tx1"/>
                </a:solidFill>
              </a:rPr>
              <a:t>ibarettir.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2800" dirty="0">
                <a:solidFill>
                  <a:schemeClr val="tx1"/>
                </a:solidFill>
              </a:rPr>
              <a:t>H</a:t>
            </a:r>
            <a:r>
              <a:rPr lang="tr-TR" altLang="tr-TR" sz="2800" baseline="30000" dirty="0">
                <a:solidFill>
                  <a:schemeClr val="tx1"/>
                </a:solidFill>
              </a:rPr>
              <a:t>+</a:t>
            </a:r>
            <a:r>
              <a:rPr lang="tr-TR" altLang="tr-TR" sz="2800" dirty="0">
                <a:solidFill>
                  <a:schemeClr val="tx1"/>
                </a:solidFill>
              </a:rPr>
              <a:t>  +  HCO</a:t>
            </a:r>
            <a:r>
              <a:rPr lang="tr-TR" altLang="tr-TR" sz="2800" baseline="-25000" dirty="0">
                <a:solidFill>
                  <a:schemeClr val="tx1"/>
                </a:solidFill>
              </a:rPr>
              <a:t>3</a:t>
            </a:r>
            <a:r>
              <a:rPr lang="tr-TR" altLang="tr-TR" sz="2800" baseline="30000" dirty="0">
                <a:solidFill>
                  <a:schemeClr val="tx1"/>
                </a:solidFill>
              </a:rPr>
              <a:t>-</a:t>
            </a:r>
            <a:r>
              <a:rPr lang="tr-TR" altLang="tr-TR" sz="2800" dirty="0">
                <a:solidFill>
                  <a:schemeClr val="tx1"/>
                </a:solidFill>
              </a:rPr>
              <a:t>           H</a:t>
            </a:r>
            <a:r>
              <a:rPr lang="tr-TR" altLang="tr-TR" sz="2800" baseline="-25000" dirty="0">
                <a:solidFill>
                  <a:schemeClr val="tx1"/>
                </a:solidFill>
              </a:rPr>
              <a:t>2</a:t>
            </a:r>
            <a:r>
              <a:rPr lang="tr-TR" altLang="tr-TR" sz="2800" dirty="0">
                <a:solidFill>
                  <a:schemeClr val="tx1"/>
                </a:solidFill>
              </a:rPr>
              <a:t>O  +  CO</a:t>
            </a:r>
            <a:r>
              <a:rPr lang="tr-TR" altLang="tr-TR" sz="2800" baseline="-25000" dirty="0">
                <a:solidFill>
                  <a:schemeClr val="tx1"/>
                </a:solidFill>
              </a:rPr>
              <a:t>2 </a:t>
            </a:r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3000" dirty="0">
                <a:solidFill>
                  <a:schemeClr val="tx1"/>
                </a:solidFill>
              </a:rPr>
              <a:t>3Ca(H</a:t>
            </a:r>
            <a:r>
              <a:rPr lang="pl-PL" sz="3000" baseline="-25000" dirty="0">
                <a:solidFill>
                  <a:schemeClr val="tx1"/>
                </a:solidFill>
              </a:rPr>
              <a:t>2</a:t>
            </a:r>
            <a:r>
              <a:rPr lang="pl-PL" sz="3000" dirty="0">
                <a:solidFill>
                  <a:schemeClr val="tx1"/>
                </a:solidFill>
              </a:rPr>
              <a:t>PO</a:t>
            </a:r>
            <a:r>
              <a:rPr lang="pl-PL" sz="3000" baseline="-25000" dirty="0">
                <a:solidFill>
                  <a:schemeClr val="tx1"/>
                </a:solidFill>
              </a:rPr>
              <a:t>4</a:t>
            </a:r>
            <a:r>
              <a:rPr lang="pl-PL" sz="3000" dirty="0">
                <a:solidFill>
                  <a:schemeClr val="tx1"/>
                </a:solidFill>
              </a:rPr>
              <a:t>)</a:t>
            </a:r>
            <a:r>
              <a:rPr lang="pl-PL" sz="3000" baseline="-25000" dirty="0">
                <a:solidFill>
                  <a:schemeClr val="tx1"/>
                </a:solidFill>
              </a:rPr>
              <a:t>2</a:t>
            </a:r>
            <a:r>
              <a:rPr lang="pl-PL" sz="3000" dirty="0">
                <a:solidFill>
                  <a:schemeClr val="tx1"/>
                </a:solidFill>
              </a:rPr>
              <a:t> + 4 NaHCO</a:t>
            </a:r>
            <a:r>
              <a:rPr lang="pl-PL" sz="3000" baseline="-25000" dirty="0">
                <a:solidFill>
                  <a:schemeClr val="tx1"/>
                </a:solidFill>
              </a:rPr>
              <a:t>3</a:t>
            </a:r>
            <a:r>
              <a:rPr lang="pl-PL" sz="3000" dirty="0">
                <a:solidFill>
                  <a:schemeClr val="tx1"/>
                </a:solidFill>
              </a:rPr>
              <a:t> </a:t>
            </a:r>
            <a:r>
              <a:rPr lang="tr-TR" sz="3000" dirty="0">
                <a:solidFill>
                  <a:schemeClr val="tx1"/>
                </a:solidFill>
              </a:rPr>
              <a:t>       </a:t>
            </a:r>
          </a:p>
          <a:p>
            <a:pPr marL="914400" lvl="2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pl-PL" sz="2800" dirty="0">
                <a:solidFill>
                  <a:schemeClr val="tx1"/>
                </a:solidFill>
              </a:rPr>
              <a:t>Ca</a:t>
            </a:r>
            <a:r>
              <a:rPr lang="pl-PL" sz="2800" baseline="-25000" dirty="0">
                <a:solidFill>
                  <a:schemeClr val="tx1"/>
                </a:solidFill>
              </a:rPr>
              <a:t>3</a:t>
            </a:r>
            <a:r>
              <a:rPr lang="pl-PL" sz="2800" dirty="0">
                <a:solidFill>
                  <a:schemeClr val="tx1"/>
                </a:solidFill>
              </a:rPr>
              <a:t>(PO</a:t>
            </a:r>
            <a:r>
              <a:rPr lang="pl-PL" sz="2800" baseline="-25000" dirty="0">
                <a:solidFill>
                  <a:schemeClr val="tx1"/>
                </a:solidFill>
              </a:rPr>
              <a:t>4</a:t>
            </a:r>
            <a:r>
              <a:rPr lang="pl-PL" sz="2800" dirty="0">
                <a:solidFill>
                  <a:schemeClr val="tx1"/>
                </a:solidFill>
              </a:rPr>
              <a:t>)</a:t>
            </a:r>
            <a:r>
              <a:rPr lang="pl-PL" sz="2800" baseline="-25000" dirty="0">
                <a:solidFill>
                  <a:schemeClr val="tx1"/>
                </a:solidFill>
              </a:rPr>
              <a:t>2</a:t>
            </a:r>
            <a:r>
              <a:rPr lang="pl-PL" sz="2800" dirty="0">
                <a:solidFill>
                  <a:schemeClr val="tx1"/>
                </a:solidFill>
              </a:rPr>
              <a:t> + 4</a:t>
            </a:r>
            <a:r>
              <a:rPr lang="tr-TR" sz="3000" dirty="0">
                <a:solidFill>
                  <a:schemeClr val="tx1"/>
                </a:solidFill>
              </a:rPr>
              <a:t>NaH</a:t>
            </a:r>
            <a:r>
              <a:rPr lang="tr-TR" sz="3000" baseline="-25000" dirty="0">
                <a:solidFill>
                  <a:schemeClr val="tx1"/>
                </a:solidFill>
              </a:rPr>
              <a:t>2</a:t>
            </a:r>
            <a:r>
              <a:rPr lang="tr-TR" sz="3000" dirty="0">
                <a:solidFill>
                  <a:schemeClr val="tx1"/>
                </a:solidFill>
              </a:rPr>
              <a:t>PO</a:t>
            </a:r>
            <a:r>
              <a:rPr lang="tr-TR" sz="3000" baseline="-25000" dirty="0">
                <a:solidFill>
                  <a:schemeClr val="tx1"/>
                </a:solidFill>
              </a:rPr>
              <a:t>4</a:t>
            </a:r>
            <a:r>
              <a:rPr lang="tr-TR" sz="3000" dirty="0">
                <a:solidFill>
                  <a:schemeClr val="tx1"/>
                </a:solidFill>
              </a:rPr>
              <a:t> + 4CO</a:t>
            </a:r>
            <a:r>
              <a:rPr lang="tr-TR" sz="3000" baseline="-25000" dirty="0">
                <a:solidFill>
                  <a:schemeClr val="tx1"/>
                </a:solidFill>
              </a:rPr>
              <a:t>2</a:t>
            </a:r>
            <a:r>
              <a:rPr lang="tr-TR" sz="3000" dirty="0">
                <a:solidFill>
                  <a:schemeClr val="tx1"/>
                </a:solidFill>
              </a:rPr>
              <a:t> + 4H</a:t>
            </a:r>
            <a:r>
              <a:rPr lang="tr-TR" sz="3000" baseline="-25000" dirty="0">
                <a:solidFill>
                  <a:schemeClr val="tx1"/>
                </a:solidFill>
              </a:rPr>
              <a:t>2</a:t>
            </a:r>
            <a:r>
              <a:rPr lang="tr-TR" sz="3000" dirty="0">
                <a:solidFill>
                  <a:schemeClr val="tx1"/>
                </a:solidFill>
              </a:rPr>
              <a:t>O</a:t>
            </a:r>
            <a:endParaRPr lang="tr-TR" altLang="tr-TR" sz="3000" baseline="-25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 - </a:t>
            </a:r>
            <a:r>
              <a:rPr lang="tr-TR" altLang="tr-TR" sz="4000" dirty="0">
                <a:solidFill>
                  <a:schemeClr val="tx1"/>
                </a:solidFill>
              </a:rPr>
              <a:t>KABARTMA TOZU</a:t>
            </a:r>
            <a:endParaRPr lang="ar-SY" sz="3600" dirty="0">
              <a:solidFill>
                <a:srgbClr val="FF0000"/>
              </a:solidFill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5309465" y="520435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5525365" y="566042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9" name="Picture 6" descr="http://www.thefreshloaf.com/files/u5218/G%C3%A9rard_Rubaud_Levain_cr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130" y="3559760"/>
            <a:ext cx="2947843" cy="22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1293F044-FB54-4C77-8A32-5870F69C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131" y="492211"/>
            <a:ext cx="2947843" cy="22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Küçük bir çay kaşığı </a:t>
            </a:r>
            <a:r>
              <a:rPr lang="tr-TR" sz="2800" dirty="0">
                <a:solidFill>
                  <a:srgbClr val="FF0000"/>
                </a:solidFill>
              </a:rPr>
              <a:t>sodyum bikarbonat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(pişirme tozu) 4.2g ağırlığındadır.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Fırında termal olarak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bozunduğunda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oluşan </a:t>
            </a:r>
            <a:r>
              <a:rPr lang="tr-TR" sz="2800" dirty="0">
                <a:solidFill>
                  <a:srgbClr val="0070C0"/>
                </a:solidFill>
              </a:rPr>
              <a:t>karbon dioksitin </a:t>
            </a:r>
            <a:r>
              <a:rPr lang="tr-TR" sz="2800" dirty="0" err="1">
                <a:solidFill>
                  <a:srgbClr val="00B050"/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2800" dirty="0">
                <a:solidFill>
                  <a:srgbClr val="7030A0"/>
                </a:solidFill>
              </a:rPr>
              <a:t>kütle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ve </a:t>
            </a:r>
            <a:r>
              <a:rPr lang="tr-TR" sz="2800" dirty="0">
                <a:solidFill>
                  <a:srgbClr val="FF0000"/>
                </a:solidFill>
              </a:rPr>
              <a:t>hacmini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hesaplayın.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Hesaplama amacıyla oda sıcaklığını varsayalım.</a:t>
            </a:r>
          </a:p>
          <a:p>
            <a:pPr marL="457200" lvl="1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2NaHCO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3(s)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==&gt; Na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3(s)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+ H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(g)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+ CO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2(g)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/>
          </a:bodyPr>
          <a:lstStyle/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denklem, 1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sodyum karbonat, 1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 ve 1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karbon dioksit vermek üzere 2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sodyum hidrojen karbonat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bozunduğunda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okunmaktadır.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Önemli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oranı:  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NaHCO</a:t>
            </a:r>
            <a:r>
              <a:rPr lang="tr-TR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==&gt; 1 CO</a:t>
            </a:r>
            <a:r>
              <a:rPr lang="tr-TR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</a:rPr>
              <a:t>NaHCO</a:t>
            </a:r>
            <a:r>
              <a:rPr lang="tr-TR" sz="2800" baseline="-25000" dirty="0">
                <a:solidFill>
                  <a:srgbClr val="FF0000"/>
                </a:solidFill>
              </a:rPr>
              <a:t>3</a:t>
            </a:r>
            <a:r>
              <a:rPr lang="tr-TR" sz="2800" dirty="0">
                <a:solidFill>
                  <a:srgbClr val="FF0000"/>
                </a:solidFill>
              </a:rPr>
              <a:t> 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moleküle kütlesi 23+1+12+(3x16) = 84 = </a:t>
            </a:r>
            <a:r>
              <a:rPr lang="tr-TR" sz="2800" dirty="0">
                <a:solidFill>
                  <a:srgbClr val="0070C0"/>
                </a:solidFill>
              </a:rPr>
              <a:t>84 g/</a:t>
            </a:r>
            <a:r>
              <a:rPr lang="tr-TR" sz="2800" dirty="0" err="1">
                <a:solidFill>
                  <a:srgbClr val="0070C0"/>
                </a:solidFill>
              </a:rPr>
              <a:t>mole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193521"/>
          </a:xfrm>
        </p:spPr>
        <p:txBody>
          <a:bodyPr>
            <a:normAutofit/>
          </a:bodyPr>
          <a:lstStyle/>
          <a:p>
            <a:pPr lvl="1" algn="l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Moleküle kütlesi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12+(2x16) = 44 = 44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g/mole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NKŞ de 1 </a:t>
            </a:r>
            <a:r>
              <a:rPr lang="tr-TR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gaz hacmi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24000 cm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Tepkimde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NaHCO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verir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(2:1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oranı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/>
          </a:bodyPr>
          <a:lstStyle/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NaHCO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= 4.2/84 = 0.05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==&gt; 0.05/2 =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0.025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Kütle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sayısı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Mölekül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kütlesi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= 0.025 x 44 =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1.1g CO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Hacim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sayısı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hacmi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2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0.025 x 24000 =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600 cm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CO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6968836" cy="539656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</a:rPr>
              <a:t>Pandispanya </a:t>
            </a:r>
            <a:r>
              <a:rPr lang="tr-TR" sz="2800" dirty="0">
                <a:solidFill>
                  <a:schemeClr val="tx1"/>
                </a:solidFill>
              </a:rPr>
              <a:t>(sünger kek) yarıçapı ve yüksekliği cm olarak ölçülün.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Kek hacmi cm</a:t>
            </a:r>
            <a:r>
              <a:rPr lang="tr-TR" sz="2800" baseline="30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 olarak nedir?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Kekin tümü gaz varsayalım, kaç </a:t>
            </a:r>
            <a:r>
              <a:rPr lang="tr-TR" sz="2800" dirty="0" err="1">
                <a:solidFill>
                  <a:schemeClr val="tx1"/>
                </a:solidFill>
              </a:rPr>
              <a:t>mol</a:t>
            </a:r>
            <a:r>
              <a:rPr lang="tr-TR" sz="2800" dirty="0">
                <a:solidFill>
                  <a:schemeClr val="tx1"/>
                </a:solidFill>
              </a:rPr>
              <a:t> gaz mevcut olur? Bu gaz miktarını üretmek için </a:t>
            </a:r>
            <a:r>
              <a:rPr lang="tr-TR" sz="2800" dirty="0">
                <a:solidFill>
                  <a:srgbClr val="0070C0"/>
                </a:solidFill>
              </a:rPr>
              <a:t>sodyum hidrojen karbonat </a:t>
            </a:r>
            <a:r>
              <a:rPr lang="tr-TR" sz="2800" dirty="0">
                <a:solidFill>
                  <a:schemeClr val="tx1"/>
                </a:solidFill>
              </a:rPr>
              <a:t>ve </a:t>
            </a:r>
            <a:r>
              <a:rPr lang="tr-TR" altLang="tr-TR" sz="2800" dirty="0">
                <a:solidFill>
                  <a:srgbClr val="FF0000"/>
                </a:solidFill>
              </a:rPr>
              <a:t>kalsiyum </a:t>
            </a:r>
            <a:r>
              <a:rPr lang="tr-TR" altLang="tr-TR" sz="2800" dirty="0" err="1">
                <a:solidFill>
                  <a:srgbClr val="FF0000"/>
                </a:solidFill>
              </a:rPr>
              <a:t>sekonder</a:t>
            </a:r>
            <a:r>
              <a:rPr lang="tr-TR" altLang="tr-TR" sz="2800" dirty="0">
                <a:solidFill>
                  <a:srgbClr val="FF0000"/>
                </a:solidFill>
              </a:rPr>
              <a:t> fosfattan </a:t>
            </a:r>
            <a:r>
              <a:rPr lang="tr-TR" sz="2800" dirty="0">
                <a:solidFill>
                  <a:schemeClr val="tx1"/>
                </a:solidFill>
              </a:rPr>
              <a:t>ne kadar gerekli olacaktır?</a:t>
            </a:r>
          </a:p>
          <a:p>
            <a:pPr algn="l" rtl="0">
              <a:lnSpc>
                <a:spcPct val="150000"/>
              </a:lnSpc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Ödev</a:t>
            </a:r>
            <a:endParaRPr lang="ar-SY" sz="36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i.ytimg.com/vi/_pWW4Jig8Tc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618" y="2565071"/>
            <a:ext cx="3342903" cy="22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1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298028" cy="5326321"/>
          </a:xfrm>
        </p:spPr>
        <p:txBody>
          <a:bodyPr>
            <a:normAutofit/>
          </a:bodyPr>
          <a:lstStyle/>
          <a:p>
            <a:pPr algn="just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Gazların kinetik kuramı için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varsayım </a:t>
            </a:r>
            <a:r>
              <a:rPr lang="tr-TR" sz="2800" dirty="0">
                <a:solidFill>
                  <a:schemeClr val="tx1"/>
                </a:solidFill>
              </a:rPr>
              <a:t>yapılmıştır.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marL="514350" indent="-514350" algn="just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altLang="ar-SY" sz="2800" dirty="0">
                <a:solidFill>
                  <a:schemeClr val="tx1"/>
                </a:solidFill>
              </a:rPr>
              <a:t>Gazlar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00B0F0"/>
                </a:solidFill>
              </a:rPr>
              <a:t>sabit hızla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FF0000"/>
                </a:solidFill>
              </a:rPr>
              <a:t>gelişi güzel </a:t>
            </a:r>
            <a:r>
              <a:rPr lang="tr-TR" altLang="ar-SY" sz="2800" dirty="0"/>
              <a:t>ve </a:t>
            </a:r>
            <a:r>
              <a:rPr lang="tr-TR" altLang="ar-SY" sz="2800" dirty="0">
                <a:solidFill>
                  <a:srgbClr val="00B050"/>
                </a:solidFill>
              </a:rPr>
              <a:t>doğrusal harekete </a:t>
            </a:r>
            <a:r>
              <a:rPr lang="tr-TR" altLang="ar-SY" sz="2800" dirty="0">
                <a:solidFill>
                  <a:schemeClr val="tx1"/>
                </a:solidFill>
              </a:rPr>
              <a:t>sahip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FF0000"/>
                </a:solidFill>
              </a:rPr>
              <a:t>çok çok küçük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7030A0"/>
                </a:solidFill>
              </a:rPr>
              <a:t>çok sayıda taneciklerin </a:t>
            </a:r>
            <a:r>
              <a:rPr lang="tr-TR" altLang="ar-SY" sz="2800" dirty="0">
                <a:solidFill>
                  <a:schemeClr val="tx1"/>
                </a:solidFill>
              </a:rPr>
              <a:t>(moleküller ya da bazı durumlarda atomlar) bir araya gelmesiyle oluşmuşlardır.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Gazların Kinetik-Molekül Kuramı 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FG06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0790" y="1087358"/>
            <a:ext cx="2976562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 descr="Translational_motion.gif">
            <a:extLst>
              <a:ext uri="{FF2B5EF4-FFF2-40B4-BE49-F238E27FC236}">
                <a16:creationId xmlns:a16="http://schemas.microsoft.com/office/drawing/2014/main" id="{B494D365-4F25-42AA-91D6-8EB64F15E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26" y="3908604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444248" cy="5770642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8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tr-TR" sz="28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tr-TR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444248" cy="57706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US" altLang="ar-SY" sz="4000" dirty="0">
                <a:solidFill>
                  <a:srgbClr val="7030A0"/>
                </a:solidFill>
              </a:rPr>
              <a:t>Mol </a:t>
            </a:r>
            <a:r>
              <a:rPr lang="tr-TR" altLang="ar-SY" sz="4000" dirty="0">
                <a:solidFill>
                  <a:srgbClr val="7030A0"/>
                </a:solidFill>
              </a:rPr>
              <a:t>Kütlesi Tayini</a:t>
            </a:r>
            <a:endParaRPr lang="ar-SY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298028" cy="5326321"/>
          </a:xfrm>
        </p:spPr>
        <p:txBody>
          <a:bodyPr>
            <a:normAutofit/>
          </a:bodyPr>
          <a:lstStyle/>
          <a:p>
            <a:pPr marL="514350" indent="-514350" algn="just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tr-TR" altLang="ar-SY" sz="2800" dirty="0">
                <a:solidFill>
                  <a:schemeClr val="tx1"/>
                </a:solidFill>
              </a:rPr>
              <a:t>Gaz molekülleri birbirinden </a:t>
            </a:r>
            <a:r>
              <a:rPr lang="tr-TR" altLang="ar-SY" sz="2800" dirty="0">
                <a:solidFill>
                  <a:srgbClr val="FF0000"/>
                </a:solidFill>
              </a:rPr>
              <a:t>çok uzaktadırlar</a:t>
            </a:r>
            <a:r>
              <a:rPr lang="tr-TR" altLang="ar-SY" sz="2800" dirty="0"/>
              <a:t>. </a:t>
            </a:r>
            <a:r>
              <a:rPr lang="tr-TR" altLang="ar-SY" sz="2800" dirty="0">
                <a:solidFill>
                  <a:schemeClr val="tx1"/>
                </a:solidFill>
              </a:rPr>
              <a:t>Yani gaz hemen hemen tümüyle bir boşluk olarak düşünülebilir, moleküller sanki kütlesi olan, ama hacmi olmayan tanecikler olarak kabul edilir. Bu taneciklere </a:t>
            </a:r>
            <a:r>
              <a:rPr lang="tr-TR" altLang="ar-SY" sz="2800" i="1" dirty="0">
                <a:solidFill>
                  <a:srgbClr val="FF0000"/>
                </a:solidFill>
              </a:rPr>
              <a:t>nokta kütleler</a:t>
            </a:r>
            <a:r>
              <a:rPr lang="tr-TR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adı verilir.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/>
              <a:t>Gazların Kinetik-Molekül Kuramı </a:t>
            </a:r>
            <a:endParaRPr lang="ar-SY" dirty="0"/>
          </a:p>
        </p:txBody>
      </p:sp>
      <p:pic>
        <p:nvPicPr>
          <p:cNvPr id="6" name="Picture 5" descr="FG06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0790" y="1087358"/>
            <a:ext cx="2976562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Translational_motion.gif">
            <a:extLst>
              <a:ext uri="{FF2B5EF4-FFF2-40B4-BE49-F238E27FC236}">
                <a16:creationId xmlns:a16="http://schemas.microsoft.com/office/drawing/2014/main" id="{FE40F160-FB8A-43B3-9106-B589247AB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26" y="3908604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298452"/>
          </a:xfrm>
        </p:spPr>
        <p:txBody>
          <a:bodyPr>
            <a:normAutofit/>
          </a:bodyPr>
          <a:lstStyle/>
          <a:p>
            <a:pPr marL="457200" indent="-45720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tr-TR" altLang="ar-SY" sz="2800" dirty="0">
                <a:solidFill>
                  <a:schemeClr val="tx1"/>
                </a:solidFill>
              </a:rPr>
              <a:t>Moleküller birbirleri ile ve bulundukları kabın çeperleri ile </a:t>
            </a:r>
            <a:r>
              <a:rPr lang="tr-TR" altLang="ar-SY" sz="2800" i="1" dirty="0">
                <a:solidFill>
                  <a:srgbClr val="FF0000"/>
                </a:solidFill>
              </a:rPr>
              <a:t>çarpışırlar</a:t>
            </a:r>
            <a:r>
              <a:rPr lang="tr-TR" altLang="ar-SY" sz="2800" dirty="0">
                <a:solidFill>
                  <a:srgbClr val="FF0000"/>
                </a:solidFill>
              </a:rPr>
              <a:t>. </a:t>
            </a:r>
            <a:r>
              <a:rPr lang="tr-TR" altLang="ar-SY" sz="2800" dirty="0">
                <a:solidFill>
                  <a:schemeClr val="tx1"/>
                </a:solidFill>
              </a:rPr>
              <a:t>Ancak bu çarpışmalar çok hızlıdır ve </a:t>
            </a:r>
            <a:r>
              <a:rPr lang="tr-TR" altLang="ar-SY" sz="2800" dirty="0">
                <a:solidFill>
                  <a:srgbClr val="0070C0"/>
                </a:solidFill>
              </a:rPr>
              <a:t>moleküller arası çarpışmalar çok azdır</a:t>
            </a:r>
            <a:r>
              <a:rPr lang="tr-TR" altLang="ar-SY" sz="28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tr-TR" altLang="ar-SY" sz="2800" dirty="0">
                <a:solidFill>
                  <a:srgbClr val="C00000"/>
                </a:solidFill>
              </a:rPr>
              <a:t>Moleküller arasında</a:t>
            </a:r>
            <a:r>
              <a:rPr lang="tr-TR" altLang="ar-SY" sz="2800" dirty="0">
                <a:solidFill>
                  <a:schemeClr val="tx1"/>
                </a:solidFill>
              </a:rPr>
              <a:t>, çarpışma sırasında oluşan zayıf kuvvetler dışında, </a:t>
            </a:r>
            <a:r>
              <a:rPr lang="tr-TR" altLang="ar-SY" sz="2800" dirty="0">
                <a:solidFill>
                  <a:srgbClr val="00B050"/>
                </a:solidFill>
              </a:rPr>
              <a:t>hiçbir kuvvet olmadığı kabul edilir</a:t>
            </a:r>
            <a:r>
              <a:rPr lang="tr-TR" altLang="ar-SY" sz="2800" dirty="0">
                <a:solidFill>
                  <a:schemeClr val="tx1"/>
                </a:solidFill>
              </a:rPr>
              <a:t>. Yani, bir molekül diğerlerinden </a:t>
            </a:r>
            <a:r>
              <a:rPr lang="tr-TR" altLang="ar-SY" sz="2800" i="1" dirty="0">
                <a:solidFill>
                  <a:srgbClr val="FF0000"/>
                </a:solidFill>
              </a:rPr>
              <a:t>bağımsız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0070C0"/>
                </a:solidFill>
              </a:rPr>
              <a:t>olarak hareket eder </a:t>
            </a:r>
            <a:r>
              <a:rPr lang="tr-TR" altLang="ar-SY" sz="2800" dirty="0">
                <a:solidFill>
                  <a:schemeClr val="tx1"/>
                </a:solidFill>
              </a:rPr>
              <a:t>ve etkilenmez.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/>
              <a:t>Gazların Kinetik-Molekül Kuramı </a:t>
            </a:r>
            <a:endParaRPr lang="ar-SY" dirty="0"/>
          </a:p>
        </p:txBody>
      </p:sp>
      <p:pic>
        <p:nvPicPr>
          <p:cNvPr id="4" name="Picture 5" descr="FG06_16">
            <a:extLst>
              <a:ext uri="{FF2B5EF4-FFF2-40B4-BE49-F238E27FC236}">
                <a16:creationId xmlns:a16="http://schemas.microsoft.com/office/drawing/2014/main" id="{05490EBF-33C5-4BFD-AC16-E58E34F4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2051" y="1109481"/>
            <a:ext cx="2444294" cy="26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Translational_motion.gif">
            <a:extLst>
              <a:ext uri="{FF2B5EF4-FFF2-40B4-BE49-F238E27FC236}">
                <a16:creationId xmlns:a16="http://schemas.microsoft.com/office/drawing/2014/main" id="{36C2BDAF-E224-4066-846F-052AB95E9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97" y="3930728"/>
            <a:ext cx="2346522" cy="20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58412"/>
          </a:xfrm>
        </p:spPr>
        <p:txBody>
          <a:bodyPr>
            <a:normAutofit/>
          </a:bodyPr>
          <a:lstStyle/>
          <a:p>
            <a:pPr marL="514350" indent="-5143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tr-TR" altLang="ar-SY" sz="2800" dirty="0">
                <a:solidFill>
                  <a:schemeClr val="tx1"/>
                </a:solidFill>
              </a:rPr>
              <a:t>Bağımsız moleküller </a:t>
            </a:r>
            <a:r>
              <a:rPr lang="tr-TR" altLang="ar-SY" sz="2800" dirty="0">
                <a:solidFill>
                  <a:srgbClr val="0070C0"/>
                </a:solidFill>
              </a:rPr>
              <a:t>çarpışma sonucu </a:t>
            </a:r>
            <a:r>
              <a:rPr lang="tr-TR" altLang="ar-SY" sz="2800" dirty="0">
                <a:solidFill>
                  <a:schemeClr val="tx1"/>
                </a:solidFill>
              </a:rPr>
              <a:t>enerji kazanabilirler ya da kaybedebilirler. Ancak, moleküllerin tümü göz önüne alındığında, sabit sıcaklıkta </a:t>
            </a:r>
            <a:r>
              <a:rPr lang="tr-TR" altLang="ar-SY" sz="2800" i="1" dirty="0">
                <a:solidFill>
                  <a:srgbClr val="FF0000"/>
                </a:solidFill>
              </a:rPr>
              <a:t>toplam enerji sabittir</a:t>
            </a:r>
            <a:r>
              <a:rPr lang="tr-TR" altLang="ar-SY" sz="2800" dirty="0"/>
              <a:t>.</a:t>
            </a:r>
            <a:endParaRPr lang="en-US" altLang="ar-SY" sz="2800" dirty="0"/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/>
              <a:t>Gazların Kinetik-Molekül Kuramı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419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7962900" cy="543271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800" dirty="0" smtClean="0">
                          <a:solidFill>
                            <a:schemeClr val="tx1"/>
                          </a:solidFill>
                        </a:rPr>
                        <m:t>Kinetik</m:t>
                      </m:r>
                      <m:r>
                        <m:rPr>
                          <m:nor/>
                        </m:rPr>
                        <a:rPr lang="tr-TR" sz="28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sz="2800" dirty="0" smtClean="0">
                          <a:solidFill>
                            <a:schemeClr val="tx1"/>
                          </a:solidFill>
                        </a:rPr>
                        <m:t>enerji</m:t>
                      </m:r>
                      <m:r>
                        <m:rPr>
                          <m:nor/>
                        </m:rPr>
                        <a:rPr lang="tr-TR" sz="2800" dirty="0" smtClean="0">
                          <a:solidFill>
                            <a:schemeClr val="tx1"/>
                          </a:solidFill>
                        </a:rPr>
                        <m:t> =</m:t>
                      </m:r>
                      <m:f>
                        <m:fPr>
                          <m:ctrlPr>
                            <a:rPr lang="tr-TR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tr-TR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chemeClr val="tx1"/>
                    </a:solidFill>
                  </a:rPr>
                  <a:t>Gaz moleküllerinin </a:t>
                </a:r>
                <a:r>
                  <a:rPr lang="tr-TR" sz="2800" dirty="0">
                    <a:solidFill>
                      <a:srgbClr val="FF0000"/>
                    </a:solidFill>
                  </a:rPr>
                  <a:t>ortalama kinetik enerjisi </a:t>
                </a:r>
                <a:r>
                  <a:rPr lang="tr-TR" sz="2800" dirty="0">
                    <a:solidFill>
                      <a:schemeClr val="tx1"/>
                    </a:solidFill>
                  </a:rPr>
                  <a:t>örneğin mutlak </a:t>
                </a:r>
                <a:r>
                  <a:rPr lang="tr-TR" sz="2800" dirty="0">
                    <a:solidFill>
                      <a:srgbClr val="FF0000"/>
                    </a:solidFill>
                  </a:rPr>
                  <a:t>sıcaklığıyla</a:t>
                </a:r>
                <a:r>
                  <a:rPr lang="tr-TR" sz="2800" dirty="0">
                    <a:solidFill>
                      <a:schemeClr val="tx1"/>
                    </a:solidFill>
                  </a:rPr>
                  <a:t> doğru orantılıdır.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rgbClr val="00B050"/>
                    </a:solidFill>
                  </a:rPr>
                  <a:t>Farklı gaz moleküllerinin </a:t>
                </a:r>
                <a:r>
                  <a:rPr lang="tr-TR" sz="2800" dirty="0">
                    <a:solidFill>
                      <a:srgbClr val="7030A0"/>
                    </a:solidFill>
                  </a:rPr>
                  <a:t>ortalama kinetik enerjileri </a:t>
                </a:r>
                <a:r>
                  <a:rPr lang="tr-TR" sz="2800" dirty="0">
                    <a:solidFill>
                      <a:srgbClr val="FF0000"/>
                    </a:solidFill>
                  </a:rPr>
                  <a:t>verilen sıcaklıkta </a:t>
                </a:r>
                <a:r>
                  <a:rPr lang="tr-TR" sz="2800" dirty="0">
                    <a:solidFill>
                      <a:schemeClr val="tx1"/>
                    </a:solidFill>
                  </a:rPr>
                  <a:t>eşittir.</a:t>
                </a:r>
              </a:p>
              <a:p>
                <a:pPr algn="l" rtl="0">
                  <a:lnSpc>
                    <a:spcPct val="150000"/>
                  </a:lnSpc>
                </a:pPr>
                <a:endParaRPr lang="tr-TR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7962900" cy="5432712"/>
              </a:xfrm>
              <a:blipFill>
                <a:blip r:embed="rId2"/>
                <a:stretch>
                  <a:fillRect l="-1378" r="-12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/>
              <a:t>Gazların Kinetik-Molekül Kuramı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0907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7970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/>
              <a:t>Gazların Kinetik-Molekül Kuramı </a:t>
            </a:r>
            <a:endParaRPr lang="ar-SY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14517"/>
            <a:ext cx="9938837" cy="279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E3E84AA8-1A50-43B8-A276-93A8792BE2A9}"/>
                  </a:ext>
                </a:extLst>
              </p:cNvPr>
              <p:cNvSpPr/>
              <p:nvPr/>
            </p:nvSpPr>
            <p:spPr>
              <a:xfrm>
                <a:off x="4400126" y="893181"/>
                <a:ext cx="3696653" cy="1379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800" dirty="0"/>
                        <m:t>Kinetik</m:t>
                      </m:r>
                      <m:r>
                        <m:rPr>
                          <m:nor/>
                        </m:rPr>
                        <a:rPr lang="tr-TR" sz="2800" dirty="0"/>
                        <m:t> </m:t>
                      </m:r>
                      <m:r>
                        <m:rPr>
                          <m:nor/>
                        </m:rPr>
                        <a:rPr lang="tr-TR" sz="2800" dirty="0"/>
                        <m:t>enerji</m:t>
                      </m:r>
                      <m:r>
                        <m:rPr>
                          <m:nor/>
                        </m:rPr>
                        <a:rPr lang="tr-TR" sz="2800" dirty="0"/>
                        <m:t> =</m:t>
                      </m:r>
                      <m:f>
                        <m:fPr>
                          <m:ctrlPr>
                            <a:rPr lang="tr-TR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8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tr-TR" sz="2800" dirty="0"/>
                        <m:t> 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E3E84AA8-1A50-43B8-A276-93A8792BE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26" y="893181"/>
                <a:ext cx="3696653" cy="1379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6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7970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/>
              <a:t>Gazların Kinetik-Molekül Kuramı </a:t>
            </a:r>
            <a:endParaRPr lang="ar-SY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6" y="265477"/>
            <a:ext cx="11593607" cy="633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10127226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C00000"/>
                </a:solidFill>
              </a:rPr>
              <a:t>Kinetik Molekül Teorisine Bağlı Gaz Özellikleri</a:t>
            </a:r>
            <a:endParaRPr lang="ar-SY" sz="4000" dirty="0">
              <a:solidFill>
                <a:srgbClr val="C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8492" y="1087359"/>
            <a:ext cx="5883690" cy="531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altLang="ar-SY" sz="2800" b="1" dirty="0"/>
              <a:t>Yayılma (Difüzyon)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altLang="ar-SY" sz="2800" dirty="0"/>
              <a:t>Rastgele molekül hareketi sonucu </a:t>
            </a:r>
            <a:r>
              <a:rPr lang="tr-TR" altLang="ar-SY" sz="2800" dirty="0">
                <a:solidFill>
                  <a:srgbClr val="FF0000"/>
                </a:solidFill>
              </a:rPr>
              <a:t>moleküllerin göç etmesidir</a:t>
            </a:r>
            <a:r>
              <a:rPr lang="tr-TR" altLang="ar-SY" sz="2800" dirty="0"/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altLang="ar-SY" sz="2800" dirty="0"/>
              <a:t>İki veya daha fazla gazın yayılması, </a:t>
            </a:r>
            <a:r>
              <a:rPr lang="tr-TR" altLang="ar-SY" sz="2800" dirty="0">
                <a:solidFill>
                  <a:srgbClr val="FF0000"/>
                </a:solidFill>
              </a:rPr>
              <a:t>moleküllerin karışmasıyla </a:t>
            </a:r>
            <a:r>
              <a:rPr lang="tr-TR" altLang="ar-SY" sz="2800" dirty="0"/>
              <a:t>sonuçlanır ve kapalı bir kap içinde kısa sürede </a:t>
            </a:r>
            <a:r>
              <a:rPr lang="tr-TR" altLang="ar-SY" sz="2800" dirty="0">
                <a:solidFill>
                  <a:srgbClr val="FF0000"/>
                </a:solidFill>
              </a:rPr>
              <a:t>homojen bir karışıma </a:t>
            </a:r>
            <a:r>
              <a:rPr lang="tr-TR" altLang="ar-SY" sz="2800" dirty="0"/>
              <a:t>dönüşür.</a:t>
            </a:r>
            <a:endParaRPr lang="en-US" altLang="ar-SY" sz="2800" dirty="0"/>
          </a:p>
          <a:p>
            <a:pPr marL="342900" indent="-342900" algn="just">
              <a:buFontTx/>
              <a:buChar char="-"/>
            </a:pPr>
            <a:endParaRPr lang="tr-TR" altLang="ar-SY" dirty="0"/>
          </a:p>
        </p:txBody>
      </p:sp>
      <p:pic>
        <p:nvPicPr>
          <p:cNvPr id="6" name="Picture 11" descr="process of diffusion and e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2" y="1591799"/>
            <a:ext cx="4747431" cy="367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G06_21aC">
            <a:extLst>
              <a:ext uri="{FF2B5EF4-FFF2-40B4-BE49-F238E27FC236}">
                <a16:creationId xmlns:a16="http://schemas.microsoft.com/office/drawing/2014/main" id="{3006F2EB-263D-4A9C-9ABC-C0B1C53C2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6"/>
          <a:stretch/>
        </p:blipFill>
        <p:spPr bwMode="auto">
          <a:xfrm>
            <a:off x="7444570" y="3428999"/>
            <a:ext cx="4715043" cy="314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10141975" cy="987303"/>
          </a:xfrm>
        </p:spPr>
        <p:txBody>
          <a:bodyPr>
            <a:normAutofit fontScale="90000"/>
          </a:bodyPr>
          <a:lstStyle/>
          <a:p>
            <a:pPr rtl="0"/>
            <a:r>
              <a:rPr lang="tr-TR" altLang="ar-SY" sz="4400" dirty="0">
                <a:solidFill>
                  <a:schemeClr val="tx1"/>
                </a:solidFill>
              </a:rPr>
              <a:t>Kinetik Molekül Teorisine Bağlı Gaz Özellikleri</a:t>
            </a:r>
            <a:endParaRPr lang="ar-SY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0" y="1087358"/>
            <a:ext cx="6511637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altLang="ar-SY" sz="2800" b="1" dirty="0">
                <a:solidFill>
                  <a:srgbClr val="00B050"/>
                </a:solidFill>
              </a:rPr>
              <a:t>Dışa Yayılma (</a:t>
            </a:r>
            <a:r>
              <a:rPr lang="tr-TR" altLang="ar-SY" sz="2800" b="1" dirty="0" err="1">
                <a:solidFill>
                  <a:srgbClr val="00B050"/>
                </a:solidFill>
              </a:rPr>
              <a:t>Efüzyon</a:t>
            </a:r>
            <a:r>
              <a:rPr lang="tr-TR" altLang="ar-SY" sz="2800" b="1" dirty="0">
                <a:solidFill>
                  <a:srgbClr val="00B050"/>
                </a:solidFill>
              </a:rPr>
              <a:t>)</a:t>
            </a:r>
            <a:endParaRPr lang="en-US" altLang="ar-SY" sz="2800" b="1" dirty="0">
              <a:solidFill>
                <a:srgbClr val="00B050"/>
              </a:solidFill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altLang="ar-SY" sz="2800" dirty="0"/>
              <a:t>Gaz moleküllerinin bulundukları kaptaki </a:t>
            </a:r>
            <a:r>
              <a:rPr lang="tr-TR" altLang="ar-SY" sz="2800" dirty="0">
                <a:solidFill>
                  <a:srgbClr val="FF0000"/>
                </a:solidFill>
              </a:rPr>
              <a:t>küçük bir delikten kaçmasıdır</a:t>
            </a:r>
            <a:r>
              <a:rPr lang="tr-TR" altLang="ar-SY" sz="2800" dirty="0"/>
              <a:t>.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altLang="ar-SY" sz="2800" dirty="0">
                <a:solidFill>
                  <a:srgbClr val="0070C0"/>
                </a:solidFill>
              </a:rPr>
              <a:t>Dışa yayılma </a:t>
            </a:r>
            <a:r>
              <a:rPr lang="tr-TR" altLang="ar-SY" sz="2800" dirty="0"/>
              <a:t>hızı doğrudan molekül hızları ile orantılıdır. Bu, yüksek hızlı moleküllerin düşük hızlı moleküllerden daha hızlı yayılması demektir.</a:t>
            </a:r>
            <a:endParaRPr lang="en-US" altLang="ar-SY" sz="2800" dirty="0"/>
          </a:p>
        </p:txBody>
      </p:sp>
      <p:pic>
        <p:nvPicPr>
          <p:cNvPr id="7" name="Picture 7" descr="FG06_21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3"/>
          <a:stretch/>
        </p:blipFill>
        <p:spPr bwMode="auto">
          <a:xfrm>
            <a:off x="7905135" y="2074661"/>
            <a:ext cx="4111083" cy="13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rocess of diffusion and effusion">
            <a:extLst>
              <a:ext uri="{FF2B5EF4-FFF2-40B4-BE49-F238E27FC236}">
                <a16:creationId xmlns:a16="http://schemas.microsoft.com/office/drawing/2014/main" id="{0C36D655-D7C6-430C-9E16-D5F95A971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905135" y="3429000"/>
            <a:ext cx="4070555" cy="157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5500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>
                <a:solidFill>
                  <a:srgbClr val="FF0000"/>
                </a:solidFill>
              </a:rPr>
              <a:t>İdeal gaz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teorik olduğu varsayılan ve gaz yasalarına tam olarak uyan gazdır.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İdeal olarak kabul edilen bir gazın,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tek </a:t>
            </a:r>
            <a:r>
              <a:rPr lang="tr-TR" sz="2800" dirty="0">
                <a:solidFill>
                  <a:srgbClr val="0070C0"/>
                </a:solidFill>
              </a:rPr>
              <a:t>gaz molekülünün hacmi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toplam hacim yanında ihmal edilebilecek kadar küçüktür.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Moleküller arası </a:t>
            </a:r>
            <a:r>
              <a:rPr lang="tr-TR" sz="2800" dirty="0">
                <a:solidFill>
                  <a:srgbClr val="FF0000"/>
                </a:solidFill>
              </a:rPr>
              <a:t>çekim kuvveti yok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denecek kadar azdır.</a:t>
            </a: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Gerçek (İdeal Olmayan) Gazlar</a:t>
            </a:r>
            <a:endParaRPr lang="ar-SY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09" y="2403729"/>
            <a:ext cx="2808294" cy="169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G06_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5152" y="4100052"/>
            <a:ext cx="2112607" cy="20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35500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Gerçek gazlar,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sıcaklık ve düşük basınçta idealliğe yaklaşır.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Düşük sıcaklık ve yüksek basınçta ideallikten uzaklaşır</a:t>
            </a: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Gerçek (İdeal Olmayan) Gazlar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37733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33994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 err="1">
                <a:solidFill>
                  <a:schemeClr val="tx1"/>
                </a:solidFill>
              </a:rPr>
              <a:t>Polipropilen</a:t>
            </a:r>
            <a:r>
              <a:rPr lang="tr-TR" altLang="ar-SY" sz="2800" dirty="0">
                <a:solidFill>
                  <a:schemeClr val="tx1"/>
                </a:solidFill>
              </a:rPr>
              <a:t> endüstri için önemli bir kimyasaldır. Organik sentezlerde ve plastik üretiminde kullanılır. Cam bir kabın ağırlığı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boş, temiz ve havasız  iken </a:t>
            </a:r>
            <a:r>
              <a:rPr lang="en-US" altLang="ar-SY" sz="2800" dirty="0">
                <a:solidFill>
                  <a:schemeClr val="tx1"/>
                </a:solidFill>
              </a:rPr>
              <a:t>40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1305 g</a:t>
            </a:r>
            <a:r>
              <a:rPr lang="tr-TR" altLang="ar-SY" sz="2800" dirty="0">
                <a:solidFill>
                  <a:schemeClr val="tx1"/>
                </a:solidFill>
              </a:rPr>
              <a:t>,  su ile doldurulduğu zaman</a:t>
            </a:r>
            <a:r>
              <a:rPr lang="en-US" altLang="ar-SY" sz="2800" dirty="0">
                <a:solidFill>
                  <a:schemeClr val="tx1"/>
                </a:solidFill>
              </a:rPr>
              <a:t> 138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2410</a:t>
            </a:r>
            <a:r>
              <a:rPr lang="tr-TR" altLang="ar-SY" sz="2800" dirty="0">
                <a:solidFill>
                  <a:schemeClr val="tx1"/>
                </a:solidFill>
              </a:rPr>
              <a:t> g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ar-SY" sz="2800" dirty="0">
                <a:solidFill>
                  <a:schemeClr val="tx1"/>
                </a:solidFill>
              </a:rPr>
              <a:t>25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°C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deki </a:t>
            </a:r>
            <a:r>
              <a:rPr lang="tr-TR" altLang="ar-SY" sz="2800" dirty="0">
                <a:solidFill>
                  <a:schemeClr val="tx1"/>
                </a:solidFill>
              </a:rPr>
              <a:t>suyun yoğunluğu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9970 g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cm</a:t>
            </a:r>
            <a:r>
              <a:rPr lang="en-US" altLang="ar-SY" sz="28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ve </a:t>
            </a: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polipropilen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gazı ile doldurulduğu zaman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 740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3 mm Hg 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basınç ve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24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ar-SY" sz="2800" dirty="0">
                <a:solidFill>
                  <a:schemeClr val="tx1"/>
                </a:solidFill>
              </a:rPr>
              <a:t>°C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40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2959 g 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gelmektedir</a:t>
            </a:r>
            <a:r>
              <a:rPr lang="en-US" altLang="ar-SY" sz="2800" dirty="0">
                <a:solidFill>
                  <a:schemeClr val="tx1"/>
                </a:solidFill>
              </a:rPr>
              <a:t>.  </a:t>
            </a:r>
            <a:r>
              <a:rPr lang="tr-TR" altLang="ar-SY" sz="2800" dirty="0" err="1">
                <a:solidFill>
                  <a:srgbClr val="FF0000"/>
                </a:solidFill>
              </a:rPr>
              <a:t>Polipropilenin</a:t>
            </a:r>
            <a:r>
              <a:rPr lang="tr-TR" altLang="ar-SY" sz="2800" dirty="0">
                <a:solidFill>
                  <a:srgbClr val="FF0000"/>
                </a:solidFill>
              </a:rPr>
              <a:t> mol kütlesi nedir?</a:t>
            </a:r>
            <a:endParaRPr lang="el-GR" altLang="ar-SY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6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Gerçek (İdeal Olmayan) Gazlar</a:t>
            </a:r>
            <a:endParaRPr lang="ar-SY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1526153" y="1087358"/>
                <a:ext cx="7960747" cy="5270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Bir gazın ideal gaz koşulundan ne kadar saptığının ölçüsü </a:t>
                </a:r>
                <a:r>
                  <a:rPr lang="tr-TR" altLang="ar-SY" sz="28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sıkıştırılabilirlik</a:t>
                </a:r>
                <a:r>
                  <a:rPr lang="tr-TR" altLang="ar-SY" sz="2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faktörü 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ile belirlenir.</a:t>
                </a:r>
                <a:r>
                  <a:rPr lang="en-US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tr-TR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altLang="ar-SY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altLang="ar-SY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oranıdır ve ideal gaz için</a:t>
                </a:r>
                <a:r>
                  <a:rPr lang="en-US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  <a:r>
                  <a:rPr lang="tr-TR" altLang="ar-SY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dir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53" y="1087358"/>
                <a:ext cx="7960747" cy="5270580"/>
              </a:xfrm>
              <a:prstGeom prst="rect">
                <a:avLst/>
              </a:prstGeo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2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Gerçek (İdeal Olmayan) Gazlar</a:t>
            </a:r>
            <a:endParaRPr lang="ar-SY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1526153" y="1087358"/>
                <a:ext cx="6217817" cy="5270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 3" panose="05040102010807070707" pitchFamily="18" charset="2"/>
                  <a:buChar char="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Gerçek gazlarda:</a:t>
                </a:r>
                <a:endParaRPr lang="en-CA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algn="just" rtl="0">
                  <a:lnSpc>
                    <a:spcPct val="16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altLang="ar-SY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&gt; 1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moleküllerin kendilerinin de bir hacmi vardır 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ve bu hacim bastırılamaz.</a:t>
                </a:r>
                <a:endParaRPr lang="en-US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algn="just" rtl="0">
                  <a:lnSpc>
                    <a:spcPct val="16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altLang="ar-SY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altLang="ar-SY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&lt; 1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moleküller arası çekim kuvvetleri</a:t>
                </a:r>
                <a:r>
                  <a:rPr lang="tr-TR" altLang="ar-SY" sz="2800" dirty="0"/>
                  <a:t> </a:t>
                </a:r>
                <a:r>
                  <a:rPr lang="tr-TR" altLang="ar-SY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sıkıştırılabilirlik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faktörünün 1’den küçük olmasına neden olur.</a:t>
                </a:r>
                <a:endParaRPr lang="en-CA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53" y="1087358"/>
                <a:ext cx="6217817" cy="5270580"/>
              </a:xfrm>
              <a:prstGeom prst="rect">
                <a:avLst/>
              </a:prstGeom>
              <a:blipFill>
                <a:blip r:embed="rId3"/>
                <a:stretch>
                  <a:fillRect l="-1765" r="-2059" b="-10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743970" y="1087358"/>
          <a:ext cx="4176712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277057" imgH="4229690" progId="Paint.Picture">
                  <p:embed/>
                </p:oleObj>
              </mc:Choice>
              <mc:Fallback>
                <p:oleObj name="Bitmap Image" r:id="rId4" imgW="3277057" imgH="4229690" progId="Paint.Picture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970" y="1087358"/>
                        <a:ext cx="4176712" cy="538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US" altLang="ar-SY" sz="4000" dirty="0">
                <a:solidFill>
                  <a:srgbClr val="FF0000"/>
                </a:solidFill>
              </a:rPr>
              <a:t>van der Waals </a:t>
            </a:r>
            <a:r>
              <a:rPr lang="tr-TR" altLang="ar-SY" sz="4000" dirty="0">
                <a:solidFill>
                  <a:srgbClr val="FF0000"/>
                </a:solidFill>
              </a:rPr>
              <a:t>Denklemi</a:t>
            </a:r>
            <a:endParaRPr lang="ar-SY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1539021" y="4150761"/>
                <a:ext cx="8299450" cy="1802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2200" i="1" dirty="0">
                    <a:latin typeface="+mn-lt"/>
                  </a:rPr>
                  <a:t>V: n</a:t>
                </a:r>
                <a:r>
                  <a:rPr lang="tr-TR" altLang="ar-SY" sz="2200" dirty="0">
                    <a:latin typeface="+mn-lt"/>
                  </a:rPr>
                  <a:t> mol gazın hacmi,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altLang="ar-SY" sz="2200" dirty="0">
                    <a:latin typeface="+mn-lt"/>
                  </a:rPr>
                  <a:t>: moleküller arası çekim kuvveti ile ilgilidir,</a:t>
                </a:r>
              </a:p>
              <a:p>
                <a:r>
                  <a:rPr lang="tr-TR" altLang="ar-SY" sz="2200" i="1" dirty="0">
                    <a:latin typeface="+mn-lt"/>
                  </a:rPr>
                  <a:t>a </a:t>
                </a:r>
                <a:r>
                  <a:rPr lang="tr-TR" altLang="ar-SY" sz="2200" dirty="0">
                    <a:latin typeface="+mn-lt"/>
                  </a:rPr>
                  <a:t>ve </a:t>
                </a:r>
                <a:r>
                  <a:rPr lang="tr-TR" altLang="ar-SY" sz="2200" i="1" dirty="0">
                    <a:latin typeface="+mn-lt"/>
                  </a:rPr>
                  <a:t>b</a:t>
                </a:r>
                <a:r>
                  <a:rPr lang="tr-TR" altLang="ar-SY" sz="2200" dirty="0">
                    <a:latin typeface="+mn-lt"/>
                  </a:rPr>
                  <a:t> değerleri gazdan gaza değişir. Sıcaklık ve basınca az çok bağlıdır.</a:t>
                </a:r>
                <a:endParaRPr lang="en-US" altLang="ar-SY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021" y="4150761"/>
                <a:ext cx="8299450" cy="1802994"/>
              </a:xfrm>
              <a:prstGeom prst="rect">
                <a:avLst/>
              </a:prstGeom>
              <a:blipFill>
                <a:blip r:embed="rId2"/>
                <a:stretch>
                  <a:fillRect l="-954" t="-2365" b="-5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39021" y="1092200"/>
            <a:ext cx="7899400" cy="26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ar-SY" sz="2800" dirty="0">
                <a:latin typeface="+mn-lt"/>
              </a:rPr>
              <a:t>Gerçek gaz denklemleri, moleküllerin öz hacimlerine ve moleküller arası kuvvetlere bağlı düzeltme terimleri taşırlar. </a:t>
            </a:r>
            <a:r>
              <a:rPr lang="tr-TR" altLang="ar-SY" sz="2800" i="1" dirty="0" err="1">
                <a:solidFill>
                  <a:srgbClr val="0070C0"/>
                </a:solidFill>
                <a:latin typeface="+mn-lt"/>
              </a:rPr>
              <a:t>van</a:t>
            </a:r>
            <a:r>
              <a:rPr lang="tr-TR" altLang="ar-SY" sz="2800" i="1" dirty="0">
                <a:solidFill>
                  <a:srgbClr val="0070C0"/>
                </a:solidFill>
                <a:latin typeface="+mn-lt"/>
              </a:rPr>
              <a:t> der </a:t>
            </a:r>
            <a:r>
              <a:rPr lang="tr-TR" altLang="ar-SY" sz="2800" i="1" dirty="0" err="1">
                <a:solidFill>
                  <a:srgbClr val="0070C0"/>
                </a:solidFill>
                <a:latin typeface="+mn-lt"/>
              </a:rPr>
              <a:t>Waals</a:t>
            </a:r>
            <a:r>
              <a:rPr lang="tr-TR" altLang="ar-SY" sz="2800" i="1" dirty="0">
                <a:solidFill>
                  <a:srgbClr val="0070C0"/>
                </a:solidFill>
                <a:latin typeface="+mn-lt"/>
              </a:rPr>
              <a:t> denklemi</a:t>
            </a:r>
            <a:r>
              <a:rPr lang="tr-TR" altLang="ar-SY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tr-TR" altLang="ar-SY" sz="2800" dirty="0">
                <a:latin typeface="+mn-lt"/>
              </a:rPr>
              <a:t>bunlardan biridir:</a:t>
            </a:r>
            <a:endParaRPr lang="en-US" altLang="ar-SY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1D29636C-8A0D-4646-A8A9-6857E8755FA7}"/>
                  </a:ext>
                </a:extLst>
              </p:cNvPr>
              <p:cNvSpPr txBox="1"/>
              <p:nvPr/>
            </p:nvSpPr>
            <p:spPr>
              <a:xfrm>
                <a:off x="4715927" y="3438499"/>
                <a:ext cx="4554260" cy="97680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1D29636C-8A0D-4646-A8A9-6857E875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27" y="3438499"/>
                <a:ext cx="4554260" cy="976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2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US" altLang="ar-SY" dirty="0">
                <a:solidFill>
                  <a:schemeClr val="tx1"/>
                </a:solidFill>
              </a:rPr>
              <a:t>Graham</a:t>
            </a:r>
            <a:r>
              <a:rPr lang="tr-TR" altLang="ar-SY" dirty="0">
                <a:solidFill>
                  <a:schemeClr val="tx1"/>
                </a:solidFill>
              </a:rPr>
              <a:t> Kanunu</a:t>
            </a:r>
            <a:endParaRPr lang="ar-SY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1524000" y="1087358"/>
            <a:ext cx="7772400" cy="4445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60000"/>
              </a:lnSpc>
            </a:pPr>
            <a:r>
              <a:rPr lang="en-US" altLang="ar-SY" sz="2800" dirty="0">
                <a:solidFill>
                  <a:schemeClr val="bg2"/>
                </a:solidFill>
                <a:hlinkClick r:id="rId2"/>
              </a:rPr>
              <a:t>http://lab.concord.org/embeddable.html#interactives/sam/diffusion/3-mass.json</a:t>
            </a:r>
            <a:endParaRPr lang="tr-TR" altLang="ar-SY" sz="2800" dirty="0">
              <a:solidFill>
                <a:schemeClr val="bg2"/>
              </a:solidFill>
            </a:endParaRPr>
          </a:p>
          <a:p>
            <a:pPr algn="l" rtl="0">
              <a:lnSpc>
                <a:spcPct val="160000"/>
              </a:lnSpc>
            </a:pPr>
            <a:endParaRPr lang="en-US" altLang="ar-SY" sz="2200" dirty="0">
              <a:solidFill>
                <a:schemeClr val="bg2"/>
              </a:solidFill>
            </a:endParaRPr>
          </a:p>
          <a:p>
            <a:endParaRPr lang="en-US" altLang="ar-SY" dirty="0"/>
          </a:p>
        </p:txBody>
      </p:sp>
    </p:spTree>
    <p:extLst>
      <p:ext uri="{BB962C8B-B14F-4D97-AF65-F5344CB8AC3E}">
        <p14:creationId xmlns:p14="http://schemas.microsoft.com/office/powerpoint/2010/main" val="30324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Bir gram sodyum bikarbonat, % 5 asetik asit olan fazla sirke çözeltisi ile reaksiyona girerse, kaç cc (santimetre küp) gaz açılacak? Kaç cc sirke gereklidir?</a:t>
            </a:r>
            <a:br>
              <a:rPr lang="tr-TR" sz="2800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chemeClr val="tx1"/>
                </a:solidFill>
              </a:rPr>
              <a:t>Bunlar tepkimenin </a:t>
            </a:r>
            <a:r>
              <a:rPr lang="tr-TR" sz="2800" dirty="0" err="1">
                <a:solidFill>
                  <a:schemeClr val="tx1"/>
                </a:solidFill>
              </a:rPr>
              <a:t>stokiyometri</a:t>
            </a:r>
            <a:r>
              <a:rPr lang="tr-TR" sz="2800" dirty="0">
                <a:solidFill>
                  <a:schemeClr val="tx1"/>
                </a:solidFill>
              </a:rPr>
              <a:t> problemleridir (bir kimyasal reaksiyona katılan farklı maddelerin miktarlarını ilişkilendiriyorsunuz).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Birinci sorunu çözmek için aşağıdaki adımları izleyin: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1-</a:t>
            </a:r>
            <a:r>
              <a:rPr lang="pl-PL" sz="2800" dirty="0">
                <a:solidFill>
                  <a:schemeClr val="tx1"/>
                </a:solidFill>
              </a:rPr>
              <a:t>Hedefi</a:t>
            </a:r>
            <a:r>
              <a:rPr lang="tr-TR" sz="2800" dirty="0">
                <a:solidFill>
                  <a:schemeClr val="tx1"/>
                </a:solidFill>
              </a:rPr>
              <a:t> ortaya çıkar</a:t>
            </a:r>
            <a:r>
              <a:rPr lang="pl-PL" sz="2800" dirty="0">
                <a:solidFill>
                  <a:schemeClr val="tx1"/>
                </a:solidFill>
              </a:rPr>
              <a:t>. CO</a:t>
            </a:r>
            <a:r>
              <a:rPr lang="pl-PL" sz="2800" baseline="-25000" dirty="0">
                <a:solidFill>
                  <a:schemeClr val="tx1"/>
                </a:solidFill>
              </a:rPr>
              <a:t>2</a:t>
            </a:r>
            <a:r>
              <a:rPr lang="pl-PL" sz="2800" dirty="0">
                <a:solidFill>
                  <a:schemeClr val="tx1"/>
                </a:solidFill>
              </a:rPr>
              <a:t> cc istiyor</a:t>
            </a:r>
            <a:r>
              <a:rPr lang="tr-TR" sz="2800" dirty="0">
                <a:solidFill>
                  <a:schemeClr val="tx1"/>
                </a:solidFill>
              </a:rPr>
              <a:t>sun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2- Verilenleri sıralayın. 1 g NaHC0</a:t>
            </a:r>
            <a:r>
              <a:rPr lang="tr-TR" sz="2800" baseline="-25000" dirty="0">
                <a:solidFill>
                  <a:schemeClr val="tx1"/>
                </a:solidFill>
              </a:rPr>
              <a:t>3 </a:t>
            </a:r>
            <a:r>
              <a:rPr lang="tr-TR" sz="2800" dirty="0">
                <a:solidFill>
                  <a:schemeClr val="tx1"/>
                </a:solidFill>
              </a:rPr>
              <a:t>var. Aşırı miktarda % 5 asetik asit çözeltisi var (her 100 g sirke, 5 g asetik asit içeriyor demektir).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b="1" dirty="0">
                <a:solidFill>
                  <a:schemeClr val="tx1"/>
                </a:solidFill>
              </a:rPr>
              <a:t>3-Verilenleri hedefle bağlayın.  </a:t>
            </a:r>
            <a:r>
              <a:rPr lang="tr-TR" sz="2800" dirty="0">
                <a:solidFill>
                  <a:schemeClr val="tx1"/>
                </a:solidFill>
              </a:rPr>
              <a:t>NaHCO3’ü gram olarak CO2’ye cm</a:t>
            </a:r>
            <a:r>
              <a:rPr lang="tr-TR" sz="2800" baseline="30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 olarak dönüştürmeye çalışıyorsunuz. Sorun iki farklı madde arasında bir bağlantı içerdiğinden, problemi çözmek için ikisi arasında bir </a:t>
            </a:r>
            <a:r>
              <a:rPr lang="tr-TR" sz="2800" dirty="0" err="1">
                <a:solidFill>
                  <a:schemeClr val="tx1"/>
                </a:solidFill>
              </a:rPr>
              <a:t>mol</a:t>
            </a:r>
            <a:r>
              <a:rPr lang="tr-TR" sz="2800" dirty="0">
                <a:solidFill>
                  <a:schemeClr val="tx1"/>
                </a:solidFill>
              </a:rPr>
              <a:t> - </a:t>
            </a:r>
            <a:r>
              <a:rPr lang="tr-TR" sz="2800" dirty="0" err="1">
                <a:solidFill>
                  <a:schemeClr val="tx1"/>
                </a:solidFill>
              </a:rPr>
              <a:t>mol</a:t>
            </a:r>
            <a:r>
              <a:rPr lang="tr-TR" sz="2800" dirty="0">
                <a:solidFill>
                  <a:schemeClr val="tx1"/>
                </a:solidFill>
              </a:rPr>
              <a:t> ilişkisi elinde var olması gerek. Bu ilişkiyi elde etmek için asetik asit ve sodyum bikarbonat arasındaki reaksiyon denklemini yazın ve dengeleyin. Bundan sonra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3200" dirty="0">
                <a:solidFill>
                  <a:srgbClr val="FF0000"/>
                </a:solidFill>
              </a:rPr>
              <a:t>Örnek</a:t>
            </a:r>
            <a:endParaRPr lang="ar-S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so you've cut a tough problem into two easier ones: the g-to-mol conversion of NaHCO</a:t>
            </a:r>
            <a:r>
              <a:rPr lang="en-US" sz="3600" baseline="-25000" dirty="0"/>
              <a:t>3</a:t>
            </a:r>
            <a:r>
              <a:rPr lang="en-US" sz="3600" dirty="0"/>
              <a:t>, and the mol-to-cc conversion of CO</a:t>
            </a:r>
            <a:r>
              <a:rPr lang="en-US" sz="3600" baseline="-25000" dirty="0"/>
              <a:t>2</a:t>
            </a:r>
            <a:r>
              <a:rPr lang="en-US" sz="3600" dirty="0"/>
              <a:t>. The first conversion will require a molecular weight, and the second will involve a molar volume.</a:t>
            </a:r>
            <a:endParaRPr lang="tr-TR" sz="3600" dirty="0"/>
          </a:p>
          <a:p>
            <a:pPr algn="l" rtl="0">
              <a:lnSpc>
                <a:spcPct val="120000"/>
              </a:lnSpc>
              <a:spcBef>
                <a:spcPts val="0"/>
              </a:spcBef>
            </a:pPr>
            <a:r>
              <a:rPr lang="tr-TR" sz="3600" dirty="0"/>
              <a:t>Bu yüzden zor bir sorunu iki kolay olana ayırdınız: NaHCO3'ün g-</a:t>
            </a:r>
            <a:r>
              <a:rPr lang="tr-TR" sz="3600" dirty="0" err="1"/>
              <a:t>mol</a:t>
            </a:r>
            <a:r>
              <a:rPr lang="tr-TR" sz="3600" dirty="0"/>
              <a:t> dönüşümü ve CO2'nin </a:t>
            </a:r>
            <a:r>
              <a:rPr lang="tr-TR" sz="3600" dirty="0" err="1"/>
              <a:t>mol</a:t>
            </a:r>
            <a:r>
              <a:rPr lang="tr-TR" sz="3600" dirty="0"/>
              <a:t>-cc dönüşümü. İlk dönüşüm, bir moleküler ağırlık gerektirir ve ikincisi bir </a:t>
            </a:r>
            <a:r>
              <a:rPr lang="tr-TR" sz="3600" dirty="0" err="1"/>
              <a:t>molar</a:t>
            </a:r>
            <a:r>
              <a:rPr lang="tr-TR" sz="3600" dirty="0"/>
              <a:t> hacim içerecektir.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3200" dirty="0">
                <a:solidFill>
                  <a:srgbClr val="FF0000"/>
                </a:solidFill>
              </a:rPr>
              <a:t>Örnek</a:t>
            </a:r>
            <a:endParaRPr lang="ar-S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You can estimate the molar volume of the CO</a:t>
            </a:r>
            <a:r>
              <a:rPr lang="en-US" sz="2800" baseline="-25000" dirty="0"/>
              <a:t>2</a:t>
            </a:r>
            <a:r>
              <a:rPr lang="en-US" sz="2800" dirty="0"/>
              <a:t> using the ideal gas law. But since the problem doesn't say anything about temperature and pressure, you'll have assume specific values for these; P = 1 </a:t>
            </a:r>
            <a:r>
              <a:rPr lang="en-US" sz="2800" dirty="0" err="1"/>
              <a:t>atm</a:t>
            </a:r>
            <a:r>
              <a:rPr lang="en-US" sz="2800" dirty="0"/>
              <a:t> and T = 298 K are reasonable conditions. Then the number of cubic centimeters per mole is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</a:pPr>
            <a:r>
              <a:rPr lang="nn-NO" sz="2800" dirty="0"/>
              <a:t>V/n = RT/P = (82.06 cc atm mol</a:t>
            </a:r>
            <a:r>
              <a:rPr lang="nn-NO" sz="2800" baseline="30000" dirty="0"/>
              <a:t>-1</a:t>
            </a:r>
            <a:r>
              <a:rPr lang="nn-NO" sz="2800" dirty="0"/>
              <a:t> K</a:t>
            </a:r>
            <a:r>
              <a:rPr lang="nn-NO" sz="2800" baseline="30000" dirty="0"/>
              <a:t>-1</a:t>
            </a:r>
            <a:r>
              <a:rPr lang="nn-NO" sz="2800" dirty="0"/>
              <a:t>) × (298 K) / (1 atm) = 2.445388× 10</a:t>
            </a:r>
            <a:r>
              <a:rPr lang="nn-NO" sz="2800" baseline="30000" dirty="0"/>
              <a:t>4</a:t>
            </a:r>
            <a:r>
              <a:rPr lang="nn-NO" sz="2800" dirty="0"/>
              <a:t> cc/mol.</a:t>
            </a:r>
            <a:endParaRPr lang="tr-TR" sz="2800" dirty="0"/>
          </a:p>
          <a:p>
            <a:pPr algn="l" rtl="0">
              <a:lnSpc>
                <a:spcPct val="120000"/>
              </a:lnSpc>
              <a:spcBef>
                <a:spcPts val="0"/>
              </a:spcBef>
            </a:pPr>
            <a:r>
              <a:rPr lang="tr-TR" sz="2800" dirty="0"/>
              <a:t>İdeal gaz yasasını kullanarak CO2'nin </a:t>
            </a:r>
            <a:r>
              <a:rPr lang="tr-TR" sz="2800" dirty="0" err="1"/>
              <a:t>molar</a:t>
            </a:r>
            <a:r>
              <a:rPr lang="tr-TR" sz="2800" dirty="0"/>
              <a:t> hacmini tahmin edebilirsiniz. Fakat sorun sıcaklık ve basınç hakkında hiçbir şey söylemediğinden, bunlar için belirli değerler üstleneceksiniz; P = 1 </a:t>
            </a:r>
            <a:r>
              <a:rPr lang="tr-TR" sz="2800" dirty="0" err="1"/>
              <a:t>atm</a:t>
            </a:r>
            <a:r>
              <a:rPr lang="tr-TR" sz="2800" dirty="0"/>
              <a:t> ve T = 298 K makul şartlardır. Daha sonra </a:t>
            </a:r>
            <a:r>
              <a:rPr lang="tr-TR" sz="2800" dirty="0" err="1"/>
              <a:t>molü</a:t>
            </a:r>
            <a:r>
              <a:rPr lang="tr-TR" sz="2800" dirty="0"/>
              <a:t> başına santimetre küp sayısıdır 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</a:pPr>
            <a:r>
              <a:rPr lang="nn-NO" sz="2800" dirty="0"/>
              <a:t>V/n = RT/P = (82.06 cc atm mol</a:t>
            </a:r>
            <a:r>
              <a:rPr lang="nn-NO" sz="2800" baseline="30000" dirty="0"/>
              <a:t>-1</a:t>
            </a:r>
            <a:r>
              <a:rPr lang="nn-NO" sz="2800" dirty="0"/>
              <a:t> K</a:t>
            </a:r>
            <a:r>
              <a:rPr lang="nn-NO" sz="2800" baseline="30000" dirty="0"/>
              <a:t>-1</a:t>
            </a:r>
            <a:r>
              <a:rPr lang="nn-NO" sz="2800" dirty="0"/>
              <a:t>) × (298 K) / (1 atm) = 2.445388× 10</a:t>
            </a:r>
            <a:r>
              <a:rPr lang="nn-NO" sz="2800" baseline="30000" dirty="0"/>
              <a:t>4</a:t>
            </a:r>
            <a:r>
              <a:rPr lang="nn-NO" sz="2800" dirty="0"/>
              <a:t> cc/mol.</a:t>
            </a:r>
            <a:endParaRPr lang="tr-TR" sz="2800" dirty="0"/>
          </a:p>
          <a:p>
            <a:pPr algn="l" rtl="0">
              <a:lnSpc>
                <a:spcPct val="120000"/>
              </a:lnSpc>
              <a:spcBef>
                <a:spcPts val="0"/>
              </a:spcBef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3200" dirty="0">
                <a:solidFill>
                  <a:srgbClr val="FF0000"/>
                </a:solidFill>
              </a:rPr>
              <a:t>Örnek</a:t>
            </a:r>
            <a:endParaRPr lang="ar-S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96569"/>
          </a:xfrm>
        </p:spPr>
        <p:txBody>
          <a:bodyPr>
            <a:normAutofit/>
          </a:bodyPr>
          <a:lstStyle/>
          <a:p>
            <a:pPr algn="l" rtl="0"/>
            <a:r>
              <a:rPr lang="tr-TR" b="1" dirty="0"/>
              <a:t>4-</a:t>
            </a:r>
            <a:r>
              <a:rPr lang="en-US" b="1" dirty="0"/>
              <a:t>Do the math.</a:t>
            </a:r>
            <a:r>
              <a:rPr lang="en-US" dirty="0"/>
              <a:t> Set up a series of conversion factors so that units cancel to ultimately give you cc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algn="l" rtl="0"/>
            <a:r>
              <a:rPr lang="tr-TR" b="1" dirty="0"/>
              <a:t>4-Hesaplama yap. </a:t>
            </a:r>
            <a:r>
              <a:rPr lang="tr-TR" dirty="0"/>
              <a:t>Bir dizi dönüştürme faktörünü ayarlayın, böylece birimler, sonuçta size cc CO2 vermek için iptal eder.</a:t>
            </a:r>
          </a:p>
          <a:p>
            <a:pPr algn="l" rtl="0"/>
            <a:r>
              <a:rPr lang="tr-TR" b="1" dirty="0"/>
              <a:t>5-</a:t>
            </a:r>
            <a:r>
              <a:rPr lang="en-US" b="1" dirty="0"/>
              <a:t>Check the answer.</a:t>
            </a:r>
            <a:r>
              <a:rPr lang="en-US" dirty="0"/>
              <a:t> You know that a mole of gas will occupy about 22.4 L at STP (and you're not far off from STP). Every mole of bicarbonate produces a mole of carbon dioxide. So multiplying moles of bicarbonate by 22.4 L should give you a rough estimate </a:t>
            </a:r>
            <a:r>
              <a:rPr lang="en-US" i="1" dirty="0"/>
              <a:t>in liters</a:t>
            </a:r>
            <a:r>
              <a:rPr lang="en-US" dirty="0"/>
              <a:t>.</a:t>
            </a:r>
            <a:endParaRPr lang="tr-TR" dirty="0"/>
          </a:p>
          <a:p>
            <a:pPr algn="l" rtl="0"/>
            <a:r>
              <a:rPr lang="tr-TR" b="1" dirty="0"/>
              <a:t>5- Cevabı kontrol et. </a:t>
            </a:r>
            <a:r>
              <a:rPr lang="tr-TR" dirty="0"/>
              <a:t>Bir </a:t>
            </a:r>
            <a:r>
              <a:rPr lang="tr-TR" dirty="0" err="1"/>
              <a:t>mol</a:t>
            </a:r>
            <a:r>
              <a:rPr lang="tr-TR" dirty="0"/>
              <a:t> gazın </a:t>
            </a:r>
            <a:r>
              <a:rPr lang="tr-TR" dirty="0" err="1"/>
              <a:t>STP'de</a:t>
            </a:r>
            <a:r>
              <a:rPr lang="tr-TR" dirty="0"/>
              <a:t> yaklaşık 22.4 L olduğunu biliyorsunuz (ve </a:t>
            </a:r>
            <a:r>
              <a:rPr lang="tr-TR" dirty="0" err="1"/>
              <a:t>STP'den</a:t>
            </a:r>
            <a:r>
              <a:rPr lang="tr-TR" dirty="0"/>
              <a:t> uzak değilsiniz). Her bir bikarbonat </a:t>
            </a:r>
            <a:r>
              <a:rPr lang="tr-TR" dirty="0" err="1"/>
              <a:t>molü</a:t>
            </a:r>
            <a:r>
              <a:rPr lang="tr-TR" dirty="0"/>
              <a:t> bir </a:t>
            </a:r>
            <a:r>
              <a:rPr lang="tr-TR" dirty="0" err="1"/>
              <a:t>mol</a:t>
            </a:r>
            <a:r>
              <a:rPr lang="tr-TR" dirty="0"/>
              <a:t> karbondioksit üretir. Dolayısıyla, bikarbonat </a:t>
            </a:r>
            <a:r>
              <a:rPr lang="tr-TR" dirty="0" err="1"/>
              <a:t>mollerinin</a:t>
            </a:r>
            <a:r>
              <a:rPr lang="tr-TR" dirty="0"/>
              <a:t> 22.4 L ile çarpılması, litrelerde kaba bir tahminde bulunacaktır.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3200" dirty="0">
                <a:solidFill>
                  <a:srgbClr val="FF0000"/>
                </a:solidFill>
              </a:rPr>
              <a:t>Örnek</a:t>
            </a:r>
            <a:endParaRPr lang="ar-SY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57F9D83-3005-4038-82E0-42A681B75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92230"/>
              </p:ext>
            </p:extLst>
          </p:nvPr>
        </p:nvGraphicFramePr>
        <p:xfrm>
          <a:off x="1142715" y="5496322"/>
          <a:ext cx="7962896" cy="548640"/>
        </p:xfrm>
        <a:graphic>
          <a:graphicData uri="http://schemas.openxmlformats.org/drawingml/2006/table">
            <a:tbl>
              <a:tblPr/>
              <a:tblGrid>
                <a:gridCol w="995362">
                  <a:extLst>
                    <a:ext uri="{9D8B030D-6E8A-4147-A177-3AD203B41FA5}">
                      <a16:colId xmlns:a16="http://schemas.microsoft.com/office/drawing/2014/main" val="2854815905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464939679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1588301498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3465689137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4079377231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1063506993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863908578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2314512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effectLst/>
                          <a:latin typeface="arial" panose="020B0604020202020204" pitchFamily="34" charset="0"/>
                        </a:rPr>
                        <a:t>1 g NaHCO</a:t>
                      </a:r>
                      <a:r>
                        <a:rPr lang="tr-TR" sz="1000" baseline="-2500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tr-TR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effectLst/>
                          <a:latin typeface="geneva,Helvetica,Arial,sans-serif"/>
                        </a:rPr>
                        <a:t>(</a:t>
                      </a:r>
                      <a:endParaRPr lang="tr-TR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effectLst/>
                          <a:latin typeface="geneva,Helvetica,Arial,sans-serif"/>
                        </a:rPr>
                        <a:t>1 mol NaHCO</a:t>
                      </a:r>
                      <a:r>
                        <a:rPr lang="tr-TR" sz="1000" baseline="-25000">
                          <a:effectLst/>
                          <a:latin typeface="geneva,Helvetica,Arial,sans-serif"/>
                        </a:rPr>
                        <a:t>3</a:t>
                      </a:r>
                      <a:r>
                        <a:rPr lang="tr-TR" sz="1000">
                          <a:effectLst/>
                          <a:latin typeface="geneva,Helvetica,Arial,sans-serif"/>
                        </a:rPr>
                        <a:t>84.0 g NaHCO</a:t>
                      </a:r>
                      <a:r>
                        <a:rPr lang="tr-TR" sz="1000" baseline="-25000">
                          <a:effectLst/>
                          <a:latin typeface="geneva,Helvetica,Arial,sans-serif"/>
                        </a:rPr>
                        <a:t>3</a:t>
                      </a:r>
                      <a:endParaRPr lang="tr-TR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effectLst/>
                          <a:latin typeface="geneva,Helvetica,Arial,sans-serif"/>
                        </a:rPr>
                        <a:t>)</a:t>
                      </a:r>
                      <a:endParaRPr lang="tr-TR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effectLst/>
                          <a:latin typeface="geneva,Helvetica,Arial,sans-serif"/>
                        </a:rPr>
                        <a:t>(</a:t>
                      </a:r>
                      <a:endParaRPr lang="tr-TR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  <a:latin typeface="geneva,Helvetica,Arial,sans-serif"/>
                        </a:rPr>
                        <a:t>2.45 × 10</a:t>
                      </a:r>
                      <a:r>
                        <a:rPr lang="pl-PL" sz="1000" baseline="30000">
                          <a:effectLst/>
                          <a:latin typeface="geneva,Helvetica,Arial,sans-serif"/>
                        </a:rPr>
                        <a:t>4</a:t>
                      </a:r>
                      <a:r>
                        <a:rPr lang="pl-PL" sz="1000">
                          <a:effectLst/>
                          <a:latin typeface="geneva,Helvetica,Arial,sans-serif"/>
                        </a:rPr>
                        <a:t> cc CO</a:t>
                      </a:r>
                      <a:r>
                        <a:rPr lang="pl-PL" sz="1000" baseline="-25000">
                          <a:effectLst/>
                          <a:latin typeface="geneva,Helvetica,Arial,sans-serif"/>
                        </a:rPr>
                        <a:t>2</a:t>
                      </a:r>
                      <a:r>
                        <a:rPr lang="pl-PL" sz="1000">
                          <a:effectLst/>
                          <a:latin typeface="geneva,Helvetica,Arial,sans-serif"/>
                        </a:rPr>
                        <a:t>1 mol CO</a:t>
                      </a:r>
                      <a:r>
                        <a:rPr lang="pl-PL" sz="1000" baseline="-25000">
                          <a:effectLst/>
                          <a:latin typeface="geneva,Helvetica,Arial,sans-serif"/>
                        </a:rPr>
                        <a:t>2</a:t>
                      </a:r>
                      <a:endParaRPr lang="pl-PL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effectLst/>
                          <a:latin typeface="geneva,Helvetica,Arial,sans-serif"/>
                        </a:rPr>
                        <a:t>)</a:t>
                      </a:r>
                      <a:endParaRPr lang="tr-TR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effectLst/>
                          <a:latin typeface="arial" panose="020B0604020202020204" pitchFamily="34" charset="0"/>
                        </a:rPr>
                        <a:t>= 291 cc CO</a:t>
                      </a:r>
                      <a:r>
                        <a:rPr lang="tr-TR" sz="1000" baseline="-250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tr-TR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48211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973C7422-0EA3-4D30-8D94-D16D53C02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16651"/>
              </p:ext>
            </p:extLst>
          </p:nvPr>
        </p:nvGraphicFramePr>
        <p:xfrm>
          <a:off x="1333356" y="4929447"/>
          <a:ext cx="7962899" cy="1554480"/>
        </p:xfrm>
        <a:graphic>
          <a:graphicData uri="http://schemas.openxmlformats.org/drawingml/2006/table">
            <a:tbl>
              <a:tblPr/>
              <a:tblGrid>
                <a:gridCol w="1137557">
                  <a:extLst>
                    <a:ext uri="{9D8B030D-6E8A-4147-A177-3AD203B41FA5}">
                      <a16:colId xmlns:a16="http://schemas.microsoft.com/office/drawing/2014/main" val="785494633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3285658714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3181293589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3272888871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2398583079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2230194601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1088208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arial" panose="020B0604020202020204" pitchFamily="34" charset="0"/>
                        </a:rPr>
                        <a:t>1 g NaHCO</a:t>
                      </a:r>
                      <a:r>
                        <a:rPr lang="tr-TR" sz="1600" baseline="-250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tr-TR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</a:rPr>
                        <a:t>mol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</a:rPr>
                        <a:t> NaHCO</a:t>
                      </a:r>
                      <a:r>
                        <a:rPr lang="tr-TR" sz="1600" baseline="-250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tr-TR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mole-to-mole ratio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from balanced equation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</a:rPr>
                        <a:t>mol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</a:rPr>
                        <a:t> CO</a:t>
                      </a:r>
                      <a:r>
                        <a:rPr lang="tr-TR" sz="1600" baseline="-250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tr-TR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  <a:latin typeface="arial" panose="020B0604020202020204" pitchFamily="34" charset="0"/>
                        </a:rPr>
                        <a:t>cc CO</a:t>
                      </a:r>
                      <a:r>
                        <a:rPr lang="tr-TR" sz="1600" baseline="-250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tr-TR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7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3999" y="1087358"/>
                <a:ext cx="8195187" cy="5326694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4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İlk amaç cam tüpün ve dolayısıyla gazın hacmini belirlemektir.</a:t>
                </a:r>
                <a:endParaRPr lang="en-US" altLang="ar-SY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4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i="1" dirty="0">
                    <a:solidFill>
                      <a:schemeClr val="hlink"/>
                    </a:solidFill>
                  </a:rPr>
                  <a:t>Suyun hacmi (tüpün hacmi) </a:t>
                </a:r>
                <a:r>
                  <a:rPr lang="en-US" altLang="ar-SY" sz="2800" i="1" dirty="0">
                    <a:solidFill>
                      <a:schemeClr val="hlink"/>
                    </a:solidFill>
                  </a:rPr>
                  <a:t>V</a:t>
                </a:r>
                <a:r>
                  <a:rPr lang="tr-TR" altLang="ar-SY" sz="2800" i="1" baseline="-25000" dirty="0">
                    <a:solidFill>
                      <a:schemeClr val="hlink"/>
                    </a:solidFill>
                  </a:rPr>
                  <a:t>tüp</a:t>
                </a:r>
                <a:r>
                  <a:rPr lang="en-US" altLang="ar-SY" sz="2800" i="1" dirty="0">
                    <a:solidFill>
                      <a:schemeClr val="hlink"/>
                    </a:solidFill>
                  </a:rPr>
                  <a:t>:</a:t>
                </a:r>
                <a:endParaRPr lang="en-US" altLang="ar-SY" sz="2800" dirty="0">
                  <a:solidFill>
                    <a:schemeClr val="hlink"/>
                  </a:solidFill>
                </a:endParaRPr>
              </a:p>
              <a:p>
                <a:pPr algn="l" rtl="0">
                  <a:lnSpc>
                    <a:spcPct val="14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altLang="ar-SY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138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241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1305</m:t>
                            </m:r>
                          </m:e>
                        </m:d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997</m:t>
                        </m:r>
                        <m:f>
                          <m:fPr>
                            <m:ctrlP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altLang="ar-SY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altLang="ar-SY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tr-TR" altLang="ar-SY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41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09841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altLang="ar-SY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4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tr-TR" altLang="ar-SY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9" y="1087358"/>
                <a:ext cx="8195187" cy="5326694"/>
              </a:xfrm>
              <a:blipFill>
                <a:blip r:embed="rId2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i="1" dirty="0">
                <a:solidFill>
                  <a:srgbClr val="FF0000"/>
                </a:solidFill>
              </a:rPr>
              <a:t>Örnek</a:t>
            </a:r>
            <a:r>
              <a:rPr lang="tr-TR" altLang="ar-SY" sz="4000" i="1" dirty="0">
                <a:solidFill>
                  <a:schemeClr val="hlink"/>
                </a:solidFill>
              </a:rPr>
              <a:t> - Çözüm</a:t>
            </a:r>
            <a:r>
              <a:rPr lang="en-US" altLang="ar-SY" sz="4000" i="1" dirty="0">
                <a:solidFill>
                  <a:schemeClr val="hlink"/>
                </a:solidFill>
              </a:rPr>
              <a:t>: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26694"/>
          </a:xfrm>
        </p:spPr>
        <p:txBody>
          <a:bodyPr>
            <a:normAutofit/>
          </a:bodyPr>
          <a:lstStyle/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i="1" dirty="0">
                <a:solidFill>
                  <a:schemeClr val="hlink"/>
                </a:solidFill>
              </a:rPr>
              <a:t>Gaz kütlesi ve diğer değişkenler</a:t>
            </a:r>
            <a:r>
              <a:rPr lang="en-US" altLang="ar-SY" sz="2800" i="1" dirty="0">
                <a:solidFill>
                  <a:schemeClr val="hlink"/>
                </a:solidFill>
              </a:rPr>
              <a:t> </a:t>
            </a:r>
            <a:r>
              <a:rPr lang="en-US" altLang="ar-SY" sz="2800" i="1" dirty="0" err="1">
                <a:solidFill>
                  <a:schemeClr val="hlink"/>
                </a:solidFill>
              </a:rPr>
              <a:t>m</a:t>
            </a:r>
            <a:r>
              <a:rPr lang="en-US" altLang="ar-SY" sz="2800" i="1" baseline="-25000" dirty="0" err="1">
                <a:solidFill>
                  <a:schemeClr val="hlink"/>
                </a:solidFill>
              </a:rPr>
              <a:t>ga</a:t>
            </a:r>
            <a:r>
              <a:rPr lang="tr-TR" altLang="ar-SY" sz="2800" i="1" baseline="-25000" dirty="0">
                <a:solidFill>
                  <a:schemeClr val="hlink"/>
                </a:solidFill>
              </a:rPr>
              <a:t>z</a:t>
            </a:r>
            <a:r>
              <a:rPr lang="en-US" altLang="ar-SY" sz="2800" i="1" dirty="0">
                <a:solidFill>
                  <a:schemeClr val="hlink"/>
                </a:solidFill>
              </a:rPr>
              <a:t>:</a:t>
            </a:r>
            <a:endParaRPr lang="tr-TR" altLang="ar-SY" sz="2800" i="1" dirty="0">
              <a:solidFill>
                <a:schemeClr val="hlink"/>
              </a:solidFill>
            </a:endParaRP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ar-SY" sz="2800" dirty="0" err="1">
                <a:solidFill>
                  <a:schemeClr val="tx1"/>
                </a:solidFill>
              </a:rPr>
              <a:t>m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ga</a:t>
            </a:r>
            <a:r>
              <a:rPr lang="tr-TR" altLang="ar-SY" sz="2800" baseline="-25000" dirty="0">
                <a:solidFill>
                  <a:schemeClr val="tx1"/>
                </a:solidFill>
              </a:rPr>
              <a:t>z</a:t>
            </a:r>
            <a:r>
              <a:rPr lang="en-US" altLang="ar-SY" sz="2800" dirty="0">
                <a:solidFill>
                  <a:schemeClr val="tx1"/>
                </a:solidFill>
              </a:rPr>
              <a:t> = m</a:t>
            </a:r>
            <a:r>
              <a:rPr lang="tr-TR" altLang="ar-SY" sz="2800" baseline="-25000" dirty="0">
                <a:solidFill>
                  <a:schemeClr val="tx1"/>
                </a:solidFill>
              </a:rPr>
              <a:t>dolu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- m</a:t>
            </a:r>
            <a:r>
              <a:rPr lang="tr-TR" altLang="ar-SY" sz="2800" baseline="-25000" dirty="0">
                <a:solidFill>
                  <a:schemeClr val="tx1"/>
                </a:solidFill>
              </a:rPr>
              <a:t>boş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tr-TR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= (40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2959 g – 40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1305 g) = 0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1654 g 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Sıcaklık = 24,0 </a:t>
            </a:r>
            <a:r>
              <a:rPr lang="tr-TR" altLang="ar-SY" sz="2800" baseline="30000" dirty="0" err="1">
                <a:solidFill>
                  <a:schemeClr val="tx1"/>
                </a:solidFill>
              </a:rPr>
              <a:t>o</a:t>
            </a:r>
            <a:r>
              <a:rPr lang="tr-TR" altLang="ar-SY" sz="2800" dirty="0" err="1">
                <a:solidFill>
                  <a:schemeClr val="tx1"/>
                </a:solidFill>
              </a:rPr>
              <a:t>C</a:t>
            </a:r>
            <a:r>
              <a:rPr lang="tr-TR" altLang="ar-SY" sz="2800" dirty="0">
                <a:solidFill>
                  <a:schemeClr val="tx1"/>
                </a:solidFill>
              </a:rPr>
              <a:t> + 273,15 = 297,2 K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i="1" dirty="0">
                <a:solidFill>
                  <a:srgbClr val="FF0000"/>
                </a:solidFill>
              </a:rPr>
              <a:t>Örnek</a:t>
            </a:r>
            <a:r>
              <a:rPr lang="tr-TR" altLang="ar-SY" sz="4000" i="1" dirty="0">
                <a:solidFill>
                  <a:schemeClr val="hlink"/>
                </a:solidFill>
              </a:rPr>
              <a:t> - Çözüm</a:t>
            </a:r>
            <a:r>
              <a:rPr lang="en-US" altLang="ar-SY" sz="4000" i="1" dirty="0">
                <a:solidFill>
                  <a:schemeClr val="hlink"/>
                </a:solidFill>
              </a:rPr>
              <a:t>: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444248" cy="5355006"/>
              </a:xfrm>
            </p:spPr>
            <p:txBody>
              <a:bodyPr>
                <a:no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Basınç = 740,3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mmHg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x 1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atm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/ 760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mmHg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= 0,9741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atm</a:t>
                </a:r>
                <a:endParaRPr lang="en-US" altLang="ar-SY" sz="2800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tr-TR" sz="2800" dirty="0">
                  <a:solidFill>
                    <a:srgbClr val="FF0000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ar-SY" sz="28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0</m:t>
                          </m:r>
                          <m:r>
                            <m:rPr>
                              <m:nor/>
                            </m:rPr>
                            <a:rPr lang="tr-TR" altLang="ar-SY" sz="28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1654 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)(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0</m:t>
                          </m:r>
                          <m:r>
                            <m:rPr>
                              <m:nor/>
                            </m:rPr>
                            <a:rPr lang="tr-TR" altLang="ar-SY" sz="28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08206 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atm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mol</m:t>
                          </m:r>
                          <m:r>
                            <m:rPr>
                              <m:nor/>
                            </m:rPr>
                            <a:rPr lang="en-US" altLang="ar-SY" sz="2800" baseline="300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altLang="ar-SY" sz="2800" baseline="30000" dirty="0"/>
                            <m:t>1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K</m:t>
                          </m:r>
                          <m:r>
                            <m:rPr>
                              <m:nor/>
                            </m:rPr>
                            <a:rPr lang="en-US" altLang="ar-SY" sz="2800" baseline="300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altLang="ar-SY" sz="2800" baseline="30000" dirty="0"/>
                            <m:t>1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)(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297</m:t>
                          </m:r>
                          <m:r>
                            <m:rPr>
                              <m:nor/>
                            </m:rPr>
                            <a:rPr lang="tr-TR" altLang="ar-SY" sz="28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2 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K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ar-SY" sz="28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0</m:t>
                          </m:r>
                          <m:r>
                            <m:rPr>
                              <m:nor/>
                            </m:rPr>
                            <a:rPr lang="tr-TR" altLang="ar-SY" sz="28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9741 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atm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)(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0</m:t>
                          </m:r>
                          <m:r>
                            <m:rPr>
                              <m:nor/>
                            </m:rPr>
                            <a:rPr lang="tr-TR" altLang="ar-SY" sz="28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09841 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altLang="ar-SY" sz="2800" dirty="0"/>
                            <m:t>) </m:t>
                          </m:r>
                        </m:den>
                      </m:f>
                    </m:oMath>
                  </m:oMathPara>
                </a14:m>
                <a:endParaRPr lang="tr-TR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ar-SY" sz="2800" dirty="0">
                          <a:sym typeface="WP MathA"/>
                        </a:rPr>
                        <m:t>42</m:t>
                      </m:r>
                      <m:r>
                        <m:rPr>
                          <m:nor/>
                        </m:rPr>
                        <a:rPr lang="tr-TR" altLang="ar-SY" sz="2800" dirty="0">
                          <a:sym typeface="WP MathA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ar-SY" sz="2800" dirty="0">
                          <a:sym typeface="WP MathA"/>
                        </a:rPr>
                        <m:t>08 </m:t>
                      </m:r>
                      <m:r>
                        <m:rPr>
                          <m:nor/>
                        </m:rPr>
                        <a:rPr lang="en-US" altLang="ar-SY" sz="2800" dirty="0">
                          <a:sym typeface="WP MathA"/>
                        </a:rPr>
                        <m:t>g</m:t>
                      </m:r>
                      <m:r>
                        <m:rPr>
                          <m:nor/>
                        </m:rPr>
                        <a:rPr lang="en-US" altLang="ar-SY" sz="2800" dirty="0">
                          <a:sym typeface="WP MathA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ar-SY" sz="2800" dirty="0">
                          <a:sym typeface="WP MathA"/>
                        </a:rPr>
                        <m:t>mol</m:t>
                      </m:r>
                    </m:oMath>
                  </m:oMathPara>
                </a14:m>
                <a:endParaRPr lang="tr-TR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444248" cy="5355006"/>
              </a:xfrm>
              <a:blipFill>
                <a:blip r:embed="rId2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i="1" dirty="0">
                <a:solidFill>
                  <a:srgbClr val="FF0000"/>
                </a:solidFill>
              </a:rPr>
              <a:t>Örnek</a:t>
            </a:r>
            <a:r>
              <a:rPr lang="tr-TR" altLang="ar-SY" sz="4000" i="1" dirty="0">
                <a:solidFill>
                  <a:schemeClr val="hlink"/>
                </a:solidFill>
              </a:rPr>
              <a:t> - Çözüm</a:t>
            </a:r>
            <a:r>
              <a:rPr lang="en-US" altLang="ar-SY" sz="4000" i="1" dirty="0">
                <a:solidFill>
                  <a:schemeClr val="hlink"/>
                </a:solidFill>
              </a:rPr>
              <a:t>: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899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444248" cy="5355006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800" dirty="0">
                  <a:solidFill>
                    <a:srgbClr val="FF0000"/>
                  </a:solidFill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tr-TR" altLang="ar-SY" sz="2800" dirty="0">
                    <a:solidFill>
                      <a:srgbClr val="0070C0"/>
                    </a:solidFill>
                  </a:rPr>
                  <a:t>Katı ve sıvı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yoğunlukları ile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gaz yoğunluğu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arasında önemli </a:t>
                </a:r>
                <a:r>
                  <a:rPr lang="tr-TR" altLang="ar-SY" sz="2800" dirty="0">
                    <a:solidFill>
                      <a:srgbClr val="00B050"/>
                    </a:solidFill>
                  </a:rPr>
                  <a:t>iki fark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vardır.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tr-T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444248" cy="5355006"/>
              </a:xfrm>
              <a:blipFill>
                <a:blip r:embed="rId2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chemeClr val="tx1"/>
                </a:solidFill>
              </a:rPr>
              <a:t>Gazların Yoğunlukları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423340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27297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1-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FF0000"/>
                </a:solidFill>
              </a:rPr>
              <a:t>Gaz yoğunlukları </a:t>
            </a:r>
            <a:r>
              <a:rPr lang="tr-TR" altLang="ar-SY" sz="2800" dirty="0">
                <a:solidFill>
                  <a:schemeClr val="tx1"/>
                </a:solidFill>
              </a:rPr>
              <a:t>önemli ölçüde </a:t>
            </a:r>
            <a:r>
              <a:rPr lang="tr-TR" altLang="ar-SY" sz="2800" dirty="0">
                <a:solidFill>
                  <a:srgbClr val="FF0000"/>
                </a:solidFill>
              </a:rPr>
              <a:t>basınç ve sıcaklığa bağlıdır</a:t>
            </a:r>
            <a:r>
              <a:rPr lang="tr-TR" altLang="ar-SY" sz="2800" dirty="0"/>
              <a:t>; </a:t>
            </a:r>
            <a:r>
              <a:rPr lang="tr-TR" altLang="ar-SY" sz="2800" dirty="0">
                <a:solidFill>
                  <a:schemeClr val="tx1"/>
                </a:solidFill>
              </a:rPr>
              <a:t>basınç arttıkça artar ve sıcaklık arttıkça azalır. </a:t>
            </a:r>
            <a:r>
              <a:rPr lang="tr-TR" altLang="ar-SY" sz="2800" dirty="0">
                <a:solidFill>
                  <a:srgbClr val="0070C0"/>
                </a:solidFill>
              </a:rPr>
              <a:t>Sıvı ve katıların </a:t>
            </a:r>
            <a:r>
              <a:rPr lang="tr-TR" altLang="ar-SY" sz="2800" dirty="0">
                <a:solidFill>
                  <a:schemeClr val="tx1"/>
                </a:solidFill>
              </a:rPr>
              <a:t>yoğunlukları da sıcaklığa bağlı olmakla birlikte basınca çok az bağlıdır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2- Bir gazın yoğunluğu onun </a:t>
            </a:r>
            <a:r>
              <a:rPr lang="tr-TR" altLang="ar-SY" sz="2800" dirty="0" err="1">
                <a:solidFill>
                  <a:srgbClr val="FF0000"/>
                </a:solidFill>
              </a:rPr>
              <a:t>mol</a:t>
            </a:r>
            <a:r>
              <a:rPr lang="tr-TR" altLang="ar-SY" sz="2800" dirty="0">
                <a:solidFill>
                  <a:srgbClr val="FF0000"/>
                </a:solidFill>
              </a:rPr>
              <a:t> kütlesi ile orantılıdır</a:t>
            </a:r>
            <a:r>
              <a:rPr lang="tr-TR" altLang="ar-SY" sz="2800" dirty="0"/>
              <a:t>. </a:t>
            </a:r>
            <a:r>
              <a:rPr lang="tr-TR" altLang="ar-SY" sz="2800" dirty="0">
                <a:solidFill>
                  <a:schemeClr val="tx1"/>
                </a:solidFill>
              </a:rPr>
              <a:t>Sıvı ve katıların yoğunlukları ile </a:t>
            </a:r>
            <a:r>
              <a:rPr lang="tr-TR" altLang="ar-SY" sz="2800" dirty="0" err="1">
                <a:solidFill>
                  <a:schemeClr val="tx1"/>
                </a:solidFill>
              </a:rPr>
              <a:t>mol</a:t>
            </a:r>
            <a:r>
              <a:rPr lang="tr-TR" altLang="ar-SY" sz="2800" dirty="0">
                <a:solidFill>
                  <a:schemeClr val="tx1"/>
                </a:solidFill>
              </a:rPr>
              <a:t> kütleleri arasında hiçbir ilişki yoktur.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chemeClr val="tx1"/>
                </a:solidFill>
              </a:rPr>
              <a:t>Gazların Yoğunlukları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51FD60C-8E7F-4176-B77D-7F80B0166EC3}"/>
              </a:ext>
            </a:extLst>
          </p:cNvPr>
          <p:cNvSpPr/>
          <p:nvPr/>
        </p:nvSpPr>
        <p:spPr>
          <a:xfrm>
            <a:off x="9486900" y="4748670"/>
            <a:ext cx="254655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altLang="ar-SY" dirty="0"/>
              <a:t>                    Altın    Cıva</a:t>
            </a:r>
          </a:p>
          <a:p>
            <a:r>
              <a:rPr lang="tr-TR" b="1" dirty="0"/>
              <a:t>M. Kütlesi   196      200</a:t>
            </a:r>
          </a:p>
          <a:p>
            <a:r>
              <a:rPr lang="tr-TR" b="1" dirty="0"/>
              <a:t>Yoğunluk (kg/dm</a:t>
            </a:r>
            <a:r>
              <a:rPr lang="tr-TR" b="1" baseline="30000" dirty="0"/>
              <a:t>3</a:t>
            </a:r>
            <a:r>
              <a:rPr lang="tr-TR" b="1" dirty="0"/>
              <a:t>)             </a:t>
            </a:r>
          </a:p>
          <a:p>
            <a:r>
              <a:rPr lang="tr-TR" b="1" dirty="0"/>
              <a:t>                     19,28  13,54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8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2444</Words>
  <Application>Microsoft Office PowerPoint</Application>
  <PresentationFormat>Widescreen</PresentationFormat>
  <Paragraphs>228</Paragraphs>
  <Slides>49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</vt:lpstr>
      <vt:lpstr>Calibri</vt:lpstr>
      <vt:lpstr>Cambria Math</vt:lpstr>
      <vt:lpstr>Century Gothic</vt:lpstr>
      <vt:lpstr>geneva,Helvetica,Arial,sans-serif</vt:lpstr>
      <vt:lpstr>Times New Roman</vt:lpstr>
      <vt:lpstr>Wingdings 3</vt:lpstr>
      <vt:lpstr>WP MathA</vt:lpstr>
      <vt:lpstr>Chilly market design template</vt:lpstr>
      <vt:lpstr>Bitmap Image</vt:lpstr>
      <vt:lpstr>Fizikokimya Gazlar</vt:lpstr>
      <vt:lpstr>Gazlar</vt:lpstr>
      <vt:lpstr>Mol Kütlesi Tayini</vt:lpstr>
      <vt:lpstr>Örnek</vt:lpstr>
      <vt:lpstr>Örnek - Çözüm:</vt:lpstr>
      <vt:lpstr>Örnek - Çözüm:</vt:lpstr>
      <vt:lpstr>Örnek - Çözüm:</vt:lpstr>
      <vt:lpstr>Gazların Yoğunlukları</vt:lpstr>
      <vt:lpstr>Gazların Yoğunlukları</vt:lpstr>
      <vt:lpstr>Ödev</vt:lpstr>
      <vt:lpstr>Gaz Karışımları</vt:lpstr>
      <vt:lpstr>Gaz Karışımları</vt:lpstr>
      <vt:lpstr>Gaz Karışımları</vt:lpstr>
      <vt:lpstr>Daltonun Kanunu</vt:lpstr>
      <vt:lpstr>Örnek</vt:lpstr>
      <vt:lpstr>Örnek - Çözüm</vt:lpstr>
      <vt:lpstr>Örnek</vt:lpstr>
      <vt:lpstr>Çözüm</vt:lpstr>
      <vt:lpstr>Çözüm</vt:lpstr>
      <vt:lpstr>Kimyasal Tepkimelerde Gazlar</vt:lpstr>
      <vt:lpstr>Birleşen Hacimler Kanunu</vt:lpstr>
      <vt:lpstr>Birleşen Hacimler Kanunu</vt:lpstr>
      <vt:lpstr>Örnek - KABARTMA TOZU</vt:lpstr>
      <vt:lpstr>Örnek</vt:lpstr>
      <vt:lpstr>Örnek</vt:lpstr>
      <vt:lpstr>Örnek</vt:lpstr>
      <vt:lpstr>Örnek</vt:lpstr>
      <vt:lpstr>Ödev</vt:lpstr>
      <vt:lpstr>Gazların Kinetik-Molekül Kuramı </vt:lpstr>
      <vt:lpstr>Gazların Kinetik-Molekül Kuramı </vt:lpstr>
      <vt:lpstr>Gazların Kinetik-Molekül Kuramı </vt:lpstr>
      <vt:lpstr>Gazların Kinetik-Molekül Kuramı </vt:lpstr>
      <vt:lpstr>Gazların Kinetik-Molekül Kuramı </vt:lpstr>
      <vt:lpstr>Gazların Kinetik-Molekül Kuramı </vt:lpstr>
      <vt:lpstr>Gazların Kinetik-Molekül Kuramı </vt:lpstr>
      <vt:lpstr>Kinetik Molekül Teorisine Bağlı Gaz Özellikleri</vt:lpstr>
      <vt:lpstr>Kinetik Molekül Teorisine Bağlı Gaz Özellikleri</vt:lpstr>
      <vt:lpstr>Gerçek (İdeal Olmayan) Gazlar</vt:lpstr>
      <vt:lpstr>Gerçek (İdeal Olmayan) Gazlar</vt:lpstr>
      <vt:lpstr>Gerçek (İdeal Olmayan) Gazlar</vt:lpstr>
      <vt:lpstr>Gerçek (İdeal Olmayan) Gazlar</vt:lpstr>
      <vt:lpstr>van der Waals Denklemi</vt:lpstr>
      <vt:lpstr>Graham Kanunu</vt:lpstr>
      <vt:lpstr>Örnek</vt:lpstr>
      <vt:lpstr>Örnek</vt:lpstr>
      <vt:lpstr>Örnek</vt:lpstr>
      <vt:lpstr>Örnek</vt:lpstr>
      <vt:lpstr>Örnek</vt:lpstr>
      <vt:lpstr>Örnek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Farhan Alfin</cp:lastModifiedBy>
  <cp:revision>2</cp:revision>
  <dcterms:created xsi:type="dcterms:W3CDTF">2015-09-07T05:41:32Z</dcterms:created>
  <dcterms:modified xsi:type="dcterms:W3CDTF">2026-03-03T08:31:03Z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