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notesMasterIdLst>
    <p:notesMasterId r:id="rId57"/>
  </p:notesMasterIdLst>
  <p:handoutMasterIdLst>
    <p:handoutMasterId r:id="rId58"/>
  </p:handoutMasterIdLst>
  <p:sldIdLst>
    <p:sldId id="257" r:id="rId3"/>
    <p:sldId id="302" r:id="rId4"/>
    <p:sldId id="309" r:id="rId5"/>
    <p:sldId id="305" r:id="rId6"/>
    <p:sldId id="303" r:id="rId7"/>
    <p:sldId id="321" r:id="rId8"/>
    <p:sldId id="307" r:id="rId9"/>
    <p:sldId id="320" r:id="rId10"/>
    <p:sldId id="360" r:id="rId11"/>
    <p:sldId id="308" r:id="rId12"/>
    <p:sldId id="306" r:id="rId13"/>
    <p:sldId id="312" r:id="rId14"/>
    <p:sldId id="310" r:id="rId15"/>
    <p:sldId id="322" r:id="rId16"/>
    <p:sldId id="323" r:id="rId17"/>
    <p:sldId id="361" r:id="rId18"/>
    <p:sldId id="362" r:id="rId19"/>
    <p:sldId id="313" r:id="rId20"/>
    <p:sldId id="353" r:id="rId21"/>
    <p:sldId id="314" r:id="rId22"/>
    <p:sldId id="315" r:id="rId23"/>
    <p:sldId id="319" r:id="rId24"/>
    <p:sldId id="260" r:id="rId25"/>
    <p:sldId id="325" r:id="rId26"/>
    <p:sldId id="316" r:id="rId27"/>
    <p:sldId id="261" r:id="rId28"/>
    <p:sldId id="262" r:id="rId29"/>
    <p:sldId id="288" r:id="rId30"/>
    <p:sldId id="369" r:id="rId31"/>
    <p:sldId id="265" r:id="rId32"/>
    <p:sldId id="263" r:id="rId33"/>
    <p:sldId id="264" r:id="rId34"/>
    <p:sldId id="327" r:id="rId35"/>
    <p:sldId id="317" r:id="rId36"/>
    <p:sldId id="318" r:id="rId37"/>
    <p:sldId id="328" r:id="rId38"/>
    <p:sldId id="329" r:id="rId39"/>
    <p:sldId id="266" r:id="rId40"/>
    <p:sldId id="290" r:id="rId41"/>
    <p:sldId id="330" r:id="rId42"/>
    <p:sldId id="268" r:id="rId43"/>
    <p:sldId id="267" r:id="rId44"/>
    <p:sldId id="269" r:id="rId45"/>
    <p:sldId id="331" r:id="rId46"/>
    <p:sldId id="332" r:id="rId47"/>
    <p:sldId id="289" r:id="rId48"/>
    <p:sldId id="273" r:id="rId49"/>
    <p:sldId id="333" r:id="rId50"/>
    <p:sldId id="291" r:id="rId51"/>
    <p:sldId id="334" r:id="rId52"/>
    <p:sldId id="354" r:id="rId53"/>
    <p:sldId id="272" r:id="rId54"/>
    <p:sldId id="335" r:id="rId55"/>
    <p:sldId id="336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 showGuides="1">
      <p:cViewPr varScale="1">
        <p:scale>
          <a:sx n="47" d="100"/>
          <a:sy n="47" d="100"/>
        </p:scale>
        <p:origin x="104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ED4-D69B-4F2E-9E8F-84756F102C74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981B0-9A62-4E8D-B3AC-FD58D27FC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2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D950-FF6C-450E-A292-782665957326}" type="datetimeFigureOut">
              <a:rPr lang="en-US" smtClean="0"/>
              <a:t>03-03-2026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1C1CB-B741-45C3-A5E1-A9697FF5E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1C1CB-B741-45C3-A5E1-A9697FF5E6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465C7-2B04-445F-8DB3-456E0173FCC0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987" y="3602038"/>
            <a:ext cx="75718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987" y="1041400"/>
            <a:ext cx="757187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A111-8073-4AA8-BD01-2133E03758F7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BF708-533D-46C9-A9B0-0B6B8A5D6515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333499"/>
            <a:ext cx="6298223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74623" y="1333499"/>
            <a:ext cx="1512277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4767-B1DE-417D-8BE5-E27B165E3682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904BA-F6BA-48C5-B8E5-DE739A78F4B9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713935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7139354" cy="2862262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3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1D15D-44DE-4FD8-A752-EB03E04C3154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7773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41580" y="2438401"/>
            <a:ext cx="388620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1AF4-D04B-45C6-91BC-D80269BD53C8}" type="datetime1">
              <a:rPr lang="en-US" smtClean="0"/>
              <a:t>03-03-2026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07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07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3143251"/>
            <a:ext cx="388620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3886200" cy="64135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45223"/>
            <a:ext cx="7962900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F426-2557-4C0F-BCB5-8F5F7A23481A}" type="datetime1">
              <a:rPr lang="en-US" smtClean="0"/>
              <a:t>03-03-2026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F5B8-F27B-4EB3-A931-8B21AAAA30F1}" type="datetime1">
              <a:rPr lang="en-US" smtClean="0"/>
              <a:t>03-03-2026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6FB2-BE3E-4068-BDF0-0ADDDF0F6758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324100"/>
            <a:ext cx="4152900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FAF33-A3D2-4AC7-ACDE-F13D7A348C6D}" type="datetime1">
              <a:rPr lang="en-US" smtClean="0"/>
              <a:t>03-03-2026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EDB2-06CF-4889-9F60-414A440C13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22282" y="2324100"/>
            <a:ext cx="4151376" cy="384962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2978150"/>
            <a:ext cx="3659188" cy="31940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1" y="1333500"/>
            <a:ext cx="3659188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0" y="6356350"/>
            <a:ext cx="259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8020A2-ABDB-4797-85B4-0B5D91075C2A}" type="datetime1">
              <a:rPr lang="en-US" smtClean="0"/>
              <a:t>03-03-2026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692" y="6356350"/>
            <a:ext cx="1764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0FBEDB2-06CF-4889-9F60-414A440C13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438400"/>
            <a:ext cx="7962900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1336427"/>
            <a:ext cx="7962900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9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1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960" userDrawn="1">
          <p15:clr>
            <a:srgbClr val="F26B43"/>
          </p15:clr>
        </p15:guide>
        <p15:guide id="3" pos="5976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1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rtl="0"/>
            <a:r>
              <a:rPr lang="tr-TR">
                <a:solidFill>
                  <a:srgbClr val="7030A0"/>
                </a:solidFill>
              </a:rPr>
              <a:t>2018-2019 </a:t>
            </a:r>
            <a:r>
              <a:rPr lang="tr-TR" dirty="0">
                <a:solidFill>
                  <a:srgbClr val="7030A0"/>
                </a:solidFill>
              </a:rPr>
              <a:t>Bahar</a:t>
            </a:r>
          </a:p>
          <a:p>
            <a:pPr rtl="0"/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Mühendislik Mimarlık Fakültesi </a:t>
            </a:r>
          </a:p>
          <a:p>
            <a:pPr rtl="0"/>
            <a:r>
              <a:rPr lang="tr-TR" dirty="0"/>
              <a:t>Gıda Mühendisliği Bölümü</a:t>
            </a:r>
          </a:p>
          <a:p>
            <a:pPr rtl="0"/>
            <a:r>
              <a:rPr lang="tr-TR" dirty="0">
                <a:solidFill>
                  <a:srgbClr val="002060"/>
                </a:solidFill>
              </a:rPr>
              <a:t>Prof. Dr. Farhan ALFİN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tr-TR" dirty="0"/>
              <a:t>Fizikokimya</a:t>
            </a:r>
            <a:br>
              <a:rPr lang="tr-TR" dirty="0"/>
            </a:br>
            <a:r>
              <a:rPr lang="tr-TR" dirty="0">
                <a:solidFill>
                  <a:srgbClr val="FF0000"/>
                </a:solidFill>
              </a:rPr>
              <a:t>Gazlar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64" y="92075"/>
            <a:ext cx="2143125" cy="2143125"/>
          </a:xfrm>
          <a:prstGeom prst="rect">
            <a:avLst/>
          </a:prstGeom>
        </p:spPr>
      </p:pic>
      <p:pic>
        <p:nvPicPr>
          <p:cNvPr id="13314" name="Picture 2" descr="http://66.media.tumblr.com/bb6cb65d63dd52c8e34739e45de9d0e1/tumblr_mpzycce7Dk1sus4b5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82" y="3908255"/>
            <a:ext cx="3181088" cy="16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l3.picdn.net/shutterstock/videos/10357706/thumb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23" y="1841953"/>
            <a:ext cx="3667686" cy="20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thefreshloaf.com/files/u5218/G%C3%A9rard_Rubaud_Levain_crumb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39" y="3908255"/>
            <a:ext cx="2947843" cy="22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9" y="1087358"/>
            <a:ext cx="8289701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B050"/>
                </a:solidFill>
              </a:rPr>
              <a:t>Gaz basıncı</a:t>
            </a:r>
            <a:r>
              <a:rPr lang="tr-TR" sz="2800" dirty="0"/>
              <a:t>, </a:t>
            </a:r>
            <a:r>
              <a:rPr lang="tr-TR" sz="2800" dirty="0">
                <a:solidFill>
                  <a:srgbClr val="FF0000"/>
                </a:solidFill>
              </a:rPr>
              <a:t>gaz taneciklerin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kabın çeperlerine yaptıkları </a:t>
            </a:r>
            <a:r>
              <a:rPr lang="tr-TR" sz="2800" dirty="0">
                <a:solidFill>
                  <a:srgbClr val="0070C0"/>
                </a:solidFill>
              </a:rPr>
              <a:t>çarpmalardan ileri gelir</a:t>
            </a:r>
            <a:r>
              <a:rPr lang="tr-TR" sz="2800" dirty="0"/>
              <a:t>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Gazlar bulundukları kabın her yerine homojen olarak dağıldığı için kabın tüm yüzeylerine </a:t>
            </a:r>
            <a:r>
              <a:rPr lang="tr-TR" sz="2800" dirty="0">
                <a:solidFill>
                  <a:srgbClr val="FF0000"/>
                </a:solidFill>
              </a:rPr>
              <a:t>uygulanan basınç aynıdır</a:t>
            </a:r>
            <a:r>
              <a:rPr lang="tr-TR" sz="28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C3300"/>
                </a:solidFill>
              </a:rPr>
              <a:t>Basınç Kavramı</a:t>
            </a: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3930145"/>
            <a:ext cx="31813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06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C3300"/>
                </a:solidFill>
              </a:rPr>
              <a:t>Basınç Kavramı</a:t>
            </a:r>
          </a:p>
        </p:txBody>
      </p:sp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524000" y="1524000"/>
            <a:ext cx="304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 3" panose="05040102010807070707" pitchFamily="18" charset="2"/>
              <a:buChar char=""/>
              <a:defRPr sz="1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altLang="ar-SY" sz="2800" dirty="0">
                <a:solidFill>
                  <a:srgbClr val="FF0000"/>
                </a:solidFill>
              </a:rPr>
              <a:t>Ga</a:t>
            </a:r>
            <a:r>
              <a:rPr lang="tr-TR" altLang="ar-SY" sz="2800" dirty="0">
                <a:solidFill>
                  <a:srgbClr val="FF0000"/>
                </a:solidFill>
              </a:rPr>
              <a:t>z</a:t>
            </a:r>
            <a:r>
              <a:rPr lang="en-US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>
                <a:solidFill>
                  <a:srgbClr val="FF0000"/>
                </a:solidFill>
              </a:rPr>
              <a:t>Basıncı</a:t>
            </a:r>
            <a:r>
              <a:rPr lang="en-US" altLang="ar-SY" sz="2800" dirty="0">
                <a:solidFill>
                  <a:srgbClr val="FF0000"/>
                </a:solidFill>
              </a:rPr>
              <a:t> </a:t>
            </a:r>
          </a:p>
          <a:p>
            <a:endParaRPr lang="en-US" altLang="ar-SY" sz="2800" dirty="0"/>
          </a:p>
          <a:p>
            <a:endParaRPr lang="en-US" altLang="ar-SY" sz="2800" dirty="0"/>
          </a:p>
          <a:p>
            <a:endParaRPr lang="en-US" altLang="ar-SY" sz="2800" dirty="0"/>
          </a:p>
          <a:p>
            <a:pPr algn="l" rtl="0"/>
            <a:r>
              <a:rPr lang="tr-TR" altLang="ar-SY" sz="2800" dirty="0">
                <a:solidFill>
                  <a:srgbClr val="FF0000"/>
                </a:solidFill>
              </a:rPr>
              <a:t>Sıvı Basıncı</a:t>
            </a:r>
            <a:endParaRPr lang="en-US" altLang="ar-SY" sz="2800" dirty="0">
              <a:solidFill>
                <a:srgbClr val="FF0000"/>
              </a:solidFill>
            </a:endParaRPr>
          </a:p>
          <a:p>
            <a:pPr lvl="1">
              <a:buFontTx/>
              <a:buNone/>
            </a:pPr>
            <a:endParaRPr lang="en-US" altLang="ar-SY" sz="24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125788" y="4486275"/>
            <a:ext cx="2070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ar-SY" sz="2800" dirty="0">
                <a:solidFill>
                  <a:srgbClr val="0070C0"/>
                </a:solidFill>
              </a:rPr>
              <a:t>P  =  </a:t>
            </a:r>
            <a:r>
              <a:rPr lang="tr-TR" altLang="ar-SY" sz="2800" dirty="0">
                <a:solidFill>
                  <a:srgbClr val="0070C0"/>
                </a:solidFill>
              </a:rPr>
              <a:t>ρ </a:t>
            </a:r>
            <a:r>
              <a:rPr lang="en-US" altLang="ar-SY" sz="2800" dirty="0">
                <a:solidFill>
                  <a:srgbClr val="0070C0"/>
                </a:solidFill>
              </a:rPr>
              <a:t>· g ·</a:t>
            </a:r>
            <a:r>
              <a:rPr lang="tr-TR" altLang="ar-SY" sz="2800" dirty="0">
                <a:solidFill>
                  <a:srgbClr val="0070C0"/>
                </a:solidFill>
              </a:rPr>
              <a:t> </a:t>
            </a:r>
            <a:r>
              <a:rPr lang="en-US" altLang="ar-SY" sz="2800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378450" y="4059238"/>
            <a:ext cx="32702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g: Yerçekimi ivmesi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h: Yükseklik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ρ : Yoğunluk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110288" y="1992313"/>
            <a:ext cx="25527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P:</a:t>
            </a:r>
            <a:r>
              <a:rPr lang="en-US" altLang="ar-SY" sz="2400" dirty="0"/>
              <a:t> </a:t>
            </a:r>
            <a:r>
              <a:rPr lang="tr-TR" altLang="ar-SY" sz="2400" dirty="0"/>
              <a:t>Basınç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F:</a:t>
            </a:r>
            <a:r>
              <a:rPr lang="en-US" altLang="ar-SY" sz="2400" dirty="0"/>
              <a:t> </a:t>
            </a:r>
            <a:r>
              <a:rPr lang="tr-TR" altLang="ar-SY" sz="2400" dirty="0"/>
              <a:t>Kuvvet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tr-TR" altLang="ar-SY" sz="2400" dirty="0"/>
              <a:t>A:</a:t>
            </a:r>
            <a:r>
              <a:rPr lang="en-US" altLang="ar-SY" sz="2400" dirty="0"/>
              <a:t> </a:t>
            </a:r>
            <a:r>
              <a:rPr lang="tr-TR" altLang="ar-SY" sz="2400" dirty="0"/>
              <a:t>Alan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2631201" y="5770938"/>
                <a:ext cx="5748497" cy="81522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01" y="5770938"/>
                <a:ext cx="5748497" cy="8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483B9F8A-8BFF-4644-BBBB-32B46843F4B9}"/>
                  </a:ext>
                </a:extLst>
              </p:cNvPr>
              <p:cNvSpPr/>
              <p:nvPr/>
            </p:nvSpPr>
            <p:spPr>
              <a:xfrm>
                <a:off x="3048000" y="2194360"/>
                <a:ext cx="2714910" cy="98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Pa</m:t>
                      </m:r>
                      <m:r>
                        <a:rPr lang="tr-TR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tr-T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tr-T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lang="tr-T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tr-TR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Dikdörtgen 3">
                <a:extLst>
                  <a:ext uri="{FF2B5EF4-FFF2-40B4-BE49-F238E27FC236}">
                    <a16:creationId xmlns:a16="http://schemas.microsoft.com/office/drawing/2014/main" id="{483B9F8A-8BFF-4644-BBBB-32B46843F4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194360"/>
                <a:ext cx="2714910" cy="989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31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5829838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Barometre Basıncı 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87358"/>
            <a:ext cx="10056731" cy="4695256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676400" y="2930409"/>
            <a:ext cx="10945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dirty="0"/>
              <a:t>Atmosfer basıncı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197927" y="2930408"/>
            <a:ext cx="10945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dirty="0"/>
              <a:t>Atmosfer basıncı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6742775" y="2930407"/>
            <a:ext cx="10945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dirty="0"/>
              <a:t>Atmosfer basıncı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9287623" y="2930406"/>
            <a:ext cx="10945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dirty="0"/>
              <a:t>Atmosfer basıncı</a:t>
            </a:r>
          </a:p>
        </p:txBody>
      </p:sp>
    </p:spTree>
    <p:extLst>
      <p:ext uri="{BB962C8B-B14F-4D97-AF65-F5344CB8AC3E}">
        <p14:creationId xmlns:p14="http://schemas.microsoft.com/office/powerpoint/2010/main" val="34895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5829838" cy="508960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Dünyanın atmosferi tarafından uygulanan basınçtır.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Deniz seviyesinde atmosfer tabakasının, bir </a:t>
            </a:r>
            <a:r>
              <a:rPr lang="tr-TR" sz="2800" dirty="0">
                <a:solidFill>
                  <a:srgbClr val="0070C0"/>
                </a:solidFill>
              </a:rPr>
              <a:t>birim alana </a:t>
            </a:r>
            <a:r>
              <a:rPr lang="tr-TR" sz="2800" dirty="0"/>
              <a:t>uyguladığı kuvvet aynı koşullarda </a:t>
            </a:r>
            <a:r>
              <a:rPr lang="tr-TR" sz="2800" dirty="0">
                <a:solidFill>
                  <a:srgbClr val="FF0000"/>
                </a:solidFill>
              </a:rPr>
              <a:t>760 mm yüksekliğindeki bir cıva sütununun</a:t>
            </a:r>
            <a:r>
              <a:rPr lang="tr-TR" sz="2800" dirty="0"/>
              <a:t> aynı birim alana uyguladığı kuvvete eşittir.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Atmosfer basıncı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839" y="1087358"/>
            <a:ext cx="4657858" cy="51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5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Cıva yoğunluğu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800" dirty="0">
                <a:solidFill>
                  <a:schemeClr val="tx1"/>
                </a:solidFill>
              </a:rPr>
              <a:t>ρ</a:t>
            </a:r>
            <a:r>
              <a:rPr lang="tr-TR" sz="2800" dirty="0">
                <a:solidFill>
                  <a:schemeClr val="tx1"/>
                </a:solidFill>
              </a:rPr>
              <a:t> = 13,5951 g / cm</a:t>
            </a:r>
            <a:r>
              <a:rPr lang="tr-TR" sz="2800" baseline="30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 = 1,35951 X 10</a:t>
            </a:r>
            <a:r>
              <a:rPr lang="tr-TR" sz="2800" baseline="30000" dirty="0">
                <a:solidFill>
                  <a:schemeClr val="tx1"/>
                </a:solidFill>
              </a:rPr>
              <a:t>4</a:t>
            </a:r>
            <a:r>
              <a:rPr lang="tr-TR" sz="2800" dirty="0">
                <a:solidFill>
                  <a:schemeClr val="tx1"/>
                </a:solidFill>
              </a:rPr>
              <a:t> kg / m</a:t>
            </a:r>
            <a:r>
              <a:rPr lang="tr-TR" sz="2800" baseline="30000" dirty="0">
                <a:solidFill>
                  <a:schemeClr val="tx1"/>
                </a:solidFill>
              </a:rPr>
              <a:t>3</a:t>
            </a:r>
            <a:r>
              <a:rPr lang="tr-TR" sz="2800" dirty="0">
                <a:solidFill>
                  <a:schemeClr val="tx1"/>
                </a:solidFill>
              </a:rPr>
              <a:t>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rgbClr val="FF0000"/>
                </a:solidFill>
              </a:rPr>
              <a:t>g</a:t>
            </a:r>
            <a:r>
              <a:rPr lang="tr-TR" sz="2800" dirty="0">
                <a:solidFill>
                  <a:schemeClr val="tx2"/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 9,80665 m/s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olduğunda,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 olarak </a:t>
            </a:r>
            <a:r>
              <a:rPr lang="tr-TR" sz="2800" dirty="0">
                <a:solidFill>
                  <a:srgbClr val="FF0000"/>
                </a:solidFill>
              </a:rPr>
              <a:t>760 mm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yüksekliğindeki bir kolonda bulunan cıvanın uyguladığı basıncı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 = (9,80665 m/s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)(0,760 m)(1,35951 X 10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kg 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= </a:t>
            </a:r>
          </a:p>
          <a:p>
            <a:pPr mar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=1,01325 x 10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kg 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-1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Atmosfer basıncı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atm = 760 Torr ≈ 760 mmHg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>
                <a:solidFill>
                  <a:schemeClr val="tx2"/>
                </a:solidFill>
              </a:rPr>
              <a:t>	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=1,01325 x 10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tr-TR" sz="2800" dirty="0">
                <a:solidFill>
                  <a:srgbClr val="FF0000"/>
                </a:solidFill>
              </a:rPr>
              <a:t>(</a:t>
            </a:r>
            <a:r>
              <a:rPr lang="tr-TR" sz="2800" dirty="0" err="1">
                <a:solidFill>
                  <a:srgbClr val="FF0000"/>
                </a:solidFill>
              </a:rPr>
              <a:t>Pa</a:t>
            </a:r>
            <a:r>
              <a:rPr lang="tr-TR" sz="2800" dirty="0">
                <a:solidFill>
                  <a:srgbClr val="FF0000"/>
                </a:solidFill>
              </a:rPr>
              <a:t>) =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101,325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kPa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Atmosfer basıncı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524000" y="2695114"/>
            <a:ext cx="79629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tr-TR" sz="2800" dirty="0"/>
              <a:t>Ödev</a:t>
            </a:r>
          </a:p>
          <a:p>
            <a:r>
              <a:rPr lang="tr-TR" sz="2800" dirty="0"/>
              <a:t>76,0 cm (760 mm) yükseklikte cıva sütununun basıncına eşdeğer basıncı oluşturabilecek su sütununun yüksekliği ne olmalıdır?</a:t>
            </a:r>
          </a:p>
          <a:p>
            <a:r>
              <a:rPr lang="tr-TR" sz="2800" dirty="0">
                <a:solidFill>
                  <a:srgbClr val="FF0000"/>
                </a:solidFill>
              </a:rPr>
              <a:t>Cıva yoğunluğu = 13,6 g/cm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</a:p>
          <a:p>
            <a:r>
              <a:rPr lang="tr-TR" sz="2800" dirty="0">
                <a:solidFill>
                  <a:srgbClr val="FF0000"/>
                </a:solidFill>
              </a:rPr>
              <a:t>Su yoğunluğu = 1 g/cm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14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E47BCABD-C75B-411F-9AAC-37743BABE1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433371"/>
              </p:ext>
            </p:extLst>
          </p:nvPr>
        </p:nvGraphicFramePr>
        <p:xfrm>
          <a:off x="1360486" y="1397155"/>
          <a:ext cx="9774545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707">
                  <a:extLst>
                    <a:ext uri="{9D8B030D-6E8A-4147-A177-3AD203B41FA5}">
                      <a16:colId xmlns:a16="http://schemas.microsoft.com/office/drawing/2014/main" val="1265166054"/>
                    </a:ext>
                  </a:extLst>
                </a:gridCol>
                <a:gridCol w="1679820">
                  <a:extLst>
                    <a:ext uri="{9D8B030D-6E8A-4147-A177-3AD203B41FA5}">
                      <a16:colId xmlns:a16="http://schemas.microsoft.com/office/drawing/2014/main" val="1391032155"/>
                    </a:ext>
                  </a:extLst>
                </a:gridCol>
                <a:gridCol w="4395018">
                  <a:extLst>
                    <a:ext uri="{9D8B030D-6E8A-4147-A177-3AD203B41FA5}">
                      <a16:colId xmlns:a16="http://schemas.microsoft.com/office/drawing/2014/main" val="4187657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İsim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Simge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Değer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973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Pascal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</a:t>
                      </a:r>
                      <a:r>
                        <a:rPr lang="tr-TR" sz="2800" dirty="0" err="1"/>
                        <a:t>Pa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Nm</a:t>
                      </a:r>
                      <a:r>
                        <a:rPr lang="tr-TR" sz="2800" baseline="30000" dirty="0"/>
                        <a:t>-2</a:t>
                      </a:r>
                      <a:r>
                        <a:rPr lang="tr-TR" sz="2800" dirty="0"/>
                        <a:t>, 1 kg m</a:t>
                      </a:r>
                      <a:r>
                        <a:rPr lang="tr-TR" sz="2800" baseline="30000" dirty="0"/>
                        <a:t>-1</a:t>
                      </a:r>
                      <a:r>
                        <a:rPr lang="tr-TR" sz="2800" dirty="0"/>
                        <a:t> s</a:t>
                      </a:r>
                      <a:r>
                        <a:rPr lang="tr-TR" sz="2800" baseline="30000" dirty="0"/>
                        <a:t>-2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570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bar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>
                        <a:buNone/>
                      </a:pPr>
                      <a:r>
                        <a:rPr lang="tr-TR" sz="2800" baseline="0" dirty="0"/>
                        <a:t>10</a:t>
                      </a:r>
                      <a:r>
                        <a:rPr lang="tr-TR" sz="2800" baseline="30000" dirty="0"/>
                        <a:t>5</a:t>
                      </a:r>
                      <a:r>
                        <a:rPr lang="tr-TR" sz="2800" baseline="0" dirty="0"/>
                        <a:t> </a:t>
                      </a:r>
                      <a:r>
                        <a:rPr lang="tr-TR" sz="2800" baseline="0" dirty="0" err="1"/>
                        <a:t>Pa</a:t>
                      </a:r>
                      <a:endParaRPr lang="tr-TR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521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atmosfer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</a:t>
                      </a:r>
                      <a:r>
                        <a:rPr lang="tr-TR" sz="2800" dirty="0" err="1"/>
                        <a:t>atm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>
                        <a:buNone/>
                      </a:pPr>
                      <a:r>
                        <a:rPr lang="tr-TR" sz="2800" baseline="0" dirty="0"/>
                        <a:t>101,325 </a:t>
                      </a:r>
                      <a:r>
                        <a:rPr lang="tr-TR" sz="2800" baseline="0" dirty="0" err="1"/>
                        <a:t>kPa</a:t>
                      </a:r>
                      <a:endParaRPr lang="tr-TR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10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 err="1"/>
                        <a:t>Torr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</a:t>
                      </a:r>
                      <a:r>
                        <a:rPr lang="tr-TR" sz="2800" dirty="0" err="1"/>
                        <a:t>torr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>
                        <a:buNone/>
                      </a:pPr>
                      <a:r>
                        <a:rPr lang="tr-TR" sz="2800" baseline="0" dirty="0"/>
                        <a:t>(101325/760) </a:t>
                      </a:r>
                      <a:r>
                        <a:rPr lang="tr-TR" sz="2800" baseline="0" dirty="0" err="1"/>
                        <a:t>Pa</a:t>
                      </a:r>
                      <a:r>
                        <a:rPr lang="tr-TR" sz="2800" baseline="0" dirty="0"/>
                        <a:t> = 133,32 </a:t>
                      </a:r>
                      <a:r>
                        <a:rPr lang="tr-TR" sz="2800" baseline="0" dirty="0" err="1"/>
                        <a:t>Pa</a:t>
                      </a:r>
                      <a:endParaRPr lang="tr-TR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88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Milimetre cıva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</a:t>
                      </a:r>
                      <a:r>
                        <a:rPr lang="tr-TR" sz="2800" dirty="0" err="1"/>
                        <a:t>mmHg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>
                        <a:buNone/>
                      </a:pPr>
                      <a:r>
                        <a:rPr lang="tr-TR" sz="2800" baseline="0" dirty="0"/>
                        <a:t>133,322 </a:t>
                      </a:r>
                      <a:r>
                        <a:rPr lang="tr-TR" sz="2800" baseline="0" dirty="0" err="1"/>
                        <a:t>Pa</a:t>
                      </a:r>
                      <a:endParaRPr lang="tr-TR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54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inç kare başına pound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tr-TR" sz="2800" dirty="0"/>
                        <a:t>1 </a:t>
                      </a:r>
                      <a:r>
                        <a:rPr lang="tr-TR" sz="2800" dirty="0" err="1"/>
                        <a:t>psi</a:t>
                      </a:r>
                      <a:endParaRPr lang="tr-T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rtl="0">
                        <a:buNone/>
                      </a:pPr>
                      <a:r>
                        <a:rPr lang="tr-TR" sz="2800" baseline="0" dirty="0"/>
                        <a:t>6,894757 </a:t>
                      </a:r>
                      <a:r>
                        <a:rPr lang="tr-TR" sz="2800" baseline="0" dirty="0" err="1"/>
                        <a:t>kPa</a:t>
                      </a:r>
                      <a:endParaRPr lang="tr-TR" sz="2800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64405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C3300"/>
                </a:solidFill>
              </a:rPr>
              <a:t>Basınç Birimleri</a:t>
            </a:r>
          </a:p>
        </p:txBody>
      </p:sp>
    </p:spTree>
    <p:extLst>
      <p:ext uri="{BB962C8B-B14F-4D97-AF65-F5344CB8AC3E}">
        <p14:creationId xmlns:p14="http://schemas.microsoft.com/office/powerpoint/2010/main" val="37185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087358"/>
                <a:ext cx="8209935" cy="5089605"/>
              </a:xfrm>
            </p:spPr>
            <p:txBody>
              <a:bodyPr>
                <a:normAutofit fontScale="85000" lnSpcReduction="10000"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sz="2800" dirty="0">
                    <a:solidFill>
                      <a:schemeClr val="tx1"/>
                    </a:solidFill>
                  </a:rPr>
                  <a:t>380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mmHg</a:t>
                </a:r>
                <a:r>
                  <a:rPr lang="tr-TR" sz="2800" dirty="0">
                    <a:solidFill>
                      <a:schemeClr val="tx1"/>
                    </a:solidFill>
                  </a:rPr>
                  <a:t> basıncını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atm</a:t>
                </a:r>
                <a:r>
                  <a:rPr lang="tr-TR" sz="2800" dirty="0">
                    <a:solidFill>
                      <a:schemeClr val="tx1"/>
                    </a:solidFill>
                  </a:rPr>
                  <a:t>,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torr</a:t>
                </a:r>
                <a:r>
                  <a:rPr lang="tr-TR" sz="2800" dirty="0">
                    <a:solidFill>
                      <a:schemeClr val="tx1"/>
                    </a:solidFill>
                  </a:rPr>
                  <a:t>, pascal ve N/m</a:t>
                </a:r>
                <a:r>
                  <a:rPr lang="tr-TR" sz="2800" baseline="30000" dirty="0">
                    <a:solidFill>
                      <a:schemeClr val="tx1"/>
                    </a:solidFill>
                  </a:rPr>
                  <a:t>2</a:t>
                </a:r>
                <a:r>
                  <a:rPr lang="tr-TR" sz="2800" dirty="0">
                    <a:solidFill>
                      <a:schemeClr val="tx1"/>
                    </a:solidFill>
                  </a:rPr>
                  <a:t> olarak bulunuz.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380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mmHg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atm</m:t>
                        </m:r>
                      </m:num>
                      <m:den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760</m:t>
                        </m:r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mmHg</m:t>
                        </m:r>
                      </m:den>
                    </m:f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atm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380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mmHg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760</m:t>
                        </m:r>
                        <m:r>
                          <a:rPr lang="tr-TR" sz="2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torr</m:t>
                        </m:r>
                      </m:num>
                      <m:den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760</m:t>
                        </m:r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mmHg</m:t>
                        </m:r>
                      </m:den>
                    </m:f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380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torr</a:t>
                </a: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380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mmHg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101325</m:t>
                        </m:r>
                        <m: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Pa</m:t>
                        </m:r>
                      </m:num>
                      <m:den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760</m:t>
                        </m:r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mmHg</m:t>
                        </m:r>
                      </m:den>
                    </m:f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50663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Pa</m:t>
                    </m:r>
                  </m:oMath>
                </a14:m>
                <a:endParaRPr lang="tr-TR" sz="2800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380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mmHg</m:t>
                    </m:r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01325</m:t>
                        </m:r>
                        <m:f>
                          <m:fPr>
                            <m:ctrlP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tr-T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tr-TR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lang="tr-TR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760</m:t>
                        </m:r>
                        <m: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mmHg</m:t>
                        </m:r>
                      </m:den>
                    </m:f>
                    <m:r>
                      <a:rPr lang="tr-TR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50663</m:t>
                    </m:r>
                    <m:f>
                      <m:f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tr-TR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sSup>
                          <m:sSupPr>
                            <m:ctrlPr>
                              <a:rPr lang="tr-TR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tr-TR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087358"/>
                <a:ext cx="8209935" cy="5089605"/>
              </a:xfrm>
              <a:blipFill>
                <a:blip r:embed="rId2"/>
                <a:stretch>
                  <a:fillRect l="-10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Örnek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59" y="2344335"/>
            <a:ext cx="9353550" cy="40195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Bir kaptaki gazların basıncını ölçmek için manometreler kullanılır.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/>
          <a:lstStyle/>
          <a:p>
            <a:pPr rtl="0"/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Manometreler</a:t>
            </a:r>
            <a:endParaRPr lang="tr-TR" altLang="ar-SY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02326" y="5163556"/>
            <a:ext cx="286789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363" indent="-360363" algn="ctr"/>
            <a:r>
              <a:rPr lang="tr-TR" i="1" dirty="0" err="1"/>
              <a:t>P</a:t>
            </a:r>
            <a:r>
              <a:rPr lang="tr-TR" baseline="-25000" dirty="0" err="1"/>
              <a:t>gaz</a:t>
            </a:r>
            <a:r>
              <a:rPr lang="tr-TR" dirty="0"/>
              <a:t>=</a:t>
            </a:r>
            <a:r>
              <a:rPr lang="tr-TR" i="1" dirty="0" err="1"/>
              <a:t>P</a:t>
            </a:r>
            <a:r>
              <a:rPr lang="tr-TR" baseline="-25000" dirty="0" err="1"/>
              <a:t>bar</a:t>
            </a:r>
            <a:r>
              <a:rPr lang="tr-TR" baseline="-25000" dirty="0"/>
              <a:t>.</a:t>
            </a:r>
            <a:endParaRPr lang="tr-TR" dirty="0"/>
          </a:p>
          <a:p>
            <a:pPr marL="360363" indent="-360363" algn="ctr"/>
            <a:endParaRPr lang="tr-TR" sz="1600" dirty="0"/>
          </a:p>
          <a:p>
            <a:pPr marL="360363" indent="-360363"/>
            <a:r>
              <a:rPr lang="tr-TR" dirty="0"/>
              <a:t>(a) Gaz basıncı barometre basıncına eşit.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4467758" y="5163556"/>
            <a:ext cx="302095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363" indent="-360363" algn="ctr"/>
            <a:r>
              <a:rPr lang="tr-TR" i="1" dirty="0" err="1"/>
              <a:t>P</a:t>
            </a:r>
            <a:r>
              <a:rPr lang="tr-TR" baseline="-25000" dirty="0" err="1"/>
              <a:t>gaz</a:t>
            </a:r>
            <a:r>
              <a:rPr lang="tr-TR" dirty="0"/>
              <a:t>=</a:t>
            </a:r>
            <a:r>
              <a:rPr lang="tr-TR" i="1" dirty="0" err="1"/>
              <a:t>P</a:t>
            </a:r>
            <a:r>
              <a:rPr lang="tr-TR" baseline="-25000" dirty="0" err="1"/>
              <a:t>bar</a:t>
            </a:r>
            <a:r>
              <a:rPr lang="tr-TR" baseline="-25000" dirty="0"/>
              <a:t>. </a:t>
            </a:r>
            <a:r>
              <a:rPr lang="tr-TR" dirty="0"/>
              <a:t>+</a:t>
            </a:r>
            <a:r>
              <a:rPr lang="tr-TR" dirty="0">
                <a:solidFill>
                  <a:srgbClr val="FF0000"/>
                </a:solidFill>
              </a:rPr>
              <a:t>∆</a:t>
            </a:r>
            <a:r>
              <a:rPr lang="tr-TR" i="1" dirty="0">
                <a:solidFill>
                  <a:srgbClr val="FF0000"/>
                </a:solidFill>
              </a:rPr>
              <a:t>P</a:t>
            </a:r>
          </a:p>
          <a:p>
            <a:pPr marL="360363" indent="-360363" algn="ctr"/>
            <a:r>
              <a:rPr lang="tr-TR" dirty="0">
                <a:solidFill>
                  <a:srgbClr val="FF0000"/>
                </a:solidFill>
              </a:rPr>
              <a:t>∆</a:t>
            </a:r>
            <a:r>
              <a:rPr lang="tr-TR" i="1" dirty="0">
                <a:solidFill>
                  <a:srgbClr val="FF0000"/>
                </a:solidFill>
              </a:rPr>
              <a:t>P</a:t>
            </a:r>
            <a:r>
              <a:rPr lang="tr-TR" i="1" dirty="0">
                <a:solidFill>
                  <a:schemeClr val="tx2"/>
                </a:solidFill>
              </a:rPr>
              <a:t>= g </a:t>
            </a:r>
            <a:r>
              <a:rPr lang="tr-TR" dirty="0">
                <a:solidFill>
                  <a:schemeClr val="tx2"/>
                </a:solidFill>
              </a:rPr>
              <a:t>x </a:t>
            </a:r>
            <a:r>
              <a:rPr lang="tr-TR" i="1" dirty="0">
                <a:solidFill>
                  <a:schemeClr val="tx2"/>
                </a:solidFill>
              </a:rPr>
              <a:t>h </a:t>
            </a:r>
            <a:r>
              <a:rPr lang="tr-TR" dirty="0">
                <a:solidFill>
                  <a:schemeClr val="tx2"/>
                </a:solidFill>
              </a:rPr>
              <a:t>x </a:t>
            </a:r>
            <a:r>
              <a:rPr lang="el-GR" dirty="0">
                <a:solidFill>
                  <a:schemeClr val="tx2"/>
                </a:solidFill>
              </a:rPr>
              <a:t>ρ</a:t>
            </a:r>
            <a:r>
              <a:rPr lang="tr-TR" dirty="0">
                <a:solidFill>
                  <a:schemeClr val="tx2"/>
                </a:solidFill>
              </a:rPr>
              <a:t> &gt; 0</a:t>
            </a:r>
            <a:r>
              <a:rPr lang="tr-TR" i="1" dirty="0">
                <a:solidFill>
                  <a:schemeClr val="tx2"/>
                </a:solidFill>
              </a:rPr>
              <a:t> </a:t>
            </a:r>
          </a:p>
          <a:p>
            <a:pPr marL="360363" indent="-360363"/>
            <a:r>
              <a:rPr lang="tr-TR" dirty="0"/>
              <a:t>(b) Gaz basıncı barometre basıncından büyük.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488711" y="5163556"/>
            <a:ext cx="302095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0363" indent="-360363" algn="ctr"/>
            <a:r>
              <a:rPr lang="tr-TR" i="1" dirty="0"/>
              <a:t>P</a:t>
            </a:r>
            <a:r>
              <a:rPr lang="tr-TR" baseline="-25000" dirty="0"/>
              <a:t>gaz</a:t>
            </a:r>
            <a:r>
              <a:rPr lang="tr-TR" dirty="0"/>
              <a:t>=</a:t>
            </a:r>
            <a:r>
              <a:rPr lang="tr-TR" i="1" dirty="0"/>
              <a:t>P</a:t>
            </a:r>
            <a:r>
              <a:rPr lang="tr-TR" baseline="-25000" dirty="0"/>
              <a:t>bar. </a:t>
            </a:r>
            <a:r>
              <a:rPr lang="tr-TR" dirty="0"/>
              <a:t>-</a:t>
            </a:r>
            <a:r>
              <a:rPr lang="tr-TR" dirty="0">
                <a:solidFill>
                  <a:srgbClr val="FF0000"/>
                </a:solidFill>
              </a:rPr>
              <a:t>∆</a:t>
            </a:r>
            <a:r>
              <a:rPr lang="tr-TR" i="1" dirty="0">
                <a:solidFill>
                  <a:srgbClr val="FF0000"/>
                </a:solidFill>
              </a:rPr>
              <a:t>P</a:t>
            </a:r>
          </a:p>
          <a:p>
            <a:pPr marL="360363" indent="-360363" algn="ctr"/>
            <a:r>
              <a:rPr lang="tr-TR" dirty="0">
                <a:solidFill>
                  <a:srgbClr val="FF0000"/>
                </a:solidFill>
              </a:rPr>
              <a:t>∆</a:t>
            </a:r>
            <a:r>
              <a:rPr lang="tr-TR" i="1" dirty="0">
                <a:solidFill>
                  <a:srgbClr val="FF0000"/>
                </a:solidFill>
              </a:rPr>
              <a:t>P</a:t>
            </a:r>
            <a:r>
              <a:rPr lang="tr-TR" i="1" dirty="0">
                <a:solidFill>
                  <a:schemeClr val="tx2"/>
                </a:solidFill>
              </a:rPr>
              <a:t>= - g </a:t>
            </a:r>
            <a:r>
              <a:rPr lang="tr-TR" dirty="0">
                <a:solidFill>
                  <a:schemeClr val="tx2"/>
                </a:solidFill>
              </a:rPr>
              <a:t>x </a:t>
            </a:r>
            <a:r>
              <a:rPr lang="tr-TR" i="1" dirty="0">
                <a:solidFill>
                  <a:schemeClr val="tx2"/>
                </a:solidFill>
              </a:rPr>
              <a:t>h </a:t>
            </a:r>
            <a:r>
              <a:rPr lang="tr-TR" dirty="0">
                <a:solidFill>
                  <a:schemeClr val="tx2"/>
                </a:solidFill>
              </a:rPr>
              <a:t>x </a:t>
            </a:r>
            <a:r>
              <a:rPr lang="el-GR" dirty="0">
                <a:solidFill>
                  <a:schemeClr val="tx2"/>
                </a:solidFill>
              </a:rPr>
              <a:t>ρ</a:t>
            </a:r>
            <a:r>
              <a:rPr lang="tr-TR" dirty="0">
                <a:solidFill>
                  <a:schemeClr val="tx2"/>
                </a:solidFill>
              </a:rPr>
              <a:t> &lt; 0</a:t>
            </a:r>
            <a:r>
              <a:rPr lang="tr-TR" i="1" dirty="0">
                <a:solidFill>
                  <a:schemeClr val="tx2"/>
                </a:solidFill>
              </a:rPr>
              <a:t> </a:t>
            </a:r>
          </a:p>
          <a:p>
            <a:pPr marL="360363" indent="-360363"/>
            <a:r>
              <a:rPr lang="tr-TR" dirty="0"/>
              <a:t>(c) Gaz basıncı barometre basıncından küçük. </a:t>
            </a:r>
          </a:p>
        </p:txBody>
      </p:sp>
    </p:spTree>
    <p:extLst>
      <p:ext uri="{BB962C8B-B14F-4D97-AF65-F5344CB8AC3E}">
        <p14:creationId xmlns:p14="http://schemas.microsoft.com/office/powerpoint/2010/main" val="2468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Manometreler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087358"/>
            <a:ext cx="8014703" cy="48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GİRİŞ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Gazların özellikleri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Basınç kavramı -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Barometre Basıncı -Atmosfer basıncı - Manometreler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YASALARI -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Boyle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Yasası- Charles Yasası -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Gay-Lussac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Yasası – STP-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Avogadro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Yasası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İDEAL GAZ DENKLEMİ -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Sabiti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Gazlar</a:t>
            </a:r>
            <a:endParaRPr lang="ar-SY" sz="3600" dirty="0"/>
          </a:p>
        </p:txBody>
      </p:sp>
    </p:spTree>
    <p:extLst>
      <p:ext uri="{BB962C8B-B14F-4D97-AF65-F5344CB8AC3E}">
        <p14:creationId xmlns:p14="http://schemas.microsoft.com/office/powerpoint/2010/main" val="42014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 uçlu bir manometre ile basıncı ölçülmek istenen bir gaz için, manometrenin </a:t>
            </a:r>
            <a:r>
              <a:rPr lang="tr-TR" sz="2800" dirty="0">
                <a:solidFill>
                  <a:srgbClr val="00B050"/>
                </a:solidFill>
              </a:rPr>
              <a:t>açık uç kısmındaki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borudaki </a:t>
            </a:r>
            <a:r>
              <a:rPr lang="tr-TR" sz="2800" dirty="0">
                <a:solidFill>
                  <a:srgbClr val="0070C0"/>
                </a:solidFill>
              </a:rPr>
              <a:t>su seviyesi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balonuna bağlı kısmındaki borudaki su seviyesinden </a:t>
            </a:r>
            <a:r>
              <a:rPr lang="tr-TR" sz="2800" dirty="0">
                <a:solidFill>
                  <a:srgbClr val="00B0F0"/>
                </a:solidFill>
              </a:rPr>
              <a:t>16,3 cm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daha yüksektir</a:t>
            </a:r>
            <a:r>
              <a:rPr lang="tr-TR" sz="2800" dirty="0"/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Atmosferik basınç 755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mmHg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olduğuna göre bu gazın basıncını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mmHg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olarak bulunuz </a:t>
            </a:r>
            <a:r>
              <a:rPr lang="tr-TR" sz="2800" dirty="0"/>
              <a:t>(</a:t>
            </a:r>
            <a:r>
              <a:rPr lang="tr-TR" sz="2800" dirty="0">
                <a:solidFill>
                  <a:srgbClr val="00B0F0"/>
                </a:solidFill>
              </a:rPr>
              <a:t>Suyun yoğunluğu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1,0 g/cm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veya 1000 kg/m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tür).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Örnek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Çözüm</a:t>
            </a:r>
            <a:endParaRPr lang="tr-TR" altLang="ar-SY" sz="4000" dirty="0">
              <a:solidFill>
                <a:srgbClr val="CC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87358"/>
            <a:ext cx="10140113" cy="36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6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9" y="1087358"/>
            <a:ext cx="8289701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Daha önce şekil (c) deki manometre sıvı cıva (d = 13,6 g / cm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ile doldurulduğunda barometre basıncı 748,2 mm Hg ve cıva seviyeleri farkı 8,6 mm Hg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dır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 basıncı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tr-TR" sz="2800" baseline="-25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gaz</a:t>
            </a:r>
            <a:r>
              <a:rPr lang="tr-TR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 kadardır?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CC3300"/>
                </a:solidFill>
              </a:rPr>
              <a:t>Ödev</a:t>
            </a:r>
          </a:p>
        </p:txBody>
      </p:sp>
    </p:spTree>
    <p:extLst>
      <p:ext uri="{BB962C8B-B14F-4D97-AF65-F5344CB8AC3E}">
        <p14:creationId xmlns:p14="http://schemas.microsoft.com/office/powerpoint/2010/main" val="4232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gazın fiziksel koşulları veya durumu, üçü bağımsız </a:t>
            </a:r>
            <a:r>
              <a:rPr lang="tr-TR" sz="3200" dirty="0">
                <a:solidFill>
                  <a:srgbClr val="FF0000"/>
                </a:solidFill>
              </a:rPr>
              <a:t>dört değişkene </a:t>
            </a: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bağlıdır</a:t>
            </a:r>
            <a:r>
              <a:rPr lang="tr-TR" sz="3200" dirty="0"/>
              <a:t>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Bunlar</a:t>
            </a:r>
            <a:r>
              <a:rPr lang="tr-TR" sz="3200" dirty="0"/>
              <a:t> </a:t>
            </a:r>
            <a:r>
              <a:rPr lang="tr-TR" sz="3200" dirty="0">
                <a:solidFill>
                  <a:srgbClr val="FF0000"/>
                </a:solidFill>
              </a:rPr>
              <a:t>sıcaklık</a:t>
            </a:r>
            <a:r>
              <a:rPr lang="tr-TR" sz="3200" dirty="0"/>
              <a:t> (T),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rgbClr val="00B050"/>
                </a:solidFill>
              </a:rPr>
              <a:t>basınç</a:t>
            </a:r>
            <a:r>
              <a:rPr lang="tr-TR" sz="3200" dirty="0"/>
              <a:t> (P),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>
                <a:solidFill>
                  <a:srgbClr val="00B0F0"/>
                </a:solidFill>
              </a:rPr>
              <a:t>hacim</a:t>
            </a:r>
            <a:r>
              <a:rPr lang="tr-TR" sz="3200" dirty="0"/>
              <a:t> (V) ve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200" dirty="0"/>
              <a:t>gaz </a:t>
            </a:r>
            <a:r>
              <a:rPr lang="tr-TR" sz="3200" dirty="0">
                <a:solidFill>
                  <a:srgbClr val="0070C0"/>
                </a:solidFill>
              </a:rPr>
              <a:t>miktarıdır</a:t>
            </a:r>
            <a:r>
              <a:rPr lang="tr-TR" sz="3200" dirty="0"/>
              <a:t> (</a:t>
            </a:r>
            <a:r>
              <a:rPr lang="tr-T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3200" dirty="0"/>
              <a:t>). </a:t>
            </a:r>
          </a:p>
          <a:p>
            <a:pPr algn="l" rtl="0">
              <a:lnSpc>
                <a:spcPct val="150000"/>
              </a:lnSpc>
            </a:pPr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GAZ YASALARI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37728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/>
                </a:solidFill>
              </a:rPr>
              <a:t>Sıcaklık, basınç, hacim ve gaz miktarı </a:t>
            </a:r>
            <a:r>
              <a:rPr lang="tr-TR" sz="2800" dirty="0">
                <a:solidFill>
                  <a:srgbClr val="00B050"/>
                </a:solidFill>
              </a:rPr>
              <a:t>arasındaki ilişkileri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ifade eden eşitlikler </a:t>
            </a:r>
            <a:r>
              <a:rPr lang="tr-TR" sz="2800" b="1" dirty="0">
                <a:solidFill>
                  <a:srgbClr val="FF0000"/>
                </a:solidFill>
              </a:rPr>
              <a:t>gaz yasaları</a:t>
            </a:r>
            <a:r>
              <a:rPr lang="tr-TR" sz="2800" b="1" dirty="0"/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olarak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bilinir.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 </a:t>
            </a:r>
            <a:r>
              <a:rPr lang="nb-NO" sz="2800" dirty="0">
                <a:solidFill>
                  <a:srgbClr val="0070C0"/>
                </a:solidFill>
              </a:rPr>
              <a:t>gaz yasalar</a:t>
            </a:r>
            <a:r>
              <a:rPr lang="tr-TR" sz="2800" dirty="0">
                <a:solidFill>
                  <a:srgbClr val="0070C0"/>
                </a:solidFill>
              </a:rPr>
              <a:t>ı</a:t>
            </a:r>
            <a:r>
              <a:rPr lang="nb-NO" sz="2800" dirty="0">
                <a:solidFill>
                  <a:srgbClr val="0070C0"/>
                </a:solidFill>
              </a:rPr>
              <a:t>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için de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ğ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ş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kenlerden </a:t>
            </a:r>
            <a:r>
              <a:rPr lang="nb-NO" sz="2800" dirty="0">
                <a:solidFill>
                  <a:srgbClr val="FF0000"/>
                </a:solidFill>
              </a:rPr>
              <a:t>ikisi sabit tutulup 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ğ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er ikisi aras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ı</a:t>
            </a:r>
            <a:r>
              <a:rPr lang="nb-N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ndaki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ilişki belirlenmiş ve bunlar eşitlikler halinde ifade edilmiştir.</a:t>
            </a: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GAZ YASALARI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72016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645759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Bir balonu sıkıştırdığımız zaman hacminin küçülür ve aşırı zorlamalarda da patlar hepimiz biliriz.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İçinde gaz örneği bulunan hareketli pistonu hacmi azaltmak üzere aşağı doğru ittiğinizde ne olur?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Pistonu iterken bir dirençle karşılaşırsınız.  Çünkü silindir içindeki gazın basıncı artacaktır. </a:t>
            </a: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8667135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Basınç-Hacim İlişkisi (P-V): </a:t>
            </a:r>
            <a:r>
              <a:rPr lang="tr-TR" sz="4000" dirty="0" err="1"/>
              <a:t>Boyle</a:t>
            </a:r>
            <a:r>
              <a:rPr lang="tr-TR" sz="4000" dirty="0"/>
              <a:t> Yasası</a:t>
            </a:r>
            <a:endParaRPr lang="ar-SY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592" y="4125812"/>
            <a:ext cx="3029528" cy="254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79" y="1087358"/>
            <a:ext cx="3022242" cy="30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6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1660 </a:t>
            </a:r>
            <a:r>
              <a:rPr lang="tr-TR" sz="2800" dirty="0" err="1"/>
              <a:t>ların</a:t>
            </a:r>
            <a:r>
              <a:rPr lang="tr-TR" sz="2800" dirty="0"/>
              <a:t> başlarında Robert </a:t>
            </a:r>
            <a:r>
              <a:rPr lang="tr-TR" sz="2800" dirty="0" err="1"/>
              <a:t>Boyle</a:t>
            </a:r>
            <a:r>
              <a:rPr lang="tr-TR" sz="2800" dirty="0"/>
              <a:t> bir miktar havanın hacmi üzerine basıncın etkisini araştırdı. </a:t>
            </a:r>
          </a:p>
          <a:p>
            <a:pPr algn="l" rtl="0">
              <a:lnSpc>
                <a:spcPct val="150000"/>
              </a:lnSpc>
            </a:pPr>
            <a:endParaRPr lang="tr-TR" sz="2400" dirty="0"/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8416413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Basınç-Hacim İlişkisi (P-V): </a:t>
            </a:r>
            <a:r>
              <a:rPr lang="tr-TR" sz="4000" dirty="0" err="1"/>
              <a:t>Boyle</a:t>
            </a:r>
            <a:r>
              <a:rPr lang="tr-TR" sz="4000" dirty="0"/>
              <a:t> Yasası</a:t>
            </a:r>
            <a:endParaRPr lang="ar-SY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787" y="3768436"/>
            <a:ext cx="3925517" cy="297365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24000" y="2485068"/>
            <a:ext cx="6649387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err="1"/>
              <a:t>Boyle</a:t>
            </a:r>
            <a:r>
              <a:rPr lang="tr-TR" sz="2800" dirty="0"/>
              <a:t> yasasına göre, </a:t>
            </a:r>
            <a:r>
              <a:rPr lang="tr-TR" sz="2800" dirty="0">
                <a:solidFill>
                  <a:srgbClr val="FF0000"/>
                </a:solidFill>
              </a:rPr>
              <a:t>sabit sıcaklıkta </a:t>
            </a:r>
            <a:r>
              <a:rPr lang="tr-TR" sz="2800" dirty="0">
                <a:solidFill>
                  <a:srgbClr val="0070C0"/>
                </a:solidFill>
              </a:rPr>
              <a:t>belli bir miktar </a:t>
            </a:r>
            <a:r>
              <a:rPr lang="tr-TR" sz="2800" dirty="0"/>
              <a:t>gazın </a:t>
            </a:r>
            <a:r>
              <a:rPr lang="tr-TR" sz="2800" dirty="0">
                <a:solidFill>
                  <a:srgbClr val="FF0000"/>
                </a:solidFill>
              </a:rPr>
              <a:t>hacmi, basıncıyla ters </a:t>
            </a:r>
            <a:r>
              <a:rPr lang="tr-TR" sz="2800" dirty="0"/>
              <a:t>orantılıdır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1676166" y="4564632"/>
                <a:ext cx="6068291" cy="7031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square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tr-TR" sz="2800" dirty="0"/>
                  <a:t>	ya da 		</a:t>
                </a:r>
                <a:r>
                  <a:rPr lang="tr-TR" sz="2800" i="1" dirty="0"/>
                  <a:t>PV</a:t>
                </a:r>
                <a:r>
                  <a:rPr lang="tr-TR" sz="2800" dirty="0"/>
                  <a:t> = </a:t>
                </a:r>
                <a:r>
                  <a:rPr lang="tr-TR" sz="2800" i="1" dirty="0"/>
                  <a:t>a</a:t>
                </a:r>
                <a:r>
                  <a:rPr lang="tr-TR" sz="2800" dirty="0"/>
                  <a:t> (sabit)</a:t>
                </a:r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166" y="4564632"/>
                <a:ext cx="6068291" cy="703141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152" y="1087358"/>
            <a:ext cx="1834034" cy="268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𝑣𝑒𝑦𝑎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800" dirty="0"/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/>
                  <a:t>Orantı katsayısının </a:t>
                </a:r>
                <a:r>
                  <a:rPr lang="tr-TR" sz="2800" dirty="0">
                    <a:solidFill>
                      <a:srgbClr val="FF0000"/>
                    </a:solidFill>
                  </a:rPr>
                  <a:t>gazın cinsine </a:t>
                </a:r>
                <a:r>
                  <a:rPr lang="tr-TR" sz="2800" dirty="0"/>
                  <a:t>de bağımlı 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rgbClr val="FF0000"/>
                    </a:solidFill>
                  </a:rPr>
                  <a:t>Yüksek basınç ve düşük sıcaklık </a:t>
                </a:r>
                <a:r>
                  <a:rPr lang="tr-TR" sz="2800" dirty="0"/>
                  <a:t>değerlerinde </a:t>
                </a:r>
                <a:r>
                  <a:rPr lang="tr-TR" sz="2800" dirty="0" err="1"/>
                  <a:t>Boyle</a:t>
                </a:r>
                <a:r>
                  <a:rPr lang="tr-TR" sz="2800" dirty="0"/>
                  <a:t> kanunundan </a:t>
                </a:r>
                <a:r>
                  <a:rPr lang="tr-TR" sz="2800" dirty="0">
                    <a:solidFill>
                      <a:srgbClr val="FF0000"/>
                    </a:solidFill>
                  </a:rPr>
                  <a:t>sapmalar </a:t>
                </a:r>
                <a:r>
                  <a:rPr lang="tr-TR" sz="2800" dirty="0"/>
                  <a:t>meydana gelir.</a:t>
                </a:r>
                <a:endParaRPr lang="en-US" sz="2800" dirty="0"/>
              </a:p>
              <a:p>
                <a:pPr algn="l" rtl="0">
                  <a:lnSpc>
                    <a:spcPct val="150000"/>
                  </a:lnSpc>
                </a:pPr>
                <a:endParaRPr lang="en-US" sz="2400" dirty="0"/>
              </a:p>
              <a:p>
                <a:pPr algn="l" rtl="0"/>
                <a:endParaRPr lang="ar-SY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1440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Basınç-Hacim İlişkisi (P-V): </a:t>
            </a:r>
            <a:r>
              <a:rPr lang="tr-TR" sz="4000" dirty="0" err="1"/>
              <a:t>Boyle</a:t>
            </a:r>
            <a:r>
              <a:rPr lang="tr-TR" sz="4000" dirty="0"/>
              <a:t> Yasası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35306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50,0 L </a:t>
            </a:r>
            <a:r>
              <a:rPr lang="tr-TR" sz="2800" dirty="0" err="1"/>
              <a:t>lik</a:t>
            </a:r>
            <a:r>
              <a:rPr lang="tr-TR" sz="2800" dirty="0"/>
              <a:t> bir silindir 21,5 </a:t>
            </a:r>
            <a:r>
              <a:rPr lang="tr-TR" sz="2800" dirty="0" err="1"/>
              <a:t>atm</a:t>
            </a:r>
            <a:r>
              <a:rPr lang="tr-TR" sz="2800" dirty="0"/>
              <a:t> de azot gazi içermektedir. Silindirin içeriği hacmi bilinmeyen boş bir tanka </a:t>
            </a:r>
            <a:r>
              <a:rPr lang="tr-TR" sz="2800" dirty="0">
                <a:solidFill>
                  <a:srgbClr val="FF0000"/>
                </a:solidFill>
              </a:rPr>
              <a:t>boşaltılır. </a:t>
            </a:r>
            <a:r>
              <a:rPr lang="tr-TR" sz="2800" dirty="0"/>
              <a:t>Eğer tanktaki son basınç 1,55 </a:t>
            </a:r>
            <a:r>
              <a:rPr lang="tr-TR" sz="2800" dirty="0" err="1"/>
              <a:t>atm</a:t>
            </a:r>
            <a:r>
              <a:rPr lang="tr-TR" sz="2800" dirty="0"/>
              <a:t> ise, bu durumda tankın hacmi ne kadardır? </a:t>
            </a:r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Örnek</a:t>
            </a:r>
            <a:endParaRPr lang="ar-SY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8030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3999" y="1087358"/>
                <a:ext cx="8254289" cy="5089605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SY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ar-SY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SY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ar-SY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S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ar-S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SY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 ×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tr-T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694</m:t>
                    </m:r>
                    <m:r>
                      <a:rPr lang="tr-TR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sz="2800">
                        <a:latin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2800" dirty="0"/>
              </a:p>
              <a:p>
                <a:pPr algn="l" rtl="0"/>
                <a:endParaRPr lang="ar-SY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9" y="1087358"/>
                <a:ext cx="8254289" cy="508960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4000" dirty="0">
                <a:solidFill>
                  <a:srgbClr val="FF0000"/>
                </a:solidFill>
              </a:rPr>
              <a:t>Çözüm</a:t>
            </a:r>
            <a:endParaRPr lang="ar-SY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19">
            <a:extLst>
              <a:ext uri="{FF2B5EF4-FFF2-40B4-BE49-F238E27FC236}">
                <a16:creationId xmlns:a16="http://schemas.microsoft.com/office/drawing/2014/main" id="{9DABFF53-0881-4B2F-89C2-138E31C0F9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774625"/>
              </p:ext>
            </p:extLst>
          </p:nvPr>
        </p:nvGraphicFramePr>
        <p:xfrm>
          <a:off x="1232611" y="2604655"/>
          <a:ext cx="8545678" cy="316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428571" imgH="2381582" progId="Paint.Picture">
                  <p:embed/>
                </p:oleObj>
              </mc:Choice>
              <mc:Fallback>
                <p:oleObj name="Bitmap Image" r:id="rId4" imgW="6428571" imgH="2381582" progId="Paint.Picture">
                  <p:embed/>
                  <p:pic>
                    <p:nvPicPr>
                      <p:cNvPr id="1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611" y="2604655"/>
                        <a:ext cx="8545678" cy="316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7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B050"/>
                </a:solidFill>
              </a:rPr>
              <a:t>Maddeler</a:t>
            </a:r>
            <a:r>
              <a:rPr lang="tr-TR" sz="2800" dirty="0">
                <a:solidFill>
                  <a:schemeClr val="tx1"/>
                </a:solidFill>
              </a:rPr>
              <a:t> katı, sıvı veya gaz hallerinde bulunurlar.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70C0"/>
                </a:solidFill>
              </a:rPr>
              <a:t>Gazlar</a:t>
            </a:r>
            <a:r>
              <a:rPr lang="tr-TR" sz="2800" dirty="0">
                <a:solidFill>
                  <a:schemeClr val="tx1"/>
                </a:solidFill>
              </a:rPr>
              <a:t> bulundukları </a:t>
            </a:r>
            <a:r>
              <a:rPr lang="tr-TR" sz="2800" dirty="0">
                <a:solidFill>
                  <a:srgbClr val="FF0000"/>
                </a:solidFill>
              </a:rPr>
              <a:t>kabı doldurabilen </a:t>
            </a:r>
            <a:r>
              <a:rPr lang="tr-TR" sz="2800" dirty="0"/>
              <a:t>ve sıkıştırıldıklarında hacmi büyük miktarda küçülebilen yani bastırılabilen veya </a:t>
            </a:r>
            <a:r>
              <a:rPr lang="tr-TR" sz="2800" dirty="0">
                <a:solidFill>
                  <a:srgbClr val="FF0000"/>
                </a:solidFill>
              </a:rPr>
              <a:t>sıkıştırılabilen akışkan maddelerdir.</a:t>
            </a:r>
            <a:endParaRPr lang="ar-SY" sz="28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Giriş</a:t>
            </a:r>
            <a:endParaRPr lang="ar-SY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849" y="3795594"/>
            <a:ext cx="47339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9"/>
            <a:ext cx="7104845" cy="5465842"/>
          </a:xfrm>
        </p:spPr>
        <p:txBody>
          <a:bodyPr>
            <a:normAutofit/>
          </a:bodyPr>
          <a:lstStyle/>
          <a:p>
            <a:pPr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tr-TR" sz="3600" dirty="0"/>
          </a:p>
          <a:p>
            <a:pPr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endParaRPr lang="tr-TR" sz="3600" dirty="0"/>
          </a:p>
          <a:p>
            <a:pPr algn="l" rtl="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Yapılan deneylerde </a:t>
            </a:r>
            <a:r>
              <a:rPr lang="tr-TR" sz="2800" dirty="0">
                <a:solidFill>
                  <a:srgbClr val="00B050"/>
                </a:solidFill>
              </a:rPr>
              <a:t>gazın hacminin </a:t>
            </a:r>
            <a:r>
              <a:rPr lang="tr-TR" sz="2800" dirty="0">
                <a:solidFill>
                  <a:schemeClr val="tx1"/>
                </a:solidFill>
              </a:rPr>
              <a:t>sıcaklığın 1 </a:t>
            </a:r>
            <a:r>
              <a:rPr lang="tr-TR" sz="2800" baseline="30000" dirty="0" err="1">
                <a:solidFill>
                  <a:schemeClr val="tx1"/>
                </a:solidFill>
              </a:rPr>
              <a:t>o</a:t>
            </a:r>
            <a:r>
              <a:rPr lang="tr-TR" sz="2800" dirty="0" err="1">
                <a:solidFill>
                  <a:schemeClr val="tx1"/>
                </a:solidFill>
              </a:rPr>
              <a:t>C</a:t>
            </a:r>
            <a:r>
              <a:rPr lang="tr-TR" sz="2800" dirty="0">
                <a:solidFill>
                  <a:schemeClr val="tx1"/>
                </a:solidFill>
              </a:rPr>
              <a:t> değişmesiyle yaklaşık olarak </a:t>
            </a:r>
            <a:r>
              <a:rPr lang="tr-TR" sz="2800" dirty="0">
                <a:solidFill>
                  <a:srgbClr val="0070C0"/>
                </a:solidFill>
              </a:rPr>
              <a:t>1/273 de </a:t>
            </a:r>
            <a:r>
              <a:rPr lang="tr-TR" sz="2800" dirty="0">
                <a:solidFill>
                  <a:schemeClr val="tx1"/>
                </a:solidFill>
              </a:rPr>
              <a:t>kadar değişime uğradığı görülmüştür. </a:t>
            </a:r>
            <a:endParaRPr lang="en-US" sz="2800" dirty="0">
              <a:solidFill>
                <a:schemeClr val="tx1"/>
              </a:solidFill>
            </a:endParaRPr>
          </a:p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909484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Sıcaklık-Hacim ilişkisi (T-V): </a:t>
            </a:r>
            <a:r>
              <a:rPr lang="tr-TR" sz="4000" dirty="0">
                <a:solidFill>
                  <a:srgbClr val="FF0000"/>
                </a:solidFill>
              </a:rPr>
              <a:t>Charles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642365" y="3429000"/>
            <a:ext cx="3563155" cy="2884868"/>
          </a:xfrm>
          <a:prstGeom prst="rect">
            <a:avLst/>
          </a:prstGeom>
        </p:spPr>
      </p:pic>
      <p:pic>
        <p:nvPicPr>
          <p:cNvPr id="7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736" y="1108227"/>
            <a:ext cx="1970468" cy="232077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523999" y="1108227"/>
            <a:ext cx="6914345" cy="196451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Sabit basınçtaki </a:t>
            </a:r>
            <a:r>
              <a:rPr lang="tr-TR" sz="2800" dirty="0"/>
              <a:t>belli bir miktar </a:t>
            </a:r>
            <a:r>
              <a:rPr lang="tr-TR" sz="2800" dirty="0">
                <a:solidFill>
                  <a:srgbClr val="FF0000"/>
                </a:solidFill>
              </a:rPr>
              <a:t>gazın ısıtıldıkça </a:t>
            </a:r>
            <a:r>
              <a:rPr lang="tr-TR" sz="2800" dirty="0">
                <a:solidFill>
                  <a:srgbClr val="00B050"/>
                </a:solidFill>
              </a:rPr>
              <a:t>hacminin arttığını</a:t>
            </a:r>
            <a:r>
              <a:rPr lang="tr-TR" sz="2800" dirty="0"/>
              <a:t> ve soğudukça hacminin azaldığını göstermiştir. </a:t>
            </a:r>
          </a:p>
        </p:txBody>
      </p:sp>
    </p:spTree>
    <p:extLst>
      <p:ext uri="{BB962C8B-B14F-4D97-AF65-F5344CB8AC3E}">
        <p14:creationId xmlns:p14="http://schemas.microsoft.com/office/powerpoint/2010/main" val="336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chemeClr val="tx1"/>
                    </a:solidFill>
                  </a:rPr>
                  <a:t>Eğer gazın 0 °C deki hacmi V</a:t>
                </a:r>
                <a:r>
                  <a:rPr lang="tr-TR" sz="28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tr-TR" sz="2800" dirty="0">
                    <a:solidFill>
                      <a:schemeClr val="tx1"/>
                    </a:solidFill>
                  </a:rPr>
                  <a:t>, ve </a:t>
                </a:r>
                <a:r>
                  <a:rPr lang="tr-TR" sz="2800" i="1" dirty="0">
                    <a:solidFill>
                      <a:schemeClr val="tx1"/>
                    </a:solidFill>
                  </a:rPr>
                  <a:t>t </a:t>
                </a:r>
                <a:r>
                  <a:rPr lang="tr-TR" sz="2800" dirty="0">
                    <a:solidFill>
                      <a:schemeClr val="tx1"/>
                    </a:solidFill>
                  </a:rPr>
                  <a:t>sıcaklığındaki hacmini </a:t>
                </a:r>
                <a:r>
                  <a:rPr lang="tr-TR" sz="2800" i="1" dirty="0" err="1">
                    <a:solidFill>
                      <a:schemeClr val="tx1"/>
                    </a:solidFill>
                  </a:rPr>
                  <a:t>V</a:t>
                </a:r>
                <a:r>
                  <a:rPr lang="tr-TR" sz="2800" i="1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tr-TR" sz="2800" dirty="0">
                    <a:solidFill>
                      <a:schemeClr val="tx1"/>
                    </a:solidFill>
                  </a:rPr>
                  <a:t> ile gösterirsek</a:t>
                </a:r>
              </a:p>
              <a:p>
                <a:pPr mar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273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sz="2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273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°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ar-SY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9271819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Sıcaklık-Hacim ilişkisi (T-V): </a:t>
            </a:r>
            <a:r>
              <a:rPr lang="tr-TR" sz="4000" dirty="0">
                <a:solidFill>
                  <a:srgbClr val="FF0000"/>
                </a:solidFill>
              </a:rPr>
              <a:t>Charles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2080" name="Picture 32" descr="Pic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22" y="2356835"/>
            <a:ext cx="5428718" cy="41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5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/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1440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Sıcaklık-Hacim ilişkisi (T-V): </a:t>
            </a:r>
            <a:r>
              <a:rPr lang="tr-TR" sz="4000" dirty="0">
                <a:solidFill>
                  <a:srgbClr val="FF0000"/>
                </a:solidFill>
              </a:rPr>
              <a:t>Charles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54297"/>
            <a:ext cx="10090130" cy="448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Gerçekte böyle bir değere ulaşmak mümkün olmamalıdır.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Çünkü </a:t>
            </a:r>
            <a:r>
              <a:rPr lang="tr-TR" sz="2800" dirty="0">
                <a:solidFill>
                  <a:srgbClr val="00B050"/>
                </a:solidFill>
              </a:rPr>
              <a:t>hacmin sıfır </a:t>
            </a:r>
            <a:r>
              <a:rPr lang="tr-TR" sz="2800" dirty="0"/>
              <a:t>olması demek </a:t>
            </a:r>
            <a:r>
              <a:rPr lang="tr-TR" sz="2800" dirty="0">
                <a:solidFill>
                  <a:srgbClr val="FF0000"/>
                </a:solidFill>
              </a:rPr>
              <a:t>maddenin bulunmaması </a:t>
            </a:r>
            <a:r>
              <a:rPr lang="tr-TR" sz="2800" dirty="0"/>
              <a:t>anlamını taşır.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Bu sıcaklık </a:t>
            </a:r>
            <a:r>
              <a:rPr lang="tr-T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mutlak sıfır </a:t>
            </a:r>
            <a:r>
              <a:rPr lang="tr-TR" sz="2800" dirty="0"/>
              <a:t>olarak bilinir (</a:t>
            </a:r>
            <a:r>
              <a:rPr lang="tr-T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Kelvin</a:t>
            </a:r>
            <a:r>
              <a:rPr lang="tr-TR" sz="2800" dirty="0"/>
              <a:t>). </a:t>
            </a:r>
          </a:p>
          <a:p>
            <a:pPr marL="0" indent="0" algn="ctr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2800" dirty="0"/>
              <a:t>T (k)= 273.15 + t (°C)</a:t>
            </a:r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1440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Sıcaklık-Hacim ilişkisi (T-V): </a:t>
            </a:r>
            <a:r>
              <a:rPr lang="tr-TR" sz="4000" dirty="0">
                <a:solidFill>
                  <a:srgbClr val="FF0000"/>
                </a:solidFill>
              </a:rPr>
              <a:t>Charles Yasası</a:t>
            </a:r>
            <a:endParaRPr 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</p:spPr>
            <p:txBody>
              <a:bodyPr>
                <a:normAutofit/>
              </a:bodyPr>
              <a:lstStyle/>
              <a:p>
                <a:pPr algn="l" rtl="0">
                  <a:lnSpc>
                    <a:spcPct val="150000"/>
                  </a:lnSpc>
                </a:pPr>
                <a:r>
                  <a:rPr lang="tr-TR" sz="2800" b="1" dirty="0">
                    <a:solidFill>
                      <a:srgbClr val="FF0000"/>
                    </a:solidFill>
                  </a:rPr>
                  <a:t>Charles yasası</a:t>
                </a:r>
                <a:r>
                  <a:rPr lang="tr-TR" sz="2800" b="1" dirty="0"/>
                  <a:t> </a:t>
                </a:r>
                <a:r>
                  <a:rPr lang="tr-TR" sz="2800" dirty="0">
                    <a:solidFill>
                      <a:schemeClr val="tx2"/>
                    </a:solidFill>
                  </a:rPr>
                  <a:t>şu şekilde ifade edilebilir:</a:t>
                </a:r>
              </a:p>
              <a:p>
                <a:pPr algn="l" rtl="0">
                  <a:lnSpc>
                    <a:spcPct val="150000"/>
                  </a:lnSpc>
                </a:pPr>
                <a:endParaRPr lang="tr-TR" sz="2800" dirty="0"/>
              </a:p>
              <a:p>
                <a:pPr algn="l" rtl="0">
                  <a:lnSpc>
                    <a:spcPct val="150000"/>
                  </a:lnSpc>
                </a:pPr>
                <a:endParaRPr lang="tr-TR" sz="2800" dirty="0"/>
              </a:p>
              <a:p>
                <a:pPr marL="0" indent="0" algn="ctr" rtl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∝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sz="2800" i="1" dirty="0">
                    <a:solidFill>
                      <a:schemeClr val="tx1"/>
                    </a:solidFill>
                  </a:rPr>
                  <a:t>	ya da 		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𝑠𝑎𝑏𝑖𝑡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089605"/>
              </a:xfrm>
              <a:blipFill rotWithShape="0"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144000" cy="987303"/>
          </a:xfrm>
        </p:spPr>
        <p:txBody>
          <a:bodyPr>
            <a:normAutofit/>
          </a:bodyPr>
          <a:lstStyle/>
          <a:p>
            <a:pPr rtl="0"/>
            <a:r>
              <a:rPr lang="tr-TR" sz="3600" dirty="0"/>
              <a:t>Sıcaklık-Hacim ilişkisi (T-V): Charles Yasası</a:t>
            </a:r>
            <a:endParaRPr lang="ar-SY" sz="36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920413"/>
            <a:ext cx="7962899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/>
              <a:t>Belli miktardaki bir </a:t>
            </a:r>
            <a:r>
              <a:rPr lang="tr-TR" sz="2800" b="1" dirty="0">
                <a:solidFill>
                  <a:srgbClr val="FF0000"/>
                </a:solidFill>
              </a:rPr>
              <a:t>gazın hacmi </a:t>
            </a:r>
            <a:r>
              <a:rPr lang="tr-TR" sz="2800" dirty="0"/>
              <a:t>sabit basınç altında </a:t>
            </a:r>
            <a:r>
              <a:rPr lang="tr-TR" sz="2800" b="1" dirty="0">
                <a:solidFill>
                  <a:srgbClr val="00B050"/>
                </a:solidFill>
              </a:rPr>
              <a:t>mutlak sıcaklıkla </a:t>
            </a:r>
            <a:r>
              <a:rPr lang="tr-TR" sz="2800" dirty="0"/>
              <a:t>doğru orantılı değişir. </a:t>
            </a:r>
          </a:p>
        </p:txBody>
      </p:sp>
    </p:spTree>
    <p:extLst>
      <p:ext uri="{BB962C8B-B14F-4D97-AF65-F5344CB8AC3E}">
        <p14:creationId xmlns:p14="http://schemas.microsoft.com/office/powerpoint/2010/main" val="23463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</a:rPr>
              <a:t>25 °C </a:t>
            </a:r>
            <a:r>
              <a:rPr lang="pt-BR" sz="2800" dirty="0"/>
              <a:t>de bir gaz örne</a:t>
            </a:r>
            <a:r>
              <a:rPr lang="tr-TR" sz="2800" dirty="0"/>
              <a:t>ğ</a:t>
            </a:r>
            <a:r>
              <a:rPr lang="pt-BR" sz="2800" dirty="0"/>
              <a:t>inin hacmi </a:t>
            </a:r>
            <a:r>
              <a:rPr lang="pt-BR" sz="2800" dirty="0">
                <a:solidFill>
                  <a:srgbClr val="FF0000"/>
                </a:solidFill>
              </a:rPr>
              <a:t>34,6 cm</a:t>
            </a:r>
            <a:r>
              <a:rPr lang="pt-BR" sz="2800" baseline="30000" dirty="0">
                <a:solidFill>
                  <a:srgbClr val="FF0000"/>
                </a:solidFill>
              </a:rPr>
              <a:t>3</a:t>
            </a:r>
            <a:r>
              <a:rPr lang="pt-BR" sz="2800" dirty="0"/>
              <a:t> tür. Gaz</a:t>
            </a:r>
            <a:r>
              <a:rPr lang="tr-TR" sz="2800" dirty="0"/>
              <a:t>ı</a:t>
            </a:r>
            <a:r>
              <a:rPr lang="pt-BR" sz="2800" dirty="0"/>
              <a:t>n miktar</a:t>
            </a:r>
            <a:r>
              <a:rPr lang="tr-TR" sz="2800" dirty="0"/>
              <a:t>ı</a:t>
            </a:r>
            <a:r>
              <a:rPr lang="pt-BR" sz="2800" dirty="0"/>
              <a:t>n</a:t>
            </a:r>
            <a:r>
              <a:rPr lang="tr-TR" sz="2800" dirty="0"/>
              <a:t>ı</a:t>
            </a:r>
            <a:r>
              <a:rPr lang="pt-BR" sz="2800" dirty="0"/>
              <a:t>n ve bas</a:t>
            </a:r>
            <a:r>
              <a:rPr lang="tr-TR" sz="2800" dirty="0"/>
              <a:t>ı</a:t>
            </a:r>
            <a:r>
              <a:rPr lang="pt-BR" sz="2800" dirty="0"/>
              <a:t>nc</a:t>
            </a:r>
            <a:r>
              <a:rPr lang="tr-TR" sz="2800" dirty="0"/>
              <a:t>ı</a:t>
            </a:r>
            <a:r>
              <a:rPr lang="pt-BR" sz="2800" dirty="0"/>
              <a:t>n</a:t>
            </a:r>
            <a:r>
              <a:rPr lang="tr-TR" sz="2800" dirty="0"/>
              <a:t>ı</a:t>
            </a:r>
            <a:r>
              <a:rPr lang="pt-BR" sz="2800" dirty="0"/>
              <a:t>n sabit</a:t>
            </a:r>
            <a:r>
              <a:rPr lang="tr-TR" sz="2800" dirty="0"/>
              <a:t> kalması koşuluyla örneğin hacmini </a:t>
            </a:r>
            <a:r>
              <a:rPr lang="tr-TR" sz="2800" dirty="0">
                <a:solidFill>
                  <a:srgbClr val="FF0000"/>
                </a:solidFill>
              </a:rPr>
              <a:t>51,9 cm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e çıkarabilmek için sıcaklık ne olmalıdır?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Örnek</a:t>
            </a:r>
            <a:endParaRPr lang="ar-SY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73" y="3093594"/>
            <a:ext cx="7640553" cy="330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Sıcaklığı 24 °C de sabit tutulan bir odada, bir balon hava ile 2,50 L ye şişiriliyor. Sonra, çok soğuk bir kış gününde dışarıya çıkarılıyor. Dışarıdaki sıcaklık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 °C ise, balonun hacmi ne olacaktır? Balon içinde ve dışında basınçların sabit kaldığını varsayınız.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Ödev</a:t>
            </a:r>
            <a:endParaRPr 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gazın sıcaklığı 100 K den 200 K e çıkarılırsa, gaz hacmi ikiye katlanır.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Bir gazın sıcaklığı 100 °C den 200 °C ye çıkarılırsa gaz hacmi yine ikiye katlanır mı?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Açıklayınız. </a:t>
            </a:r>
            <a:endParaRPr lang="tr-T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Ödev</a:t>
            </a:r>
            <a:endParaRPr 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9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622535"/>
              </a:xfrm>
            </p:spPr>
            <p:txBody>
              <a:bodyPr>
                <a:no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Gazların sıcaklık ve basınç arasındaki ilişki ilk defa Fransız bilim insanı </a:t>
                </a:r>
                <a:r>
                  <a:rPr lang="tr-TR" sz="2800" dirty="0">
                    <a:solidFill>
                      <a:srgbClr val="FF0000"/>
                    </a:solidFill>
                  </a:rPr>
                  <a:t>Joseph </a:t>
                </a:r>
                <a:r>
                  <a:rPr lang="tr-TR" sz="2800" dirty="0" err="1">
                    <a:solidFill>
                      <a:srgbClr val="FF0000"/>
                    </a:solidFill>
                  </a:rPr>
                  <a:t>Gay</a:t>
                </a:r>
                <a:r>
                  <a:rPr lang="tr-TR" sz="2800" dirty="0">
                    <a:solidFill>
                      <a:srgbClr val="FF0000"/>
                    </a:solidFill>
                  </a:rPr>
                  <a:t> </a:t>
                </a:r>
                <a:r>
                  <a:rPr lang="tr-TR" sz="2800" dirty="0" err="1">
                    <a:solidFill>
                      <a:srgbClr val="FF0000"/>
                    </a:solidFill>
                  </a:rPr>
                  <a:t>Lussac</a:t>
                </a:r>
                <a:r>
                  <a:rPr lang="tr-TR" sz="2800" dirty="0">
                    <a:solidFill>
                      <a:srgbClr val="FF0000"/>
                    </a:solidFill>
                  </a:rPr>
                  <a:t> </a:t>
                </a:r>
                <a:r>
                  <a:rPr lang="tr-TR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tarafından incelenmiştir. 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tr-TR" sz="2800" dirty="0"/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tr-TR" sz="2800" dirty="0"/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∝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sz="2800" i="1" dirty="0">
                    <a:solidFill>
                      <a:schemeClr val="tx1"/>
                    </a:solidFill>
                  </a:rPr>
                  <a:t>	ya da	 	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𝑠𝑎𝑏𝑖𝑡</m:t>
                        </m:r>
                      </m:e>
                    </m:d>
                  </m:oMath>
                </a14:m>
                <a:endParaRPr lang="tr-T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dirty="0"/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tr-TR" sz="2800" dirty="0"/>
              </a:p>
              <a:p>
                <a:pPr algn="l" rtl="0">
                  <a:lnSpc>
                    <a:spcPct val="150000"/>
                  </a:lnSpc>
                </a:pPr>
                <a:endParaRPr lang="tr-TR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622535"/>
              </a:xfrm>
              <a:blipFill>
                <a:blip r:embed="rId2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10009239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Sıcaklık-Basınç İlişkisi (T-P): </a:t>
            </a:r>
            <a:r>
              <a:rPr lang="tr-TR" sz="4000" dirty="0" err="1">
                <a:solidFill>
                  <a:srgbClr val="FF0000"/>
                </a:solidFill>
              </a:rPr>
              <a:t>Gay-Lussac</a:t>
            </a:r>
            <a:r>
              <a:rPr lang="tr-TR" sz="4000" dirty="0">
                <a:solidFill>
                  <a:srgbClr val="FF0000"/>
                </a:solidFill>
              </a:rPr>
              <a:t>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64" y="4513365"/>
            <a:ext cx="4150845" cy="205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899" y="1261573"/>
            <a:ext cx="2580410" cy="289869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838251" y="3128991"/>
            <a:ext cx="6483927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FF0000"/>
                </a:solidFill>
              </a:rPr>
              <a:t>Sabit hacimdeki</a:t>
            </a:r>
            <a:r>
              <a:rPr lang="tr-TR" sz="2800" dirty="0"/>
              <a:t>, belli bir miktar gazın basıncı, mutlak sıcaklıkla doğru orantılıdır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091088" y="5219554"/>
                <a:ext cx="976549" cy="6399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baseline="-25000" dirty="0"/>
              </a:p>
              <a:p>
                <a:pPr algn="ctr"/>
                <a:r>
                  <a:rPr lang="en-US" i="1" dirty="0"/>
                  <a:t>T</a:t>
                </a:r>
                <a:r>
                  <a:rPr lang="en-US" baseline="-25000" dirty="0"/>
                  <a:t>1</a:t>
                </a:r>
                <a:r>
                  <a:rPr lang="en-US" dirty="0"/>
                  <a:t> &lt; </a:t>
                </a:r>
                <a:r>
                  <a:rPr lang="en-US" i="1" dirty="0"/>
                  <a:t>T</a:t>
                </a:r>
                <a:r>
                  <a:rPr lang="en-US" baseline="-25000" dirty="0"/>
                  <a:t>2</a:t>
                </a:r>
                <a:endParaRPr lang="ar-KW" baseline="-25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1088" y="5219554"/>
                <a:ext cx="976549" cy="639983"/>
              </a:xfrm>
              <a:prstGeom prst="rect">
                <a:avLst/>
              </a:prstGeom>
              <a:blipFill rotWithShape="0">
                <a:blip r:embed="rId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ar-K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345089"/>
      </p:ext>
    </p:extLst>
  </p:cSld>
  <p:clrMapOvr>
    <a:masterClrMapping/>
  </p:clrMapOvr>
  <p:transition spd="slow">
    <p:comb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9"/>
            <a:ext cx="7595383" cy="50885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ar-SY" sz="2800" dirty="0">
                <a:solidFill>
                  <a:schemeClr val="tx1"/>
                </a:solidFill>
              </a:rPr>
              <a:t>Ga</a:t>
            </a:r>
            <a:r>
              <a:rPr lang="tr-TR" altLang="ar-SY" sz="2800" dirty="0">
                <a:solidFill>
                  <a:schemeClr val="tx1"/>
                </a:solidFill>
              </a:rPr>
              <a:t>z özelliklerinin sıcaklık ve basınca bağlıdır</a:t>
            </a:r>
            <a:r>
              <a:rPr lang="en-US" altLang="ar-SY" sz="2800" dirty="0">
                <a:solidFill>
                  <a:schemeClr val="tx1"/>
                </a:solidFill>
              </a:rPr>
              <a:t>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Bu nedenle gazlar için iki koşul belirlenmiştir.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FF0000"/>
                </a:solidFill>
              </a:rPr>
              <a:t>Normal koşullar (NK)</a:t>
            </a:r>
            <a:endParaRPr lang="en-US" altLang="ar-SY" sz="2800" dirty="0"/>
          </a:p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altLang="ar-SY" sz="2800" b="1" dirty="0">
                <a:solidFill>
                  <a:srgbClr val="FF0000"/>
                </a:solidFill>
              </a:rPr>
              <a:t>P = 1 </a:t>
            </a:r>
            <a:r>
              <a:rPr lang="en-US" altLang="ar-SY" sz="2800" b="1" dirty="0" err="1">
                <a:solidFill>
                  <a:srgbClr val="FF0000"/>
                </a:solidFill>
              </a:rPr>
              <a:t>atm</a:t>
            </a:r>
            <a:r>
              <a:rPr lang="en-US" altLang="ar-SY" sz="2800" b="1" dirty="0">
                <a:solidFill>
                  <a:srgbClr val="FF0000"/>
                </a:solidFill>
              </a:rPr>
              <a:t> </a:t>
            </a:r>
            <a:r>
              <a:rPr lang="tr-TR" altLang="ar-SY" sz="2800" b="1" dirty="0">
                <a:solidFill>
                  <a:srgbClr val="FF0000"/>
                </a:solidFill>
              </a:rPr>
              <a:t> </a:t>
            </a:r>
            <a:r>
              <a:rPr lang="en-US" altLang="ar-SY" sz="2800" b="1" dirty="0">
                <a:solidFill>
                  <a:srgbClr val="FF0000"/>
                </a:solidFill>
              </a:rPr>
              <a:t>= 760 mm Hg</a:t>
            </a:r>
          </a:p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altLang="ar-SY" sz="2800" b="1" dirty="0">
                <a:solidFill>
                  <a:srgbClr val="FF0000"/>
                </a:solidFill>
              </a:rPr>
              <a:t>T = 0</a:t>
            </a:r>
            <a:r>
              <a:rPr lang="tr-TR" altLang="ar-SY" sz="2800" b="1" dirty="0">
                <a:solidFill>
                  <a:srgbClr val="FF0000"/>
                </a:solidFill>
              </a:rPr>
              <a:t> </a:t>
            </a:r>
            <a:r>
              <a:rPr lang="en-US" altLang="ar-SY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°C	 = 273</a:t>
            </a:r>
            <a:r>
              <a:rPr lang="tr-TR" altLang="ar-SY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,</a:t>
            </a:r>
            <a:r>
              <a:rPr lang="en-US" altLang="ar-SY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15 K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rgbClr val="0070C0"/>
                </a:solidFill>
              </a:rPr>
              <a:t>Standart koşullar  </a:t>
            </a:r>
            <a:r>
              <a:rPr lang="en-US" altLang="ar-SY" sz="2800" dirty="0">
                <a:solidFill>
                  <a:srgbClr val="0070C0"/>
                </a:solidFill>
              </a:rPr>
              <a:t>(STP)</a:t>
            </a:r>
            <a:r>
              <a:rPr lang="tr-TR" altLang="ar-SY" sz="2800" dirty="0">
                <a:solidFill>
                  <a:srgbClr val="0070C0"/>
                </a:solidFill>
              </a:rPr>
              <a:t> </a:t>
            </a:r>
          </a:p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altLang="ar-SY" sz="2800" b="1" dirty="0">
                <a:solidFill>
                  <a:srgbClr val="0070C0"/>
                </a:solidFill>
              </a:rPr>
              <a:t>P = 1 </a:t>
            </a:r>
            <a:r>
              <a:rPr lang="en-US" altLang="ar-SY" sz="2800" b="1" dirty="0" err="1">
                <a:solidFill>
                  <a:srgbClr val="0070C0"/>
                </a:solidFill>
              </a:rPr>
              <a:t>atm</a:t>
            </a:r>
            <a:r>
              <a:rPr lang="en-US" altLang="ar-SY" sz="2800" b="1" dirty="0">
                <a:solidFill>
                  <a:srgbClr val="0070C0"/>
                </a:solidFill>
              </a:rPr>
              <a:t> </a:t>
            </a:r>
            <a:r>
              <a:rPr lang="tr-TR" altLang="ar-SY" sz="2800" b="1" dirty="0">
                <a:solidFill>
                  <a:srgbClr val="0070C0"/>
                </a:solidFill>
              </a:rPr>
              <a:t> </a:t>
            </a:r>
            <a:r>
              <a:rPr lang="en-US" altLang="ar-SY" sz="2800" b="1" dirty="0">
                <a:solidFill>
                  <a:srgbClr val="0070C0"/>
                </a:solidFill>
              </a:rPr>
              <a:t>= 760 mm Hg</a:t>
            </a:r>
          </a:p>
          <a:p>
            <a:pPr algn="ctr" rtl="0">
              <a:spcBef>
                <a:spcPts val="0"/>
              </a:spcBef>
              <a:spcAft>
                <a:spcPts val="600"/>
              </a:spcAft>
            </a:pPr>
            <a:r>
              <a:rPr lang="en-US" altLang="ar-SY" sz="2800" b="1" dirty="0">
                <a:solidFill>
                  <a:srgbClr val="0070C0"/>
                </a:solidFill>
              </a:rPr>
              <a:t>T = </a:t>
            </a:r>
            <a:r>
              <a:rPr lang="tr-TR" altLang="ar-SY" sz="2800" b="1" dirty="0">
                <a:solidFill>
                  <a:srgbClr val="0070C0"/>
                </a:solidFill>
              </a:rPr>
              <a:t>25 </a:t>
            </a:r>
            <a:r>
              <a:rPr lang="en-US" altLang="ar-SY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°C	 = 2</a:t>
            </a:r>
            <a:r>
              <a:rPr lang="tr-TR" altLang="ar-SY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98,</a:t>
            </a:r>
            <a:r>
              <a:rPr lang="en-US" altLang="ar-SY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15 K</a:t>
            </a:r>
          </a:p>
          <a:p>
            <a:pPr algn="l" rtl="0">
              <a:lnSpc>
                <a:spcPct val="150000"/>
              </a:lnSpc>
            </a:pPr>
            <a:endParaRPr lang="tr-TR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en-US" altLang="ar-SY" sz="4000" dirty="0"/>
              <a:t>STP</a:t>
            </a:r>
            <a:r>
              <a:rPr lang="tr-TR" altLang="ar-SY" sz="4000" dirty="0"/>
              <a:t> (Standart Sıcaklık ve Basınç)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1388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31344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S</a:t>
            </a:r>
            <a:r>
              <a:rPr lang="tr-TR" sz="2800" dirty="0"/>
              <a:t>uyun </a:t>
            </a:r>
            <a:r>
              <a:rPr lang="tr-TR" sz="2800" dirty="0">
                <a:solidFill>
                  <a:srgbClr val="00B050"/>
                </a:solidFill>
              </a:rPr>
              <a:t>katı hâlinin </a:t>
            </a:r>
            <a:r>
              <a:rPr lang="tr-TR" sz="2800" dirty="0"/>
              <a:t>(buz) tanecikleri arasındaki mesafe, </a:t>
            </a:r>
            <a:r>
              <a:rPr lang="tr-TR" sz="2800" dirty="0">
                <a:solidFill>
                  <a:srgbClr val="7030A0"/>
                </a:solidFill>
              </a:rPr>
              <a:t>sıvı hâlin </a:t>
            </a:r>
            <a:r>
              <a:rPr lang="tr-TR" sz="2800" dirty="0"/>
              <a:t>tanecikleri arasındaki mesafeden </a:t>
            </a:r>
            <a:r>
              <a:rPr lang="tr-TR" sz="2800" dirty="0">
                <a:solidFill>
                  <a:srgbClr val="0070C0"/>
                </a:solidFill>
              </a:rPr>
              <a:t>daha fazladır</a:t>
            </a:r>
            <a:r>
              <a:rPr lang="tr-TR" sz="2800" dirty="0"/>
              <a:t>.</a:t>
            </a:r>
            <a:endParaRPr lang="ar-SY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Giriş</a:t>
            </a:r>
            <a:endParaRPr lang="ar-SY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41" y="2597127"/>
            <a:ext cx="5267959" cy="385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62253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Avogadro</a:t>
            </a:r>
            <a:r>
              <a:rPr lang="tr-TR" sz="2800" dirty="0"/>
              <a:t>, sabit </a:t>
            </a:r>
            <a:r>
              <a:rPr lang="tr-TR" sz="2800" dirty="0">
                <a:solidFill>
                  <a:srgbClr val="0070C0"/>
                </a:solidFill>
              </a:rPr>
              <a:t>sıcaklık ve basınçta </a:t>
            </a:r>
            <a:r>
              <a:rPr lang="tr-TR" sz="2800" dirty="0"/>
              <a:t>gazların </a:t>
            </a:r>
            <a:r>
              <a:rPr lang="tr-TR" sz="2800" dirty="0">
                <a:solidFill>
                  <a:srgbClr val="FF0000"/>
                </a:solidFill>
              </a:rPr>
              <a:t>eşit hacimlerinin eşit sayıda molekül </a:t>
            </a:r>
            <a:r>
              <a:rPr lang="tr-TR" sz="2800" dirty="0"/>
              <a:t>içerir hipotezini ileri sürmüştür.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Bu hipotezi </a:t>
            </a:r>
            <a:r>
              <a:rPr lang="tr-TR" sz="2800" dirty="0" err="1"/>
              <a:t>Avogadro</a:t>
            </a:r>
            <a:r>
              <a:rPr lang="tr-TR" sz="2800" dirty="0"/>
              <a:t> yasası takip etmiştir.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611032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Hacim-Miktar İlişkisi (n-V): </a:t>
            </a:r>
            <a:r>
              <a:rPr lang="tr-TR" sz="4000" dirty="0" err="1">
                <a:solidFill>
                  <a:srgbClr val="FF0000"/>
                </a:solidFill>
              </a:rPr>
              <a:t>Avogadro</a:t>
            </a:r>
            <a:r>
              <a:rPr lang="tr-TR" sz="4000" dirty="0">
                <a:solidFill>
                  <a:srgbClr val="FF0000"/>
                </a:solidFill>
              </a:rPr>
              <a:t>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684" y="1087358"/>
            <a:ext cx="2564632" cy="295683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523999" y="3932556"/>
            <a:ext cx="7962873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tr-TR" sz="2800" dirty="0" err="1"/>
              <a:t>Avogadro</a:t>
            </a:r>
            <a:r>
              <a:rPr lang="tr-TR" sz="2800" dirty="0"/>
              <a:t> yasası; sabit basınç ve sıcaklıkta </a:t>
            </a:r>
            <a:r>
              <a:rPr lang="tr-TR" sz="2800" dirty="0">
                <a:solidFill>
                  <a:srgbClr val="00B050"/>
                </a:solidFill>
              </a:rPr>
              <a:t>gaz hacminin </a:t>
            </a:r>
            <a:r>
              <a:rPr lang="tr-TR" sz="2800" dirty="0">
                <a:solidFill>
                  <a:srgbClr val="FF0000"/>
                </a:solidFill>
              </a:rPr>
              <a:t>madde miktarı</a:t>
            </a:r>
            <a:r>
              <a:rPr lang="tr-TR" sz="2800" dirty="0"/>
              <a:t> ile doğru orantılı olduğunu söyler.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216340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62253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3000" dirty="0">
                <a:solidFill>
                  <a:srgbClr val="FF0000"/>
                </a:solidFill>
              </a:rPr>
              <a:t>Gaz miktarı </a:t>
            </a:r>
            <a:r>
              <a:rPr lang="tr-T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yarıya düşerse </a:t>
            </a:r>
            <a:r>
              <a:rPr lang="tr-TR" sz="3000" dirty="0">
                <a:solidFill>
                  <a:srgbClr val="00B050"/>
                </a:solidFill>
              </a:rPr>
              <a:t>gaz hacmi </a:t>
            </a:r>
            <a:r>
              <a:rPr lang="tr-T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yarıya düşer; gaz miktarı iki katına çıkarsa hacim de iki katına çıkar.</a:t>
            </a:r>
          </a:p>
          <a:p>
            <a:pPr algn="l" rtl="0">
              <a:lnSpc>
                <a:spcPct val="150000"/>
              </a:lnSpc>
            </a:pPr>
            <a:endParaRPr lang="tr-TR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9625781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Hacim-Miktar İlişkisi (n-V): </a:t>
            </a:r>
            <a:r>
              <a:rPr lang="tr-TR" sz="4000" dirty="0" err="1">
                <a:solidFill>
                  <a:srgbClr val="FF0000"/>
                </a:solidFill>
              </a:rPr>
              <a:t>Avogadro</a:t>
            </a:r>
            <a:r>
              <a:rPr lang="tr-TR" sz="4000" dirty="0">
                <a:solidFill>
                  <a:srgbClr val="FF0000"/>
                </a:solidFill>
              </a:rPr>
              <a:t> Yasası</a:t>
            </a:r>
            <a:endParaRPr lang="ar-SY" sz="4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3102783"/>
            <a:ext cx="10017421" cy="31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7962900" cy="5238491"/>
              </a:xfrm>
            </p:spPr>
            <p:txBody>
              <a:bodyPr>
                <a:normAutofit/>
              </a:bodyPr>
              <a:lstStyle/>
              <a:p>
                <a:pPr mar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∝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	ya da  	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ctrlP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𝑠𝑎𝑏𝑖𝑡</m:t>
                        </m:r>
                      </m:e>
                    </m:d>
                  </m:oMath>
                </a14:m>
                <a:endParaRPr lang="tr-TR" sz="2800" b="0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800" dirty="0"/>
              </a:p>
              <a:p>
                <a:pPr mar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tr-TR" sz="2800" dirty="0">
                  <a:solidFill>
                    <a:schemeClr val="tx1"/>
                  </a:solidFill>
                </a:endParaRPr>
              </a:p>
              <a:p>
                <a:pPr mar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sz="2800" dirty="0">
                    <a:solidFill>
                      <a:schemeClr val="tx1"/>
                    </a:solidFill>
                  </a:rPr>
                  <a:t>(NŞA, 0 °C ve 1 </a:t>
                </a:r>
                <a:r>
                  <a:rPr lang="tr-TR" sz="2800" dirty="0" err="1">
                    <a:solidFill>
                      <a:schemeClr val="tx1"/>
                    </a:solidFill>
                  </a:rPr>
                  <a:t>atm</a:t>
                </a:r>
                <a:r>
                  <a:rPr lang="tr-TR" sz="2800" dirty="0">
                    <a:solidFill>
                      <a:schemeClr val="tx1"/>
                    </a:solidFill>
                  </a:rPr>
                  <a:t> basınçta)</a:t>
                </a:r>
              </a:p>
              <a:p>
                <a:pPr marL="0" indent="0" algn="ctr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tr-TR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 </a:t>
                </a:r>
                <a:r>
                  <a:rPr lang="tr-TR" sz="2800" dirty="0" err="1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mol</a:t>
                </a:r>
                <a:r>
                  <a:rPr lang="tr-TR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gaz (6,02x10</a:t>
                </a:r>
                <a:r>
                  <a:rPr lang="tr-TR" sz="2800" baseline="300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23</a:t>
                </a:r>
                <a:r>
                  <a:rPr lang="tr-TR" sz="2800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molekül) = </a:t>
                </a:r>
                <a:r>
                  <a:rPr lang="tr-TR" sz="2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22.414 L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7962900" cy="52384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53729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/>
              <a:t>Hacim-Miktar İlişkisi (n-V): </a:t>
            </a:r>
            <a:r>
              <a:rPr lang="tr-TR" sz="4000" dirty="0" err="1">
                <a:solidFill>
                  <a:srgbClr val="FF0000"/>
                </a:solidFill>
              </a:rPr>
              <a:t>Avogadro</a:t>
            </a:r>
            <a:r>
              <a:rPr lang="tr-TR" sz="4000" dirty="0">
                <a:solidFill>
                  <a:srgbClr val="FF0000"/>
                </a:solidFill>
              </a:rPr>
              <a:t> Yasası</a:t>
            </a:r>
            <a:endParaRPr lang="ar-SY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35207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Basit gaz yasalarının üçü hacim değişikliklerine, diğer iki etkenin sabit kaldığı durumda, bir değişkenin etkisini anlatır.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Boyle</a:t>
            </a:r>
            <a:r>
              <a:rPr lang="tr-TR" sz="2800" dirty="0">
                <a:solidFill>
                  <a:srgbClr val="FF0000"/>
                </a:solidFill>
              </a:rPr>
              <a:t> yasası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/>
                </a:solidFill>
              </a:rPr>
              <a:t>V ∝ 1/P (sabit T ve n)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FF0000"/>
                </a:solidFill>
              </a:rPr>
              <a:t>Charles yasası</a:t>
            </a:r>
            <a:r>
              <a:rPr lang="tr-TR" sz="2800" dirty="0"/>
              <a:t>, V ∝ T (sabit P ve n)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 err="1">
                <a:solidFill>
                  <a:srgbClr val="FF0000"/>
                </a:solidFill>
              </a:rPr>
              <a:t>Avogadro</a:t>
            </a:r>
            <a:r>
              <a:rPr lang="tr-TR" sz="2800" dirty="0">
                <a:solidFill>
                  <a:srgbClr val="FF0000"/>
                </a:solidFill>
              </a:rPr>
              <a:t> yasası</a:t>
            </a:r>
            <a:r>
              <a:rPr lang="tr-TR" sz="2800" dirty="0"/>
              <a:t>, </a:t>
            </a:r>
            <a:r>
              <a:rPr lang="tr-TR" sz="2800" dirty="0">
                <a:solidFill>
                  <a:schemeClr val="tx1"/>
                </a:solidFill>
              </a:rPr>
              <a:t>V ∝ n (sabit P ve 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9640529" cy="987303"/>
          </a:xfrm>
        </p:spPr>
        <p:txBody>
          <a:bodyPr>
            <a:normAutofit/>
          </a:bodyPr>
          <a:lstStyle/>
          <a:p>
            <a:pPr rtl="0"/>
            <a:r>
              <a:rPr lang="tr-TR" dirty="0"/>
              <a:t>Gaz Yasalarının Birleştirilmesi: </a:t>
            </a:r>
            <a:r>
              <a:rPr lang="tr-TR" sz="4400" dirty="0">
                <a:solidFill>
                  <a:srgbClr val="FF0000"/>
                </a:solidFill>
              </a:rPr>
              <a:t>İdeal Gaz Denklemi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36886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Bu üç yasayı</a:t>
            </a:r>
            <a:r>
              <a:rPr lang="tr-TR" sz="2800" dirty="0"/>
              <a:t>; </a:t>
            </a:r>
            <a:r>
              <a:rPr lang="tr-TR" sz="2800" dirty="0">
                <a:solidFill>
                  <a:srgbClr val="FF0000"/>
                </a:solidFill>
              </a:rPr>
              <a:t>hacim, basınç, sıcaklık ve gaz miktarı </a:t>
            </a:r>
            <a:r>
              <a:rPr lang="tr-TR" sz="2800" dirty="0">
                <a:solidFill>
                  <a:schemeClr val="tx1"/>
                </a:solidFill>
              </a:rPr>
              <a:t>gibi dört değişkeni içeren tek bir denklemde (</a:t>
            </a:r>
            <a:r>
              <a:rPr lang="tr-TR" sz="2800" dirty="0">
                <a:solidFill>
                  <a:srgbClr val="FF0000"/>
                </a:solidFill>
              </a:rPr>
              <a:t>ideal gaz denklemi</a:t>
            </a:r>
            <a:r>
              <a:rPr lang="tr-TR" sz="2800" dirty="0"/>
              <a:t>) </a:t>
            </a:r>
            <a:r>
              <a:rPr lang="tr-TR" sz="2800" dirty="0">
                <a:solidFill>
                  <a:schemeClr val="tx1"/>
                </a:solidFill>
              </a:rPr>
              <a:t>birleştirebiliriz.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tr-TR" sz="2800" dirty="0">
              <a:solidFill>
                <a:schemeClr val="tx1"/>
              </a:solidFill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İdeal gaz denklemine uyan gaza </a:t>
            </a:r>
            <a:r>
              <a:rPr lang="tr-TR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 gaz </a:t>
            </a:r>
            <a:r>
              <a:rPr lang="tr-TR" sz="2800" dirty="0">
                <a:solidFill>
                  <a:schemeClr val="tx1"/>
                </a:solidFill>
              </a:rPr>
              <a:t>denir.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Burada V, ideal gazın hacmi (L); P, ideal gazın basıncı (</a:t>
            </a:r>
            <a:r>
              <a:rPr lang="tr-TR" sz="2800" dirty="0" err="1">
                <a:solidFill>
                  <a:schemeClr val="tx1"/>
                </a:solidFill>
              </a:rPr>
              <a:t>atm</a:t>
            </a:r>
            <a:r>
              <a:rPr lang="tr-TR" sz="2800" dirty="0">
                <a:solidFill>
                  <a:schemeClr val="tx1"/>
                </a:solidFill>
              </a:rPr>
              <a:t>); n, ideal gazın </a:t>
            </a:r>
            <a:r>
              <a:rPr lang="tr-TR" sz="2800" dirty="0" err="1">
                <a:solidFill>
                  <a:schemeClr val="tx1"/>
                </a:solidFill>
              </a:rPr>
              <a:t>mol</a:t>
            </a:r>
            <a:r>
              <a:rPr lang="tr-TR" sz="2800" dirty="0">
                <a:solidFill>
                  <a:schemeClr val="tx1"/>
                </a:solidFill>
              </a:rPr>
              <a:t> sayısı ve </a:t>
            </a:r>
            <a:r>
              <a:rPr lang="tr-TR" sz="2800" dirty="0">
                <a:solidFill>
                  <a:srgbClr val="FF0000"/>
                </a:solidFill>
              </a:rPr>
              <a:t>R ideal gaz sabitidir</a:t>
            </a:r>
            <a:r>
              <a:rPr lang="tr-TR" sz="2800" dirty="0"/>
              <a:t>.</a:t>
            </a:r>
          </a:p>
          <a:p>
            <a:pPr algn="l" rtl="0">
              <a:lnSpc>
                <a:spcPct val="150000"/>
              </a:lnSpc>
            </a:pPr>
            <a:endParaRPr lang="tr-TR" sz="2800" dirty="0"/>
          </a:p>
          <a:p>
            <a:pPr algn="l" rtl="0"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9144000" cy="987303"/>
          </a:xfrm>
        </p:spPr>
        <p:txBody>
          <a:bodyPr>
            <a:normAutofit fontScale="90000"/>
          </a:bodyPr>
          <a:lstStyle/>
          <a:p>
            <a:pPr rtl="0"/>
            <a:r>
              <a:rPr lang="tr-TR" dirty="0"/>
              <a:t>Gaz Yasalarının Birleştirilmesi: </a:t>
            </a:r>
            <a:r>
              <a:rPr lang="tr-TR" sz="4400" dirty="0">
                <a:solidFill>
                  <a:srgbClr val="FF0000"/>
                </a:solidFill>
              </a:rPr>
              <a:t>İdeal Gaz Denklemi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526814" y="3034875"/>
                <a:ext cx="5957272" cy="104041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 ∝ 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𝑛𝑇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tr-TR" sz="2800" dirty="0"/>
                  <a:t>		veya	 	</a:t>
                </a:r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14" y="3034875"/>
                <a:ext cx="5957272" cy="10404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7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77064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Gaz sabiti R’nin değeri bir gazın </a:t>
            </a:r>
            <a:r>
              <a:rPr lang="tr-TR" sz="2800" dirty="0">
                <a:solidFill>
                  <a:srgbClr val="FF0000"/>
                </a:solidFill>
              </a:rPr>
              <a:t>standart </a:t>
            </a:r>
            <a:r>
              <a:rPr lang="tr-TR" sz="2800" dirty="0" err="1">
                <a:solidFill>
                  <a:srgbClr val="FF0000"/>
                </a:solidFill>
              </a:rPr>
              <a:t>molar</a:t>
            </a:r>
            <a:r>
              <a:rPr lang="tr-TR" sz="2800" dirty="0">
                <a:solidFill>
                  <a:srgbClr val="FF0000"/>
                </a:solidFill>
              </a:rPr>
              <a:t> hacminden</a:t>
            </a:r>
            <a:r>
              <a:rPr lang="tr-TR" sz="2800" dirty="0">
                <a:solidFill>
                  <a:schemeClr val="tx1"/>
                </a:solidFill>
              </a:rPr>
              <a:t> hesaplanabilir.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rgbClr val="0070C0"/>
                </a:solidFill>
              </a:rPr>
              <a:t>1 mol gaz 0 </a:t>
            </a:r>
            <a:r>
              <a:rPr lang="tr-T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sz="2800" dirty="0">
                <a:solidFill>
                  <a:srgbClr val="0070C0"/>
                </a:solidFill>
              </a:rPr>
              <a:t>C (273,15 </a:t>
            </a:r>
            <a:r>
              <a:rPr lang="tr-T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tr-TR" sz="2800" dirty="0">
                <a:solidFill>
                  <a:srgbClr val="0070C0"/>
                </a:solidFill>
              </a:rPr>
              <a:t>K) ve 1 </a:t>
            </a:r>
            <a:r>
              <a:rPr lang="tr-TR" sz="2800" dirty="0" err="1">
                <a:solidFill>
                  <a:srgbClr val="0070C0"/>
                </a:solidFill>
              </a:rPr>
              <a:t>atm</a:t>
            </a:r>
            <a:r>
              <a:rPr lang="tr-TR" sz="2800" dirty="0">
                <a:solidFill>
                  <a:srgbClr val="0070C0"/>
                </a:solidFill>
              </a:rPr>
              <a:t> basınçta 22,4 L hacim kapladığından, R gaz sabitinin değeri SI birim sisteminde 0,082 (L . </a:t>
            </a:r>
            <a:r>
              <a:rPr lang="tr-TR" sz="2800" dirty="0" err="1">
                <a:solidFill>
                  <a:srgbClr val="0070C0"/>
                </a:solidFill>
              </a:rPr>
              <a:t>atm</a:t>
            </a:r>
            <a:r>
              <a:rPr lang="tr-TR" sz="2800" dirty="0">
                <a:solidFill>
                  <a:srgbClr val="0070C0"/>
                </a:solidFill>
              </a:rPr>
              <a:t>)/(K . </a:t>
            </a:r>
            <a:r>
              <a:rPr lang="tr-TR" sz="2800" dirty="0" err="1">
                <a:solidFill>
                  <a:srgbClr val="0070C0"/>
                </a:solidFill>
              </a:rPr>
              <a:t>mol</a:t>
            </a:r>
            <a:r>
              <a:rPr lang="tr-TR" sz="28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9" y="100055"/>
            <a:ext cx="8858865" cy="987303"/>
          </a:xfrm>
        </p:spPr>
        <p:txBody>
          <a:bodyPr>
            <a:normAutofit fontScale="90000"/>
          </a:bodyPr>
          <a:lstStyle/>
          <a:p>
            <a:pPr rtl="0"/>
            <a:r>
              <a:rPr lang="tr-TR" dirty="0"/>
              <a:t>Gaz Yasalarının Birleştirilmesi: </a:t>
            </a:r>
            <a:r>
              <a:rPr lang="tr-TR" sz="4400" dirty="0">
                <a:solidFill>
                  <a:srgbClr val="FF0000"/>
                </a:solidFill>
              </a:rPr>
              <a:t>İdeal Gaz Denklemi</a:t>
            </a:r>
            <a:endParaRPr lang="ar-S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229456" y="4843053"/>
                <a:ext cx="7033336" cy="91262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non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e>
                          </m:d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</m:d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273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082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atm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tr-TR" sz="28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56" y="4843053"/>
                <a:ext cx="7033336" cy="9126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2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114659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>
                <a:solidFill>
                  <a:schemeClr val="tx1"/>
                </a:solidFill>
              </a:rPr>
              <a:t>R 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= 0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082057 L </a:t>
            </a:r>
            <a:r>
              <a:rPr lang="en-US" altLang="ar-SY" sz="2800" dirty="0" err="1">
                <a:solidFill>
                  <a:schemeClr val="tx1"/>
                </a:solidFill>
                <a:sym typeface="WP MathA" pitchFamily="2" charset="2"/>
              </a:rPr>
              <a:t>atm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 mol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 K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endParaRPr lang="tr-TR" altLang="ar-SY" sz="2800" baseline="30000" dirty="0">
              <a:solidFill>
                <a:schemeClr val="tx1"/>
              </a:solidFill>
              <a:sym typeface="WP MathA" pitchFamily="2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   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= 8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3145 m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3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 Pa mol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 K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endParaRPr lang="tr-TR" altLang="ar-SY" sz="2800" baseline="30000" dirty="0">
              <a:solidFill>
                <a:schemeClr val="tx1"/>
              </a:solidFill>
              <a:sym typeface="WP MathA" pitchFamily="2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   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= 8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,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3145 J mol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r>
              <a:rPr lang="en-US" altLang="ar-SY" sz="2800" dirty="0">
                <a:solidFill>
                  <a:schemeClr val="tx1"/>
                </a:solidFill>
                <a:sym typeface="WP MathA" pitchFamily="2" charset="2"/>
              </a:rPr>
              <a:t> K</a:t>
            </a:r>
            <a:r>
              <a:rPr lang="en-US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endParaRPr lang="tr-TR" altLang="ar-SY" sz="2800" baseline="30000" dirty="0">
              <a:solidFill>
                <a:schemeClr val="tx1"/>
              </a:solidFill>
              <a:sym typeface="WP MathA" pitchFamily="2" charset="2"/>
            </a:endParaRP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   =</a:t>
            </a:r>
            <a:r>
              <a:rPr lang="tr-TR" altLang="ar-SY" sz="2800" baseline="30000" dirty="0">
                <a:solidFill>
                  <a:schemeClr val="tx1"/>
                </a:solidFill>
                <a:sym typeface="WP MathA" pitchFamily="2" charset="2"/>
              </a:rPr>
              <a:t> 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62,364 L </a:t>
            </a:r>
            <a:r>
              <a:rPr lang="tr-TR" altLang="ar-SY" sz="2800" dirty="0" err="1">
                <a:solidFill>
                  <a:schemeClr val="tx1"/>
                </a:solidFill>
                <a:sym typeface="WP MathA" pitchFamily="2" charset="2"/>
              </a:rPr>
              <a:t>Torr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 mol</a:t>
            </a:r>
            <a:r>
              <a:rPr lang="tr-TR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r>
              <a:rPr lang="tr-TR" altLang="ar-SY" sz="2800" dirty="0">
                <a:solidFill>
                  <a:schemeClr val="tx1"/>
                </a:solidFill>
                <a:sym typeface="WP MathA" pitchFamily="2" charset="2"/>
              </a:rPr>
              <a:t> K</a:t>
            </a:r>
            <a:r>
              <a:rPr lang="tr-TR" altLang="ar-SY" sz="2800" baseline="30000" dirty="0">
                <a:solidFill>
                  <a:schemeClr val="tx1"/>
                </a:solidFill>
                <a:sym typeface="WP MathA" pitchFamily="2" charset="2"/>
              </a:rPr>
              <a:t>-1</a:t>
            </a:r>
            <a:endParaRPr lang="en-US" altLang="ar-SY" sz="2800" baseline="30000" dirty="0">
              <a:solidFill>
                <a:schemeClr val="tx1"/>
              </a:solidFill>
              <a:sym typeface="WP MathA" pitchFamily="2" charset="2"/>
            </a:endParaRPr>
          </a:p>
          <a:p>
            <a:pPr algn="l" rtl="0">
              <a:lnSpc>
                <a:spcPct val="150000"/>
              </a:lnSpc>
            </a:pPr>
            <a:endParaRPr lang="tr-TR" altLang="ar-SY" sz="2400" baseline="30000" dirty="0">
              <a:sym typeface="WP MathA" pitchFamily="2" charset="2"/>
            </a:endParaRPr>
          </a:p>
          <a:p>
            <a:pPr algn="l" rtl="0">
              <a:lnSpc>
                <a:spcPct val="150000"/>
              </a:lnSpc>
            </a:pPr>
            <a:endParaRPr lang="en-US" altLang="ar-SY" sz="2400" baseline="30000" dirty="0">
              <a:sym typeface="WP MathA" pitchFamily="2" charset="2"/>
            </a:endParaRPr>
          </a:p>
          <a:p>
            <a:pPr algn="l" rtl="0">
              <a:lnSpc>
                <a:spcPct val="150000"/>
              </a:lnSpc>
            </a:pPr>
            <a:endParaRPr lang="en-US" altLang="ar-SY" sz="2400" baseline="30000" dirty="0">
              <a:sym typeface="WP MathA" pitchFamily="2" charset="2"/>
            </a:endParaRP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600" dirty="0">
                <a:solidFill>
                  <a:srgbClr val="FF0000"/>
                </a:solidFill>
              </a:rPr>
              <a:t>Gaz Sabiti</a:t>
            </a:r>
            <a:endParaRPr lang="en-US" altLang="ar-SY" sz="3600" dirty="0">
              <a:solidFill>
                <a:srgbClr val="FF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024322" y="4921171"/>
            <a:ext cx="5094287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tr-TR" altLang="ar-SY" sz="3200" baseline="30000">
              <a:sym typeface="WP MathA" pitchFamily="2" charset="2"/>
            </a:endParaRPr>
          </a:p>
        </p:txBody>
      </p:sp>
      <p:pic>
        <p:nvPicPr>
          <p:cNvPr id="5" name="Picture 4" descr="D:\New\Avrasya\Dersler\GDM_201 Fizikokimya\Fiziksel Kimya taner balikesir\Fiziksel Kimya I\taner.balikesir.edu.tr\dersler\fiziksel_kimya\resim\PxV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04" y="4349937"/>
            <a:ext cx="6754292" cy="116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21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266009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tr-TR" sz="3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altLang="ar-SY" sz="3000" dirty="0">
                  <a:solidFill>
                    <a:schemeClr val="tx1"/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sz="3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3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3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altLang="ar-SY" sz="3000" dirty="0">
                  <a:solidFill>
                    <a:schemeClr val="tx1"/>
                  </a:solidFill>
                </a:endParaRP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/>
                    </a:solidFill>
                  </a:rPr>
                  <a:t>Bu denklem genellikle bir veya iki gaz özelliği sabit olduğu koşullarda uygulanılır ve denklem bu sabitler yok edilerek basitleştirilir.</a:t>
                </a:r>
              </a:p>
              <a:p>
                <a:pPr algn="l" rtl="0">
                  <a:lnSpc>
                    <a:spcPct val="150000"/>
                  </a:lnSpc>
                </a:pPr>
                <a:endParaRPr lang="tr-T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266009"/>
              </a:xfrm>
              <a:blipFill>
                <a:blip r:embed="rId2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sz="3600" dirty="0">
                <a:solidFill>
                  <a:schemeClr val="tx1"/>
                </a:solidFill>
              </a:rPr>
              <a:t>Genel Gaz Eşitliği (</a:t>
            </a:r>
            <a:r>
              <a:rPr lang="tr-TR" altLang="ar-SY" sz="3600" dirty="0"/>
              <a:t>Denklemi)</a:t>
            </a:r>
            <a:endParaRPr lang="ar-SY" sz="3600" dirty="0"/>
          </a:p>
        </p:txBody>
      </p:sp>
      <p:pic>
        <p:nvPicPr>
          <p:cNvPr id="17" name="Picture 43" descr="FG06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5998" y="1086042"/>
            <a:ext cx="21336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3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221998" cy="577064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/>
              <a:t>Eğer iki gazın ya da tek bir gazın iki halinin (</a:t>
            </a:r>
            <a:r>
              <a:rPr lang="tr-TR" altLang="ar-SY" sz="2800" dirty="0">
                <a:solidFill>
                  <a:srgbClr val="00B050"/>
                </a:solidFill>
              </a:rPr>
              <a:t>başlangıç ve son</a:t>
            </a:r>
            <a:r>
              <a:rPr lang="tr-TR" altLang="ar-SY" sz="2800" dirty="0"/>
              <a:t>) kıyaslanması gerekiyorsa, sabit terim (n, P, V, T) götürüldükten sonra </a:t>
            </a:r>
            <a:r>
              <a:rPr lang="tr-TR" altLang="ar-SY" sz="2800" b="1" dirty="0">
                <a:solidFill>
                  <a:srgbClr val="FF0000"/>
                </a:solidFill>
              </a:rPr>
              <a:t>Genel Gaz Denklemi</a:t>
            </a:r>
            <a:r>
              <a:rPr lang="tr-TR" altLang="ar-SY" sz="2800" dirty="0">
                <a:solidFill>
                  <a:srgbClr val="FF0000"/>
                </a:solidFill>
              </a:rPr>
              <a:t> </a:t>
            </a:r>
            <a:r>
              <a:rPr lang="tr-TR" altLang="ar-SY" sz="2800" dirty="0"/>
              <a:t>kullanılmalıdır. Diğer durumlarda </a:t>
            </a:r>
            <a:r>
              <a:rPr lang="tr-TR" altLang="ar-SY" sz="2800" b="1" dirty="0">
                <a:solidFill>
                  <a:srgbClr val="FF0000"/>
                </a:solidFill>
              </a:rPr>
              <a:t>İdeal Gaz Denklemi </a:t>
            </a:r>
            <a:r>
              <a:rPr lang="tr-TR" altLang="ar-SY" sz="2800" dirty="0"/>
              <a:t>kullanılmalıdır.</a:t>
            </a:r>
          </a:p>
          <a:p>
            <a:pPr algn="l" rtl="0">
              <a:lnSpc>
                <a:spcPct val="150000"/>
              </a:lnSpc>
            </a:pPr>
            <a:endParaRPr lang="tr-TR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>
                <a:solidFill>
                  <a:schemeClr val="tx1"/>
                </a:solidFill>
              </a:rPr>
              <a:t>Genel Gaz Eşitliği (</a:t>
            </a:r>
            <a:r>
              <a:rPr lang="tr-TR" altLang="ar-SY" dirty="0"/>
              <a:t>Denklemi)</a:t>
            </a:r>
            <a:endParaRPr lang="ar-SY" dirty="0"/>
          </a:p>
        </p:txBody>
      </p:sp>
      <p:pic>
        <p:nvPicPr>
          <p:cNvPr id="17" name="Picture 43" descr="FG0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5998" y="1086042"/>
            <a:ext cx="21336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25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1095931" y="384553"/>
            <a:ext cx="9849159" cy="5933120"/>
            <a:chOff x="5390841" y="149026"/>
            <a:chExt cx="1936787" cy="3296658"/>
          </a:xfrm>
        </p:grpSpPr>
        <p:sp>
          <p:nvSpPr>
            <p:cNvPr id="17" name="Serbest Form 16"/>
            <p:cNvSpPr/>
            <p:nvPr/>
          </p:nvSpPr>
          <p:spPr>
            <a:xfrm>
              <a:off x="5390841" y="149026"/>
              <a:ext cx="1936787" cy="824164"/>
            </a:xfrm>
            <a:custGeom>
              <a:avLst/>
              <a:gdLst>
                <a:gd name="connsiteX0" fmla="*/ 0 w 1936787"/>
                <a:gd name="connsiteY0" fmla="*/ 82416 h 824164"/>
                <a:gd name="connsiteX1" fmla="*/ 82416 w 1936787"/>
                <a:gd name="connsiteY1" fmla="*/ 0 h 824164"/>
                <a:gd name="connsiteX2" fmla="*/ 1854371 w 1936787"/>
                <a:gd name="connsiteY2" fmla="*/ 0 h 824164"/>
                <a:gd name="connsiteX3" fmla="*/ 1936787 w 1936787"/>
                <a:gd name="connsiteY3" fmla="*/ 82416 h 824164"/>
                <a:gd name="connsiteX4" fmla="*/ 1936787 w 1936787"/>
                <a:gd name="connsiteY4" fmla="*/ 741748 h 824164"/>
                <a:gd name="connsiteX5" fmla="*/ 1854371 w 1936787"/>
                <a:gd name="connsiteY5" fmla="*/ 824164 h 824164"/>
                <a:gd name="connsiteX6" fmla="*/ 82416 w 1936787"/>
                <a:gd name="connsiteY6" fmla="*/ 824164 h 824164"/>
                <a:gd name="connsiteX7" fmla="*/ 0 w 1936787"/>
                <a:gd name="connsiteY7" fmla="*/ 741748 h 824164"/>
                <a:gd name="connsiteX8" fmla="*/ 0 w 1936787"/>
                <a:gd name="connsiteY8" fmla="*/ 82416 h 8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87" h="824164">
                  <a:moveTo>
                    <a:pt x="0" y="82416"/>
                  </a:moveTo>
                  <a:cubicBezTo>
                    <a:pt x="0" y="36899"/>
                    <a:pt x="36899" y="0"/>
                    <a:pt x="82416" y="0"/>
                  </a:cubicBezTo>
                  <a:lnTo>
                    <a:pt x="1854371" y="0"/>
                  </a:lnTo>
                  <a:cubicBezTo>
                    <a:pt x="1899888" y="0"/>
                    <a:pt x="1936787" y="36899"/>
                    <a:pt x="1936787" y="82416"/>
                  </a:cubicBezTo>
                  <a:lnTo>
                    <a:pt x="1936787" y="741748"/>
                  </a:lnTo>
                  <a:cubicBezTo>
                    <a:pt x="1936787" y="787265"/>
                    <a:pt x="1899888" y="824164"/>
                    <a:pt x="1854371" y="824164"/>
                  </a:cubicBezTo>
                  <a:lnTo>
                    <a:pt x="82416" y="824164"/>
                  </a:lnTo>
                  <a:cubicBezTo>
                    <a:pt x="36899" y="824164"/>
                    <a:pt x="0" y="787265"/>
                    <a:pt x="0" y="741748"/>
                  </a:cubicBezTo>
                  <a:lnTo>
                    <a:pt x="0" y="82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29" tIns="58429" rIns="58429" bIns="58429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Verilen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Bilgileri bir araya getiriniz.</a:t>
              </a:r>
            </a:p>
          </p:txBody>
        </p:sp>
        <p:sp>
          <p:nvSpPr>
            <p:cNvPr id="18" name="Serbest Form 17"/>
            <p:cNvSpPr/>
            <p:nvPr/>
          </p:nvSpPr>
          <p:spPr>
            <a:xfrm>
              <a:off x="6173797" y="1024701"/>
              <a:ext cx="370875" cy="309062"/>
            </a:xfrm>
            <a:custGeom>
              <a:avLst/>
              <a:gdLst>
                <a:gd name="connsiteX0" fmla="*/ 0 w 309061"/>
                <a:gd name="connsiteY0" fmla="*/ 74175 h 370874"/>
                <a:gd name="connsiteX1" fmla="*/ 154531 w 309061"/>
                <a:gd name="connsiteY1" fmla="*/ 74175 h 370874"/>
                <a:gd name="connsiteX2" fmla="*/ 154531 w 309061"/>
                <a:gd name="connsiteY2" fmla="*/ 0 h 370874"/>
                <a:gd name="connsiteX3" fmla="*/ 309061 w 309061"/>
                <a:gd name="connsiteY3" fmla="*/ 185437 h 370874"/>
                <a:gd name="connsiteX4" fmla="*/ 154531 w 309061"/>
                <a:gd name="connsiteY4" fmla="*/ 370874 h 370874"/>
                <a:gd name="connsiteX5" fmla="*/ 154531 w 309061"/>
                <a:gd name="connsiteY5" fmla="*/ 296699 h 370874"/>
                <a:gd name="connsiteX6" fmla="*/ 0 w 309061"/>
                <a:gd name="connsiteY6" fmla="*/ 296699 h 370874"/>
                <a:gd name="connsiteX7" fmla="*/ 0 w 309061"/>
                <a:gd name="connsiteY7" fmla="*/ 74175 h 3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061" h="370874">
                  <a:moveTo>
                    <a:pt x="247248" y="1"/>
                  </a:moveTo>
                  <a:lnTo>
                    <a:pt x="247248" y="185438"/>
                  </a:lnTo>
                  <a:lnTo>
                    <a:pt x="309061" y="185438"/>
                  </a:lnTo>
                  <a:lnTo>
                    <a:pt x="154531" y="370873"/>
                  </a:lnTo>
                  <a:lnTo>
                    <a:pt x="0" y="185438"/>
                  </a:lnTo>
                  <a:lnTo>
                    <a:pt x="61813" y="185438"/>
                  </a:lnTo>
                  <a:lnTo>
                    <a:pt x="61813" y="1"/>
                  </a:lnTo>
                  <a:lnTo>
                    <a:pt x="24724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76" tIns="0" rIns="74175" bIns="92719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2800" kern="1200"/>
            </a:p>
          </p:txBody>
        </p:sp>
        <p:sp>
          <p:nvSpPr>
            <p:cNvPr id="19" name="Serbest Form 18"/>
            <p:cNvSpPr/>
            <p:nvPr/>
          </p:nvSpPr>
          <p:spPr>
            <a:xfrm>
              <a:off x="5390841" y="1385273"/>
              <a:ext cx="1936787" cy="824164"/>
            </a:xfrm>
            <a:custGeom>
              <a:avLst/>
              <a:gdLst>
                <a:gd name="connsiteX0" fmla="*/ 0 w 1936787"/>
                <a:gd name="connsiteY0" fmla="*/ 82416 h 824164"/>
                <a:gd name="connsiteX1" fmla="*/ 82416 w 1936787"/>
                <a:gd name="connsiteY1" fmla="*/ 0 h 824164"/>
                <a:gd name="connsiteX2" fmla="*/ 1854371 w 1936787"/>
                <a:gd name="connsiteY2" fmla="*/ 0 h 824164"/>
                <a:gd name="connsiteX3" fmla="*/ 1936787 w 1936787"/>
                <a:gd name="connsiteY3" fmla="*/ 82416 h 824164"/>
                <a:gd name="connsiteX4" fmla="*/ 1936787 w 1936787"/>
                <a:gd name="connsiteY4" fmla="*/ 741748 h 824164"/>
                <a:gd name="connsiteX5" fmla="*/ 1854371 w 1936787"/>
                <a:gd name="connsiteY5" fmla="*/ 824164 h 824164"/>
                <a:gd name="connsiteX6" fmla="*/ 82416 w 1936787"/>
                <a:gd name="connsiteY6" fmla="*/ 824164 h 824164"/>
                <a:gd name="connsiteX7" fmla="*/ 0 w 1936787"/>
                <a:gd name="connsiteY7" fmla="*/ 741748 h 824164"/>
                <a:gd name="connsiteX8" fmla="*/ 0 w 1936787"/>
                <a:gd name="connsiteY8" fmla="*/ 82416 h 8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87" h="824164">
                  <a:moveTo>
                    <a:pt x="0" y="82416"/>
                  </a:moveTo>
                  <a:cubicBezTo>
                    <a:pt x="0" y="36899"/>
                    <a:pt x="36899" y="0"/>
                    <a:pt x="82416" y="0"/>
                  </a:cubicBezTo>
                  <a:lnTo>
                    <a:pt x="1854371" y="0"/>
                  </a:lnTo>
                  <a:cubicBezTo>
                    <a:pt x="1899888" y="0"/>
                    <a:pt x="1936787" y="36899"/>
                    <a:pt x="1936787" y="82416"/>
                  </a:cubicBezTo>
                  <a:lnTo>
                    <a:pt x="1936787" y="741748"/>
                  </a:lnTo>
                  <a:cubicBezTo>
                    <a:pt x="1936787" y="787265"/>
                    <a:pt x="1899888" y="824164"/>
                    <a:pt x="1854371" y="824164"/>
                  </a:cubicBezTo>
                  <a:lnTo>
                    <a:pt x="82416" y="824164"/>
                  </a:lnTo>
                  <a:cubicBezTo>
                    <a:pt x="36899" y="824164"/>
                    <a:pt x="0" y="787265"/>
                    <a:pt x="0" y="741748"/>
                  </a:cubicBezTo>
                  <a:lnTo>
                    <a:pt x="0" y="82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29" tIns="58429" rIns="58429" bIns="58429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Çevirme faktörlerini kullanarak verileri doğru birimlere çeviriniz. 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Örneğin, g  ı </a:t>
              </a:r>
              <a:r>
                <a:rPr lang="tr-TR" sz="2800" kern="1200" dirty="0" err="1"/>
                <a:t>mol</a:t>
              </a:r>
              <a:r>
                <a:rPr lang="tr-TR" sz="2800" kern="1200" dirty="0"/>
                <a:t> e çeviriniz, R için L </a:t>
              </a:r>
              <a:r>
                <a:rPr lang="tr-TR" sz="2800" kern="1200" dirty="0" err="1"/>
                <a:t>atm</a:t>
              </a:r>
              <a:r>
                <a:rPr lang="tr-TR" sz="2800" kern="1200" dirty="0"/>
                <a:t> mol</a:t>
              </a:r>
              <a:r>
                <a:rPr lang="tr-TR" sz="2800" kern="1200" baseline="30000" dirty="0"/>
                <a:t>-1</a:t>
              </a:r>
              <a:r>
                <a:rPr lang="tr-TR" sz="2800" kern="1200" dirty="0"/>
                <a:t>K</a:t>
              </a:r>
              <a:r>
                <a:rPr lang="tr-TR" sz="2800" kern="1200" baseline="30000" dirty="0"/>
                <a:t>-1</a:t>
              </a:r>
              <a:r>
                <a:rPr lang="tr-TR" sz="2800" kern="1200" dirty="0"/>
                <a:t> birimini kullanınız.</a:t>
              </a:r>
            </a:p>
          </p:txBody>
        </p:sp>
        <p:sp>
          <p:nvSpPr>
            <p:cNvPr id="20" name="Serbest Form 19"/>
            <p:cNvSpPr/>
            <p:nvPr/>
          </p:nvSpPr>
          <p:spPr>
            <a:xfrm>
              <a:off x="6173797" y="2260948"/>
              <a:ext cx="370875" cy="309062"/>
            </a:xfrm>
            <a:custGeom>
              <a:avLst/>
              <a:gdLst>
                <a:gd name="connsiteX0" fmla="*/ 0 w 309061"/>
                <a:gd name="connsiteY0" fmla="*/ 74175 h 370874"/>
                <a:gd name="connsiteX1" fmla="*/ 154531 w 309061"/>
                <a:gd name="connsiteY1" fmla="*/ 74175 h 370874"/>
                <a:gd name="connsiteX2" fmla="*/ 154531 w 309061"/>
                <a:gd name="connsiteY2" fmla="*/ 0 h 370874"/>
                <a:gd name="connsiteX3" fmla="*/ 309061 w 309061"/>
                <a:gd name="connsiteY3" fmla="*/ 185437 h 370874"/>
                <a:gd name="connsiteX4" fmla="*/ 154531 w 309061"/>
                <a:gd name="connsiteY4" fmla="*/ 370874 h 370874"/>
                <a:gd name="connsiteX5" fmla="*/ 154531 w 309061"/>
                <a:gd name="connsiteY5" fmla="*/ 296699 h 370874"/>
                <a:gd name="connsiteX6" fmla="*/ 0 w 309061"/>
                <a:gd name="connsiteY6" fmla="*/ 296699 h 370874"/>
                <a:gd name="connsiteX7" fmla="*/ 0 w 309061"/>
                <a:gd name="connsiteY7" fmla="*/ 74175 h 3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061" h="370874">
                  <a:moveTo>
                    <a:pt x="247248" y="1"/>
                  </a:moveTo>
                  <a:lnTo>
                    <a:pt x="247248" y="185438"/>
                  </a:lnTo>
                  <a:lnTo>
                    <a:pt x="309061" y="185438"/>
                  </a:lnTo>
                  <a:lnTo>
                    <a:pt x="154531" y="370873"/>
                  </a:lnTo>
                  <a:lnTo>
                    <a:pt x="0" y="185438"/>
                  </a:lnTo>
                  <a:lnTo>
                    <a:pt x="61813" y="185438"/>
                  </a:lnTo>
                  <a:lnTo>
                    <a:pt x="61813" y="1"/>
                  </a:lnTo>
                  <a:lnTo>
                    <a:pt x="24724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76" tIns="0" rIns="74175" bIns="92719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2800" kern="1200"/>
            </a:p>
          </p:txBody>
        </p:sp>
        <p:sp>
          <p:nvSpPr>
            <p:cNvPr id="21" name="Serbest Form 20"/>
            <p:cNvSpPr/>
            <p:nvPr/>
          </p:nvSpPr>
          <p:spPr>
            <a:xfrm>
              <a:off x="5390841" y="2621520"/>
              <a:ext cx="1936787" cy="824164"/>
            </a:xfrm>
            <a:custGeom>
              <a:avLst/>
              <a:gdLst>
                <a:gd name="connsiteX0" fmla="*/ 0 w 1936787"/>
                <a:gd name="connsiteY0" fmla="*/ 82416 h 824164"/>
                <a:gd name="connsiteX1" fmla="*/ 82416 w 1936787"/>
                <a:gd name="connsiteY1" fmla="*/ 0 h 824164"/>
                <a:gd name="connsiteX2" fmla="*/ 1854371 w 1936787"/>
                <a:gd name="connsiteY2" fmla="*/ 0 h 824164"/>
                <a:gd name="connsiteX3" fmla="*/ 1936787 w 1936787"/>
                <a:gd name="connsiteY3" fmla="*/ 82416 h 824164"/>
                <a:gd name="connsiteX4" fmla="*/ 1936787 w 1936787"/>
                <a:gd name="connsiteY4" fmla="*/ 741748 h 824164"/>
                <a:gd name="connsiteX5" fmla="*/ 1854371 w 1936787"/>
                <a:gd name="connsiteY5" fmla="*/ 824164 h 824164"/>
                <a:gd name="connsiteX6" fmla="*/ 82416 w 1936787"/>
                <a:gd name="connsiteY6" fmla="*/ 824164 h 824164"/>
                <a:gd name="connsiteX7" fmla="*/ 0 w 1936787"/>
                <a:gd name="connsiteY7" fmla="*/ 741748 h 824164"/>
                <a:gd name="connsiteX8" fmla="*/ 0 w 1936787"/>
                <a:gd name="connsiteY8" fmla="*/ 82416 h 8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87" h="824164">
                  <a:moveTo>
                    <a:pt x="0" y="82416"/>
                  </a:moveTo>
                  <a:cubicBezTo>
                    <a:pt x="0" y="36899"/>
                    <a:pt x="36899" y="0"/>
                    <a:pt x="82416" y="0"/>
                  </a:cubicBezTo>
                  <a:lnTo>
                    <a:pt x="1854371" y="0"/>
                  </a:lnTo>
                  <a:cubicBezTo>
                    <a:pt x="1899888" y="0"/>
                    <a:pt x="1936787" y="36899"/>
                    <a:pt x="1936787" y="82416"/>
                  </a:cubicBezTo>
                  <a:lnTo>
                    <a:pt x="1936787" y="741748"/>
                  </a:lnTo>
                  <a:cubicBezTo>
                    <a:pt x="1936787" y="787265"/>
                    <a:pt x="1899888" y="824164"/>
                    <a:pt x="1854371" y="824164"/>
                  </a:cubicBezTo>
                  <a:lnTo>
                    <a:pt x="82416" y="824164"/>
                  </a:lnTo>
                  <a:cubicBezTo>
                    <a:pt x="36899" y="824164"/>
                    <a:pt x="0" y="787265"/>
                    <a:pt x="0" y="741748"/>
                  </a:cubicBezTo>
                  <a:lnTo>
                    <a:pt x="0" y="82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29" tIns="58429" rIns="58429" bIns="58429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Belirlenecek olan değişkenleri tanımlayınız.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8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Örneğin 1 atm. ve 25 </a:t>
            </a:r>
            <a:r>
              <a:rPr lang="tr-TR" sz="2800" baseline="30000" dirty="0" err="1"/>
              <a:t>o</a:t>
            </a:r>
            <a:r>
              <a:rPr lang="tr-TR" sz="2800" dirty="0" err="1"/>
              <a:t>C</a:t>
            </a:r>
            <a:r>
              <a:rPr lang="tr-TR" sz="2800" dirty="0"/>
              <a:t> de </a:t>
            </a:r>
            <a:r>
              <a:rPr lang="tr-TR" sz="2800" dirty="0">
                <a:solidFill>
                  <a:srgbClr val="7030A0"/>
                </a:solidFill>
              </a:rPr>
              <a:t>sıvı</a:t>
            </a:r>
            <a:r>
              <a:rPr lang="tr-TR" sz="2800" dirty="0"/>
              <a:t> haldeyken 1 </a:t>
            </a:r>
            <a:r>
              <a:rPr lang="tr-TR" sz="2800" dirty="0" err="1"/>
              <a:t>molü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00B0F0"/>
                </a:solidFill>
              </a:rPr>
              <a:t>17,946 cm</a:t>
            </a:r>
            <a:r>
              <a:rPr lang="tr-TR" sz="2800" baseline="30000" dirty="0">
                <a:solidFill>
                  <a:srgbClr val="00B0F0"/>
                </a:solidFill>
              </a:rPr>
              <a:t>3</a:t>
            </a:r>
            <a:r>
              <a:rPr lang="tr-TR" sz="2800" dirty="0">
                <a:solidFill>
                  <a:srgbClr val="00B0F0"/>
                </a:solidFill>
              </a:rPr>
              <a:t> </a:t>
            </a:r>
            <a:r>
              <a:rPr lang="tr-TR" sz="2800" dirty="0"/>
              <a:t>kaplayan </a:t>
            </a:r>
            <a:r>
              <a:rPr lang="tr-TR" sz="2800" dirty="0">
                <a:solidFill>
                  <a:srgbClr val="FF0000"/>
                </a:solidFill>
              </a:rPr>
              <a:t>su</a:t>
            </a:r>
            <a:r>
              <a:rPr lang="tr-TR" sz="2800" dirty="0"/>
              <a:t>, aynı şartlarda gaz haldeyken yaklaşık olarak </a:t>
            </a:r>
            <a:r>
              <a:rPr lang="tr-TR" sz="2800" dirty="0">
                <a:solidFill>
                  <a:srgbClr val="FF0000"/>
                </a:solidFill>
              </a:rPr>
              <a:t>24000 cm</a:t>
            </a:r>
            <a:r>
              <a:rPr lang="tr-TR" sz="2800" baseline="30000" dirty="0">
                <a:solidFill>
                  <a:srgbClr val="FF0000"/>
                </a:solidFill>
              </a:rPr>
              <a:t>3</a:t>
            </a:r>
            <a:r>
              <a:rPr lang="tr-TR" sz="2800" dirty="0">
                <a:solidFill>
                  <a:srgbClr val="FF0000"/>
                </a:solidFill>
              </a:rPr>
              <a:t> hacim kaplar</a:t>
            </a:r>
            <a:r>
              <a:rPr lang="tr-TR" sz="2800" dirty="0"/>
              <a:t>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Suyun bu her iki fazında moleküllerin tamamen homojen olarak davrandığını düşünürsek </a:t>
            </a:r>
            <a:r>
              <a:rPr lang="tr-TR" sz="2800" dirty="0">
                <a:solidFill>
                  <a:srgbClr val="00B0F0"/>
                </a:solidFill>
              </a:rPr>
              <a:t>gaz fazdaki </a:t>
            </a:r>
            <a:r>
              <a:rPr lang="tr-TR" sz="2800" dirty="0">
                <a:solidFill>
                  <a:srgbClr val="00B050"/>
                </a:solidFill>
              </a:rPr>
              <a:t>yoğunluk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sıvı fazdakine</a:t>
            </a:r>
            <a:r>
              <a:rPr lang="tr-TR" sz="2800" dirty="0"/>
              <a:t> göre </a:t>
            </a:r>
            <a:r>
              <a:rPr lang="tr-TR" sz="2800" dirty="0">
                <a:solidFill>
                  <a:srgbClr val="FF0000"/>
                </a:solidFill>
              </a:rPr>
              <a:t>1300 kat daha düşüktür</a:t>
            </a:r>
            <a:r>
              <a:rPr lang="tr-TR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Giriş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4062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 15"/>
          <p:cNvGrpSpPr/>
          <p:nvPr/>
        </p:nvGrpSpPr>
        <p:grpSpPr>
          <a:xfrm>
            <a:off x="1095931" y="290945"/>
            <a:ext cx="9849159" cy="5862757"/>
            <a:chOff x="5390841" y="3857767"/>
            <a:chExt cx="1936787" cy="20604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Serbest Form 23"/>
                <p:cNvSpPr/>
                <p:nvPr/>
              </p:nvSpPr>
              <p:spPr>
                <a:xfrm>
                  <a:off x="5390841" y="3857767"/>
                  <a:ext cx="1936787" cy="824164"/>
                </a:xfrm>
                <a:custGeom>
                  <a:avLst/>
                  <a:gdLst>
                    <a:gd name="connsiteX0" fmla="*/ 0 w 1936787"/>
                    <a:gd name="connsiteY0" fmla="*/ 82416 h 824164"/>
                    <a:gd name="connsiteX1" fmla="*/ 82416 w 1936787"/>
                    <a:gd name="connsiteY1" fmla="*/ 0 h 824164"/>
                    <a:gd name="connsiteX2" fmla="*/ 1854371 w 1936787"/>
                    <a:gd name="connsiteY2" fmla="*/ 0 h 824164"/>
                    <a:gd name="connsiteX3" fmla="*/ 1936787 w 1936787"/>
                    <a:gd name="connsiteY3" fmla="*/ 82416 h 824164"/>
                    <a:gd name="connsiteX4" fmla="*/ 1936787 w 1936787"/>
                    <a:gd name="connsiteY4" fmla="*/ 741748 h 824164"/>
                    <a:gd name="connsiteX5" fmla="*/ 1854371 w 1936787"/>
                    <a:gd name="connsiteY5" fmla="*/ 824164 h 824164"/>
                    <a:gd name="connsiteX6" fmla="*/ 82416 w 1936787"/>
                    <a:gd name="connsiteY6" fmla="*/ 824164 h 824164"/>
                    <a:gd name="connsiteX7" fmla="*/ 0 w 1936787"/>
                    <a:gd name="connsiteY7" fmla="*/ 741748 h 824164"/>
                    <a:gd name="connsiteX8" fmla="*/ 0 w 1936787"/>
                    <a:gd name="connsiteY8" fmla="*/ 82416 h 82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6787" h="824164">
                      <a:moveTo>
                        <a:pt x="0" y="82416"/>
                      </a:moveTo>
                      <a:cubicBezTo>
                        <a:pt x="0" y="36899"/>
                        <a:pt x="36899" y="0"/>
                        <a:pt x="82416" y="0"/>
                      </a:cubicBezTo>
                      <a:lnTo>
                        <a:pt x="1854371" y="0"/>
                      </a:lnTo>
                      <a:cubicBezTo>
                        <a:pt x="1899888" y="0"/>
                        <a:pt x="1936787" y="36899"/>
                        <a:pt x="1936787" y="82416"/>
                      </a:cubicBezTo>
                      <a:lnTo>
                        <a:pt x="1936787" y="741748"/>
                      </a:lnTo>
                      <a:cubicBezTo>
                        <a:pt x="1936787" y="787265"/>
                        <a:pt x="1899888" y="824164"/>
                        <a:pt x="1854371" y="824164"/>
                      </a:cubicBezTo>
                      <a:lnTo>
                        <a:pt x="82416" y="824164"/>
                      </a:lnTo>
                      <a:cubicBezTo>
                        <a:pt x="36899" y="824164"/>
                        <a:pt x="0" y="787265"/>
                        <a:pt x="0" y="741748"/>
                      </a:cubicBezTo>
                      <a:lnTo>
                        <a:pt x="0" y="82416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58429" tIns="58429" rIns="58429" bIns="58429" numCol="1" spcCol="1270" anchor="ctr" anchorCtr="0">
                  <a:noAutofit/>
                </a:bodyPr>
                <a:lstStyle/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tr-TR" sz="2800" kern="1200" dirty="0"/>
                    <a:t>İdeal Gaz Denklemini</a:t>
                  </a:r>
                </a:p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tr-TR" sz="2800" kern="1200" dirty="0"/>
                    <a:t>İstenen değişkenleri çözmek için yeniden düzenleyiniz. Olası dört yazılış</a:t>
                  </a:r>
                </a:p>
                <a:p>
                  <a:pPr marL="0" lvl="0" indent="0" algn="ctr" defTabSz="400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 xmlns:m="http://schemas.openxmlformats.org/officeDocument/2006/math"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a14:m>
                  <a:r>
                    <a:rPr lang="tr-TR" sz="2800" kern="1200" dirty="0"/>
                    <a:t>,   </a:t>
                  </a:r>
                  <a14:m>
                    <m:oMath xmlns:m="http://schemas.openxmlformats.org/officeDocument/2006/math"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a14:m>
                  <a:r>
                    <a:rPr lang="tr-TR" sz="2800" kern="1200" dirty="0"/>
                    <a:t> , 	</a:t>
                  </a:r>
                  <a14:m>
                    <m:oMath xmlns:m="http://schemas.openxmlformats.org/officeDocument/2006/math"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𝑛𝑅</m:t>
                          </m:r>
                        </m:den>
                      </m:f>
                    </m:oMath>
                  </a14:m>
                  <a:r>
                    <a:rPr lang="tr-TR" sz="2800" kern="1200" dirty="0"/>
                    <a:t>, 		</a:t>
                  </a:r>
                  <a14:m>
                    <m:oMath xmlns:m="http://schemas.openxmlformats.org/officeDocument/2006/math"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kern="12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𝑃𝑉</m:t>
                          </m:r>
                        </m:num>
                        <m:den>
                          <m:r>
                            <a:rPr lang="tr-TR" sz="2800" kern="1200" smtClean="0">
                              <a:latin typeface="Cambria Math" panose="02040503050406030204" pitchFamily="18" charset="0"/>
                            </a:rPr>
                            <m:t>𝑅𝑇</m:t>
                          </m:r>
                        </m:den>
                      </m:f>
                    </m:oMath>
                  </a14:m>
                  <a:endParaRPr lang="tr-TR" sz="2800" kern="1200" dirty="0"/>
                </a:p>
              </p:txBody>
            </p:sp>
          </mc:Choice>
          <mc:Fallback xmlns="">
            <p:sp>
              <p:nvSpPr>
                <p:cNvPr id="24" name="Serbest Form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0841" y="3857767"/>
                  <a:ext cx="1936787" cy="824164"/>
                </a:xfrm>
                <a:custGeom>
                  <a:avLst/>
                  <a:gdLst>
                    <a:gd name="connsiteX0" fmla="*/ 0 w 1936787"/>
                    <a:gd name="connsiteY0" fmla="*/ 82416 h 824164"/>
                    <a:gd name="connsiteX1" fmla="*/ 82416 w 1936787"/>
                    <a:gd name="connsiteY1" fmla="*/ 0 h 824164"/>
                    <a:gd name="connsiteX2" fmla="*/ 1854371 w 1936787"/>
                    <a:gd name="connsiteY2" fmla="*/ 0 h 824164"/>
                    <a:gd name="connsiteX3" fmla="*/ 1936787 w 1936787"/>
                    <a:gd name="connsiteY3" fmla="*/ 82416 h 824164"/>
                    <a:gd name="connsiteX4" fmla="*/ 1936787 w 1936787"/>
                    <a:gd name="connsiteY4" fmla="*/ 741748 h 824164"/>
                    <a:gd name="connsiteX5" fmla="*/ 1854371 w 1936787"/>
                    <a:gd name="connsiteY5" fmla="*/ 824164 h 824164"/>
                    <a:gd name="connsiteX6" fmla="*/ 82416 w 1936787"/>
                    <a:gd name="connsiteY6" fmla="*/ 824164 h 824164"/>
                    <a:gd name="connsiteX7" fmla="*/ 0 w 1936787"/>
                    <a:gd name="connsiteY7" fmla="*/ 741748 h 824164"/>
                    <a:gd name="connsiteX8" fmla="*/ 0 w 1936787"/>
                    <a:gd name="connsiteY8" fmla="*/ 82416 h 824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6787" h="824164">
                      <a:moveTo>
                        <a:pt x="0" y="82416"/>
                      </a:moveTo>
                      <a:cubicBezTo>
                        <a:pt x="0" y="36899"/>
                        <a:pt x="36899" y="0"/>
                        <a:pt x="82416" y="0"/>
                      </a:cubicBezTo>
                      <a:lnTo>
                        <a:pt x="1854371" y="0"/>
                      </a:lnTo>
                      <a:cubicBezTo>
                        <a:pt x="1899888" y="0"/>
                        <a:pt x="1936787" y="36899"/>
                        <a:pt x="1936787" y="82416"/>
                      </a:cubicBezTo>
                      <a:lnTo>
                        <a:pt x="1936787" y="741748"/>
                      </a:lnTo>
                      <a:cubicBezTo>
                        <a:pt x="1936787" y="787265"/>
                        <a:pt x="1899888" y="824164"/>
                        <a:pt x="1854371" y="824164"/>
                      </a:cubicBezTo>
                      <a:lnTo>
                        <a:pt x="82416" y="824164"/>
                      </a:lnTo>
                      <a:cubicBezTo>
                        <a:pt x="36899" y="824164"/>
                        <a:pt x="0" y="787265"/>
                        <a:pt x="0" y="741748"/>
                      </a:cubicBezTo>
                      <a:lnTo>
                        <a:pt x="0" y="82416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 r="-186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Serbest Form 24"/>
            <p:cNvSpPr/>
            <p:nvPr/>
          </p:nvSpPr>
          <p:spPr>
            <a:xfrm>
              <a:off x="6173797" y="4733442"/>
              <a:ext cx="370875" cy="309062"/>
            </a:xfrm>
            <a:custGeom>
              <a:avLst/>
              <a:gdLst>
                <a:gd name="connsiteX0" fmla="*/ 0 w 309061"/>
                <a:gd name="connsiteY0" fmla="*/ 74175 h 370874"/>
                <a:gd name="connsiteX1" fmla="*/ 154531 w 309061"/>
                <a:gd name="connsiteY1" fmla="*/ 74175 h 370874"/>
                <a:gd name="connsiteX2" fmla="*/ 154531 w 309061"/>
                <a:gd name="connsiteY2" fmla="*/ 0 h 370874"/>
                <a:gd name="connsiteX3" fmla="*/ 309061 w 309061"/>
                <a:gd name="connsiteY3" fmla="*/ 185437 h 370874"/>
                <a:gd name="connsiteX4" fmla="*/ 154531 w 309061"/>
                <a:gd name="connsiteY4" fmla="*/ 370874 h 370874"/>
                <a:gd name="connsiteX5" fmla="*/ 154531 w 309061"/>
                <a:gd name="connsiteY5" fmla="*/ 296699 h 370874"/>
                <a:gd name="connsiteX6" fmla="*/ 0 w 309061"/>
                <a:gd name="connsiteY6" fmla="*/ 296699 h 370874"/>
                <a:gd name="connsiteX7" fmla="*/ 0 w 309061"/>
                <a:gd name="connsiteY7" fmla="*/ 74175 h 370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061" h="370874">
                  <a:moveTo>
                    <a:pt x="247248" y="1"/>
                  </a:moveTo>
                  <a:lnTo>
                    <a:pt x="247248" y="185438"/>
                  </a:lnTo>
                  <a:lnTo>
                    <a:pt x="309061" y="185438"/>
                  </a:lnTo>
                  <a:lnTo>
                    <a:pt x="154531" y="370873"/>
                  </a:lnTo>
                  <a:lnTo>
                    <a:pt x="0" y="185438"/>
                  </a:lnTo>
                  <a:lnTo>
                    <a:pt x="61813" y="185438"/>
                  </a:lnTo>
                  <a:lnTo>
                    <a:pt x="61813" y="1"/>
                  </a:lnTo>
                  <a:lnTo>
                    <a:pt x="247248" y="1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76" tIns="0" rIns="74175" bIns="92719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2800" kern="1200"/>
            </a:p>
          </p:txBody>
        </p:sp>
        <p:sp>
          <p:nvSpPr>
            <p:cNvPr id="26" name="Serbest Form 25"/>
            <p:cNvSpPr/>
            <p:nvPr/>
          </p:nvSpPr>
          <p:spPr>
            <a:xfrm>
              <a:off x="5390841" y="5094014"/>
              <a:ext cx="1936787" cy="824164"/>
            </a:xfrm>
            <a:custGeom>
              <a:avLst/>
              <a:gdLst>
                <a:gd name="connsiteX0" fmla="*/ 0 w 1936787"/>
                <a:gd name="connsiteY0" fmla="*/ 82416 h 824164"/>
                <a:gd name="connsiteX1" fmla="*/ 82416 w 1936787"/>
                <a:gd name="connsiteY1" fmla="*/ 0 h 824164"/>
                <a:gd name="connsiteX2" fmla="*/ 1854371 w 1936787"/>
                <a:gd name="connsiteY2" fmla="*/ 0 h 824164"/>
                <a:gd name="connsiteX3" fmla="*/ 1936787 w 1936787"/>
                <a:gd name="connsiteY3" fmla="*/ 82416 h 824164"/>
                <a:gd name="connsiteX4" fmla="*/ 1936787 w 1936787"/>
                <a:gd name="connsiteY4" fmla="*/ 741748 h 824164"/>
                <a:gd name="connsiteX5" fmla="*/ 1854371 w 1936787"/>
                <a:gd name="connsiteY5" fmla="*/ 824164 h 824164"/>
                <a:gd name="connsiteX6" fmla="*/ 82416 w 1936787"/>
                <a:gd name="connsiteY6" fmla="*/ 824164 h 824164"/>
                <a:gd name="connsiteX7" fmla="*/ 0 w 1936787"/>
                <a:gd name="connsiteY7" fmla="*/ 741748 h 824164"/>
                <a:gd name="connsiteX8" fmla="*/ 0 w 1936787"/>
                <a:gd name="connsiteY8" fmla="*/ 82416 h 82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787" h="824164">
                  <a:moveTo>
                    <a:pt x="0" y="82416"/>
                  </a:moveTo>
                  <a:cubicBezTo>
                    <a:pt x="0" y="36899"/>
                    <a:pt x="36899" y="0"/>
                    <a:pt x="82416" y="0"/>
                  </a:cubicBezTo>
                  <a:lnTo>
                    <a:pt x="1854371" y="0"/>
                  </a:lnTo>
                  <a:cubicBezTo>
                    <a:pt x="1899888" y="0"/>
                    <a:pt x="1936787" y="36899"/>
                    <a:pt x="1936787" y="82416"/>
                  </a:cubicBezTo>
                  <a:lnTo>
                    <a:pt x="1936787" y="741748"/>
                  </a:lnTo>
                  <a:cubicBezTo>
                    <a:pt x="1936787" y="787265"/>
                    <a:pt x="1899888" y="824164"/>
                    <a:pt x="1854371" y="824164"/>
                  </a:cubicBezTo>
                  <a:lnTo>
                    <a:pt x="82416" y="824164"/>
                  </a:lnTo>
                  <a:cubicBezTo>
                    <a:pt x="36899" y="824164"/>
                    <a:pt x="0" y="787265"/>
                    <a:pt x="0" y="741748"/>
                  </a:cubicBezTo>
                  <a:lnTo>
                    <a:pt x="0" y="824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29" tIns="58429" rIns="58429" bIns="58429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Birimleri hesaplama boyunca taşıyınız</a:t>
              </a: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tr-TR" sz="2800" kern="1200" dirty="0"/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800" kern="1200" dirty="0"/>
                <a:t>Bu hesaplamalarınız kontrolünü sağlar.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8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08" y="239216"/>
            <a:ext cx="7316222" cy="640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45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099685" cy="5382715"/>
              </a:xfrm>
            </p:spPr>
            <p:txBody>
              <a:bodyPr>
                <a:noAutofit/>
              </a:bodyPr>
              <a:lstStyle/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45 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C ve 745 mm Hg basınçta 13,7 g Cl</a:t>
                </a:r>
                <a:r>
                  <a:rPr lang="tr-TR" altLang="ar-SY" sz="2800" baseline="-25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2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(g)’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nin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 kapladığı hacim ne kadardır?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1 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atm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 = 760 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mmHg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; R = 0,08206 L </a:t>
                </a:r>
                <a:r>
                  <a:rPr lang="tr-TR" altLang="ar-SY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atm</a:t>
                </a:r>
                <a:r>
                  <a:rPr lang="tr-TR" altLang="ar-SY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sym typeface="Symbol" panose="05050102010706020507" pitchFamily="18" charset="2"/>
                  </a:rPr>
                  <a:t> /(mol K); Cl:35,5</a:t>
                </a:r>
              </a:p>
              <a:p>
                <a:pPr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tr-TR" altLang="ar-SY" sz="2800" b="1" dirty="0">
                    <a:solidFill>
                      <a:srgbClr val="FF0000"/>
                    </a:solidFill>
                  </a:rPr>
                  <a:t>Çözüm</a:t>
                </a:r>
              </a:p>
              <a:p>
                <a:pPr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45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℃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273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15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318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15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</m:t>
                    </m:r>
                  </m:oMath>
                </a14:m>
                <a:endParaRPr lang="tr-TR" altLang="ar-SY" sz="2800" b="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𝑃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745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𝑚𝑚𝐻𝑔</m:t>
                    </m:r>
                    <m:f>
                      <m:fPr>
                        <m:ctrlP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𝑎𝑡𝑚</m:t>
                        </m:r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760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𝑚𝑚𝐻𝑔</m:t>
                        </m:r>
                      </m:den>
                    </m:f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980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𝑎𝑡𝑚</m:t>
                    </m:r>
                  </m:oMath>
                </a14:m>
                <a:endParaRPr lang="tr-TR" altLang="ar-SY" sz="2800" b="0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Symbol" panose="05050102010706020507" pitchFamily="18" charset="2"/>
                </a:endParaRPr>
              </a:p>
              <a:p>
                <a:pPr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𝑛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13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7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𝑔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𝑚𝑜𝑙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𝐶𝑙</m:t>
                            </m:r>
                          </m:e>
                          <m:sub>
                            <m: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71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𝑔</m:t>
                        </m:r>
                        <m:r>
                          <a:rPr lang="tr-TR" altLang="ar-SY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sSub>
                          <m:sSubPr>
                            <m:ctrlP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𝐶𝑙</m:t>
                            </m:r>
                          </m:e>
                          <m:sub>
                            <m:r>
                              <a:rPr lang="tr-TR" altLang="ar-SY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193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tr-TR" altLang="ar-SY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𝑚𝑜𝑙</m:t>
                    </m:r>
                  </m:oMath>
                </a14:m>
                <a:endParaRPr lang="tr-TR" altLang="ar-SY" sz="2800" dirty="0">
                  <a:solidFill>
                    <a:schemeClr val="tx1">
                      <a:lumMod val="95000"/>
                      <a:lumOff val="5000"/>
                    </a:schemeClr>
                  </a:solidFill>
                  <a:sym typeface="Symbol" panose="05050102010706020507" pitchFamily="18" charset="2"/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:endParaRPr lang="tr-TR" sz="2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099685" cy="5382715"/>
              </a:xfrm>
              <a:blipFill>
                <a:blip r:embed="rId2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>
                <a:solidFill>
                  <a:srgbClr val="FF0000"/>
                </a:solidFill>
              </a:rPr>
              <a:t>Örnek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6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087358"/>
                <a:ext cx="8444248" cy="5770642"/>
              </a:xfrm>
            </p:spPr>
            <p:txBody>
              <a:bodyPr>
                <a:noAutofit/>
              </a:bodyPr>
              <a:lstStyle/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193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08206</m:t>
                          </m:r>
                          <m:f>
                            <m:fPr>
                              <m:ctrlP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𝑎𝑡𝑚</m:t>
                              </m:r>
                            </m:num>
                            <m:den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318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980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𝑎𝑡𝑚</m:t>
                          </m:r>
                        </m:den>
                      </m:f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tr-TR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087358"/>
                <a:ext cx="8444248" cy="57706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>
                <a:solidFill>
                  <a:srgbClr val="FF0000"/>
                </a:solidFill>
              </a:rPr>
              <a:t>Örnek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8444248" cy="5313442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350 </a:t>
            </a: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mL’lik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bir kap içerisinde ve 175 C’deki 1,00 x 10</a:t>
            </a:r>
            <a:r>
              <a:rPr lang="tr-TR" altLang="ar-SY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20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 molekül N</a:t>
            </a:r>
            <a:r>
              <a:rPr lang="tr-TR" altLang="ar-SY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2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  <a:sym typeface="Symbol" panose="05050102010706020507" pitchFamily="18" charset="2"/>
              </a:rPr>
              <a:t>’nin oluşturduğu basınç ne kadardır?</a:t>
            </a:r>
          </a:p>
          <a:p>
            <a:pPr algn="l" rtl="0">
              <a:lnSpc>
                <a:spcPct val="150000"/>
              </a:lnSpc>
            </a:pP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tr-T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gaz (6,02x10</a:t>
            </a:r>
            <a:r>
              <a:rPr lang="tr-TR" sz="2800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molekül)</a:t>
            </a:r>
            <a:endParaRPr lang="tr-TR" altLang="ar-SY" sz="2800" dirty="0">
              <a:solidFill>
                <a:schemeClr val="tx1">
                  <a:lumMod val="95000"/>
                  <a:lumOff val="5000"/>
                </a:schemeClr>
              </a:solidFill>
              <a:sym typeface="Symbol" panose="05050102010706020507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altLang="ar-SY" dirty="0">
                <a:solidFill>
                  <a:srgbClr val="FF0000"/>
                </a:solidFill>
              </a:rPr>
              <a:t>Ödev</a:t>
            </a:r>
            <a:endParaRPr lang="ar-S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138874"/>
            <a:ext cx="7962900" cy="5038089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Gazlar, katı ve sıvılardan farklı olarak, </a:t>
            </a:r>
            <a:r>
              <a:rPr lang="tr-TR" sz="2800" dirty="0">
                <a:solidFill>
                  <a:srgbClr val="00B0F0"/>
                </a:solidFill>
              </a:rPr>
              <a:t>kimyasal yapıları</a:t>
            </a:r>
            <a:r>
              <a:rPr lang="tr-TR" sz="2800" dirty="0"/>
              <a:t> ne olursa olsun </a:t>
            </a:r>
            <a:r>
              <a:rPr lang="tr-TR" sz="2800" dirty="0">
                <a:solidFill>
                  <a:srgbClr val="00B050"/>
                </a:solidFill>
              </a:rPr>
              <a:t>benzer</a:t>
            </a:r>
            <a:r>
              <a:rPr lang="tr-TR" sz="2800" dirty="0"/>
              <a:t> </a:t>
            </a:r>
            <a:r>
              <a:rPr lang="tr-TR" sz="2800" dirty="0">
                <a:solidFill>
                  <a:srgbClr val="FF0000"/>
                </a:solidFill>
              </a:rPr>
              <a:t>fiziksel davranışlar </a:t>
            </a:r>
            <a:r>
              <a:rPr lang="tr-TR" sz="2800" dirty="0"/>
              <a:t>gösterirler.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sz="2800" dirty="0"/>
              <a:t>CO ve CO</a:t>
            </a:r>
            <a:r>
              <a:rPr lang="tr-TR" sz="2800" baseline="-25000" dirty="0"/>
              <a:t>2</a:t>
            </a:r>
            <a:r>
              <a:rPr lang="tr-TR" sz="2800" dirty="0"/>
              <a:t>’in </a:t>
            </a:r>
            <a:r>
              <a:rPr lang="tr-TR" sz="2800" dirty="0">
                <a:solidFill>
                  <a:srgbClr val="00B050"/>
                </a:solidFill>
              </a:rPr>
              <a:t>kimyasal özellikleri </a:t>
            </a:r>
            <a:r>
              <a:rPr lang="tr-TR" sz="2800" dirty="0"/>
              <a:t>birbirinden çok farklı iken</a:t>
            </a:r>
            <a:r>
              <a:rPr lang="tr-TR" sz="2800" dirty="0">
                <a:solidFill>
                  <a:srgbClr val="7030A0"/>
                </a:solidFill>
              </a:rPr>
              <a:t>, fiziksel özellikleri </a:t>
            </a:r>
            <a:r>
              <a:rPr lang="tr-TR" sz="2800" dirty="0"/>
              <a:t>birbirine benzerlik gösterir.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51571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Giriş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13494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342939"/>
          </a:xfrm>
        </p:spPr>
        <p:txBody>
          <a:bodyPr>
            <a:normAutofit fontScale="62500" lnSpcReduction="20000"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Sıvı katılardan farklı olarak,</a:t>
            </a:r>
            <a:endParaRPr lang="en-US" altLang="ar-SY" sz="4500" dirty="0"/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Bulundukları kabın </a:t>
            </a:r>
            <a:r>
              <a:rPr lang="tr-TR" altLang="ar-SY" sz="4500" dirty="0" err="1"/>
              <a:t>hacmını</a:t>
            </a:r>
            <a:r>
              <a:rPr lang="tr-TR" altLang="ar-SY" sz="4500" dirty="0"/>
              <a:t> kaplarlar</a:t>
            </a:r>
            <a:r>
              <a:rPr lang="en-US" altLang="ar-SY" sz="4500" dirty="0"/>
              <a:t>.</a:t>
            </a:r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Sıkıştırılabilirler</a:t>
            </a:r>
            <a:r>
              <a:rPr lang="en-US" altLang="ar-SY" sz="4500" dirty="0"/>
              <a:t>.</a:t>
            </a:r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Yoğunlukları çok çok azdır.</a:t>
            </a:r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Sıvılaşabilirler. Gazların sıvılaşabildiği sıcaklığa </a:t>
            </a:r>
            <a:r>
              <a:rPr lang="tr-TR" altLang="ar-SY" sz="4500" b="1" u="sng" dirty="0">
                <a:solidFill>
                  <a:srgbClr val="FF0000"/>
                </a:solidFill>
              </a:rPr>
              <a:t>kritik sıcaklık</a:t>
            </a:r>
            <a:r>
              <a:rPr lang="tr-TR" altLang="ar-SY" sz="4500" b="1" u="sng" dirty="0"/>
              <a:t>,</a:t>
            </a:r>
            <a:r>
              <a:rPr lang="tr-TR" altLang="ar-SY" sz="4500" dirty="0"/>
              <a:t> sıvılaşabildiği basınca </a:t>
            </a:r>
            <a:r>
              <a:rPr lang="tr-TR" altLang="ar-SY" sz="4500" b="1" u="sng" dirty="0">
                <a:solidFill>
                  <a:srgbClr val="FF0000"/>
                </a:solidFill>
              </a:rPr>
              <a:t>kritik basınç</a:t>
            </a:r>
            <a:r>
              <a:rPr lang="tr-TR" altLang="ar-SY" sz="4500" dirty="0">
                <a:solidFill>
                  <a:srgbClr val="FF0000"/>
                </a:solidFill>
              </a:rPr>
              <a:t> </a:t>
            </a:r>
            <a:r>
              <a:rPr lang="tr-TR" altLang="ar-SY" sz="4500" dirty="0"/>
              <a:t>denir.</a:t>
            </a:r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Belirli şekil ve hacmi yoktur.</a:t>
            </a:r>
          </a:p>
          <a:p>
            <a:pPr marL="855663" lvl="1" indent="-398463" algn="l" rtl="0">
              <a:lnSpc>
                <a:spcPct val="150000"/>
              </a:lnSpc>
              <a:spcBef>
                <a:spcPts val="0"/>
              </a:spcBef>
            </a:pPr>
            <a:r>
              <a:rPr lang="tr-TR" altLang="ar-SY" sz="4500" dirty="0"/>
              <a:t>Birbirleriyle her oranda karışabilirler</a:t>
            </a:r>
            <a:endParaRPr lang="en-US" altLang="ar-SY" sz="4500" b="1" u="sng" dirty="0"/>
          </a:p>
          <a:p>
            <a:endParaRPr lang="ar-SY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Gazların özellikleri</a:t>
            </a:r>
            <a:endParaRPr lang="ar-SY" sz="4000" dirty="0"/>
          </a:p>
        </p:txBody>
      </p:sp>
      <p:pic>
        <p:nvPicPr>
          <p:cNvPr id="18434" name="Picture 2" descr="Ä°lgili resim">
            <a:extLst>
              <a:ext uri="{FF2B5EF4-FFF2-40B4-BE49-F238E27FC236}">
                <a16:creationId xmlns:a16="http://schemas.microsoft.com/office/drawing/2014/main" id="{77895160-B917-4D23-912A-E182B990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413" y="1087358"/>
            <a:ext cx="3950770" cy="234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Ä°lgili resim">
            <a:extLst>
              <a:ext uri="{FF2B5EF4-FFF2-40B4-BE49-F238E27FC236}">
                <a16:creationId xmlns:a16="http://schemas.microsoft.com/office/drawing/2014/main" id="{E177EAE4-30A0-42F4-A425-D6781B09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158" y="4275021"/>
            <a:ext cx="3353025" cy="20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7374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Gazların </a:t>
            </a:r>
            <a:r>
              <a:rPr lang="tr-TR" altLang="ar-SY" sz="2800" dirty="0">
                <a:solidFill>
                  <a:srgbClr val="00B050"/>
                </a:solidFill>
              </a:rPr>
              <a:t>fiziksel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davranışını </a:t>
            </a:r>
            <a:r>
              <a:rPr lang="tr-TR" altLang="ar-SY" sz="2800" dirty="0">
                <a:solidFill>
                  <a:srgbClr val="FF0000"/>
                </a:solidFill>
              </a:rPr>
              <a:t>dört özellik 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belirler: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</a:t>
            </a: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sayıları,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hacimleri,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sıcaklıkları ve </a:t>
            </a:r>
          </a:p>
          <a:p>
            <a:pPr lvl="1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basınçları.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Gazların özellikleri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22541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087358"/>
            <a:ext cx="7962900" cy="5089605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tr-TR" altLang="ar-SY" sz="2800" dirty="0">
                <a:solidFill>
                  <a:schemeClr val="tx1"/>
                </a:solidFill>
              </a:rPr>
              <a:t>Bunlardan herhangi </a:t>
            </a:r>
            <a:r>
              <a:rPr lang="tr-TR" altLang="ar-SY" sz="2800" dirty="0">
                <a:solidFill>
                  <a:srgbClr val="0070C0"/>
                </a:solidFill>
              </a:rPr>
              <a:t>üçü bilindiği </a:t>
            </a:r>
            <a:r>
              <a:rPr lang="tr-TR" altLang="ar-SY" sz="2800" dirty="0">
                <a:solidFill>
                  <a:schemeClr val="tx1"/>
                </a:solidFill>
              </a:rPr>
              <a:t>takdirde</a:t>
            </a:r>
            <a:r>
              <a:rPr lang="tr-TR" altLang="ar-SY" sz="2800" dirty="0"/>
              <a:t>, </a:t>
            </a:r>
            <a:r>
              <a:rPr lang="tr-TR" altLang="ar-SY" sz="2800" i="1" dirty="0">
                <a:solidFill>
                  <a:srgbClr val="FF0000"/>
                </a:solidFill>
              </a:rPr>
              <a:t>hal denklemi </a:t>
            </a:r>
            <a:r>
              <a:rPr lang="tr-TR" altLang="ar-SY" sz="2800" dirty="0">
                <a:solidFill>
                  <a:schemeClr val="tx1"/>
                </a:solidFill>
              </a:rPr>
              <a:t>olarak bilinen matematiksel bir denklem kullanarak, kalanın değerini genellikle hesaplayabiliriz</a:t>
            </a:r>
            <a:endParaRPr lang="ar-SY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00055"/>
            <a:ext cx="7962900" cy="987303"/>
          </a:xfrm>
        </p:spPr>
        <p:txBody>
          <a:bodyPr>
            <a:normAutofit/>
          </a:bodyPr>
          <a:lstStyle/>
          <a:p>
            <a:pPr rtl="0"/>
            <a:r>
              <a:rPr lang="tr-TR" sz="4000" dirty="0">
                <a:solidFill>
                  <a:srgbClr val="FF0000"/>
                </a:solidFill>
              </a:rPr>
              <a:t>Gazların özellikleri</a:t>
            </a:r>
            <a:endParaRPr lang="ar-SY" sz="4000" dirty="0"/>
          </a:p>
        </p:txBody>
      </p:sp>
    </p:spTree>
    <p:extLst>
      <p:ext uri="{BB962C8B-B14F-4D97-AF65-F5344CB8AC3E}">
        <p14:creationId xmlns:p14="http://schemas.microsoft.com/office/powerpoint/2010/main" val="16012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C1B467-D5BC-4F2C-BB2A-C5C3CD501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Chilly market design slides</Template>
  <TotalTime>0</TotalTime>
  <Words>2134</Words>
  <Application>Microsoft Office PowerPoint</Application>
  <PresentationFormat>Widescreen</PresentationFormat>
  <Paragraphs>266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Calibri</vt:lpstr>
      <vt:lpstr>Cambria Math</vt:lpstr>
      <vt:lpstr>Century Gothic</vt:lpstr>
      <vt:lpstr>Symbol</vt:lpstr>
      <vt:lpstr>Times New Roman</vt:lpstr>
      <vt:lpstr>Wingdings 3</vt:lpstr>
      <vt:lpstr>WP MathA</vt:lpstr>
      <vt:lpstr>Chilly market design template</vt:lpstr>
      <vt:lpstr>Bitmap Image</vt:lpstr>
      <vt:lpstr>Fizikokimya Gazlar</vt:lpstr>
      <vt:lpstr>Gazlar</vt:lpstr>
      <vt:lpstr>Giriş</vt:lpstr>
      <vt:lpstr>Giriş</vt:lpstr>
      <vt:lpstr>Giriş</vt:lpstr>
      <vt:lpstr>Giriş</vt:lpstr>
      <vt:lpstr>Gazların özellikleri</vt:lpstr>
      <vt:lpstr>Gazların özellikleri</vt:lpstr>
      <vt:lpstr>Gazların özellikleri</vt:lpstr>
      <vt:lpstr>Basınç Kavramı</vt:lpstr>
      <vt:lpstr>Basınç Kavramı</vt:lpstr>
      <vt:lpstr>Barometre Basıncı </vt:lpstr>
      <vt:lpstr>Atmosfer basıncı</vt:lpstr>
      <vt:lpstr>Atmosfer basıncı</vt:lpstr>
      <vt:lpstr>Atmosfer basıncı</vt:lpstr>
      <vt:lpstr>Basınç Birimleri</vt:lpstr>
      <vt:lpstr>Örnek</vt:lpstr>
      <vt:lpstr>Manometreler</vt:lpstr>
      <vt:lpstr>Manometreler</vt:lpstr>
      <vt:lpstr>Örnek</vt:lpstr>
      <vt:lpstr>Çözüm</vt:lpstr>
      <vt:lpstr>Ödev</vt:lpstr>
      <vt:lpstr>GAZ YASALARI</vt:lpstr>
      <vt:lpstr>GAZ YASALARI</vt:lpstr>
      <vt:lpstr>Basınç-Hacim İlişkisi (P-V): Boyle Yasası</vt:lpstr>
      <vt:lpstr>Basınç-Hacim İlişkisi (P-V): Boyle Yasası</vt:lpstr>
      <vt:lpstr>Basınç-Hacim İlişkisi (P-V): Boyle Yasası</vt:lpstr>
      <vt:lpstr>Örnek</vt:lpstr>
      <vt:lpstr>Çözüm</vt:lpstr>
      <vt:lpstr>Sıcaklık-Hacim ilişkisi (T-V): Charles Yasası</vt:lpstr>
      <vt:lpstr>Sıcaklık-Hacim ilişkisi (T-V): Charles Yasası</vt:lpstr>
      <vt:lpstr>Sıcaklık-Hacim ilişkisi (T-V): Charles Yasası</vt:lpstr>
      <vt:lpstr>Sıcaklık-Hacim ilişkisi (T-V): Charles Yasası</vt:lpstr>
      <vt:lpstr>Sıcaklık-Hacim ilişkisi (T-V): Charles Yasası</vt:lpstr>
      <vt:lpstr>Örnek</vt:lpstr>
      <vt:lpstr>Ödev</vt:lpstr>
      <vt:lpstr>Ödev</vt:lpstr>
      <vt:lpstr>Sıcaklık-Basınç İlişkisi (T-P): Gay-Lussac Yasası</vt:lpstr>
      <vt:lpstr>STP (Standart Sıcaklık ve Basınç)</vt:lpstr>
      <vt:lpstr>Hacim-Miktar İlişkisi (n-V): Avogadro Yasası</vt:lpstr>
      <vt:lpstr>Hacim-Miktar İlişkisi (n-V): Avogadro Yasası</vt:lpstr>
      <vt:lpstr>Hacim-Miktar İlişkisi (n-V): Avogadro Yasası</vt:lpstr>
      <vt:lpstr>Gaz Yasalarının Birleştirilmesi: İdeal Gaz Denklemi</vt:lpstr>
      <vt:lpstr>Gaz Yasalarının Birleştirilmesi: İdeal Gaz Denklemi</vt:lpstr>
      <vt:lpstr>Gaz Yasalarının Birleştirilmesi: İdeal Gaz Denklemi</vt:lpstr>
      <vt:lpstr>Gaz Sabiti</vt:lpstr>
      <vt:lpstr>Genel Gaz Eşitliği (Denklemi)</vt:lpstr>
      <vt:lpstr>Genel Gaz Eşitliği (Denklemi)</vt:lpstr>
      <vt:lpstr>PowerPoint Presentation</vt:lpstr>
      <vt:lpstr>PowerPoint Presentation</vt:lpstr>
      <vt:lpstr>PowerPoint Presentation</vt:lpstr>
      <vt:lpstr>Örnek</vt:lpstr>
      <vt:lpstr>Örnek</vt:lpstr>
      <vt:lpstr>Ödev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Farhan Alfin</cp:lastModifiedBy>
  <cp:revision>2</cp:revision>
  <dcterms:created xsi:type="dcterms:W3CDTF">2015-09-07T05:41:32Z</dcterms:created>
  <dcterms:modified xsi:type="dcterms:W3CDTF">2026-03-03T08:30:45Z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TC034605069991</vt:lpwstr>
  </property>
</Properties>
</file>