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55"/>
  </p:notesMasterIdLst>
  <p:handoutMasterIdLst>
    <p:handoutMasterId r:id="rId56"/>
  </p:handoutMasterIdLst>
  <p:sldIdLst>
    <p:sldId id="257" r:id="rId3"/>
    <p:sldId id="259" r:id="rId4"/>
    <p:sldId id="283" r:id="rId5"/>
    <p:sldId id="284" r:id="rId6"/>
    <p:sldId id="286" r:id="rId7"/>
    <p:sldId id="270" r:id="rId8"/>
    <p:sldId id="293" r:id="rId9"/>
    <p:sldId id="260" r:id="rId10"/>
    <p:sldId id="324" r:id="rId11"/>
    <p:sldId id="327" r:id="rId12"/>
    <p:sldId id="325" r:id="rId13"/>
    <p:sldId id="326" r:id="rId14"/>
    <p:sldId id="329" r:id="rId15"/>
    <p:sldId id="268" r:id="rId16"/>
    <p:sldId id="272" r:id="rId17"/>
    <p:sldId id="274" r:id="rId18"/>
    <p:sldId id="330" r:id="rId19"/>
    <p:sldId id="296" r:id="rId20"/>
    <p:sldId id="273" r:id="rId21"/>
    <p:sldId id="297" r:id="rId22"/>
    <p:sldId id="280" r:id="rId23"/>
    <p:sldId id="300" r:id="rId24"/>
    <p:sldId id="301" r:id="rId25"/>
    <p:sldId id="302" r:id="rId26"/>
    <p:sldId id="299" r:id="rId27"/>
    <p:sldId id="281" r:id="rId28"/>
    <p:sldId id="275" r:id="rId29"/>
    <p:sldId id="287" r:id="rId30"/>
    <p:sldId id="303" r:id="rId31"/>
    <p:sldId id="288" r:id="rId32"/>
    <p:sldId id="304" r:id="rId33"/>
    <p:sldId id="331" r:id="rId34"/>
    <p:sldId id="305" r:id="rId35"/>
    <p:sldId id="294" r:id="rId36"/>
    <p:sldId id="308" r:id="rId37"/>
    <p:sldId id="306" r:id="rId38"/>
    <p:sldId id="307" r:id="rId39"/>
    <p:sldId id="311" r:id="rId40"/>
    <p:sldId id="312" r:id="rId41"/>
    <p:sldId id="313" r:id="rId42"/>
    <p:sldId id="314" r:id="rId43"/>
    <p:sldId id="317" r:id="rId44"/>
    <p:sldId id="316" r:id="rId45"/>
    <p:sldId id="318" r:id="rId46"/>
    <p:sldId id="319" r:id="rId47"/>
    <p:sldId id="289" r:id="rId48"/>
    <p:sldId id="320" r:id="rId49"/>
    <p:sldId id="321" r:id="rId50"/>
    <p:sldId id="291" r:id="rId51"/>
    <p:sldId id="322" r:id="rId52"/>
    <p:sldId id="323" r:id="rId53"/>
    <p:sldId id="32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 showGuides="1">
      <p:cViewPr varScale="1">
        <p:scale>
          <a:sx n="47" d="100"/>
          <a:sy n="47" d="100"/>
        </p:scale>
        <p:origin x="104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FC95A-201A-4D22-944F-8DBBC0C38C0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D30A1A-D630-4FC6-9E02-6D1DA228405A}">
      <dgm:prSet phldrT="[Text]"/>
      <dgm:spPr/>
      <dgm:t>
        <a:bodyPr/>
        <a:lstStyle/>
        <a:p>
          <a:pPr rtl="0"/>
          <a:r>
            <a:rPr lang="tr-TR" dirty="0"/>
            <a:t>Boyutlar</a:t>
          </a:r>
        </a:p>
      </dgm:t>
    </dgm:pt>
    <dgm:pt modelId="{62BAC3B1-6206-4B4F-8C22-9C414D176197}" type="parTrans" cxnId="{F6BBEFD0-EFAE-4EFB-B799-0D33F84EA745}">
      <dgm:prSet/>
      <dgm:spPr/>
      <dgm:t>
        <a:bodyPr/>
        <a:lstStyle/>
        <a:p>
          <a:endParaRPr lang="tr-TR"/>
        </a:p>
      </dgm:t>
    </dgm:pt>
    <dgm:pt modelId="{81F41C40-BC18-4A23-A066-4EFCE37A5E31}" type="sibTrans" cxnId="{F6BBEFD0-EFAE-4EFB-B799-0D33F84EA745}">
      <dgm:prSet/>
      <dgm:spPr/>
      <dgm:t>
        <a:bodyPr/>
        <a:lstStyle/>
        <a:p>
          <a:endParaRPr lang="tr-TR"/>
        </a:p>
      </dgm:t>
    </dgm:pt>
    <dgm:pt modelId="{3B7BBBA7-046A-4C41-A29C-CDC021D85FFA}">
      <dgm:prSet phldrT="[Text]"/>
      <dgm:spPr/>
      <dgm:t>
        <a:bodyPr/>
        <a:lstStyle/>
        <a:p>
          <a:pPr rtl="0"/>
          <a:r>
            <a:rPr lang="tr-TR" dirty="0">
              <a:solidFill>
                <a:srgbClr val="FF0000"/>
              </a:solidFill>
            </a:rPr>
            <a:t>Temel Boyutlar</a:t>
          </a:r>
        </a:p>
        <a:p>
          <a:pPr rtl="0"/>
          <a:r>
            <a:rPr lang="tr-TR" dirty="0">
              <a:solidFill>
                <a:srgbClr val="FFC000"/>
              </a:solidFill>
            </a:rPr>
            <a:t>Uzunluk, Kütle, Zaman, Sıcak</a:t>
          </a:r>
        </a:p>
      </dgm:t>
    </dgm:pt>
    <dgm:pt modelId="{F561165C-6F8F-4CEC-BBC6-B1D9CFFCF475}" type="parTrans" cxnId="{BA13E134-8477-48FF-9BF1-82D9B72BA6AC}">
      <dgm:prSet/>
      <dgm:spPr/>
      <dgm:t>
        <a:bodyPr/>
        <a:lstStyle/>
        <a:p>
          <a:endParaRPr lang="tr-TR"/>
        </a:p>
      </dgm:t>
    </dgm:pt>
    <dgm:pt modelId="{043BB56D-5BA0-4C19-93DB-4A33F4DA49E8}" type="sibTrans" cxnId="{BA13E134-8477-48FF-9BF1-82D9B72BA6AC}">
      <dgm:prSet/>
      <dgm:spPr/>
      <dgm:t>
        <a:bodyPr/>
        <a:lstStyle/>
        <a:p>
          <a:endParaRPr lang="tr-TR"/>
        </a:p>
      </dgm:t>
    </dgm:pt>
    <dgm:pt modelId="{A776057A-BB01-469C-8065-02F773DD735E}">
      <dgm:prSet phldrT="[Text]"/>
      <dgm:spPr/>
      <dgm:t>
        <a:bodyPr/>
        <a:lstStyle/>
        <a:p>
          <a:pPr rtl="0"/>
          <a:r>
            <a:rPr lang="tr-TR" dirty="0">
              <a:solidFill>
                <a:srgbClr val="FF0000"/>
              </a:solidFill>
            </a:rPr>
            <a:t>Türetilmiş Boyutlar</a:t>
          </a:r>
        </a:p>
        <a:p>
          <a:pPr rtl="0"/>
          <a:r>
            <a:rPr lang="tr-TR" dirty="0"/>
            <a:t>Temel boyutların kombinasyonu ile ortaya çıkan boyutlar.</a:t>
          </a:r>
        </a:p>
        <a:p>
          <a:pPr rtl="0"/>
          <a:r>
            <a:rPr lang="tr-TR" dirty="0">
              <a:solidFill>
                <a:srgbClr val="FFC000"/>
              </a:solidFill>
            </a:rPr>
            <a:t>Alan, Hacim, hız, yoğunluk</a:t>
          </a:r>
        </a:p>
      </dgm:t>
    </dgm:pt>
    <dgm:pt modelId="{E822CAE3-2AE9-47EF-AD4B-4AD429319267}" type="parTrans" cxnId="{61B1AA03-B72E-48D2-8823-3D603C2C76AE}">
      <dgm:prSet/>
      <dgm:spPr/>
      <dgm:t>
        <a:bodyPr/>
        <a:lstStyle/>
        <a:p>
          <a:endParaRPr lang="tr-TR"/>
        </a:p>
      </dgm:t>
    </dgm:pt>
    <dgm:pt modelId="{C9F577E8-BDE5-4D08-947B-347F40188657}" type="sibTrans" cxnId="{61B1AA03-B72E-48D2-8823-3D603C2C76AE}">
      <dgm:prSet/>
      <dgm:spPr/>
      <dgm:t>
        <a:bodyPr/>
        <a:lstStyle/>
        <a:p>
          <a:endParaRPr lang="tr-TR"/>
        </a:p>
      </dgm:t>
    </dgm:pt>
    <dgm:pt modelId="{1FF4DBA2-403D-40A2-A8B2-3697A6CEC41C}" type="pres">
      <dgm:prSet presAssocID="{822FC95A-201A-4D22-944F-8DBBC0C38C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19D2FA-5767-4C8E-87C9-FCE02F1CA7F9}" type="pres">
      <dgm:prSet presAssocID="{97D30A1A-D630-4FC6-9E02-6D1DA228405A}" presName="hierRoot1" presStyleCnt="0">
        <dgm:presLayoutVars>
          <dgm:hierBranch val="init"/>
        </dgm:presLayoutVars>
      </dgm:prSet>
      <dgm:spPr/>
    </dgm:pt>
    <dgm:pt modelId="{89F24997-1629-4B86-8FB5-570FC6FA0618}" type="pres">
      <dgm:prSet presAssocID="{97D30A1A-D630-4FC6-9E02-6D1DA228405A}" presName="rootComposite1" presStyleCnt="0"/>
      <dgm:spPr/>
    </dgm:pt>
    <dgm:pt modelId="{80A69848-79C5-4AB9-9C75-62070B85AAB9}" type="pres">
      <dgm:prSet presAssocID="{97D30A1A-D630-4FC6-9E02-6D1DA228405A}" presName="rootText1" presStyleLbl="node0" presStyleIdx="0" presStyleCnt="1" custScaleY="43790" custLinFactNeighborX="317" custLinFactNeighborY="-17464">
        <dgm:presLayoutVars>
          <dgm:chPref val="3"/>
        </dgm:presLayoutVars>
      </dgm:prSet>
      <dgm:spPr/>
    </dgm:pt>
    <dgm:pt modelId="{C7C64878-76E8-4714-9BF4-0647553DBB91}" type="pres">
      <dgm:prSet presAssocID="{97D30A1A-D630-4FC6-9E02-6D1DA228405A}" presName="rootConnector1" presStyleLbl="node1" presStyleIdx="0" presStyleCnt="0"/>
      <dgm:spPr/>
    </dgm:pt>
    <dgm:pt modelId="{0FC9B57A-F87F-421E-9509-34D0EC2E0031}" type="pres">
      <dgm:prSet presAssocID="{97D30A1A-D630-4FC6-9E02-6D1DA228405A}" presName="hierChild2" presStyleCnt="0"/>
      <dgm:spPr/>
    </dgm:pt>
    <dgm:pt modelId="{4DCCD8FF-A06C-456C-B560-EC6E3E42DA1A}" type="pres">
      <dgm:prSet presAssocID="{F561165C-6F8F-4CEC-BBC6-B1D9CFFCF475}" presName="Name37" presStyleLbl="parChTrans1D2" presStyleIdx="0" presStyleCnt="2"/>
      <dgm:spPr/>
    </dgm:pt>
    <dgm:pt modelId="{FB9F189B-5303-488A-B330-D6E35CDDBFC3}" type="pres">
      <dgm:prSet presAssocID="{3B7BBBA7-046A-4C41-A29C-CDC021D85FFA}" presName="hierRoot2" presStyleCnt="0">
        <dgm:presLayoutVars>
          <dgm:hierBranch val="init"/>
        </dgm:presLayoutVars>
      </dgm:prSet>
      <dgm:spPr/>
    </dgm:pt>
    <dgm:pt modelId="{CA1E4608-6902-4367-B853-E4B5CFD6D0CC}" type="pres">
      <dgm:prSet presAssocID="{3B7BBBA7-046A-4C41-A29C-CDC021D85FFA}" presName="rootComposite" presStyleCnt="0"/>
      <dgm:spPr/>
    </dgm:pt>
    <dgm:pt modelId="{1AE3D9E4-47D1-43CA-A1C7-911144EB5D18}" type="pres">
      <dgm:prSet presAssocID="{3B7BBBA7-046A-4C41-A29C-CDC021D85FFA}" presName="rootText" presStyleLbl="node2" presStyleIdx="0" presStyleCnt="2" custScaleX="71631">
        <dgm:presLayoutVars>
          <dgm:chPref val="3"/>
        </dgm:presLayoutVars>
      </dgm:prSet>
      <dgm:spPr/>
    </dgm:pt>
    <dgm:pt modelId="{9E2BF05F-4F2E-4B58-9368-636E2A4A3BB4}" type="pres">
      <dgm:prSet presAssocID="{3B7BBBA7-046A-4C41-A29C-CDC021D85FFA}" presName="rootConnector" presStyleLbl="node2" presStyleIdx="0" presStyleCnt="2"/>
      <dgm:spPr/>
    </dgm:pt>
    <dgm:pt modelId="{6ABD8713-1DB6-464E-BE30-6574BC8BA244}" type="pres">
      <dgm:prSet presAssocID="{3B7BBBA7-046A-4C41-A29C-CDC021D85FFA}" presName="hierChild4" presStyleCnt="0"/>
      <dgm:spPr/>
    </dgm:pt>
    <dgm:pt modelId="{7604BAA7-2EB0-4B89-B002-9E8AB319D920}" type="pres">
      <dgm:prSet presAssocID="{3B7BBBA7-046A-4C41-A29C-CDC021D85FFA}" presName="hierChild5" presStyleCnt="0"/>
      <dgm:spPr/>
    </dgm:pt>
    <dgm:pt modelId="{3B7D36C2-86C7-49D7-9B3C-1DE00D0E2695}" type="pres">
      <dgm:prSet presAssocID="{E822CAE3-2AE9-47EF-AD4B-4AD429319267}" presName="Name37" presStyleLbl="parChTrans1D2" presStyleIdx="1" presStyleCnt="2"/>
      <dgm:spPr/>
    </dgm:pt>
    <dgm:pt modelId="{0F629C40-8736-47CB-955A-E80CB9153077}" type="pres">
      <dgm:prSet presAssocID="{A776057A-BB01-469C-8065-02F773DD735E}" presName="hierRoot2" presStyleCnt="0">
        <dgm:presLayoutVars>
          <dgm:hierBranch val="init"/>
        </dgm:presLayoutVars>
      </dgm:prSet>
      <dgm:spPr/>
    </dgm:pt>
    <dgm:pt modelId="{4C66F29B-D7B1-408F-A0EA-27EE8AAFD037}" type="pres">
      <dgm:prSet presAssocID="{A776057A-BB01-469C-8065-02F773DD735E}" presName="rootComposite" presStyleCnt="0"/>
      <dgm:spPr/>
    </dgm:pt>
    <dgm:pt modelId="{FAD7BF15-B8B2-45B7-8C4C-30CCD609752F}" type="pres">
      <dgm:prSet presAssocID="{A776057A-BB01-469C-8065-02F773DD735E}" presName="rootText" presStyleLbl="node2" presStyleIdx="1" presStyleCnt="2" custScaleX="139676">
        <dgm:presLayoutVars>
          <dgm:chPref val="3"/>
        </dgm:presLayoutVars>
      </dgm:prSet>
      <dgm:spPr/>
    </dgm:pt>
    <dgm:pt modelId="{936CDE49-B52D-4D79-8453-4B458BAF12F8}" type="pres">
      <dgm:prSet presAssocID="{A776057A-BB01-469C-8065-02F773DD735E}" presName="rootConnector" presStyleLbl="node2" presStyleIdx="1" presStyleCnt="2"/>
      <dgm:spPr/>
    </dgm:pt>
    <dgm:pt modelId="{B97FFBA1-173A-4D7B-9110-1843E3A63F3A}" type="pres">
      <dgm:prSet presAssocID="{A776057A-BB01-469C-8065-02F773DD735E}" presName="hierChild4" presStyleCnt="0"/>
      <dgm:spPr/>
    </dgm:pt>
    <dgm:pt modelId="{8FCBC2BE-DED4-41AE-A252-8856F6CBD614}" type="pres">
      <dgm:prSet presAssocID="{A776057A-BB01-469C-8065-02F773DD735E}" presName="hierChild5" presStyleCnt="0"/>
      <dgm:spPr/>
    </dgm:pt>
    <dgm:pt modelId="{64A529C6-CECD-451F-86A4-16B777D61377}" type="pres">
      <dgm:prSet presAssocID="{97D30A1A-D630-4FC6-9E02-6D1DA228405A}" presName="hierChild3" presStyleCnt="0"/>
      <dgm:spPr/>
    </dgm:pt>
  </dgm:ptLst>
  <dgm:cxnLst>
    <dgm:cxn modelId="{61B1AA03-B72E-48D2-8823-3D603C2C76AE}" srcId="{97D30A1A-D630-4FC6-9E02-6D1DA228405A}" destId="{A776057A-BB01-469C-8065-02F773DD735E}" srcOrd="1" destOrd="0" parTransId="{E822CAE3-2AE9-47EF-AD4B-4AD429319267}" sibTransId="{C9F577E8-BDE5-4D08-947B-347F40188657}"/>
    <dgm:cxn modelId="{7AD22118-47DB-4ADB-9FE8-4BE1E88E3696}" type="presOf" srcId="{97D30A1A-D630-4FC6-9E02-6D1DA228405A}" destId="{C7C64878-76E8-4714-9BF4-0647553DBB91}" srcOrd="1" destOrd="0" presId="urn:microsoft.com/office/officeart/2005/8/layout/orgChart1"/>
    <dgm:cxn modelId="{A731E31A-2210-4A70-B7D1-4CD6DB0ED99A}" type="presOf" srcId="{3B7BBBA7-046A-4C41-A29C-CDC021D85FFA}" destId="{1AE3D9E4-47D1-43CA-A1C7-911144EB5D18}" srcOrd="0" destOrd="0" presId="urn:microsoft.com/office/officeart/2005/8/layout/orgChart1"/>
    <dgm:cxn modelId="{BA13E134-8477-48FF-9BF1-82D9B72BA6AC}" srcId="{97D30A1A-D630-4FC6-9E02-6D1DA228405A}" destId="{3B7BBBA7-046A-4C41-A29C-CDC021D85FFA}" srcOrd="0" destOrd="0" parTransId="{F561165C-6F8F-4CEC-BBC6-B1D9CFFCF475}" sibTransId="{043BB56D-5BA0-4C19-93DB-4A33F4DA49E8}"/>
    <dgm:cxn modelId="{907A5744-D39B-4DE3-93FC-2D8121DCBC8F}" type="presOf" srcId="{97D30A1A-D630-4FC6-9E02-6D1DA228405A}" destId="{80A69848-79C5-4AB9-9C75-62070B85AAB9}" srcOrd="0" destOrd="0" presId="urn:microsoft.com/office/officeart/2005/8/layout/orgChart1"/>
    <dgm:cxn modelId="{FF019B53-589A-417A-8B19-54530F53EFF4}" type="presOf" srcId="{E822CAE3-2AE9-47EF-AD4B-4AD429319267}" destId="{3B7D36C2-86C7-49D7-9B3C-1DE00D0E2695}" srcOrd="0" destOrd="0" presId="urn:microsoft.com/office/officeart/2005/8/layout/orgChart1"/>
    <dgm:cxn modelId="{B05E0D9E-5A4D-465A-8021-B779CDB92A16}" type="presOf" srcId="{A776057A-BB01-469C-8065-02F773DD735E}" destId="{936CDE49-B52D-4D79-8453-4B458BAF12F8}" srcOrd="1" destOrd="0" presId="urn:microsoft.com/office/officeart/2005/8/layout/orgChart1"/>
    <dgm:cxn modelId="{F7DDA9A9-F589-4B35-A5C2-2F3ACC28AE4F}" type="presOf" srcId="{F561165C-6F8F-4CEC-BBC6-B1D9CFFCF475}" destId="{4DCCD8FF-A06C-456C-B560-EC6E3E42DA1A}" srcOrd="0" destOrd="0" presId="urn:microsoft.com/office/officeart/2005/8/layout/orgChart1"/>
    <dgm:cxn modelId="{F6BBEFD0-EFAE-4EFB-B799-0D33F84EA745}" srcId="{822FC95A-201A-4D22-944F-8DBBC0C38C02}" destId="{97D30A1A-D630-4FC6-9E02-6D1DA228405A}" srcOrd="0" destOrd="0" parTransId="{62BAC3B1-6206-4B4F-8C22-9C414D176197}" sibTransId="{81F41C40-BC18-4A23-A066-4EFCE37A5E31}"/>
    <dgm:cxn modelId="{9AF234E8-215B-43A5-86F7-89BC12F36AF8}" type="presOf" srcId="{A776057A-BB01-469C-8065-02F773DD735E}" destId="{FAD7BF15-B8B2-45B7-8C4C-30CCD609752F}" srcOrd="0" destOrd="0" presId="urn:microsoft.com/office/officeart/2005/8/layout/orgChart1"/>
    <dgm:cxn modelId="{A41682EB-D73C-4B10-8B11-821C3480C62E}" type="presOf" srcId="{822FC95A-201A-4D22-944F-8DBBC0C38C02}" destId="{1FF4DBA2-403D-40A2-A8B2-3697A6CEC41C}" srcOrd="0" destOrd="0" presId="urn:microsoft.com/office/officeart/2005/8/layout/orgChart1"/>
    <dgm:cxn modelId="{25743DFA-1EBA-4326-9E86-12B3B1330C04}" type="presOf" srcId="{3B7BBBA7-046A-4C41-A29C-CDC021D85FFA}" destId="{9E2BF05F-4F2E-4B58-9368-636E2A4A3BB4}" srcOrd="1" destOrd="0" presId="urn:microsoft.com/office/officeart/2005/8/layout/orgChart1"/>
    <dgm:cxn modelId="{FD321B21-93DB-4F7D-9BEA-2F869AE194E3}" type="presParOf" srcId="{1FF4DBA2-403D-40A2-A8B2-3697A6CEC41C}" destId="{CC19D2FA-5767-4C8E-87C9-FCE02F1CA7F9}" srcOrd="0" destOrd="0" presId="urn:microsoft.com/office/officeart/2005/8/layout/orgChart1"/>
    <dgm:cxn modelId="{D7070093-EB9F-4ABC-947A-D671CFD7280B}" type="presParOf" srcId="{CC19D2FA-5767-4C8E-87C9-FCE02F1CA7F9}" destId="{89F24997-1629-4B86-8FB5-570FC6FA0618}" srcOrd="0" destOrd="0" presId="urn:microsoft.com/office/officeart/2005/8/layout/orgChart1"/>
    <dgm:cxn modelId="{58D6025F-F923-433E-8F18-87F538C2BBAC}" type="presParOf" srcId="{89F24997-1629-4B86-8FB5-570FC6FA0618}" destId="{80A69848-79C5-4AB9-9C75-62070B85AAB9}" srcOrd="0" destOrd="0" presId="urn:microsoft.com/office/officeart/2005/8/layout/orgChart1"/>
    <dgm:cxn modelId="{28737292-461D-4DBB-AF51-3E4B905275C7}" type="presParOf" srcId="{89F24997-1629-4B86-8FB5-570FC6FA0618}" destId="{C7C64878-76E8-4714-9BF4-0647553DBB91}" srcOrd="1" destOrd="0" presId="urn:microsoft.com/office/officeart/2005/8/layout/orgChart1"/>
    <dgm:cxn modelId="{C025CC23-0C7C-4D13-AB09-6174C787C4B9}" type="presParOf" srcId="{CC19D2FA-5767-4C8E-87C9-FCE02F1CA7F9}" destId="{0FC9B57A-F87F-421E-9509-34D0EC2E0031}" srcOrd="1" destOrd="0" presId="urn:microsoft.com/office/officeart/2005/8/layout/orgChart1"/>
    <dgm:cxn modelId="{B15FE9AC-065D-42A9-8C9F-96281D463BBA}" type="presParOf" srcId="{0FC9B57A-F87F-421E-9509-34D0EC2E0031}" destId="{4DCCD8FF-A06C-456C-B560-EC6E3E42DA1A}" srcOrd="0" destOrd="0" presId="urn:microsoft.com/office/officeart/2005/8/layout/orgChart1"/>
    <dgm:cxn modelId="{A24B75E5-74F8-4152-902C-49CB900BAE00}" type="presParOf" srcId="{0FC9B57A-F87F-421E-9509-34D0EC2E0031}" destId="{FB9F189B-5303-488A-B330-D6E35CDDBFC3}" srcOrd="1" destOrd="0" presId="urn:microsoft.com/office/officeart/2005/8/layout/orgChart1"/>
    <dgm:cxn modelId="{26D67AB1-B18F-4153-AA55-0C2BB9EEB404}" type="presParOf" srcId="{FB9F189B-5303-488A-B330-D6E35CDDBFC3}" destId="{CA1E4608-6902-4367-B853-E4B5CFD6D0CC}" srcOrd="0" destOrd="0" presId="urn:microsoft.com/office/officeart/2005/8/layout/orgChart1"/>
    <dgm:cxn modelId="{9ADDB11B-BF46-4075-BA76-BE13F4835E41}" type="presParOf" srcId="{CA1E4608-6902-4367-B853-E4B5CFD6D0CC}" destId="{1AE3D9E4-47D1-43CA-A1C7-911144EB5D18}" srcOrd="0" destOrd="0" presId="urn:microsoft.com/office/officeart/2005/8/layout/orgChart1"/>
    <dgm:cxn modelId="{D95D8F8F-F5B2-486B-B4E8-A8EBEC9E9E5C}" type="presParOf" srcId="{CA1E4608-6902-4367-B853-E4B5CFD6D0CC}" destId="{9E2BF05F-4F2E-4B58-9368-636E2A4A3BB4}" srcOrd="1" destOrd="0" presId="urn:microsoft.com/office/officeart/2005/8/layout/orgChart1"/>
    <dgm:cxn modelId="{3FE5E7B8-C6E2-43F0-9095-CFAF416E909A}" type="presParOf" srcId="{FB9F189B-5303-488A-B330-D6E35CDDBFC3}" destId="{6ABD8713-1DB6-464E-BE30-6574BC8BA244}" srcOrd="1" destOrd="0" presId="urn:microsoft.com/office/officeart/2005/8/layout/orgChart1"/>
    <dgm:cxn modelId="{A92DF019-D5F7-41E6-86C4-75C5DBEB1CE8}" type="presParOf" srcId="{FB9F189B-5303-488A-B330-D6E35CDDBFC3}" destId="{7604BAA7-2EB0-4B89-B002-9E8AB319D920}" srcOrd="2" destOrd="0" presId="urn:microsoft.com/office/officeart/2005/8/layout/orgChart1"/>
    <dgm:cxn modelId="{B01DEB55-B8ED-487A-8BC3-2AC84DF3F656}" type="presParOf" srcId="{0FC9B57A-F87F-421E-9509-34D0EC2E0031}" destId="{3B7D36C2-86C7-49D7-9B3C-1DE00D0E2695}" srcOrd="2" destOrd="0" presId="urn:microsoft.com/office/officeart/2005/8/layout/orgChart1"/>
    <dgm:cxn modelId="{475128FE-6220-40D1-BDC1-F24C7EB1F57C}" type="presParOf" srcId="{0FC9B57A-F87F-421E-9509-34D0EC2E0031}" destId="{0F629C40-8736-47CB-955A-E80CB9153077}" srcOrd="3" destOrd="0" presId="urn:microsoft.com/office/officeart/2005/8/layout/orgChart1"/>
    <dgm:cxn modelId="{9842D180-2A04-483E-AA0C-95BA26062083}" type="presParOf" srcId="{0F629C40-8736-47CB-955A-E80CB9153077}" destId="{4C66F29B-D7B1-408F-A0EA-27EE8AAFD037}" srcOrd="0" destOrd="0" presId="urn:microsoft.com/office/officeart/2005/8/layout/orgChart1"/>
    <dgm:cxn modelId="{FA3ABEE3-7D66-4D74-9E6E-091B8DC5E448}" type="presParOf" srcId="{4C66F29B-D7B1-408F-A0EA-27EE8AAFD037}" destId="{FAD7BF15-B8B2-45B7-8C4C-30CCD609752F}" srcOrd="0" destOrd="0" presId="urn:microsoft.com/office/officeart/2005/8/layout/orgChart1"/>
    <dgm:cxn modelId="{3F6364DC-E13F-47CB-AF49-50B1F4C88BFD}" type="presParOf" srcId="{4C66F29B-D7B1-408F-A0EA-27EE8AAFD037}" destId="{936CDE49-B52D-4D79-8453-4B458BAF12F8}" srcOrd="1" destOrd="0" presId="urn:microsoft.com/office/officeart/2005/8/layout/orgChart1"/>
    <dgm:cxn modelId="{5B5C3013-958B-450D-9ECC-F05807648CEF}" type="presParOf" srcId="{0F629C40-8736-47CB-955A-E80CB9153077}" destId="{B97FFBA1-173A-4D7B-9110-1843E3A63F3A}" srcOrd="1" destOrd="0" presId="urn:microsoft.com/office/officeart/2005/8/layout/orgChart1"/>
    <dgm:cxn modelId="{DB7DDA03-23A1-4740-82E1-16199DEB74B4}" type="presParOf" srcId="{0F629C40-8736-47CB-955A-E80CB9153077}" destId="{8FCBC2BE-DED4-41AE-A252-8856F6CBD614}" srcOrd="2" destOrd="0" presId="urn:microsoft.com/office/officeart/2005/8/layout/orgChart1"/>
    <dgm:cxn modelId="{DE701833-43FC-4628-9C49-140EC4620E6F}" type="presParOf" srcId="{CC19D2FA-5767-4C8E-87C9-FCE02F1CA7F9}" destId="{64A529C6-CECD-451F-86A4-16B777D613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D36C2-86C7-49D7-9B3C-1DE00D0E2695}">
      <dsp:nvSpPr>
        <dsp:cNvPr id="0" name=""/>
        <dsp:cNvSpPr/>
      </dsp:nvSpPr>
      <dsp:spPr>
        <a:xfrm>
          <a:off x="5092532" y="1131452"/>
          <a:ext cx="2010450" cy="1299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570"/>
              </a:lnTo>
              <a:lnTo>
                <a:pt x="2010450" y="840570"/>
              </a:lnTo>
              <a:lnTo>
                <a:pt x="2010450" y="1299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CD8FF-A06C-456C-B560-EC6E3E42DA1A}">
      <dsp:nvSpPr>
        <dsp:cNvPr id="0" name=""/>
        <dsp:cNvSpPr/>
      </dsp:nvSpPr>
      <dsp:spPr>
        <a:xfrm>
          <a:off x="1567353" y="1131452"/>
          <a:ext cx="3525178" cy="1299492"/>
        </a:xfrm>
        <a:custGeom>
          <a:avLst/>
          <a:gdLst/>
          <a:ahLst/>
          <a:cxnLst/>
          <a:rect l="0" t="0" r="0" b="0"/>
          <a:pathLst>
            <a:path>
              <a:moveTo>
                <a:pt x="3525178" y="0"/>
              </a:moveTo>
              <a:lnTo>
                <a:pt x="3525178" y="840570"/>
              </a:lnTo>
              <a:lnTo>
                <a:pt x="0" y="840570"/>
              </a:lnTo>
              <a:lnTo>
                <a:pt x="0" y="1299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69848-79C5-4AB9-9C75-62070B85AAB9}">
      <dsp:nvSpPr>
        <dsp:cNvPr id="0" name=""/>
        <dsp:cNvSpPr/>
      </dsp:nvSpPr>
      <dsp:spPr>
        <a:xfrm>
          <a:off x="2907188" y="174490"/>
          <a:ext cx="4370687" cy="9569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Boyutlar</a:t>
          </a:r>
        </a:p>
      </dsp:txBody>
      <dsp:txXfrm>
        <a:off x="2907188" y="174490"/>
        <a:ext cx="4370687" cy="956962"/>
      </dsp:txXfrm>
    </dsp:sp>
    <dsp:sp modelId="{1AE3D9E4-47D1-43CA-A1C7-911144EB5D18}">
      <dsp:nvSpPr>
        <dsp:cNvPr id="0" name=""/>
        <dsp:cNvSpPr/>
      </dsp:nvSpPr>
      <dsp:spPr>
        <a:xfrm>
          <a:off x="1970" y="2430945"/>
          <a:ext cx="3130767" cy="2185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FF0000"/>
              </a:solidFill>
            </a:rPr>
            <a:t>Temel Boyutlar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FFC000"/>
              </a:solidFill>
            </a:rPr>
            <a:t>Uzunluk, Kütle, Zaman, Sıcak</a:t>
          </a:r>
        </a:p>
      </dsp:txBody>
      <dsp:txXfrm>
        <a:off x="1970" y="2430945"/>
        <a:ext cx="3130767" cy="2185343"/>
      </dsp:txXfrm>
    </dsp:sp>
    <dsp:sp modelId="{FAD7BF15-B8B2-45B7-8C4C-30CCD609752F}">
      <dsp:nvSpPr>
        <dsp:cNvPr id="0" name=""/>
        <dsp:cNvSpPr/>
      </dsp:nvSpPr>
      <dsp:spPr>
        <a:xfrm>
          <a:off x="4050582" y="2430945"/>
          <a:ext cx="6104801" cy="2185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FF0000"/>
              </a:solidFill>
            </a:rPr>
            <a:t>Türetilmiş Boyutlar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Temel boyutların kombinasyonu ile ortaya çıkan boyutlar.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FFC000"/>
              </a:solidFill>
            </a:rPr>
            <a:t>Alan, Hacim, hız, yoğunluk</a:t>
          </a:r>
        </a:p>
      </dsp:txBody>
      <dsp:txXfrm>
        <a:off x="4050582" y="2430945"/>
        <a:ext cx="6104801" cy="218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03-03-2026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03-03-2026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C.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Baianu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Physical Chemistry Applications in Food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Nutrition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Journal of Food Sciences and Nutrition · February 2011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C.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Baianu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 Physical Chemistry Applications in Food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Nutrition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Journal of Food Sciences and Nutrition · February 2011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03-03-2026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03-03-2026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03-03-2026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</a:t>
            </a:r>
            <a:r>
              <a:rPr lang="ar-SY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-2019 Bahar</a:t>
            </a:r>
          </a:p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Mühendislik Mimarlık Fakültesi </a:t>
            </a:r>
          </a:p>
          <a:p>
            <a:pPr rtl="0"/>
            <a:r>
              <a:rPr lang="tr-TR" dirty="0"/>
              <a:t>Gıda Mühendisliği Bölümü</a:t>
            </a:r>
          </a:p>
          <a:p>
            <a:pPr rtl="0"/>
            <a:r>
              <a:rPr lang="tr-TR" dirty="0">
                <a:solidFill>
                  <a:srgbClr val="002060"/>
                </a:solidFill>
              </a:rPr>
              <a:t>Prof. Dr. Farhan ALFİN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/>
              <a:t>GDM 20</a:t>
            </a:r>
            <a:r>
              <a:rPr lang="tr-TR" dirty="0"/>
              <a:t>2</a:t>
            </a:r>
            <a:br>
              <a:rPr lang="en-US" dirty="0"/>
            </a:br>
            <a:r>
              <a:rPr lang="en-US" dirty="0" err="1"/>
              <a:t>Fizikokimya</a:t>
            </a:r>
            <a:br>
              <a:rPr lang="en-US" dirty="0"/>
            </a:br>
            <a:r>
              <a:rPr lang="tr-TR" dirty="0">
                <a:solidFill>
                  <a:srgbClr val="FF0000"/>
                </a:solidFill>
              </a:rPr>
              <a:t>Giriş ve Temel Kavramlar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36" y="30083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61" y="2430507"/>
            <a:ext cx="2726424" cy="180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36" y="4234657"/>
            <a:ext cx="3257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186670" cy="53005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alan </a:t>
            </a:r>
            <a:r>
              <a:rPr lang="tr-TR" sz="2800" dirty="0"/>
              <a:t>"</a:t>
            </a:r>
            <a:r>
              <a:rPr lang="tr-TR" sz="2800" i="1" dirty="0">
                <a:solidFill>
                  <a:srgbClr val="C00000"/>
                </a:solidFill>
              </a:rPr>
              <a:t>gıdaların üretim, taşıma ve saklanması sırasında meydana gelen </a:t>
            </a:r>
            <a:r>
              <a:rPr lang="tr-TR" sz="2800" i="1" dirty="0">
                <a:solidFill>
                  <a:srgbClr val="00B050"/>
                </a:solidFill>
              </a:rPr>
              <a:t>reaksiyonlar</a:t>
            </a:r>
            <a:r>
              <a:rPr lang="tr-TR" sz="2800" i="1" dirty="0">
                <a:solidFill>
                  <a:srgbClr val="C00000"/>
                </a:solidFill>
              </a:rPr>
              <a:t> ve değişmelerinin fizikokimyasal ilkelerini</a:t>
            </a:r>
            <a:r>
              <a:rPr lang="tr-TR" sz="2800" dirty="0"/>
              <a:t>"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kapsar.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>
                <a:solidFill>
                  <a:srgbClr val="FF0000"/>
                </a:solidFill>
              </a:rPr>
              <a:t>Gıda Fiziksel Kimyası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10171" r="7322" b="12037"/>
          <a:stretch/>
        </p:blipFill>
        <p:spPr>
          <a:xfrm>
            <a:off x="4084605" y="3238029"/>
            <a:ext cx="4022789" cy="28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186670" cy="53005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>
                <a:solidFill>
                  <a:srgbClr val="0070C0"/>
                </a:solidFill>
              </a:rPr>
              <a:t>Gıda fiziksel kimyasının </a:t>
            </a:r>
            <a:r>
              <a:rPr lang="tr-TR" sz="2800" dirty="0"/>
              <a:t>kavramları genellikle </a:t>
            </a:r>
            <a:r>
              <a:rPr lang="tr-TR" sz="2800" dirty="0" err="1">
                <a:solidFill>
                  <a:srgbClr val="FF0000"/>
                </a:solidFill>
              </a:rPr>
              <a:t>reoloji</a:t>
            </a:r>
            <a:r>
              <a:rPr lang="tr-TR" sz="2800" dirty="0"/>
              <a:t>, taşınım olaylarının teorileri, </a:t>
            </a:r>
            <a:r>
              <a:rPr lang="tr-TR" sz="2800" dirty="0">
                <a:solidFill>
                  <a:srgbClr val="00B050"/>
                </a:solidFill>
              </a:rPr>
              <a:t>fiziksel ve kimyasal termodinamikleri</a:t>
            </a:r>
            <a:r>
              <a:rPr lang="tr-TR" sz="2800" dirty="0"/>
              <a:t>, kimyasal bağlar ve etkileşim güçleri, kuantum mekaniği ve </a:t>
            </a:r>
            <a:r>
              <a:rPr lang="tr-TR" sz="2800" dirty="0">
                <a:solidFill>
                  <a:srgbClr val="0070C0"/>
                </a:solidFill>
              </a:rPr>
              <a:t>reaksiyon kinetiği</a:t>
            </a:r>
            <a:r>
              <a:rPr lang="tr-TR" sz="2800" dirty="0"/>
              <a:t>, </a:t>
            </a:r>
            <a:r>
              <a:rPr lang="tr-TR" sz="2800" dirty="0" err="1"/>
              <a:t>biyopolimer</a:t>
            </a:r>
            <a:r>
              <a:rPr lang="tr-TR" sz="2800" dirty="0"/>
              <a:t> bilimi, </a:t>
            </a:r>
            <a:r>
              <a:rPr lang="tr-TR" sz="2800" dirty="0" err="1">
                <a:solidFill>
                  <a:srgbClr val="C00000"/>
                </a:solidFill>
              </a:rPr>
              <a:t>kolloidal</a:t>
            </a:r>
            <a:r>
              <a:rPr lang="tr-TR" sz="2800" dirty="0">
                <a:solidFill>
                  <a:srgbClr val="C00000"/>
                </a:solidFill>
              </a:rPr>
              <a:t> etkileşimleri</a:t>
            </a:r>
            <a:r>
              <a:rPr lang="tr-TR" sz="2800" dirty="0"/>
              <a:t>, </a:t>
            </a:r>
            <a:r>
              <a:rPr lang="tr-TR" sz="2800" dirty="0" err="1"/>
              <a:t>çekirdeklenme</a:t>
            </a:r>
            <a:r>
              <a:rPr lang="tr-TR" sz="2800" dirty="0"/>
              <a:t>, cam geçişler ve donma, düzensiz / kristal olmayan katılar gibilerden çekilir.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FF0000"/>
                </a:solidFill>
              </a:rPr>
              <a:t>Gıda fiziksel kimyası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79" y="2123032"/>
            <a:ext cx="2512842" cy="16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186670" cy="53005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Gıda fizikokimya </a:t>
            </a:r>
            <a:r>
              <a:rPr lang="tr-TR" sz="2800" dirty="0">
                <a:solidFill>
                  <a:srgbClr val="7030A0"/>
                </a:solidFill>
              </a:rPr>
              <a:t>gıdaların kalitesini artırmak</a:t>
            </a:r>
            <a:r>
              <a:rPr lang="tr-TR" sz="2800" dirty="0"/>
              <a:t>, istikrar ve </a:t>
            </a:r>
            <a:r>
              <a:rPr lang="tr-TR" sz="2800" dirty="0">
                <a:solidFill>
                  <a:srgbClr val="FF0000"/>
                </a:solidFill>
              </a:rPr>
              <a:t>gıda ürün geliştirme </a:t>
            </a:r>
            <a:r>
              <a:rPr lang="tr-TR" sz="2800" dirty="0"/>
              <a:t>için gereklidir.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Çünkü </a:t>
            </a:r>
            <a:r>
              <a:rPr lang="tr-TR" sz="2800" b="1" dirty="0">
                <a:solidFill>
                  <a:srgbClr val="00B050"/>
                </a:solidFill>
              </a:rPr>
              <a:t>gıda bilimi çok disiplinli bir alandır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0070C0"/>
                </a:solidFill>
              </a:rPr>
              <a:t>gıda fiziksel kimya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C00000"/>
                </a:solidFill>
              </a:rPr>
              <a:t>gıda kimyası </a:t>
            </a:r>
            <a:r>
              <a:rPr lang="tr-TR" sz="2800" dirty="0"/>
              <a:t>ve gıda bilimi diğer alanlarla etkileşim yoluyla geliştirilmiştir,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FF0000"/>
                </a:solidFill>
              </a:rPr>
              <a:t>Gıda fiziksel kimyası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186670" cy="5300563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bunlar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gıda analitik kimyası,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gıda proses mühendisliği / gıda işleme,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gıda ve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biyoproses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teknolojisi,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gıda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ekstrüzyon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		gıda kalite kontrolü,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gıda paketleme, 		gıda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biyoteknolojisi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ve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gıda mikrobiyolojisi gibidir.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FF0000"/>
                </a:solidFill>
              </a:rPr>
              <a:t>Gıda fiziksel kimyası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9" y="1138874"/>
            <a:ext cx="8063345" cy="52748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rgbClr val="FF0000"/>
                </a:solidFill>
              </a:rPr>
              <a:t>Saf Madde </a:t>
            </a:r>
            <a:r>
              <a:rPr lang="tr-TR" sz="2800" dirty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Substance</a:t>
            </a:r>
            <a:r>
              <a:rPr lang="tr-TR" sz="2800" dirty="0">
                <a:solidFill>
                  <a:srgbClr val="0070C0"/>
                </a:solidFill>
              </a:rPr>
              <a:t>)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kendine özgü kimliği olan bir madde formudur.</a:t>
            </a:r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rgbClr val="FF0000"/>
                </a:solidFill>
              </a:rPr>
              <a:t>Madde miktarı </a:t>
            </a:r>
            <a:r>
              <a:rPr lang="tr-TR" sz="2800" dirty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Amount of substance) </a:t>
            </a: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mol olarak adlandırılan bir birim cinsinden ifade edilir. Karbon 12, 12 gramında (1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bulunan atom sayısı 6,02 x 10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tr-TR" sz="2800" dirty="0" err="1">
                <a:solidFill>
                  <a:srgbClr val="FF0000"/>
                </a:solidFill>
              </a:rPr>
              <a:t>Avogadro</a:t>
            </a:r>
            <a:r>
              <a:rPr lang="tr-TR" sz="2800" dirty="0">
                <a:solidFill>
                  <a:srgbClr val="FF0000"/>
                </a:solidFill>
              </a:rPr>
              <a:t> sabiti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i="1" dirty="0">
                <a:solidFill>
                  <a:schemeClr val="tx1"/>
                </a:solidFill>
              </a:rPr>
              <a:t>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aseline="-250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=</a:t>
            </a:r>
            <a:r>
              <a:rPr lang="tr-TR" sz="2800" dirty="0">
                <a:solidFill>
                  <a:schemeClr val="tx1"/>
                </a:solidFill>
              </a:rPr>
              <a:t>6,02 x 10</a:t>
            </a:r>
            <a:r>
              <a:rPr lang="tr-TR" sz="2800" baseline="30000" dirty="0">
                <a:solidFill>
                  <a:schemeClr val="tx1"/>
                </a:solidFill>
              </a:rPr>
              <a:t>23</a:t>
            </a:r>
            <a:r>
              <a:rPr lang="tr-TR" sz="2800" dirty="0">
                <a:solidFill>
                  <a:schemeClr val="tx1"/>
                </a:solidFill>
              </a:rPr>
              <a:t> mol</a:t>
            </a:r>
            <a:r>
              <a:rPr lang="tr-TR" sz="2800" baseline="30000" dirty="0">
                <a:solidFill>
                  <a:schemeClr val="tx1"/>
                </a:solidFill>
              </a:rPr>
              <a:t>-1</a:t>
            </a: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Madde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350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57101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Kaplamsal</a:t>
            </a:r>
            <a:r>
              <a:rPr lang="tr-TR" sz="2800" dirty="0">
                <a:solidFill>
                  <a:srgbClr val="FF0000"/>
                </a:solidFill>
              </a:rPr>
              <a:t> (</a:t>
            </a:r>
            <a:r>
              <a:rPr lang="tr-TR" sz="2800" dirty="0" err="1">
                <a:solidFill>
                  <a:srgbClr val="FF0000"/>
                </a:solidFill>
              </a:rPr>
              <a:t>Ekstensif</a:t>
            </a:r>
            <a:r>
              <a:rPr lang="tr-TR" sz="2800" dirty="0">
                <a:solidFill>
                  <a:srgbClr val="FF0000"/>
                </a:solidFill>
              </a:rPr>
              <a:t>) özellik</a:t>
            </a:r>
            <a:r>
              <a:rPr lang="tr-TR" sz="2800" dirty="0">
                <a:solidFill>
                  <a:schemeClr val="tx1"/>
                </a:solidFill>
              </a:rPr>
              <a:t>, numunedeki </a:t>
            </a:r>
            <a:r>
              <a:rPr lang="tr-TR" sz="2800" dirty="0">
                <a:solidFill>
                  <a:srgbClr val="FF0000"/>
                </a:solidFill>
              </a:rPr>
              <a:t>madde miktarına </a:t>
            </a:r>
            <a:r>
              <a:rPr lang="tr-TR" sz="2800" dirty="0">
                <a:solidFill>
                  <a:schemeClr val="tx1"/>
                </a:solidFill>
              </a:rPr>
              <a:t>bağlı olarak değişen özelliklerdir (</a:t>
            </a:r>
            <a:r>
              <a:rPr lang="tr-TR" sz="2800" dirty="0">
                <a:solidFill>
                  <a:srgbClr val="0070C0"/>
                </a:solidFill>
              </a:rPr>
              <a:t>kütle, hacim, enerji,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tr-TR" sz="2800" dirty="0">
                <a:solidFill>
                  <a:srgbClr val="0070C0"/>
                </a:solidFill>
              </a:rPr>
              <a:t>elektrik yükü</a:t>
            </a:r>
            <a:r>
              <a:rPr lang="en-US" sz="2800" dirty="0">
                <a:solidFill>
                  <a:srgbClr val="0070C0"/>
                </a:solidFill>
              </a:rPr>
              <a:t>, etc. </a:t>
            </a:r>
            <a:r>
              <a:rPr lang="tr-TR" sz="2800" dirty="0">
                <a:solidFill>
                  <a:schemeClr val="tx1"/>
                </a:solidFill>
              </a:rPr>
              <a:t>).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Yeğinsel</a:t>
            </a:r>
            <a:r>
              <a:rPr lang="tr-TR" sz="2800" dirty="0">
                <a:solidFill>
                  <a:srgbClr val="FF0000"/>
                </a:solidFill>
              </a:rPr>
              <a:t> (</a:t>
            </a:r>
            <a:r>
              <a:rPr lang="tr-TR" sz="2800" dirty="0" err="1">
                <a:solidFill>
                  <a:srgbClr val="FF0000"/>
                </a:solidFill>
              </a:rPr>
              <a:t>İntensif</a:t>
            </a:r>
            <a:r>
              <a:rPr lang="tr-TR" sz="2800" dirty="0">
                <a:solidFill>
                  <a:srgbClr val="FF0000"/>
                </a:solidFill>
              </a:rPr>
              <a:t>) özellik</a:t>
            </a:r>
            <a:r>
              <a:rPr lang="tr-TR" sz="2800" dirty="0">
                <a:solidFill>
                  <a:schemeClr val="tx1"/>
                </a:solidFill>
              </a:rPr>
              <a:t>, numunedeki madde miktarından bağımsız olan özellikler (</a:t>
            </a:r>
            <a:r>
              <a:rPr lang="tr-TR" sz="2800" dirty="0">
                <a:solidFill>
                  <a:srgbClr val="0070C0"/>
                </a:solidFill>
              </a:rPr>
              <a:t>sıcaklık, yoğunluk, kırılma indisi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tr-TR" sz="2800" dirty="0">
                <a:solidFill>
                  <a:srgbClr val="0070C0"/>
                </a:solidFill>
              </a:rPr>
              <a:t>ısı iletkenliği</a:t>
            </a:r>
            <a:r>
              <a:rPr lang="en-US" sz="2800" dirty="0">
                <a:solidFill>
                  <a:srgbClr val="0070C0"/>
                </a:solidFill>
              </a:rPr>
              <a:t>, pH, </a:t>
            </a:r>
            <a:r>
              <a:rPr lang="tr-TR" sz="2800" dirty="0">
                <a:solidFill>
                  <a:srgbClr val="0070C0"/>
                </a:solidFill>
              </a:rPr>
              <a:t>ve diğer bileşim özellikleri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tr-TR" sz="2800" dirty="0">
                <a:solidFill>
                  <a:srgbClr val="0070C0"/>
                </a:solidFill>
              </a:rPr>
              <a:t>viskozite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tr-TR" sz="2800" dirty="0">
                <a:solidFill>
                  <a:srgbClr val="0070C0"/>
                </a:solidFill>
              </a:rPr>
              <a:t>vs.).</a:t>
            </a: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Madde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541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453120" cy="550107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Molar</a:t>
            </a:r>
            <a:r>
              <a:rPr lang="tr-TR" sz="2800" dirty="0">
                <a:solidFill>
                  <a:srgbClr val="FF0000"/>
                </a:solidFill>
              </a:rPr>
              <a:t> özellik </a:t>
            </a: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i="1" dirty="0" err="1">
                <a:solidFill>
                  <a:schemeClr val="tx1"/>
                </a:solidFill>
              </a:rPr>
              <a:t>X</a:t>
            </a:r>
            <a:r>
              <a:rPr lang="tr-TR" sz="2800" baseline="-25000" dirty="0" err="1">
                <a:solidFill>
                  <a:schemeClr val="tx1"/>
                </a:solidFill>
              </a:rPr>
              <a:t>m</a:t>
            </a:r>
            <a:r>
              <a:rPr lang="tr-TR" sz="2800" dirty="0">
                <a:solidFill>
                  <a:schemeClr val="tx1"/>
                </a:solidFill>
              </a:rPr>
              <a:t>) numunenin </a:t>
            </a:r>
            <a:r>
              <a:rPr lang="tr-TR" sz="2800" i="1" dirty="0">
                <a:solidFill>
                  <a:schemeClr val="tx1"/>
                </a:solidFill>
              </a:rPr>
              <a:t>X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eksetnsif</a:t>
            </a:r>
            <a:r>
              <a:rPr lang="tr-TR" sz="2800" dirty="0">
                <a:solidFill>
                  <a:schemeClr val="tx1"/>
                </a:solidFill>
              </a:rPr>
              <a:t> özelliğinin mevcut madde miktarına bölünmesi ile elde edilen bir değerdir. </a:t>
            </a:r>
            <a:r>
              <a:rPr lang="en-US" sz="2800" i="1" dirty="0" err="1">
                <a:solidFill>
                  <a:srgbClr val="0070C0"/>
                </a:solidFill>
              </a:rPr>
              <a:t>X</a:t>
            </a:r>
            <a:r>
              <a:rPr lang="en-US" sz="2800" baseline="-25000" dirty="0" err="1">
                <a:solidFill>
                  <a:srgbClr val="0070C0"/>
                </a:solidFill>
              </a:rPr>
              <a:t>m</a:t>
            </a:r>
            <a:r>
              <a:rPr lang="en-US" sz="2800" dirty="0">
                <a:solidFill>
                  <a:srgbClr val="0070C0"/>
                </a:solidFill>
              </a:rPr>
              <a:t>= </a:t>
            </a:r>
            <a:r>
              <a:rPr lang="en-US" sz="2800" i="1" dirty="0">
                <a:solidFill>
                  <a:srgbClr val="0070C0"/>
                </a:solidFill>
              </a:rPr>
              <a:t>X/n </a:t>
            </a:r>
            <a:r>
              <a:rPr lang="tr-TR" sz="2800" i="1" dirty="0"/>
              <a:t>, örnek: </a:t>
            </a:r>
            <a:r>
              <a:rPr lang="tr-TR" sz="2800" i="1" dirty="0">
                <a:solidFill>
                  <a:srgbClr val="0070C0"/>
                </a:solidFill>
              </a:rPr>
              <a:t>Mol kütlesi .</a:t>
            </a:r>
            <a:endParaRPr lang="en-US" sz="2800" i="1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Madde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600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453120" cy="550107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0070C0"/>
                </a:solidFill>
              </a:rPr>
              <a:t>Molaritesi</a:t>
            </a:r>
            <a:r>
              <a:rPr lang="tr-TR" sz="2800" dirty="0">
                <a:solidFill>
                  <a:srgbClr val="0070C0"/>
                </a:solidFill>
              </a:rPr>
              <a:t> : </a:t>
            </a:r>
            <a:r>
              <a:rPr lang="tr-TR" sz="2800" dirty="0">
                <a:solidFill>
                  <a:schemeClr val="tx1"/>
                </a:solidFill>
              </a:rPr>
              <a:t>Bir çözelti içerisinde çözülen maddenin </a:t>
            </a:r>
            <a:r>
              <a:rPr lang="tr-TR" sz="2800" dirty="0" err="1">
                <a:solidFill>
                  <a:srgbClr val="FF0000"/>
                </a:solidFill>
              </a:rPr>
              <a:t>molar</a:t>
            </a:r>
            <a:r>
              <a:rPr lang="tr-TR" sz="2800" dirty="0">
                <a:solidFill>
                  <a:srgbClr val="FF0000"/>
                </a:solidFill>
              </a:rPr>
              <a:t> derişimi </a:t>
            </a: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dirty="0" err="1">
                <a:solidFill>
                  <a:srgbClr val="0070C0"/>
                </a:solidFill>
              </a:rPr>
              <a:t>molaritesi</a:t>
            </a:r>
            <a:r>
              <a:rPr lang="tr-TR" sz="2800" dirty="0">
                <a:solidFill>
                  <a:schemeClr val="tx1"/>
                </a:solidFill>
              </a:rPr>
              <a:t>) çözelti içerisinde </a:t>
            </a:r>
            <a:r>
              <a:rPr lang="tr-TR" sz="2800" dirty="0">
                <a:solidFill>
                  <a:srgbClr val="7030A0"/>
                </a:solidFill>
              </a:rPr>
              <a:t>çözünen madde miktarının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çözelti hacmine </a:t>
            </a:r>
            <a:r>
              <a:rPr lang="tr-TR" sz="2800" dirty="0">
                <a:solidFill>
                  <a:schemeClr val="tx1"/>
                </a:solidFill>
              </a:rPr>
              <a:t>bölümü olarak tanımlanır. </a:t>
            </a:r>
            <a:r>
              <a:rPr lang="tr-TR" sz="2800" dirty="0">
                <a:solidFill>
                  <a:srgbClr val="00B050"/>
                </a:solidFill>
              </a:rPr>
              <a:t>(</a:t>
            </a:r>
            <a:r>
              <a:rPr lang="tr-TR" sz="2800" dirty="0" err="1">
                <a:solidFill>
                  <a:srgbClr val="00B050"/>
                </a:solidFill>
              </a:rPr>
              <a:t>mol</a:t>
            </a:r>
            <a:r>
              <a:rPr lang="tr-TR" sz="2800" dirty="0">
                <a:solidFill>
                  <a:srgbClr val="00B050"/>
                </a:solidFill>
              </a:rPr>
              <a:t> L</a:t>
            </a:r>
            <a:r>
              <a:rPr lang="tr-TR" sz="2800" baseline="30000" dirty="0">
                <a:solidFill>
                  <a:srgbClr val="00B050"/>
                </a:solidFill>
              </a:rPr>
              <a:t>-1</a:t>
            </a:r>
            <a:r>
              <a:rPr lang="tr-TR" sz="2800" dirty="0">
                <a:solidFill>
                  <a:srgbClr val="00B050"/>
                </a:solidFill>
              </a:rPr>
              <a:t>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Molalite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>
                <a:solidFill>
                  <a:srgbClr val="7030A0"/>
                </a:solidFill>
              </a:rPr>
              <a:t>çözülen madde miktarının </a:t>
            </a:r>
            <a:r>
              <a:rPr lang="tr-TR" sz="2800" dirty="0">
                <a:solidFill>
                  <a:schemeClr val="tx1"/>
                </a:solidFill>
              </a:rPr>
              <a:t>çözelti hazırlamak için kullanılan </a:t>
            </a:r>
            <a:r>
              <a:rPr lang="tr-TR" sz="2800" dirty="0">
                <a:solidFill>
                  <a:srgbClr val="FF0000"/>
                </a:solidFill>
              </a:rPr>
              <a:t>çözücü maddenin kütlesine </a:t>
            </a:r>
            <a:r>
              <a:rPr lang="tr-TR" sz="2800" dirty="0">
                <a:solidFill>
                  <a:schemeClr val="tx1"/>
                </a:solidFill>
              </a:rPr>
              <a:t>oranını.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rgbClr val="00B050"/>
                </a:solidFill>
              </a:rPr>
              <a:t>	</a:t>
            </a:r>
            <a:r>
              <a:rPr lang="tr-TR" sz="2800" dirty="0" err="1">
                <a:solidFill>
                  <a:srgbClr val="00B050"/>
                </a:solidFill>
              </a:rPr>
              <a:t>Mol</a:t>
            </a:r>
            <a:r>
              <a:rPr lang="tr-TR" sz="2800" dirty="0">
                <a:solidFill>
                  <a:srgbClr val="00B050"/>
                </a:solidFill>
              </a:rPr>
              <a:t> kg</a:t>
            </a:r>
            <a:r>
              <a:rPr lang="tr-TR" sz="2800" baseline="30000" dirty="0">
                <a:solidFill>
                  <a:srgbClr val="00B050"/>
                </a:solidFill>
              </a:rPr>
              <a:t>-1</a:t>
            </a:r>
            <a:endParaRPr lang="tr-TR" sz="2800" dirty="0">
              <a:solidFill>
                <a:srgbClr val="00B05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Madde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58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9" y="1138874"/>
            <a:ext cx="8548255" cy="5038089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000" dirty="0">
                <a:solidFill>
                  <a:srgbClr val="FF0000"/>
                </a:solidFill>
              </a:rPr>
              <a:t>Kuvvet: </a:t>
            </a:r>
            <a:r>
              <a:rPr lang="tr-T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Kütle x ivme = kg m/s</a:t>
            </a:r>
            <a:r>
              <a:rPr lang="tr-TR" sz="30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tr-TR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000" dirty="0">
                <a:solidFill>
                  <a:srgbClr val="FF0000"/>
                </a:solidFill>
              </a:rPr>
              <a:t>İş</a:t>
            </a:r>
            <a:r>
              <a:rPr lang="tr-TR" sz="3000" dirty="0"/>
              <a:t>: </a:t>
            </a:r>
            <a:r>
              <a:rPr lang="tr-TR" altLang="ar-SY" sz="3000" dirty="0">
                <a:solidFill>
                  <a:schemeClr val="tx1"/>
                </a:solidFill>
              </a:rPr>
              <a:t>Bir mesafe boyunca uygulanan </a:t>
            </a:r>
            <a:r>
              <a:rPr lang="tr-TR" altLang="ar-SY" sz="3000" dirty="0">
                <a:solidFill>
                  <a:srgbClr val="FF0000"/>
                </a:solidFill>
              </a:rPr>
              <a:t>kuvvetin</a:t>
            </a:r>
            <a:r>
              <a:rPr lang="tr-TR" altLang="ar-SY" sz="3000" dirty="0"/>
              <a:t> </a:t>
            </a:r>
            <a:r>
              <a:rPr lang="tr-TR" altLang="ar-SY" sz="3000" dirty="0">
                <a:solidFill>
                  <a:schemeClr val="tx1"/>
                </a:solidFill>
              </a:rPr>
              <a:t>ürünü. (kg m</a:t>
            </a:r>
            <a:r>
              <a:rPr lang="tr-TR" altLang="ar-SY" sz="3000" baseline="30000" dirty="0">
                <a:solidFill>
                  <a:schemeClr val="tx1"/>
                </a:solidFill>
              </a:rPr>
              <a:t>2</a:t>
            </a:r>
            <a:r>
              <a:rPr lang="tr-TR" altLang="ar-SY" sz="3000" dirty="0">
                <a:solidFill>
                  <a:schemeClr val="tx1"/>
                </a:solidFill>
              </a:rPr>
              <a:t> s</a:t>
            </a:r>
            <a:r>
              <a:rPr lang="tr-TR" altLang="ar-SY" sz="3000" baseline="30000" dirty="0">
                <a:solidFill>
                  <a:schemeClr val="tx1"/>
                </a:solidFill>
              </a:rPr>
              <a:t>-2</a:t>
            </a:r>
            <a:r>
              <a:rPr lang="tr-TR" altLang="ar-SY" sz="3000" dirty="0">
                <a:solidFill>
                  <a:schemeClr val="tx1"/>
                </a:solidFill>
              </a:rPr>
              <a:t>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000" dirty="0">
                <a:solidFill>
                  <a:srgbClr val="FF0000"/>
                </a:solidFill>
              </a:rPr>
              <a:t>Enerji:</a:t>
            </a:r>
            <a:r>
              <a:rPr lang="tr-TR" sz="3000" dirty="0"/>
              <a:t> </a:t>
            </a:r>
            <a:r>
              <a:rPr lang="tr-TR" sz="3000" dirty="0">
                <a:solidFill>
                  <a:schemeClr val="tx1"/>
                </a:solidFill>
              </a:rPr>
              <a:t>iş yapabilme yeteneğidir. (İş, Isı)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3000" dirty="0">
                <a:solidFill>
                  <a:srgbClr val="FF0000"/>
                </a:solidFill>
              </a:rPr>
              <a:t>Güç</a:t>
            </a:r>
            <a:r>
              <a:rPr lang="tr-TR" altLang="ar-SY" sz="3000" dirty="0"/>
              <a:t>: </a:t>
            </a:r>
            <a:r>
              <a:rPr lang="tr-TR" altLang="ar-SY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Birim zamanda yapılan </a:t>
            </a:r>
            <a:r>
              <a:rPr lang="tr-TR" altLang="ar-SY" sz="3000" dirty="0">
                <a:solidFill>
                  <a:srgbClr val="FF0000"/>
                </a:solidFill>
              </a:rPr>
              <a:t>iş</a:t>
            </a:r>
            <a:r>
              <a:rPr lang="tr-TR" altLang="ar-SY" sz="3000" dirty="0"/>
              <a:t>.</a:t>
            </a:r>
            <a:endParaRPr lang="tr-TR" sz="3000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000" dirty="0">
                <a:solidFill>
                  <a:srgbClr val="FF0000"/>
                </a:solidFill>
              </a:rPr>
              <a:t>Enerji korunumu</a:t>
            </a:r>
            <a:r>
              <a:rPr lang="tr-TR" sz="3000" dirty="0"/>
              <a:t>: toplam mevcut enerji daima sabittir. </a:t>
            </a:r>
            <a:r>
              <a:rPr lang="tr-TR" sz="3000" dirty="0">
                <a:solidFill>
                  <a:srgbClr val="7030A0"/>
                </a:solidFill>
              </a:rPr>
              <a:t>Yaratılamayacağı ya da yok edilemeyeceğidir. </a:t>
            </a:r>
            <a:r>
              <a:rPr lang="tr-TR" sz="3000" dirty="0"/>
              <a:t>Bir konumdan başka bir konuma </a:t>
            </a:r>
            <a:r>
              <a:rPr lang="tr-TR" sz="3000" dirty="0">
                <a:solidFill>
                  <a:srgbClr val="FF0000"/>
                </a:solidFill>
              </a:rPr>
              <a:t>aktarılabilir</a:t>
            </a:r>
            <a:r>
              <a:rPr lang="tr-TR" sz="3000" dirty="0"/>
              <a:t>.</a:t>
            </a:r>
          </a:p>
          <a:p>
            <a:pPr algn="l" rtl="0"/>
            <a:endParaRPr 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Enerji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746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52078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rgbClr val="FF0000"/>
                    </a:solidFill>
                  </a:rPr>
                  <a:t>Kinetik enerjisi </a:t>
                </a:r>
                <a:r>
                  <a:rPr lang="tr-TR" sz="2800" dirty="0"/>
                  <a:t>(</a:t>
                </a:r>
                <a:r>
                  <a:rPr lang="tr-TR" sz="2800" i="1" dirty="0"/>
                  <a:t>E</a:t>
                </a:r>
                <a:r>
                  <a:rPr lang="tr-TR" sz="2800" baseline="-25000" dirty="0"/>
                  <a:t>K</a:t>
                </a:r>
                <a:r>
                  <a:rPr lang="tr-TR" sz="2800" dirty="0"/>
                  <a:t>) o cismin hareketinden dolayı sahip olduğu enerjisidir.</a:t>
                </a: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tr-TR" sz="2600" i="1" dirty="0">
                  <a:latin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endParaRPr lang="ar-SY" sz="2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52078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Enerji katkılar (katılımlar)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404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rtl="0"/>
            <a:br>
              <a:rPr lang="ar-SY" b="0" dirty="0"/>
            </a:br>
            <a:r>
              <a:rPr lang="tr-TR" b="0" dirty="0"/>
              <a:t> </a:t>
            </a:r>
            <a:r>
              <a:rPr lang="tr-TR" dirty="0"/>
              <a:t>Ders Kitabı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88" y="1138874"/>
            <a:ext cx="3622212" cy="5428975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E18CA25-6D27-4B62-A15B-AD91C8000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6" y="1138875"/>
            <a:ext cx="3583122" cy="5428974"/>
          </a:xfrm>
        </p:spPr>
      </p:pic>
    </p:spTree>
    <p:extLst>
      <p:ext uri="{BB962C8B-B14F-4D97-AF65-F5344CB8AC3E}">
        <p14:creationId xmlns:p14="http://schemas.microsoft.com/office/powerpoint/2010/main" val="1273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52078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rgbClr val="FF0000"/>
                    </a:solidFill>
                  </a:rPr>
                  <a:t>Potansiyel enerjisi</a:t>
                </a:r>
                <a:r>
                  <a:rPr lang="tr-TR" sz="2800" dirty="0"/>
                  <a:t> (V) cismin konumundan dolayı sahip olduğu bir enerji türüdür.</a:t>
                </a:r>
              </a:p>
              <a:p>
                <a:pPr lvl="1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rgbClr val="00B050"/>
                    </a:solidFill>
                  </a:rPr>
                  <a:t>Yerçekimi </a:t>
                </a:r>
                <a:r>
                  <a:rPr lang="tr-TR" sz="2800" dirty="0"/>
                  <a:t>potansiyel enerjisi</a:t>
                </a:r>
                <a:endParaRPr lang="tr-TR" sz="2800" i="1" dirty="0">
                  <a:latin typeface="Cambria Math" panose="02040503050406030204" pitchFamily="18" charset="0"/>
                </a:endParaRPr>
              </a:p>
              <a:p>
                <a:pPr marL="457200" lvl="1" indent="0" algn="l" rtl="0">
                  <a:lnSpc>
                    <a:spcPct val="16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800" i="1" dirty="0">
                  <a:latin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:endParaRPr lang="ar-SY" sz="2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52078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Enerji katkılar (katılımlar)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374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/>
              <a:t>Değeri bilinmeyen bir büyüklüğün ‘</a:t>
            </a:r>
            <a:r>
              <a:rPr lang="tr-TR" sz="2800" b="1" dirty="0">
                <a:solidFill>
                  <a:srgbClr val="C00000"/>
                </a:solidFill>
              </a:rPr>
              <a:t>birim</a:t>
            </a:r>
            <a:r>
              <a:rPr lang="tr-TR" sz="2800" b="1" dirty="0"/>
              <a:t>’ olarak isimlendirilen ve özelliği bilinen başka bir büyüklük veya standartla kıyaslanarak değerlendirilmesi.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>
                <a:solidFill>
                  <a:srgbClr val="0070C0"/>
                </a:solidFill>
              </a:rPr>
              <a:t>Birim: Ölçme işinde kullanılan standart</a:t>
            </a:r>
            <a:endParaRPr lang="tr-TR" sz="2800" dirty="0">
              <a:solidFill>
                <a:srgbClr val="0070C0"/>
              </a:solidFill>
            </a:endParaRPr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C00000"/>
                </a:solidFill>
              </a:rPr>
              <a:t>Ölçme</a:t>
            </a:r>
            <a:endParaRPr lang="tr-TR" sz="3200" dirty="0"/>
          </a:p>
        </p:txBody>
      </p:sp>
      <p:pic>
        <p:nvPicPr>
          <p:cNvPr id="2050" name="Picture 2" descr="Image result for Metre measure">
            <a:extLst>
              <a:ext uri="{FF2B5EF4-FFF2-40B4-BE49-F238E27FC236}">
                <a16:creationId xmlns:a16="http://schemas.microsoft.com/office/drawing/2014/main" id="{EB6381CC-A637-4247-94B6-E09DEC47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42" y="4665783"/>
            <a:ext cx="2818542" cy="17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uvar Metre measure">
            <a:extLst>
              <a:ext uri="{FF2B5EF4-FFF2-40B4-BE49-F238E27FC236}">
                <a16:creationId xmlns:a16="http://schemas.microsoft.com/office/drawing/2014/main" id="{AC6E9401-2D17-4ECD-9F0E-5DF9F726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02" y="3998437"/>
            <a:ext cx="3127948" cy="23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tr-TR" sz="2800" b="1" dirty="0">
                <a:solidFill>
                  <a:srgbClr val="0070C0"/>
                </a:solidFill>
              </a:rPr>
              <a:t>Ölçülebilen veya gözlemlenebilen fiziksel bir nitelik, </a:t>
            </a:r>
            <a:r>
              <a:rPr lang="tr-TR" sz="2800" b="1" dirty="0">
                <a:solidFill>
                  <a:srgbClr val="FF0000"/>
                </a:solidFill>
              </a:rPr>
              <a:t>kalitatif</a:t>
            </a:r>
            <a:r>
              <a:rPr lang="tr-TR" sz="2800" b="1" dirty="0">
                <a:solidFill>
                  <a:srgbClr val="0070C0"/>
                </a:solidFill>
              </a:rPr>
              <a:t> olarak bir </a:t>
            </a:r>
            <a:r>
              <a:rPr lang="tr-TR" sz="2800" b="1" dirty="0">
                <a:solidFill>
                  <a:srgbClr val="FF0000"/>
                </a:solidFill>
              </a:rPr>
              <a:t>boyutla </a:t>
            </a:r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Dimension</a:t>
            </a:r>
            <a:r>
              <a:rPr lang="tr-TR" sz="2800" b="1" dirty="0">
                <a:solidFill>
                  <a:srgbClr val="0070C0"/>
                </a:solidFill>
              </a:rPr>
              <a:t>) tanımlanır.</a:t>
            </a:r>
          </a:p>
          <a:p>
            <a:pPr algn="l" rtl="0">
              <a:lnSpc>
                <a:spcPct val="150000"/>
              </a:lnSpc>
            </a:pPr>
            <a:r>
              <a:rPr lang="tr-TR" sz="2800" b="1" dirty="0">
                <a:solidFill>
                  <a:srgbClr val="00B050"/>
                </a:solidFill>
              </a:rPr>
              <a:t>Örneğin, Uzunluk, alan, hacim, kütle, zaman, kuvvet, sıcaklık ve enerji gibi kavramların her biri bir </a:t>
            </a:r>
            <a:r>
              <a:rPr lang="tr-TR" sz="2800" b="1" dirty="0">
                <a:solidFill>
                  <a:srgbClr val="FF0000"/>
                </a:solidFill>
              </a:rPr>
              <a:t>boyuttur</a:t>
            </a:r>
            <a:r>
              <a:rPr lang="tr-TR" sz="2800" b="1" dirty="0">
                <a:solidFill>
                  <a:srgbClr val="00B050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tr-TR" sz="2800" b="1" dirty="0">
                <a:solidFill>
                  <a:srgbClr val="0070C0"/>
                </a:solidFill>
              </a:rPr>
              <a:t>Bir boyutun, </a:t>
            </a:r>
            <a:r>
              <a:rPr lang="tr-TR" sz="2800" b="1" dirty="0">
                <a:solidFill>
                  <a:srgbClr val="FF0000"/>
                </a:solidFill>
              </a:rPr>
              <a:t>kantitatif</a:t>
            </a:r>
            <a:r>
              <a:rPr lang="tr-TR" sz="2800" b="1" dirty="0">
                <a:solidFill>
                  <a:srgbClr val="0070C0"/>
                </a:solidFill>
              </a:rPr>
              <a:t> büyüklüğü bir </a:t>
            </a:r>
            <a:r>
              <a:rPr lang="tr-TR" sz="2800" b="1" dirty="0">
                <a:solidFill>
                  <a:srgbClr val="FF0000"/>
                </a:solidFill>
              </a:rPr>
              <a:t>birim</a:t>
            </a:r>
            <a:r>
              <a:rPr lang="tr-TR" sz="2800" b="1" dirty="0">
                <a:solidFill>
                  <a:srgbClr val="0070C0"/>
                </a:solidFill>
              </a:rPr>
              <a:t>le belirtilir.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Yani, her boyut mutlaka bir birimle birlikte verilmelidir.</a:t>
            </a:r>
          </a:p>
          <a:p>
            <a:pPr algn="l" rtl="0">
              <a:lnSpc>
                <a:spcPct val="150000"/>
              </a:lnSpc>
            </a:pPr>
            <a:r>
              <a:rPr lang="tr-TR" sz="2800" b="1" dirty="0">
                <a:solidFill>
                  <a:srgbClr val="0070C0"/>
                </a:solidFill>
              </a:rPr>
              <a:t>Örneğin, uzunluğun </a:t>
            </a:r>
            <a:r>
              <a:rPr lang="tr-TR" sz="2800" b="1" dirty="0" err="1">
                <a:solidFill>
                  <a:srgbClr val="0070C0"/>
                </a:solidFill>
              </a:rPr>
              <a:t>birmi</a:t>
            </a:r>
            <a:r>
              <a:rPr lang="tr-TR" sz="2800" b="1" dirty="0">
                <a:solidFill>
                  <a:srgbClr val="0070C0"/>
                </a:solidFill>
              </a:rPr>
              <a:t> metre, zaman birimi saniye olarak belirtilebilir.</a:t>
            </a:r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C00000"/>
                </a:solidFill>
              </a:rPr>
              <a:t>Ölçme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942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219723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b="1" dirty="0">
                <a:solidFill>
                  <a:srgbClr val="0070C0"/>
                </a:solidFill>
              </a:rPr>
              <a:t>Farklı ülkelerde farklı birim sistemleri: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/>
              <a:t>FPS (İngiliz) birim sistemi (</a:t>
            </a:r>
            <a:r>
              <a:rPr lang="en-US" sz="2800" b="1" dirty="0"/>
              <a:t>Foot</a:t>
            </a:r>
            <a:r>
              <a:rPr lang="tr-TR" sz="2800" b="1" dirty="0"/>
              <a:t>-Pound-Saniye)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/>
              <a:t>CGS birim sistemi (Santimetre-Gram-Saniye)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dirty="0"/>
              <a:t>MKS birim sistemi (</a:t>
            </a:r>
            <a:r>
              <a:rPr lang="tr-TR" sz="2800" b="1" dirty="0">
                <a:solidFill>
                  <a:srgbClr val="FF0000"/>
                </a:solidFill>
              </a:rPr>
              <a:t>M</a:t>
            </a:r>
            <a:r>
              <a:rPr lang="tr-TR" sz="2800" b="1" dirty="0"/>
              <a:t>etre-</a:t>
            </a:r>
            <a:r>
              <a:rPr lang="tr-TR" sz="2800" b="1" dirty="0">
                <a:solidFill>
                  <a:srgbClr val="FF0000"/>
                </a:solidFill>
              </a:rPr>
              <a:t>K</a:t>
            </a:r>
            <a:r>
              <a:rPr lang="tr-TR" sz="2800" b="1" dirty="0"/>
              <a:t>ilogram-</a:t>
            </a:r>
            <a:r>
              <a:rPr lang="tr-TR" sz="2800" b="1" dirty="0">
                <a:solidFill>
                  <a:srgbClr val="FF0000"/>
                </a:solidFill>
              </a:rPr>
              <a:t>S</a:t>
            </a:r>
            <a:r>
              <a:rPr lang="tr-TR" sz="2800" b="1" dirty="0"/>
              <a:t>aniye)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tr-TR" sz="1400" b="1" dirty="0"/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b="1" dirty="0"/>
              <a:t>Sorun: Farklı ülkelerdeki bilimsel bulguların anlaşılmasında zorluk</a:t>
            </a: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C00000"/>
                </a:solidFill>
              </a:rPr>
              <a:t>Birim Sistemleri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970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C00000"/>
                </a:solidFill>
              </a:rPr>
              <a:t>Birim Sistemleri</a:t>
            </a:r>
            <a:endParaRPr lang="tr-TR" sz="3200" dirty="0"/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:p14="http://schemas.microsoft.com/office/powerpoint/2010/main" val="909963448"/>
              </p:ext>
            </p:extLst>
          </p:nvPr>
        </p:nvGraphicFramePr>
        <p:xfrm>
          <a:off x="1117309" y="1473200"/>
          <a:ext cx="10157354" cy="517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1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/>
              <a:t>SI BİRİM SİSTEMİ - Temel Birimler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16950"/>
              </p:ext>
            </p:extLst>
          </p:nvPr>
        </p:nvGraphicFramePr>
        <p:xfrm>
          <a:off x="1117310" y="1701800"/>
          <a:ext cx="10157352" cy="390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2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026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Büyüklük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Simge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İngiliz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68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Kütle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m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r>
                        <a:rPr lang="tr-TR" sz="2000" b="1" kern="1200" baseline="-250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tr-TR" sz="2000" b="1" kern="1200" baseline="-250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kilogram (kg)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Uzunluk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l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foot</a:t>
                      </a:r>
                      <a:endParaRPr lang="tr-TR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metre (m)</a:t>
                      </a:r>
                      <a:endParaRPr lang="tr-T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Zaman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t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saniye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saniye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saniye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saniye (s)</a:t>
                      </a:r>
                      <a:endParaRPr lang="tr-T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/>
                      <a:r>
                        <a:rPr lang="fi-FI" sz="2000" b="1" dirty="0"/>
                        <a:t>Sıcaklık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T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b="1" dirty="0"/>
                        <a:t>Kelvin (K)</a:t>
                      </a:r>
                      <a:endParaRPr lang="tr-T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Elektrik akımı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I , i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Amper (A)</a:t>
                      </a:r>
                      <a:endParaRPr lang="tr-T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/>
                      <a:r>
                        <a:rPr lang="nn-NO" sz="2000" b="1" dirty="0"/>
                        <a:t>Madde miktarı 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n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000" b="1" dirty="0"/>
                        <a:t>mol (mol)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Işık yoğunluğu 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>
                          <a:solidFill>
                            <a:srgbClr val="C00000"/>
                          </a:solidFill>
                          <a:latin typeface="Adobe Caslon Pro Bold" panose="0205070206050A020403" pitchFamily="18" charset="0"/>
                        </a:rPr>
                        <a:t>I</a:t>
                      </a:r>
                      <a:endParaRPr lang="tr-TR" sz="2000" i="1" dirty="0">
                        <a:solidFill>
                          <a:srgbClr val="C00000"/>
                        </a:solidFill>
                        <a:latin typeface="Adobe Caslon Pro Bold" panose="0205070206050A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Kandela (cd)</a:t>
                      </a:r>
                      <a:endParaRPr lang="tr-T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70C0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/>
              <a:t>SI BİRİM SİSTEMİ – Türetilmiş Birimler</a:t>
            </a:r>
          </a:p>
        </p:txBody>
      </p:sp>
      <p:graphicFrame>
        <p:nvGraphicFramePr>
          <p:cNvPr id="6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36987"/>
              </p:ext>
            </p:extLst>
          </p:nvPr>
        </p:nvGraphicFramePr>
        <p:xfrm>
          <a:off x="1117309" y="1716468"/>
          <a:ext cx="10492801" cy="332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3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404">
                <a:tc>
                  <a:txBody>
                    <a:bodyPr/>
                    <a:lstStyle/>
                    <a:p>
                      <a:pPr algn="r" rtl="0"/>
                      <a:r>
                        <a:rPr lang="tr-TR" sz="2600" dirty="0"/>
                        <a:t>Türetilmiş</a:t>
                      </a:r>
                      <a:r>
                        <a:rPr lang="tr-TR" sz="2600" baseline="0" dirty="0"/>
                        <a:t> boyutlar</a:t>
                      </a:r>
                      <a:endParaRPr lang="tr-TR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b="1" dirty="0"/>
                        <a:t>Birim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b="1" dirty="0"/>
                        <a:t>Simge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b="1" dirty="0"/>
                        <a:t>Diğer</a:t>
                      </a:r>
                      <a:r>
                        <a:rPr lang="tr-TR" sz="2600" b="1" baseline="0" dirty="0"/>
                        <a:t> birimlerle eşdeğeri</a:t>
                      </a:r>
                      <a:endParaRPr lang="tr-TR" sz="2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b="1" dirty="0"/>
                        <a:t>SI Diğer</a:t>
                      </a:r>
                      <a:r>
                        <a:rPr lang="tr-TR" sz="2600" b="1" baseline="0" dirty="0"/>
                        <a:t> birimlerle eşdeğeri</a:t>
                      </a:r>
                      <a:endParaRPr lang="tr-TR" sz="2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68"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dirty="0"/>
                        <a:t>Kuvvet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i="1" dirty="0">
                          <a:solidFill>
                            <a:srgbClr val="C00000"/>
                          </a:solidFill>
                          <a:latin typeface="+mj-lt"/>
                          <a:cs typeface="+mn-cs"/>
                        </a:rPr>
                        <a:t>Newton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kg</a:t>
                      </a:r>
                      <a:r>
                        <a:rPr lang="tr-TR" sz="2600" baseline="0" dirty="0"/>
                        <a:t> m/s</a:t>
                      </a:r>
                      <a:r>
                        <a:rPr lang="tr-TR" sz="2600" baseline="30000" dirty="0"/>
                        <a:t>2</a:t>
                      </a:r>
                      <a:endParaRPr lang="tr-TR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dirty="0"/>
                        <a:t>Basınç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b="1" i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Pascal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 err="1"/>
                        <a:t>Pa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N/m</a:t>
                      </a:r>
                      <a:r>
                        <a:rPr lang="tr-TR" sz="2600" baseline="30000" dirty="0"/>
                        <a:t>2</a:t>
                      </a:r>
                      <a:endParaRPr lang="tr-TR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Kg/(m.s</a:t>
                      </a:r>
                      <a:r>
                        <a:rPr lang="tr-TR" sz="2600" baseline="30000" dirty="0"/>
                        <a:t>2</a:t>
                      </a:r>
                      <a:r>
                        <a:rPr lang="tr-TR" sz="2600" baseline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dirty="0"/>
                        <a:t>Enerji, ısı, iş</a:t>
                      </a:r>
                      <a:endParaRPr lang="tr-TR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i="1" kern="1200" dirty="0" err="1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Joule</a:t>
                      </a:r>
                      <a:endParaRPr lang="tr-TR" sz="2600" b="1" i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N/m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Kg m</a:t>
                      </a:r>
                      <a:r>
                        <a:rPr lang="tr-TR" sz="2600" baseline="30000" dirty="0"/>
                        <a:t>2</a:t>
                      </a:r>
                      <a:r>
                        <a:rPr lang="tr-TR" sz="2600" baseline="0" dirty="0"/>
                        <a:t>/s</a:t>
                      </a:r>
                      <a:r>
                        <a:rPr lang="tr-TR" sz="2600" baseline="30000" dirty="0"/>
                        <a:t>2</a:t>
                      </a:r>
                      <a:endParaRPr lang="tr-TR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dirty="0"/>
                        <a:t>Güç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i="1" kern="1200" dirty="0" err="1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Watt</a:t>
                      </a:r>
                      <a:endParaRPr lang="tr-TR" sz="2600" b="1" i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J/s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dirty="0"/>
                        <a:t>Kg m</a:t>
                      </a:r>
                      <a:r>
                        <a:rPr lang="tr-TR" sz="2600" baseline="30000" dirty="0"/>
                        <a:t>2</a:t>
                      </a:r>
                      <a:r>
                        <a:rPr lang="tr-TR" sz="2600" baseline="0" dirty="0"/>
                        <a:t>/s</a:t>
                      </a:r>
                      <a:r>
                        <a:rPr lang="tr-TR" sz="2600" baseline="30000" dirty="0"/>
                        <a:t>3</a:t>
                      </a:r>
                      <a:endParaRPr lang="tr-TR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26"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dirty="0"/>
                        <a:t>Elektrik potansiyel</a:t>
                      </a:r>
                      <a:endParaRPr lang="tr-TR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600" b="1" i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Volt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600" dirty="0"/>
                        <a:t>W/A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600" dirty="0"/>
                        <a:t>Kg </a:t>
                      </a:r>
                      <a:r>
                        <a:rPr lang="tr-TR" sz="2600"/>
                        <a:t>m</a:t>
                      </a:r>
                      <a:r>
                        <a:rPr lang="tr-TR" sz="2600" baseline="30000"/>
                        <a:t>2</a:t>
                      </a:r>
                      <a:r>
                        <a:rPr lang="tr-TR" sz="2600" baseline="0"/>
                        <a:t>/(s</a:t>
                      </a:r>
                      <a:r>
                        <a:rPr lang="tr-TR" sz="2600" baseline="30000"/>
                        <a:t>3</a:t>
                      </a:r>
                      <a:r>
                        <a:rPr lang="tr-TR" sz="2600" baseline="0"/>
                        <a:t> A)</a:t>
                      </a:r>
                      <a:endParaRPr lang="tr-TR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132618" cy="539071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SI enerji birimi </a:t>
            </a:r>
            <a:r>
              <a:rPr lang="tr-TR" sz="2800" dirty="0" err="1"/>
              <a:t>Joule</a:t>
            </a:r>
            <a:r>
              <a:rPr lang="tr-TR" sz="2800" dirty="0"/>
              <a:t> (J).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rgbClr val="7030A0"/>
                </a:solidFill>
              </a:rPr>
              <a:t>1 J </a:t>
            </a:r>
            <a:r>
              <a:rPr lang="en-US" sz="2800" dirty="0">
                <a:solidFill>
                  <a:srgbClr val="7030A0"/>
                </a:solidFill>
              </a:rPr>
              <a:t>= N m =</a:t>
            </a:r>
            <a:r>
              <a:rPr lang="tr-TR" sz="2800" dirty="0">
                <a:solidFill>
                  <a:srgbClr val="7030A0"/>
                </a:solidFill>
              </a:rPr>
              <a:t> (kg m s</a:t>
            </a:r>
            <a:r>
              <a:rPr lang="tr-TR" sz="2800" baseline="30000" dirty="0">
                <a:solidFill>
                  <a:srgbClr val="7030A0"/>
                </a:solidFill>
              </a:rPr>
              <a:t>-2 </a:t>
            </a:r>
            <a:r>
              <a:rPr lang="tr-TR" sz="2800" dirty="0">
                <a:solidFill>
                  <a:srgbClr val="7030A0"/>
                </a:solidFill>
              </a:rPr>
              <a:t>) m= kg m</a:t>
            </a:r>
            <a:r>
              <a:rPr lang="tr-TR" sz="2800" baseline="30000" dirty="0">
                <a:solidFill>
                  <a:srgbClr val="7030A0"/>
                </a:solidFill>
              </a:rPr>
              <a:t>2</a:t>
            </a:r>
            <a:r>
              <a:rPr lang="tr-TR" sz="2800" dirty="0">
                <a:solidFill>
                  <a:srgbClr val="7030A0"/>
                </a:solidFill>
              </a:rPr>
              <a:t> s</a:t>
            </a:r>
            <a:r>
              <a:rPr lang="en-US" sz="2800" baseline="30000" dirty="0">
                <a:solidFill>
                  <a:srgbClr val="7030A0"/>
                </a:solidFill>
              </a:rPr>
              <a:t>-2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İnsan kalbinin her bir atması yaklaşık 1 J enerji tüketimine karşılık gelir.</a:t>
            </a:r>
            <a:endParaRPr lang="en-US" sz="2800" dirty="0"/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 err="1"/>
              <a:t>Molar</a:t>
            </a:r>
            <a:r>
              <a:rPr lang="tr-TR" sz="2800" dirty="0"/>
              <a:t> enerji = J mol</a:t>
            </a:r>
            <a:r>
              <a:rPr lang="tr-TR" sz="2800" baseline="30000" dirty="0"/>
              <a:t>-1</a:t>
            </a:r>
            <a:r>
              <a:rPr lang="tr-TR" sz="2800" dirty="0"/>
              <a:t> veya KJ mol</a:t>
            </a:r>
            <a:r>
              <a:rPr lang="tr-TR" sz="2800" baseline="30000" dirty="0"/>
              <a:t>-1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</a:rPr>
              <a:t>Kalori (cal) veya Kilokalori </a:t>
            </a:r>
            <a:r>
              <a:rPr lang="tr-TR" sz="2800" dirty="0"/>
              <a:t>(</a:t>
            </a:r>
            <a:r>
              <a:rPr lang="tr-TR" sz="2800" dirty="0" err="1"/>
              <a:t>kcal</a:t>
            </a:r>
            <a:r>
              <a:rPr lang="tr-TR" sz="2800" dirty="0"/>
              <a:t>) . </a:t>
            </a:r>
            <a:r>
              <a:rPr lang="tr-TR" sz="2800" dirty="0">
                <a:solidFill>
                  <a:srgbClr val="7030A0"/>
                </a:solidFill>
              </a:rPr>
              <a:t>1 cal = 4,184 J.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1 kalorilik enerji 1 g suyun sıcaklığını 1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sz="2800" dirty="0"/>
              <a:t>C artmak için.</a:t>
            </a:r>
            <a:endParaRPr lang="ar-SY" sz="2800" dirty="0"/>
          </a:p>
          <a:p>
            <a:pPr marL="0" indent="0" algn="ctr" rtl="0">
              <a:lnSpc>
                <a:spcPct val="150000"/>
              </a:lnSpc>
              <a:buNone/>
            </a:pPr>
            <a:endParaRPr lang="tr-TR" sz="2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Enerji Birimleri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942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26192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Tüm ölçümlerde hata olabilir. </a:t>
            </a:r>
          </a:p>
          <a:p>
            <a:pPr algn="just" rtl="0">
              <a:lnSpc>
                <a:spcPct val="150000"/>
              </a:lnSpc>
            </a:pPr>
            <a:r>
              <a:rPr lang="tr-TR" altLang="ar-SY" sz="2800" dirty="0">
                <a:solidFill>
                  <a:srgbClr val="FF0000"/>
                </a:solidFill>
              </a:rPr>
              <a:t>Sistematik</a:t>
            </a:r>
            <a:r>
              <a:rPr lang="en-US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>
                <a:solidFill>
                  <a:srgbClr val="FF0000"/>
                </a:solidFill>
              </a:rPr>
              <a:t>Hatalar</a:t>
            </a:r>
            <a:r>
              <a:rPr lang="tr-TR" altLang="ar-SY" sz="2800" dirty="0"/>
              <a:t>: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Ölçme aletlerinin yapısından ya da doğasından ileri gelen hatalara </a:t>
            </a:r>
            <a:r>
              <a:rPr lang="tr-TR" altLang="ar-SY" sz="2800" i="1" dirty="0"/>
              <a:t>“</a:t>
            </a:r>
            <a:r>
              <a:rPr lang="tr-TR" altLang="ar-SY" sz="2800" i="1" dirty="0">
                <a:solidFill>
                  <a:srgbClr val="0070C0"/>
                </a:solidFill>
              </a:rPr>
              <a:t>sistematik hatalar</a:t>
            </a:r>
            <a:r>
              <a:rPr lang="tr-TR" altLang="ar-SY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denir. Ör., </a:t>
            </a:r>
          </a:p>
          <a:p>
            <a:pPr lvl="1" algn="just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mutfak tartısı sürekli 25 g fazla tartabilir</a:t>
            </a:r>
          </a:p>
          <a:p>
            <a:pPr lvl="1" algn="just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ermomet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daima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°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daha düşük gösterebilir</a:t>
            </a:r>
            <a:r>
              <a:rPr lang="en-US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</a:pPr>
            <a:endParaRPr 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31023B-019C-485C-B5BF-E6E11EEA6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95" y="745963"/>
            <a:ext cx="3033010" cy="13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26192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rgbClr val="FF0000"/>
                </a:solidFill>
              </a:rPr>
              <a:t>Tesadüfi Hatalar</a:t>
            </a:r>
            <a:r>
              <a:rPr lang="tr-TR" altLang="ar-SY" sz="2800" dirty="0"/>
              <a:t>: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Deneyi yapan kişinin bilimsel bir aleti okumaktaki beceri ve yeteneğindeki sınırlar da hatalara ve verim sonuçlarının çok yüksek ya da çok düşük bulunmasına yol açabilir.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hatalara</a:t>
            </a:r>
            <a:r>
              <a:rPr lang="tr-TR" altLang="ar-SY" sz="2800" dirty="0"/>
              <a:t> </a:t>
            </a:r>
            <a:r>
              <a:rPr lang="tr-TR" altLang="ar-SY" sz="2800" i="1" dirty="0"/>
              <a:t>“</a:t>
            </a:r>
            <a:r>
              <a:rPr lang="tr-TR" altLang="ar-SY" sz="2800" i="1" dirty="0">
                <a:solidFill>
                  <a:srgbClr val="FF0000"/>
                </a:solidFill>
              </a:rPr>
              <a:t>tesadüfi</a:t>
            </a:r>
            <a:r>
              <a:rPr lang="tr-TR" altLang="ar-SY" sz="2800" i="1" dirty="0"/>
              <a:t> </a:t>
            </a:r>
            <a:r>
              <a:rPr lang="tr-TR" altLang="ar-SY" sz="2800" i="1" dirty="0">
                <a:solidFill>
                  <a:srgbClr val="FF0000"/>
                </a:solidFill>
              </a:rPr>
              <a:t>hatalar</a:t>
            </a:r>
            <a:r>
              <a:rPr lang="tr-TR" altLang="ar-SY" sz="2800" i="1" dirty="0"/>
              <a:t> </a:t>
            </a:r>
            <a:r>
              <a:rPr lang="tr-TR" altLang="ar-SY" sz="2800" i="1" dirty="0">
                <a:solidFill>
                  <a:srgbClr val="0070C0"/>
                </a:solidFill>
              </a:rPr>
              <a:t>(rastgele hatalar)</a:t>
            </a:r>
            <a:r>
              <a:rPr lang="tr-TR" altLang="ar-SY" sz="2800" i="1" dirty="0"/>
              <a:t>”</a:t>
            </a:r>
            <a:r>
              <a:rPr lang="tr-TR" altLang="ar-SY" sz="2800" dirty="0"/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denir.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/>
              <a:t>Ara Sınav 			1	%40</a:t>
            </a:r>
          </a:p>
          <a:p>
            <a:pPr algn="l" rtl="0">
              <a:lnSpc>
                <a:spcPct val="150000"/>
              </a:lnSpc>
            </a:pPr>
            <a:r>
              <a:rPr lang="tr-TR" sz="2800" b="1" dirty="0"/>
              <a:t>Yarıyıl Sonu Sınav 	1	%</a:t>
            </a:r>
            <a:r>
              <a:rPr lang="tr-TR" sz="2800" dirty="0"/>
              <a:t>60</a:t>
            </a:r>
          </a:p>
          <a:p>
            <a:pPr algn="l" rtl="0">
              <a:lnSpc>
                <a:spcPct val="150000"/>
              </a:lnSpc>
            </a:pPr>
            <a:endParaRPr lang="tr-TR" dirty="0"/>
          </a:p>
          <a:p>
            <a:pPr algn="l" rtl="0">
              <a:lnSpc>
                <a:spcPct val="150000"/>
              </a:lnSpc>
            </a:pPr>
            <a:endParaRPr lang="tr-TR" dirty="0"/>
          </a:p>
          <a:p>
            <a:pPr algn="l" rtl="0">
              <a:lnSpc>
                <a:spcPct val="150000"/>
              </a:lnSpc>
            </a:pP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rtl="0"/>
            <a:br>
              <a:rPr lang="ar-SY" b="0" dirty="0"/>
            </a:br>
            <a:r>
              <a:rPr lang="en-US" b="0" dirty="0"/>
              <a:t> </a:t>
            </a:r>
            <a:br>
              <a:rPr lang="tr-TR" b="0" dirty="0"/>
            </a:br>
            <a:r>
              <a:rPr lang="tr-TR" b="0" dirty="0"/>
              <a:t> </a:t>
            </a:r>
            <a:r>
              <a:rPr lang="tr-TR" dirty="0"/>
              <a:t>Değerlendirme Sistemi </a:t>
            </a:r>
            <a:r>
              <a:rPr lang="tr-TR" b="0" dirty="0"/>
              <a:t>	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038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rgbClr val="FF0000"/>
                </a:solidFill>
              </a:rPr>
              <a:t>Kesinlik </a:t>
            </a:r>
            <a:r>
              <a:rPr lang="tr-TR" sz="2800" b="1" dirty="0"/>
              <a:t>Precision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Ölçülen miktarın </a:t>
            </a:r>
            <a:r>
              <a:rPr lang="tr-TR" altLang="ar-SY" sz="2800" dirty="0" err="1"/>
              <a:t>tekrarlanabilirlik</a:t>
            </a:r>
            <a:r>
              <a:rPr lang="tr-TR" altLang="ar-SY" sz="2800" dirty="0"/>
              <a:t> derecesini gösterir. Yani, miktar birkaç kez ölçüldüğünde sonuçlar arasındaki yakınlığı belirtir.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altLang="ar-SY" sz="2800" dirty="0"/>
              <a:t>Eğer her bir ölçüm serisi ortalamadan az bir miktar saparsa, bu ölçüm serilerinin </a:t>
            </a:r>
            <a:r>
              <a:rPr lang="tr-TR" altLang="ar-SY" sz="2800" dirty="0">
                <a:solidFill>
                  <a:srgbClr val="FF0000"/>
                </a:solidFill>
              </a:rPr>
              <a:t>kesinliği </a:t>
            </a:r>
            <a:r>
              <a:rPr lang="tr-TR" altLang="ar-SY" sz="2800" i="1" dirty="0">
                <a:solidFill>
                  <a:srgbClr val="FF0000"/>
                </a:solidFill>
              </a:rPr>
              <a:t>yüksektir</a:t>
            </a:r>
            <a:r>
              <a:rPr lang="tr-TR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/>
              <a:t>(ya da iyidir).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altLang="ar-SY" sz="2800" dirty="0"/>
              <a:t>Aksine, ölçümler arasında büyük sapma varsa </a:t>
            </a:r>
            <a:r>
              <a:rPr lang="tr-TR" altLang="ar-SY" sz="2800" dirty="0">
                <a:solidFill>
                  <a:srgbClr val="FF0000"/>
                </a:solidFill>
              </a:rPr>
              <a:t>kesinlik </a:t>
            </a:r>
            <a:r>
              <a:rPr lang="tr-TR" altLang="ar-SY" sz="2800" i="1" dirty="0">
                <a:solidFill>
                  <a:srgbClr val="FF0000"/>
                </a:solidFill>
              </a:rPr>
              <a:t>zayıftır</a:t>
            </a:r>
            <a:r>
              <a:rPr lang="tr-TR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/>
              <a:t>(ya da düşüktür).</a:t>
            </a:r>
            <a:endParaRPr lang="en-US" alt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rgbClr val="FF0000"/>
                </a:solidFill>
              </a:rPr>
              <a:t>Doğruluk</a:t>
            </a:r>
            <a:r>
              <a:rPr lang="tr-TR" altLang="ar-SY" sz="2800" dirty="0">
                <a:solidFill>
                  <a:schemeClr val="tx2"/>
                </a:solidFill>
              </a:rPr>
              <a:t> </a:t>
            </a:r>
            <a:r>
              <a:rPr lang="en-US" sz="2800" b="1" dirty="0"/>
              <a:t>Accuracy</a:t>
            </a:r>
            <a:r>
              <a:rPr lang="tr-TR" altLang="ar-SY" sz="2800" dirty="0">
                <a:solidFill>
                  <a:schemeClr val="tx2"/>
                </a:solidFill>
              </a:rPr>
              <a:t>:</a:t>
            </a:r>
            <a:r>
              <a:rPr lang="tr-TR" altLang="ar-SY" sz="2800" dirty="0"/>
              <a:t> Ölçüm değerinin </a:t>
            </a:r>
            <a:r>
              <a:rPr lang="tr-TR" altLang="ar-SY" sz="2800" i="1" dirty="0">
                <a:solidFill>
                  <a:schemeClr val="tx2"/>
                </a:solidFill>
              </a:rPr>
              <a:t>kabul edilen</a:t>
            </a:r>
            <a:r>
              <a:rPr lang="tr-TR" altLang="ar-SY" sz="2800" dirty="0"/>
              <a:t> ya da “</a:t>
            </a:r>
            <a:r>
              <a:rPr lang="tr-TR" altLang="ar-SY" sz="2800" i="1" dirty="0">
                <a:solidFill>
                  <a:srgbClr val="0070C0"/>
                </a:solidFill>
              </a:rPr>
              <a:t>gerçek</a:t>
            </a:r>
            <a:r>
              <a:rPr lang="tr-TR" altLang="ar-SY" sz="2800" dirty="0"/>
              <a:t>” değere ne kadar yakın olduğunu gösterir. </a:t>
            </a:r>
          </a:p>
          <a:p>
            <a:pPr algn="just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rgbClr val="7030A0"/>
                </a:solidFill>
              </a:rPr>
              <a:t>Kesinliği yüksek ölçümler her zaman doğru değildir; </a:t>
            </a:r>
            <a:r>
              <a:rPr lang="tr-TR" altLang="ar-SY" sz="2800" dirty="0"/>
              <a:t>büyük bir sistematik hata olabilir. </a:t>
            </a:r>
          </a:p>
          <a:p>
            <a:pPr algn="just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/>
              <a:t>Yine de kesinliği yüksek ölçümlerin düşük olanlarınkine göre doğru olma olasılığı daha fazladır.</a:t>
            </a:r>
            <a:endParaRPr lang="tr-TR" sz="2800" dirty="0"/>
          </a:p>
          <a:p>
            <a:pPr algn="l" rtl="0">
              <a:lnSpc>
                <a:spcPct val="150000"/>
              </a:lnSpc>
            </a:pPr>
            <a:endParaRPr lang="ar-SY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3441031" cy="50380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ar-SY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"/>
          <a:stretch/>
        </p:blipFill>
        <p:spPr bwMode="auto">
          <a:xfrm>
            <a:off x="1524000" y="1138874"/>
            <a:ext cx="8795474" cy="49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747174" y="2684478"/>
            <a:ext cx="423732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Doğruluğu düşük,</a:t>
            </a:r>
          </a:p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kesinliği </a:t>
            </a:r>
            <a:r>
              <a:rPr lang="tr-TR" altLang="ar-SY" sz="2400" i="1" dirty="0">
                <a:solidFill>
                  <a:srgbClr val="FF0000"/>
                </a:solidFill>
              </a:rPr>
              <a:t>yüksektir</a:t>
            </a:r>
            <a:r>
              <a:rPr lang="tr-TR" altLang="ar-SY" sz="2400" dirty="0">
                <a:solidFill>
                  <a:srgbClr val="FF0000"/>
                </a:solidFill>
              </a:rPr>
              <a:t> </a:t>
            </a:r>
            <a:endParaRPr lang="tr-TR" sz="2400" dirty="0"/>
          </a:p>
        </p:txBody>
      </p:sp>
      <p:sp>
        <p:nvSpPr>
          <p:cNvPr id="8" name="Dikdörtgen 7"/>
          <p:cNvSpPr/>
          <p:nvPr/>
        </p:nvSpPr>
        <p:spPr>
          <a:xfrm>
            <a:off x="2064327" y="2684478"/>
            <a:ext cx="368284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Doğruluğu düşük, </a:t>
            </a:r>
          </a:p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kesinliği </a:t>
            </a:r>
            <a:r>
              <a:rPr lang="tr-TR" altLang="ar-SY" sz="2400" i="1" dirty="0">
                <a:solidFill>
                  <a:srgbClr val="FF0000"/>
                </a:solidFill>
              </a:rPr>
              <a:t>zayıftır</a:t>
            </a:r>
            <a:r>
              <a:rPr lang="tr-TR" altLang="ar-SY" sz="2400" dirty="0">
                <a:solidFill>
                  <a:srgbClr val="FF0000"/>
                </a:solidFill>
              </a:rPr>
              <a:t> 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1524000" y="5580077"/>
            <a:ext cx="422317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Doğruluğu yüksek, </a:t>
            </a:r>
          </a:p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kesinliği </a:t>
            </a:r>
            <a:r>
              <a:rPr lang="tr-TR" altLang="ar-SY" sz="2400" i="1" dirty="0">
                <a:solidFill>
                  <a:srgbClr val="FF0000"/>
                </a:solidFill>
              </a:rPr>
              <a:t>zayıftır</a:t>
            </a:r>
            <a:r>
              <a:rPr lang="tr-TR" altLang="ar-SY" sz="2400" dirty="0">
                <a:solidFill>
                  <a:srgbClr val="FF0000"/>
                </a:solidFill>
              </a:rPr>
              <a:t> </a:t>
            </a:r>
            <a:endParaRPr lang="tr-TR" sz="2400" dirty="0"/>
          </a:p>
        </p:txBody>
      </p:sp>
      <p:sp>
        <p:nvSpPr>
          <p:cNvPr id="11" name="Dikdörtgen 10"/>
          <p:cNvSpPr/>
          <p:nvPr/>
        </p:nvSpPr>
        <p:spPr>
          <a:xfrm>
            <a:off x="5505450" y="5580077"/>
            <a:ext cx="48140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Doğruluğu yüksek,</a:t>
            </a:r>
          </a:p>
          <a:p>
            <a:pPr algn="ctr"/>
            <a:r>
              <a:rPr lang="tr-TR" altLang="ar-SY" sz="2400" dirty="0">
                <a:solidFill>
                  <a:srgbClr val="FF0000"/>
                </a:solidFill>
              </a:rPr>
              <a:t>kesinliği </a:t>
            </a:r>
            <a:r>
              <a:rPr lang="tr-TR" altLang="ar-SY" sz="2400" i="1" dirty="0">
                <a:solidFill>
                  <a:srgbClr val="FF0000"/>
                </a:solidFill>
              </a:rPr>
              <a:t>yüksektir</a:t>
            </a:r>
            <a:r>
              <a:rPr lang="tr-TR" altLang="ar-SY" sz="2400" dirty="0">
                <a:solidFill>
                  <a:srgbClr val="FF0000"/>
                </a:solidFill>
              </a:rPr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172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4127292" cy="5038089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teraziler tek kefeli terazilerdir ve soldaki terazi kütleyi gram olarak sadece </a:t>
            </a:r>
            <a:r>
              <a:rPr lang="tr-TR" altLang="ar-SY" sz="2800" dirty="0">
                <a:solidFill>
                  <a:srgbClr val="FF0000"/>
                </a:solidFill>
              </a:rPr>
              <a:t>bir </a:t>
            </a:r>
            <a:r>
              <a:rPr lang="tr-TR" altLang="ar-SY" sz="2800" dirty="0" err="1">
                <a:solidFill>
                  <a:srgbClr val="FF0000"/>
                </a:solidFill>
              </a:rPr>
              <a:t>ondalıklı</a:t>
            </a:r>
            <a:r>
              <a:rPr lang="tr-TR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verirken, diğer terazi bir analitik terazi olup, kütleyi gram cinsinden </a:t>
            </a:r>
            <a:r>
              <a:rPr lang="tr-TR" altLang="ar-SY" sz="2800" dirty="0">
                <a:solidFill>
                  <a:srgbClr val="0070C0"/>
                </a:solidFill>
              </a:rPr>
              <a:t>dört ondalıkla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verir. </a:t>
            </a:r>
            <a:endParaRPr 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1138875"/>
            <a:ext cx="6276514" cy="4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4127292" cy="5038089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Her bir terazide cismin 3 kez tartılan kütlesi ekli çizelgede verilmiştir. 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Virgülden sonra </a:t>
            </a:r>
            <a:r>
              <a:rPr lang="tr-TR" altLang="ar-SY" sz="2800" dirty="0">
                <a:solidFill>
                  <a:srgbClr val="FF0000"/>
                </a:solidFill>
              </a:rPr>
              <a:t>tek haneli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terazi için ölçümler 10.4-10.6 aralığında, </a:t>
            </a:r>
            <a:r>
              <a:rPr lang="tr-TR" altLang="ar-SY" sz="2800" dirty="0">
                <a:solidFill>
                  <a:srgbClr val="FF0000"/>
                </a:solidFill>
              </a:rPr>
              <a:t>ortalama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olarak 10.5 g </a:t>
            </a: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dır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BD7973E-C9C8-4744-9A61-FA1CAAA6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1138875"/>
            <a:ext cx="6276514" cy="4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4127292" cy="50380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2"/>
                </a:solidFill>
              </a:rPr>
              <a:t>Analitik teraziler için ölçümler 10.4977-10.4979 g aralığında, </a:t>
            </a:r>
            <a:r>
              <a:rPr lang="tr-TR" altLang="ar-SY" sz="2800" dirty="0">
                <a:solidFill>
                  <a:srgbClr val="0070C0"/>
                </a:solidFill>
              </a:rPr>
              <a:t>ortalama</a:t>
            </a:r>
            <a:r>
              <a:rPr lang="tr-TR" altLang="ar-SY" sz="2800" dirty="0">
                <a:solidFill>
                  <a:schemeClr val="tx2"/>
                </a:solidFill>
              </a:rPr>
              <a:t> olarak 10.4978 g </a:t>
            </a:r>
            <a:r>
              <a:rPr lang="tr-TR" altLang="ar-SY" sz="2800" dirty="0" err="1">
                <a:solidFill>
                  <a:schemeClr val="tx2"/>
                </a:solidFill>
              </a:rPr>
              <a:t>dır</a:t>
            </a:r>
            <a:r>
              <a:rPr lang="tr-TR" altLang="ar-SY" sz="28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EFE106C-77F8-4515-B024-4A21EDD1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1138875"/>
            <a:ext cx="6276514" cy="4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4127292" cy="50380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rgbClr val="0070C0"/>
                </a:solidFill>
              </a:rPr>
              <a:t>Tek haneli </a:t>
            </a:r>
            <a:r>
              <a:rPr lang="tr-TR" altLang="ar-SY" sz="2800" dirty="0">
                <a:solidFill>
                  <a:schemeClr val="tx2"/>
                </a:solidFill>
              </a:rPr>
              <a:t>teraziden elde edilen verilerdeki </a:t>
            </a:r>
            <a:r>
              <a:rPr lang="tr-TR" altLang="ar-SY" sz="2800" dirty="0">
                <a:solidFill>
                  <a:srgbClr val="FF0000"/>
                </a:solidFill>
              </a:rPr>
              <a:t>dağılım </a:t>
            </a:r>
            <a:r>
              <a:rPr lang="tr-TR" altLang="ar-SY" sz="2800" dirty="0">
                <a:solidFill>
                  <a:schemeClr val="tx2"/>
                </a:solidFill>
              </a:rPr>
              <a:t>± 0.1 g'dır. 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2"/>
                </a:solidFill>
              </a:rPr>
              <a:t>Bu da </a:t>
            </a:r>
            <a:r>
              <a:rPr lang="tr-TR" altLang="ar-SY" sz="2800" dirty="0">
                <a:solidFill>
                  <a:srgbClr val="00B050"/>
                </a:solidFill>
              </a:rPr>
              <a:t>analitik terazilerle </a:t>
            </a:r>
            <a:r>
              <a:rPr lang="tr-TR" altLang="ar-SY" sz="2800" dirty="0">
                <a:solidFill>
                  <a:schemeClr val="tx2"/>
                </a:solidFill>
              </a:rPr>
              <a:t>elde edilenlerden (± 0.0001 g) daha büyüktür.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A7DA96F-339A-4CA9-B291-4067C4FB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1138875"/>
            <a:ext cx="6276514" cy="4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4127292" cy="503808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tr-TR" altLang="ar-SY" sz="2800" dirty="0">
                <a:solidFill>
                  <a:schemeClr val="tx2"/>
                </a:solidFill>
              </a:rPr>
              <a:t>Böylece tek haneli terazi kullanılarak elde edilen sonuçlar, analitik terazi kullanılarak elde edilenlerden </a:t>
            </a:r>
            <a:r>
              <a:rPr lang="tr-TR" altLang="ar-SY" sz="2800" dirty="0">
                <a:solidFill>
                  <a:srgbClr val="FF0000"/>
                </a:solidFill>
              </a:rPr>
              <a:t>daha düşük </a:t>
            </a:r>
            <a:r>
              <a:rPr lang="tr-TR" altLang="ar-SY" sz="2800" dirty="0">
                <a:solidFill>
                  <a:schemeClr val="tx2"/>
                </a:solidFill>
              </a:rPr>
              <a:t>(veya zayıf) </a:t>
            </a:r>
            <a:r>
              <a:rPr lang="tr-TR" altLang="ar-SY" sz="2800" dirty="0">
                <a:solidFill>
                  <a:srgbClr val="FF0000"/>
                </a:solidFill>
              </a:rPr>
              <a:t>kesinliğe </a:t>
            </a:r>
            <a:r>
              <a:rPr lang="tr-TR" altLang="ar-SY" sz="2800" dirty="0">
                <a:solidFill>
                  <a:schemeClr val="tx2"/>
                </a:solidFill>
              </a:rPr>
              <a:t>sahip olur. </a:t>
            </a:r>
            <a:endParaRPr lang="ar-SY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>
                <a:solidFill>
                  <a:srgbClr val="FF0000"/>
                </a:solidFill>
              </a:rPr>
              <a:t>Bilimsel Ölçümlerde Belirsizlikler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37B7075-371D-470B-9913-60A04B86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1138875"/>
            <a:ext cx="6276514" cy="4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Düşük kesinliği olan terazi ile şu ölçümlerin yapıldığını düşünelim: 10.4, 10.2 ve 10.3.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sonuçları en iyi ifade eden değer, ortalama sonuç olan 10.3'tür.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bilim adamına göre, örneğin, 10.3 sayısının </a:t>
            </a:r>
            <a:r>
              <a:rPr lang="tr-TR" sz="2800" dirty="0">
                <a:solidFill>
                  <a:srgbClr val="00B050"/>
                </a:solidFill>
              </a:rPr>
              <a:t>ilk iki rakamı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 </a:t>
            </a:r>
            <a:r>
              <a:rPr lang="tr-TR" sz="2800" dirty="0">
                <a:solidFill>
                  <a:srgbClr val="FF0000"/>
                </a:solidFill>
              </a:rPr>
              <a:t>kesinlikle bilinir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(belirli sayı), </a:t>
            </a:r>
            <a:r>
              <a:rPr lang="tr-TR" sz="2800" dirty="0">
                <a:solidFill>
                  <a:srgbClr val="0070C0"/>
                </a:solidFill>
              </a:rPr>
              <a:t>son rakam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ise hesaplandığı için </a:t>
            </a:r>
            <a:r>
              <a:rPr lang="tr-TR" sz="2800" dirty="0">
                <a:solidFill>
                  <a:srgbClr val="FF0000"/>
                </a:solidFill>
              </a:rPr>
              <a:t>kesin değildir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(belirsiz sayı). </a:t>
            </a:r>
            <a:endParaRPr 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Yani, kütle 0.1 g farkla bilinebilir ve bunu 10.3 ± 0.1 g şeklinde yazarak da ifade edebiliriz. </a:t>
            </a:r>
            <a:endParaRPr lang="tr-TR" sz="2800" dirty="0">
              <a:solidFill>
                <a:srgbClr val="FF0000"/>
              </a:solidFill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Bir bilim adamı için ölçülen 10.3 g </a:t>
            </a:r>
            <a:r>
              <a:rPr lang="tr-TR" sz="2800" dirty="0">
                <a:solidFill>
                  <a:srgbClr val="0070C0"/>
                </a:solidFill>
              </a:rPr>
              <a:t>üç anlamlı rakama </a:t>
            </a:r>
            <a:r>
              <a:rPr lang="tr-TR" sz="2800" dirty="0"/>
              <a:t>sahiptir.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Bu kütle, gram yerine kilogram olarak ifade edildiğinde </a:t>
            </a:r>
            <a:r>
              <a:rPr lang="tr-TR" sz="2800" dirty="0">
                <a:solidFill>
                  <a:srgbClr val="00B050"/>
                </a:solidFill>
              </a:rPr>
              <a:t>10.3 g = 0.0103 </a:t>
            </a:r>
            <a:r>
              <a:rPr lang="tr-TR" sz="2800" dirty="0"/>
              <a:t>kg olur ve bu sayı üçten fazla rakam içermesine karşın ölçüm </a:t>
            </a:r>
            <a:r>
              <a:rPr lang="tr-TR" sz="2800" dirty="0">
                <a:solidFill>
                  <a:srgbClr val="FF0000"/>
                </a:solidFill>
              </a:rPr>
              <a:t>hala üç anlamlı rakama </a:t>
            </a:r>
            <a:r>
              <a:rPr lang="tr-TR" sz="2800" dirty="0"/>
              <a:t>sahiptir.</a:t>
            </a:r>
            <a:endParaRPr 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Fizikokimyaya giriş ve temel kavramlar 	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İdeal gazlar, gerçek gazlar 	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Termokimya	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Kimyasal kinetik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Kimyasal denge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İstemli değişme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Elektrokimya</a:t>
            </a:r>
          </a:p>
          <a:p>
            <a:pPr algn="l" rtl="0">
              <a:lnSpc>
                <a:spcPct val="150000"/>
              </a:lnSpc>
            </a:pPr>
            <a:endParaRPr lang="tr-TR" dirty="0"/>
          </a:p>
          <a:p>
            <a:pPr algn="l" rtl="0">
              <a:lnSpc>
                <a:spcPct val="150000"/>
              </a:lnSpc>
            </a:pP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rtl="0"/>
            <a:br>
              <a:rPr lang="ar-SY" b="0" dirty="0"/>
            </a:br>
            <a:r>
              <a:rPr lang="en-US" b="0" dirty="0"/>
              <a:t> </a:t>
            </a:r>
            <a:br>
              <a:rPr lang="tr-TR" b="0" dirty="0"/>
            </a:br>
            <a:r>
              <a:rPr lang="tr-TR" dirty="0"/>
              <a:t>Ders Konuları </a:t>
            </a:r>
            <a:endParaRPr lang="tr-TR" b="0" dirty="0"/>
          </a:p>
        </p:txBody>
      </p:sp>
    </p:spTree>
    <p:extLst>
      <p:ext uri="{BB962C8B-B14F-4D97-AF65-F5344CB8AC3E}">
        <p14:creationId xmlns:p14="http://schemas.microsoft.com/office/powerpoint/2010/main" val="26015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rgbClr val="0070C0"/>
                </a:solidFill>
              </a:rPr>
              <a:t>Analitik terazi </a:t>
            </a:r>
            <a:r>
              <a:rPr lang="tr-TR" sz="2800" dirty="0"/>
              <a:t>ile ölçüm yapılsaydı belirtilen değer </a:t>
            </a:r>
            <a:r>
              <a:rPr lang="tr-TR" sz="2800" dirty="0">
                <a:solidFill>
                  <a:srgbClr val="00B050"/>
                </a:solidFill>
              </a:rPr>
              <a:t>10.3107 g </a:t>
            </a:r>
            <a:r>
              <a:rPr lang="tr-TR" sz="2800" dirty="0"/>
              <a:t>yani </a:t>
            </a:r>
            <a:r>
              <a:rPr lang="tr-TR" sz="2800" dirty="0">
                <a:solidFill>
                  <a:srgbClr val="FF0000"/>
                </a:solidFill>
              </a:rPr>
              <a:t>altı anlamlı rakamla </a:t>
            </a:r>
            <a:r>
              <a:rPr lang="tr-TR" sz="2800" dirty="0"/>
              <a:t>ifade edilebilirdi.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Ölçülen nicelikteki anlamlı rakam sayısı, </a:t>
            </a:r>
            <a:r>
              <a:rPr lang="tr-TR" sz="2800" dirty="0">
                <a:solidFill>
                  <a:srgbClr val="0070C0"/>
                </a:solidFill>
              </a:rPr>
              <a:t>ölçüm aletinin </a:t>
            </a:r>
            <a:r>
              <a:rPr lang="tr-TR" sz="2800" dirty="0"/>
              <a:t>duyarlılığının ve ölçümlerin kesinliğinin bir göstergesidir.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Çoğu zaman sayısal bir nicelikteki anlamlı sayıları bulmamız gerekir.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Bunu yapabilmek için </a:t>
            </a:r>
            <a:r>
              <a:rPr lang="tr-TR" sz="2800" dirty="0" err="1"/>
              <a:t>şekil'de</a:t>
            </a:r>
            <a:r>
              <a:rPr lang="tr-TR" sz="2800" dirty="0"/>
              <a:t> şeması verilen kurallar aşağıdadır.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endParaRPr 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Sıfır dışındaki tüm rakamlar anlamlıdır</a:t>
            </a:r>
            <a:r>
              <a:rPr lang="tr-TR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900238"/>
            <a:ext cx="74866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Sıfır da anlamlıdır</a:t>
            </a:r>
            <a:r>
              <a:rPr lang="tr-TR" sz="2800" dirty="0"/>
              <a:t>; fakat birden küçük sayılar için iki önemli istinası vardır. (1) Virgülden (ondalık basamaktan) önce gelen sıfır ve (2) virgülden sonra ilk rakama kadar olan sıfırlar anlamlı değildir.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64" y="3783505"/>
            <a:ext cx="4850493" cy="27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Nicelikler 1'den büyük olduğunda ondalık virgülünden önce gelen sıfırların olması durumunda belirsizlik vardır.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7500 m niceliği bu belirsizlik durumuna bir örnektir.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7500 m derken birler ve onlar basamağının ölçüldüğünü mü kastediyoruz?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Eğer tüm sıfırlar anlamlı ise, eğer sayı dört anlamlı sayı içeriyorsa 7500</a:t>
            </a:r>
            <a:r>
              <a:rPr lang="tr-TR" sz="2800" dirty="0">
                <a:solidFill>
                  <a:srgbClr val="FF0000"/>
                </a:solidFill>
              </a:rPr>
              <a:t>. </a:t>
            </a:r>
            <a:r>
              <a:rPr lang="tr-TR" sz="2800" dirty="0"/>
              <a:t>m yazabiliriz.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Yani normal olarak yazılması gerekmeye, ondalığın yerini göstere virgülü yazarak, virgülden önce gelen tüm sıfırların anlamlı olduğunu gösteriyoruz.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Eğer sıfırdan yalnızca biri anlamlı ise ya da ikisi birden anlamsızsa, bu yöntem yarar sağlamaz.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Burada en iyisi </a:t>
            </a:r>
            <a:r>
              <a:rPr lang="tr-TR" sz="2800" dirty="0">
                <a:solidFill>
                  <a:srgbClr val="0070C0"/>
                </a:solidFill>
              </a:rPr>
              <a:t>üstel ifade </a:t>
            </a:r>
            <a:r>
              <a:rPr lang="tr-TR" sz="2800" dirty="0"/>
              <a:t>kullanmaktır.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/>
              <a:t>Katsayı anlamlı rakamların sayısını, 10 un kuvveti ise ondalık basamağın yerini gösterir.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Anlamlı Rakamlar </a:t>
            </a:r>
            <a:r>
              <a:rPr lang="en-US" b="0" dirty="0"/>
              <a:t>Significant Figures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078388" y="3429000"/>
            <a:ext cx="9405332" cy="14619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tr-TR" sz="2800" dirty="0">
                <a:solidFill>
                  <a:srgbClr val="FF0000"/>
                </a:solidFill>
              </a:rPr>
              <a:t>2 anlamlı rakamlar	      3 anlamlı rakamlar       4 anlamlı rakamlar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tr-TR" sz="2800" dirty="0">
                <a:solidFill>
                  <a:srgbClr val="FF0000"/>
                </a:solidFill>
              </a:rPr>
              <a:t>           7.5 x 10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  <a:r>
              <a:rPr lang="tr-TR" sz="2800" dirty="0">
                <a:solidFill>
                  <a:srgbClr val="FF0000"/>
                </a:solidFill>
              </a:rPr>
              <a:t> m		 7.50 x 10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  <a:r>
              <a:rPr lang="tr-TR" sz="2800" dirty="0">
                <a:solidFill>
                  <a:srgbClr val="FF0000"/>
                </a:solidFill>
              </a:rPr>
              <a:t> m	       7.500 x 10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  <a:r>
              <a:rPr lang="tr-TR" sz="2800" dirty="0">
                <a:solidFill>
                  <a:srgbClr val="FF000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25184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Ölçülmüş nicelikler için </a:t>
            </a:r>
            <a:r>
              <a:rPr lang="tr-TR" sz="2800" dirty="0">
                <a:solidFill>
                  <a:srgbClr val="0070C0"/>
                </a:solidFill>
              </a:rPr>
              <a:t>yapılan hesaplamalarda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kesinlik ne kazanılır, ne de kaybolur.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hesaplama sonucunun ne kadar kesinlikle saptanabileceğini gösteren birkaç doğru yöntem vardır.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Fakat anlamlı rakamları içeren işleminden hesaplanan </a:t>
            </a:r>
            <a:r>
              <a:rPr lang="tr-TR" sz="2800" dirty="0">
                <a:solidFill>
                  <a:srgbClr val="00B050"/>
                </a:solidFill>
              </a:rPr>
              <a:t>bazı basit kuralları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gözden geçirmek yeterli olur.</a:t>
            </a:r>
            <a:endParaRPr 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Sayısal Hesaplamalarda Anlamlı Rakamlar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</a:pPr>
            <a:r>
              <a:rPr lang="tr-TR" sz="2800" dirty="0">
                <a:solidFill>
                  <a:srgbClr val="FF0000"/>
                </a:solidFill>
              </a:rPr>
              <a:t>Çarpma ve bölmenin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sonucu ancak hesaplamada kesinliği </a:t>
            </a:r>
            <a:r>
              <a:rPr lang="tr-TR" sz="2800" dirty="0">
                <a:solidFill>
                  <a:srgbClr val="0070C0"/>
                </a:solidFill>
              </a:rPr>
              <a:t>en az bilinen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niceliğinki kadar anlamlı rakam içerebilir.</a:t>
            </a:r>
          </a:p>
          <a:p>
            <a:pPr marL="0" indent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14.79 cm       x   12.11 cm     x    5.05 cm   =     904 cm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  <a:p>
            <a:pPr marL="0" indent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 an.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rak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	    (4 an.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rak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       (3 an.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rak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     (3 an.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rak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  <a:endParaRPr lang="ar-SY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ar-SY" sz="2800" dirty="0"/>
          </a:p>
          <a:p>
            <a:pPr marL="0" indent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Sayısal Hesaplamalarda Anlamlı Rakamlar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tr-TR" sz="2800" dirty="0">
                <a:solidFill>
                  <a:srgbClr val="FF0000"/>
                </a:solidFill>
              </a:rPr>
              <a:t>Toplama ve çıkarma </a:t>
            </a:r>
            <a:r>
              <a:rPr lang="tr-TR" sz="2800" dirty="0">
                <a:solidFill>
                  <a:schemeClr val="tx1"/>
                </a:solidFill>
              </a:rPr>
              <a:t>sonucu, ondalık basamak sayısı </a:t>
            </a:r>
            <a:r>
              <a:rPr lang="tr-TR" sz="2800" dirty="0">
                <a:solidFill>
                  <a:srgbClr val="0070C0"/>
                </a:solidFill>
              </a:rPr>
              <a:t>en az olan </a:t>
            </a:r>
            <a:r>
              <a:rPr lang="tr-TR" sz="2800" dirty="0">
                <a:solidFill>
                  <a:schemeClr val="tx1"/>
                </a:solidFill>
              </a:rPr>
              <a:t>nicelikteki ile </a:t>
            </a:r>
            <a:r>
              <a:rPr lang="tr-TR" sz="2800" dirty="0">
                <a:solidFill>
                  <a:srgbClr val="00B050"/>
                </a:solidFill>
              </a:rPr>
              <a:t>aynı sayıda ondalık basamakla</a:t>
            </a:r>
            <a:r>
              <a:rPr lang="tr-TR" sz="2800" dirty="0">
                <a:solidFill>
                  <a:schemeClr val="tx1"/>
                </a:solidFill>
              </a:rPr>
              <a:t> ifade edilmelidir.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tr-TR" sz="2800" dirty="0">
                <a:solidFill>
                  <a:schemeClr val="tx1"/>
                </a:solidFill>
              </a:rPr>
              <a:t>Aşağıdaki kütlelerin toplamını ele alalım: </a:t>
            </a:r>
            <a:endParaRPr 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altLang="ar-SY" sz="3200" dirty="0">
                <a:solidFill>
                  <a:schemeClr val="tx2"/>
                </a:solidFill>
              </a:rPr>
              <a:t>Sayısal Hesaplamalarda Anlamlı Rakamlar</a:t>
            </a:r>
            <a:endParaRPr lang="en-US" dirty="0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043" y="4023271"/>
            <a:ext cx="3020814" cy="23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/>
              <a:t>15.453 sayısını </a:t>
            </a:r>
            <a:r>
              <a:rPr lang="tr-TR" altLang="ar-SY" sz="2800" dirty="0">
                <a:solidFill>
                  <a:srgbClr val="0070C0"/>
                </a:solidFill>
              </a:rPr>
              <a:t>üç anlamlı </a:t>
            </a:r>
            <a:r>
              <a:rPr lang="tr-TR" altLang="ar-SY" sz="2800" dirty="0"/>
              <a:t>rakamla 15.5 olarak ve 14775 sayısını </a:t>
            </a:r>
            <a:r>
              <a:rPr lang="tr-TR" altLang="ar-SY" sz="2800" dirty="0">
                <a:solidFill>
                  <a:srgbClr val="0070C0"/>
                </a:solidFill>
              </a:rPr>
              <a:t>üç anlamlı </a:t>
            </a:r>
            <a:r>
              <a:rPr lang="tr-TR" altLang="ar-SY" sz="2800" dirty="0"/>
              <a:t>rakamla 1.48 X 10</a:t>
            </a:r>
            <a:r>
              <a:rPr lang="tr-TR" altLang="ar-SY" sz="2800" baseline="30000" dirty="0"/>
              <a:t>4</a:t>
            </a:r>
            <a:r>
              <a:rPr lang="tr-TR" altLang="ar-SY" sz="2800" dirty="0"/>
              <a:t> olarak ifade etmemiz gerekir.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/>
              <a:t>Eğer sayıyı yuvarlamak için yalnız bir basamak atmamız gerekiyorsa, atılacak rakam </a:t>
            </a:r>
            <a:r>
              <a:rPr lang="tr-TR" altLang="ar-SY" sz="2800" dirty="0">
                <a:solidFill>
                  <a:srgbClr val="FF0000"/>
                </a:solidFill>
              </a:rPr>
              <a:t>5, 6, 7, 8 ya da 9 olduğunda</a:t>
            </a:r>
            <a:r>
              <a:rPr lang="tr-TR" altLang="ar-SY" sz="2800" dirty="0"/>
              <a:t> izlenecek en basit kural </a:t>
            </a:r>
            <a:r>
              <a:rPr lang="tr-TR" altLang="ar-SY" sz="2800" dirty="0">
                <a:solidFill>
                  <a:srgbClr val="00B050"/>
                </a:solidFill>
              </a:rPr>
              <a:t>son rakamı bir birim arttırmaktır</a:t>
            </a:r>
            <a:r>
              <a:rPr lang="tr-TR" altLang="ar-SY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algn="ctr" rtl="0"/>
            <a:r>
              <a:rPr lang="tr-TR" altLang="ar-SY" sz="3200" dirty="0">
                <a:solidFill>
                  <a:schemeClr val="tx2"/>
                </a:solidFill>
              </a:rPr>
              <a:t>Yuvarlama Kuralları</a:t>
            </a:r>
          </a:p>
        </p:txBody>
      </p:sp>
    </p:spTree>
    <p:extLst>
      <p:ext uri="{BB962C8B-B14F-4D97-AF65-F5344CB8AC3E}">
        <p14:creationId xmlns:p14="http://schemas.microsoft.com/office/powerpoint/2010/main" val="2074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287684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300" dirty="0">
                <a:solidFill>
                  <a:schemeClr val="tx1"/>
                </a:solidFill>
              </a:rPr>
              <a:t>Fizikokimya Nedir?	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600" dirty="0">
                <a:solidFill>
                  <a:srgbClr val="FF0000"/>
                </a:solidFill>
              </a:rPr>
              <a:t>Gıda Fiziksel Kimyası</a:t>
            </a:r>
            <a:endParaRPr lang="tr-TR" sz="33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300" dirty="0">
                <a:solidFill>
                  <a:schemeClr val="tx1"/>
                </a:solidFill>
              </a:rPr>
              <a:t>Madde,		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300" dirty="0">
                <a:solidFill>
                  <a:schemeClr val="tx1"/>
                </a:solidFill>
              </a:rPr>
              <a:t>Enerji, 		Enerji Katkılar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300" dirty="0">
                <a:solidFill>
                  <a:schemeClr val="tx1"/>
                </a:solidFill>
              </a:rPr>
              <a:t>Birim Sistemi, 	Enerji Birimleri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300" dirty="0">
                <a:solidFill>
                  <a:schemeClr val="tx1"/>
                </a:solidFill>
              </a:rPr>
              <a:t>Bilimsel Ölçümlerde Belirsizlikler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3300" dirty="0">
                <a:solidFill>
                  <a:schemeClr val="tx1"/>
                </a:solidFill>
              </a:rPr>
              <a:t>Anlamlı Rakamlar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3300" dirty="0">
                <a:solidFill>
                  <a:schemeClr val="tx1"/>
                </a:solidFill>
              </a:rPr>
              <a:t>Yuvarlama Kuralları</a:t>
            </a:r>
            <a:endParaRPr lang="tr-TR" sz="33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tr-TR" sz="2800" dirty="0"/>
          </a:p>
          <a:p>
            <a:pPr algn="l" rtl="0">
              <a:lnSpc>
                <a:spcPct val="150000"/>
              </a:lnSpc>
            </a:pPr>
            <a:endParaRPr lang="tr-TR" dirty="0"/>
          </a:p>
          <a:p>
            <a:pPr algn="l" rtl="0">
              <a:lnSpc>
                <a:spcPct val="150000"/>
              </a:lnSpc>
            </a:pP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rtl="0"/>
            <a:br>
              <a:rPr lang="ar-SY" b="0" dirty="0"/>
            </a:br>
            <a:r>
              <a:rPr lang="en-US" b="0" dirty="0"/>
              <a:t> </a:t>
            </a:r>
            <a:br>
              <a:rPr lang="tr-TR" b="0" dirty="0"/>
            </a:br>
            <a:r>
              <a:rPr lang="tr-TR" sz="3300" dirty="0"/>
              <a:t>Fizikokimyaya Giriş ve Temel Kavramlar</a:t>
            </a:r>
            <a:endParaRPr lang="tr-TR" sz="3300" b="0" dirty="0"/>
          </a:p>
        </p:txBody>
      </p:sp>
    </p:spTree>
    <p:extLst>
      <p:ext uri="{BB962C8B-B14F-4D97-AF65-F5344CB8AC3E}">
        <p14:creationId xmlns:p14="http://schemas.microsoft.com/office/powerpoint/2010/main" val="21559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just" rtl="0">
              <a:lnSpc>
                <a:spcPct val="160000"/>
              </a:lnSpc>
            </a:pPr>
            <a:r>
              <a:rPr lang="tr-TR" altLang="ar-SY" sz="2800" dirty="0"/>
              <a:t>Örneğin; 7.5647 sayısının </a:t>
            </a:r>
            <a:r>
              <a:rPr lang="tr-TR" altLang="ar-SY" sz="2800" dirty="0">
                <a:solidFill>
                  <a:srgbClr val="0070C0"/>
                </a:solidFill>
              </a:rPr>
              <a:t>4 anlamlı rakamla </a:t>
            </a:r>
            <a:r>
              <a:rPr lang="tr-TR" altLang="ar-SY" sz="2800" dirty="0"/>
              <a:t>yazılışı 7.565 ve örneğin 6.2501 sayısının </a:t>
            </a:r>
            <a:r>
              <a:rPr lang="tr-TR" altLang="ar-SY" sz="2800" dirty="0">
                <a:solidFill>
                  <a:srgbClr val="0070C0"/>
                </a:solidFill>
              </a:rPr>
              <a:t>2 anlamlı </a:t>
            </a:r>
            <a:r>
              <a:rPr lang="tr-TR" altLang="ar-SY" sz="2800" dirty="0"/>
              <a:t>rakamla yazılışı ise 6.3’tür.</a:t>
            </a:r>
          </a:p>
          <a:p>
            <a:pPr algn="just" rtl="0">
              <a:lnSpc>
                <a:spcPct val="160000"/>
              </a:lnSpc>
            </a:pPr>
            <a:r>
              <a:rPr lang="tr-TR" altLang="ar-SY" sz="2800" dirty="0">
                <a:solidFill>
                  <a:srgbClr val="00B050"/>
                </a:solidFill>
              </a:rPr>
              <a:t>Atılacak rakam 0, 1, 2, 3 ya da 4 </a:t>
            </a:r>
            <a:r>
              <a:rPr lang="tr-TR" altLang="ar-SY" sz="2800" dirty="0"/>
              <a:t>ise </a:t>
            </a:r>
            <a:r>
              <a:rPr lang="tr-TR" altLang="ar-SY" sz="2800" dirty="0">
                <a:solidFill>
                  <a:srgbClr val="FF0000"/>
                </a:solidFill>
              </a:rPr>
              <a:t>son basamak değiştirilmez.</a:t>
            </a:r>
          </a:p>
          <a:p>
            <a:pPr algn="just" rtl="0">
              <a:lnSpc>
                <a:spcPct val="160000"/>
              </a:lnSpc>
            </a:pPr>
            <a:r>
              <a:rPr lang="tr-TR" altLang="ar-SY" sz="2800" dirty="0"/>
              <a:t>Örneğin; 3.6247 sayısının 3 anlamlı rakamla yazılışı 3.62’dir.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algn="ctr" rtl="0"/>
            <a:r>
              <a:rPr lang="tr-TR" altLang="ar-SY" sz="3200" dirty="0">
                <a:solidFill>
                  <a:schemeClr val="tx2"/>
                </a:solidFill>
              </a:rPr>
              <a:t>Yuvarlama Kuralları</a:t>
            </a:r>
          </a:p>
        </p:txBody>
      </p:sp>
    </p:spTree>
    <p:extLst>
      <p:ext uri="{BB962C8B-B14F-4D97-AF65-F5344CB8AC3E}">
        <p14:creationId xmlns:p14="http://schemas.microsoft.com/office/powerpoint/2010/main" val="17462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</p:spPr>
            <p:txBody>
              <a:bodyPr>
                <a:normAutofit/>
              </a:bodyPr>
              <a:lstStyle/>
              <a:p>
                <a:pPr marL="0" indent="0" algn="just" rtl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altLang="ar-SY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0035</m:t>
                          </m:r>
                        </m:num>
                        <m:den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tr-TR" altLang="ar-SY" sz="2800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tr-TR" altLang="ar-SY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ar-SY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altLang="ar-SY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altLang="ar-SY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altLang="ar-SY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altLang="ar-SY" sz="2800" b="0" dirty="0"/>
              </a:p>
              <a:p>
                <a:pPr marL="0" indent="0" algn="just" rtl="0">
                  <a:lnSpc>
                    <a:spcPct val="160000"/>
                  </a:lnSpc>
                  <a:buNone/>
                </a:pPr>
                <a:endParaRPr lang="tr-TR" altLang="ar-SY" sz="2800" b="0" dirty="0"/>
              </a:p>
              <a:p>
                <a:pPr marL="0" indent="0" algn="ctr" rtl="0">
                  <a:lnSpc>
                    <a:spcPct val="160000"/>
                  </a:lnSpc>
                  <a:buNone/>
                </a:pPr>
                <a:r>
                  <a:rPr lang="tr-TR" altLang="ar-SY" sz="2800" dirty="0"/>
                  <a:t>(2.06 x 10</a:t>
                </a:r>
                <a:r>
                  <a:rPr lang="tr-TR" altLang="ar-SY" sz="2800" baseline="30000" dirty="0"/>
                  <a:t>2</a:t>
                </a:r>
                <a:r>
                  <a:rPr lang="tr-TR" altLang="ar-SY" sz="2800" dirty="0"/>
                  <a:t>) + (1.32 x 10</a:t>
                </a:r>
                <a:r>
                  <a:rPr lang="tr-TR" altLang="ar-SY" sz="2800" baseline="30000" dirty="0"/>
                  <a:t>4</a:t>
                </a:r>
                <a:r>
                  <a:rPr lang="tr-TR" altLang="ar-SY" sz="2800" dirty="0"/>
                  <a:t>) – (1.26 x 10</a:t>
                </a:r>
                <a:r>
                  <a:rPr lang="tr-TR" altLang="ar-SY" sz="2800" baseline="30000" dirty="0"/>
                  <a:t>3</a:t>
                </a:r>
                <a:r>
                  <a:rPr lang="tr-TR" altLang="ar-SY" sz="2800" dirty="0"/>
                  <a:t>) = 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38874"/>
                <a:ext cx="7962900" cy="53134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algn="ctr" rtl="0"/>
            <a:r>
              <a:rPr lang="tr-TR" altLang="ar-SY" sz="3200" dirty="0">
                <a:solidFill>
                  <a:srgbClr val="FF0000"/>
                </a:solidFill>
              </a:rPr>
              <a:t>Ödev</a:t>
            </a:r>
          </a:p>
        </p:txBody>
      </p:sp>
    </p:spTree>
    <p:extLst>
      <p:ext uri="{BB962C8B-B14F-4D97-AF65-F5344CB8AC3E}">
        <p14:creationId xmlns:p14="http://schemas.microsoft.com/office/powerpoint/2010/main" val="28911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719126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err="1"/>
              <a:t>Physicochemistry</a:t>
            </a:r>
            <a:r>
              <a:rPr lang="en-US" b="1" dirty="0"/>
              <a:t> of Food Systems</a:t>
            </a:r>
            <a:br>
              <a:rPr lang="en-US" b="1" dirty="0"/>
            </a:br>
            <a:r>
              <a:rPr lang="en-US" dirty="0"/>
              <a:t>Introduction</a:t>
            </a:r>
            <a:br>
              <a:rPr lang="en-US" sz="2800" dirty="0"/>
            </a:br>
            <a:r>
              <a:rPr lang="en-US" dirty="0"/>
              <a:t>General Concepts</a:t>
            </a:r>
            <a:br>
              <a:rPr lang="en-US" sz="2800" dirty="0"/>
            </a:br>
            <a:r>
              <a:rPr lang="en-US" dirty="0"/>
              <a:t>Zeroth Law of Thermodynamics</a:t>
            </a:r>
            <a:br>
              <a:rPr lang="en-US" sz="2800" dirty="0"/>
            </a:br>
            <a:r>
              <a:rPr lang="en-US" dirty="0"/>
              <a:t>First Principle of Thermodynamics</a:t>
            </a:r>
            <a:br>
              <a:rPr lang="en-US" sz="2800" dirty="0"/>
            </a:br>
            <a:r>
              <a:rPr lang="en-US" dirty="0"/>
              <a:t>Enthalpy</a:t>
            </a:r>
            <a:br>
              <a:rPr lang="en-US" sz="2800" dirty="0"/>
            </a:br>
            <a:r>
              <a:rPr lang="en-US" dirty="0"/>
              <a:t>Heat Capacity</a:t>
            </a:r>
            <a:br>
              <a:rPr lang="en-US" sz="2800" dirty="0"/>
            </a:br>
            <a:r>
              <a:rPr lang="en-US" dirty="0"/>
              <a:t>Second Principle of Thermodynamics: Entropy</a:t>
            </a:r>
            <a:br>
              <a:rPr lang="en-US" sz="2800" dirty="0"/>
            </a:br>
            <a:r>
              <a:rPr lang="en-US" dirty="0"/>
              <a:t>Thermal Machines: Carnot’s Cycle</a:t>
            </a:r>
            <a:br>
              <a:rPr lang="en-US" sz="2800" dirty="0"/>
            </a:br>
            <a:r>
              <a:rPr lang="en-US" dirty="0"/>
              <a:t>Third Principle of Thermodynamics</a:t>
            </a:r>
            <a:br>
              <a:rPr lang="en-US" sz="2800" dirty="0"/>
            </a:br>
            <a:r>
              <a:rPr lang="en-US" dirty="0"/>
              <a:t>Chemical Thermodynamics</a:t>
            </a:r>
            <a:br>
              <a:rPr lang="en-US" sz="2800" dirty="0"/>
            </a:br>
            <a:r>
              <a:rPr lang="en-US" dirty="0"/>
              <a:t>Helmholtz Free Energy</a:t>
            </a:r>
            <a:br>
              <a:rPr lang="en-US" sz="2800" dirty="0"/>
            </a:br>
            <a:r>
              <a:rPr lang="en-US" dirty="0"/>
              <a:t>Gibbs Free Energy</a:t>
            </a:r>
            <a:br>
              <a:rPr lang="en-US" sz="2800" dirty="0"/>
            </a:br>
            <a:r>
              <a:rPr lang="en-US" dirty="0"/>
              <a:t>Chemical Potential: Phase Equilibrium</a:t>
            </a:r>
            <a:br>
              <a:rPr lang="en-US" sz="2800" dirty="0"/>
            </a:br>
            <a:r>
              <a:rPr lang="en-US" dirty="0"/>
              <a:t>Phase Diagram</a:t>
            </a:r>
          </a:p>
          <a:p>
            <a:pPr algn="l" rtl="0">
              <a:lnSpc>
                <a:spcPct val="150000"/>
              </a:lnSpc>
            </a:pPr>
            <a:endParaRPr lang="tr-TR" dirty="0"/>
          </a:p>
          <a:p>
            <a:pPr algn="l" rtl="0">
              <a:lnSpc>
                <a:spcPct val="150000"/>
              </a:lnSpc>
            </a:pP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 fontScale="90000"/>
          </a:bodyPr>
          <a:lstStyle/>
          <a:p>
            <a:pPr rtl="0"/>
            <a:br>
              <a:rPr lang="ar-SY" b="0" dirty="0"/>
            </a:br>
            <a:r>
              <a:rPr lang="en-US" dirty="0"/>
              <a:t>Introduction to Food Process Engineering</a:t>
            </a:r>
            <a:br>
              <a:rPr lang="en-US" dirty="0"/>
            </a:br>
            <a:r>
              <a:rPr lang="en-US" b="0" dirty="0"/>
              <a:t>Albert </a:t>
            </a:r>
            <a:r>
              <a:rPr lang="en-US" b="0" dirty="0" err="1"/>
              <a:t>Ibarz</a:t>
            </a:r>
            <a:r>
              <a:rPr lang="en-US" b="0" dirty="0"/>
              <a:t>, Gustavo V. Barbosa-Canovas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881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8661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i="1" dirty="0">
                <a:solidFill>
                  <a:srgbClr val="0070C0"/>
                </a:solidFill>
              </a:rPr>
              <a:t>Kimyasal olayları </a:t>
            </a:r>
            <a:r>
              <a:rPr lang="tr-TR" sz="2800" b="1" i="1" dirty="0">
                <a:solidFill>
                  <a:srgbClr val="FF0000"/>
                </a:solidFill>
              </a:rPr>
              <a:t>çözümlemek için </a:t>
            </a:r>
            <a:r>
              <a:rPr lang="tr-TR" sz="2800" b="1" i="1" dirty="0">
                <a:solidFill>
                  <a:srgbClr val="00B050"/>
                </a:solidFill>
              </a:rPr>
              <a:t>fiziksel yöntemler </a:t>
            </a:r>
            <a:r>
              <a:rPr lang="tr-TR" sz="2800" b="1" i="1" dirty="0">
                <a:solidFill>
                  <a:srgbClr val="FF0000"/>
                </a:solidFill>
              </a:rPr>
              <a:t>kullanan kimyanın bir dalıdır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tr-TR" sz="2800" b="1" i="1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b="1" i="1" dirty="0">
                <a:solidFill>
                  <a:srgbClr val="0070C0"/>
                </a:solidFill>
              </a:rPr>
              <a:t>Kimyasal olayları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sırasında meydana gelen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enerji alış verişlerini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anlayabilmek için kullanırız. </a:t>
            </a:r>
          </a:p>
          <a:p>
            <a:pPr algn="l" rtl="0">
              <a:lnSpc>
                <a:spcPct val="150000"/>
              </a:lnSpc>
            </a:pPr>
            <a:r>
              <a:rPr lang="tr-TR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Fiziksel Kimyayı – Fizikokimya Nedir?</a:t>
            </a:r>
            <a:endParaRPr lang="ar-SY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A336269-C049-4418-BD0A-6EB02A69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962" y="3972014"/>
            <a:ext cx="3953540" cy="22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819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Karışımların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0070C0"/>
                </a:solidFill>
              </a:rPr>
              <a:t>heterojen sistemlerin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doğasını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anlamak ve kontrol altında tutabilmek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için, hiç şüphesiz, bizim en iyi yardımcımız </a:t>
            </a:r>
            <a:r>
              <a:rPr lang="tr-TR" sz="2800" dirty="0">
                <a:solidFill>
                  <a:srgbClr val="00B050"/>
                </a:solidFill>
              </a:rPr>
              <a:t>fizikokimyasal yasalardır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. 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Yoğun fazların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bulunduğu sistemlerde moleküller arası etkileşmeler büyüktür.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Farklı moleküllerin benzer yoğunluktaki sistemlerinde, </a:t>
            </a:r>
            <a:r>
              <a:rPr lang="tr-TR" sz="2800" dirty="0">
                <a:solidFill>
                  <a:srgbClr val="FF0000"/>
                </a:solidFill>
              </a:rPr>
              <a:t>moleküler yapının farklılıkları </a:t>
            </a:r>
            <a:r>
              <a:rPr lang="tr-TR" sz="2800" dirty="0">
                <a:solidFill>
                  <a:srgbClr val="0070C0"/>
                </a:solidFill>
              </a:rPr>
              <a:t>maddenin doğasını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önemli ölçüde etkiler.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Fiziksel Kimyayı – Fizikokimya Nedir?</a:t>
            </a:r>
            <a:endParaRPr lang="ar-SY" dirty="0"/>
          </a:p>
        </p:txBody>
      </p:sp>
      <p:pic>
        <p:nvPicPr>
          <p:cNvPr id="1026" name="Picture 2" descr="mayonez ile ilgili gÃ¶rsel sonucu">
            <a:extLst>
              <a:ext uri="{FF2B5EF4-FFF2-40B4-BE49-F238E27FC236}">
                <a16:creationId xmlns:a16="http://schemas.microsoft.com/office/drawing/2014/main" id="{77A056AF-F793-4A23-92FC-DE931B6C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1062685"/>
            <a:ext cx="2609557" cy="19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mur yoÄurma ile ilgili gÃ¶rsel sonucu">
            <a:extLst>
              <a:ext uri="{FF2B5EF4-FFF2-40B4-BE49-F238E27FC236}">
                <a16:creationId xmlns:a16="http://schemas.microsoft.com/office/drawing/2014/main" id="{682EED55-44A6-423A-B08F-AB124669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9" y="3019853"/>
            <a:ext cx="2609558" cy="219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14200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Bu nedenle </a:t>
            </a:r>
            <a:r>
              <a:rPr lang="tr-TR" sz="2800" dirty="0">
                <a:solidFill>
                  <a:srgbClr val="0070C0"/>
                </a:solidFill>
              </a:rPr>
              <a:t>moleküler etkileşmelerin </a:t>
            </a:r>
            <a:r>
              <a:rPr lang="tr-TR" sz="2800" dirty="0">
                <a:solidFill>
                  <a:srgbClr val="FF0000"/>
                </a:solidFill>
              </a:rPr>
              <a:t>en az olduğu sistemlerle</a:t>
            </a:r>
            <a:r>
              <a:rPr lang="tr-TR" sz="2800" dirty="0"/>
              <a:t> işe başlamak </a:t>
            </a:r>
            <a:r>
              <a:rPr lang="tr-TR" sz="2800" dirty="0">
                <a:solidFill>
                  <a:srgbClr val="FF0000"/>
                </a:solidFill>
              </a:rPr>
              <a:t>en iyisidir</a:t>
            </a:r>
            <a:r>
              <a:rPr lang="tr-TR" sz="2800" dirty="0"/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</a:rPr>
              <a:t>Maddenin üç hali </a:t>
            </a:r>
            <a:r>
              <a:rPr lang="tr-TR" sz="2800" dirty="0"/>
              <a:t>olan </a:t>
            </a:r>
            <a:r>
              <a:rPr lang="tr-TR" sz="2800" dirty="0">
                <a:solidFill>
                  <a:srgbClr val="0070C0"/>
                </a:solidFill>
              </a:rPr>
              <a:t>katı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00B050"/>
                </a:solidFill>
              </a:rPr>
              <a:t>sıvı</a:t>
            </a:r>
            <a:r>
              <a:rPr lang="tr-TR" sz="2800" dirty="0"/>
              <a:t> ve </a:t>
            </a:r>
            <a:r>
              <a:rPr lang="tr-TR" sz="2800" dirty="0">
                <a:solidFill>
                  <a:srgbClr val="7030A0"/>
                </a:solidFill>
              </a:rPr>
              <a:t>gazı</a:t>
            </a:r>
            <a:r>
              <a:rPr lang="tr-TR" sz="2800" dirty="0"/>
              <a:t> düşünürsek; </a:t>
            </a:r>
            <a:r>
              <a:rPr lang="tr-TR" sz="2800" dirty="0">
                <a:solidFill>
                  <a:srgbClr val="0070C0"/>
                </a:solidFill>
              </a:rPr>
              <a:t>moleküler etkileşmelerin </a:t>
            </a:r>
            <a:r>
              <a:rPr lang="tr-TR" sz="2800" dirty="0"/>
              <a:t>en düşük olduğu sistem maddenin </a:t>
            </a:r>
            <a:r>
              <a:rPr lang="tr-TR" sz="2800" dirty="0">
                <a:solidFill>
                  <a:srgbClr val="7030A0"/>
                </a:solidFill>
              </a:rPr>
              <a:t>gaz halidir.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Maddenin </a:t>
            </a:r>
            <a:r>
              <a:rPr lang="tr-TR" sz="2800" dirty="0">
                <a:solidFill>
                  <a:srgbClr val="FF0000"/>
                </a:solidFill>
              </a:rPr>
              <a:t>fiziksel ve kimyasal özelliklerine </a:t>
            </a:r>
            <a:r>
              <a:rPr lang="tr-TR" sz="2800" dirty="0"/>
              <a:t>ait gözlemlerin açıklaması ve yorumlanmasında </a:t>
            </a:r>
            <a:r>
              <a:rPr lang="tr-TR" sz="2800" dirty="0">
                <a:solidFill>
                  <a:srgbClr val="00B050"/>
                </a:solidFill>
              </a:rPr>
              <a:t>fizikokimyasal kavramlar </a:t>
            </a:r>
            <a:r>
              <a:rPr lang="tr-TR" sz="2800" dirty="0"/>
              <a:t>kullanılır</a:t>
            </a:r>
            <a:endParaRPr 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dirty="0"/>
              <a:t>Fiziksel Kimyayı – Fizikokimya Nedir?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639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8186670" cy="53005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Gıda fiziksel kimyası </a:t>
            </a:r>
            <a:r>
              <a:rPr lang="tr-T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Gıda kimyasının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dalı olarak kabul edilir,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7030A0"/>
                </a:solidFill>
              </a:rPr>
              <a:t>Gıda sistemlerinde </a:t>
            </a:r>
            <a:r>
              <a:rPr lang="tr-TR" sz="2800" dirty="0">
                <a:solidFill>
                  <a:srgbClr val="FF0000"/>
                </a:solidFill>
              </a:rPr>
              <a:t>fiziksel ve kimyasal prensipler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uygulanarak gıdalarda hem </a:t>
            </a:r>
            <a:r>
              <a:rPr lang="tr-TR" sz="2800" dirty="0">
                <a:solidFill>
                  <a:srgbClr val="0070C0"/>
                </a:solidFill>
              </a:rPr>
              <a:t>fiziksel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hem de </a:t>
            </a:r>
            <a:r>
              <a:rPr lang="tr-TR" sz="2800" dirty="0">
                <a:solidFill>
                  <a:srgbClr val="C00000"/>
                </a:solidFill>
              </a:rPr>
              <a:t>kimyasal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etkileşimlerin araştırmaları ile ilgilenir,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0070C0"/>
                </a:solidFill>
              </a:rPr>
              <a:t>Gıdaları araştırmak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için </a:t>
            </a:r>
            <a:r>
              <a:rPr lang="tr-TR" sz="2800" dirty="0">
                <a:solidFill>
                  <a:srgbClr val="00B050"/>
                </a:solidFill>
              </a:rPr>
              <a:t>fiziksel / kimyasal teknikler ve </a:t>
            </a:r>
            <a:r>
              <a:rPr lang="tr-TR" sz="2800" dirty="0" err="1">
                <a:solidFill>
                  <a:srgbClr val="00B050"/>
                </a:solidFill>
              </a:rPr>
              <a:t>enstrümantasyon</a:t>
            </a:r>
            <a:r>
              <a:rPr lang="tr-TR" sz="2800" dirty="0">
                <a:solidFill>
                  <a:srgbClr val="00B050"/>
                </a:solidFill>
              </a:rPr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uygulamaları ile de ilgilenir 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rgbClr val="FF0000"/>
                </a:solidFill>
              </a:rPr>
              <a:t>Gıda Fiziksel Kimyası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1454800"/>
            <a:ext cx="2512842" cy="1666123"/>
          </a:xfrm>
          <a:prstGeom prst="rect">
            <a:avLst/>
          </a:prstGeom>
        </p:spPr>
      </p:pic>
      <p:pic>
        <p:nvPicPr>
          <p:cNvPr id="1026" name="Picture 2" descr="Image result for gıda UV analiz">
            <a:extLst>
              <a:ext uri="{FF2B5EF4-FFF2-40B4-BE49-F238E27FC236}">
                <a16:creationId xmlns:a16="http://schemas.microsoft.com/office/drawing/2014/main" id="{F9D60E42-CD24-4A2A-9C55-E21A3C7D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70" y="4108226"/>
            <a:ext cx="2001187" cy="20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2292</Words>
  <Application>Microsoft Office PowerPoint</Application>
  <PresentationFormat>Widescreen</PresentationFormat>
  <Paragraphs>309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Adobe Caslon Pro Bold</vt:lpstr>
      <vt:lpstr>Calibri</vt:lpstr>
      <vt:lpstr>Cambria Math</vt:lpstr>
      <vt:lpstr>Century Gothic</vt:lpstr>
      <vt:lpstr>Times New Roman</vt:lpstr>
      <vt:lpstr>Wingdings 3</vt:lpstr>
      <vt:lpstr>Chilly market design template</vt:lpstr>
      <vt:lpstr>GDM 202 Fizikokimya Giriş ve Temel Kavramlar</vt:lpstr>
      <vt:lpstr>  Ders Kitabı</vt:lpstr>
      <vt:lpstr>    Değerlendirme Sistemi  </vt:lpstr>
      <vt:lpstr>   Ders Konuları </vt:lpstr>
      <vt:lpstr>   Fizikokimyaya Giriş ve Temel Kavramlar</vt:lpstr>
      <vt:lpstr>Fiziksel Kimyayı – Fizikokimya Nedir?</vt:lpstr>
      <vt:lpstr>Fiziksel Kimyayı – Fizikokimya Nedir?</vt:lpstr>
      <vt:lpstr>Fiziksel Kimyayı – Fizikokimya Nedir?</vt:lpstr>
      <vt:lpstr>Gıda Fiziksel Kimyası</vt:lpstr>
      <vt:lpstr>Gıda Fiziksel Kimyası</vt:lpstr>
      <vt:lpstr>Gıda fiziksel kimyası</vt:lpstr>
      <vt:lpstr>Gıda fiziksel kimyası</vt:lpstr>
      <vt:lpstr>Gıda fiziksel kimyası</vt:lpstr>
      <vt:lpstr>Madde </vt:lpstr>
      <vt:lpstr>Madde </vt:lpstr>
      <vt:lpstr>Madde </vt:lpstr>
      <vt:lpstr>Madde </vt:lpstr>
      <vt:lpstr>Enerji</vt:lpstr>
      <vt:lpstr>Enerji katkılar (katılımlar)</vt:lpstr>
      <vt:lpstr>Enerji katkılar (katılımlar)</vt:lpstr>
      <vt:lpstr>Ölçme</vt:lpstr>
      <vt:lpstr>Ölçme</vt:lpstr>
      <vt:lpstr>Birim Sistemleri</vt:lpstr>
      <vt:lpstr>Birim Sistemleri</vt:lpstr>
      <vt:lpstr>SI BİRİM SİSTEMİ - Temel Birimler</vt:lpstr>
      <vt:lpstr>SI BİRİM SİSTEMİ – Türetilmiş Birimler</vt:lpstr>
      <vt:lpstr>Enerji Birimleri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Bilimsel Ölçümlerde Belirsizlikler</vt:lpstr>
      <vt:lpstr>Anlamlı Rakamlar Significant Figures</vt:lpstr>
      <vt:lpstr>Anlamlı Rakamlar Significant Figures</vt:lpstr>
      <vt:lpstr>Anlamlı Rakamlar Significant Figures</vt:lpstr>
      <vt:lpstr>Anlamlı Rakamlar Significant Figures</vt:lpstr>
      <vt:lpstr>Anlamlı Rakamlar Significant Figures</vt:lpstr>
      <vt:lpstr>Anlamlı Rakamlar Significant Figures</vt:lpstr>
      <vt:lpstr>Anlamlı Rakamlar Significant Figures</vt:lpstr>
      <vt:lpstr>Anlamlı Rakamlar Significant Figures</vt:lpstr>
      <vt:lpstr>Sayısal Hesaplamalarda Anlamlı Rakamlar</vt:lpstr>
      <vt:lpstr>Sayısal Hesaplamalarda Anlamlı Rakamlar</vt:lpstr>
      <vt:lpstr>Sayısal Hesaplamalarda Anlamlı Rakamlar</vt:lpstr>
      <vt:lpstr>Yuvarlama Kuralları</vt:lpstr>
      <vt:lpstr>Yuvarlama Kuralları</vt:lpstr>
      <vt:lpstr>Ödev</vt:lpstr>
      <vt:lpstr> Introduction to Food Process Engineering Albert Ibarz, Gustavo V. Barbosa-Canovas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Farhan Alfin</cp:lastModifiedBy>
  <cp:revision>2</cp:revision>
  <dcterms:created xsi:type="dcterms:W3CDTF">2015-09-07T05:41:32Z</dcterms:created>
  <dcterms:modified xsi:type="dcterms:W3CDTF">2026-03-03T08:29:04Z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