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60"/>
  </p:notesMasterIdLst>
  <p:handoutMasterIdLst>
    <p:handoutMasterId r:id="rId61"/>
  </p:handoutMasterIdLst>
  <p:sldIdLst>
    <p:sldId id="256" r:id="rId3"/>
    <p:sldId id="267" r:id="rId4"/>
    <p:sldId id="346" r:id="rId5"/>
    <p:sldId id="345" r:id="rId6"/>
    <p:sldId id="344" r:id="rId7"/>
    <p:sldId id="347" r:id="rId8"/>
    <p:sldId id="348" r:id="rId9"/>
    <p:sldId id="374" r:id="rId10"/>
    <p:sldId id="414" r:id="rId11"/>
    <p:sldId id="419" r:id="rId12"/>
    <p:sldId id="420" r:id="rId13"/>
    <p:sldId id="416" r:id="rId14"/>
    <p:sldId id="354" r:id="rId15"/>
    <p:sldId id="411" r:id="rId16"/>
    <p:sldId id="412" r:id="rId17"/>
    <p:sldId id="351" r:id="rId18"/>
    <p:sldId id="376" r:id="rId19"/>
    <p:sldId id="355" r:id="rId20"/>
    <p:sldId id="410" r:id="rId21"/>
    <p:sldId id="353" r:id="rId22"/>
    <p:sldId id="375" r:id="rId23"/>
    <p:sldId id="378" r:id="rId24"/>
    <p:sldId id="413" r:id="rId25"/>
    <p:sldId id="356" r:id="rId26"/>
    <p:sldId id="415" r:id="rId27"/>
    <p:sldId id="385" r:id="rId28"/>
    <p:sldId id="360" r:id="rId29"/>
    <p:sldId id="391" r:id="rId30"/>
    <p:sldId id="392" r:id="rId31"/>
    <p:sldId id="362" r:id="rId32"/>
    <p:sldId id="421" r:id="rId33"/>
    <p:sldId id="363" r:id="rId34"/>
    <p:sldId id="395" r:id="rId35"/>
    <p:sldId id="424" r:id="rId36"/>
    <p:sldId id="364" r:id="rId37"/>
    <p:sldId id="365" r:id="rId38"/>
    <p:sldId id="425" r:id="rId39"/>
    <p:sldId id="396" r:id="rId40"/>
    <p:sldId id="366" r:id="rId41"/>
    <p:sldId id="403" r:id="rId42"/>
    <p:sldId id="426" r:id="rId43"/>
    <p:sldId id="427" r:id="rId44"/>
    <p:sldId id="423" r:id="rId45"/>
    <p:sldId id="367" r:id="rId46"/>
    <p:sldId id="397" r:id="rId47"/>
    <p:sldId id="398" r:id="rId48"/>
    <p:sldId id="368" r:id="rId49"/>
    <p:sldId id="399" r:id="rId50"/>
    <p:sldId id="369" r:id="rId51"/>
    <p:sldId id="402" r:id="rId52"/>
    <p:sldId id="370" r:id="rId53"/>
    <p:sldId id="371" r:id="rId54"/>
    <p:sldId id="401" r:id="rId55"/>
    <p:sldId id="428" r:id="rId56"/>
    <p:sldId id="422" r:id="rId57"/>
    <p:sldId id="430" r:id="rId58"/>
    <p:sldId id="429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75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1513" autoAdjust="0"/>
  </p:normalViewPr>
  <p:slideViewPr>
    <p:cSldViewPr snapToGrid="0">
      <p:cViewPr varScale="1">
        <p:scale>
          <a:sx n="48" d="100"/>
          <a:sy n="48" d="100"/>
        </p:scale>
        <p:origin x="67" y="80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24-04-2026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https://www.muhendisbeyinler.net/faraday-induksiyon-kanunu-nedir/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276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AKIŞ ÖLÇÜMÜ</a:t>
            </a:r>
            <a:r>
              <a:rPr lang="tr-TR" dirty="0"/>
              <a:t> </a:t>
            </a:r>
            <a:r>
              <a:rPr lang="tr-TR" dirty="0" err="1"/>
              <a:t>dosyansından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0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AKIŞ ÖLÇÜMÜ</a:t>
            </a:r>
            <a:r>
              <a:rPr lang="tr-TR" dirty="0"/>
              <a:t> </a:t>
            </a:r>
            <a:r>
              <a:rPr lang="tr-TR" dirty="0" err="1"/>
              <a:t>dosyansından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67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AKIŞ ÖLÇÜMLERİ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6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20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Proses Kontrol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Gıda Proseslerinde Ölçümler</a:t>
            </a:r>
            <a:br>
              <a:rPr lang="ar-SY" dirty="0">
                <a:solidFill>
                  <a:srgbClr val="FF0000"/>
                </a:solidFill>
              </a:rPr>
            </a:br>
            <a:r>
              <a:rPr lang="tr-TR" sz="4000" dirty="0">
                <a:solidFill>
                  <a:srgbClr val="00B0F0"/>
                </a:solidFill>
              </a:rPr>
              <a:t>Gıda Akışının Ölçümü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959351"/>
            <a:ext cx="9601200" cy="1346745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endParaRPr lang="tr-TR" dirty="0"/>
          </a:p>
          <a:p>
            <a:r>
              <a:rPr lang="tr-TR" sz="2600" dirty="0">
                <a:solidFill>
                  <a:srgbClr val="7030A0"/>
                </a:solidFill>
              </a:rPr>
              <a:t>Prof. Dr. Farhan ALFİN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53" y="1849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1" y="371959"/>
            <a:ext cx="6005076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Mıknatıs, halkadan uzaklaştırılırsa ibre,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de gösterildiği gibi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ters yönde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sapar.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Mıknatıs halkaya göre hareketsiz olduğu zaman (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b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) hiç bir sapma gözlenmez.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761" y="1210614"/>
            <a:ext cx="4635978" cy="478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6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59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Son olarak, </a:t>
            </a:r>
            <a:r>
              <a:rPr lang="tr-TR" sz="2800" dirty="0">
                <a:solidFill>
                  <a:srgbClr val="FF0000"/>
                </a:solidFill>
              </a:rPr>
              <a:t>durgun halde tutulan mıknatısa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yaklaşan veya uzaklaşan yönde, </a:t>
            </a:r>
            <a:r>
              <a:rPr lang="tr-TR" sz="2800" dirty="0">
                <a:solidFill>
                  <a:srgbClr val="7030A0"/>
                </a:solidFill>
              </a:rPr>
              <a:t>halka hareket ettirilirse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, ibre yine sapar.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Bu gözlemlerden, halkanın mıknatı­sın halkaya göre hareket halinde olduğunu sonucuna varırız; çün­kü </a:t>
            </a:r>
            <a:r>
              <a:rPr lang="tr-TR" sz="2800" dirty="0">
                <a:solidFill>
                  <a:srgbClr val="0070C0"/>
                </a:solidFill>
              </a:rPr>
              <a:t>manyetik alanın şiddetinde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ortaya çıkan bir değişim algılamaktadır.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Böylece, </a:t>
            </a:r>
            <a:r>
              <a:rPr lang="tr-TR" sz="2800" dirty="0">
                <a:solidFill>
                  <a:srgbClr val="FF0000"/>
                </a:solidFill>
              </a:rPr>
              <a:t>akım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ile değişen </a:t>
            </a:r>
            <a:r>
              <a:rPr lang="tr-TR" sz="2800" dirty="0">
                <a:solidFill>
                  <a:srgbClr val="FF0000"/>
                </a:solidFill>
              </a:rPr>
              <a:t>manyetik alan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arasında bir ilişkinin var olduğu görülür.</a:t>
            </a:r>
          </a:p>
        </p:txBody>
      </p:sp>
    </p:spTree>
    <p:extLst>
      <p:ext uri="{BB962C8B-B14F-4D97-AF65-F5344CB8AC3E}">
        <p14:creationId xmlns:p14="http://schemas.microsoft.com/office/powerpoint/2010/main" val="122895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Elektromanyetik indüksiyonu </a:t>
            </a:r>
            <a:r>
              <a:rPr lang="tr-TR" sz="2800" dirty="0" err="1">
                <a:solidFill>
                  <a:srgbClr val="0070C0"/>
                </a:solidFill>
              </a:rPr>
              <a:t>Faraday</a:t>
            </a:r>
            <a:r>
              <a:rPr lang="tr-TR" sz="2800" dirty="0">
                <a:solidFill>
                  <a:srgbClr val="0070C0"/>
                </a:solidFill>
              </a:rPr>
              <a:t> yasasına </a:t>
            </a:r>
            <a:r>
              <a:rPr lang="tr-TR" sz="2800" dirty="0">
                <a:solidFill>
                  <a:srgbClr val="FF0000"/>
                </a:solidFill>
              </a:rPr>
              <a:t>göre şöyle tanımlanabilir, bir </a:t>
            </a:r>
            <a:r>
              <a:rPr lang="tr-TR" sz="2800" dirty="0">
                <a:solidFill>
                  <a:srgbClr val="00B050"/>
                </a:solidFill>
              </a:rPr>
              <a:t>iletken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2060"/>
                </a:solidFill>
              </a:rPr>
              <a:t>manyetik alanın içinde </a:t>
            </a:r>
            <a:r>
              <a:rPr lang="tr-TR" sz="2800" dirty="0">
                <a:solidFill>
                  <a:srgbClr val="FF0000"/>
                </a:solidFill>
              </a:rPr>
              <a:t>hareket ettirildiğinde, iletkende, iletken ve manyetik akış arasındaki nispi hız ile orantılı bir EMF üretilir.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indÃ¼ksiyon kanunu nedir">
            <a:extLst>
              <a:ext uri="{FF2B5EF4-FFF2-40B4-BE49-F238E27FC236}">
                <a16:creationId xmlns:a16="http://schemas.microsoft.com/office/drawing/2014/main" id="{04BAE35C-896A-4910-9876-ED16019BD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30" y="480243"/>
            <a:ext cx="6586834" cy="294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dÃ¼ksiyon kanunu">
            <a:extLst>
              <a:ext uri="{FF2B5EF4-FFF2-40B4-BE49-F238E27FC236}">
                <a16:creationId xmlns:a16="http://schemas.microsoft.com/office/drawing/2014/main" id="{4D70CB02-B636-4F09-AE07-9717B44F5E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364" y="505818"/>
            <a:ext cx="3521906" cy="292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80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Manyetik akış ölçerin şematik bir temsili, şekilde gösterilmiştir.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Elektromanyetik akış ölçer </a:t>
            </a:r>
            <a:r>
              <a:rPr lang="tr-TR" sz="2800" dirty="0">
                <a:solidFill>
                  <a:srgbClr val="00B050"/>
                </a:solidFill>
              </a:rPr>
              <a:t>sıvıyı iletken olarak </a:t>
            </a:r>
            <a:r>
              <a:rPr lang="tr-TR" sz="2800" dirty="0">
                <a:solidFill>
                  <a:srgbClr val="000000"/>
                </a:solidFill>
              </a:rPr>
              <a:t>kullanır.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0000"/>
                </a:solidFill>
              </a:rPr>
              <a:t>Elektromanyetik akış ölçer seri bağlı iki bobine sahiptir.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88" y="3158608"/>
            <a:ext cx="5422829" cy="335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52" y="3143387"/>
            <a:ext cx="5207936" cy="337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0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99049"/>
            <a:ext cx="9509760" cy="611766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Bobin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enerjilendiği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zaman, </a:t>
            </a:r>
            <a:r>
              <a:rPr lang="tr-TR" sz="2800" dirty="0">
                <a:solidFill>
                  <a:srgbClr val="FF0000"/>
                </a:solidFill>
              </a:rPr>
              <a:t>sıvı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etrafında </a:t>
            </a:r>
            <a:r>
              <a:rPr lang="tr-TR" sz="2800" dirty="0">
                <a:solidFill>
                  <a:srgbClr val="0070C0"/>
                </a:solidFill>
              </a:rPr>
              <a:t>akım etkisi ile </a:t>
            </a:r>
            <a:r>
              <a:rPr lang="tr-TR" sz="2800" dirty="0">
                <a:solidFill>
                  <a:srgbClr val="7030A0"/>
                </a:solidFill>
              </a:rPr>
              <a:t>bir manyetik alan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oluşacaktır.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Boru kenarına iki iletken elektrot </a:t>
            </a:r>
            <a:r>
              <a:rPr lang="tr-TR" sz="2800" dirty="0">
                <a:solidFill>
                  <a:srgbClr val="FF0000"/>
                </a:solidFill>
              </a:rPr>
              <a:t>sıvı akışına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ve </a:t>
            </a:r>
            <a:r>
              <a:rPr lang="tr-TR" sz="2800" dirty="0">
                <a:solidFill>
                  <a:srgbClr val="7030A0"/>
                </a:solidFill>
              </a:rPr>
              <a:t>manyetik alana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dik olarak yerleştirilmiştir.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68B11AB-AB09-4154-95E4-1CA3DE8EE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88" y="3158608"/>
            <a:ext cx="5422829" cy="335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99EFB73-DFF7-4B8C-BE4E-B851FC220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552" y="3143387"/>
            <a:ext cx="5207936" cy="337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3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/>
              <a:t>Boru içerisindeki sıvı </a:t>
            </a:r>
            <a:r>
              <a:rPr lang="tr-TR" sz="2800" dirty="0">
                <a:solidFill>
                  <a:srgbClr val="FF0000"/>
                </a:solidFill>
              </a:rPr>
              <a:t>akışkanın hız değişimi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B0F0"/>
                </a:solidFill>
              </a:rPr>
              <a:t>manyetik alanda etki yaparak</a:t>
            </a:r>
            <a:r>
              <a:rPr lang="tr-TR" sz="2800" dirty="0"/>
              <a:t>, değişimi elektrotlara iletecek, elektrotlarda ölçü aletine sinyal gönderecektir.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/>
              <a:t>Ölçü aletinin almış olduğu </a:t>
            </a:r>
            <a:r>
              <a:rPr lang="tr-TR" sz="2800" dirty="0">
                <a:solidFill>
                  <a:srgbClr val="FF0000"/>
                </a:solidFill>
              </a:rPr>
              <a:t>sinyalle göstermiş olduğu değişim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B050"/>
                </a:solidFill>
              </a:rPr>
              <a:t>akış hızının değişimi ile </a:t>
            </a:r>
            <a:r>
              <a:rPr lang="tr-TR" sz="2800" dirty="0">
                <a:solidFill>
                  <a:srgbClr val="0070C0"/>
                </a:solidFill>
              </a:rPr>
              <a:t>lineer</a:t>
            </a:r>
            <a:r>
              <a:rPr lang="tr-TR" sz="2800" dirty="0"/>
              <a:t> bir değişim gösterecektir.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Manyetik alan (</a:t>
            </a:r>
            <a:r>
              <a:rPr lang="tr-TR" sz="2800" i="1" dirty="0">
                <a:solidFill>
                  <a:srgbClr val="0070C0"/>
                </a:solidFill>
              </a:rPr>
              <a:t>H</a:t>
            </a:r>
            <a:r>
              <a:rPr lang="tr-TR" sz="2800" dirty="0">
                <a:solidFill>
                  <a:srgbClr val="0070C0"/>
                </a:solidFill>
              </a:rPr>
              <a:t>) </a:t>
            </a:r>
            <a:r>
              <a:rPr lang="tr-TR" sz="2800" dirty="0">
                <a:solidFill>
                  <a:srgbClr val="FF0000"/>
                </a:solidFill>
              </a:rPr>
              <a:t>akış yönüne dik olmalıdır ve indüklenen gerilim (</a:t>
            </a:r>
            <a:r>
              <a:rPr lang="tr-TR" sz="2800" i="1" dirty="0">
                <a:solidFill>
                  <a:srgbClr val="FF0000"/>
                </a:solidFill>
              </a:rPr>
              <a:t>E</a:t>
            </a:r>
            <a:r>
              <a:rPr lang="tr-TR" sz="2800" dirty="0">
                <a:solidFill>
                  <a:srgbClr val="FF0000"/>
                </a:solidFill>
              </a:rPr>
              <a:t>) </a:t>
            </a:r>
            <a:r>
              <a:rPr lang="tr-TR" sz="2800" i="1" dirty="0">
                <a:solidFill>
                  <a:srgbClr val="FF0000"/>
                </a:solidFill>
              </a:rPr>
              <a:t>H</a:t>
            </a:r>
            <a:r>
              <a:rPr lang="tr-TR" sz="2800" dirty="0">
                <a:solidFill>
                  <a:srgbClr val="FF0000"/>
                </a:solidFill>
              </a:rPr>
              <a:t> ve akış hızı (v) ikisine dik olacaktır.</a:t>
            </a:r>
          </a:p>
        </p:txBody>
      </p:sp>
    </p:spTree>
    <p:extLst>
      <p:ext uri="{BB962C8B-B14F-4D97-AF65-F5344CB8AC3E}">
        <p14:creationId xmlns:p14="http://schemas.microsoft.com/office/powerpoint/2010/main" val="78688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1"/>
            <a:r>
              <a:rPr lang="tr-TR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3.7 Gıda Akışının Ölçümü</a:t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b="1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3.7.1 Manyetik Akış Ölçüm</a:t>
            </a:r>
          </a:p>
        </p:txBody>
      </p:sp>
      <p:pic>
        <p:nvPicPr>
          <p:cNvPr id="4" name="Elektromanyetik Akış Ölçüm Prensib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869" y="206062"/>
            <a:ext cx="11218261" cy="6310626"/>
          </a:xfrm>
        </p:spPr>
      </p:pic>
    </p:spTree>
    <p:extLst>
      <p:ext uri="{BB962C8B-B14F-4D97-AF65-F5344CB8AC3E}">
        <p14:creationId xmlns:p14="http://schemas.microsoft.com/office/powerpoint/2010/main" val="27447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Diğer parametreler ile indüklenen EMK matematiksel ilişkisi şöyle verilir</a:t>
            </a:r>
          </a:p>
          <a:p>
            <a:pPr marL="4572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i="1" dirty="0"/>
              <a:t>e=B D</a:t>
            </a:r>
            <a:r>
              <a:rPr lang="tr-TR" sz="2800" dirty="0"/>
              <a:t> </a:t>
            </a:r>
            <a:r>
              <a:rPr lang="tr-TR" sz="2800" i="1" dirty="0"/>
              <a:t>v			</a:t>
            </a:r>
            <a:r>
              <a:rPr lang="tr-TR" sz="2800" dirty="0"/>
              <a:t>(3.37)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Burada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i="1" dirty="0"/>
              <a:t>B </a:t>
            </a:r>
            <a:r>
              <a:rPr lang="en-US" sz="2800" dirty="0"/>
              <a:t>= </a:t>
            </a:r>
            <a:r>
              <a:rPr lang="tr-TR" sz="2800" dirty="0">
                <a:solidFill>
                  <a:srgbClr val="FF0000"/>
                </a:solidFill>
              </a:rPr>
              <a:t>manyetik alanın şiddeti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i="1" dirty="0"/>
              <a:t>v </a:t>
            </a:r>
            <a:r>
              <a:rPr lang="tr-TR" sz="2800" dirty="0"/>
              <a:t>= </a:t>
            </a:r>
            <a:r>
              <a:rPr lang="tr-TR" sz="2800" dirty="0">
                <a:solidFill>
                  <a:srgbClr val="FF0000"/>
                </a:solidFill>
              </a:rPr>
              <a:t>akış hızı </a:t>
            </a:r>
            <a:r>
              <a:rPr lang="tr-TR" sz="2800" dirty="0"/>
              <a:t>(m/s)			</a:t>
            </a: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i="1" dirty="0"/>
              <a:t>D </a:t>
            </a:r>
            <a:r>
              <a:rPr lang="en-US" sz="2800" dirty="0"/>
              <a:t>= </a:t>
            </a:r>
            <a:r>
              <a:rPr lang="tr-TR" sz="2800" dirty="0">
                <a:solidFill>
                  <a:srgbClr val="FF0000"/>
                </a:solidFill>
              </a:rPr>
              <a:t>borusunun çapı </a:t>
            </a:r>
            <a:r>
              <a:rPr lang="en-US" sz="2800" dirty="0"/>
              <a:t>(m)</a:t>
            </a:r>
            <a:r>
              <a:rPr lang="tr-TR" sz="2800" dirty="0"/>
              <a:t>	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4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6042"/>
            <a:ext cx="9509760" cy="61506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Hacimsel akış hızı aşağıdaki ilişki ile hesaplanabilir:</a:t>
            </a:r>
          </a:p>
          <a:p>
            <a:pPr marL="4572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dirty="0"/>
              <a:t>Q = </a:t>
            </a:r>
            <a:r>
              <a:rPr lang="tr-TR" sz="2800" i="1" dirty="0"/>
              <a:t>v </a:t>
            </a:r>
            <a:r>
              <a:rPr lang="tr-TR" sz="2800" dirty="0"/>
              <a:t>A		(3.38)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Burada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i="1" dirty="0"/>
              <a:t>A </a:t>
            </a:r>
            <a:r>
              <a:rPr lang="en-US" sz="2800" dirty="0"/>
              <a:t>= </a:t>
            </a:r>
            <a:r>
              <a:rPr lang="tr-TR" sz="2800" dirty="0">
                <a:solidFill>
                  <a:srgbClr val="FF0000"/>
                </a:solidFill>
              </a:rPr>
              <a:t>Borunun kesit alanı </a:t>
            </a:r>
            <a:r>
              <a:rPr lang="tr-TR" sz="2800" dirty="0"/>
              <a:t>	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7CCB45D4-4D3A-469B-B1C4-6A5BAA8A5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18" y="2052395"/>
            <a:ext cx="4794728" cy="443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5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Manyetik akış metre ilkesine göre ölçüm için </a:t>
            </a:r>
            <a:r>
              <a:rPr lang="tr-TR" sz="2800" dirty="0">
                <a:solidFill>
                  <a:srgbClr val="0070C0"/>
                </a:solidFill>
              </a:rPr>
              <a:t>uygun birçok sıvı gıda </a:t>
            </a:r>
            <a:r>
              <a:rPr lang="tr-TR" sz="2800" dirty="0">
                <a:solidFill>
                  <a:srgbClr val="FF0000"/>
                </a:solidFill>
              </a:rPr>
              <a:t>vardır.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</a:rPr>
              <a:t>Elektromanyetik akış ölçer </a:t>
            </a:r>
            <a:r>
              <a:rPr lang="tr-TR" sz="2800" dirty="0">
                <a:solidFill>
                  <a:srgbClr val="00B050"/>
                </a:solidFill>
              </a:rPr>
              <a:t>meyve suları</a:t>
            </a:r>
            <a:r>
              <a:rPr lang="tr-TR" sz="2800" dirty="0">
                <a:solidFill>
                  <a:srgbClr val="FF0000"/>
                </a:solidFill>
              </a:rPr>
              <a:t>, yoğurt, bira, </a:t>
            </a:r>
            <a:r>
              <a:rPr lang="tr-TR" sz="2800" dirty="0">
                <a:solidFill>
                  <a:srgbClr val="0070C0"/>
                </a:solidFill>
              </a:rPr>
              <a:t>narenciye suyu </a:t>
            </a:r>
            <a:r>
              <a:rPr lang="tr-TR" sz="2800" dirty="0">
                <a:solidFill>
                  <a:srgbClr val="FF0000"/>
                </a:solidFill>
              </a:rPr>
              <a:t>gibi gıda maddelerine uygulanabilir.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rgbClr val="FF0000"/>
                </a:solidFill>
              </a:rPr>
              <a:t>Tablo’te</a:t>
            </a:r>
            <a:r>
              <a:rPr lang="tr-TR" sz="2800" dirty="0">
                <a:solidFill>
                  <a:srgbClr val="FF0000"/>
                </a:solidFill>
              </a:rPr>
              <a:t> bazı sıvı gıda malzemelerinin iletkenlik değerleri verilmiştir.</a:t>
            </a:r>
          </a:p>
        </p:txBody>
      </p:sp>
    </p:spTree>
    <p:extLst>
      <p:ext uri="{BB962C8B-B14F-4D97-AF65-F5344CB8AC3E}">
        <p14:creationId xmlns:p14="http://schemas.microsoft.com/office/powerpoint/2010/main" val="389250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 Giriş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3.2 Nem Miktarı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3.4 Gıda İşleme Ortamında Nem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3.5 Gıdanın Bulanıklığı ve Rengi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3.6 Gıda ve Proses Sıcaklık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rgbClr val="FF0000"/>
                </a:solidFill>
              </a:rPr>
              <a:t>3.7 Gıda Akışının Ölçümü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3.8 Sıvı Gıdaların Viskozitesi</a:t>
            </a:r>
          </a:p>
        </p:txBody>
      </p:sp>
    </p:spTree>
    <p:extLst>
      <p:ext uri="{BB962C8B-B14F-4D97-AF65-F5344CB8AC3E}">
        <p14:creationId xmlns:p14="http://schemas.microsoft.com/office/powerpoint/2010/main" val="3110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tr-TR" sz="2800" b="1" dirty="0">
                <a:solidFill>
                  <a:srgbClr val="FF0000"/>
                </a:solidFill>
              </a:rPr>
              <a:t>Tablo 3.10 </a:t>
            </a:r>
            <a:r>
              <a:rPr lang="tr-TR" sz="2800" dirty="0">
                <a:solidFill>
                  <a:srgbClr val="FF0000"/>
                </a:solidFill>
              </a:rPr>
              <a:t>Bazı Gıda Malzemelerin Elektriksel İletkenliği</a:t>
            </a:r>
          </a:p>
          <a:p>
            <a:pPr marL="45720" indent="0">
              <a:buNone/>
            </a:pPr>
            <a:r>
              <a:rPr lang="tr-TR" sz="2800" b="1" dirty="0">
                <a:solidFill>
                  <a:srgbClr val="FF0000"/>
                </a:solidFill>
              </a:rPr>
              <a:t>Sıvı Gıda Malzemesi 		İletkenliği (</a:t>
            </a:r>
            <a:r>
              <a:rPr lang="tr-TR" sz="2800" b="1" dirty="0" err="1">
                <a:solidFill>
                  <a:srgbClr val="FF0000"/>
                </a:solidFill>
              </a:rPr>
              <a:t>mS</a:t>
            </a:r>
            <a:r>
              <a:rPr lang="tr-TR" sz="2800" b="1" dirty="0">
                <a:solidFill>
                  <a:srgbClr val="FF0000"/>
                </a:solidFill>
              </a:rPr>
              <a:t>* / cm)</a:t>
            </a:r>
          </a:p>
          <a:p>
            <a:pPr marL="4572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Melas</a:t>
            </a:r>
            <a:r>
              <a:rPr lang="tr-TR" sz="2800" dirty="0"/>
              <a:t> (50°C’de) 				5,000</a:t>
            </a:r>
          </a:p>
          <a:p>
            <a:pPr marL="4572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Mısır şurubu</a:t>
            </a:r>
            <a:r>
              <a:rPr lang="tr-TR" sz="2800" dirty="0"/>
              <a:t>				16</a:t>
            </a:r>
          </a:p>
          <a:p>
            <a:pPr marL="45720" indent="0">
              <a:buNone/>
            </a:pPr>
            <a:r>
              <a:rPr lang="tr-TR" sz="2800" dirty="0" err="1"/>
              <a:t>Vodka</a:t>
            </a:r>
            <a:r>
              <a:rPr lang="tr-TR" sz="2800" dirty="0"/>
              <a:t> (100 </a:t>
            </a:r>
            <a:r>
              <a:rPr lang="tr-TR" sz="2800" dirty="0" err="1"/>
              <a:t>proof</a:t>
            </a:r>
            <a:r>
              <a:rPr lang="tr-TR" sz="2800" dirty="0"/>
              <a:t>) 			4</a:t>
            </a:r>
          </a:p>
          <a:p>
            <a:pPr marL="4572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Su (içilebilir)</a:t>
            </a:r>
            <a:r>
              <a:rPr lang="tr-TR" sz="2800" dirty="0"/>
              <a:t>				70</a:t>
            </a:r>
          </a:p>
          <a:p>
            <a:pPr marL="45720" indent="0">
              <a:buNone/>
            </a:pPr>
            <a:r>
              <a:rPr lang="tr-TR" sz="2800" dirty="0">
                <a:solidFill>
                  <a:srgbClr val="00B050"/>
                </a:solidFill>
              </a:rPr>
              <a:t>* Milli Siemens</a:t>
            </a:r>
            <a:endParaRPr lang="tr-TR" sz="36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0.1 </a:t>
            </a:r>
            <a:r>
              <a:rPr lang="tr-TR" sz="2800" dirty="0" err="1">
                <a:solidFill>
                  <a:srgbClr val="FF0000"/>
                </a:solidFill>
              </a:rPr>
              <a:t>mS</a:t>
            </a:r>
            <a:r>
              <a:rPr lang="tr-TR" sz="2800" dirty="0">
                <a:solidFill>
                  <a:srgbClr val="FF0000"/>
                </a:solidFill>
              </a:rPr>
              <a:t>/cm gibi düşük iletkenliğe sahip sıvıların elektromanyetik akış ölçümü için özel tasarım hususları yapılmalıdır.</a:t>
            </a:r>
          </a:p>
          <a:p>
            <a:pPr marL="4572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2888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Malzemelerin çoğu daha </a:t>
            </a:r>
            <a:r>
              <a:rPr lang="tr-TR" sz="2800" dirty="0">
                <a:solidFill>
                  <a:srgbClr val="002060"/>
                </a:solidFill>
              </a:rPr>
              <a:t>yüksek sıcaklıklarda </a:t>
            </a:r>
            <a:r>
              <a:rPr lang="tr-TR" sz="2800" dirty="0">
                <a:solidFill>
                  <a:srgbClr val="FF0000"/>
                </a:solidFill>
              </a:rPr>
              <a:t>daha </a:t>
            </a:r>
            <a:r>
              <a:rPr lang="tr-TR" sz="2800" dirty="0">
                <a:solidFill>
                  <a:srgbClr val="0070C0"/>
                </a:solidFill>
              </a:rPr>
              <a:t>yüksek iletkenlik </a:t>
            </a:r>
            <a:r>
              <a:rPr lang="tr-TR" sz="2800" dirty="0">
                <a:solidFill>
                  <a:srgbClr val="FF0000"/>
                </a:solidFill>
              </a:rPr>
              <a:t>gösterir, bu nedenle belirli bir sıcaklıkta </a:t>
            </a:r>
            <a:r>
              <a:rPr lang="tr-TR" sz="2800" dirty="0">
                <a:solidFill>
                  <a:srgbClr val="00B050"/>
                </a:solidFill>
              </a:rPr>
              <a:t>düşük iletkenliğe </a:t>
            </a:r>
            <a:r>
              <a:rPr lang="tr-TR" sz="2800" dirty="0">
                <a:solidFill>
                  <a:srgbClr val="FF0000"/>
                </a:solidFill>
              </a:rPr>
              <a:t>sahip bir sıvı yüksek bir sıcaklıkta ölçülebilir.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Şarap genellikle daha küçük iletkenliğe sahiptir, ancak kaynatılırken daha yüksek bir sıcaklıkta akışını ölçmek (yani, malt) mümkün olabilir.</a:t>
            </a:r>
          </a:p>
        </p:txBody>
      </p:sp>
    </p:spTree>
    <p:extLst>
      <p:ext uri="{BB962C8B-B14F-4D97-AF65-F5344CB8AC3E}">
        <p14:creationId xmlns:p14="http://schemas.microsoft.com/office/powerpoint/2010/main" val="80303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Manyetik akış metre melas ya da </a:t>
            </a:r>
            <a:r>
              <a:rPr lang="tr-TR" sz="2800" dirty="0">
                <a:solidFill>
                  <a:srgbClr val="00B050"/>
                </a:solidFill>
              </a:rPr>
              <a:t>şeker şurubu </a:t>
            </a:r>
            <a:r>
              <a:rPr lang="tr-TR" sz="2800" dirty="0">
                <a:solidFill>
                  <a:srgbClr val="FF0000"/>
                </a:solidFill>
              </a:rPr>
              <a:t>olduğu gibi malzemenin </a:t>
            </a:r>
            <a:r>
              <a:rPr lang="tr-TR" sz="2800" dirty="0">
                <a:solidFill>
                  <a:srgbClr val="0070C0"/>
                </a:solidFill>
              </a:rPr>
              <a:t>viskozitesi ile etkilenmez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Manyetik akış metre kapasitesi </a:t>
            </a:r>
            <a:r>
              <a:rPr lang="tr-TR" sz="2800" dirty="0">
                <a:solidFill>
                  <a:srgbClr val="0070C0"/>
                </a:solidFill>
              </a:rPr>
              <a:t>40 ml/m gibi düşük </a:t>
            </a:r>
            <a:r>
              <a:rPr lang="tr-TR" sz="2800" dirty="0">
                <a:solidFill>
                  <a:srgbClr val="FF0000"/>
                </a:solidFill>
              </a:rPr>
              <a:t>aralıklarla </a:t>
            </a:r>
            <a:r>
              <a:rPr lang="tr-TR" sz="2800" dirty="0">
                <a:solidFill>
                  <a:srgbClr val="00B050"/>
                </a:solidFill>
              </a:rPr>
              <a:t>378 </a:t>
            </a:r>
            <a:r>
              <a:rPr lang="tr-TR" sz="2800" dirty="0" err="1">
                <a:solidFill>
                  <a:srgbClr val="00B050"/>
                </a:solidFill>
              </a:rPr>
              <a:t>kl</a:t>
            </a:r>
            <a:r>
              <a:rPr lang="tr-TR" sz="2800" dirty="0">
                <a:solidFill>
                  <a:srgbClr val="00B050"/>
                </a:solidFill>
              </a:rPr>
              <a:t>/m </a:t>
            </a:r>
            <a:r>
              <a:rPr lang="tr-TR" sz="2800" dirty="0">
                <a:solidFill>
                  <a:srgbClr val="FF0000"/>
                </a:solidFill>
              </a:rPr>
              <a:t>arasında değişmektedir ve </a:t>
            </a:r>
            <a:r>
              <a:rPr lang="tr-TR" sz="2800" dirty="0">
                <a:solidFill>
                  <a:srgbClr val="0070C0"/>
                </a:solidFill>
              </a:rPr>
              <a:t>2,5 mm </a:t>
            </a:r>
            <a:r>
              <a:rPr lang="tr-TR" sz="2800" dirty="0">
                <a:solidFill>
                  <a:srgbClr val="FF0000"/>
                </a:solidFill>
              </a:rPr>
              <a:t>çapında </a:t>
            </a:r>
            <a:r>
              <a:rPr lang="tr-TR" sz="2800" dirty="0">
                <a:solidFill>
                  <a:srgbClr val="002060"/>
                </a:solidFill>
              </a:rPr>
              <a:t>2,4 m</a:t>
            </a:r>
            <a:r>
              <a:rPr lang="tr-TR" sz="2800" dirty="0">
                <a:solidFill>
                  <a:srgbClr val="FF0000"/>
                </a:solidFill>
              </a:rPr>
              <a:t> arasında değişen boru boyutlarında yerleştirilebilir.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Güç tüketimi yaklaşık 20 W DC uyarma durumunda, 50 mm AC birim için 30W ve 760 mm AC birim için 0.3 kW.</a:t>
            </a:r>
          </a:p>
        </p:txBody>
      </p:sp>
    </p:spTree>
    <p:extLst>
      <p:ext uri="{BB962C8B-B14F-4D97-AF65-F5344CB8AC3E}">
        <p14:creationId xmlns:p14="http://schemas.microsoft.com/office/powerpoint/2010/main" val="244536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altLang="tr-TR" sz="3600" dirty="0"/>
              <a:t>Montajda dikkat edilmesi gerekenler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altLang="tr-TR" sz="2800" dirty="0"/>
              <a:t>Akışın tam gelişmiş ve </a:t>
            </a:r>
            <a:r>
              <a:rPr lang="tr-TR" altLang="tr-TR" sz="2800" dirty="0" err="1"/>
              <a:t>üniform</a:t>
            </a:r>
            <a:r>
              <a:rPr lang="tr-TR" altLang="tr-TR" sz="2800" dirty="0"/>
              <a:t> olabilmesi için, manyetik debimetreden önce kullanılan </a:t>
            </a:r>
            <a:r>
              <a:rPr lang="tr-TR" altLang="tr-TR" sz="2800" dirty="0">
                <a:solidFill>
                  <a:srgbClr val="0070C0"/>
                </a:solidFill>
              </a:rPr>
              <a:t>boru çapının </a:t>
            </a:r>
            <a:r>
              <a:rPr lang="tr-TR" altLang="tr-TR" sz="2800" dirty="0">
                <a:solidFill>
                  <a:srgbClr val="FF0000"/>
                </a:solidFill>
              </a:rPr>
              <a:t>en az 5 katı</a:t>
            </a:r>
            <a:r>
              <a:rPr lang="tr-TR" altLang="tr-TR" sz="2800" dirty="0"/>
              <a:t>, debimetreden sonra da kullanılan boru çapının en az 2 katı mesafe gerekmektedir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31" y="3863662"/>
            <a:ext cx="7551738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83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1"/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b="1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Kütle Akış Ölçer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Gıda işlemede, birçok durumda, istenen miktarda ürün elde etmek için sisteme ölçülü bir gıda maddesi </a:t>
            </a:r>
            <a:r>
              <a:rPr lang="tr-TR" sz="2800" dirty="0">
                <a:solidFill>
                  <a:srgbClr val="FF0000"/>
                </a:solidFill>
              </a:rPr>
              <a:t>miktarı</a:t>
            </a:r>
            <a:r>
              <a:rPr lang="tr-TR" sz="2800" dirty="0">
                <a:solidFill>
                  <a:srgbClr val="00B050"/>
                </a:solidFill>
              </a:rPr>
              <a:t> beslenir.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Örneğin, bir </a:t>
            </a:r>
            <a:r>
              <a:rPr lang="tr-TR" sz="2800" dirty="0">
                <a:solidFill>
                  <a:srgbClr val="000000"/>
                </a:solidFill>
              </a:rPr>
              <a:t>maya fermantasyon </a:t>
            </a:r>
            <a:r>
              <a:rPr lang="tr-TR" sz="2800" dirty="0">
                <a:solidFill>
                  <a:srgbClr val="FF0000"/>
                </a:solidFill>
              </a:rPr>
              <a:t>cihazına  </a:t>
            </a:r>
            <a:r>
              <a:rPr lang="tr-TR" sz="2800" dirty="0">
                <a:solidFill>
                  <a:srgbClr val="00B050"/>
                </a:solidFill>
              </a:rPr>
              <a:t>şeker suyu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FF0000"/>
                </a:solidFill>
              </a:rPr>
              <a:t>izomerizasyon</a:t>
            </a:r>
            <a:r>
              <a:rPr lang="tr-TR" sz="2800" dirty="0">
                <a:solidFill>
                  <a:srgbClr val="FF0000"/>
                </a:solidFill>
              </a:rPr>
              <a:t> cihazına </a:t>
            </a:r>
            <a:r>
              <a:rPr lang="tr-TR" sz="2800" dirty="0" err="1">
                <a:solidFill>
                  <a:srgbClr val="FF0000"/>
                </a:solidFill>
              </a:rPr>
              <a:t>glukoz</a:t>
            </a:r>
            <a:r>
              <a:rPr lang="tr-TR" sz="2800" dirty="0">
                <a:solidFill>
                  <a:srgbClr val="FF0000"/>
                </a:solidFill>
              </a:rPr>
              <a:t> çözeltisi, </a:t>
            </a:r>
            <a:r>
              <a:rPr lang="tr-TR" sz="2800" dirty="0">
                <a:solidFill>
                  <a:srgbClr val="0070C0"/>
                </a:solidFill>
              </a:rPr>
              <a:t>süt tozu üretiminde</a:t>
            </a:r>
            <a:r>
              <a:rPr lang="tr-TR" sz="2800" dirty="0">
                <a:solidFill>
                  <a:srgbClr val="FF0000"/>
                </a:solidFill>
              </a:rPr>
              <a:t> püskürtmeli kurutucuya sıvı süt beslenmesi kütle akış ölçümü gerekli olan örneklerdir.</a:t>
            </a:r>
          </a:p>
        </p:txBody>
      </p:sp>
    </p:spTree>
    <p:extLst>
      <p:ext uri="{BB962C8B-B14F-4D97-AF65-F5344CB8AC3E}">
        <p14:creationId xmlns:p14="http://schemas.microsoft.com/office/powerpoint/2010/main" val="53623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Tüm </a:t>
            </a:r>
            <a:r>
              <a:rPr lang="tr-TR" sz="2800" dirty="0">
                <a:solidFill>
                  <a:srgbClr val="7030A0"/>
                </a:solidFill>
              </a:rPr>
              <a:t>kütle akış ölçerler </a:t>
            </a:r>
            <a:r>
              <a:rPr lang="tr-TR" sz="2800" dirty="0">
                <a:solidFill>
                  <a:srgbClr val="FF0000"/>
                </a:solidFill>
              </a:rPr>
              <a:t>bir akışkan dönerken, </a:t>
            </a:r>
            <a:r>
              <a:rPr lang="tr-TR" sz="2800" dirty="0">
                <a:solidFill>
                  <a:srgbClr val="0070C0"/>
                </a:solidFill>
              </a:rPr>
              <a:t>sıvıdan üretilen kuvvet</a:t>
            </a:r>
            <a:r>
              <a:rPr lang="tr-TR" sz="2800" dirty="0">
                <a:solidFill>
                  <a:srgbClr val="FF0000"/>
                </a:solidFill>
              </a:rPr>
              <a:t> sıvı kütlesi ile orantılı olması prensibine göre çalışır.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rgbClr val="7030A0"/>
                </a:solidFill>
              </a:rPr>
              <a:t>Coriolis</a:t>
            </a:r>
            <a:r>
              <a:rPr lang="tr-TR" sz="2800" dirty="0">
                <a:solidFill>
                  <a:srgbClr val="7030A0"/>
                </a:solidFill>
              </a:rPr>
              <a:t> kütle akış ölçer, </a:t>
            </a:r>
            <a:r>
              <a:rPr lang="tr-TR" sz="2800" dirty="0">
                <a:solidFill>
                  <a:srgbClr val="FF0000"/>
                </a:solidFill>
              </a:rPr>
              <a:t>boru eksenine dik sabit bir eksen etrafında döndürülen boru içinden akan bir akışkan ile üretilen bir tanjant ivme kullanmaktadır.</a:t>
            </a:r>
          </a:p>
        </p:txBody>
      </p:sp>
      <p:pic>
        <p:nvPicPr>
          <p:cNvPr id="3074" name="Picture 2" descr="RST fckd">
            <a:extLst>
              <a:ext uri="{FF2B5EF4-FFF2-40B4-BE49-F238E27FC236}">
                <a16:creationId xmlns:a16="http://schemas.microsoft.com/office/drawing/2014/main" id="{BAC3A051-A801-4604-BCE9-9872C2952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515" y="4331368"/>
            <a:ext cx="2708970" cy="215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51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FF0000"/>
                </a:solidFill>
              </a:rPr>
              <a:t>3.7 Gıda Akışının Ölçümü</a:t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>
                <a:solidFill>
                  <a:srgbClr val="00B0F0"/>
                </a:solidFill>
              </a:rPr>
              <a:t>3.7.2 Kütle Akış Ölçüm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3" name="Coriolis Akış Ölçüm Prensib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494" y="206062"/>
            <a:ext cx="11218261" cy="6310626"/>
          </a:xfrm>
        </p:spPr>
      </p:pic>
    </p:spTree>
    <p:extLst>
      <p:ext uri="{BB962C8B-B14F-4D97-AF65-F5344CB8AC3E}">
        <p14:creationId xmlns:p14="http://schemas.microsoft.com/office/powerpoint/2010/main" val="365267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 err="1">
                <a:solidFill>
                  <a:srgbClr val="FF0000"/>
                </a:solidFill>
              </a:rPr>
              <a:t>Coriolis</a:t>
            </a:r>
            <a:r>
              <a:rPr lang="tr-TR" sz="2800" dirty="0">
                <a:solidFill>
                  <a:srgbClr val="FF0000"/>
                </a:solidFill>
              </a:rPr>
              <a:t> debimetre </a:t>
            </a:r>
            <a:r>
              <a:rPr lang="tr-TR" sz="2800" dirty="0">
                <a:solidFill>
                  <a:srgbClr val="000000"/>
                </a:solidFill>
              </a:rPr>
              <a:t>kütle akış hızının </a:t>
            </a:r>
            <a:r>
              <a:rPr lang="tr-TR" sz="2800" dirty="0">
                <a:solidFill>
                  <a:srgbClr val="FF0000"/>
                </a:solidFill>
              </a:rPr>
              <a:t>yanı sıra </a:t>
            </a:r>
            <a:r>
              <a:rPr lang="tr-TR" sz="2800" dirty="0">
                <a:solidFill>
                  <a:srgbClr val="0070C0"/>
                </a:solidFill>
              </a:rPr>
              <a:t>hacimsel akış hızı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yoğunluk</a:t>
            </a:r>
            <a:r>
              <a:rPr lang="tr-TR" sz="2800" dirty="0">
                <a:solidFill>
                  <a:srgbClr val="FF0000"/>
                </a:solidFill>
              </a:rPr>
              <a:t> ya da </a:t>
            </a:r>
            <a:r>
              <a:rPr lang="tr-TR" sz="2800" dirty="0">
                <a:solidFill>
                  <a:srgbClr val="002060"/>
                </a:solidFill>
              </a:rPr>
              <a:t>sıcaklığın</a:t>
            </a:r>
            <a:r>
              <a:rPr lang="tr-TR" sz="2800" dirty="0">
                <a:solidFill>
                  <a:srgbClr val="FF0000"/>
                </a:solidFill>
              </a:rPr>
              <a:t> ölçülmesi için kalibre edilebilir.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rgbClr val="FF0000"/>
                </a:solidFill>
              </a:rPr>
              <a:t>Coriolis</a:t>
            </a:r>
            <a:r>
              <a:rPr lang="tr-TR" sz="2800" dirty="0">
                <a:solidFill>
                  <a:srgbClr val="FF0000"/>
                </a:solidFill>
              </a:rPr>
              <a:t> akış metre </a:t>
            </a:r>
            <a:r>
              <a:rPr lang="tr-TR" sz="2800" dirty="0">
                <a:solidFill>
                  <a:srgbClr val="002060"/>
                </a:solidFill>
              </a:rPr>
              <a:t>sıvıların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çamurların</a:t>
            </a:r>
            <a:r>
              <a:rPr lang="tr-TR" sz="2800" dirty="0">
                <a:solidFill>
                  <a:srgbClr val="FF0000"/>
                </a:solidFill>
              </a:rPr>
              <a:t> kütle akış ölçümleri için tavsiye edilir.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11,340 kg/</a:t>
            </a:r>
            <a:r>
              <a:rPr lang="tr-TR" sz="2800" dirty="0" err="1">
                <a:solidFill>
                  <a:srgbClr val="0070C0"/>
                </a:solidFill>
              </a:rPr>
              <a:t>dk’ya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kadar debimetre akışında iyi çalışır.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Boru boyutu </a:t>
            </a:r>
            <a:r>
              <a:rPr lang="tr-TR" sz="2800" dirty="0">
                <a:solidFill>
                  <a:srgbClr val="0070C0"/>
                </a:solidFill>
              </a:rPr>
              <a:t>1.5 mm -150 mm </a:t>
            </a:r>
            <a:r>
              <a:rPr lang="tr-TR" sz="2800" dirty="0">
                <a:solidFill>
                  <a:srgbClr val="FF0000"/>
                </a:solidFill>
              </a:rPr>
              <a:t>arasında değişmektedir.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Sıcaklık değişimi</a:t>
            </a:r>
            <a:r>
              <a:rPr lang="tr-TR" sz="2800" dirty="0">
                <a:solidFill>
                  <a:srgbClr val="FF0000"/>
                </a:solidFill>
              </a:rPr>
              <a:t>, akış ölçerin doğruluğunu etkilemesine rağmen, </a:t>
            </a:r>
            <a:r>
              <a:rPr lang="tr-TR" sz="2800" dirty="0">
                <a:solidFill>
                  <a:srgbClr val="0070C0"/>
                </a:solidFill>
              </a:rPr>
              <a:t>viskozite </a:t>
            </a:r>
            <a:r>
              <a:rPr lang="tr-TR" sz="2800" dirty="0">
                <a:solidFill>
                  <a:srgbClr val="FF0000"/>
                </a:solidFill>
              </a:rPr>
              <a:t>performansı üzerinde bir </a:t>
            </a:r>
            <a:r>
              <a:rPr lang="tr-TR" sz="2800" dirty="0">
                <a:solidFill>
                  <a:srgbClr val="00B050"/>
                </a:solidFill>
              </a:rPr>
              <a:t>etkisi yoktur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127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Bira, çikolata, meyve suyu, bal, dondurma, margarin, süt, melas, fıstık yağı, salça ve bitkisel yağ gibi gıda ürünlerinin </a:t>
            </a:r>
            <a:r>
              <a:rPr lang="tr-TR" sz="2800" dirty="0">
                <a:solidFill>
                  <a:srgbClr val="000000"/>
                </a:solidFill>
              </a:rPr>
              <a:t>kütle akış debisi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FF0000"/>
                </a:solidFill>
              </a:rPr>
              <a:t>Coriolis</a:t>
            </a:r>
            <a:r>
              <a:rPr lang="tr-TR" sz="2800" dirty="0">
                <a:solidFill>
                  <a:srgbClr val="FF0000"/>
                </a:solidFill>
              </a:rPr>
              <a:t> akış ölçerle ölçülebilir; ancak, </a:t>
            </a:r>
            <a:r>
              <a:rPr lang="tr-TR" sz="2800" dirty="0">
                <a:solidFill>
                  <a:srgbClr val="00B050"/>
                </a:solidFill>
              </a:rPr>
              <a:t>metre tıkanmaya yatkındır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Akış ölçer tıkanabildiği için, </a:t>
            </a:r>
            <a:r>
              <a:rPr lang="tr-TR" sz="2800" dirty="0">
                <a:solidFill>
                  <a:srgbClr val="00B050"/>
                </a:solidFill>
              </a:rPr>
              <a:t>sertleşmeye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C00000"/>
                </a:solidFill>
              </a:rPr>
              <a:t>dondurulmaya</a:t>
            </a:r>
            <a:r>
              <a:rPr lang="tr-TR" sz="2800" dirty="0">
                <a:solidFill>
                  <a:srgbClr val="FF0000"/>
                </a:solidFill>
              </a:rPr>
              <a:t> ya da bir </a:t>
            </a:r>
            <a:r>
              <a:rPr lang="tr-TR" sz="2800" dirty="0" err="1">
                <a:solidFill>
                  <a:srgbClr val="0070C0"/>
                </a:solidFill>
              </a:rPr>
              <a:t>kristalizasyona</a:t>
            </a:r>
            <a:r>
              <a:rPr lang="tr-TR" sz="2800" dirty="0">
                <a:solidFill>
                  <a:srgbClr val="0070C0"/>
                </a:solidFill>
              </a:rPr>
              <a:t> uğrayan </a:t>
            </a:r>
            <a:r>
              <a:rPr lang="tr-TR" sz="2800" dirty="0">
                <a:solidFill>
                  <a:srgbClr val="FF0000"/>
                </a:solidFill>
              </a:rPr>
              <a:t>ürünler için </a:t>
            </a:r>
            <a:r>
              <a:rPr lang="tr-TR" sz="2800" dirty="0">
                <a:solidFill>
                  <a:srgbClr val="00B050"/>
                </a:solidFill>
              </a:rPr>
              <a:t>uygun değildir.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gibi durumlarda, kolay tıkanma olmayan tek tüp tasarımı çift boru tasarımına tercih edilir.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1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rgbClr val="FF0000"/>
                </a:solidFill>
              </a:rPr>
              <a:t>Coriolis</a:t>
            </a:r>
            <a:r>
              <a:rPr lang="tr-TR" sz="2800" dirty="0">
                <a:solidFill>
                  <a:srgbClr val="FF0000"/>
                </a:solidFill>
              </a:rPr>
              <a:t> akış ölçerin bir başka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dezavantajı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titreşim eğilimli</a:t>
            </a:r>
            <a:r>
              <a:rPr lang="tr-TR" sz="2800" dirty="0">
                <a:solidFill>
                  <a:srgbClr val="FF0000"/>
                </a:solidFill>
              </a:rPr>
              <a:t> olmasıdır.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akış ölçer, büyük pompalar, </a:t>
            </a:r>
            <a:r>
              <a:rPr lang="tr-TR" sz="2800" dirty="0">
                <a:solidFill>
                  <a:srgbClr val="000000"/>
                </a:solidFill>
              </a:rPr>
              <a:t>titreşimli</a:t>
            </a:r>
            <a:r>
              <a:rPr lang="tr-TR" sz="2800" dirty="0">
                <a:solidFill>
                  <a:srgbClr val="FF0000"/>
                </a:solidFill>
              </a:rPr>
              <a:t> seçmeler veya elekler, titreşimli konveyör ve bu tür diğer cihazların yakınına </a:t>
            </a:r>
            <a:r>
              <a:rPr lang="tr-TR" sz="2800" dirty="0">
                <a:solidFill>
                  <a:srgbClr val="00B050"/>
                </a:solidFill>
              </a:rPr>
              <a:t>monte edilmemelidir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0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3.9 Gıdanın </a:t>
            </a:r>
            <a:r>
              <a:rPr lang="tr-TR" sz="2800" dirty="0" err="1">
                <a:solidFill>
                  <a:schemeClr val="tx2"/>
                </a:solidFill>
              </a:rPr>
              <a:t>Brixi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3.10 Gıdanın </a:t>
            </a:r>
            <a:r>
              <a:rPr lang="tr-TR" sz="2800" dirty="0" err="1">
                <a:solidFill>
                  <a:schemeClr val="tx2"/>
                </a:solidFill>
              </a:rPr>
              <a:t>pH</a:t>
            </a:r>
            <a:r>
              <a:rPr lang="tr-TR" sz="2800" dirty="0">
                <a:solidFill>
                  <a:schemeClr val="tx2"/>
                </a:solidFill>
              </a:rPr>
              <a:t> Değerleri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3.11 Gıda Enzimleri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3.12 Lezzet Ölçümü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3.13 Gıdanın Dokusu ve Partikül Boyutu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3.14 Gıda Bileşenleri Analizi</a:t>
            </a:r>
          </a:p>
        </p:txBody>
      </p:sp>
    </p:spTree>
    <p:extLst>
      <p:ext uri="{BB962C8B-B14F-4D97-AF65-F5344CB8AC3E}">
        <p14:creationId xmlns:p14="http://schemas.microsoft.com/office/powerpoint/2010/main" val="12394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0070C0"/>
                </a:solidFill>
              </a:rPr>
              <a:t>Türbin Akış Ölçer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Türbin akış metre </a:t>
            </a:r>
            <a:r>
              <a:rPr lang="tr-TR" sz="2800" dirty="0">
                <a:solidFill>
                  <a:srgbClr val="0070C0"/>
                </a:solidFill>
              </a:rPr>
              <a:t>süt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7030A0"/>
                </a:solidFill>
              </a:rPr>
              <a:t>içecek</a:t>
            </a:r>
            <a:r>
              <a:rPr lang="tr-TR" sz="2800" dirty="0">
                <a:solidFill>
                  <a:srgbClr val="FF0000"/>
                </a:solidFill>
              </a:rPr>
              <a:t> gibi bazı gıda işleme sanayinde kullanılmaktadır, ancak </a:t>
            </a:r>
            <a:r>
              <a:rPr lang="tr-TR" sz="2800" dirty="0">
                <a:solidFill>
                  <a:srgbClr val="00B050"/>
                </a:solidFill>
              </a:rPr>
              <a:t>yüksek </a:t>
            </a:r>
            <a:r>
              <a:rPr lang="tr-TR" sz="2800" dirty="0" err="1">
                <a:solidFill>
                  <a:srgbClr val="00B050"/>
                </a:solidFill>
              </a:rPr>
              <a:t>viskoziteli</a:t>
            </a:r>
            <a:r>
              <a:rPr lang="tr-TR" sz="2800" dirty="0">
                <a:solidFill>
                  <a:srgbClr val="00B050"/>
                </a:solidFill>
              </a:rPr>
              <a:t> gıdalarda</a:t>
            </a:r>
            <a:r>
              <a:rPr lang="tr-TR" sz="2800" dirty="0">
                <a:solidFill>
                  <a:srgbClr val="FF0000"/>
                </a:solidFill>
              </a:rPr>
              <a:t> veya </a:t>
            </a:r>
            <a:r>
              <a:rPr lang="tr-TR" sz="2800" dirty="0">
                <a:solidFill>
                  <a:srgbClr val="0070C0"/>
                </a:solidFill>
              </a:rPr>
              <a:t>aşırı hızlı sıvı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7030A0"/>
                </a:solidFill>
              </a:rPr>
              <a:t>gaz fazlarda </a:t>
            </a:r>
            <a:r>
              <a:rPr lang="tr-TR" sz="2800" dirty="0">
                <a:solidFill>
                  <a:srgbClr val="FF0000"/>
                </a:solidFill>
              </a:rPr>
              <a:t>hasar olasılığından </a:t>
            </a:r>
            <a:r>
              <a:rPr lang="tr-TR" sz="2800" dirty="0">
                <a:solidFill>
                  <a:schemeClr val="tx2"/>
                </a:solidFill>
              </a:rPr>
              <a:t>kısıtlamalar</a:t>
            </a:r>
            <a:r>
              <a:rPr lang="tr-TR" sz="2800" dirty="0">
                <a:solidFill>
                  <a:srgbClr val="FF0000"/>
                </a:solidFill>
              </a:rPr>
              <a:t> bulunmaktadır.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sorunlar en aza indirebilirse, türbin akış metre </a:t>
            </a:r>
            <a:r>
              <a:rPr lang="tr-TR" sz="2800" dirty="0">
                <a:solidFill>
                  <a:srgbClr val="00B050"/>
                </a:solidFill>
              </a:rPr>
              <a:t>çok hassas </a:t>
            </a:r>
            <a:r>
              <a:rPr lang="tr-TR" sz="2800" dirty="0">
                <a:solidFill>
                  <a:srgbClr val="FF0000"/>
                </a:solidFill>
              </a:rPr>
              <a:t>ve yüksek sıcaklık derecelerinde sıvılar için uygundur.</a:t>
            </a:r>
          </a:p>
        </p:txBody>
      </p:sp>
    </p:spTree>
    <p:extLst>
      <p:ext uri="{BB962C8B-B14F-4D97-AF65-F5344CB8AC3E}">
        <p14:creationId xmlns:p14="http://schemas.microsoft.com/office/powerpoint/2010/main" val="381069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Türbin akış ölçer </a:t>
            </a:r>
            <a:r>
              <a:rPr lang="tr-TR" sz="2800" dirty="0">
                <a:solidFill>
                  <a:srgbClr val="00B050"/>
                </a:solidFill>
              </a:rPr>
              <a:t>çıkış sinyali </a:t>
            </a:r>
            <a:r>
              <a:rPr lang="tr-TR" sz="2800" dirty="0">
                <a:solidFill>
                  <a:srgbClr val="7030A0"/>
                </a:solidFill>
              </a:rPr>
              <a:t>darbeli dalga </a:t>
            </a:r>
            <a:r>
              <a:rPr lang="tr-TR" sz="2800" dirty="0">
                <a:solidFill>
                  <a:srgbClr val="FF0000"/>
                </a:solidFill>
              </a:rPr>
              <a:t>biçimindedir ve bu nedenle bir bilgisayar ile bağlanması kolaydır.</a:t>
            </a:r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C3C96745-60AC-4E7F-9629-2B7D35E6DD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62" y="2229820"/>
            <a:ext cx="5513376" cy="372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79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0070C0"/>
                </a:solidFill>
              </a:rPr>
              <a:t>Pozitif Deplasmanlı Akış Ölçer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Pozitif deplasmanlı debimetrede sıvı , </a:t>
            </a:r>
            <a:r>
              <a:rPr lang="tr-TR" sz="2800" dirty="0">
                <a:solidFill>
                  <a:srgbClr val="00B050"/>
                </a:solidFill>
              </a:rPr>
              <a:t>bilinen hacimde </a:t>
            </a:r>
            <a:r>
              <a:rPr lang="tr-TR" sz="2800" dirty="0">
                <a:solidFill>
                  <a:srgbClr val="FF0000"/>
                </a:solidFill>
              </a:rPr>
              <a:t>bir bölmede </a:t>
            </a:r>
            <a:r>
              <a:rPr lang="tr-TR" sz="2800" dirty="0">
                <a:solidFill>
                  <a:schemeClr val="tx2"/>
                </a:solidFill>
              </a:rPr>
              <a:t>ardışık olarak </a:t>
            </a:r>
            <a:r>
              <a:rPr lang="tr-TR" sz="2800" dirty="0">
                <a:solidFill>
                  <a:srgbClr val="0070C0"/>
                </a:solidFill>
              </a:rPr>
              <a:t>yönlendirilmesi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7030A0"/>
                </a:solidFill>
              </a:rPr>
              <a:t>boşaltılması</a:t>
            </a:r>
            <a:r>
              <a:rPr lang="tr-TR" sz="2800" dirty="0">
                <a:solidFill>
                  <a:srgbClr val="FF0000"/>
                </a:solidFill>
              </a:rPr>
              <a:t> ile bölümlere ayrılır.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Salınımlı pistonlar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loblu çarklar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kayar kanatlılar</a:t>
            </a:r>
            <a:r>
              <a:rPr lang="tr-TR" sz="2800" dirty="0">
                <a:solidFill>
                  <a:srgbClr val="FF0000"/>
                </a:solidFill>
              </a:rPr>
              <a:t> ,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dönen diskler</a:t>
            </a:r>
            <a:r>
              <a:rPr lang="tr-TR" sz="2800" dirty="0">
                <a:solidFill>
                  <a:srgbClr val="FF0000"/>
                </a:solidFill>
              </a:rPr>
              <a:t> art arda devrimler üretmek için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Sıvı debimetrede </a:t>
            </a:r>
            <a:r>
              <a:rPr lang="tr-TR" sz="2800" dirty="0">
                <a:solidFill>
                  <a:srgbClr val="0070C0"/>
                </a:solidFill>
              </a:rPr>
              <a:t>ayrıcalık oluşturmalıdır</a:t>
            </a:r>
            <a:r>
              <a:rPr lang="tr-TR" sz="2800" dirty="0">
                <a:solidFill>
                  <a:srgbClr val="FF0000"/>
                </a:solidFill>
              </a:rPr>
              <a:t>; bu nedenle bal gibi </a:t>
            </a:r>
            <a:r>
              <a:rPr lang="tr-TR" sz="2800" dirty="0">
                <a:solidFill>
                  <a:schemeClr val="tx2"/>
                </a:solidFill>
              </a:rPr>
              <a:t>yüksek kıvamlı sıvı gıdalar uygundur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065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debimetre, sıvıyı yönlendirmek ve boşaltmak için dar yolları oluşturduğu için, </a:t>
            </a:r>
            <a:r>
              <a:rPr lang="tr-TR" sz="2800" dirty="0">
                <a:solidFill>
                  <a:srgbClr val="00B050"/>
                </a:solidFill>
              </a:rPr>
              <a:t>sıvı süspansiyon </a:t>
            </a:r>
            <a:r>
              <a:rPr lang="tr-TR" sz="2800" dirty="0">
                <a:solidFill>
                  <a:srgbClr val="FF0000"/>
                </a:solidFill>
              </a:rPr>
              <a:t>ya da </a:t>
            </a:r>
            <a:r>
              <a:rPr lang="tr-TR" sz="2800" dirty="0">
                <a:solidFill>
                  <a:srgbClr val="0070C0"/>
                </a:solidFill>
              </a:rPr>
              <a:t>katı parçacıklardan </a:t>
            </a:r>
            <a:r>
              <a:rPr lang="tr-TR" sz="2800" dirty="0">
                <a:solidFill>
                  <a:srgbClr val="FF0000"/>
                </a:solidFill>
              </a:rPr>
              <a:t>arındırılmış olması gerekmektedir.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debimetre bir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güç kaynağı olmadan </a:t>
            </a:r>
            <a:r>
              <a:rPr lang="tr-TR" sz="2800" dirty="0">
                <a:solidFill>
                  <a:srgbClr val="FF0000"/>
                </a:solidFill>
              </a:rPr>
              <a:t>çalıştırılabildiğini nedeniyle, depolama tankı yükleme ve </a:t>
            </a:r>
            <a:r>
              <a:rPr lang="tr-TR" sz="2800" dirty="0">
                <a:solidFill>
                  <a:srgbClr val="0070C0"/>
                </a:solidFill>
              </a:rPr>
              <a:t>yemeklik yağ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şeker şurubu </a:t>
            </a:r>
            <a:r>
              <a:rPr lang="tr-TR" sz="2800" dirty="0">
                <a:solidFill>
                  <a:srgbClr val="FF0000"/>
                </a:solidFill>
              </a:rPr>
              <a:t>gibi sıvılar için proses kontrol metre olarak uygulamalarda çok popüler.</a:t>
            </a:r>
          </a:p>
        </p:txBody>
      </p:sp>
    </p:spTree>
    <p:extLst>
      <p:ext uri="{BB962C8B-B14F-4D97-AF65-F5344CB8AC3E}">
        <p14:creationId xmlns:p14="http://schemas.microsoft.com/office/powerpoint/2010/main" val="20014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positive displacement meters">
            <a:hlinkClick r:id="" action="ppaction://media"/>
            <a:extLst>
              <a:ext uri="{FF2B5EF4-FFF2-40B4-BE49-F238E27FC236}">
                <a16:creationId xmlns:a16="http://schemas.microsoft.com/office/drawing/2014/main" id="{7AC3A9F8-8C27-4B50-B7B8-2AC32B20165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7706" y="356393"/>
            <a:ext cx="8256588" cy="6145213"/>
          </a:xfrm>
        </p:spPr>
      </p:pic>
    </p:spTree>
    <p:extLst>
      <p:ext uri="{BB962C8B-B14F-4D97-AF65-F5344CB8AC3E}">
        <p14:creationId xmlns:p14="http://schemas.microsoft.com/office/powerpoint/2010/main" val="142642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/>
            <a:r>
              <a:rPr lang="tr-TR" sz="36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Katı Akış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Sıvı ve gaz </a:t>
            </a:r>
            <a:r>
              <a:rPr lang="tr-TR" sz="2800" dirty="0">
                <a:solidFill>
                  <a:srgbClr val="FF0000"/>
                </a:solidFill>
              </a:rPr>
              <a:t>ürünlerinin akış ölçümü, ürünün aktığı boru hattında ya da kanalda </a:t>
            </a:r>
            <a:r>
              <a:rPr lang="tr-TR" sz="2800" dirty="0">
                <a:solidFill>
                  <a:srgbClr val="0070C0"/>
                </a:solidFill>
              </a:rPr>
              <a:t>akış metre </a:t>
            </a:r>
            <a:r>
              <a:rPr lang="tr-TR" sz="2800" dirty="0">
                <a:solidFill>
                  <a:srgbClr val="FF0000"/>
                </a:solidFill>
              </a:rPr>
              <a:t>montaj edilerek gerçekleştirilir.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Öte yandan, </a:t>
            </a:r>
            <a:r>
              <a:rPr lang="tr-TR" sz="2800" dirty="0">
                <a:solidFill>
                  <a:srgbClr val="7030A0"/>
                </a:solidFill>
              </a:rPr>
              <a:t>besleme hunisi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besleyiciler</a:t>
            </a:r>
            <a:r>
              <a:rPr lang="tr-TR" sz="2800" dirty="0">
                <a:solidFill>
                  <a:srgbClr val="FF0000"/>
                </a:solidFill>
              </a:rPr>
              <a:t> gibi </a:t>
            </a:r>
            <a:r>
              <a:rPr lang="tr-TR" sz="2800" dirty="0">
                <a:solidFill>
                  <a:schemeClr val="tx2"/>
                </a:solidFill>
              </a:rPr>
              <a:t>taşıma mekanizmaları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katı akış ölçer </a:t>
            </a:r>
            <a:r>
              <a:rPr lang="tr-TR" sz="2800" dirty="0">
                <a:solidFill>
                  <a:srgbClr val="FF0000"/>
                </a:solidFill>
              </a:rPr>
              <a:t>olarak rol almaktadırlar.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Gıda ürünlerinin </a:t>
            </a:r>
            <a:r>
              <a:rPr lang="tr-TR" sz="2800" dirty="0">
                <a:solidFill>
                  <a:srgbClr val="00B050"/>
                </a:solidFill>
              </a:rPr>
              <a:t>katı akışı </a:t>
            </a:r>
            <a:r>
              <a:rPr lang="tr-TR" sz="2800" dirty="0">
                <a:solidFill>
                  <a:srgbClr val="FF0000"/>
                </a:solidFill>
              </a:rPr>
              <a:t>bir çok durumda, akış ölçümü </a:t>
            </a:r>
            <a:r>
              <a:rPr lang="tr-TR" sz="2800" dirty="0">
                <a:solidFill>
                  <a:srgbClr val="0070C0"/>
                </a:solidFill>
              </a:rPr>
              <a:t>ölçümlü dozaj </a:t>
            </a:r>
            <a:r>
              <a:rPr lang="tr-TR" sz="2800" dirty="0">
                <a:solidFill>
                  <a:srgbClr val="FF0000"/>
                </a:solidFill>
              </a:rPr>
              <a:t>için gerçekleştirilir.</a:t>
            </a:r>
          </a:p>
        </p:txBody>
      </p:sp>
    </p:spTree>
    <p:extLst>
      <p:ext uri="{BB962C8B-B14F-4D97-AF65-F5344CB8AC3E}">
        <p14:creationId xmlns:p14="http://schemas.microsoft.com/office/powerpoint/2010/main" val="11493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Taşıma mekanizması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ölçülü bir miktarda </a:t>
            </a:r>
            <a:r>
              <a:rPr lang="tr-TR" sz="2800" dirty="0">
                <a:solidFill>
                  <a:srgbClr val="FF0000"/>
                </a:solidFill>
              </a:rPr>
              <a:t>katı gıda taşınmak ya da beslemek için </a:t>
            </a:r>
            <a:r>
              <a:rPr lang="tr-TR" sz="2800" dirty="0">
                <a:solidFill>
                  <a:srgbClr val="C00000"/>
                </a:solidFill>
              </a:rPr>
              <a:t>otomatik olarak kontrol edilir.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7030A0"/>
                </a:solidFill>
              </a:rPr>
              <a:t>Örneğin</a:t>
            </a:r>
            <a:r>
              <a:rPr lang="tr-TR" sz="2800" dirty="0">
                <a:solidFill>
                  <a:srgbClr val="FF0000"/>
                </a:solidFill>
              </a:rPr>
              <a:t>, kakao yağı pres işleminde, </a:t>
            </a:r>
            <a:r>
              <a:rPr lang="tr-TR" sz="2800" dirty="0">
                <a:solidFill>
                  <a:srgbClr val="00B050"/>
                </a:solidFill>
              </a:rPr>
              <a:t>kakao taneleri</a:t>
            </a:r>
            <a:r>
              <a:rPr lang="tr-TR" sz="2800" dirty="0">
                <a:solidFill>
                  <a:srgbClr val="FF0000"/>
                </a:solidFill>
              </a:rPr>
              <a:t>, ölçülü bir dozaj mekanizması yoluyla, kakao çekirdeği kabından hidrolik prese taşınmaktadır.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Böyle durumlarda elle kontrol veya </a:t>
            </a:r>
            <a:r>
              <a:rPr lang="tr-TR" sz="2800" dirty="0">
                <a:solidFill>
                  <a:srgbClr val="00B050"/>
                </a:solidFill>
              </a:rPr>
              <a:t>kontrollü </a:t>
            </a:r>
            <a:r>
              <a:rPr lang="tr-TR" sz="2800" dirty="0" err="1">
                <a:solidFill>
                  <a:srgbClr val="00B050"/>
                </a:solidFill>
              </a:rPr>
              <a:t>dozlama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veya otomatik </a:t>
            </a:r>
            <a:r>
              <a:rPr lang="tr-TR" sz="2800" dirty="0">
                <a:solidFill>
                  <a:srgbClr val="0070C0"/>
                </a:solidFill>
              </a:rPr>
              <a:t>ayar seviyesi </a:t>
            </a:r>
            <a:r>
              <a:rPr lang="tr-TR" sz="2800" dirty="0" err="1">
                <a:solidFill>
                  <a:srgbClr val="7030A0"/>
                </a:solidFill>
              </a:rPr>
              <a:t>dozlama</a:t>
            </a:r>
            <a:r>
              <a:rPr lang="tr-TR" sz="2800" dirty="0">
                <a:solidFill>
                  <a:srgbClr val="7030A0"/>
                </a:solidFill>
              </a:rPr>
              <a:t> yöntemi </a:t>
            </a:r>
            <a:r>
              <a:rPr lang="tr-TR" sz="2800" dirty="0">
                <a:solidFill>
                  <a:srgbClr val="FF0000"/>
                </a:solidFill>
              </a:rPr>
              <a:t>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91910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D8167C4-2F2E-4D09-B41B-4A2F4653B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428" y="357571"/>
            <a:ext cx="4857143" cy="6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0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nedenle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katı akış ölçer tasarımında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tedarik kutusu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00B050"/>
                </a:solidFill>
              </a:rPr>
              <a:t>besleyicinin </a:t>
            </a:r>
            <a:r>
              <a:rPr lang="tr-TR" sz="2800" dirty="0">
                <a:solidFill>
                  <a:srgbClr val="FF0000"/>
                </a:solidFill>
              </a:rPr>
              <a:t>tasarım özellikleri de dikkate alınmalıdır.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Doğru akış ölçümü sağlamak için </a:t>
            </a:r>
            <a:r>
              <a:rPr lang="tr-TR" sz="2800" dirty="0">
                <a:solidFill>
                  <a:srgbClr val="7030A0"/>
                </a:solidFill>
              </a:rPr>
              <a:t>dozaj hunisinin </a:t>
            </a:r>
            <a:r>
              <a:rPr lang="tr-TR" sz="2800" dirty="0">
                <a:solidFill>
                  <a:srgbClr val="FF0000"/>
                </a:solidFill>
              </a:rPr>
              <a:t>iyi tasarlanması da önemlidir.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Besleyicilere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katı madde akışının ayarlanması </a:t>
            </a:r>
            <a:r>
              <a:rPr lang="tr-TR" sz="2800" dirty="0">
                <a:solidFill>
                  <a:srgbClr val="FF0000"/>
                </a:solidFill>
              </a:rPr>
              <a:t>ve  </a:t>
            </a:r>
            <a:r>
              <a:rPr lang="tr-TR" sz="2800" dirty="0">
                <a:solidFill>
                  <a:srgbClr val="0070C0"/>
                </a:solidFill>
              </a:rPr>
              <a:t>ölçülmesi</a:t>
            </a:r>
            <a:r>
              <a:rPr lang="tr-TR" sz="2800" dirty="0">
                <a:solidFill>
                  <a:srgbClr val="FF0000"/>
                </a:solidFill>
              </a:rPr>
              <a:t> çeşitli yollarla gerçekleştirilir.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cihazların çoğu, belirli bir noktadan geçen malzemenin, ağırlık belirleyen </a:t>
            </a:r>
            <a:r>
              <a:rPr lang="tr-TR" sz="2800" dirty="0">
                <a:solidFill>
                  <a:srgbClr val="00B050"/>
                </a:solidFill>
              </a:rPr>
              <a:t>tartım ilkesi </a:t>
            </a:r>
            <a:r>
              <a:rPr lang="tr-TR" sz="2800" dirty="0">
                <a:solidFill>
                  <a:srgbClr val="FF0000"/>
                </a:solidFill>
              </a:rPr>
              <a:t>üzerinde çalışır.</a:t>
            </a:r>
          </a:p>
        </p:txBody>
      </p:sp>
    </p:spTree>
    <p:extLst>
      <p:ext uri="{BB962C8B-B14F-4D97-AF65-F5344CB8AC3E}">
        <p14:creationId xmlns:p14="http://schemas.microsoft.com/office/powerpoint/2010/main" val="184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 err="1">
                <a:solidFill>
                  <a:srgbClr val="0070C0"/>
                </a:solidFill>
              </a:rPr>
              <a:t>Gravimetrik</a:t>
            </a:r>
            <a:r>
              <a:rPr lang="tr-TR" sz="3600" dirty="0">
                <a:solidFill>
                  <a:srgbClr val="0070C0"/>
                </a:solidFill>
              </a:rPr>
              <a:t> Besleyici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metre, </a:t>
            </a:r>
            <a:r>
              <a:rPr lang="tr-TR" sz="2800" dirty="0">
                <a:solidFill>
                  <a:srgbClr val="0070C0"/>
                </a:solidFill>
              </a:rPr>
              <a:t>hacimsel kontrol mekanizması </a:t>
            </a:r>
            <a:r>
              <a:rPr lang="tr-TR" sz="2800" dirty="0">
                <a:solidFill>
                  <a:srgbClr val="FF0000"/>
                </a:solidFill>
              </a:rPr>
              <a:t>ile ağırlık debi ölçme cihazı içermektedir.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Dikey kapı </a:t>
            </a:r>
            <a:r>
              <a:rPr lang="tr-TR" sz="2800" dirty="0" err="1">
                <a:solidFill>
                  <a:srgbClr val="00B050"/>
                </a:solidFill>
              </a:rPr>
              <a:t>gravimetrik</a:t>
            </a:r>
            <a:r>
              <a:rPr lang="tr-TR" sz="2800" dirty="0">
                <a:solidFill>
                  <a:srgbClr val="00B050"/>
                </a:solidFill>
              </a:rPr>
              <a:t> besleyici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büyük boyutlu parçacık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elyaflı malzeme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düzensiz şekilli tanelerin </a:t>
            </a:r>
            <a:r>
              <a:rPr lang="tr-TR" sz="2800" dirty="0">
                <a:solidFill>
                  <a:srgbClr val="FF0000"/>
                </a:solidFill>
              </a:rPr>
              <a:t>akışının ayarlaması için </a:t>
            </a:r>
            <a:r>
              <a:rPr lang="tr-TR" sz="2800" dirty="0">
                <a:solidFill>
                  <a:schemeClr val="tx2"/>
                </a:solidFill>
              </a:rPr>
              <a:t>avantajlı değildir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34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3.7 Gıda Akışının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0070C0"/>
                </a:solidFill>
              </a:rPr>
              <a:t>3.7.1 Manyetik Akış Ölçer</a:t>
            </a:r>
          </a:p>
          <a:p>
            <a:r>
              <a:rPr lang="tr-TR" sz="2800" dirty="0">
                <a:solidFill>
                  <a:srgbClr val="0070C0"/>
                </a:solidFill>
              </a:rPr>
              <a:t>3.7.2 Kütle Akış Ölçer</a:t>
            </a:r>
          </a:p>
          <a:p>
            <a:r>
              <a:rPr lang="tr-TR" sz="2800" dirty="0">
                <a:solidFill>
                  <a:srgbClr val="0070C0"/>
                </a:solidFill>
              </a:rPr>
              <a:t>3.7.3 Türbin Akış Ölçer</a:t>
            </a:r>
          </a:p>
          <a:p>
            <a:r>
              <a:rPr lang="tr-TR" sz="2800" dirty="0">
                <a:solidFill>
                  <a:srgbClr val="0070C0"/>
                </a:solidFill>
              </a:rPr>
              <a:t>3.7.4 Pozitif Deplasmanlı Akış Ölçer</a:t>
            </a:r>
          </a:p>
          <a:p>
            <a:r>
              <a:rPr lang="tr-TR" sz="2800" dirty="0">
                <a:solidFill>
                  <a:srgbClr val="0070C0"/>
                </a:solidFill>
              </a:rPr>
              <a:t>3.7.5 Katı Akış Ölçümü</a:t>
            </a:r>
          </a:p>
          <a:p>
            <a:r>
              <a:rPr lang="tr-TR" sz="2800" dirty="0">
                <a:solidFill>
                  <a:srgbClr val="0070C0"/>
                </a:solidFill>
              </a:rPr>
              <a:t>3.7.6 </a:t>
            </a:r>
            <a:r>
              <a:rPr lang="tr-TR" sz="2800" dirty="0" err="1">
                <a:solidFill>
                  <a:srgbClr val="0070C0"/>
                </a:solidFill>
              </a:rPr>
              <a:t>Gravimetrik</a:t>
            </a:r>
            <a:r>
              <a:rPr lang="tr-TR" sz="2800" dirty="0">
                <a:solidFill>
                  <a:srgbClr val="0070C0"/>
                </a:solidFill>
              </a:rPr>
              <a:t> Besleyici Ölçerler</a:t>
            </a:r>
          </a:p>
          <a:p>
            <a:pPr lvl="1"/>
            <a:r>
              <a:rPr lang="tr-TR" sz="2800" dirty="0">
                <a:solidFill>
                  <a:srgbClr val="00B050"/>
                </a:solidFill>
              </a:rPr>
              <a:t>3.7.6.1 </a:t>
            </a:r>
            <a:r>
              <a:rPr lang="tr-TR" sz="2800" dirty="0" err="1">
                <a:solidFill>
                  <a:srgbClr val="00B050"/>
                </a:solidFill>
              </a:rPr>
              <a:t>Rotary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Vane</a:t>
            </a:r>
            <a:r>
              <a:rPr lang="tr-TR" sz="2800" dirty="0">
                <a:solidFill>
                  <a:srgbClr val="00B050"/>
                </a:solidFill>
              </a:rPr>
              <a:t> Besleyici</a:t>
            </a:r>
          </a:p>
          <a:p>
            <a:pPr lvl="1"/>
            <a:r>
              <a:rPr lang="tr-TR" sz="2800" dirty="0">
                <a:solidFill>
                  <a:srgbClr val="00B050"/>
                </a:solidFill>
              </a:rPr>
              <a:t>3.7.6.2 Vida Besleyici</a:t>
            </a:r>
          </a:p>
          <a:p>
            <a:pPr lvl="1"/>
            <a:r>
              <a:rPr lang="tr-TR" sz="2800" dirty="0">
                <a:solidFill>
                  <a:srgbClr val="00B050"/>
                </a:solidFill>
              </a:rPr>
              <a:t>3.7.6.3 Bantlı </a:t>
            </a:r>
            <a:r>
              <a:rPr lang="en-US" sz="2800" dirty="0">
                <a:solidFill>
                  <a:srgbClr val="00B050"/>
                </a:solidFill>
              </a:rPr>
              <a:t>B</a:t>
            </a:r>
            <a:r>
              <a:rPr lang="tr-TR" sz="2800" dirty="0">
                <a:solidFill>
                  <a:srgbClr val="00B050"/>
                </a:solidFill>
              </a:rPr>
              <a:t>esleyici</a:t>
            </a:r>
          </a:p>
          <a:p>
            <a:pPr lvl="1"/>
            <a:endParaRPr lang="tr-T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1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GRAVIMETRIC BELT FEEDER&#10;WEIGH BELT&#10;CHEMICAL&#10;HOPPER&#10;WEIGH&#10;DECK&#10;VERTICAL&#10;GATE&#10;WEIGH&#10;BEAM&#10; ">
            <a:extLst>
              <a:ext uri="{FF2B5EF4-FFF2-40B4-BE49-F238E27FC236}">
                <a16:creationId xmlns:a16="http://schemas.microsoft.com/office/drawing/2014/main" id="{91CCE407-A09C-4A78-ADF0-122E64645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105" y="387458"/>
            <a:ext cx="8101789" cy="608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besleyiciler, genel olarak tipik bir malzeme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şeridi üzerinde </a:t>
            </a:r>
            <a:r>
              <a:rPr lang="tr-TR" sz="2800" dirty="0">
                <a:solidFill>
                  <a:srgbClr val="00B050"/>
                </a:solidFill>
              </a:rPr>
              <a:t>50 mm- 457 mm genişliğinde </a:t>
            </a:r>
            <a:r>
              <a:rPr lang="tr-TR" sz="2800" dirty="0">
                <a:solidFill>
                  <a:srgbClr val="FF0000"/>
                </a:solidFill>
              </a:rPr>
              <a:t>ve ağırlık kemerinin üzerinde 152 mm'ye kadar malzeme derinliği meydana getirmek üzere tasarlanmıştır.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Kapının açılışı ve kapanışı </a:t>
            </a:r>
            <a:r>
              <a:rPr lang="tr-TR" sz="2800" dirty="0">
                <a:solidFill>
                  <a:schemeClr val="tx2"/>
                </a:solidFill>
              </a:rPr>
              <a:t>elektromekanik </a:t>
            </a:r>
            <a:r>
              <a:rPr lang="tr-TR" sz="2800" dirty="0" err="1">
                <a:solidFill>
                  <a:schemeClr val="tx2"/>
                </a:solidFill>
              </a:rPr>
              <a:t>solenoid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0070C0"/>
                </a:solidFill>
              </a:rPr>
              <a:t>pnömatik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aktüatörler</a:t>
            </a:r>
            <a:r>
              <a:rPr lang="tr-TR" sz="2800" dirty="0">
                <a:solidFill>
                  <a:srgbClr val="FF0000"/>
                </a:solidFill>
              </a:rPr>
              <a:t>, ya da </a:t>
            </a:r>
            <a:r>
              <a:rPr lang="tr-TR" sz="2800" dirty="0" err="1">
                <a:solidFill>
                  <a:srgbClr val="FF0000"/>
                </a:solidFill>
              </a:rPr>
              <a:t>servo</a:t>
            </a:r>
            <a:r>
              <a:rPr lang="tr-TR" sz="2800" dirty="0">
                <a:solidFill>
                  <a:srgbClr val="FF0000"/>
                </a:solidFill>
              </a:rPr>
              <a:t> motor kontrollü </a:t>
            </a:r>
            <a:r>
              <a:rPr lang="tr-TR" sz="2800" dirty="0" err="1">
                <a:solidFill>
                  <a:srgbClr val="FF0000"/>
                </a:solidFill>
              </a:rPr>
              <a:t>aktüatör</a:t>
            </a:r>
            <a:r>
              <a:rPr lang="tr-TR" sz="2800" dirty="0">
                <a:solidFill>
                  <a:srgbClr val="FF0000"/>
                </a:solidFill>
              </a:rPr>
              <a:t> tarafından harekete geçirilebilir.</a:t>
            </a:r>
          </a:p>
        </p:txBody>
      </p:sp>
    </p:spTree>
    <p:extLst>
      <p:ext uri="{BB962C8B-B14F-4D97-AF65-F5344CB8AC3E}">
        <p14:creationId xmlns:p14="http://schemas.microsoft.com/office/powerpoint/2010/main" val="155487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" name="Picture 2" descr="actuators_solonoid magnetic field">
            <a:extLst>
              <a:ext uri="{FF2B5EF4-FFF2-40B4-BE49-F238E27FC236}">
                <a16:creationId xmlns:a16="http://schemas.microsoft.com/office/drawing/2014/main" id="{22B930AD-9797-4ACB-A9E8-F2A5F1EC9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387458"/>
            <a:ext cx="2938071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ctuators_solonoid_diagram">
            <a:extLst>
              <a:ext uri="{FF2B5EF4-FFF2-40B4-BE49-F238E27FC236}">
                <a16:creationId xmlns:a16="http://schemas.microsoft.com/office/drawing/2014/main" id="{196DF80B-D8BD-4B85-8579-01E4CF885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3522640"/>
            <a:ext cx="2934916" cy="294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pneumatic actuators">
            <a:extLst>
              <a:ext uri="{FF2B5EF4-FFF2-40B4-BE49-F238E27FC236}">
                <a16:creationId xmlns:a16="http://schemas.microsoft.com/office/drawing/2014/main" id="{06C2E9F8-9FB5-43B6-99AC-3217B5B80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191" y="341290"/>
            <a:ext cx="47625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lated image">
            <a:extLst>
              <a:ext uri="{FF2B5EF4-FFF2-40B4-BE49-F238E27FC236}">
                <a16:creationId xmlns:a16="http://schemas.microsoft.com/office/drawing/2014/main" id="{4FAF621C-1585-4F50-8259-2E2B78FC7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405" y="3452084"/>
            <a:ext cx="2938071" cy="302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lated image">
            <a:extLst>
              <a:ext uri="{FF2B5EF4-FFF2-40B4-BE49-F238E27FC236}">
                <a16:creationId xmlns:a16="http://schemas.microsoft.com/office/drawing/2014/main" id="{3DFF5F89-CB7F-490F-9046-52AE5EA03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176" y="3568808"/>
            <a:ext cx="3080585" cy="231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 result for servomotor-controlled actuators">
            <a:extLst>
              <a:ext uri="{FF2B5EF4-FFF2-40B4-BE49-F238E27FC236}">
                <a16:creationId xmlns:a16="http://schemas.microsoft.com/office/drawing/2014/main" id="{BF043D55-7CCD-410C-B5B9-BACB6A482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460" y="1844633"/>
            <a:ext cx="3192301" cy="17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63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463211"/>
            <a:ext cx="9509760" cy="60534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Kontrollü döner ile bir kayış tipi </a:t>
            </a:r>
            <a:r>
              <a:rPr lang="tr-TR" sz="2800" dirty="0" err="1">
                <a:solidFill>
                  <a:srgbClr val="0070C0"/>
                </a:solidFill>
              </a:rPr>
              <a:t>gravimetrik</a:t>
            </a:r>
            <a:r>
              <a:rPr lang="tr-TR" sz="2800" dirty="0">
                <a:solidFill>
                  <a:srgbClr val="0070C0"/>
                </a:solidFill>
              </a:rPr>
              <a:t> metre </a:t>
            </a:r>
            <a:r>
              <a:rPr lang="tr-TR" sz="2800" dirty="0">
                <a:solidFill>
                  <a:srgbClr val="FF0000"/>
                </a:solidFill>
              </a:rPr>
              <a:t>düzeneği </a:t>
            </a:r>
            <a:r>
              <a:rPr lang="tr-TR" sz="2800" dirty="0" err="1">
                <a:solidFill>
                  <a:srgbClr val="FF0000"/>
                </a:solidFill>
              </a:rPr>
              <a:t>şekil‘te</a:t>
            </a:r>
            <a:r>
              <a:rPr lang="tr-TR" sz="2800" dirty="0">
                <a:solidFill>
                  <a:srgbClr val="FF0000"/>
                </a:solidFill>
              </a:rPr>
              <a:t> gösterilmiştir.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15915" t="18208" r="18843" b="18542"/>
          <a:stretch/>
        </p:blipFill>
        <p:spPr>
          <a:xfrm>
            <a:off x="2092398" y="2030278"/>
            <a:ext cx="8007204" cy="436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00B050"/>
                </a:solidFill>
              </a:rPr>
              <a:t>Döner Kanatlı Besleyici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Related image">
            <a:extLst>
              <a:ext uri="{FF2B5EF4-FFF2-40B4-BE49-F238E27FC236}">
                <a16:creationId xmlns:a16="http://schemas.microsoft.com/office/drawing/2014/main" id="{760AE49D-17B1-4D98-8BFD-343AB7143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71" y="1500187"/>
            <a:ext cx="51435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lated image">
            <a:extLst>
              <a:ext uri="{FF2B5EF4-FFF2-40B4-BE49-F238E27FC236}">
                <a16:creationId xmlns:a16="http://schemas.microsoft.com/office/drawing/2014/main" id="{8578149A-D888-4DD5-B566-3BFA7E90A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81" y="1285874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51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Döner besleyici, havalandırılmış ve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düşük kütle yoğunluğuna</a:t>
            </a:r>
            <a:r>
              <a:rPr lang="tr-TR" sz="2800" dirty="0">
                <a:solidFill>
                  <a:srgbClr val="FF0000"/>
                </a:solidFill>
              </a:rPr>
              <a:t> sahip olan malzeme için </a:t>
            </a:r>
            <a:r>
              <a:rPr lang="tr-TR" sz="2800" dirty="0" err="1">
                <a:solidFill>
                  <a:srgbClr val="0070C0"/>
                </a:solidFill>
              </a:rPr>
              <a:t>hacimsal</a:t>
            </a:r>
            <a:r>
              <a:rPr lang="tr-TR" sz="2800" dirty="0">
                <a:solidFill>
                  <a:srgbClr val="0070C0"/>
                </a:solidFill>
              </a:rPr>
              <a:t> besleme</a:t>
            </a:r>
            <a:r>
              <a:rPr lang="tr-TR" sz="2800" dirty="0">
                <a:solidFill>
                  <a:srgbClr val="FF0000"/>
                </a:solidFill>
              </a:rPr>
              <a:t> bölümüne uygundur.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Benzer şekilde dikey besleyici, döner besleyici </a:t>
            </a:r>
            <a:r>
              <a:rPr lang="tr-TR" sz="2800" dirty="0">
                <a:solidFill>
                  <a:srgbClr val="00B050"/>
                </a:solidFill>
              </a:rPr>
              <a:t>büyük parçacıkları </a:t>
            </a:r>
            <a:r>
              <a:rPr lang="tr-TR" sz="2800" dirty="0">
                <a:solidFill>
                  <a:srgbClr val="FF0000"/>
                </a:solidFill>
              </a:rPr>
              <a:t>olan ve bazı durumlarda elyaflı veya </a:t>
            </a:r>
            <a:r>
              <a:rPr lang="tr-TR" sz="2800" dirty="0">
                <a:solidFill>
                  <a:srgbClr val="0070C0"/>
                </a:solidFill>
              </a:rPr>
              <a:t>lifli taşıma malzemeleri </a:t>
            </a:r>
            <a:r>
              <a:rPr lang="tr-TR" sz="2800" dirty="0">
                <a:solidFill>
                  <a:srgbClr val="FF0000"/>
                </a:solidFill>
              </a:rPr>
              <a:t>için uygun değildir.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Dönme hızı hacimsel kapasitesini belirler.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23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Çok </a:t>
            </a:r>
            <a:r>
              <a:rPr lang="tr-TR" sz="2800" dirty="0">
                <a:solidFill>
                  <a:srgbClr val="0070C0"/>
                </a:solidFill>
              </a:rPr>
              <a:t>yüksek debi isteniyorsa </a:t>
            </a:r>
            <a:r>
              <a:rPr lang="tr-TR" sz="2800" dirty="0">
                <a:solidFill>
                  <a:srgbClr val="FF0000"/>
                </a:solidFill>
              </a:rPr>
              <a:t>rotor hızı yüksek olmalıdır; bununla birlikte, bu tür durumlarda, 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</a:rPr>
              <a:t>rotor cepleri </a:t>
            </a:r>
            <a:r>
              <a:rPr lang="tr-TR" sz="2800" dirty="0">
                <a:solidFill>
                  <a:srgbClr val="FF0000"/>
                </a:solidFill>
              </a:rPr>
              <a:t>tamamen malzeme ile 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</a:rPr>
              <a:t>doldurulmamış</a:t>
            </a:r>
            <a:r>
              <a:rPr lang="tr-TR" sz="2800" dirty="0">
                <a:solidFill>
                  <a:srgbClr val="FF0000"/>
                </a:solidFill>
              </a:rPr>
              <a:t> olabilir.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şartlar altında, döner kanatlı besleyiciler kullanılması, </a:t>
            </a:r>
            <a:r>
              <a:rPr lang="tr-TR" sz="2800" dirty="0">
                <a:solidFill>
                  <a:srgbClr val="00B050"/>
                </a:solidFill>
              </a:rPr>
              <a:t>tuz</a:t>
            </a:r>
            <a:r>
              <a:rPr lang="tr-TR" sz="2800" dirty="0">
                <a:solidFill>
                  <a:srgbClr val="FF0000"/>
                </a:solidFill>
              </a:rPr>
              <a:t>, şeker, çay ve </a:t>
            </a:r>
            <a:r>
              <a:rPr lang="tr-TR" sz="2800" dirty="0">
                <a:solidFill>
                  <a:srgbClr val="0070C0"/>
                </a:solidFill>
              </a:rPr>
              <a:t>tahıl</a:t>
            </a:r>
            <a:r>
              <a:rPr lang="tr-TR" sz="2800" dirty="0">
                <a:solidFill>
                  <a:srgbClr val="FF0000"/>
                </a:solidFill>
              </a:rPr>
              <a:t> gibi serbest akışlı malzemeler ile sınırlıdır.</a:t>
            </a:r>
          </a:p>
        </p:txBody>
      </p:sp>
    </p:spTree>
    <p:extLst>
      <p:ext uri="{BB962C8B-B14F-4D97-AF65-F5344CB8AC3E}">
        <p14:creationId xmlns:p14="http://schemas.microsoft.com/office/powerpoint/2010/main" val="346887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00B050"/>
                </a:solidFill>
              </a:rPr>
              <a:t>Vida Besleyici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Vida besleyici olarak, vida elemanının dönme hareketi, malzemenin verilmesini kontrol eder.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Bir huni </a:t>
            </a:r>
            <a:r>
              <a:rPr lang="tr-TR" sz="2800" dirty="0">
                <a:solidFill>
                  <a:srgbClr val="00B050"/>
                </a:solidFill>
              </a:rPr>
              <a:t>vida besleyici başlangıcında </a:t>
            </a:r>
            <a:r>
              <a:rPr lang="tr-TR" sz="2800" dirty="0">
                <a:solidFill>
                  <a:srgbClr val="FF0000"/>
                </a:solidFill>
              </a:rPr>
              <a:t>veya </a:t>
            </a:r>
            <a:r>
              <a:rPr lang="tr-TR" sz="2800" dirty="0">
                <a:solidFill>
                  <a:srgbClr val="0070C0"/>
                </a:solidFill>
              </a:rPr>
              <a:t>ortasında</a:t>
            </a:r>
            <a:r>
              <a:rPr lang="tr-TR" sz="2800" dirty="0">
                <a:solidFill>
                  <a:srgbClr val="FF0000"/>
                </a:solidFill>
              </a:rPr>
              <a:t> malzemeyi sunar.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Huni vida besleyici malzeme ile </a:t>
            </a:r>
            <a:r>
              <a:rPr lang="tr-TR" sz="2800" dirty="0">
                <a:solidFill>
                  <a:srgbClr val="0070C0"/>
                </a:solidFill>
              </a:rPr>
              <a:t>sürekli dolması </a:t>
            </a:r>
            <a:r>
              <a:rPr lang="tr-TR" sz="2800" dirty="0">
                <a:solidFill>
                  <a:srgbClr val="FF0000"/>
                </a:solidFill>
              </a:rPr>
              <a:t>sağlanacak şekilde monte edilir.</a:t>
            </a:r>
          </a:p>
        </p:txBody>
      </p:sp>
    </p:spTree>
    <p:extLst>
      <p:ext uri="{BB962C8B-B14F-4D97-AF65-F5344CB8AC3E}">
        <p14:creationId xmlns:p14="http://schemas.microsoft.com/office/powerpoint/2010/main" val="263749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Şekilde bir vida besleyici enine kesit görünümünü göstermektedir.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18140" t="25833" r="17672" b="10626"/>
          <a:stretch/>
        </p:blipFill>
        <p:spPr>
          <a:xfrm>
            <a:off x="1920239" y="1822342"/>
            <a:ext cx="835152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Tek bir yönde yivli </a:t>
            </a:r>
            <a:r>
              <a:rPr lang="tr-TR" sz="2800" dirty="0">
                <a:solidFill>
                  <a:srgbClr val="FF0000"/>
                </a:solidFill>
              </a:rPr>
              <a:t>vidalarda sadece </a:t>
            </a:r>
            <a:r>
              <a:rPr lang="tr-TR" sz="2800" dirty="0">
                <a:solidFill>
                  <a:srgbClr val="00B050"/>
                </a:solidFill>
              </a:rPr>
              <a:t>bir ucuna malzeme </a:t>
            </a:r>
            <a:r>
              <a:rPr lang="tr-TR" sz="2800" dirty="0">
                <a:solidFill>
                  <a:srgbClr val="FF0000"/>
                </a:solidFill>
              </a:rPr>
              <a:t>sağlanır ve </a:t>
            </a:r>
            <a:r>
              <a:rPr lang="tr-TR" sz="2800" dirty="0">
                <a:solidFill>
                  <a:srgbClr val="7030A0"/>
                </a:solidFill>
              </a:rPr>
              <a:t>merkezden ters yönde </a:t>
            </a:r>
            <a:r>
              <a:rPr lang="tr-TR" sz="2800" dirty="0">
                <a:solidFill>
                  <a:srgbClr val="FF0000"/>
                </a:solidFill>
              </a:rPr>
              <a:t>yivli vidalarda her  iki ucuna malzeme sağlanır.</a:t>
            </a:r>
          </a:p>
        </p:txBody>
      </p:sp>
      <p:pic>
        <p:nvPicPr>
          <p:cNvPr id="6146" name="Picture 2" descr="Related image">
            <a:extLst>
              <a:ext uri="{FF2B5EF4-FFF2-40B4-BE49-F238E27FC236}">
                <a16:creationId xmlns:a16="http://schemas.microsoft.com/office/drawing/2014/main" id="{93F7F2AA-4A69-4B1D-83D7-9C52D0607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3239146"/>
            <a:ext cx="4433095" cy="310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screw coveyor">
            <a:extLst>
              <a:ext uri="{FF2B5EF4-FFF2-40B4-BE49-F238E27FC236}">
                <a16:creationId xmlns:a16="http://schemas.microsoft.com/office/drawing/2014/main" id="{1DA16C81-95DC-44AA-A0C5-99E8BDAC1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39146"/>
            <a:ext cx="5835649" cy="215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96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Gıda Akışının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Sıvı gıda maddelerinin akış ölçümü öncelikle bir işlem </a:t>
            </a:r>
            <a:r>
              <a:rPr lang="tr-TR" sz="2800" dirty="0">
                <a:solidFill>
                  <a:srgbClr val="0070C0"/>
                </a:solidFill>
              </a:rPr>
              <a:t>aşamasına girmiş miktar </a:t>
            </a:r>
            <a:r>
              <a:rPr lang="tr-TR" sz="2800" dirty="0">
                <a:solidFill>
                  <a:srgbClr val="FF0000"/>
                </a:solidFill>
              </a:rPr>
              <a:t>veya girdi malzemesinin oranını </a:t>
            </a:r>
            <a:r>
              <a:rPr lang="tr-TR" sz="2800" dirty="0">
                <a:solidFill>
                  <a:srgbClr val="7030A0"/>
                </a:solidFill>
              </a:rPr>
              <a:t>belirlemek</a:t>
            </a:r>
            <a:r>
              <a:rPr lang="tr-TR" sz="2800" dirty="0">
                <a:solidFill>
                  <a:srgbClr val="FF0000"/>
                </a:solidFill>
              </a:rPr>
              <a:t> için yapılır.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Gıda endüstrisinde akış ölçümünün en önemli tarafı </a:t>
            </a:r>
            <a:r>
              <a:rPr lang="tr-TR" sz="2800" dirty="0">
                <a:solidFill>
                  <a:srgbClr val="7030A0"/>
                </a:solidFill>
              </a:rPr>
              <a:t>miktar kontrolüdür</a:t>
            </a:r>
            <a:r>
              <a:rPr lang="tr-TR" sz="2800" dirty="0">
                <a:solidFill>
                  <a:srgbClr val="FF0000"/>
                </a:solidFill>
              </a:rPr>
              <a:t>; dolayısıyla, </a:t>
            </a:r>
            <a:r>
              <a:rPr lang="tr-TR" sz="2800" dirty="0">
                <a:solidFill>
                  <a:srgbClr val="00B050"/>
                </a:solidFill>
              </a:rPr>
              <a:t>özel uygulamalar </a:t>
            </a:r>
            <a:r>
              <a:rPr lang="tr-TR" sz="2800" dirty="0">
                <a:solidFill>
                  <a:srgbClr val="FF0000"/>
                </a:solidFill>
              </a:rPr>
              <a:t>için akış ölçeri tasarlamaya özellikle dikkat edilmelidir.</a:t>
            </a:r>
          </a:p>
        </p:txBody>
      </p:sp>
    </p:spTree>
    <p:extLst>
      <p:ext uri="{BB962C8B-B14F-4D97-AF65-F5344CB8AC3E}">
        <p14:creationId xmlns:p14="http://schemas.microsoft.com/office/powerpoint/2010/main" val="783590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Uzun vida bölümü vida besleyici aracılığıyla malzemenin boğulmasını önler.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Vida besleyiciler </a:t>
            </a:r>
            <a:r>
              <a:rPr lang="tr-TR" sz="2800" dirty="0">
                <a:solidFill>
                  <a:srgbClr val="0070C0"/>
                </a:solidFill>
              </a:rPr>
              <a:t>lifli ve kaba topakların </a:t>
            </a:r>
            <a:r>
              <a:rPr lang="tr-TR" sz="2800" dirty="0">
                <a:solidFill>
                  <a:srgbClr val="FF0000"/>
                </a:solidFill>
              </a:rPr>
              <a:t>beslenmesini kolaylaştırmak için özel inşa edilebilir.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Tıkanmaya eğimli malzemeler</a:t>
            </a:r>
            <a:r>
              <a:rPr lang="tr-TR" sz="2800" dirty="0">
                <a:solidFill>
                  <a:srgbClr val="FF0000"/>
                </a:solidFill>
              </a:rPr>
              <a:t>, yanal titreşimli hareket ile bir temizleme işlemi kazandıran, çift uçlu vida besleyici kullanılarak beslenebilir.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tür tasarımlarda malzeme her iki ucundan sıra ile beslenir ve vida dönme yönü buna göre değişir.</a:t>
            </a:r>
          </a:p>
        </p:txBody>
      </p:sp>
    </p:spTree>
    <p:extLst>
      <p:ext uri="{BB962C8B-B14F-4D97-AF65-F5344CB8AC3E}">
        <p14:creationId xmlns:p14="http://schemas.microsoft.com/office/powerpoint/2010/main" val="334074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00B050"/>
                </a:solidFill>
              </a:rPr>
              <a:t>Bantlı </a:t>
            </a:r>
            <a:r>
              <a:rPr lang="en-US" sz="3600" dirty="0">
                <a:solidFill>
                  <a:srgbClr val="00B050"/>
                </a:solidFill>
              </a:rPr>
              <a:t>B</a:t>
            </a:r>
            <a:r>
              <a:rPr lang="tr-TR" sz="3600" dirty="0">
                <a:solidFill>
                  <a:srgbClr val="00B050"/>
                </a:solidFill>
              </a:rPr>
              <a:t>esleyici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Bantlı besleyici elektrik motoru ile çalışan bir bant ve belirli bir mesafe etrafında dönen bir konveyör cihazı olarak kullanılmaktadır.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Malzeme miktarının kontrol edilememesi nedeniyle, ölçüm </a:t>
            </a:r>
            <a:r>
              <a:rPr lang="tr-TR" sz="2800" dirty="0">
                <a:solidFill>
                  <a:srgbClr val="00B050"/>
                </a:solidFill>
              </a:rPr>
              <a:t>bant hızı </a:t>
            </a:r>
            <a:r>
              <a:rPr lang="tr-TR" sz="2800" dirty="0">
                <a:solidFill>
                  <a:srgbClr val="FF0000"/>
                </a:solidFill>
              </a:rPr>
              <a:t>ve bandın altına monte edilmiş bir </a:t>
            </a:r>
            <a:r>
              <a:rPr lang="tr-TR" sz="2800" dirty="0">
                <a:solidFill>
                  <a:srgbClr val="0070C0"/>
                </a:solidFill>
              </a:rPr>
              <a:t>ağırlık algılama </a:t>
            </a:r>
            <a:r>
              <a:rPr lang="tr-TR" sz="2800" dirty="0" err="1">
                <a:solidFill>
                  <a:srgbClr val="FF0000"/>
                </a:solidFill>
              </a:rPr>
              <a:t>transdüseri</a:t>
            </a:r>
            <a:r>
              <a:rPr lang="tr-TR" sz="2800" dirty="0">
                <a:solidFill>
                  <a:srgbClr val="FF0000"/>
                </a:solidFill>
              </a:rPr>
              <a:t> ile ölçüm gerçekleştirilebilir.</a:t>
            </a:r>
          </a:p>
        </p:txBody>
      </p:sp>
    </p:spTree>
    <p:extLst>
      <p:ext uri="{BB962C8B-B14F-4D97-AF65-F5344CB8AC3E}">
        <p14:creationId xmlns:p14="http://schemas.microsoft.com/office/powerpoint/2010/main" val="69865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Şekilde  bir akış regülatörü ile eklenen basit bir kayış besleyici gösterir.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17789" t="22400" r="18024" b="22917"/>
          <a:stretch/>
        </p:blipFill>
        <p:spPr>
          <a:xfrm>
            <a:off x="1314355" y="1722058"/>
            <a:ext cx="9563289" cy="458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1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Besleyici </a:t>
            </a:r>
            <a:r>
              <a:rPr lang="tr-TR" sz="2800" dirty="0">
                <a:solidFill>
                  <a:srgbClr val="7030A0"/>
                </a:solidFill>
              </a:rPr>
              <a:t>basit bir kapı </a:t>
            </a:r>
            <a:r>
              <a:rPr lang="tr-TR" sz="2800" dirty="0">
                <a:solidFill>
                  <a:srgbClr val="FF0000"/>
                </a:solidFill>
              </a:rPr>
              <a:t>veya </a:t>
            </a:r>
            <a:r>
              <a:rPr lang="tr-TR" sz="2800" dirty="0">
                <a:solidFill>
                  <a:srgbClr val="00B050"/>
                </a:solidFill>
              </a:rPr>
              <a:t>döner kapı</a:t>
            </a:r>
            <a:r>
              <a:rPr lang="tr-TR" sz="2800" dirty="0">
                <a:solidFill>
                  <a:srgbClr val="FF0000"/>
                </a:solidFill>
              </a:rPr>
              <a:t>, vida, ya da </a:t>
            </a:r>
            <a:r>
              <a:rPr lang="tr-TR" sz="2800" dirty="0">
                <a:solidFill>
                  <a:srgbClr val="0070C0"/>
                </a:solidFill>
              </a:rPr>
              <a:t>diğer </a:t>
            </a:r>
            <a:r>
              <a:rPr lang="tr-TR" sz="2800" dirty="0" err="1">
                <a:solidFill>
                  <a:srgbClr val="0070C0"/>
                </a:solidFill>
              </a:rPr>
              <a:t>volumetrik</a:t>
            </a:r>
            <a:r>
              <a:rPr lang="tr-TR" sz="2800" dirty="0">
                <a:solidFill>
                  <a:srgbClr val="0070C0"/>
                </a:solidFill>
              </a:rPr>
              <a:t> kontrol cihazları </a:t>
            </a:r>
            <a:r>
              <a:rPr lang="tr-TR" sz="2800" dirty="0">
                <a:solidFill>
                  <a:srgbClr val="FF0000"/>
                </a:solidFill>
              </a:rPr>
              <a:t>olabilen </a:t>
            </a:r>
            <a:r>
              <a:rPr lang="tr-TR" sz="2800" dirty="0" err="1">
                <a:solidFill>
                  <a:srgbClr val="FF0000"/>
                </a:solidFill>
              </a:rPr>
              <a:t>volümetrik</a:t>
            </a:r>
            <a:r>
              <a:rPr lang="tr-TR" sz="2800" dirty="0">
                <a:solidFill>
                  <a:srgbClr val="FF0000"/>
                </a:solidFill>
              </a:rPr>
              <a:t> akış düzenleyici ilave edilir.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Kapı kayış yükü ayarlanabilir bir denge ağırlığı ile dengelenmesi şekilde ayarlanır.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besleyici, endüstride oldukça popüler olmasına rağmen, performansı birkaç dezavantajdan etkilenir.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1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sing Flow Transducers for Solid Flow Measurement - PLC Technician Program">
            <a:hlinkClick r:id="" action="ppaction://media"/>
            <a:extLst>
              <a:ext uri="{FF2B5EF4-FFF2-40B4-BE49-F238E27FC236}">
                <a16:creationId xmlns:a16="http://schemas.microsoft.com/office/drawing/2014/main" id="{ED3A8333-8140-4777-A203-724951E62B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0250" y="371475"/>
            <a:ext cx="8193088" cy="6145213"/>
          </a:xfrm>
        </p:spPr>
      </p:pic>
    </p:spTree>
    <p:extLst>
      <p:ext uri="{BB962C8B-B14F-4D97-AF65-F5344CB8AC3E}">
        <p14:creationId xmlns:p14="http://schemas.microsoft.com/office/powerpoint/2010/main" val="229158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Related image">
            <a:extLst>
              <a:ext uri="{FF2B5EF4-FFF2-40B4-BE49-F238E27FC236}">
                <a16:creationId xmlns:a16="http://schemas.microsoft.com/office/drawing/2014/main" id="{0193FB52-22E3-49A5-8929-1C7165ED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1343665"/>
            <a:ext cx="3882164" cy="368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lated image">
            <a:extLst>
              <a:ext uri="{FF2B5EF4-FFF2-40B4-BE49-F238E27FC236}">
                <a16:creationId xmlns:a16="http://schemas.microsoft.com/office/drawing/2014/main" id="{96ABD40D-5A62-48AC-8061-48D656943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791" y="1343665"/>
            <a:ext cx="5714738" cy="368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41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">
            <a:hlinkClick r:id="" action="ppaction://media"/>
            <a:extLst>
              <a:ext uri="{FF2B5EF4-FFF2-40B4-BE49-F238E27FC236}">
                <a16:creationId xmlns:a16="http://schemas.microsoft.com/office/drawing/2014/main" id="{E045DA55-180B-4BDD-AB27-54324FB16EF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37" y="292966"/>
            <a:ext cx="9509125" cy="5348288"/>
          </a:xfrm>
        </p:spPr>
      </p:pic>
    </p:spTree>
    <p:extLst>
      <p:ext uri="{BB962C8B-B14F-4D97-AF65-F5344CB8AC3E}">
        <p14:creationId xmlns:p14="http://schemas.microsoft.com/office/powerpoint/2010/main" val="307707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lowSlide.mpg">
            <a:hlinkClick r:id="" action="ppaction://media"/>
            <a:extLst>
              <a:ext uri="{FF2B5EF4-FFF2-40B4-BE49-F238E27FC236}">
                <a16:creationId xmlns:a16="http://schemas.microsoft.com/office/drawing/2014/main" id="{CBD5C42E-301F-47B8-B4A0-62A3B7895CF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37" y="453998"/>
            <a:ext cx="9509125" cy="5345112"/>
          </a:xfrm>
        </p:spPr>
      </p:pic>
    </p:spTree>
    <p:extLst>
      <p:ext uri="{BB962C8B-B14F-4D97-AF65-F5344CB8AC3E}">
        <p14:creationId xmlns:p14="http://schemas.microsoft.com/office/powerpoint/2010/main" val="338440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Örneğin, hidrojene yağ gibi yüksek sıcaklıkta katılaşmayan ürünler ile ilgili </a:t>
            </a:r>
            <a:r>
              <a:rPr lang="tr-TR" sz="2800" dirty="0">
                <a:solidFill>
                  <a:srgbClr val="0070C0"/>
                </a:solidFill>
              </a:rPr>
              <a:t>akış ölçer bir ısıtıcı ile donatılmış </a:t>
            </a:r>
            <a:r>
              <a:rPr lang="tr-TR" sz="2800" dirty="0">
                <a:solidFill>
                  <a:srgbClr val="FF0000"/>
                </a:solidFill>
              </a:rPr>
              <a:t>olabilir.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Akış ölçer çok çeşitli farklı </a:t>
            </a:r>
            <a:r>
              <a:rPr lang="tr-TR" sz="2800" dirty="0">
                <a:solidFill>
                  <a:srgbClr val="0070C0"/>
                </a:solidFill>
              </a:rPr>
              <a:t>fiziksel</a:t>
            </a:r>
            <a:r>
              <a:rPr lang="tr-TR" sz="2800" dirty="0">
                <a:solidFill>
                  <a:srgbClr val="FF0000"/>
                </a:solidFill>
              </a:rPr>
              <a:t> veya </a:t>
            </a:r>
            <a:r>
              <a:rPr lang="tr-TR" sz="2800" dirty="0">
                <a:solidFill>
                  <a:srgbClr val="7030A0"/>
                </a:solidFill>
              </a:rPr>
              <a:t>elektriksel</a:t>
            </a:r>
            <a:r>
              <a:rPr lang="tr-TR" sz="2800" dirty="0">
                <a:solidFill>
                  <a:srgbClr val="FF0000"/>
                </a:solidFill>
              </a:rPr>
              <a:t> ilkeler ile çalışır ve farklı </a:t>
            </a:r>
            <a:r>
              <a:rPr lang="tr-TR" sz="2800" dirty="0">
                <a:solidFill>
                  <a:srgbClr val="00B050"/>
                </a:solidFill>
              </a:rPr>
              <a:t>avantajları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dezavantajları</a:t>
            </a:r>
            <a:r>
              <a:rPr lang="tr-TR" sz="2800" dirty="0">
                <a:solidFill>
                  <a:srgbClr val="FF0000"/>
                </a:solidFill>
              </a:rPr>
              <a:t> vardır.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Türbin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değişken alan boşluk metre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00B050"/>
                </a:solidFill>
              </a:rPr>
              <a:t>girdap dökülme metre </a:t>
            </a:r>
            <a:r>
              <a:rPr lang="tr-TR" sz="2800" dirty="0">
                <a:solidFill>
                  <a:srgbClr val="FF0000"/>
                </a:solidFill>
              </a:rPr>
              <a:t>yaygın olarak birçok endüstriyel uygulamalarda akış metre kullanılır, ancak </a:t>
            </a:r>
            <a:r>
              <a:rPr lang="tr-TR" sz="2800" dirty="0">
                <a:solidFill>
                  <a:srgbClr val="7030A0"/>
                </a:solidFill>
              </a:rPr>
              <a:t>yüksek </a:t>
            </a:r>
            <a:r>
              <a:rPr lang="tr-TR" sz="2800" dirty="0" err="1">
                <a:solidFill>
                  <a:srgbClr val="7030A0"/>
                </a:solidFill>
              </a:rPr>
              <a:t>viskoziteli</a:t>
            </a:r>
            <a:r>
              <a:rPr lang="tr-TR" sz="2800" dirty="0">
                <a:solidFill>
                  <a:srgbClr val="7030A0"/>
                </a:solidFill>
              </a:rPr>
              <a:t> gıda </a:t>
            </a:r>
            <a:r>
              <a:rPr lang="tr-TR" sz="2800" dirty="0">
                <a:solidFill>
                  <a:srgbClr val="FF0000"/>
                </a:solidFill>
              </a:rPr>
              <a:t>sıvıları için uygun değildir.</a:t>
            </a:r>
          </a:p>
        </p:txBody>
      </p:sp>
    </p:spTree>
    <p:extLst>
      <p:ext uri="{BB962C8B-B14F-4D97-AF65-F5344CB8AC3E}">
        <p14:creationId xmlns:p14="http://schemas.microsoft.com/office/powerpoint/2010/main" val="414766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6461"/>
            <a:ext cx="9509760" cy="61602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rgbClr val="7030A0"/>
                </a:solidFill>
              </a:rPr>
              <a:t>Venturi</a:t>
            </a:r>
            <a:r>
              <a:rPr lang="tr-TR" sz="2800" dirty="0">
                <a:solidFill>
                  <a:srgbClr val="7030A0"/>
                </a:solidFill>
              </a:rPr>
              <a:t> tüpleri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 err="1">
                <a:solidFill>
                  <a:srgbClr val="0070C0"/>
                </a:solidFill>
              </a:rPr>
              <a:t>ultrasonik</a:t>
            </a:r>
            <a:r>
              <a:rPr lang="tr-TR" sz="2800" dirty="0">
                <a:solidFill>
                  <a:srgbClr val="0070C0"/>
                </a:solidFill>
              </a:rPr>
              <a:t> sensörler </a:t>
            </a:r>
            <a:r>
              <a:rPr lang="tr-TR" sz="2800" dirty="0">
                <a:solidFill>
                  <a:srgbClr val="FF0000"/>
                </a:solidFill>
              </a:rPr>
              <a:t>nispeten daha az engelleyici ancak </a:t>
            </a:r>
            <a:r>
              <a:rPr lang="tr-TR" sz="2800" dirty="0">
                <a:solidFill>
                  <a:srgbClr val="00B050"/>
                </a:solidFill>
              </a:rPr>
              <a:t>katı parçacıklar asılmış </a:t>
            </a:r>
            <a:r>
              <a:rPr lang="tr-TR" sz="2800" dirty="0">
                <a:solidFill>
                  <a:srgbClr val="FF0000"/>
                </a:solidFill>
              </a:rPr>
              <a:t>sıvılar için pratikte geçersizdir.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Basınç farkı </a:t>
            </a:r>
            <a:r>
              <a:rPr lang="tr-TR" sz="2800" dirty="0">
                <a:solidFill>
                  <a:srgbClr val="FF0000"/>
                </a:solidFill>
              </a:rPr>
              <a:t>ya da basınç düşüşü prensibi </a:t>
            </a:r>
            <a:r>
              <a:rPr lang="tr-TR" sz="2800" dirty="0" err="1">
                <a:solidFill>
                  <a:srgbClr val="7030A0"/>
                </a:solidFill>
              </a:rPr>
              <a:t>venturi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orifis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 err="1">
                <a:solidFill>
                  <a:srgbClr val="0070C0"/>
                </a:solidFill>
              </a:rPr>
              <a:t>pitot</a:t>
            </a:r>
            <a:r>
              <a:rPr lang="tr-TR" sz="2800" dirty="0">
                <a:solidFill>
                  <a:srgbClr val="0070C0"/>
                </a:solidFill>
              </a:rPr>
              <a:t> tüpü </a:t>
            </a:r>
            <a:r>
              <a:rPr lang="tr-TR" sz="2800" dirty="0">
                <a:solidFill>
                  <a:srgbClr val="FF0000"/>
                </a:solidFill>
              </a:rPr>
              <a:t>akış ölçerlerde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Pozitif deplasmanlı </a:t>
            </a:r>
            <a:r>
              <a:rPr lang="tr-TR" sz="2800" dirty="0">
                <a:solidFill>
                  <a:srgbClr val="FF0000"/>
                </a:solidFill>
              </a:rPr>
              <a:t>akış ölçer bir </a:t>
            </a:r>
            <a:r>
              <a:rPr lang="tr-TR" sz="2800" dirty="0">
                <a:solidFill>
                  <a:srgbClr val="00B050"/>
                </a:solidFill>
              </a:rPr>
              <a:t>döner piston</a:t>
            </a:r>
            <a:r>
              <a:rPr lang="tr-TR" sz="2800" dirty="0">
                <a:solidFill>
                  <a:srgbClr val="FF0000"/>
                </a:solidFill>
              </a:rPr>
              <a:t>, oval dişli, paletli kayar, ya da ileri geri hareketli piston kullanır.</a:t>
            </a:r>
          </a:p>
        </p:txBody>
      </p:sp>
    </p:spTree>
    <p:extLst>
      <p:ext uri="{BB962C8B-B14F-4D97-AF65-F5344CB8AC3E}">
        <p14:creationId xmlns:p14="http://schemas.microsoft.com/office/powerpoint/2010/main" val="361030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Bütün bu tekniklerde, bir </a:t>
            </a:r>
            <a:r>
              <a:rPr lang="tr-TR" sz="2800" dirty="0">
                <a:solidFill>
                  <a:srgbClr val="00B050"/>
                </a:solidFill>
              </a:rPr>
              <a:t>hız yüksekliği </a:t>
            </a: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>
                <a:solidFill>
                  <a:srgbClr val="0070C0"/>
                </a:solidFill>
              </a:rPr>
              <a:t>basınç düşüşüne dönüştürülür </a:t>
            </a:r>
            <a:r>
              <a:rPr lang="tr-TR" sz="2800" dirty="0">
                <a:solidFill>
                  <a:srgbClr val="FF0000"/>
                </a:solidFill>
              </a:rPr>
              <a:t>ve akış ölçer ya da bir kısmı akış </a:t>
            </a:r>
            <a:r>
              <a:rPr lang="tr-TR" sz="2800" dirty="0">
                <a:solidFill>
                  <a:srgbClr val="7030A0"/>
                </a:solidFill>
              </a:rPr>
              <a:t>borusu içine sokulması zorunludur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akış ölçer, </a:t>
            </a:r>
            <a:r>
              <a:rPr lang="tr-TR" sz="2800" dirty="0">
                <a:solidFill>
                  <a:srgbClr val="0070C0"/>
                </a:solidFill>
              </a:rPr>
              <a:t>sıvı akış engeli nedeniyle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gıda uygulamalarına uygun değildir </a:t>
            </a:r>
            <a:r>
              <a:rPr lang="tr-TR" sz="2800" dirty="0">
                <a:solidFill>
                  <a:srgbClr val="FF0000"/>
                </a:solidFill>
              </a:rPr>
              <a:t>çünkü sık sık temizlik ve bakım sorunlara yol açarlar.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Elektromanyetik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00B050"/>
                </a:solidFill>
              </a:rPr>
              <a:t>ultrasonik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002060"/>
                </a:solidFill>
              </a:rPr>
              <a:t>Coriolis</a:t>
            </a:r>
            <a:r>
              <a:rPr lang="tr-TR" sz="2800" dirty="0">
                <a:solidFill>
                  <a:srgbClr val="002060"/>
                </a:solidFill>
              </a:rPr>
              <a:t> kütle akış metre </a:t>
            </a:r>
            <a:r>
              <a:rPr lang="tr-TR" sz="2800" dirty="0">
                <a:solidFill>
                  <a:srgbClr val="FF0000"/>
                </a:solidFill>
              </a:rPr>
              <a:t>sıvılar ve macun gibi ya da viskoz gıda malzemeleri için avantajlıdır.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2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/>
            <a:r>
              <a:rPr lang="tr-TR" sz="3600" b="1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Manyetik Akış Ölçer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1" y="1210614"/>
            <a:ext cx="588264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 err="1">
                <a:solidFill>
                  <a:srgbClr val="0070C0"/>
                </a:solidFill>
              </a:rPr>
              <a:t>Faraday</a:t>
            </a:r>
            <a:r>
              <a:rPr lang="tr-TR" sz="2800" dirty="0">
                <a:solidFill>
                  <a:srgbClr val="0070C0"/>
                </a:solidFill>
              </a:rPr>
              <a:t> Yasası (</a:t>
            </a:r>
            <a:r>
              <a:rPr lang="tr-TR" sz="2800" dirty="0">
                <a:solidFill>
                  <a:srgbClr val="FF0000"/>
                </a:solidFill>
              </a:rPr>
              <a:t>Elektromanyetik indüksiyonu</a:t>
            </a:r>
            <a:r>
              <a:rPr lang="tr-TR" sz="2800" dirty="0">
                <a:solidFill>
                  <a:srgbClr val="0070C0"/>
                </a:solidFill>
              </a:rPr>
              <a:t>)</a:t>
            </a: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/>
                </a:solidFill>
              </a:rPr>
              <a:t>Mıknatıs, </a:t>
            </a:r>
            <a:r>
              <a:rPr lang="tr-TR" sz="2800" dirty="0">
                <a:solidFill>
                  <a:srgbClr val="37551B"/>
                </a:solidFill>
              </a:rPr>
              <a:t>galvanometreye</a:t>
            </a:r>
            <a:r>
              <a:rPr lang="tr-TR" sz="2800" dirty="0">
                <a:solidFill>
                  <a:schemeClr val="tx2"/>
                </a:solidFill>
              </a:rPr>
              <a:t> bağlı bir tel halkaya doğru yaklaştırıldığı zaman, galvanometrenin ibresi, şekil </a:t>
            </a:r>
            <a:r>
              <a:rPr lang="tr-TR" sz="2800" b="1" dirty="0">
                <a:solidFill>
                  <a:srgbClr val="FF0000"/>
                </a:solidFill>
              </a:rPr>
              <a:t>a</a:t>
            </a:r>
            <a:r>
              <a:rPr lang="tr-TR" sz="2800" dirty="0">
                <a:solidFill>
                  <a:schemeClr val="tx2"/>
                </a:solidFill>
              </a:rPr>
              <a:t> da gösterildiği gibi belli bir miktar </a:t>
            </a:r>
            <a:r>
              <a:rPr lang="tr-TR" sz="2800" dirty="0">
                <a:solidFill>
                  <a:srgbClr val="FF0000"/>
                </a:solidFill>
              </a:rPr>
              <a:t>sağa</a:t>
            </a:r>
            <a:r>
              <a:rPr lang="tr-TR" sz="2800" dirty="0">
                <a:solidFill>
                  <a:schemeClr val="tx2"/>
                </a:solidFill>
              </a:rPr>
              <a:t> doğru sapar.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1" y="1210614"/>
            <a:ext cx="4635978" cy="478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063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1</TotalTime>
  <Words>2057</Words>
  <Application>Microsoft Office PowerPoint</Application>
  <PresentationFormat>Widescreen</PresentationFormat>
  <Paragraphs>167</Paragraphs>
  <Slides>57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Book Antiqua</vt:lpstr>
      <vt:lpstr>Banded Design Yellow 16x9</vt:lpstr>
      <vt:lpstr>Proses Kontrol Gıda Proseslerinde Ölçümler Gıda Akışının Ölçümü</vt:lpstr>
      <vt:lpstr>Gıda Proseslerinde Ölçümler</vt:lpstr>
      <vt:lpstr>Gıda Proseslerinde Ölçümler</vt:lpstr>
      <vt:lpstr>3.7 Gıda Akışının Ölçümü</vt:lpstr>
      <vt:lpstr>Gıda Akışının Ölçümü</vt:lpstr>
      <vt:lpstr>PowerPoint Presentation</vt:lpstr>
      <vt:lpstr>PowerPoint Presentation</vt:lpstr>
      <vt:lpstr>PowerPoint Presentation</vt:lpstr>
      <vt:lpstr>Manyetik Akış Ölçer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3.7 Gıda Akışının Ölçümü 3.7.1 Manyetik Akış Ölçüm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Montajda dikkat edilmesi gerekenler</vt:lpstr>
      <vt:lpstr> Kütle Akış Ölçer </vt:lpstr>
      <vt:lpstr>PowerPoint Presentation</vt:lpstr>
      <vt:lpstr>3.7 Gıda Akışının Ölçümü 3.7.2 Kütle Akış Ölçüm</vt:lpstr>
      <vt:lpstr>PowerPoint Presentation</vt:lpstr>
      <vt:lpstr>PowerPoint Presentation</vt:lpstr>
      <vt:lpstr>PowerPoint Presentation</vt:lpstr>
      <vt:lpstr>Türbin Akış Ölçer</vt:lpstr>
      <vt:lpstr>PowerPoint Presentation</vt:lpstr>
      <vt:lpstr>Pozitif Deplasmanlı Akış Ölçer</vt:lpstr>
      <vt:lpstr>PowerPoint Presentation</vt:lpstr>
      <vt:lpstr>PowerPoint Presentation</vt:lpstr>
      <vt:lpstr>Katı Akış Ölçümü</vt:lpstr>
      <vt:lpstr>PowerPoint Presentation</vt:lpstr>
      <vt:lpstr>PowerPoint Presentation</vt:lpstr>
      <vt:lpstr>PowerPoint Presentation</vt:lpstr>
      <vt:lpstr> Gravimetrik Besleyici</vt:lpstr>
      <vt:lpstr>PowerPoint Presentation</vt:lpstr>
      <vt:lpstr>PowerPoint Presentation</vt:lpstr>
      <vt:lpstr>PowerPoint Presentation</vt:lpstr>
      <vt:lpstr>PowerPoint Presentation</vt:lpstr>
      <vt:lpstr>Döner Kanatlı Besleyici</vt:lpstr>
      <vt:lpstr>PowerPoint Presentation</vt:lpstr>
      <vt:lpstr>PowerPoint Presentation</vt:lpstr>
      <vt:lpstr>Vida Besleyici</vt:lpstr>
      <vt:lpstr>PowerPoint Presentation</vt:lpstr>
      <vt:lpstr>PowerPoint Presentation</vt:lpstr>
      <vt:lpstr>PowerPoint Presentation</vt:lpstr>
      <vt:lpstr>Bantlı Besleyici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Farhan Alfin</cp:lastModifiedBy>
  <cp:revision>2</cp:revision>
  <dcterms:created xsi:type="dcterms:W3CDTF">2015-10-27T08:17:55Z</dcterms:created>
  <dcterms:modified xsi:type="dcterms:W3CDTF">2026-04-24T07:34:31Z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