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2"/>
  </p:notesMasterIdLst>
  <p:handoutMasterIdLst>
    <p:handoutMasterId r:id="rId73"/>
  </p:handoutMasterIdLst>
  <p:sldIdLst>
    <p:sldId id="256" r:id="rId3"/>
    <p:sldId id="267" r:id="rId4"/>
    <p:sldId id="346" r:id="rId5"/>
    <p:sldId id="345" r:id="rId6"/>
    <p:sldId id="344" r:id="rId7"/>
    <p:sldId id="275" r:id="rId8"/>
    <p:sldId id="360" r:id="rId9"/>
    <p:sldId id="347" r:id="rId10"/>
    <p:sldId id="348" r:id="rId11"/>
    <p:sldId id="431" r:id="rId12"/>
    <p:sldId id="451" r:id="rId13"/>
    <p:sldId id="349" r:id="rId14"/>
    <p:sldId id="374" r:id="rId15"/>
    <p:sldId id="448" r:id="rId16"/>
    <p:sldId id="377" r:id="rId17"/>
    <p:sldId id="449" r:id="rId18"/>
    <p:sldId id="376" r:id="rId19"/>
    <p:sldId id="382" r:id="rId20"/>
    <p:sldId id="416" r:id="rId21"/>
    <p:sldId id="417" r:id="rId22"/>
    <p:sldId id="444" r:id="rId23"/>
    <p:sldId id="446" r:id="rId24"/>
    <p:sldId id="441" r:id="rId25"/>
    <p:sldId id="445" r:id="rId26"/>
    <p:sldId id="383" r:id="rId27"/>
    <p:sldId id="430" r:id="rId28"/>
    <p:sldId id="386" r:id="rId29"/>
    <p:sldId id="387" r:id="rId30"/>
    <p:sldId id="388" r:id="rId31"/>
    <p:sldId id="450" r:id="rId32"/>
    <p:sldId id="389" r:id="rId33"/>
    <p:sldId id="385" r:id="rId34"/>
    <p:sldId id="418" r:id="rId35"/>
    <p:sldId id="391" r:id="rId36"/>
    <p:sldId id="392" r:id="rId37"/>
    <p:sldId id="393" r:id="rId38"/>
    <p:sldId id="453" r:id="rId39"/>
    <p:sldId id="454" r:id="rId40"/>
    <p:sldId id="452" r:id="rId41"/>
    <p:sldId id="394" r:id="rId42"/>
    <p:sldId id="395" r:id="rId43"/>
    <p:sldId id="419" r:id="rId44"/>
    <p:sldId id="398" r:id="rId45"/>
    <p:sldId id="432" r:id="rId46"/>
    <p:sldId id="434" r:id="rId47"/>
    <p:sldId id="435" r:id="rId48"/>
    <p:sldId id="440" r:id="rId49"/>
    <p:sldId id="399" r:id="rId50"/>
    <p:sldId id="436" r:id="rId51"/>
    <p:sldId id="437" r:id="rId52"/>
    <p:sldId id="406" r:id="rId53"/>
    <p:sldId id="408" r:id="rId54"/>
    <p:sldId id="439" r:id="rId55"/>
    <p:sldId id="407" r:id="rId56"/>
    <p:sldId id="409" r:id="rId57"/>
    <p:sldId id="410" r:id="rId58"/>
    <p:sldId id="411" r:id="rId59"/>
    <p:sldId id="412" r:id="rId60"/>
    <p:sldId id="422" r:id="rId61"/>
    <p:sldId id="415" r:id="rId62"/>
    <p:sldId id="424" r:id="rId63"/>
    <p:sldId id="421" r:id="rId64"/>
    <p:sldId id="458" r:id="rId65"/>
    <p:sldId id="457" r:id="rId66"/>
    <p:sldId id="456" r:id="rId67"/>
    <p:sldId id="425" r:id="rId68"/>
    <p:sldId id="459" r:id="rId69"/>
    <p:sldId id="461" r:id="rId70"/>
    <p:sldId id="427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8F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napToGrid="0">
      <p:cViewPr varScale="1">
        <p:scale>
          <a:sx n="47" d="100"/>
          <a:sy n="47" d="100"/>
        </p:scale>
        <p:origin x="1046" y="4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en-US"/>
              <a:t>24-04-2026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53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89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5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7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02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4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78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94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7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302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826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00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533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7363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6669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012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268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281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877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012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410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08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1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721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822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738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837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311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890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288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2412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327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37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202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465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585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389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231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077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SENSÖRLER VE TRANSDÜSERLER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083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907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1299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0228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91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1223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17642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1948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95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81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12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71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tr-TR" dirty="0"/>
              <a:t> dosyasından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6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Rectangle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Rectangle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B277187-C200-495F-A386-621319EADA8F}" type="datetimeFigureOut">
              <a:rPr lang="en-US"/>
              <a:pPr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img23.imageshack.us/img23/2576/termalkamera1.jpg" TargetMode="External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http://img1.photographersdirect.com/img/13429/wm/pd2439716.jpg" TargetMode="External"/><Relationship Id="rId3" Type="http://schemas.openxmlformats.org/officeDocument/2006/relationships/image" Target="../media/image46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drsfostersmith.com/images/Categoryimages/normal/p_13365_21000P.jpg" TargetMode="External"/><Relationship Id="rId5" Type="http://schemas.openxmlformats.org/officeDocument/2006/relationships/image" Target="../media/image47.jpeg"/><Relationship Id="rId4" Type="http://schemas.openxmlformats.org/officeDocument/2006/relationships/image" Target="http://i01.i.aliimg.com/photo/v0/285438025/Liquid_Crystal_LCD_Color_Change_Thermometer_Colour.jpg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Proses Kontrol</a:t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Gıda Proseslerinde Ölçümler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sz="4000" dirty="0">
                <a:solidFill>
                  <a:srgbClr val="00B0F0"/>
                </a:solidFill>
              </a:rPr>
              <a:t>Gıda ve Proses Sıcaklık Ölçümü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95400" y="3959351"/>
            <a:ext cx="9601200" cy="1346745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endParaRPr lang="tr-TR" dirty="0"/>
          </a:p>
          <a:p>
            <a:r>
              <a:rPr lang="tr-TR" sz="2600" dirty="0">
                <a:solidFill>
                  <a:srgbClr val="7030A0"/>
                </a:solidFill>
              </a:rPr>
              <a:t>Prof. Dr. Farhan ALFİN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53" y="184922"/>
            <a:ext cx="2143125" cy="2143125"/>
          </a:xfrm>
          <a:prstGeom prst="rect">
            <a:avLst/>
          </a:prstGeom>
        </p:spPr>
      </p:pic>
      <p:pic>
        <p:nvPicPr>
          <p:cNvPr id="1026" name="Picture 2" descr="SÄ±caklÄ±k ÃlÃ§Ã¼mÃ¼ ile ilgili gÃ¶rsel sonucu">
            <a:extLst>
              <a:ext uri="{FF2B5EF4-FFF2-40B4-BE49-F238E27FC236}">
                <a16:creationId xmlns:a16="http://schemas.microsoft.com/office/drawing/2014/main" id="{5CD09D2A-F7B3-461F-915D-58DD90221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2" y="18492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3108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7030A0"/>
                </a:solidFill>
              </a:rPr>
              <a:t>Sıcaklık </a:t>
            </a:r>
            <a:r>
              <a:rPr lang="tr-TR" sz="2800" dirty="0" err="1">
                <a:solidFill>
                  <a:srgbClr val="7030A0"/>
                </a:solidFill>
              </a:rPr>
              <a:t>sensörlerinin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temel zorluğu </a:t>
            </a:r>
            <a:r>
              <a:rPr lang="tr-TR" sz="2800" dirty="0">
                <a:solidFill>
                  <a:srgbClr val="0070C0"/>
                </a:solidFill>
              </a:rPr>
              <a:t>termal elemanıdır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Meyve suyu, meşrubat, ve şarap gibi </a:t>
            </a:r>
            <a:r>
              <a:rPr lang="tr-TR" sz="2800" dirty="0">
                <a:solidFill>
                  <a:srgbClr val="0070C0"/>
                </a:solidFill>
              </a:rPr>
              <a:t>sıvı gıdalar durumunda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sıcaklık ölçümü </a:t>
            </a:r>
            <a:r>
              <a:rPr lang="tr-TR" sz="2800" dirty="0" err="1">
                <a:solidFill>
                  <a:srgbClr val="00B050"/>
                </a:solidFill>
              </a:rPr>
              <a:t>sensör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sıcaklıkları arasında bir </a:t>
            </a:r>
            <a:r>
              <a:rPr lang="tr-TR" sz="2800" dirty="0">
                <a:solidFill>
                  <a:srgbClr val="0070C0"/>
                </a:solidFill>
              </a:rPr>
              <a:t>denge koşulu gerektirir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374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3108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Hareketli gıda ürünlerinin </a:t>
            </a:r>
            <a:r>
              <a:rPr lang="tr-TR" sz="2800" dirty="0">
                <a:solidFill>
                  <a:srgbClr val="0070C0"/>
                </a:solidFill>
              </a:rPr>
              <a:t>ısıtılması veya kurutulması sırasında oluşan sıcaklık da yerel bölgede hızlı bir şekilde </a:t>
            </a:r>
            <a:r>
              <a:rPr lang="tr-TR" sz="2800" dirty="0">
                <a:solidFill>
                  <a:srgbClr val="00B050"/>
                </a:solidFill>
              </a:rPr>
              <a:t>değişime maruz kalır </a:t>
            </a:r>
            <a:r>
              <a:rPr lang="tr-TR" sz="2800" dirty="0">
                <a:solidFill>
                  <a:srgbClr val="0070C0"/>
                </a:solidFill>
              </a:rPr>
              <a:t>ve dengesiz </a:t>
            </a:r>
            <a:r>
              <a:rPr lang="tr-TR" sz="2800" dirty="0" err="1">
                <a:solidFill>
                  <a:srgbClr val="0070C0"/>
                </a:solidFill>
              </a:rPr>
              <a:t>sensör</a:t>
            </a:r>
            <a:r>
              <a:rPr lang="tr-TR" sz="2800" dirty="0">
                <a:solidFill>
                  <a:srgbClr val="0070C0"/>
                </a:solidFill>
              </a:rPr>
              <a:t> çıktılarına neden olur.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</a:t>
            </a:r>
            <a:r>
              <a:rPr lang="tr-TR" sz="2800" dirty="0">
                <a:solidFill>
                  <a:srgbClr val="00B050"/>
                </a:solidFill>
              </a:rPr>
              <a:t>hızlı tepki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7030A0"/>
                </a:solidFill>
              </a:rPr>
              <a:t>yeterince güç </a:t>
            </a:r>
            <a:r>
              <a:rPr lang="tr-TR" sz="2800" dirty="0">
                <a:solidFill>
                  <a:srgbClr val="C00000"/>
                </a:solidFill>
              </a:rPr>
              <a:t>termal birleştirme </a:t>
            </a:r>
            <a:r>
              <a:rPr lang="tr-TR" sz="2800" dirty="0">
                <a:solidFill>
                  <a:schemeClr val="tx2"/>
                </a:solidFill>
              </a:rPr>
              <a:t>gerektirmektedir.</a:t>
            </a:r>
          </a:p>
        </p:txBody>
      </p:sp>
    </p:spTree>
    <p:extLst>
      <p:ext uri="{BB962C8B-B14F-4D97-AF65-F5344CB8AC3E}">
        <p14:creationId xmlns:p14="http://schemas.microsoft.com/office/powerpoint/2010/main" val="3526065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Genelde, aşağıda belirtilen ve </a:t>
            </a:r>
            <a:r>
              <a:rPr lang="tr-TR" sz="2800" dirty="0">
                <a:solidFill>
                  <a:srgbClr val="FF0000"/>
                </a:solidFill>
              </a:rPr>
              <a:t>sıcaklığa bağımlı </a:t>
            </a:r>
            <a:r>
              <a:rPr lang="tr-TR" sz="2800" dirty="0">
                <a:solidFill>
                  <a:schemeClr val="tx2"/>
                </a:solidFill>
              </a:rPr>
              <a:t>olan </a:t>
            </a:r>
            <a:r>
              <a:rPr lang="tr-TR" sz="2800" dirty="0">
                <a:solidFill>
                  <a:srgbClr val="0070C0"/>
                </a:solidFill>
              </a:rPr>
              <a:t>fiziksel özelliklere </a:t>
            </a:r>
            <a:r>
              <a:rPr lang="tr-TR" sz="2800" dirty="0">
                <a:solidFill>
                  <a:schemeClr val="tx2"/>
                </a:solidFill>
              </a:rPr>
              <a:t>dayanan </a:t>
            </a:r>
            <a:r>
              <a:rPr lang="tr-TR" sz="2800" dirty="0">
                <a:solidFill>
                  <a:srgbClr val="00B050"/>
                </a:solidFill>
              </a:rPr>
              <a:t>dört tip </a:t>
            </a:r>
            <a:r>
              <a:rPr lang="tr-TR" sz="2800" dirty="0">
                <a:solidFill>
                  <a:srgbClr val="C00000"/>
                </a:solidFill>
              </a:rPr>
              <a:t>sıcaklık </a:t>
            </a:r>
            <a:r>
              <a:rPr lang="tr-TR" sz="2800" dirty="0" err="1">
                <a:solidFill>
                  <a:srgbClr val="C00000"/>
                </a:solidFill>
              </a:rPr>
              <a:t>sensörleri</a:t>
            </a: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bulunmaktadır.</a:t>
            </a:r>
            <a:endParaRPr lang="en-US" sz="2800" dirty="0">
              <a:solidFill>
                <a:schemeClr val="tx2"/>
              </a:solidFill>
            </a:endParaRPr>
          </a:p>
          <a:p>
            <a:pPr marL="449263" indent="-404813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</a:rPr>
              <a:t>1. </a:t>
            </a:r>
            <a:r>
              <a:rPr lang="tr-TR" sz="2800" dirty="0">
                <a:solidFill>
                  <a:srgbClr val="C00000"/>
                </a:solidFill>
              </a:rPr>
              <a:t>Uzunlukta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hacimde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00B050"/>
                </a:solidFill>
              </a:rPr>
              <a:t>basınçta</a:t>
            </a:r>
            <a:r>
              <a:rPr lang="tr-TR" sz="2800" dirty="0">
                <a:solidFill>
                  <a:schemeClr val="tx2"/>
                </a:solidFill>
              </a:rPr>
              <a:t> değişmeye sebep olan, maddenin </a:t>
            </a:r>
            <a:r>
              <a:rPr lang="tr-TR" sz="2800" dirty="0">
                <a:solidFill>
                  <a:srgbClr val="FF0000"/>
                </a:solidFill>
              </a:rPr>
              <a:t>sıcaklıkla genleşmesi</a:t>
            </a:r>
            <a:r>
              <a:rPr lang="tr-TR" sz="2800" dirty="0">
                <a:solidFill>
                  <a:schemeClr val="tx2"/>
                </a:solidFill>
              </a:rPr>
              <a:t>. En basit şekliyle, bir cam tüp içinde </a:t>
            </a:r>
            <a:r>
              <a:rPr lang="tr-TR" sz="2800" u="sng" dirty="0">
                <a:solidFill>
                  <a:srgbClr val="FF0000"/>
                </a:solidFill>
              </a:rPr>
              <a:t>cıvalı veya alkollü tipteki termometredir</a:t>
            </a:r>
            <a:r>
              <a:rPr lang="tr-TR" sz="2800" dirty="0"/>
              <a:t>.</a:t>
            </a: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7030A0"/>
                </a:solidFill>
              </a:rPr>
              <a:t>Sıcaklık Ölçümünün Prensipleri</a:t>
            </a:r>
          </a:p>
        </p:txBody>
      </p:sp>
      <p:pic>
        <p:nvPicPr>
          <p:cNvPr id="2050" name="Picture 2" descr="Image result for termometrede civa">
            <a:extLst>
              <a:ext uri="{FF2B5EF4-FFF2-40B4-BE49-F238E27FC236}">
                <a16:creationId xmlns:a16="http://schemas.microsoft.com/office/drawing/2014/main" id="{FD66BCAF-3428-4CF5-BFB0-42B6A49BE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637" y="5221310"/>
            <a:ext cx="351472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2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marL="449263" indent="-404813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/>
              <a:t>2. </a:t>
            </a:r>
            <a:r>
              <a:rPr lang="tr-TR" sz="2800" u="sng" dirty="0">
                <a:solidFill>
                  <a:srgbClr val="FF0000"/>
                </a:solidFill>
              </a:rPr>
              <a:t>Sıcaklık</a:t>
            </a:r>
            <a:r>
              <a:rPr lang="tr-TR" sz="2800" u="sng" dirty="0"/>
              <a:t> ile </a:t>
            </a:r>
            <a:r>
              <a:rPr lang="tr-TR" sz="2800" u="sng" dirty="0">
                <a:solidFill>
                  <a:srgbClr val="00B050"/>
                </a:solidFill>
              </a:rPr>
              <a:t>elektriksel dirençte </a:t>
            </a:r>
            <a:r>
              <a:rPr lang="tr-TR" sz="2800" u="sng" dirty="0">
                <a:solidFill>
                  <a:schemeClr val="tx2"/>
                </a:solidFill>
              </a:rPr>
              <a:t>değişiklik meydana gelmesi</a:t>
            </a:r>
            <a:r>
              <a:rPr lang="tr-TR" sz="2800" dirty="0">
                <a:solidFill>
                  <a:schemeClr val="tx2"/>
                </a:solidFill>
              </a:rPr>
              <a:t> ki bu prensip, </a:t>
            </a:r>
            <a:r>
              <a:rPr lang="tr-TR" sz="2800" dirty="0">
                <a:solidFill>
                  <a:srgbClr val="FF0000"/>
                </a:solidFill>
              </a:rPr>
              <a:t>dirençli termometrelerde </a:t>
            </a:r>
            <a:r>
              <a:rPr lang="tr-TR" sz="2800" dirty="0">
                <a:solidFill>
                  <a:schemeClr val="tx2"/>
                </a:solidFill>
              </a:rPr>
              <a:t>ve </a:t>
            </a:r>
            <a:r>
              <a:rPr lang="tr-TR" sz="2800" dirty="0" err="1">
                <a:solidFill>
                  <a:schemeClr val="tx2"/>
                </a:solidFill>
              </a:rPr>
              <a:t>termistörde</a:t>
            </a:r>
            <a:r>
              <a:rPr lang="tr-TR" sz="2800" dirty="0">
                <a:solidFill>
                  <a:schemeClr val="tx2"/>
                </a:solidFill>
              </a:rPr>
              <a:t> kullanılır.</a:t>
            </a:r>
          </a:p>
          <a:p>
            <a:pPr marL="449263" indent="-404813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</a:rPr>
              <a:t>3. </a:t>
            </a:r>
            <a:r>
              <a:rPr lang="tr-TR" sz="2800" u="sng" dirty="0">
                <a:solidFill>
                  <a:schemeClr val="tx2"/>
                </a:solidFill>
              </a:rPr>
              <a:t>Sıcaklık ile </a:t>
            </a:r>
            <a:r>
              <a:rPr lang="tr-TR" sz="2800" u="sng" dirty="0">
                <a:solidFill>
                  <a:srgbClr val="FF0000"/>
                </a:solidFill>
              </a:rPr>
              <a:t>benzeşmeyen metallerin temas noktasındaki </a:t>
            </a:r>
            <a:r>
              <a:rPr lang="tr-TR" sz="2800" u="sng" dirty="0">
                <a:solidFill>
                  <a:schemeClr val="tx2"/>
                </a:solidFill>
              </a:rPr>
              <a:t>gerilimde değişiklik meydana gelmesi</a:t>
            </a:r>
            <a:r>
              <a:rPr lang="tr-TR" sz="2800" dirty="0">
                <a:solidFill>
                  <a:schemeClr val="tx2"/>
                </a:solidFill>
              </a:rPr>
              <a:t>.</a:t>
            </a:r>
            <a:r>
              <a:rPr lang="tr-TR" sz="2800" dirty="0"/>
              <a:t> </a:t>
            </a:r>
            <a:r>
              <a:rPr lang="tr-TR" sz="2800" dirty="0" err="1">
                <a:solidFill>
                  <a:srgbClr val="FF0000"/>
                </a:solidFill>
              </a:rPr>
              <a:t>Termokupllar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(</a:t>
            </a:r>
            <a:r>
              <a:rPr lang="en-US" sz="2800" dirty="0">
                <a:solidFill>
                  <a:schemeClr val="tx2"/>
                </a:solidFill>
              </a:rPr>
              <a:t>Thermocouple</a:t>
            </a:r>
            <a:r>
              <a:rPr lang="tr-TR" sz="2800" dirty="0">
                <a:solidFill>
                  <a:schemeClr val="tx2"/>
                </a:solidFill>
              </a:rPr>
              <a:t>) veya </a:t>
            </a:r>
            <a:r>
              <a:rPr lang="tr-TR" sz="2800" dirty="0" err="1">
                <a:solidFill>
                  <a:srgbClr val="FF0000"/>
                </a:solidFill>
              </a:rPr>
              <a:t>Termoeleman</a:t>
            </a:r>
            <a:r>
              <a:rPr lang="tr-TR" sz="2800" dirty="0">
                <a:solidFill>
                  <a:srgbClr val="FF0000"/>
                </a:solidFill>
              </a:rPr>
              <a:t> Çiftleri </a:t>
            </a:r>
            <a:r>
              <a:rPr lang="tr-TR" sz="2800" dirty="0">
                <a:solidFill>
                  <a:schemeClr val="tx2"/>
                </a:solidFill>
              </a:rPr>
              <a:t>olarak adlandırılırlar.</a:t>
            </a:r>
          </a:p>
          <a:p>
            <a:pPr marL="449263" indent="-404813" algn="just">
              <a:lnSpc>
                <a:spcPct val="150000"/>
              </a:lnSpc>
              <a:spcBef>
                <a:spcPts val="600"/>
              </a:spcBef>
              <a:buNone/>
            </a:pPr>
            <a:endParaRPr lang="tr-TR" sz="2800" dirty="0">
              <a:solidFill>
                <a:schemeClr val="tx2"/>
              </a:solidFill>
            </a:endParaRPr>
          </a:p>
          <a:p>
            <a:pPr marL="449263" indent="-404813" algn="just">
              <a:lnSpc>
                <a:spcPct val="150000"/>
              </a:lnSpc>
              <a:spcBef>
                <a:spcPts val="600"/>
              </a:spcBef>
              <a:buNone/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58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marL="449263" indent="-404813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0070C0"/>
                </a:solidFill>
              </a:rPr>
              <a:t>4. </a:t>
            </a:r>
            <a:r>
              <a:rPr lang="tr-TR" sz="2800" u="sng" dirty="0">
                <a:solidFill>
                  <a:srgbClr val="0070C0"/>
                </a:solidFill>
              </a:rPr>
              <a:t>Yayılan enerjide </a:t>
            </a:r>
            <a:r>
              <a:rPr lang="tr-TR" sz="2800" u="sng" dirty="0">
                <a:solidFill>
                  <a:schemeClr val="tx2"/>
                </a:solidFill>
              </a:rPr>
              <a:t>sıcaklık ile değişme meydana gelmesi</a:t>
            </a:r>
            <a:r>
              <a:rPr lang="tr-TR" sz="2800" dirty="0">
                <a:solidFill>
                  <a:schemeClr val="tx2"/>
                </a:solidFill>
              </a:rPr>
              <a:t>. Bu da </a:t>
            </a:r>
            <a:r>
              <a:rPr lang="tr-TR" sz="2800" dirty="0">
                <a:solidFill>
                  <a:srgbClr val="FF0000"/>
                </a:solidFill>
              </a:rPr>
              <a:t>optik ve radyasyon </a:t>
            </a:r>
            <a:r>
              <a:rPr lang="tr-TR" sz="2800" dirty="0">
                <a:solidFill>
                  <a:schemeClr val="tx2"/>
                </a:solidFill>
              </a:rPr>
              <a:t>(ışınım) pirometrelerinde (çok yüksek sıcaklıklar için kullanılan termometreler)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38287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marL="45720" algn="ctr">
              <a:lnSpc>
                <a:spcPct val="150000"/>
              </a:lnSpc>
              <a:spcBef>
                <a:spcPts val="600"/>
              </a:spcBef>
            </a:pPr>
            <a:r>
              <a:rPr lang="tr-TR" sz="4000" dirty="0">
                <a:solidFill>
                  <a:srgbClr val="FF0000"/>
                </a:solidFill>
              </a:rPr>
              <a:t>Hacım Termometreleri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19867A4F-DAF8-4F55-B8F4-2CD4E359C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827" y="1215351"/>
            <a:ext cx="4979913" cy="5436586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F76082BF-A58F-4501-A74E-D027BC6782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4" r="21159"/>
          <a:stretch/>
        </p:blipFill>
        <p:spPr>
          <a:xfrm>
            <a:off x="1341120" y="1215352"/>
            <a:ext cx="3850201" cy="543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9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Haznedeki akışkan sıcaklıkla </a:t>
            </a:r>
            <a:r>
              <a:rPr lang="tr-TR" sz="2800" dirty="0">
                <a:solidFill>
                  <a:srgbClr val="C00000"/>
                </a:solidFill>
              </a:rPr>
              <a:t>ısıl genleşmesinin </a:t>
            </a:r>
            <a:r>
              <a:rPr lang="tr-TR" sz="2800" dirty="0">
                <a:solidFill>
                  <a:schemeClr val="tx2"/>
                </a:solidFill>
              </a:rPr>
              <a:t>oluşturduğu basıncın ölçülmesine dayanır.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termometrelere akışkan genişlemeli termometreler de denir.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Gaz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sıvı</a:t>
            </a:r>
            <a:r>
              <a:rPr lang="tr-TR" sz="2800" dirty="0">
                <a:solidFill>
                  <a:schemeClr val="tx2"/>
                </a:solidFill>
              </a:rPr>
              <a:t> akışkan ile doldurulmuş basınç termometreleridir.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marL="45720" algn="ctr">
              <a:lnSpc>
                <a:spcPct val="150000"/>
              </a:lnSpc>
              <a:spcBef>
                <a:spcPts val="600"/>
              </a:spcBef>
            </a:pPr>
            <a:r>
              <a:rPr lang="tr-TR" sz="4000" dirty="0">
                <a:solidFill>
                  <a:srgbClr val="FF0000"/>
                </a:solidFill>
              </a:rPr>
              <a:t>Basınç Termometreleri</a:t>
            </a:r>
          </a:p>
        </p:txBody>
      </p:sp>
    </p:spTree>
    <p:extLst>
      <p:ext uri="{BB962C8B-B14F-4D97-AF65-F5344CB8AC3E}">
        <p14:creationId xmlns:p14="http://schemas.microsoft.com/office/powerpoint/2010/main" val="262780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marL="45720" algn="ctr">
              <a:lnSpc>
                <a:spcPct val="150000"/>
              </a:lnSpc>
              <a:spcBef>
                <a:spcPts val="600"/>
              </a:spcBef>
            </a:pPr>
            <a:r>
              <a:rPr lang="tr-TR" sz="4000" dirty="0">
                <a:solidFill>
                  <a:srgbClr val="FF0000"/>
                </a:solidFill>
              </a:rPr>
              <a:t>Basınç Termometreleri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/>
          <a:stretch/>
        </p:blipFill>
        <p:spPr bwMode="auto">
          <a:xfrm>
            <a:off x="2053415" y="1210614"/>
            <a:ext cx="8085169" cy="5262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161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Bütün </a:t>
            </a:r>
            <a:r>
              <a:rPr lang="tr-TR" sz="2800" dirty="0">
                <a:solidFill>
                  <a:srgbClr val="00B050"/>
                </a:solidFill>
              </a:rPr>
              <a:t>katı malzemeler </a:t>
            </a:r>
            <a:r>
              <a:rPr lang="tr-TR" sz="2800" dirty="0">
                <a:solidFill>
                  <a:schemeClr val="tx2"/>
                </a:solidFill>
              </a:rPr>
              <a:t>sıcaklık karşısında </a:t>
            </a:r>
            <a:r>
              <a:rPr lang="tr-TR" sz="2800" dirty="0">
                <a:solidFill>
                  <a:srgbClr val="C00000"/>
                </a:solidFill>
              </a:rPr>
              <a:t>boylarını </a:t>
            </a:r>
            <a:r>
              <a:rPr lang="tr-TR" sz="2800" dirty="0">
                <a:solidFill>
                  <a:schemeClr val="tx2"/>
                </a:solidFill>
              </a:rPr>
              <a:t>değiştirirler.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tip termometrelerin çalışma prensibi, </a:t>
            </a:r>
            <a:r>
              <a:rPr lang="tr-TR" sz="2800" dirty="0">
                <a:solidFill>
                  <a:srgbClr val="0070C0"/>
                </a:solidFill>
              </a:rPr>
              <a:t>katı cisimlerin sıcaklıkla doğrusal uzamalarına </a:t>
            </a:r>
            <a:r>
              <a:rPr lang="tr-TR" sz="2800" dirty="0">
                <a:solidFill>
                  <a:schemeClr val="tx2"/>
                </a:solidFill>
              </a:rPr>
              <a:t>dayanır.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Başlangıçta L</a:t>
            </a:r>
            <a:r>
              <a:rPr lang="tr-TR" sz="2800" baseline="-25000" dirty="0">
                <a:solidFill>
                  <a:srgbClr val="FF0000"/>
                </a:solidFill>
              </a:rPr>
              <a:t>0</a:t>
            </a:r>
            <a:r>
              <a:rPr lang="tr-TR" sz="2800" dirty="0">
                <a:solidFill>
                  <a:srgbClr val="FF0000"/>
                </a:solidFill>
              </a:rPr>
              <a:t> uzunluğundaki </a:t>
            </a:r>
            <a:r>
              <a:rPr lang="tr-TR" sz="2800" dirty="0">
                <a:solidFill>
                  <a:schemeClr val="tx2"/>
                </a:solidFill>
              </a:rPr>
              <a:t>bir metal sıcaklığın etkisiyle L boyuna ulaşır.</a:t>
            </a: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marL="45720" algn="ctr">
              <a:lnSpc>
                <a:spcPct val="150000"/>
              </a:lnSpc>
              <a:spcBef>
                <a:spcPts val="600"/>
              </a:spcBef>
            </a:pPr>
            <a:r>
              <a:rPr lang="tr-TR" sz="4000" dirty="0" err="1">
                <a:solidFill>
                  <a:srgbClr val="7030A0"/>
                </a:solidFill>
              </a:rPr>
              <a:t>Bimetal</a:t>
            </a:r>
            <a:r>
              <a:rPr lang="tr-TR" sz="4000" dirty="0">
                <a:solidFill>
                  <a:srgbClr val="7030A0"/>
                </a:solidFill>
              </a:rPr>
              <a:t> Termometreler</a:t>
            </a:r>
          </a:p>
        </p:txBody>
      </p:sp>
    </p:spTree>
    <p:extLst>
      <p:ext uri="{BB962C8B-B14F-4D97-AF65-F5344CB8AC3E}">
        <p14:creationId xmlns:p14="http://schemas.microsoft.com/office/powerpoint/2010/main" val="179868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19" y="374754"/>
            <a:ext cx="7404675" cy="6141956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L= L</a:t>
            </a:r>
            <a:r>
              <a:rPr lang="tr-TR" sz="2800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r-T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L</a:t>
            </a:r>
            <a:r>
              <a:rPr lang="tr-TR" sz="2800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l-G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tr-T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 - T</a:t>
            </a:r>
            <a:r>
              <a:rPr lang="tr-TR" sz="2800" baseline="-25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r-T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L</a:t>
            </a:r>
            <a:r>
              <a:rPr lang="tr-TR" sz="2800" baseline="-25000" dirty="0">
                <a:solidFill>
                  <a:schemeClr val="tx2"/>
                </a:solidFill>
              </a:rPr>
              <a:t>0</a:t>
            </a:r>
            <a:r>
              <a:rPr lang="tr-TR" sz="2800" dirty="0">
                <a:solidFill>
                  <a:schemeClr val="tx2"/>
                </a:solidFill>
              </a:rPr>
              <a:t> = Referans seçilen sıcaklıktaki boy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T</a:t>
            </a:r>
            <a:r>
              <a:rPr lang="tr-TR" sz="2800" baseline="-25000" dirty="0">
                <a:solidFill>
                  <a:schemeClr val="tx2"/>
                </a:solidFill>
              </a:rPr>
              <a:t>0 </a:t>
            </a:r>
            <a:r>
              <a:rPr lang="tr-TR" sz="2800" dirty="0">
                <a:solidFill>
                  <a:schemeClr val="tx2"/>
                </a:solidFill>
              </a:rPr>
              <a:t>= Referans sıcaklığı (0</a:t>
            </a:r>
            <a:r>
              <a:rPr lang="tr-TR" sz="2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⁰</a:t>
            </a:r>
            <a:r>
              <a:rPr lang="tr-TR" sz="2800" dirty="0">
                <a:solidFill>
                  <a:schemeClr val="tx2"/>
                </a:solidFill>
              </a:rPr>
              <a:t>C)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T = Ölçüm sıcaklığı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l-GR" sz="2800" dirty="0">
                <a:solidFill>
                  <a:schemeClr val="tx2"/>
                </a:solidFill>
              </a:rPr>
              <a:t>α</a:t>
            </a:r>
            <a:r>
              <a:rPr lang="tr-TR" sz="2800" dirty="0">
                <a:solidFill>
                  <a:schemeClr val="tx2"/>
                </a:solidFill>
              </a:rPr>
              <a:t> = Genleşme veya uzama katsayısı (1/ </a:t>
            </a:r>
            <a:r>
              <a:rPr lang="tr-TR" sz="2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⁰</a:t>
            </a:r>
            <a:r>
              <a:rPr lang="tr-TR" sz="2800" dirty="0">
                <a:solidFill>
                  <a:schemeClr val="tx2"/>
                </a:solidFill>
              </a:rPr>
              <a:t>C)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6485" y="341290"/>
            <a:ext cx="373380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2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 Giriş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3.2 Nem Miktarı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3.3 Gıda Kurutma Sırasında Nem Yayma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3.4 Gıda İşleme Ortamında Nem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3.5 Gıdanın Bulanıklığı ve Rengi</a:t>
            </a:r>
          </a:p>
          <a:p>
            <a:r>
              <a:rPr lang="tr-TR" sz="2800" dirty="0">
                <a:solidFill>
                  <a:srgbClr val="FF0000"/>
                </a:solidFill>
              </a:rPr>
              <a:t>3.6 Gıda ve Proses Sıcaklık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3.7 Gıda Akışının Ölçümü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3.8 Sıvı Gıdaların Viskozitesi</a:t>
            </a:r>
          </a:p>
        </p:txBody>
      </p:sp>
    </p:spTree>
    <p:extLst>
      <p:ext uri="{BB962C8B-B14F-4D97-AF65-F5344CB8AC3E}">
        <p14:creationId xmlns:p14="http://schemas.microsoft.com/office/powerpoint/2010/main" val="31105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6893924" cy="61419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Uzama katsayıları </a:t>
            </a:r>
            <a:r>
              <a:rPr lang="tr-TR" sz="2800" dirty="0">
                <a:solidFill>
                  <a:schemeClr val="tx2"/>
                </a:solidFill>
              </a:rPr>
              <a:t>birbirinden </a:t>
            </a:r>
            <a:r>
              <a:rPr lang="tr-TR" sz="2800" dirty="0">
                <a:solidFill>
                  <a:srgbClr val="00B050"/>
                </a:solidFill>
              </a:rPr>
              <a:t>farklı iki şerit </a:t>
            </a:r>
            <a:r>
              <a:rPr lang="tr-TR" sz="2800" dirty="0">
                <a:solidFill>
                  <a:schemeClr val="tx2"/>
                </a:solidFill>
              </a:rPr>
              <a:t>malzemenin aralarında boşluk kalmayacak şekilde basınç veya uygun bir kaynak tekniği ile birleştirerek </a:t>
            </a:r>
            <a:r>
              <a:rPr lang="tr-TR" sz="2800" dirty="0">
                <a:solidFill>
                  <a:srgbClr val="C00000"/>
                </a:solidFill>
              </a:rPr>
              <a:t>tek bir malzeme oluşturulmasıyla</a:t>
            </a:r>
            <a:r>
              <a:rPr lang="tr-TR" sz="2800" dirty="0">
                <a:solidFill>
                  <a:schemeClr val="tx2"/>
                </a:solidFill>
              </a:rPr>
              <a:t> meydana gelen malzemeye </a:t>
            </a:r>
            <a:r>
              <a:rPr lang="tr-TR" sz="2800" dirty="0" err="1">
                <a:solidFill>
                  <a:srgbClr val="FF0000"/>
                </a:solidFill>
              </a:rPr>
              <a:t>bimetal</a:t>
            </a:r>
            <a:r>
              <a:rPr lang="tr-TR" sz="2800" dirty="0">
                <a:solidFill>
                  <a:schemeClr val="tx2"/>
                </a:solidFill>
              </a:rPr>
              <a:t> denir.</a:t>
            </a: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B1FF57C8-4668-4A80-BDFE-40AD0EF0C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59897" y="634596"/>
            <a:ext cx="3470275" cy="3581400"/>
          </a:xfrm>
          <a:prstGeom prst="rect">
            <a:avLst/>
          </a:prstGeom>
          <a:noFill/>
          <a:ln/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32C3EF72-6BC2-4AEB-8B23-D76BEBAA7A63}"/>
              </a:ext>
            </a:extLst>
          </p:cNvPr>
          <p:cNvSpPr/>
          <p:nvPr/>
        </p:nvSpPr>
        <p:spPr>
          <a:xfrm>
            <a:off x="1341120" y="4219324"/>
            <a:ext cx="103362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FF0000"/>
                </a:solidFill>
              </a:rPr>
              <a:t>Bimetal</a:t>
            </a:r>
            <a:r>
              <a:rPr lang="tr-TR" sz="2800" dirty="0">
                <a:solidFill>
                  <a:srgbClr val="FF0000"/>
                </a:solidFill>
              </a:rPr>
              <a:t> çubuğun </a:t>
            </a:r>
            <a:r>
              <a:rPr lang="tr-TR" sz="2800" dirty="0">
                <a:solidFill>
                  <a:schemeClr val="tx2"/>
                </a:solidFill>
              </a:rPr>
              <a:t>sıcaklığı T</a:t>
            </a:r>
            <a:r>
              <a:rPr lang="tr-TR" sz="2800" baseline="-25000" dirty="0">
                <a:solidFill>
                  <a:schemeClr val="tx2"/>
                </a:solidFill>
              </a:rPr>
              <a:t>0</a:t>
            </a:r>
            <a:r>
              <a:rPr lang="tr-TR" sz="2800" dirty="0">
                <a:solidFill>
                  <a:schemeClr val="tx2"/>
                </a:solidFill>
              </a:rPr>
              <a:t> değerinden T değerine çıkarıldığında, değişik elemanlar </a:t>
            </a:r>
            <a:r>
              <a:rPr lang="tr-TR" sz="2800" dirty="0">
                <a:solidFill>
                  <a:srgbClr val="0070C0"/>
                </a:solidFill>
              </a:rPr>
              <a:t>farklı uzayacağından</a:t>
            </a:r>
            <a:r>
              <a:rPr lang="tr-TR" sz="2800" dirty="0">
                <a:solidFill>
                  <a:schemeClr val="tx2"/>
                </a:solidFill>
              </a:rPr>
              <a:t>, şekilde görüldüğü gibi bir </a:t>
            </a:r>
            <a:r>
              <a:rPr lang="tr-TR" sz="2800" dirty="0">
                <a:solidFill>
                  <a:srgbClr val="FF0000"/>
                </a:solidFill>
              </a:rPr>
              <a:t>bükülme </a:t>
            </a:r>
            <a:r>
              <a:rPr lang="tr-TR" sz="2800" dirty="0">
                <a:solidFill>
                  <a:schemeClr val="tx2"/>
                </a:solidFill>
              </a:rPr>
              <a:t>meydana gelecektir. </a:t>
            </a:r>
          </a:p>
        </p:txBody>
      </p:sp>
    </p:spTree>
    <p:extLst>
      <p:ext uri="{BB962C8B-B14F-4D97-AF65-F5344CB8AC3E}">
        <p14:creationId xmlns:p14="http://schemas.microsoft.com/office/powerpoint/2010/main" val="158622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algn="ctr"/>
            <a:r>
              <a:rPr lang="tr-TR" sz="4000" dirty="0"/>
              <a:t>Sıcaklık Ölçümünün Prensipleri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187" y="515960"/>
            <a:ext cx="9445625" cy="6000750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86EDD62E-C883-446D-80B8-A9CB538DEE8C}"/>
              </a:ext>
            </a:extLst>
          </p:cNvPr>
          <p:cNvSpPr/>
          <p:nvPr/>
        </p:nvSpPr>
        <p:spPr>
          <a:xfrm>
            <a:off x="5426439" y="5870379"/>
            <a:ext cx="133412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Isı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BE772DC-0313-44B7-A757-D2FF2F7E26AF}"/>
              </a:ext>
            </a:extLst>
          </p:cNvPr>
          <p:cNvSpPr/>
          <p:nvPr/>
        </p:nvSpPr>
        <p:spPr>
          <a:xfrm>
            <a:off x="1309052" y="4441931"/>
            <a:ext cx="2689147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chemeClr val="tx2"/>
                </a:solidFill>
              </a:rPr>
              <a:t>Isı nedeniyle elektrik teması açık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602CEF21-D917-456A-9BE0-3C28A1E902FA}"/>
              </a:ext>
            </a:extLst>
          </p:cNvPr>
          <p:cNvSpPr/>
          <p:nvPr/>
        </p:nvSpPr>
        <p:spPr>
          <a:xfrm>
            <a:off x="1386089" y="2055406"/>
            <a:ext cx="268914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chemeClr val="tx2"/>
                </a:solidFill>
              </a:rPr>
              <a:t>Elektrik kontağı kapalı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6BB9C609-7ADD-4E48-83D3-D901FCA1BCB4}"/>
              </a:ext>
            </a:extLst>
          </p:cNvPr>
          <p:cNvSpPr/>
          <p:nvPr/>
        </p:nvSpPr>
        <p:spPr>
          <a:xfrm>
            <a:off x="2990038" y="341290"/>
            <a:ext cx="268914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chemeClr val="tx2"/>
                </a:solidFill>
              </a:rPr>
              <a:t>Elektriksel bağlantı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73A33D02-ED6C-48C8-9E8F-01C24C795243}"/>
              </a:ext>
            </a:extLst>
          </p:cNvPr>
          <p:cNvSpPr/>
          <p:nvPr/>
        </p:nvSpPr>
        <p:spPr>
          <a:xfrm>
            <a:off x="3516876" y="5797209"/>
            <a:ext cx="163547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chemeClr val="tx2"/>
                </a:solidFill>
              </a:rPr>
              <a:t>Sabit nokta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F4DB5665-3FD2-4518-8805-9DA5F0B7834C}"/>
              </a:ext>
            </a:extLst>
          </p:cNvPr>
          <p:cNvSpPr/>
          <p:nvPr/>
        </p:nvSpPr>
        <p:spPr>
          <a:xfrm>
            <a:off x="8904157" y="2617166"/>
            <a:ext cx="162587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tx2"/>
                </a:solidFill>
              </a:rPr>
              <a:t>Elektriksel bağlantı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6B3685C-71C5-4148-8635-DDF32154DE3E}"/>
              </a:ext>
            </a:extLst>
          </p:cNvPr>
          <p:cNvSpPr/>
          <p:nvPr/>
        </p:nvSpPr>
        <p:spPr>
          <a:xfrm>
            <a:off x="4977532" y="2636329"/>
            <a:ext cx="154398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chemeClr val="tx2"/>
                </a:solidFill>
              </a:rPr>
              <a:t>Elektrik kontağı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2835938-FE6E-4064-A8D8-ECEB10E57CF0}"/>
              </a:ext>
            </a:extLst>
          </p:cNvPr>
          <p:cNvSpPr/>
          <p:nvPr/>
        </p:nvSpPr>
        <p:spPr>
          <a:xfrm>
            <a:off x="6207515" y="661614"/>
            <a:ext cx="224117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 err="1">
                <a:solidFill>
                  <a:schemeClr val="tx2"/>
                </a:solidFill>
              </a:rPr>
              <a:t>Bi</a:t>
            </a:r>
            <a:r>
              <a:rPr lang="tr-TR" sz="2400" dirty="0">
                <a:solidFill>
                  <a:schemeClr val="tx2"/>
                </a:solidFill>
              </a:rPr>
              <a:t>-metalik şerit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04DE845-904B-4A90-BB49-3101DC5F00E9}"/>
              </a:ext>
            </a:extLst>
          </p:cNvPr>
          <p:cNvSpPr/>
          <p:nvPr/>
        </p:nvSpPr>
        <p:spPr>
          <a:xfrm>
            <a:off x="8533611" y="1695693"/>
            <a:ext cx="252995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tx2"/>
                </a:solidFill>
              </a:rPr>
              <a:t>Üst metalik şerit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13DE9A57-4266-44D6-BE77-6474C2E8BF32}"/>
              </a:ext>
            </a:extLst>
          </p:cNvPr>
          <p:cNvSpPr/>
          <p:nvPr/>
        </p:nvSpPr>
        <p:spPr>
          <a:xfrm>
            <a:off x="8577845" y="2127830"/>
            <a:ext cx="252995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tx2"/>
                </a:solidFill>
              </a:rPr>
              <a:t>Alt metalik şerit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5F056545-E84E-4CBB-A3E0-EC2AD9C681C3}"/>
              </a:ext>
            </a:extLst>
          </p:cNvPr>
          <p:cNvSpPr/>
          <p:nvPr/>
        </p:nvSpPr>
        <p:spPr>
          <a:xfrm>
            <a:off x="8577845" y="3921535"/>
            <a:ext cx="162587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tx2"/>
                </a:solidFill>
              </a:rPr>
              <a:t>Temas hareketi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3581BC12-FD99-464B-935C-EF221CC559FD}"/>
              </a:ext>
            </a:extLst>
          </p:cNvPr>
          <p:cNvSpPr/>
          <p:nvPr/>
        </p:nvSpPr>
        <p:spPr>
          <a:xfrm>
            <a:off x="8932323" y="5031687"/>
            <a:ext cx="182099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tx2"/>
                </a:solidFill>
              </a:rPr>
              <a:t>Açık devre durumu</a:t>
            </a:r>
          </a:p>
        </p:txBody>
      </p:sp>
    </p:spTree>
    <p:extLst>
      <p:ext uri="{BB962C8B-B14F-4D97-AF65-F5344CB8AC3E}">
        <p14:creationId xmlns:p14="http://schemas.microsoft.com/office/powerpoint/2010/main" val="406773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algn="ctr"/>
            <a:r>
              <a:rPr lang="tr-TR" sz="4000" dirty="0"/>
              <a:t>Sıcaklık Ölçümünün Prensipleri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2545" y="350376"/>
            <a:ext cx="6726910" cy="6166334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5BE3413E-49A9-4296-B604-021896AEE40A}"/>
              </a:ext>
            </a:extLst>
          </p:cNvPr>
          <p:cNvSpPr/>
          <p:nvPr/>
        </p:nvSpPr>
        <p:spPr>
          <a:xfrm>
            <a:off x="2732545" y="2070852"/>
            <a:ext cx="268914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chemeClr val="tx2"/>
                </a:solidFill>
              </a:rPr>
              <a:t>Oda sıcaklığı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EC4D61A-0BE5-403D-BD86-D8EA661E7305}"/>
              </a:ext>
            </a:extLst>
          </p:cNvPr>
          <p:cNvSpPr/>
          <p:nvPr/>
        </p:nvSpPr>
        <p:spPr>
          <a:xfrm>
            <a:off x="6770308" y="2070852"/>
            <a:ext cx="268914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solidFill>
                  <a:schemeClr val="tx2"/>
                </a:solidFill>
              </a:rPr>
              <a:t>Yüksek sıcaklık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19BCE886-81EA-4A8D-AECE-3CF5805F4A5A}"/>
              </a:ext>
            </a:extLst>
          </p:cNvPr>
          <p:cNvSpPr/>
          <p:nvPr/>
        </p:nvSpPr>
        <p:spPr>
          <a:xfrm>
            <a:off x="7218277" y="4062948"/>
            <a:ext cx="224117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400" dirty="0" err="1">
                <a:solidFill>
                  <a:schemeClr val="tx2"/>
                </a:solidFill>
              </a:rPr>
              <a:t>Bi</a:t>
            </a:r>
            <a:r>
              <a:rPr lang="tr-TR" sz="2400" dirty="0">
                <a:solidFill>
                  <a:schemeClr val="tx2"/>
                </a:solidFill>
              </a:rPr>
              <a:t>-metalik şerit</a:t>
            </a:r>
          </a:p>
        </p:txBody>
      </p:sp>
    </p:spTree>
    <p:extLst>
      <p:ext uri="{BB962C8B-B14F-4D97-AF65-F5344CB8AC3E}">
        <p14:creationId xmlns:p14="http://schemas.microsoft.com/office/powerpoint/2010/main" val="383977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00" y="491958"/>
            <a:ext cx="10896800" cy="437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CD84DC7E-9B60-460F-AEEB-DC37FD90BD5F}"/>
              </a:ext>
            </a:extLst>
          </p:cNvPr>
          <p:cNvSpPr/>
          <p:nvPr/>
        </p:nvSpPr>
        <p:spPr>
          <a:xfrm>
            <a:off x="1964031" y="4591282"/>
            <a:ext cx="153118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dirty="0"/>
              <a:t>Isıtma bobini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54C21B56-31D7-4671-8531-ABA372B0CAD0}"/>
              </a:ext>
            </a:extLst>
          </p:cNvPr>
          <p:cNvSpPr/>
          <p:nvPr/>
        </p:nvSpPr>
        <p:spPr>
          <a:xfrm>
            <a:off x="4107621" y="1878062"/>
            <a:ext cx="99418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dirty="0"/>
              <a:t>Elektrik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1D783FDB-3CF2-43A0-A344-00C53239E0AA}"/>
              </a:ext>
            </a:extLst>
          </p:cNvPr>
          <p:cNvSpPr/>
          <p:nvPr/>
        </p:nvSpPr>
        <p:spPr>
          <a:xfrm>
            <a:off x="7045224" y="954732"/>
            <a:ext cx="886147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Isıtma bobin (Açık)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DA462BB-DEC8-4D26-A757-B67DDD8BF995}"/>
              </a:ext>
            </a:extLst>
          </p:cNvPr>
          <p:cNvSpPr/>
          <p:nvPr/>
        </p:nvSpPr>
        <p:spPr>
          <a:xfrm>
            <a:off x="4738445" y="4406616"/>
            <a:ext cx="250493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(a) Çay demliği (Açık)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AEA93703-C68F-4169-B92E-9330B035A95A}"/>
              </a:ext>
            </a:extLst>
          </p:cNvPr>
          <p:cNvSpPr/>
          <p:nvPr/>
        </p:nvSpPr>
        <p:spPr>
          <a:xfrm>
            <a:off x="8486604" y="4406616"/>
            <a:ext cx="280673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/>
              <a:t>(b) Çay demliği (Kapalı)</a:t>
            </a:r>
          </a:p>
        </p:txBody>
      </p:sp>
    </p:spTree>
    <p:extLst>
      <p:ext uri="{BB962C8B-B14F-4D97-AF65-F5344CB8AC3E}">
        <p14:creationId xmlns:p14="http://schemas.microsoft.com/office/powerpoint/2010/main" val="364562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433" y="536057"/>
            <a:ext cx="7713134" cy="528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8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Endüstride </a:t>
            </a:r>
            <a:r>
              <a:rPr lang="tr-TR" sz="2800" dirty="0" err="1">
                <a:solidFill>
                  <a:srgbClr val="0070C0"/>
                </a:solidFill>
              </a:rPr>
              <a:t>bimetallar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helisel biçimde </a:t>
            </a:r>
            <a:r>
              <a:rPr lang="tr-TR" sz="2800" dirty="0">
                <a:solidFill>
                  <a:schemeClr val="tx2"/>
                </a:solidFill>
              </a:rPr>
              <a:t>sarım yapılarak kullanılır.</a:t>
            </a:r>
            <a:endParaRPr lang="ar-SY" sz="2800" dirty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Sıcaklıkla genişleyen uç dairesel hareketle ibreyi döndürür.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041" y="2636585"/>
            <a:ext cx="5127918" cy="3880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745" y="2524634"/>
            <a:ext cx="2335907" cy="377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1007" y="396841"/>
            <a:ext cx="7269985" cy="525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3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Resistance Temperature Detector</a:t>
            </a:r>
            <a:endParaRPr lang="tr-T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Direnç termometreleri</a:t>
            </a:r>
            <a:r>
              <a:rPr lang="tr-TR" sz="2800" dirty="0"/>
              <a:t>, </a:t>
            </a:r>
            <a:r>
              <a:rPr lang="tr-TR" sz="2800" b="1" i="1" dirty="0">
                <a:solidFill>
                  <a:schemeClr val="tx2"/>
                </a:solidFill>
              </a:rPr>
              <a:t>iletken</a:t>
            </a:r>
            <a:r>
              <a:rPr lang="tr-TR" sz="2800" dirty="0">
                <a:solidFill>
                  <a:schemeClr val="tx2"/>
                </a:solidFill>
              </a:rPr>
              <a:t> bir </a:t>
            </a:r>
            <a:r>
              <a:rPr lang="tr-TR" sz="2800" dirty="0">
                <a:solidFill>
                  <a:srgbClr val="0070C0"/>
                </a:solidFill>
              </a:rPr>
              <a:t>telin direnç değerinin </a:t>
            </a:r>
            <a:r>
              <a:rPr lang="tr-TR" sz="2800" dirty="0">
                <a:solidFill>
                  <a:srgbClr val="7030A0"/>
                </a:solidFill>
              </a:rPr>
              <a:t>sıcaklıkla değişmesinden </a:t>
            </a:r>
            <a:r>
              <a:rPr lang="tr-TR" sz="2800" dirty="0">
                <a:solidFill>
                  <a:schemeClr val="tx2"/>
                </a:solidFill>
              </a:rPr>
              <a:t>istifade edilerek oluşturulan bir sıcaklık algılayıcısıdır.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Direnç termometre elemanı, </a:t>
            </a:r>
            <a:r>
              <a:rPr lang="tr-TR" sz="2800" dirty="0">
                <a:solidFill>
                  <a:srgbClr val="0070C0"/>
                </a:solidFill>
              </a:rPr>
              <a:t>Platin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C00000"/>
                </a:solidFill>
              </a:rPr>
              <a:t>Nikel veya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7030A0"/>
                </a:solidFill>
              </a:rPr>
              <a:t>Tungsten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telden </a:t>
            </a:r>
            <a:r>
              <a:rPr lang="tr-TR" sz="2800" dirty="0">
                <a:solidFill>
                  <a:srgbClr val="00B050"/>
                </a:solidFill>
              </a:rPr>
              <a:t>sarılan direncin </a:t>
            </a:r>
            <a:r>
              <a:rPr lang="tr-TR" sz="2800" dirty="0">
                <a:solidFill>
                  <a:srgbClr val="0070C0"/>
                </a:solidFill>
              </a:rPr>
              <a:t>cam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FF0000"/>
                </a:solidFill>
              </a:rPr>
              <a:t>mika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veya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7030A0"/>
                </a:solidFill>
              </a:rPr>
              <a:t>seramik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içine gömülmesi ile oluşur. </a:t>
            </a: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Autofit/>
          </a:bodyPr>
          <a:lstStyle/>
          <a:p>
            <a:pPr algn="ctr"/>
            <a:r>
              <a:rPr lang="tr-TR" sz="3200" dirty="0"/>
              <a:t>DİRENÇ TERMOMETRESİ (RTD) İLE SICAKLIK ÖLÇMEK</a:t>
            </a:r>
          </a:p>
        </p:txBody>
      </p:sp>
    </p:spTree>
    <p:extLst>
      <p:ext uri="{BB962C8B-B14F-4D97-AF65-F5344CB8AC3E}">
        <p14:creationId xmlns:p14="http://schemas.microsoft.com/office/powerpoint/2010/main" val="173273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1290"/>
            <a:ext cx="9509760" cy="6175420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chemeClr val="tx2"/>
                </a:solidFill>
              </a:rPr>
              <a:t>RTD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Sıcaklık artıkça </a:t>
            </a:r>
            <a:r>
              <a:rPr lang="tr-TR" sz="2800" dirty="0">
                <a:solidFill>
                  <a:srgbClr val="0070C0"/>
                </a:solidFill>
              </a:rPr>
              <a:t>dirençte artmaktadır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725" y="1439057"/>
            <a:ext cx="4974334" cy="30579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571" y="1439057"/>
            <a:ext cx="4845704" cy="316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Sarmalı direnç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2"/>
                </a:solidFill>
              </a:rPr>
              <a:t>sıcaklığı ölçülmek istenilen ortama daldırılır, üzerinden </a:t>
            </a:r>
            <a:r>
              <a:rPr lang="tr-TR" sz="2800" dirty="0">
                <a:solidFill>
                  <a:srgbClr val="0070C0"/>
                </a:solidFill>
              </a:rPr>
              <a:t>sabit akım </a:t>
            </a:r>
            <a:r>
              <a:rPr lang="tr-TR" sz="2800" dirty="0">
                <a:solidFill>
                  <a:schemeClr val="tx2"/>
                </a:solidFill>
              </a:rPr>
              <a:t>geçirilir.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Sıcaklığın değişimi </a:t>
            </a:r>
            <a:r>
              <a:rPr lang="tr-TR" sz="2800" dirty="0">
                <a:solidFill>
                  <a:schemeClr val="tx2"/>
                </a:solidFill>
              </a:rPr>
              <a:t>ile sarmalı direncin </a:t>
            </a:r>
            <a:r>
              <a:rPr lang="tr-TR" sz="2800" dirty="0">
                <a:solidFill>
                  <a:srgbClr val="0070C0"/>
                </a:solidFill>
              </a:rPr>
              <a:t>direnç değeri değişir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ve üzerinden geçen </a:t>
            </a:r>
            <a:r>
              <a:rPr lang="tr-TR" sz="2800" dirty="0">
                <a:solidFill>
                  <a:srgbClr val="00B050"/>
                </a:solidFill>
              </a:rPr>
              <a:t>sabit akımla </a:t>
            </a:r>
            <a:r>
              <a:rPr lang="tr-TR" sz="2800" dirty="0">
                <a:solidFill>
                  <a:srgbClr val="7030A0"/>
                </a:solidFill>
              </a:rPr>
              <a:t>değişen bir gerilim </a:t>
            </a:r>
            <a:r>
              <a:rPr lang="tr-TR" sz="2800" dirty="0">
                <a:solidFill>
                  <a:schemeClr val="tx2"/>
                </a:solidFill>
              </a:rPr>
              <a:t>elde edilir.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en-US" sz="2800" dirty="0">
              <a:solidFill>
                <a:schemeClr val="tx2"/>
              </a:solidFill>
            </a:endParaRPr>
          </a:p>
          <a:p>
            <a:pPr marL="45720" indent="0" algn="just">
              <a:lnSpc>
                <a:spcPct val="150000"/>
              </a:lnSpc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7752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3.9 Gıdanın </a:t>
            </a:r>
            <a:r>
              <a:rPr lang="tr-TR" sz="2800" dirty="0" err="1">
                <a:solidFill>
                  <a:schemeClr val="tx2"/>
                </a:solidFill>
              </a:rPr>
              <a:t>Brixi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3.10 Gıdanın </a:t>
            </a:r>
            <a:r>
              <a:rPr lang="tr-TR" sz="2800" dirty="0" err="1">
                <a:solidFill>
                  <a:schemeClr val="tx2"/>
                </a:solidFill>
              </a:rPr>
              <a:t>pH</a:t>
            </a:r>
            <a:r>
              <a:rPr lang="tr-TR" sz="2800" dirty="0">
                <a:solidFill>
                  <a:schemeClr val="tx2"/>
                </a:solidFill>
              </a:rPr>
              <a:t> Değerleri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3.11 Gıda Enzimleri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3.12 Lezzet Ölçümü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3.13 Gıdanın Dokusu ve Partikül Boyutu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3.14 Gıda Bileşenleri Analizi</a:t>
            </a:r>
          </a:p>
        </p:txBody>
      </p:sp>
    </p:spTree>
    <p:extLst>
      <p:ext uri="{BB962C8B-B14F-4D97-AF65-F5344CB8AC3E}">
        <p14:creationId xmlns:p14="http://schemas.microsoft.com/office/powerpoint/2010/main" val="12394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341120" y="374754"/>
                <a:ext cx="9509760" cy="6141956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Rezistans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termometreler’de</a:t>
                </a:r>
                <a:r>
                  <a:rPr lang="tr-TR" sz="2800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>
                    <a:solidFill>
                      <a:srgbClr val="FF0000"/>
                    </a:solidFill>
                  </a:rPr>
                  <a:t>sıcaklık değişim faktörü </a:t>
                </a:r>
                <a:r>
                  <a:rPr lang="tr-TR" sz="2800" dirty="0">
                    <a:solidFill>
                      <a:schemeClr val="tx2"/>
                    </a:solidFill>
                  </a:rPr>
                  <a:t>olarak </a:t>
                </a:r>
                <a:r>
                  <a:rPr lang="el-GR" sz="2800" b="1" dirty="0">
                    <a:solidFill>
                      <a:srgbClr val="FF0000"/>
                    </a:solidFill>
                  </a:rPr>
                  <a:t>α </a:t>
                </a:r>
                <a:r>
                  <a:rPr lang="tr-TR" sz="2800" dirty="0">
                    <a:solidFill>
                      <a:schemeClr val="tx2"/>
                    </a:solidFill>
                  </a:rPr>
                  <a:t>tanımlanır.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l-GR" sz="2800" b="1" dirty="0">
                    <a:solidFill>
                      <a:schemeClr val="tx2"/>
                    </a:solidFill>
                  </a:rPr>
                  <a:t>α</a:t>
                </a:r>
                <a:r>
                  <a:rPr lang="el-GR" sz="2800" dirty="0">
                    <a:solidFill>
                      <a:schemeClr val="tx2"/>
                    </a:solidFill>
                  </a:rPr>
                  <a:t> </a:t>
                </a:r>
                <a:r>
                  <a:rPr lang="tr-TR" sz="2800" dirty="0">
                    <a:solidFill>
                      <a:schemeClr val="tx2"/>
                    </a:solidFill>
                  </a:rPr>
                  <a:t>aşağıdaki formülle açıklandığı gibi standart olarak seçilen </a:t>
                </a:r>
                <a:r>
                  <a:rPr lang="tr-TR" sz="2800" dirty="0">
                    <a:solidFill>
                      <a:srgbClr val="FF0000"/>
                    </a:solidFill>
                  </a:rPr>
                  <a:t>100°C’deki direnç </a:t>
                </a:r>
                <a:r>
                  <a:rPr lang="tr-TR" sz="2800" dirty="0">
                    <a:solidFill>
                      <a:schemeClr val="tx2"/>
                    </a:solidFill>
                  </a:rPr>
                  <a:t>değeri ile </a:t>
                </a:r>
                <a:r>
                  <a:rPr lang="tr-TR" sz="2800" dirty="0">
                    <a:solidFill>
                      <a:srgbClr val="0070C0"/>
                    </a:solidFill>
                  </a:rPr>
                  <a:t>0°C’deki direnç </a:t>
                </a:r>
                <a:r>
                  <a:rPr lang="tr-TR" sz="2800" dirty="0">
                    <a:solidFill>
                      <a:schemeClr val="tx2"/>
                    </a:solidFill>
                  </a:rPr>
                  <a:t>değeri farkı 100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R</a:t>
                </a:r>
                <a:r>
                  <a:rPr lang="tr-TR" sz="2800" baseline="-25000" dirty="0" err="1">
                    <a:solidFill>
                      <a:schemeClr val="tx2"/>
                    </a:solidFill>
                  </a:rPr>
                  <a:t>o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’ya</a:t>
                </a:r>
                <a:r>
                  <a:rPr lang="tr-TR" sz="2800" dirty="0">
                    <a:solidFill>
                      <a:schemeClr val="tx2"/>
                    </a:solidFill>
                  </a:rPr>
                  <a:t> bölünmesi ile elde edilir.</a:t>
                </a:r>
              </a:p>
              <a:p>
                <a:pPr marL="45720" indent="0" algn="just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</m:sub>
                          </m:sSub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</a:endParaRPr>
              </a:p>
              <a:p>
                <a:pPr marL="45720" indent="0" algn="just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120" y="374754"/>
                <a:ext cx="9509760" cy="6141956"/>
              </a:xfrm>
              <a:blipFill>
                <a:blip r:embed="rId3"/>
                <a:stretch>
                  <a:fillRect l="-641" r="-128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7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454024"/>
            <a:ext cx="9509760" cy="606268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Standartlarda en çok kullanılan Pt-100 ve Ni-100 gibi direnç termometrelerin </a:t>
            </a:r>
            <a:r>
              <a:rPr lang="tr-TR" sz="2800" dirty="0">
                <a:solidFill>
                  <a:srgbClr val="FF0000"/>
                </a:solidFill>
              </a:rPr>
              <a:t>0°C’deki direnç değeri standart 100 </a:t>
            </a:r>
            <a:r>
              <a:rPr lang="tr-TR" sz="2800" dirty="0" err="1">
                <a:solidFill>
                  <a:srgbClr val="FF0000"/>
                </a:solidFill>
              </a:rPr>
              <a:t>ohm’dur</a:t>
            </a:r>
            <a:r>
              <a:rPr lang="tr-TR" sz="2800" dirty="0"/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Ancak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7030A0"/>
                </a:solidFill>
              </a:rPr>
              <a:t>daha sabit </a:t>
            </a:r>
            <a:r>
              <a:rPr lang="tr-TR" sz="2800" dirty="0">
                <a:solidFill>
                  <a:schemeClr val="tx2"/>
                </a:solidFill>
              </a:rPr>
              <a:t>sıcaklık verdiğinden, </a:t>
            </a:r>
            <a:r>
              <a:rPr lang="tr-TR" sz="2800" dirty="0">
                <a:solidFill>
                  <a:srgbClr val="0070C0"/>
                </a:solidFill>
              </a:rPr>
              <a:t>değer değişimi doğrusala daha yakın </a:t>
            </a:r>
            <a:r>
              <a:rPr lang="tr-TR" sz="2800" dirty="0">
                <a:solidFill>
                  <a:schemeClr val="tx2"/>
                </a:solidFill>
              </a:rPr>
              <a:t>ve kullanımları daha yaygın olduğundan, </a:t>
            </a:r>
            <a:r>
              <a:rPr lang="tr-TR" sz="2800" dirty="0">
                <a:solidFill>
                  <a:srgbClr val="7030A0"/>
                </a:solidFill>
              </a:rPr>
              <a:t>kolay bulunabildiğinden dolayı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Ni-100 </a:t>
            </a:r>
            <a:r>
              <a:rPr lang="tr-TR" sz="2800" dirty="0">
                <a:solidFill>
                  <a:schemeClr val="tx2"/>
                </a:solidFill>
              </a:rPr>
              <a:t>kullanımı uygun olan aralıklarda bile </a:t>
            </a:r>
            <a:r>
              <a:rPr lang="tr-TR" sz="2800" dirty="0">
                <a:solidFill>
                  <a:srgbClr val="00B050"/>
                </a:solidFill>
              </a:rPr>
              <a:t>Pt-100’ler</a:t>
            </a:r>
            <a:r>
              <a:rPr lang="tr-TR" sz="2800" dirty="0">
                <a:solidFill>
                  <a:schemeClr val="tx2"/>
                </a:solidFill>
              </a:rPr>
              <a:t> seçilir.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F40F065-235A-4AD7-A3D0-81B3F9B47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790" y="5126657"/>
            <a:ext cx="5396420" cy="156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2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Direnç termometreler </a:t>
            </a:r>
            <a:r>
              <a:rPr lang="tr-TR" sz="2800" dirty="0">
                <a:solidFill>
                  <a:srgbClr val="0070C0"/>
                </a:solidFill>
              </a:rPr>
              <a:t>-200°C’den +850°C’ye </a:t>
            </a:r>
            <a:r>
              <a:rPr lang="tr-TR" sz="2800" dirty="0">
                <a:solidFill>
                  <a:schemeClr val="tx2"/>
                </a:solidFill>
              </a:rPr>
              <a:t>kadar çok çeşitli süreçlerde yaygın olarak kullanılır.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Özellikle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düşük sıcaklıklarda </a:t>
            </a:r>
            <a:r>
              <a:rPr lang="tr-TR" sz="2800" dirty="0" err="1">
                <a:solidFill>
                  <a:srgbClr val="00B050"/>
                </a:solidFill>
              </a:rPr>
              <a:t>termokupllara</a:t>
            </a:r>
            <a:r>
              <a:rPr lang="tr-TR" sz="2800" dirty="0">
                <a:solidFill>
                  <a:srgbClr val="00B050"/>
                </a:solidFill>
              </a:rPr>
              <a:t> nazaran </a:t>
            </a:r>
            <a:r>
              <a:rPr lang="tr-TR" sz="2800" dirty="0">
                <a:solidFill>
                  <a:schemeClr val="tx2"/>
                </a:solidFill>
              </a:rPr>
              <a:t>çok daha doğru değerler verdikleri için </a:t>
            </a:r>
            <a:r>
              <a:rPr lang="tr-TR" sz="2800" dirty="0">
                <a:solidFill>
                  <a:srgbClr val="0070C0"/>
                </a:solidFill>
              </a:rPr>
              <a:t>tercih edilir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500°C’ye kadar standart, 500°C-850°C arasında özel tipler kullanılır.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Direnç termometrelerinin </a:t>
            </a:r>
            <a:r>
              <a:rPr lang="tr-TR" sz="2800" dirty="0">
                <a:solidFill>
                  <a:srgbClr val="0070C0"/>
                </a:solidFill>
              </a:rPr>
              <a:t>fiyatları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 err="1">
                <a:solidFill>
                  <a:srgbClr val="00B050"/>
                </a:solidFill>
              </a:rPr>
              <a:t>termoelemanlara</a:t>
            </a:r>
            <a:r>
              <a:rPr lang="tr-TR" sz="2800" dirty="0">
                <a:solidFill>
                  <a:schemeClr val="tx2"/>
                </a:solidFill>
              </a:rPr>
              <a:t> göre </a:t>
            </a:r>
            <a:r>
              <a:rPr lang="tr-TR" sz="2800" dirty="0">
                <a:solidFill>
                  <a:srgbClr val="FF0000"/>
                </a:solidFill>
              </a:rPr>
              <a:t>daha pahalı </a:t>
            </a:r>
            <a:r>
              <a:rPr lang="tr-TR" sz="2800" dirty="0">
                <a:solidFill>
                  <a:schemeClr val="tx2"/>
                </a:solidFill>
              </a:rPr>
              <a:t>olup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0070C0"/>
                </a:solidFill>
              </a:rPr>
              <a:t>tepki zamanları da daha uzundur</a:t>
            </a:r>
            <a:r>
              <a:rPr lang="tr-T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2987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Direnç termometreleri </a:t>
            </a:r>
            <a:r>
              <a:rPr lang="tr-TR" sz="2800" dirty="0">
                <a:solidFill>
                  <a:srgbClr val="FF0000"/>
                </a:solidFill>
              </a:rPr>
              <a:t>yavaş değişen sıcaklık </a:t>
            </a:r>
            <a:r>
              <a:rPr lang="tr-TR" sz="2800" dirty="0">
                <a:solidFill>
                  <a:schemeClr val="tx2"/>
                </a:solidFill>
              </a:rPr>
              <a:t>ölçümlerinde kullanıldıklarında en iyi sonuçlar verirler.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Direnç termometrelerin </a:t>
            </a:r>
            <a:r>
              <a:rPr lang="tr-TR" sz="2800" dirty="0">
                <a:solidFill>
                  <a:srgbClr val="00B050"/>
                </a:solidFill>
              </a:rPr>
              <a:t>kullanıldığı yerler</a:t>
            </a:r>
            <a:r>
              <a:rPr lang="tr-TR" sz="2800" dirty="0">
                <a:solidFill>
                  <a:schemeClr val="tx2"/>
                </a:solidFill>
              </a:rPr>
              <a:t>; tanklar, borular ve makine gövdeleri, gaz ve sıvı ortamlar (Örneğin hava, buhar, gaz, su, yağ gibi), </a:t>
            </a:r>
            <a:r>
              <a:rPr lang="tr-TR" sz="2800" dirty="0">
                <a:solidFill>
                  <a:srgbClr val="0070C0"/>
                </a:solidFill>
              </a:rPr>
              <a:t>alçak ve yüksek basınç </a:t>
            </a:r>
            <a:r>
              <a:rPr lang="tr-TR" sz="2800" dirty="0">
                <a:solidFill>
                  <a:schemeClr val="tx2"/>
                </a:solidFill>
              </a:rPr>
              <a:t>uygulamaları, yüzey ölçümleridir.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3714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Direnç termometreler </a:t>
            </a:r>
            <a:r>
              <a:rPr lang="tr-TR" sz="2800" dirty="0">
                <a:solidFill>
                  <a:srgbClr val="7030A0"/>
                </a:solidFill>
              </a:rPr>
              <a:t>rekorla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veya</a:t>
            </a:r>
            <a:r>
              <a:rPr lang="tr-TR" sz="2800" dirty="0"/>
              <a:t> </a:t>
            </a:r>
            <a:r>
              <a:rPr lang="tr-TR" sz="2800" dirty="0" err="1">
                <a:solidFill>
                  <a:srgbClr val="FF0000"/>
                </a:solidFill>
              </a:rPr>
              <a:t>flanşla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bağlanabilecek şekilde düşünülmüştür.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Yüzey tipleri </a:t>
            </a:r>
            <a:r>
              <a:rPr lang="tr-TR" sz="2800" dirty="0">
                <a:solidFill>
                  <a:schemeClr val="tx2"/>
                </a:solidFill>
              </a:rPr>
              <a:t>kuvvetli bir şekilde yüzeye bastırılır.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Rezistans termometre </a:t>
            </a:r>
            <a:r>
              <a:rPr lang="tr-TR" sz="2800" dirty="0">
                <a:solidFill>
                  <a:srgbClr val="FF0000"/>
                </a:solidFill>
              </a:rPr>
              <a:t>kafası ile cihaz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arasında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0070C0"/>
                </a:solidFill>
              </a:rPr>
              <a:t>bakır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iletkenli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00B050"/>
                </a:solidFill>
              </a:rPr>
              <a:t>kablolar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kullanılır</a:t>
            </a:r>
            <a:r>
              <a:rPr lang="tr-TR" sz="2800" dirty="0"/>
              <a:t>. </a:t>
            </a: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Direnç Termometrelerin Bağlantı Yöntemleri</a:t>
            </a:r>
          </a:p>
        </p:txBody>
      </p:sp>
      <p:pic>
        <p:nvPicPr>
          <p:cNvPr id="1026" name="Picture 2" descr="termometre flanÅla ile ilgili gÃ¶rsel sonucu">
            <a:extLst>
              <a:ext uri="{FF2B5EF4-FFF2-40B4-BE49-F238E27FC236}">
                <a16:creationId xmlns:a16="http://schemas.microsoft.com/office/drawing/2014/main" id="{6FF08500-7BE9-463B-8644-E3B53C7C9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728" y="4042266"/>
            <a:ext cx="3653540" cy="260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rmometre rekorla ile ilgili gÃ¶rsel sonucu">
            <a:extLst>
              <a:ext uri="{FF2B5EF4-FFF2-40B4-BE49-F238E27FC236}">
                <a16:creationId xmlns:a16="http://schemas.microsoft.com/office/drawing/2014/main" id="{E999792C-4702-4179-B923-BB28D1C0E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4" t="14152" r="25095" b="21393"/>
          <a:stretch/>
        </p:blipFill>
        <p:spPr bwMode="auto">
          <a:xfrm>
            <a:off x="5745292" y="4550309"/>
            <a:ext cx="2383436" cy="210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579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519" y="374754"/>
            <a:ext cx="8286962" cy="6291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3"/>
          <p:cNvSpPr txBox="1"/>
          <p:nvPr/>
        </p:nvSpPr>
        <p:spPr>
          <a:xfrm>
            <a:off x="7070723" y="5309891"/>
            <a:ext cx="30180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Yapısı ve bağlantı şekli</a:t>
            </a:r>
          </a:p>
        </p:txBody>
      </p:sp>
    </p:spTree>
    <p:extLst>
      <p:ext uri="{BB962C8B-B14F-4D97-AF65-F5344CB8AC3E}">
        <p14:creationId xmlns:p14="http://schemas.microsoft.com/office/powerpoint/2010/main" val="337578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accent3">
                    <a:lumMod val="50000"/>
                  </a:schemeClr>
                </a:solidFill>
              </a:rPr>
              <a:t>Termistörler</a:t>
            </a:r>
            <a:r>
              <a:rPr lang="tr-TR" sz="2800" dirty="0">
                <a:solidFill>
                  <a:schemeClr val="tx2"/>
                </a:solidFill>
              </a:rPr>
              <a:t> genellikle </a:t>
            </a:r>
            <a:r>
              <a:rPr lang="tr-TR" sz="2800" dirty="0">
                <a:solidFill>
                  <a:srgbClr val="7030A0"/>
                </a:solidFill>
              </a:rPr>
              <a:t>yarı iletken </a:t>
            </a:r>
            <a:r>
              <a:rPr lang="tr-TR" sz="2800" dirty="0">
                <a:solidFill>
                  <a:schemeClr val="tx2"/>
                </a:solidFill>
              </a:rPr>
              <a:t>malzemelerden imal edilmektedir.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accent3">
                    <a:lumMod val="50000"/>
                  </a:schemeClr>
                </a:solidFill>
              </a:rPr>
              <a:t>Termistör</a:t>
            </a:r>
            <a:r>
              <a:rPr lang="tr-TR" sz="2800" dirty="0">
                <a:solidFill>
                  <a:schemeClr val="tx2"/>
                </a:solidFill>
              </a:rPr>
              <a:t> yapımında çoğunlukla </a:t>
            </a:r>
            <a:r>
              <a:rPr lang="tr-TR" sz="2800" dirty="0">
                <a:solidFill>
                  <a:srgbClr val="00B050"/>
                </a:solidFill>
              </a:rPr>
              <a:t>oksitlenmiş manganez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nikel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bakır</a:t>
            </a:r>
            <a:r>
              <a:rPr lang="tr-TR" sz="2800" dirty="0">
                <a:solidFill>
                  <a:schemeClr val="tx2"/>
                </a:solidFill>
              </a:rPr>
              <a:t> veya </a:t>
            </a:r>
            <a:r>
              <a:rPr lang="tr-TR" sz="2800" dirty="0">
                <a:solidFill>
                  <a:srgbClr val="7030A0"/>
                </a:solidFill>
              </a:rPr>
              <a:t>kobaltın</a:t>
            </a:r>
            <a:r>
              <a:rPr lang="tr-TR" sz="2800" dirty="0">
                <a:solidFill>
                  <a:schemeClr val="tx2"/>
                </a:solidFill>
              </a:rPr>
              <a:t> karışımı kullanılır.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Termistörler</a:t>
            </a:r>
            <a:r>
              <a:rPr lang="tr-TR" sz="2800" dirty="0">
                <a:solidFill>
                  <a:schemeClr val="tx2"/>
                </a:solidFill>
              </a:rPr>
              <a:t> ikiye ayrılır </a:t>
            </a:r>
            <a:r>
              <a:rPr lang="tr-TR" sz="2800" dirty="0">
                <a:solidFill>
                  <a:srgbClr val="00B050"/>
                </a:solidFill>
              </a:rPr>
              <a:t>sıcaklıkla direnci artan </a:t>
            </a:r>
            <a:r>
              <a:rPr lang="tr-TR" sz="2800" dirty="0" err="1">
                <a:solidFill>
                  <a:schemeClr val="tx2"/>
                </a:solidFill>
              </a:rPr>
              <a:t>termistöre</a:t>
            </a:r>
            <a:r>
              <a:rPr lang="tr-TR" sz="2800" dirty="0">
                <a:solidFill>
                  <a:schemeClr val="tx2"/>
                </a:solidFill>
              </a:rPr>
              <a:t> (</a:t>
            </a:r>
            <a:r>
              <a:rPr lang="tr-TR" sz="2800" dirty="0" err="1">
                <a:solidFill>
                  <a:schemeClr val="tx2"/>
                </a:solidFill>
              </a:rPr>
              <a:t>Positive</a:t>
            </a:r>
            <a:r>
              <a:rPr lang="tr-TR" sz="2800" dirty="0">
                <a:solidFill>
                  <a:schemeClr val="tx2"/>
                </a:solidFill>
              </a:rPr>
              <a:t> </a:t>
            </a:r>
            <a:r>
              <a:rPr lang="tr-TR" sz="2800" dirty="0" err="1">
                <a:solidFill>
                  <a:schemeClr val="tx2"/>
                </a:solidFill>
              </a:rPr>
              <a:t>Temperature</a:t>
            </a:r>
            <a:r>
              <a:rPr lang="tr-TR" sz="2800" dirty="0">
                <a:solidFill>
                  <a:schemeClr val="tx2"/>
                </a:solidFill>
              </a:rPr>
              <a:t> </a:t>
            </a:r>
            <a:r>
              <a:rPr lang="tr-TR" sz="2800" dirty="0" err="1">
                <a:solidFill>
                  <a:schemeClr val="tx2"/>
                </a:solidFill>
              </a:rPr>
              <a:t>Coefficient</a:t>
            </a:r>
            <a:r>
              <a:rPr lang="tr-TR" sz="2800" dirty="0">
                <a:solidFill>
                  <a:schemeClr val="tx2"/>
                </a:solidFill>
              </a:rPr>
              <a:t>) </a:t>
            </a:r>
            <a:r>
              <a:rPr lang="tr-TR" sz="2800" dirty="0">
                <a:solidFill>
                  <a:srgbClr val="FF0000"/>
                </a:solidFill>
              </a:rPr>
              <a:t>PTC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sıcaklıkla direnci azalan </a:t>
            </a:r>
            <a:r>
              <a:rPr lang="tr-TR" sz="2800" dirty="0">
                <a:solidFill>
                  <a:schemeClr val="tx2"/>
                </a:solidFill>
              </a:rPr>
              <a:t>elemana da </a:t>
            </a:r>
            <a:r>
              <a:rPr lang="tr-TR" sz="2800" dirty="0">
                <a:solidFill>
                  <a:srgbClr val="0070C0"/>
                </a:solidFill>
              </a:rPr>
              <a:t>NTC</a:t>
            </a:r>
            <a:r>
              <a:rPr lang="tr-TR" sz="2800" dirty="0">
                <a:solidFill>
                  <a:schemeClr val="tx2"/>
                </a:solidFill>
              </a:rPr>
              <a:t> denir</a:t>
            </a:r>
            <a:r>
              <a:rPr lang="tr-TR" sz="1800" dirty="0">
                <a:solidFill>
                  <a:schemeClr val="tx2"/>
                </a:solidFill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Autofit/>
          </a:bodyPr>
          <a:lstStyle/>
          <a:p>
            <a:pPr marL="45720"/>
            <a:r>
              <a:rPr lang="tr-TR" sz="2800" dirty="0">
                <a:solidFill>
                  <a:srgbClr val="FF0000"/>
                </a:solidFill>
              </a:rPr>
              <a:t>SICAKLIKLA DİRENÇİ DEĞİŞEN </a:t>
            </a:r>
            <a:r>
              <a:rPr lang="tr-TR" sz="2800" dirty="0">
                <a:solidFill>
                  <a:srgbClr val="7030A0"/>
                </a:solidFill>
              </a:rPr>
              <a:t>YARI İLETKEN </a:t>
            </a:r>
            <a:r>
              <a:rPr lang="tr-TR" sz="2800" dirty="0">
                <a:solidFill>
                  <a:srgbClr val="FF0000"/>
                </a:solidFill>
              </a:rPr>
              <a:t>MALZEMELER  (PTC ve NTC- Entegre devreler )</a:t>
            </a:r>
          </a:p>
        </p:txBody>
      </p:sp>
    </p:spTree>
    <p:extLst>
      <p:ext uri="{BB962C8B-B14F-4D97-AF65-F5344CB8AC3E}">
        <p14:creationId xmlns:p14="http://schemas.microsoft.com/office/powerpoint/2010/main" val="298956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9744"/>
            <a:ext cx="9509760" cy="61269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PTC’ler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- 60 ºC ile +150 ºC </a:t>
            </a:r>
            <a:r>
              <a:rPr lang="tr-TR" sz="2800" dirty="0">
                <a:solidFill>
                  <a:schemeClr val="tx2"/>
                </a:solidFill>
              </a:rPr>
              <a:t>arasındaki sıcaklıklar da kararlı bir şekilde çalışır.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0.1 ºC’ ye kadar duyarlılıkta olanları vardır.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9154EF6-257E-4892-B751-E19B1AD57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1005" y="2929103"/>
            <a:ext cx="9449875" cy="302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Related image">
            <a:extLst>
              <a:ext uri="{FF2B5EF4-FFF2-40B4-BE49-F238E27FC236}">
                <a16:creationId xmlns:a16="http://schemas.microsoft.com/office/drawing/2014/main" id="{25CEE4E8-117E-41C8-AD71-ADE4BBA2B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88"/>
          <a:stretch/>
        </p:blipFill>
        <p:spPr bwMode="auto">
          <a:xfrm>
            <a:off x="1401005" y="2980095"/>
            <a:ext cx="3810000" cy="279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78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9744"/>
            <a:ext cx="9509760" cy="61269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NTC’ler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- 30 Cº ile +50 Cº </a:t>
            </a:r>
            <a:r>
              <a:rPr lang="tr-TR" sz="2800" dirty="0">
                <a:solidFill>
                  <a:schemeClr val="tx2"/>
                </a:solidFill>
              </a:rPr>
              <a:t>arasındaki sıcaklıklar da kararlı bir şekilde çalışırlar.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0.1 </a:t>
            </a:r>
            <a:r>
              <a:rPr lang="tr-TR" sz="2800" dirty="0" err="1">
                <a:solidFill>
                  <a:schemeClr val="tx2"/>
                </a:solidFill>
              </a:rPr>
              <a:t>Cº’ye</a:t>
            </a:r>
            <a:r>
              <a:rPr lang="tr-TR" sz="2800" dirty="0">
                <a:solidFill>
                  <a:schemeClr val="tx2"/>
                </a:solidFill>
              </a:rPr>
              <a:t> kadar duyarlılıkta olanları vardır.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4875158-BCBE-46B6-8EAA-EE14C7063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026" y="2751150"/>
            <a:ext cx="9899948" cy="31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  <a:ea typeface="Times New Roman" pitchFamily="18" charset="0"/>
                <a:cs typeface="Arial" charset="0"/>
              </a:rPr>
              <a:t>Elektriksel sıcaklık ölçme yöntemlerinden en çok kullanılanıdır.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  <a:ea typeface="Times New Roman" pitchFamily="18" charset="0"/>
                <a:cs typeface="Arial" charset="0"/>
              </a:rPr>
              <a:t>Isıl çiftin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  <a:ea typeface="Times New Roman" pitchFamily="18" charset="0"/>
                <a:cs typeface="Arial" charset="0"/>
              </a:rPr>
              <a:t>çalışma prensibi </a:t>
            </a:r>
            <a:r>
              <a:rPr lang="tr-TR" sz="2800" dirty="0">
                <a:solidFill>
                  <a:srgbClr val="7030A0"/>
                </a:solidFill>
                <a:ea typeface="Times New Roman" pitchFamily="18" charset="0"/>
                <a:cs typeface="Arial" charset="0"/>
              </a:rPr>
              <a:t>SEEBECK</a:t>
            </a:r>
            <a:r>
              <a:rPr lang="tr-TR" sz="2800" dirty="0">
                <a:solidFill>
                  <a:schemeClr val="tx1"/>
                </a:solidFill>
                <a:ea typeface="Times New Roman" pitchFamily="18" charset="0"/>
                <a:cs typeface="Arial" charset="0"/>
              </a:rPr>
              <a:t>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  <a:ea typeface="Times New Roman" pitchFamily="18" charset="0"/>
                <a:cs typeface="Arial" charset="0"/>
              </a:rPr>
              <a:t>etkisi olarak bilinen </a:t>
            </a:r>
            <a:r>
              <a:rPr lang="tr-TR" sz="2800" dirty="0" err="1">
                <a:solidFill>
                  <a:srgbClr val="FF0000"/>
                </a:solidFill>
                <a:ea typeface="Times New Roman" pitchFamily="18" charset="0"/>
                <a:cs typeface="Arial" charset="0"/>
              </a:rPr>
              <a:t>termoelektriksel</a:t>
            </a:r>
            <a:r>
              <a:rPr lang="tr-TR" sz="2800" dirty="0">
                <a:solidFill>
                  <a:srgbClr val="FF0000"/>
                </a:solidFill>
                <a:ea typeface="Times New Roman" pitchFamily="18" charset="0"/>
                <a:cs typeface="Arial" charset="0"/>
              </a:rPr>
              <a:t>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  <a:ea typeface="Times New Roman" pitchFamily="18" charset="0"/>
                <a:cs typeface="Arial" charset="0"/>
              </a:rPr>
              <a:t>olaya dayanır.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en-US" sz="2800" dirty="0"/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Autofit/>
          </a:bodyPr>
          <a:lstStyle/>
          <a:p>
            <a:pPr algn="ctr"/>
            <a:r>
              <a:rPr lang="tr-TR" sz="3600" dirty="0" err="1">
                <a:solidFill>
                  <a:srgbClr val="FF0000"/>
                </a:solidFill>
              </a:rPr>
              <a:t>Termokupl</a:t>
            </a:r>
            <a:r>
              <a:rPr lang="tr-TR" sz="3600" dirty="0">
                <a:solidFill>
                  <a:srgbClr val="FF0000"/>
                </a:solidFill>
              </a:rPr>
              <a:t> Elamanlarla Sıcaklık Ölçmek</a:t>
            </a:r>
            <a:br>
              <a:rPr lang="tr-TR" sz="3600" dirty="0">
                <a:solidFill>
                  <a:srgbClr val="FF0000"/>
                </a:solidFill>
              </a:rPr>
            </a:br>
            <a:r>
              <a:rPr lang="tr-TR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Isıl Çiftler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67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600" dirty="0">
                <a:solidFill>
                  <a:srgbClr val="FF0000"/>
                </a:solidFill>
              </a:rPr>
              <a:t>Gıda ve Proses Sıcaklık Ölçümü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  <a:latin typeface="+mj-lt"/>
              </a:rPr>
              <a:t>Gıda İşlemede Sıcaklık Ölçümü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2800" dirty="0">
                <a:latin typeface="+mj-lt"/>
              </a:rPr>
              <a:t>Sıcaklık Ölçümünün Prensipleri</a:t>
            </a:r>
            <a:endParaRPr lang="tr-TR" sz="2800" dirty="0">
              <a:solidFill>
                <a:srgbClr val="0070C0"/>
              </a:solidFill>
              <a:latin typeface="+mj-lt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  <a:latin typeface="+mj-lt"/>
              </a:rPr>
              <a:t>Hacimde</a:t>
            </a:r>
            <a:r>
              <a:rPr lang="tr-TR" sz="2800" dirty="0">
                <a:solidFill>
                  <a:schemeClr val="tx2"/>
                </a:solidFill>
                <a:latin typeface="+mj-lt"/>
              </a:rPr>
              <a:t> ve </a:t>
            </a:r>
            <a:r>
              <a:rPr lang="tr-TR" sz="2800" dirty="0">
                <a:solidFill>
                  <a:srgbClr val="00B050"/>
                </a:solidFill>
                <a:latin typeface="+mj-lt"/>
              </a:rPr>
              <a:t>basınçta</a:t>
            </a:r>
            <a:r>
              <a:rPr lang="tr-TR" sz="2800" dirty="0">
                <a:solidFill>
                  <a:schemeClr val="tx2"/>
                </a:solidFill>
                <a:latin typeface="+mj-lt"/>
              </a:rPr>
              <a:t> değişmeye dayanan termometre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7030A0"/>
                </a:solidFill>
                <a:latin typeface="+mj-lt"/>
              </a:rPr>
              <a:t>Bimetal</a:t>
            </a:r>
            <a:r>
              <a:rPr lang="tr-TR" sz="2800" dirty="0">
                <a:solidFill>
                  <a:srgbClr val="7030A0"/>
                </a:solidFill>
                <a:latin typeface="+mj-lt"/>
              </a:rPr>
              <a:t> Termometreler</a:t>
            </a:r>
            <a:endParaRPr lang="tr-TR" sz="2800" dirty="0">
              <a:solidFill>
                <a:srgbClr val="0070C0"/>
              </a:solidFill>
              <a:latin typeface="+mj-lt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2800" dirty="0">
                <a:latin typeface="+mj-lt"/>
              </a:rPr>
              <a:t>Direnç Termometresi (RTD) ile Sıcaklık Ölçmek</a:t>
            </a:r>
            <a:endParaRPr lang="tr-TR" sz="2800" dirty="0">
              <a:solidFill>
                <a:srgbClr val="0070C0"/>
              </a:solidFill>
              <a:latin typeface="+mj-lt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  <a:latin typeface="+mj-lt"/>
              </a:rPr>
              <a:t>Termokupl</a:t>
            </a:r>
            <a:r>
              <a:rPr lang="tr-TR" sz="2800" dirty="0">
                <a:solidFill>
                  <a:srgbClr val="FF0000"/>
                </a:solidFill>
                <a:latin typeface="+mj-lt"/>
              </a:rPr>
              <a:t> Elamanlarla Sıcaklık Ölçmek (</a:t>
            </a:r>
            <a:r>
              <a:rPr lang="tr-TR" sz="2800" dirty="0">
                <a:solidFill>
                  <a:schemeClr val="accent6">
                    <a:lumMod val="50000"/>
                  </a:schemeClr>
                </a:solidFill>
                <a:latin typeface="+mj-lt"/>
                <a:ea typeface="Times New Roman" pitchFamily="18" charset="0"/>
                <a:cs typeface="Arial" pitchFamily="34" charset="0"/>
              </a:rPr>
              <a:t>Isıl Çiftler)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  <a:latin typeface="+mj-lt"/>
              </a:rPr>
              <a:t>Işınım Metodu ile Sıcaklık Ölçme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  <a:latin typeface="+mj-lt"/>
              </a:rPr>
              <a:t>Hassas Sıcaklık Ölçümü</a:t>
            </a:r>
          </a:p>
        </p:txBody>
      </p:sp>
    </p:spTree>
    <p:extLst>
      <p:ext uri="{BB962C8B-B14F-4D97-AF65-F5344CB8AC3E}">
        <p14:creationId xmlns:p14="http://schemas.microsoft.com/office/powerpoint/2010/main" val="162191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1290"/>
            <a:ext cx="9509760" cy="61754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3600" b="1" dirty="0" err="1">
                <a:solidFill>
                  <a:srgbClr val="00B050"/>
                </a:solidFill>
              </a:rPr>
              <a:t>Seebeck</a:t>
            </a:r>
            <a:r>
              <a:rPr lang="tr-TR" sz="3600" b="1" dirty="0">
                <a:solidFill>
                  <a:srgbClr val="00B050"/>
                </a:solidFill>
              </a:rPr>
              <a:t> Etkisi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1821’de </a:t>
            </a:r>
            <a:r>
              <a:rPr lang="tr-TR" sz="2800" dirty="0" err="1">
                <a:solidFill>
                  <a:schemeClr val="tx2"/>
                </a:solidFill>
              </a:rPr>
              <a:t>Seebeck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kapalı bir devre </a:t>
            </a:r>
            <a:r>
              <a:rPr lang="tr-TR" sz="2800" dirty="0">
                <a:solidFill>
                  <a:srgbClr val="0070C0"/>
                </a:solidFill>
              </a:rPr>
              <a:t>iki ayrı metalden </a:t>
            </a:r>
            <a:r>
              <a:rPr lang="tr-TR" sz="2800" dirty="0">
                <a:solidFill>
                  <a:schemeClr val="tx2"/>
                </a:solidFill>
              </a:rPr>
              <a:t>oluştuğunda ve </a:t>
            </a:r>
            <a:r>
              <a:rPr lang="tr-TR" sz="2800" dirty="0">
                <a:solidFill>
                  <a:srgbClr val="00B050"/>
                </a:solidFill>
              </a:rPr>
              <a:t>metallerin farklı sıcaklıklarda </a:t>
            </a:r>
            <a:r>
              <a:rPr lang="tr-TR" sz="2800" dirty="0">
                <a:solidFill>
                  <a:schemeClr val="tx2"/>
                </a:solidFill>
              </a:rPr>
              <a:t>iken devreden </a:t>
            </a:r>
            <a:r>
              <a:rPr lang="tr-TR" sz="2800" dirty="0">
                <a:solidFill>
                  <a:srgbClr val="7030A0"/>
                </a:solidFill>
              </a:rPr>
              <a:t>elektrik akımının aktığını </a:t>
            </a:r>
            <a:r>
              <a:rPr lang="tr-TR" sz="2800" dirty="0">
                <a:solidFill>
                  <a:schemeClr val="tx2"/>
                </a:solidFill>
              </a:rPr>
              <a:t>keşfetmiştir.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457" y="3429000"/>
            <a:ext cx="9623086" cy="2362206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11C42BC-CA28-4154-B42C-FE06AF3F0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457" y="3429000"/>
            <a:ext cx="5066013" cy="235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3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1290"/>
            <a:ext cx="9509760" cy="617542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Şekildeki tellerin birisi </a:t>
            </a:r>
            <a:r>
              <a:rPr lang="tr-TR" sz="2800" dirty="0">
                <a:solidFill>
                  <a:schemeClr val="accent2">
                    <a:lumMod val="75000"/>
                  </a:schemeClr>
                </a:solidFill>
              </a:rPr>
              <a:t>bakır</a:t>
            </a:r>
            <a:r>
              <a:rPr lang="tr-TR" sz="2800" dirty="0">
                <a:solidFill>
                  <a:schemeClr val="tx2"/>
                </a:solidFill>
              </a:rPr>
              <a:t>, diğeri </a:t>
            </a:r>
            <a:r>
              <a:rPr lang="tr-TR" sz="2800" dirty="0">
                <a:solidFill>
                  <a:srgbClr val="7030A0"/>
                </a:solidFill>
              </a:rPr>
              <a:t>demir</a:t>
            </a:r>
            <a:r>
              <a:rPr lang="tr-TR" sz="2800" dirty="0">
                <a:solidFill>
                  <a:schemeClr val="tx2"/>
                </a:solidFill>
              </a:rPr>
              <a:t> olsun.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Bir ucu, </a:t>
            </a:r>
            <a:r>
              <a:rPr lang="tr-TR" sz="2800" dirty="0">
                <a:solidFill>
                  <a:srgbClr val="FF0000"/>
                </a:solidFill>
              </a:rPr>
              <a:t>oda sıcaklığında </a:t>
            </a:r>
            <a:r>
              <a:rPr lang="tr-TR" sz="2800" dirty="0">
                <a:solidFill>
                  <a:schemeClr val="tx2"/>
                </a:solidFill>
              </a:rPr>
              <a:t>tutulurken diğeri </a:t>
            </a:r>
            <a:r>
              <a:rPr lang="tr-TR" sz="2800" dirty="0">
                <a:solidFill>
                  <a:srgbClr val="0070C0"/>
                </a:solidFill>
              </a:rPr>
              <a:t>daha yüksek bir sıcaklıkta ısıtılırsa </a:t>
            </a:r>
            <a:r>
              <a:rPr lang="tr-TR" sz="2800" dirty="0">
                <a:solidFill>
                  <a:schemeClr val="tx2"/>
                </a:solidFill>
              </a:rPr>
              <a:t>sıcak uçta </a:t>
            </a:r>
            <a:r>
              <a:rPr lang="tr-TR" sz="2800" dirty="0">
                <a:solidFill>
                  <a:srgbClr val="FF0000"/>
                </a:solidFill>
              </a:rPr>
              <a:t>bakırdan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7030A0"/>
                </a:solidFill>
              </a:rPr>
              <a:t>demire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chemeClr val="tx2"/>
                </a:solidFill>
              </a:rPr>
              <a:t>soğuk uçta ise </a:t>
            </a:r>
            <a:r>
              <a:rPr lang="tr-TR" sz="2800" dirty="0">
                <a:solidFill>
                  <a:srgbClr val="7030A0"/>
                </a:solidFill>
              </a:rPr>
              <a:t>demirden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bakıra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bir akım üretilir.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BE794FE-C4DE-441C-8E1C-FAE2E8AC0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457" y="3429000"/>
            <a:ext cx="9623086" cy="2362206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8CB58701-3C25-4FD7-8CE3-41D028C56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457" y="3429000"/>
            <a:ext cx="5066013" cy="235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7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9744"/>
            <a:ext cx="9509760" cy="612696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  <a:cs typeface="Times New Roman" pitchFamily="18" charset="0"/>
              </a:rPr>
              <a:t>Voltaj</a:t>
            </a:r>
            <a:r>
              <a:rPr lang="tr-TR" sz="2800" dirty="0">
                <a:cs typeface="Times New Roman" pitchFamily="18" charset="0"/>
              </a:rPr>
              <a:t> 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cs typeface="Times New Roman" pitchFamily="18" charset="0"/>
              </a:rPr>
              <a:t> sıcaklığın</a:t>
            </a:r>
            <a:r>
              <a:rPr lang="tr-TR" sz="2800" dirty="0">
                <a:cs typeface="Times New Roman" pitchFamily="18" charset="0"/>
              </a:rPr>
              <a:t> </a:t>
            </a:r>
            <a:r>
              <a:rPr lang="tr-TR" sz="2800" dirty="0">
                <a:solidFill>
                  <a:schemeClr val="tx2"/>
                </a:solidFill>
                <a:cs typeface="Times New Roman" pitchFamily="18" charset="0"/>
              </a:rPr>
              <a:t>ve</a:t>
            </a:r>
            <a:r>
              <a:rPr lang="tr-TR" sz="2800" dirty="0">
                <a:cs typeface="Times New Roman" pitchFamily="18" charset="0"/>
              </a:rPr>
              <a:t> 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70C0"/>
                </a:solidFill>
                <a:cs typeface="Times New Roman" pitchFamily="18" charset="0"/>
              </a:rPr>
              <a:t> metal tiplerine </a:t>
            </a:r>
            <a:r>
              <a:rPr lang="tr-TR" sz="2800" dirty="0">
                <a:solidFill>
                  <a:schemeClr val="tx2"/>
                </a:solidFill>
                <a:cs typeface="Times New Roman" pitchFamily="18" charset="0"/>
              </a:rPr>
              <a:t>bağlıdır</a:t>
            </a:r>
            <a:r>
              <a:rPr lang="tr-TR" sz="2800" dirty="0"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70C0"/>
                </a:solidFill>
                <a:cs typeface="Times New Roman" pitchFamily="18" charset="0"/>
              </a:rPr>
              <a:t>Düşük sıcaklık farklarında</a:t>
            </a:r>
            <a:r>
              <a:rPr lang="tr-TR" sz="2800" dirty="0">
                <a:cs typeface="Times New Roman" pitchFamily="18" charset="0"/>
              </a:rPr>
              <a:t>, </a:t>
            </a:r>
            <a:r>
              <a:rPr lang="tr-TR" sz="2800" dirty="0">
                <a:solidFill>
                  <a:schemeClr val="tx2"/>
                </a:solidFill>
                <a:cs typeface="Times New Roman" pitchFamily="18" charset="0"/>
              </a:rPr>
              <a:t>değişim lineer,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B050"/>
                </a:solidFill>
                <a:cs typeface="Times New Roman" pitchFamily="18" charset="0"/>
              </a:rPr>
              <a:t>Büyük sıcaklık farklarında </a:t>
            </a:r>
            <a:r>
              <a:rPr lang="tr-TR" sz="2800" dirty="0">
                <a:solidFill>
                  <a:schemeClr val="tx2"/>
                </a:solidFill>
                <a:cs typeface="Times New Roman" pitchFamily="18" charset="0"/>
              </a:rPr>
              <a:t>değişim lineer değildir. </a:t>
            </a:r>
            <a:endParaRPr lang="tr-TR" sz="2800" dirty="0">
              <a:solidFill>
                <a:schemeClr val="tx2"/>
              </a:solidFill>
              <a:cs typeface="Arial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Termokupllar</a:t>
            </a:r>
            <a:r>
              <a:rPr lang="tr-TR" sz="2800" dirty="0">
                <a:solidFill>
                  <a:schemeClr val="tx2"/>
                </a:solidFill>
              </a:rPr>
              <a:t> kullanılarak </a:t>
            </a:r>
            <a:r>
              <a:rPr lang="tr-TR" sz="2800" dirty="0">
                <a:solidFill>
                  <a:srgbClr val="FF0000"/>
                </a:solidFill>
              </a:rPr>
              <a:t>-200°C’den 2320°C’ye </a:t>
            </a:r>
            <a:r>
              <a:rPr lang="tr-TR" sz="2800" dirty="0">
                <a:solidFill>
                  <a:schemeClr val="tx2"/>
                </a:solidFill>
              </a:rPr>
              <a:t>kadar ölçüm yapılabilir.</a:t>
            </a:r>
            <a:endParaRPr lang="en-US" sz="2800" dirty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1"/>
              </a:solidFill>
              <a:cs typeface="Arial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84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4000" dirty="0" err="1"/>
              <a:t>Termokupl</a:t>
            </a:r>
            <a:r>
              <a:rPr lang="tr-TR" sz="4000" dirty="0"/>
              <a:t> çeşitleri</a:t>
            </a:r>
            <a:endParaRPr lang="en-US" sz="4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098630"/>
              </p:ext>
            </p:extLst>
          </p:nvPr>
        </p:nvGraphicFramePr>
        <p:xfrm>
          <a:off x="1341120" y="1210614"/>
          <a:ext cx="9571884" cy="3708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495027">
                  <a:extLst>
                    <a:ext uri="{9D8B030D-6E8A-4147-A177-3AD203B41FA5}">
                      <a16:colId xmlns:a16="http://schemas.microsoft.com/office/drawing/2014/main" val="2564990965"/>
                    </a:ext>
                  </a:extLst>
                </a:gridCol>
                <a:gridCol w="5206181">
                  <a:extLst>
                    <a:ext uri="{9D8B030D-6E8A-4147-A177-3AD203B41FA5}">
                      <a16:colId xmlns:a16="http://schemas.microsoft.com/office/drawing/2014/main" val="1457294608"/>
                    </a:ext>
                  </a:extLst>
                </a:gridCol>
                <a:gridCol w="1870676">
                  <a:extLst>
                    <a:ext uri="{9D8B030D-6E8A-4147-A177-3AD203B41FA5}">
                      <a16:colId xmlns:a16="http://schemas.microsoft.com/office/drawing/2014/main" val="41293915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arenR"/>
                      </a:pPr>
                      <a:r>
                        <a:rPr lang="tr-TR" b="0" dirty="0"/>
                        <a:t>Cu-</a:t>
                      </a:r>
                      <a:r>
                        <a:rPr lang="tr-TR" b="0" dirty="0" err="1"/>
                        <a:t>Const</a:t>
                      </a:r>
                      <a:r>
                        <a:rPr lang="tr-TR" b="0" dirty="0"/>
                        <a:t> (Cu)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/>
                        <a:t>Bakır-</a:t>
                      </a:r>
                      <a:r>
                        <a:rPr lang="tr-TR" b="0" dirty="0" err="1"/>
                        <a:t>Konstantan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/>
                        <a:t>-200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</a:t>
                      </a:r>
                      <a:r>
                        <a:rPr lang="tr-TR" b="0" dirty="0"/>
                        <a:t>300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701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2) Fe-</a:t>
                      </a:r>
                      <a:r>
                        <a:rPr lang="tr-TR" dirty="0" err="1"/>
                        <a:t>Const</a:t>
                      </a:r>
                      <a:r>
                        <a:rPr lang="tr-TR" dirty="0"/>
                        <a:t> (Fe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Demir-</a:t>
                      </a:r>
                      <a:r>
                        <a:rPr lang="tr-TR" dirty="0" err="1"/>
                        <a:t>Konstantan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-200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8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70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3) Cr-Al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Kromel-Alümel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-200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12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3091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4) </a:t>
                      </a:r>
                      <a:r>
                        <a:rPr lang="tr-TR" dirty="0" err="1"/>
                        <a:t>NiCr-Ni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Nikelkrom</a:t>
                      </a:r>
                      <a:r>
                        <a:rPr lang="tr-TR" dirty="0"/>
                        <a:t>-Nikel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-200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12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605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5) Cr-</a:t>
                      </a:r>
                      <a:r>
                        <a:rPr lang="tr-TR" dirty="0" err="1"/>
                        <a:t>Const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Kromel-</a:t>
                      </a:r>
                      <a:r>
                        <a:rPr lang="tr-TR" b="0" dirty="0" err="1"/>
                        <a:t>Konstantan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-200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12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280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</a:t>
                      </a:r>
                      <a:r>
                        <a:rPr lang="tr-TR" dirty="0"/>
                        <a:t>) </a:t>
                      </a:r>
                      <a:r>
                        <a:rPr lang="tr-TR" dirty="0" err="1"/>
                        <a:t>Nikrosil-Nisil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Nikelkrom</a:t>
                      </a:r>
                      <a:r>
                        <a:rPr lang="tr-TR" dirty="0"/>
                        <a:t>-Silikon-</a:t>
                      </a:r>
                      <a:r>
                        <a:rPr lang="tr-TR" dirty="0" err="1"/>
                        <a:t>Nikelsilikon</a:t>
                      </a:r>
                      <a:r>
                        <a:rPr lang="tr-TR" dirty="0"/>
                        <a:t> Magnezyum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12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78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6) Pt%10Rh-Pt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Platin Radyum-Platin (%10)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15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2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7) Pt%13Rh-Pt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Platin Radyum-Platin (%13)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16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567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8) Pt%18Rh-Pt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Platin Radyum-Platin (%18)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18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990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10) Tn-Tn%26Re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Tungsten-Tungsten %26 Renyum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0" dirty="0"/>
                        <a:t>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~ 20</a:t>
                      </a:r>
                      <a:r>
                        <a:rPr lang="tr-TR" b="0" dirty="0"/>
                        <a:t>00 </a:t>
                      </a:r>
                      <a:r>
                        <a:rPr lang="tr-TR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⁰</a:t>
                      </a:r>
                      <a:r>
                        <a:rPr lang="tr-TR" b="0" dirty="0"/>
                        <a:t>C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478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18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accent3">
                    <a:lumMod val="50000"/>
                  </a:schemeClr>
                </a:solidFill>
              </a:rPr>
              <a:t>Termokupl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 ilk olarak yüksek sıcaklık ölçümü </a:t>
            </a:r>
            <a:r>
              <a:rPr lang="tr-TR" sz="2800" dirty="0">
                <a:solidFill>
                  <a:srgbClr val="FF0000"/>
                </a:solidFill>
              </a:rPr>
              <a:t>için kullanılmasına rağmen, şimdilerde yüksekten düşüğe, </a:t>
            </a:r>
            <a:r>
              <a:rPr lang="tr-TR" sz="2800" dirty="0">
                <a:solidFill>
                  <a:srgbClr val="0070C0"/>
                </a:solidFill>
              </a:rPr>
              <a:t>geniş bir sıcaklık aralığında </a:t>
            </a:r>
            <a:r>
              <a:rPr lang="tr-TR" sz="2800" dirty="0">
                <a:solidFill>
                  <a:srgbClr val="FF0000"/>
                </a:solidFill>
              </a:rPr>
              <a:t>kullanılmaktadır.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</a:rPr>
              <a:t>Kalibrasyon standartları </a:t>
            </a:r>
            <a:r>
              <a:rPr lang="tr-TR" sz="2800" dirty="0">
                <a:solidFill>
                  <a:srgbClr val="FF0000"/>
                </a:solidFill>
              </a:rPr>
              <a:t>ile sağlandığından, çoğu gıda işleme sanayisi </a:t>
            </a:r>
            <a:r>
              <a:rPr lang="tr-TR" sz="2800" dirty="0" err="1">
                <a:solidFill>
                  <a:srgbClr val="FF0000"/>
                </a:solidFill>
              </a:rPr>
              <a:t>termokupl</a:t>
            </a:r>
            <a:r>
              <a:rPr lang="tr-TR" sz="2800" dirty="0">
                <a:solidFill>
                  <a:srgbClr val="FF0000"/>
                </a:solidFill>
              </a:rPr>
              <a:t> kullanır.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Gıda endüstrisi </a:t>
            </a:r>
            <a:r>
              <a:rPr lang="tr-TR" sz="2800" dirty="0">
                <a:solidFill>
                  <a:srgbClr val="FF0000"/>
                </a:solidFill>
              </a:rPr>
              <a:t>genellikle 300 ° C'nin altında, alt aralıkta sıcaklık ölçümünü içermektedir.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Çoğu durumda ısıtma ve depolama 100 ° C altında gerçekleştirilmiştir.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86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Laktoz, </a:t>
            </a:r>
            <a:r>
              <a:rPr lang="tr-TR" sz="2800" dirty="0" err="1">
                <a:solidFill>
                  <a:schemeClr val="tx2"/>
                </a:solidFill>
              </a:rPr>
              <a:t>polidekstroz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 err="1">
                <a:solidFill>
                  <a:schemeClr val="tx2"/>
                </a:solidFill>
              </a:rPr>
              <a:t>sorbitol</a:t>
            </a:r>
            <a:r>
              <a:rPr lang="tr-TR" sz="2800" dirty="0">
                <a:solidFill>
                  <a:schemeClr val="tx2"/>
                </a:solidFill>
              </a:rPr>
              <a:t>, </a:t>
            </a:r>
            <a:r>
              <a:rPr lang="tr-TR" sz="2800" dirty="0" err="1">
                <a:solidFill>
                  <a:schemeClr val="tx2"/>
                </a:solidFill>
              </a:rPr>
              <a:t>ksilitol</a:t>
            </a:r>
            <a:r>
              <a:rPr lang="tr-TR" sz="2800" dirty="0">
                <a:solidFill>
                  <a:schemeClr val="tx2"/>
                </a:solidFill>
              </a:rPr>
              <a:t> ve benzerleri gibi malzemeler (300 ° C'nin altında) daha düşük bir </a:t>
            </a:r>
            <a:r>
              <a:rPr lang="tr-TR" sz="2800" dirty="0">
                <a:solidFill>
                  <a:srgbClr val="FF0000"/>
                </a:solidFill>
              </a:rPr>
              <a:t>sıcaklıkta nispeten eriyebilir.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Ancak </a:t>
            </a:r>
            <a:r>
              <a:rPr lang="tr-TR" sz="2800" dirty="0">
                <a:solidFill>
                  <a:srgbClr val="0070C0"/>
                </a:solidFill>
              </a:rPr>
              <a:t>gıda işlemede </a:t>
            </a:r>
            <a:r>
              <a:rPr lang="tr-TR" sz="2800" dirty="0">
                <a:solidFill>
                  <a:srgbClr val="FF0000"/>
                </a:solidFill>
              </a:rPr>
              <a:t>düşük işleme sıcaklıkları nedeniyle, </a:t>
            </a:r>
            <a:r>
              <a:rPr lang="tr-TR" sz="2800" dirty="0">
                <a:solidFill>
                  <a:srgbClr val="00B050"/>
                </a:solidFill>
              </a:rPr>
              <a:t>bakır-</a:t>
            </a:r>
            <a:r>
              <a:rPr lang="tr-TR" sz="2800" dirty="0" err="1">
                <a:solidFill>
                  <a:srgbClr val="00B050"/>
                </a:solidFill>
              </a:rPr>
              <a:t>konstantan</a:t>
            </a:r>
            <a:r>
              <a:rPr lang="tr-TR" sz="2800" dirty="0">
                <a:solidFill>
                  <a:srgbClr val="FF0000"/>
                </a:solidFill>
              </a:rPr>
              <a:t> daha yaygın olarak kullanılmaktadır.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>
                <a:solidFill>
                  <a:srgbClr val="00B050"/>
                </a:solidFill>
              </a:rPr>
              <a:t>bakır-</a:t>
            </a:r>
            <a:r>
              <a:rPr lang="tr-TR" sz="2800" dirty="0" err="1">
                <a:solidFill>
                  <a:srgbClr val="00B050"/>
                </a:solidFill>
              </a:rPr>
              <a:t>konstantan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termokupl</a:t>
            </a:r>
            <a:r>
              <a:rPr lang="tr-TR" sz="2800" dirty="0">
                <a:solidFill>
                  <a:srgbClr val="FF0000"/>
                </a:solidFill>
              </a:rPr>
              <a:t> için en uygun </a:t>
            </a:r>
            <a:r>
              <a:rPr lang="tr-TR" sz="2800" dirty="0">
                <a:solidFill>
                  <a:srgbClr val="0070C0"/>
                </a:solidFill>
              </a:rPr>
              <a:t>bağlantı kablo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bakır-</a:t>
            </a:r>
            <a:r>
              <a:rPr lang="tr-TR" sz="2800" dirty="0" err="1">
                <a:solidFill>
                  <a:srgbClr val="7030A0"/>
                </a:solidFill>
              </a:rPr>
              <a:t>konstantanın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kendisidir.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Bağlantı kablo </a:t>
            </a:r>
            <a:r>
              <a:rPr lang="tr-TR" sz="2800" dirty="0">
                <a:solidFill>
                  <a:srgbClr val="FF0000"/>
                </a:solidFill>
              </a:rPr>
              <a:t>aynı malzemenin kullanılması sayesinde sahte </a:t>
            </a:r>
            <a:r>
              <a:rPr lang="tr-TR" sz="2800" dirty="0" err="1">
                <a:solidFill>
                  <a:srgbClr val="FF0000"/>
                </a:solidFill>
              </a:rPr>
              <a:t>termo</a:t>
            </a:r>
            <a:r>
              <a:rPr lang="tr-TR" sz="2800" dirty="0">
                <a:solidFill>
                  <a:srgbClr val="FF0000"/>
                </a:solidFill>
              </a:rPr>
              <a:t> EMF gelişimi nedeniyle olan </a:t>
            </a:r>
            <a:r>
              <a:rPr lang="tr-TR" sz="2800" dirty="0">
                <a:solidFill>
                  <a:srgbClr val="00B050"/>
                </a:solidFill>
              </a:rPr>
              <a:t>hata azalır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969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Termokupllar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kılıf</a:t>
            </a:r>
            <a:r>
              <a:rPr lang="tr-TR" sz="2800" dirty="0">
                <a:solidFill>
                  <a:srgbClr val="FF0000"/>
                </a:solidFill>
              </a:rPr>
              <a:t> kullanımı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ile </a:t>
            </a:r>
            <a:r>
              <a:rPr lang="tr-TR" sz="2800" dirty="0">
                <a:solidFill>
                  <a:srgbClr val="00B050"/>
                </a:solidFill>
              </a:rPr>
              <a:t>korozyon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rgbClr val="0070C0"/>
                </a:solidFill>
              </a:rPr>
              <a:t>oksidasyon</a:t>
            </a:r>
            <a:r>
              <a:rPr lang="tr-TR" sz="2800" dirty="0">
                <a:solidFill>
                  <a:srgbClr val="FF0000"/>
                </a:solidFill>
              </a:rPr>
              <a:t> gibi olumsuz çevre koşullarından </a:t>
            </a:r>
            <a:r>
              <a:rPr lang="tr-TR" sz="2800" dirty="0">
                <a:solidFill>
                  <a:srgbClr val="00B050"/>
                </a:solidFill>
              </a:rPr>
              <a:t>korunmalıdır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Döküm</a:t>
            </a:r>
            <a:r>
              <a:rPr lang="tr-TR" sz="2800" dirty="0">
                <a:solidFill>
                  <a:srgbClr val="FF0000"/>
                </a:solidFill>
              </a:rPr>
              <a:t> ya da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kalın duvarlı </a:t>
            </a:r>
            <a:r>
              <a:rPr lang="tr-TR" sz="2800" dirty="0" err="1">
                <a:solidFill>
                  <a:srgbClr val="0070C0"/>
                </a:solidFill>
              </a:rPr>
              <a:t>nikrom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chemeClr val="tx2"/>
                </a:solidFill>
              </a:rPr>
              <a:t>krom</a:t>
            </a:r>
            <a:r>
              <a:rPr lang="tr-TR" sz="2800" dirty="0">
                <a:solidFill>
                  <a:srgbClr val="FF0000"/>
                </a:solidFill>
              </a:rPr>
              <a:t>, ve </a:t>
            </a:r>
            <a:r>
              <a:rPr lang="tr-TR" sz="2800" dirty="0">
                <a:solidFill>
                  <a:srgbClr val="7030A0"/>
                </a:solidFill>
              </a:rPr>
              <a:t>demir</a:t>
            </a:r>
            <a:r>
              <a:rPr lang="tr-TR" sz="2800" dirty="0">
                <a:solidFill>
                  <a:srgbClr val="FF0000"/>
                </a:solidFill>
              </a:rPr>
              <a:t> gibi </a:t>
            </a:r>
            <a:r>
              <a:rPr lang="tr-TR" sz="2800" dirty="0" err="1">
                <a:solidFill>
                  <a:srgbClr val="FF0000"/>
                </a:solidFill>
              </a:rPr>
              <a:t>frezelenmiş</a:t>
            </a:r>
            <a:r>
              <a:rPr lang="tr-TR" sz="2800" dirty="0">
                <a:solidFill>
                  <a:srgbClr val="FF0000"/>
                </a:solidFill>
              </a:rPr>
              <a:t> malzemeler </a:t>
            </a:r>
            <a:r>
              <a:rPr lang="tr-TR" sz="2800" dirty="0">
                <a:solidFill>
                  <a:srgbClr val="0070C0"/>
                </a:solidFill>
              </a:rPr>
              <a:t>reaktif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rgbClr val="00B050"/>
                </a:solidFill>
              </a:rPr>
              <a:t>yavaş tepkiler </a:t>
            </a:r>
            <a:r>
              <a:rPr lang="tr-TR" sz="2800" dirty="0">
                <a:solidFill>
                  <a:srgbClr val="FF0000"/>
                </a:solidFill>
              </a:rPr>
              <a:t>verir.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açıdan bakıldığında, örneğin </a:t>
            </a:r>
            <a:r>
              <a:rPr lang="tr-TR" sz="2800" dirty="0" err="1">
                <a:solidFill>
                  <a:srgbClr val="0070C0"/>
                </a:solidFill>
              </a:rPr>
              <a:t>vikor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7030A0"/>
                </a:solidFill>
              </a:rPr>
              <a:t>sillimanit</a:t>
            </a:r>
            <a:r>
              <a:rPr lang="tr-TR" sz="2800" dirty="0">
                <a:solidFill>
                  <a:srgbClr val="FF0000"/>
                </a:solidFill>
              </a:rPr>
              <a:t>, ve </a:t>
            </a:r>
            <a:r>
              <a:rPr lang="tr-TR" sz="2800" dirty="0">
                <a:solidFill>
                  <a:srgbClr val="00B050"/>
                </a:solidFill>
              </a:rPr>
              <a:t>porselen</a:t>
            </a:r>
            <a:r>
              <a:rPr lang="tr-TR" sz="2800" dirty="0">
                <a:solidFill>
                  <a:srgbClr val="FF0000"/>
                </a:solidFill>
              </a:rPr>
              <a:t> gibi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seramik malzemeler </a:t>
            </a:r>
            <a:r>
              <a:rPr lang="tr-TR" sz="2800" dirty="0">
                <a:solidFill>
                  <a:srgbClr val="FF0000"/>
                </a:solidFill>
              </a:rPr>
              <a:t>korunma malzemesi olarak daha uygundur.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Autofit/>
          </a:bodyPr>
          <a:lstStyle/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tr-TR" sz="3200" dirty="0" err="1">
                <a:solidFill>
                  <a:srgbClr val="00B050"/>
                </a:solidFill>
                <a:latin typeface="+mj-lt"/>
              </a:rPr>
              <a:t>Termokupl</a:t>
            </a:r>
            <a:r>
              <a:rPr lang="tr-TR" sz="3200" dirty="0">
                <a:solidFill>
                  <a:srgbClr val="00B050"/>
                </a:solidFill>
                <a:latin typeface="+mj-lt"/>
              </a:rPr>
              <a:t> Montajı</a:t>
            </a:r>
          </a:p>
        </p:txBody>
      </p:sp>
    </p:spTree>
    <p:extLst>
      <p:ext uri="{BB962C8B-B14F-4D97-AF65-F5344CB8AC3E}">
        <p14:creationId xmlns:p14="http://schemas.microsoft.com/office/powerpoint/2010/main" val="410640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253" y="498764"/>
            <a:ext cx="5174627" cy="31047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143582" y="3623222"/>
            <a:ext cx="1717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>
                <a:solidFill>
                  <a:srgbClr val="7030A0"/>
                </a:solidFill>
              </a:rPr>
              <a:t>Sillimanit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25936" t="13609" r="27869" b="16839"/>
          <a:stretch/>
        </p:blipFill>
        <p:spPr>
          <a:xfrm>
            <a:off x="1341119" y="316975"/>
            <a:ext cx="4311535" cy="486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0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865" y="431392"/>
            <a:ext cx="6651408" cy="59952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56273" y="1465265"/>
            <a:ext cx="3145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/>
              <a:t> Çeşitli mekanik kılıflı  </a:t>
            </a:r>
            <a:r>
              <a:rPr lang="tr-TR" sz="3200" b="1" dirty="0" err="1"/>
              <a:t>termokupllar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5236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073"/>
            <a:ext cx="9509760" cy="61426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Termokupl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borulardan akan sıvıların </a:t>
            </a:r>
            <a:r>
              <a:rPr lang="tr-TR" sz="2800" dirty="0">
                <a:solidFill>
                  <a:srgbClr val="FF0000"/>
                </a:solidFill>
              </a:rPr>
              <a:t>sıcaklığını ölçmek için, gerçek gıda sıcaklığını ölçülmesinde kullanılır.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Termokuplın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</a:rPr>
              <a:t>sıcak bağlantı noktası </a:t>
            </a:r>
            <a:r>
              <a:rPr lang="tr-TR" sz="2800" dirty="0">
                <a:solidFill>
                  <a:srgbClr val="FF0000"/>
                </a:solidFill>
              </a:rPr>
              <a:t>yakınında bir radyasyon kalkanı gereklidir.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Maksimum ısı transfer etkiyi elde etmek için, </a:t>
            </a:r>
            <a:r>
              <a:rPr lang="tr-TR" sz="2800" dirty="0" err="1">
                <a:solidFill>
                  <a:srgbClr val="00B050"/>
                </a:solidFill>
              </a:rPr>
              <a:t>termokupl</a:t>
            </a:r>
            <a:r>
              <a:rPr lang="tr-TR" sz="2800" dirty="0">
                <a:solidFill>
                  <a:srgbClr val="00B050"/>
                </a:solidFill>
              </a:rPr>
              <a:t> ucu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0070C0"/>
                </a:solidFill>
              </a:rPr>
              <a:t>radyal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rgbClr val="7030A0"/>
                </a:solidFill>
              </a:rPr>
              <a:t>eksensel</a:t>
            </a:r>
            <a:r>
              <a:rPr lang="tr-TR" sz="2800" dirty="0">
                <a:solidFill>
                  <a:srgbClr val="FF0000"/>
                </a:solidFill>
              </a:rPr>
              <a:t> ısı temas edecek şekilde boru içine sokulmalıdır.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70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3600" dirty="0">
                <a:solidFill>
                  <a:srgbClr val="FF0000"/>
                </a:solidFill>
              </a:rPr>
              <a:t>Gıda ve Proses Sıcaklık Ölçümü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70C0"/>
                </a:solidFill>
              </a:rPr>
              <a:t>Gıda maddesinin türüne göre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B050"/>
                </a:solidFill>
              </a:rPr>
              <a:t>kontrol tekniğinin tipi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7030A0"/>
                </a:solidFill>
              </a:rPr>
              <a:t>hassasiyet gereksinimleri </a:t>
            </a:r>
            <a:r>
              <a:rPr lang="tr-TR" sz="2800" dirty="0">
                <a:solidFill>
                  <a:srgbClr val="FF0000"/>
                </a:solidFill>
              </a:rPr>
              <a:t>v</a:t>
            </a: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sıcaklık dönüştürücüler gıda sektöründe </a:t>
            </a:r>
            <a:r>
              <a:rPr lang="tr-TR" sz="2800" dirty="0">
                <a:solidFill>
                  <a:srgbClr val="0070C0"/>
                </a:solidFill>
              </a:rPr>
              <a:t>farklı şekiller </a:t>
            </a:r>
            <a:r>
              <a:rPr lang="tr-TR" sz="2800" dirty="0">
                <a:solidFill>
                  <a:srgbClr val="FF0000"/>
                </a:solidFill>
              </a:rPr>
              <a:t>ve çeşitleri alabilir.</a:t>
            </a:r>
          </a:p>
        </p:txBody>
      </p:sp>
    </p:spTree>
    <p:extLst>
      <p:ext uri="{BB962C8B-B14F-4D97-AF65-F5344CB8AC3E}">
        <p14:creationId xmlns:p14="http://schemas.microsoft.com/office/powerpoint/2010/main" val="783590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073"/>
            <a:ext cx="9509760" cy="61426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Bunun için de </a:t>
            </a:r>
            <a:r>
              <a:rPr lang="tr-TR" sz="2800" dirty="0">
                <a:solidFill>
                  <a:srgbClr val="0070C0"/>
                </a:solidFill>
              </a:rPr>
              <a:t>kılıf ince olmalıdır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00B050"/>
                </a:solidFill>
              </a:rPr>
              <a:t>borunun merkezinden </a:t>
            </a:r>
            <a:r>
              <a:rPr lang="tr-TR" sz="2800" dirty="0">
                <a:solidFill>
                  <a:srgbClr val="FF0000"/>
                </a:solidFill>
              </a:rPr>
              <a:t>az bir mesafe aşmalıdır.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Ölçüm noktasındaki </a:t>
            </a:r>
            <a:r>
              <a:rPr lang="tr-TR" sz="2800" dirty="0">
                <a:solidFill>
                  <a:srgbClr val="0070C0"/>
                </a:solidFill>
              </a:rPr>
              <a:t>kılıf</a:t>
            </a:r>
            <a:r>
              <a:rPr lang="tr-TR" sz="2800" dirty="0">
                <a:solidFill>
                  <a:srgbClr val="FF0000"/>
                </a:solidFill>
              </a:rPr>
              <a:t> borusu düzgün izole edilmelidir.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9B2713F-F157-4CE2-B0AA-E90E56E84B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63" t="19223" r="25403" b="10890"/>
          <a:stretch/>
        </p:blipFill>
        <p:spPr>
          <a:xfrm>
            <a:off x="3873909" y="2548327"/>
            <a:ext cx="5322126" cy="39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/>
            <a:endParaRPr lang="tr-TR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120" y="581133"/>
            <a:ext cx="9517382" cy="459156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31397" y="5493950"/>
            <a:ext cx="6870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/>
              <a:t> Kap içine algılayıcının yerleştirilmesi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762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/>
            <a:endParaRPr lang="tr-TR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405" y="360063"/>
            <a:ext cx="6583190" cy="56949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946811" y="6055045"/>
            <a:ext cx="62983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 Cehennemliğe </a:t>
            </a:r>
            <a:r>
              <a:rPr lang="tr-TR" sz="2800" dirty="0" err="1"/>
              <a:t>termokupl</a:t>
            </a:r>
            <a:r>
              <a:rPr lang="tr-TR" sz="2800" dirty="0"/>
              <a:t> yerleştirme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139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1120" y="389744"/>
            <a:ext cx="9509760" cy="56398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7030A0"/>
                </a:solidFill>
              </a:rPr>
              <a:t>Boru çapı çok küçükse</a:t>
            </a:r>
            <a:r>
              <a:rPr lang="tr-TR" sz="2800" dirty="0">
                <a:solidFill>
                  <a:srgbClr val="FF0000"/>
                </a:solidFill>
              </a:rPr>
              <a:t>, bir genleştirici kullanılır veya boru dirsekte monte edilir.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8375" t="24580" r="21995" b="19547"/>
          <a:stretch/>
        </p:blipFill>
        <p:spPr>
          <a:xfrm>
            <a:off x="2216727" y="1818590"/>
            <a:ext cx="7758546" cy="408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8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/>
            <a:endParaRPr lang="tr-TR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803" y="470053"/>
            <a:ext cx="8126046" cy="486644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107085" y="5458525"/>
            <a:ext cx="61016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/>
              <a:t> Boru içi kanal sondaları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1786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Isıl ışınım esaslarına dayanır.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Bir cisim ısıtıldığında </a:t>
            </a:r>
            <a:r>
              <a:rPr lang="tr-TR" sz="2800" dirty="0">
                <a:solidFill>
                  <a:srgbClr val="FF0000"/>
                </a:solidFill>
              </a:rPr>
              <a:t>elektromanyetik enerji </a:t>
            </a:r>
            <a:r>
              <a:rPr lang="tr-TR" sz="2800" dirty="0">
                <a:solidFill>
                  <a:schemeClr val="tx2"/>
                </a:solidFill>
              </a:rPr>
              <a:t>yayar. </a:t>
            </a:r>
            <a:endParaRPr lang="en-US" sz="2800" dirty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70C0"/>
                </a:solidFill>
              </a:rPr>
              <a:t>Işınım yayma </a:t>
            </a:r>
            <a:r>
              <a:rPr lang="tr-TR" sz="2800" dirty="0">
                <a:solidFill>
                  <a:schemeClr val="tx2"/>
                </a:solidFill>
              </a:rPr>
              <a:t>sıcaklık ile değişir.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Değişik sıcaklıklardaki ısıl ışınım </a:t>
            </a:r>
            <a:r>
              <a:rPr lang="tr-TR" sz="2800" dirty="0">
                <a:solidFill>
                  <a:srgbClr val="00B050"/>
                </a:solidFill>
              </a:rPr>
              <a:t>yayma katsayısı </a:t>
            </a:r>
            <a:r>
              <a:rPr lang="tr-TR" sz="2800" dirty="0">
                <a:solidFill>
                  <a:schemeClr val="tx2"/>
                </a:solidFill>
              </a:rPr>
              <a:t>yüzeylerde farklı renklerde olur. </a:t>
            </a:r>
            <a:endParaRPr lang="tr-TR" sz="3200" dirty="0"/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600" dirty="0">
                <a:solidFill>
                  <a:srgbClr val="7030A0"/>
                </a:solidFill>
              </a:rPr>
              <a:t>Işınım</a:t>
            </a:r>
            <a:r>
              <a:rPr lang="tr-TR" sz="3600" dirty="0"/>
              <a:t> </a:t>
            </a:r>
            <a:r>
              <a:rPr lang="tr-TR" sz="3600" dirty="0">
                <a:solidFill>
                  <a:srgbClr val="7030A0"/>
                </a:solidFill>
              </a:rPr>
              <a:t>Metodu ile Sıcaklık Ölçme</a:t>
            </a:r>
            <a:endParaRPr lang="en-US" sz="3600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2944" r="12904"/>
          <a:stretch/>
        </p:blipFill>
        <p:spPr>
          <a:xfrm>
            <a:off x="4739773" y="4459140"/>
            <a:ext cx="2712453" cy="205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7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tr-TR" sz="3000" dirty="0">
                <a:solidFill>
                  <a:schemeClr val="tx2"/>
                </a:solidFill>
              </a:rPr>
              <a:t>Renk değişimine göre sıcaklık tespit edilir.</a:t>
            </a:r>
            <a:endParaRPr lang="en-US" sz="3000" dirty="0">
              <a:solidFill>
                <a:schemeClr val="tx2"/>
              </a:solidFill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tr-TR" sz="3000" dirty="0">
                <a:solidFill>
                  <a:schemeClr val="tx2"/>
                </a:solidFill>
              </a:rPr>
              <a:t>Düşük sıcaklıklarda bu enerji yayımı (radyasyonu) hissedilebilir. </a:t>
            </a:r>
            <a:endParaRPr lang="en-US" sz="3000" dirty="0">
              <a:solidFill>
                <a:schemeClr val="tx2"/>
              </a:solidFill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tr-TR" sz="3000" dirty="0">
                <a:solidFill>
                  <a:srgbClr val="FF0000"/>
                </a:solidFill>
              </a:rPr>
              <a:t>Sıcaklık</a:t>
            </a:r>
            <a:r>
              <a:rPr lang="tr-TR" sz="3000" dirty="0">
                <a:solidFill>
                  <a:schemeClr val="tx1"/>
                </a:solidFill>
              </a:rPr>
              <a:t> </a:t>
            </a:r>
            <a:r>
              <a:rPr lang="tr-TR" sz="3000" dirty="0">
                <a:solidFill>
                  <a:schemeClr val="tx2"/>
                </a:solidFill>
              </a:rPr>
              <a:t>yükseldikçe cisim </a:t>
            </a:r>
            <a:r>
              <a:rPr lang="tr-TR" sz="3000" dirty="0">
                <a:solidFill>
                  <a:srgbClr val="00B050"/>
                </a:solidFill>
              </a:rPr>
              <a:t>gözle görülebilir </a:t>
            </a:r>
            <a:r>
              <a:rPr lang="tr-TR" sz="3000" dirty="0">
                <a:solidFill>
                  <a:schemeClr val="tx2"/>
                </a:solidFill>
              </a:rPr>
              <a:t>(ışık şeklinde), </a:t>
            </a:r>
            <a:r>
              <a:rPr lang="tr-TR" sz="3000" dirty="0">
                <a:solidFill>
                  <a:srgbClr val="0070C0"/>
                </a:solidFill>
              </a:rPr>
              <a:t>kızıl ısıdan </a:t>
            </a:r>
            <a:r>
              <a:rPr lang="tr-TR" sz="3000" dirty="0">
                <a:solidFill>
                  <a:schemeClr val="tx2"/>
                </a:solidFill>
              </a:rPr>
              <a:t>sarıya ve ondan da </a:t>
            </a:r>
            <a:r>
              <a:rPr lang="tr-TR" sz="3000" dirty="0">
                <a:solidFill>
                  <a:srgbClr val="C00000"/>
                </a:solidFill>
              </a:rPr>
              <a:t>beyaz ısıya </a:t>
            </a:r>
            <a:r>
              <a:rPr lang="tr-TR" sz="3000" dirty="0">
                <a:solidFill>
                  <a:schemeClr val="tx2"/>
                </a:solidFill>
              </a:rPr>
              <a:t>geçen bir ışınım yayar. </a:t>
            </a:r>
            <a:endParaRPr lang="en-US" sz="3000" b="1" dirty="0">
              <a:solidFill>
                <a:schemeClr val="tx2"/>
              </a:solidFill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tr-TR" sz="3000" dirty="0">
                <a:solidFill>
                  <a:schemeClr val="tx2"/>
                </a:solidFill>
              </a:rPr>
              <a:t>Bu ışınım sezgi yoluyla sıcaklığın ölçümünde kullanılabilir. </a:t>
            </a:r>
            <a:endParaRPr lang="en-US" sz="3000" dirty="0">
              <a:solidFill>
                <a:schemeClr val="tx2"/>
              </a:solidFill>
            </a:endParaRPr>
          </a:p>
          <a:p>
            <a:pPr algn="just">
              <a:lnSpc>
                <a:spcPct val="160000"/>
              </a:lnSpc>
              <a:spcBef>
                <a:spcPts val="0"/>
              </a:spcBef>
            </a:pPr>
            <a:r>
              <a:rPr lang="tr-TR" sz="3000" dirty="0">
                <a:solidFill>
                  <a:srgbClr val="FF0000"/>
                </a:solidFill>
              </a:rPr>
              <a:t>Kalitatif olarak </a:t>
            </a:r>
            <a:r>
              <a:rPr lang="tr-TR" sz="3000" dirty="0">
                <a:ln>
                  <a:solidFill>
                    <a:schemeClr val="accent1"/>
                  </a:solidFill>
                </a:ln>
                <a:solidFill>
                  <a:srgbClr val="F8F452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sarı renkte </a:t>
            </a:r>
            <a:r>
              <a:rPr lang="tr-TR" sz="3000" dirty="0">
                <a:solidFill>
                  <a:schemeClr val="tx2"/>
                </a:solidFill>
              </a:rPr>
              <a:t>ışıldayan bir cismin mat </a:t>
            </a:r>
            <a:r>
              <a:rPr lang="tr-TR" sz="3000" dirty="0">
                <a:solidFill>
                  <a:srgbClr val="FF0000"/>
                </a:solidFill>
              </a:rPr>
              <a:t>kırmızı renkte </a:t>
            </a:r>
            <a:r>
              <a:rPr lang="tr-TR" sz="3000" dirty="0">
                <a:solidFill>
                  <a:schemeClr val="tx2"/>
                </a:solidFill>
              </a:rPr>
              <a:t>ışıldayan cisimden </a:t>
            </a:r>
            <a:r>
              <a:rPr lang="tr-TR" sz="3000" dirty="0">
                <a:solidFill>
                  <a:srgbClr val="0070C0"/>
                </a:solidFill>
              </a:rPr>
              <a:t>daha sıcak </a:t>
            </a:r>
            <a:r>
              <a:rPr lang="tr-TR" sz="3000" dirty="0">
                <a:solidFill>
                  <a:schemeClr val="tx2"/>
                </a:solidFill>
              </a:rPr>
              <a:t>olduğu söylenebilir. </a:t>
            </a:r>
            <a:endParaRPr lang="en-US" sz="3000" dirty="0">
              <a:solidFill>
                <a:schemeClr val="tx2"/>
              </a:solidFill>
            </a:endParaRPr>
          </a:p>
          <a:p>
            <a:pPr algn="just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108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59764"/>
            <a:ext cx="9509760" cy="615694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İşte </a:t>
            </a:r>
            <a:r>
              <a:rPr lang="tr-TR" sz="2800" dirty="0">
                <a:solidFill>
                  <a:srgbClr val="FF0000"/>
                </a:solidFill>
              </a:rPr>
              <a:t>pirometre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2"/>
                </a:solidFill>
              </a:rPr>
              <a:t>sıcaklığı ölçmek için bu ışınımdan yararlanır.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Pirometre</a:t>
            </a:r>
            <a:r>
              <a:rPr lang="tr-TR" sz="2800" dirty="0"/>
              <a:t>, </a:t>
            </a:r>
            <a:r>
              <a:rPr lang="tr-TR" sz="2800" dirty="0">
                <a:solidFill>
                  <a:schemeClr val="tx2"/>
                </a:solidFill>
              </a:rPr>
              <a:t>hareket halinde bulunan bir </a:t>
            </a:r>
            <a:r>
              <a:rPr lang="tr-TR" sz="2800" dirty="0">
                <a:solidFill>
                  <a:srgbClr val="0070C0"/>
                </a:solidFill>
              </a:rPr>
              <a:t>cismin sıcaklığının ölçülmesi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tx2"/>
                </a:solidFill>
              </a:rPr>
              <a:t>veya klasik bir </a:t>
            </a:r>
            <a:r>
              <a:rPr lang="tr-TR" sz="2800" dirty="0" err="1">
                <a:solidFill>
                  <a:schemeClr val="tx2"/>
                </a:solidFill>
              </a:rPr>
              <a:t>sensörü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tahrip edebilecek bir ortamın </a:t>
            </a:r>
            <a:r>
              <a:rPr lang="tr-TR" sz="2800" dirty="0">
                <a:solidFill>
                  <a:schemeClr val="tx2"/>
                </a:solidFill>
              </a:rPr>
              <a:t>mevcudiyeti halinde, gerekli bir yöntem olan sıcaklığın </a:t>
            </a:r>
            <a:r>
              <a:rPr lang="tr-TR" sz="2800" dirty="0">
                <a:solidFill>
                  <a:srgbClr val="0070C0"/>
                </a:solidFill>
              </a:rPr>
              <a:t>temas etmeksizin </a:t>
            </a:r>
            <a:r>
              <a:rPr lang="tr-TR" sz="2800" dirty="0">
                <a:solidFill>
                  <a:schemeClr val="tx2"/>
                </a:solidFill>
              </a:rPr>
              <a:t>ölçülmesine olanak vermektedir.</a:t>
            </a:r>
          </a:p>
        </p:txBody>
      </p:sp>
    </p:spTree>
    <p:extLst>
      <p:ext uri="{BB962C8B-B14F-4D97-AF65-F5344CB8AC3E}">
        <p14:creationId xmlns:p14="http://schemas.microsoft.com/office/powerpoint/2010/main" val="110848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343992"/>
            <a:ext cx="9509760" cy="317271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Pirometre şekilde görüldüğü gibi çok basit bir alet olup burada sıcaklığı ölçülmek istenen </a:t>
            </a:r>
            <a:r>
              <a:rPr lang="tr-TR" sz="2800" dirty="0">
                <a:solidFill>
                  <a:srgbClr val="FF0000"/>
                </a:solidFill>
              </a:rPr>
              <a:t>cismin yaydığı ışınım </a:t>
            </a:r>
            <a:r>
              <a:rPr lang="tr-TR" sz="2800" dirty="0">
                <a:solidFill>
                  <a:schemeClr val="tx2"/>
                </a:solidFill>
              </a:rPr>
              <a:t>(radyasyon) </a:t>
            </a:r>
            <a:r>
              <a:rPr lang="tr-TR" sz="2800" dirty="0">
                <a:solidFill>
                  <a:srgbClr val="00B050"/>
                </a:solidFill>
              </a:rPr>
              <a:t>mercekler tarafından </a:t>
            </a:r>
            <a:r>
              <a:rPr lang="tr-TR" sz="2800" dirty="0" err="1">
                <a:solidFill>
                  <a:srgbClr val="0070C0"/>
                </a:solidFill>
              </a:rPr>
              <a:t>termoelemanın</a:t>
            </a:r>
            <a:r>
              <a:rPr lang="tr-TR" sz="2800" dirty="0">
                <a:solidFill>
                  <a:schemeClr val="tx1"/>
                </a:solidFill>
              </a:rPr>
              <a:t> (</a:t>
            </a:r>
            <a:r>
              <a:rPr lang="tr-TR" sz="2800" dirty="0">
                <a:solidFill>
                  <a:srgbClr val="FF0000"/>
                </a:solidFill>
                <a:cs typeface="Arial" pitchFamily="34" charset="0"/>
              </a:rPr>
              <a:t>PTC, NTC, </a:t>
            </a:r>
            <a:r>
              <a:rPr lang="tr-TR" sz="2800" dirty="0" err="1">
                <a:solidFill>
                  <a:srgbClr val="FF0000"/>
                </a:solidFill>
                <a:cs typeface="Arial" pitchFamily="34" charset="0"/>
              </a:rPr>
              <a:t>Termokupl</a:t>
            </a:r>
            <a:r>
              <a:rPr lang="tr-TR" sz="2800" dirty="0">
                <a:solidFill>
                  <a:srgbClr val="FF0000"/>
                </a:solidFill>
                <a:cs typeface="Arial" pitchFamily="34" charset="0"/>
              </a:rPr>
              <a:t>, RTD) </a:t>
            </a:r>
            <a:r>
              <a:rPr lang="tr-TR" sz="2800" dirty="0">
                <a:solidFill>
                  <a:schemeClr val="tx2"/>
                </a:solidFill>
              </a:rPr>
              <a:t>üzerine düşürülür.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2060"/>
                </a:solidFill>
              </a:rPr>
              <a:t>Pirometrenin Çalışma Prensipleri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123" y="1406888"/>
            <a:ext cx="4969854" cy="1937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ikdörtgen 2"/>
          <p:cNvSpPr/>
          <p:nvPr/>
        </p:nvSpPr>
        <p:spPr>
          <a:xfrm>
            <a:off x="1990049" y="1747435"/>
            <a:ext cx="29801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</a:rPr>
              <a:t>Genel pirometre yapısı</a:t>
            </a:r>
          </a:p>
        </p:txBody>
      </p:sp>
    </p:spTree>
    <p:extLst>
      <p:ext uri="{BB962C8B-B14F-4D97-AF65-F5344CB8AC3E}">
        <p14:creationId xmlns:p14="http://schemas.microsoft.com/office/powerpoint/2010/main" val="826904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5"/>
            <a:ext cx="9509760" cy="614195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C00000"/>
                </a:solidFill>
              </a:rPr>
              <a:t>Odaklanan sıcaklık </a:t>
            </a:r>
            <a:r>
              <a:rPr lang="tr-TR" sz="2800" dirty="0">
                <a:solidFill>
                  <a:schemeClr val="tx2"/>
                </a:solidFill>
              </a:rPr>
              <a:t>yükselmiş olur. </a:t>
            </a:r>
            <a:endParaRPr lang="en-US" sz="2800" dirty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Cismin sıcaklığı algılayıcıdan elde edilerek </a:t>
            </a:r>
            <a:r>
              <a:rPr lang="tr-TR" sz="2800" dirty="0">
                <a:solidFill>
                  <a:srgbClr val="00B050"/>
                </a:solidFill>
              </a:rPr>
              <a:t>klasik yöntemlerle elektriksel sinyallere </a:t>
            </a:r>
            <a:r>
              <a:rPr lang="tr-TR" sz="2800" dirty="0">
                <a:solidFill>
                  <a:schemeClr val="tx2"/>
                </a:solidFill>
              </a:rPr>
              <a:t>dönüştürülür. </a:t>
            </a:r>
            <a:endParaRPr lang="en-US" sz="2800" dirty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aletlerde kullanılan </a:t>
            </a:r>
            <a:r>
              <a:rPr lang="tr-TR" sz="2800" dirty="0" err="1">
                <a:solidFill>
                  <a:srgbClr val="0070C0"/>
                </a:solidFill>
              </a:rPr>
              <a:t>termoelemanlar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seri bağlanmış onlarca </a:t>
            </a:r>
            <a:r>
              <a:rPr lang="tr-TR" sz="2800" dirty="0" err="1">
                <a:solidFill>
                  <a:schemeClr val="tx2"/>
                </a:solidFill>
              </a:rPr>
              <a:t>termokupl</a:t>
            </a:r>
            <a:r>
              <a:rPr lang="tr-TR" sz="2800" dirty="0">
                <a:solidFill>
                  <a:schemeClr val="tx2"/>
                </a:solidFill>
              </a:rPr>
              <a:t> ve </a:t>
            </a:r>
            <a:r>
              <a:rPr lang="tr-TR" sz="2800" dirty="0">
                <a:solidFill>
                  <a:srgbClr val="FF0000"/>
                </a:solidFill>
              </a:rPr>
              <a:t>RTD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olabilir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  <a:endParaRPr lang="ar-SY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04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Gıda sıcaklık ölçümü için gerekli olan </a:t>
            </a:r>
            <a:r>
              <a:rPr lang="tr-TR" sz="2800" dirty="0">
                <a:solidFill>
                  <a:schemeClr val="tx2"/>
                </a:solidFill>
              </a:rPr>
              <a:t>birincil hususlar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70C0"/>
                </a:solidFill>
              </a:rPr>
              <a:t>gıda maddesi türü </a:t>
            </a:r>
            <a:r>
              <a:rPr lang="tr-TR" sz="2800" dirty="0">
                <a:solidFill>
                  <a:srgbClr val="FF0000"/>
                </a:solidFill>
              </a:rPr>
              <a:t>(katı, sıvı, viskoz, </a:t>
            </a:r>
            <a:r>
              <a:rPr lang="tr-TR" sz="2800" dirty="0" err="1">
                <a:solidFill>
                  <a:srgbClr val="FF0000"/>
                </a:solidFill>
              </a:rPr>
              <a:t>vb</a:t>
            </a:r>
            <a:r>
              <a:rPr lang="tr-TR" sz="2800" dirty="0">
                <a:solidFill>
                  <a:srgbClr val="FF0000"/>
                </a:solidFill>
              </a:rPr>
              <a:t>),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B050"/>
                </a:solidFill>
              </a:rPr>
              <a:t>gerekli doğruluk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0070C0"/>
                </a:solidFill>
              </a:rPr>
              <a:t>dinamik davranışları </a:t>
            </a:r>
            <a:r>
              <a:rPr lang="tr-TR" sz="2800" dirty="0">
                <a:solidFill>
                  <a:srgbClr val="FF0000"/>
                </a:solidFill>
              </a:rPr>
              <a:t>(sabit veya hareketli),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7030A0"/>
                </a:solidFill>
              </a:rPr>
              <a:t>atmosferik koşullar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</a:rPr>
              <a:t>termal birleştirme v</a:t>
            </a: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sz="3600" b="1" dirty="0">
                <a:solidFill>
                  <a:srgbClr val="0070C0"/>
                </a:solidFill>
                <a:latin typeface="+mj-lt"/>
              </a:rPr>
              <a:t>Gıda İşlemede Sıcaklık Ölçümü</a:t>
            </a:r>
          </a:p>
        </p:txBody>
      </p:sp>
    </p:spTree>
    <p:extLst>
      <p:ext uri="{BB962C8B-B14F-4D97-AF65-F5344CB8AC3E}">
        <p14:creationId xmlns:p14="http://schemas.microsoft.com/office/powerpoint/2010/main" val="23595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1290"/>
            <a:ext cx="9509760" cy="61754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Fotoelektrik Termometreler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 tip pirometrelerde sıcak cismin yaydığı ışınımı algılamak için </a:t>
            </a:r>
            <a:r>
              <a:rPr lang="tr-TR" sz="2800" dirty="0" err="1">
                <a:solidFill>
                  <a:srgbClr val="00B050"/>
                </a:solidFill>
              </a:rPr>
              <a:t>fotodiyot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veya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rgbClr val="0070C0"/>
                </a:solidFill>
              </a:rPr>
              <a:t>fototransistör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gibi elemanlar kullanılır. 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572" y="3031958"/>
            <a:ext cx="7338856" cy="3484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185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Temassız bir şekilde cismin yüzeyindeki sıcaklık dağılımı ölçülebilir.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Günümüzde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pirometrelerde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rgbClr val="0070C0"/>
                </a:solidFill>
              </a:rPr>
              <a:t>termoeleman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olarak </a:t>
            </a:r>
            <a:r>
              <a:rPr lang="tr-TR" sz="2800" dirty="0" err="1">
                <a:solidFill>
                  <a:schemeClr val="tx2"/>
                </a:solidFill>
              </a:rPr>
              <a:t>termopiller</a:t>
            </a:r>
            <a:r>
              <a:rPr lang="tr-TR" sz="2800" dirty="0">
                <a:solidFill>
                  <a:schemeClr val="tx2"/>
                </a:solidFill>
              </a:rPr>
              <a:t> yoğun olarak kullanılmakla beraber gelişen </a:t>
            </a:r>
            <a:r>
              <a:rPr lang="tr-TR" sz="2800" dirty="0">
                <a:solidFill>
                  <a:srgbClr val="00B050"/>
                </a:solidFill>
              </a:rPr>
              <a:t>CCD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b="1" i="1" dirty="0">
                <a:solidFill>
                  <a:schemeClr val="tx1"/>
                </a:solidFill>
              </a:rPr>
              <a:t>‘</a:t>
            </a:r>
            <a:r>
              <a:rPr lang="tr-TR" sz="2800" b="1" i="1" dirty="0">
                <a:solidFill>
                  <a:schemeClr val="tx2"/>
                </a:solidFill>
              </a:rPr>
              <a:t>Yüklenme İliştirilmiş Araç’ (İngilizce; </a:t>
            </a:r>
            <a:r>
              <a:rPr lang="en-US" sz="2800" b="1" i="1" dirty="0">
                <a:solidFill>
                  <a:srgbClr val="00B050"/>
                </a:solidFill>
              </a:rPr>
              <a:t>Charge Coupled Device</a:t>
            </a:r>
            <a:r>
              <a:rPr lang="tr-TR" sz="2800" b="1" i="1" dirty="0">
                <a:solidFill>
                  <a:schemeClr val="tx1"/>
                </a:solidFill>
              </a:rPr>
              <a:t>)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teknolojisi ile bu yöne eğilim başlamıştır. 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tr-TR" sz="3600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KIZIL ÖTESİ IŞIN KAMERALARI (</a:t>
            </a:r>
            <a:r>
              <a:rPr lang="en-US" sz="3600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Infrared </a:t>
            </a:r>
            <a:r>
              <a:rPr lang="en-US" sz="3600" dirty="0" err="1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Termografi</a:t>
            </a:r>
            <a:r>
              <a:rPr lang="tr-TR" sz="3600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)</a:t>
            </a:r>
            <a:endParaRPr lang="tr-TR" sz="3600" dirty="0">
              <a:cs typeface="Arial" pitchFamily="34" charset="0"/>
            </a:endParaRPr>
          </a:p>
        </p:txBody>
      </p:sp>
      <p:pic>
        <p:nvPicPr>
          <p:cNvPr id="4" name="Picture 2" descr="C:\Users\Fatih\Pictures\300px-CCD.jpg">
            <a:extLst>
              <a:ext uri="{FF2B5EF4-FFF2-40B4-BE49-F238E27FC236}">
                <a16:creationId xmlns:a16="http://schemas.microsoft.com/office/drawing/2014/main" id="{C89572C5-6354-4717-9786-96992060D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745" y="5221704"/>
            <a:ext cx="1942509" cy="129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593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9200"/>
            <a:ext cx="9509760" cy="212388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Özellikle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0070C0"/>
                </a:solidFill>
              </a:rPr>
              <a:t>kızıl ötesi ışığa </a:t>
            </a:r>
            <a:r>
              <a:rPr lang="tr-TR" sz="2800" dirty="0">
                <a:solidFill>
                  <a:schemeClr val="tx2"/>
                </a:solidFill>
              </a:rPr>
              <a:t>duyarlı </a:t>
            </a:r>
            <a:r>
              <a:rPr lang="tr-TR" sz="2800" dirty="0" err="1">
                <a:solidFill>
                  <a:schemeClr val="tx2"/>
                </a:solidFill>
              </a:rPr>
              <a:t>CCD’ler</a:t>
            </a:r>
            <a:r>
              <a:rPr lang="tr-TR" sz="2800" dirty="0">
                <a:solidFill>
                  <a:schemeClr val="tx2"/>
                </a:solidFill>
              </a:rPr>
              <a:t> kameralarda kullanılmaya başlanmış ve </a:t>
            </a:r>
            <a:r>
              <a:rPr lang="tr-TR" sz="2800" dirty="0">
                <a:solidFill>
                  <a:srgbClr val="FF0000"/>
                </a:solidFill>
              </a:rPr>
              <a:t>termal kameralar </a:t>
            </a:r>
            <a:r>
              <a:rPr lang="tr-TR" sz="2800" dirty="0">
                <a:solidFill>
                  <a:schemeClr val="tx2"/>
                </a:solidFill>
              </a:rPr>
              <a:t>oluşturulmuştur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Picture 6" descr="http://www.testo.com.tr/online/img/products/normal/regular/highres/0560_8310_04.jpg"/>
          <p:cNvPicPr>
            <a:picLocks noChangeAspect="1" noChangeArrowheads="1"/>
          </p:cNvPicPr>
          <p:nvPr/>
        </p:nvPicPr>
        <p:blipFill>
          <a:blip r:embed="rId3"/>
          <a:srcRect l="19070" t="25179" r="26443"/>
          <a:stretch>
            <a:fillRect/>
          </a:stretch>
        </p:blipFill>
        <p:spPr bwMode="auto">
          <a:xfrm>
            <a:off x="6096000" y="2520535"/>
            <a:ext cx="4355639" cy="3988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120" y="2945607"/>
            <a:ext cx="4754880" cy="30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8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  <a:defRPr/>
            </a:pPr>
            <a:r>
              <a:rPr lang="tr-TR" sz="2800" dirty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Görüntüleme yöntemi olarak </a:t>
            </a:r>
            <a:r>
              <a:rPr lang="tr-TR" sz="2800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gözle görülmeyen </a:t>
            </a:r>
            <a:r>
              <a:rPr lang="tr-TR" sz="2800" dirty="0" err="1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infrared</a:t>
            </a:r>
            <a:r>
              <a:rPr lang="tr-TR" sz="2800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 ışın enerjisini </a:t>
            </a:r>
            <a:r>
              <a:rPr lang="tr-TR" sz="2800" dirty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(ısıyı) esas alan ve görüntünün genel yapısını </a:t>
            </a:r>
            <a:r>
              <a:rPr lang="tr-TR" sz="2800" dirty="0" err="1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infrared</a:t>
            </a:r>
            <a:r>
              <a:rPr lang="tr-TR" sz="2800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ışın enerjisine göre oluşmuş renkler </a:t>
            </a:r>
            <a:r>
              <a:rPr lang="tr-TR" sz="2800" dirty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ve şekillerin belirlendiği görüntüleme sistemidir. </a:t>
            </a:r>
          </a:p>
          <a:p>
            <a:pPr>
              <a:lnSpc>
                <a:spcPct val="170000"/>
              </a:lnSpc>
              <a:spcBef>
                <a:spcPts val="600"/>
              </a:spcBef>
              <a:defRPr/>
            </a:pPr>
            <a:r>
              <a:rPr lang="tr-TR" sz="2800" dirty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IR (kızıl ötesi) algılayıcılarıyla cisimlerin ısılarını algılarlar. </a:t>
            </a:r>
          </a:p>
          <a:p>
            <a:pPr marL="45720" indent="0">
              <a:lnSpc>
                <a:spcPct val="170000"/>
              </a:lnSpc>
              <a:spcBef>
                <a:spcPts val="600"/>
              </a:spcBef>
              <a:buNone/>
              <a:defRPr/>
            </a:pPr>
            <a:endParaRPr lang="tr-TR" sz="2800" dirty="0">
              <a:solidFill>
                <a:schemeClr val="tx2"/>
              </a:solidFill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21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eaLnBrk="0" hangingPunct="0">
              <a:lnSpc>
                <a:spcPct val="170000"/>
              </a:lnSpc>
              <a:spcBef>
                <a:spcPts val="600"/>
              </a:spcBef>
              <a:defRPr/>
            </a:pPr>
            <a:r>
              <a:rPr lang="tr-TR" sz="28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Siyah beyaz veya renkli (</a:t>
            </a:r>
            <a:r>
              <a:rPr lang="tr-TR" sz="2800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kırmızı sıcak</a:t>
            </a:r>
            <a:r>
              <a:rPr lang="tr-TR" sz="28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, </a:t>
            </a:r>
            <a:r>
              <a:rPr lang="tr-TR" sz="2800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siyah soğuk</a:t>
            </a:r>
            <a:r>
              <a:rPr lang="tr-TR" sz="28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) gibi renklerden siyah - kırmızı arasında oluşan bir görüntü verir.</a:t>
            </a:r>
          </a:p>
          <a:p>
            <a:pPr eaLnBrk="0" hangingPunct="0">
              <a:lnSpc>
                <a:spcPct val="170000"/>
              </a:lnSpc>
              <a:spcBef>
                <a:spcPts val="600"/>
              </a:spcBef>
              <a:defRPr/>
            </a:pPr>
            <a:r>
              <a:rPr lang="tr-TR" sz="2800" dirty="0">
                <a:solidFill>
                  <a:srgbClr val="000000"/>
                </a:solidFill>
                <a:ea typeface="Times New Roman" pitchFamily="18" charset="0"/>
                <a:cs typeface="Tahoma" pitchFamily="34" charset="0"/>
              </a:rPr>
              <a:t>Kızıl ötesi sıcaklık ölçen cihazlar, birisi </a:t>
            </a:r>
            <a:r>
              <a:rPr lang="tr-TR" sz="2800" dirty="0">
                <a:solidFill>
                  <a:srgbClr val="0070C0"/>
                </a:solidFill>
                <a:ea typeface="Times New Roman" pitchFamily="18" charset="0"/>
                <a:cs typeface="Tahoma" pitchFamily="34" charset="0"/>
              </a:rPr>
              <a:t>ısıl ışınımı tarayan bir kamera</a:t>
            </a:r>
            <a:r>
              <a:rPr lang="tr-TR" sz="2800" dirty="0">
                <a:solidFill>
                  <a:srgbClr val="000000"/>
                </a:solidFill>
                <a:ea typeface="Times New Roman" pitchFamily="18" charset="0"/>
                <a:cs typeface="Tahoma" pitchFamily="34" charset="0"/>
              </a:rPr>
              <a:t>, diğeri </a:t>
            </a:r>
            <a:r>
              <a:rPr lang="tr-TR" sz="2800" dirty="0">
                <a:solidFill>
                  <a:srgbClr val="00B050"/>
                </a:solidFill>
                <a:ea typeface="Times New Roman" pitchFamily="18" charset="0"/>
                <a:cs typeface="Tahoma" pitchFamily="34" charset="0"/>
              </a:rPr>
              <a:t>ısıl görüntüyü gösteren ekran </a:t>
            </a:r>
            <a:r>
              <a:rPr lang="tr-TR" sz="2800" dirty="0">
                <a:solidFill>
                  <a:srgbClr val="000000"/>
                </a:solidFill>
                <a:ea typeface="Times New Roman" pitchFamily="18" charset="0"/>
                <a:cs typeface="Tahoma" pitchFamily="34" charset="0"/>
              </a:rPr>
              <a:t>kısmından oluşur. </a:t>
            </a:r>
            <a:endParaRPr lang="tr-TR" sz="2800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9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9744"/>
            <a:ext cx="9509760" cy="612696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  <a:defRPr/>
            </a:pPr>
            <a:endParaRPr lang="tr-TR" sz="2800" dirty="0">
              <a:solidFill>
                <a:schemeClr val="tx2"/>
              </a:solidFill>
              <a:cs typeface="Arial" pitchFamily="34" charset="0"/>
            </a:endParaRPr>
          </a:p>
        </p:txBody>
      </p:sp>
      <p:pic>
        <p:nvPicPr>
          <p:cNvPr id="6" name="Picture 1" descr="termalkamera1">
            <a:hlinkClick r:id="rId3"/>
            <a:extLst>
              <a:ext uri="{FF2B5EF4-FFF2-40B4-BE49-F238E27FC236}">
                <a16:creationId xmlns:a16="http://schemas.microsoft.com/office/drawing/2014/main" id="{9781B99A-CACA-4E43-B3C2-69C741009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14020" y="389744"/>
            <a:ext cx="4032144" cy="368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l_fi" descr="1026_buyuk">
            <a:extLst>
              <a:ext uri="{FF2B5EF4-FFF2-40B4-BE49-F238E27FC236}">
                <a16:creationId xmlns:a16="http://schemas.microsoft.com/office/drawing/2014/main" id="{02ECE10C-FF7E-48C0-AD69-629E75C06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46532" y="389745"/>
            <a:ext cx="3689252" cy="368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Resim 3" descr="mwirpic01">
            <a:extLst>
              <a:ext uri="{FF2B5EF4-FFF2-40B4-BE49-F238E27FC236}">
                <a16:creationId xmlns:a16="http://schemas.microsoft.com/office/drawing/2014/main" id="{99C02A15-CC47-412F-9D4F-761A5AC9E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71372" y="4078997"/>
            <a:ext cx="3241574" cy="243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Resim 4" descr="Picture41">
            <a:extLst>
              <a:ext uri="{FF2B5EF4-FFF2-40B4-BE49-F238E27FC236}">
                <a16:creationId xmlns:a16="http://schemas.microsoft.com/office/drawing/2014/main" id="{8869A9E0-9246-4C5F-AF42-641F3EF34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4573" y="4101104"/>
            <a:ext cx="3221479" cy="241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244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tr-TR" sz="2800" dirty="0">
                <a:solidFill>
                  <a:srgbClr val="0000FF"/>
                </a:solidFill>
                <a:ea typeface="Times New Roman" pitchFamily="18" charset="0"/>
                <a:cs typeface="Arial" pitchFamily="34" charset="0"/>
              </a:rPr>
              <a:t>Tabiattaki bazı organik maddeler, katı, sıvı ve gaz fazından başka katı ve sıvı özelliklerine aynı anda sahip olduğu bir başka faz durumuna sahiptirler. </a:t>
            </a: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tr-TR" sz="2800" dirty="0">
                <a:solidFill>
                  <a:srgbClr val="0000FF"/>
                </a:solidFill>
                <a:ea typeface="Times New Roman" pitchFamily="18" charset="0"/>
                <a:cs typeface="Arial" pitchFamily="34" charset="0"/>
              </a:rPr>
              <a:t>Bu faz durumu </a:t>
            </a:r>
            <a:r>
              <a:rPr lang="tr-TR" sz="2800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sıvı kristal </a:t>
            </a:r>
            <a:r>
              <a:rPr lang="tr-TR" sz="2800" dirty="0">
                <a:solidFill>
                  <a:srgbClr val="0000FF"/>
                </a:solidFill>
                <a:ea typeface="Times New Roman" pitchFamily="18" charset="0"/>
                <a:cs typeface="Arial" pitchFamily="34" charset="0"/>
              </a:rPr>
              <a:t>faz durumudur. </a:t>
            </a:r>
            <a:endParaRPr lang="en-US" sz="2800" dirty="0">
              <a:solidFill>
                <a:srgbClr val="0000FF"/>
              </a:solidFill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4000" dirty="0"/>
              <a:t>SIVI KRİSTAL SICAKLIK ÖLÇERLER</a:t>
            </a:r>
          </a:p>
        </p:txBody>
      </p:sp>
    </p:spTree>
    <p:extLst>
      <p:ext uri="{BB962C8B-B14F-4D97-AF65-F5344CB8AC3E}">
        <p14:creationId xmlns:p14="http://schemas.microsoft.com/office/powerpoint/2010/main" val="184782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tr-TR" sz="2800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Sıvı Kristali Nedir ?</a:t>
            </a:r>
            <a:endParaRPr lang="tr-TR" sz="2800" b="1" dirty="0">
              <a:solidFill>
                <a:srgbClr val="333333"/>
              </a:solidFill>
              <a:ea typeface="Times New Roman" pitchFamily="18" charset="0"/>
              <a:cs typeface="Lucida Sans Unicode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tr-TR" sz="2800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Yapı olarak </a:t>
            </a:r>
            <a:r>
              <a:rPr lang="tr-TR" sz="2800" dirty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katı özellikleri taşırlar </a:t>
            </a:r>
            <a:r>
              <a:rPr lang="tr-TR" sz="2800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fakat </a:t>
            </a:r>
            <a:r>
              <a:rPr lang="tr-TR" sz="2800" dirty="0">
                <a:solidFill>
                  <a:srgbClr val="00B050"/>
                </a:solidFill>
                <a:ea typeface="Times New Roman" pitchFamily="18" charset="0"/>
                <a:cs typeface="Arial" pitchFamily="34" charset="0"/>
              </a:rPr>
              <a:t>görünüş olarak sıvıdırlar</a:t>
            </a:r>
            <a:r>
              <a:rPr lang="tr-TR" sz="2800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. </a:t>
            </a: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tr-TR" sz="2800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Bu yapılar </a:t>
            </a:r>
            <a:r>
              <a:rPr lang="tr-TR" sz="2800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Sıvı Kristaller </a:t>
            </a:r>
            <a:r>
              <a:rPr lang="tr-TR" sz="2800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olarak adlandırılır. </a:t>
            </a: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tr-TR" sz="2800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Moleküllerinin diziliş biçimlerine göre hareket ederler. </a:t>
            </a: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tr-TR" sz="2800" dirty="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Sıvı kristallerin renkleri, kırmızıdan mora kadar değişmektedir. </a:t>
            </a: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r>
              <a:rPr lang="tr-TR" sz="2800" dirty="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Sıcaklıkla Renk değişimi tersinir bir işlemdir.</a:t>
            </a:r>
          </a:p>
        </p:txBody>
      </p:sp>
    </p:spTree>
    <p:extLst>
      <p:ext uri="{BB962C8B-B14F-4D97-AF65-F5344CB8AC3E}">
        <p14:creationId xmlns:p14="http://schemas.microsoft.com/office/powerpoint/2010/main" val="158732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 algn="just" eaLnBrk="0" hangingPunct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00FF"/>
                </a:solidFill>
                <a:ea typeface="Times New Roman" pitchFamily="18" charset="0"/>
                <a:cs typeface="Arial" charset="0"/>
              </a:rPr>
              <a:t>Sıvı kristaller kullanılarak, sıcaklık ölçülmesi ve görüntü elde edilmesinde kullanılmaktadır. </a:t>
            </a:r>
          </a:p>
          <a:p>
            <a:pPr algn="just" eaLnBrk="0" hangingPunct="0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  <a:ea typeface="Times New Roman" pitchFamily="18" charset="0"/>
                <a:cs typeface="Arial" pitchFamily="34" charset="0"/>
              </a:rPr>
              <a:t>Kullanma, taşıma ve depolama esnasında elemanlardaki aşırı ısınma tespit edilebilir veya bu elemanın hangi bir anda sıcaklık nedeniyle zarara uğradığı tespit edilir.</a:t>
            </a:r>
            <a:endParaRPr lang="tr-TR" sz="2800" dirty="0">
              <a:solidFill>
                <a:schemeClr val="tx2"/>
              </a:solidFill>
              <a:cs typeface="Arial" pitchFamily="34" charset="0"/>
            </a:endParaRPr>
          </a:p>
          <a:p>
            <a:pPr algn="just" eaLnBrk="0" hangingPunct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0000FF"/>
              </a:solidFill>
              <a:ea typeface="Times New Roman" pitchFamily="18" charset="0"/>
              <a:cs typeface="Arial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defRPr/>
            </a:pPr>
            <a:endParaRPr lang="tr-TR" sz="2800" dirty="0">
              <a:solidFill>
                <a:srgbClr val="0000FF"/>
              </a:solidFill>
              <a:ea typeface="Times New Roman" pitchFamily="18" charset="0"/>
              <a:cs typeface="Arial" charset="0"/>
            </a:endParaRPr>
          </a:p>
        </p:txBody>
      </p:sp>
      <p:pic>
        <p:nvPicPr>
          <p:cNvPr id="3" name="Picture 1" descr="http://i01.i.aliimg.com/photo/v0/285438025/Liquid_Crystal_LCD_Color_Change_Thermometer_Colour.jpg">
            <a:extLst>
              <a:ext uri="{FF2B5EF4-FFF2-40B4-BE49-F238E27FC236}">
                <a16:creationId xmlns:a16="http://schemas.microsoft.com/office/drawing/2014/main" id="{02092CBC-B471-4405-A1DA-312FD4BCF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10850880" y="1725567"/>
            <a:ext cx="1017637" cy="305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l_fi" descr="http://www.drsfostersmith.com/images/Categoryimages/normal/p_13365_21000P.jpg">
            <a:extLst>
              <a:ext uri="{FF2B5EF4-FFF2-40B4-BE49-F238E27FC236}">
                <a16:creationId xmlns:a16="http://schemas.microsoft.com/office/drawing/2014/main" id="{2353BF61-2A20-4511-840F-A6F901041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/>
          <a:srcRect t="14250" b="23799"/>
          <a:stretch>
            <a:fillRect/>
          </a:stretch>
        </p:blipFill>
        <p:spPr bwMode="auto">
          <a:xfrm>
            <a:off x="6037755" y="4925960"/>
            <a:ext cx="3931698" cy="143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img1.photographersdirect.com/img/13429/wm/pd2439716.jpg">
            <a:extLst>
              <a:ext uri="{FF2B5EF4-FFF2-40B4-BE49-F238E27FC236}">
                <a16:creationId xmlns:a16="http://schemas.microsoft.com/office/drawing/2014/main" id="{59B6A616-E97E-446B-9594-BA96C0BD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/>
          <a:srcRect b="40895"/>
          <a:stretch>
            <a:fillRect/>
          </a:stretch>
        </p:blipFill>
        <p:spPr bwMode="auto">
          <a:xfrm>
            <a:off x="2211401" y="4925961"/>
            <a:ext cx="3634170" cy="143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847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l_fi" descr="590560"/>
          <p:cNvPicPr>
            <a:picLocks noChangeAspect="1" noChangeArrowheads="1"/>
          </p:cNvPicPr>
          <p:nvPr/>
        </p:nvPicPr>
        <p:blipFill>
          <a:blip r:embed="rId3"/>
          <a:srcRect b="30750"/>
          <a:stretch>
            <a:fillRect/>
          </a:stretch>
        </p:blipFill>
        <p:spPr bwMode="auto">
          <a:xfrm>
            <a:off x="1095707" y="3274142"/>
            <a:ext cx="5070518" cy="306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l_fi" descr="colour-change-mug"/>
          <p:cNvPicPr>
            <a:picLocks noChangeAspect="1" noChangeArrowheads="1"/>
          </p:cNvPicPr>
          <p:nvPr/>
        </p:nvPicPr>
        <p:blipFill>
          <a:blip r:embed="rId4"/>
          <a:srcRect l="8873" t="8173" r="7719" b="8055"/>
          <a:stretch>
            <a:fillRect/>
          </a:stretch>
        </p:blipFill>
        <p:spPr bwMode="auto">
          <a:xfrm>
            <a:off x="6166225" y="1166566"/>
            <a:ext cx="4833808" cy="4215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l_fi" descr="103606596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9343" y="813482"/>
            <a:ext cx="4103245" cy="246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724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Sıcaklık ölçümünün </a:t>
            </a:r>
            <a:r>
              <a:rPr lang="tr-TR" sz="2800" dirty="0">
                <a:solidFill>
                  <a:srgbClr val="0070C0"/>
                </a:solidFill>
              </a:rPr>
              <a:t>en basit durumu </a:t>
            </a:r>
            <a:r>
              <a:rPr lang="tr-TR" sz="2800" dirty="0">
                <a:solidFill>
                  <a:srgbClr val="00B050"/>
                </a:solidFill>
              </a:rPr>
              <a:t>gıdanın durağan aşamasındadır</a:t>
            </a:r>
            <a:r>
              <a:rPr lang="tr-TR" sz="2800" dirty="0">
                <a:solidFill>
                  <a:srgbClr val="FF0000"/>
                </a:solidFill>
              </a:rPr>
              <a:t> (yani, depolama sırasında).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Örneğin, </a:t>
            </a:r>
            <a:r>
              <a:rPr lang="tr-TR" sz="2800" dirty="0">
                <a:solidFill>
                  <a:srgbClr val="0070C0"/>
                </a:solidFill>
              </a:rPr>
              <a:t>kakao yağı üretiminde </a:t>
            </a:r>
            <a:r>
              <a:rPr lang="tr-TR" sz="2800" dirty="0">
                <a:solidFill>
                  <a:srgbClr val="FF0000"/>
                </a:solidFill>
              </a:rPr>
              <a:t>sıvı kakao yağı  sıcaklığın </a:t>
            </a:r>
            <a:r>
              <a:rPr lang="tr-TR" sz="2800" dirty="0">
                <a:solidFill>
                  <a:srgbClr val="00B050"/>
                </a:solidFill>
              </a:rPr>
              <a:t>45 °C'yi aşmadığı </a:t>
            </a:r>
            <a:r>
              <a:rPr lang="tr-TR" sz="2800" dirty="0">
                <a:solidFill>
                  <a:srgbClr val="FF0000"/>
                </a:solidFill>
              </a:rPr>
              <a:t>yerde depolanır.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Bununla birlikte, </a:t>
            </a:r>
            <a:r>
              <a:rPr lang="tr-TR" sz="2800" dirty="0">
                <a:solidFill>
                  <a:srgbClr val="7030A0"/>
                </a:solidFill>
              </a:rPr>
              <a:t>20 °C'den fazla </a:t>
            </a:r>
            <a:r>
              <a:rPr lang="tr-TR" sz="2800" dirty="0">
                <a:solidFill>
                  <a:srgbClr val="FF0000"/>
                </a:solidFill>
              </a:rPr>
              <a:t>bir sıcaklık</a:t>
            </a:r>
            <a:r>
              <a:rPr lang="en-US" sz="2800" dirty="0">
                <a:solidFill>
                  <a:srgbClr val="FF0000"/>
                </a:solidFill>
              </a:rPr>
              <a:t>ta</a:t>
            </a:r>
            <a:r>
              <a:rPr lang="tr-TR" sz="2800" dirty="0">
                <a:solidFill>
                  <a:srgbClr val="FF0000"/>
                </a:solidFill>
              </a:rPr>
              <a:t> jüt çuval içinde depolanan, </a:t>
            </a:r>
            <a:r>
              <a:rPr lang="tr-TR" sz="2800" dirty="0">
                <a:solidFill>
                  <a:srgbClr val="00B0F0"/>
                </a:solidFill>
              </a:rPr>
              <a:t>kuru kakao çekirdeğinde </a:t>
            </a:r>
            <a:r>
              <a:rPr lang="tr-TR" sz="2800" dirty="0">
                <a:solidFill>
                  <a:srgbClr val="FF0000"/>
                </a:solidFill>
              </a:rPr>
              <a:t>bir kaç gün içinde </a:t>
            </a:r>
            <a:r>
              <a:rPr lang="tr-TR" sz="2800" dirty="0">
                <a:solidFill>
                  <a:srgbClr val="00B050"/>
                </a:solidFill>
              </a:rPr>
              <a:t>küf gelişebilir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026" name="Picture 2" descr="Image result for kuru kakao jüt çuval">
            <a:extLst>
              <a:ext uri="{FF2B5EF4-FFF2-40B4-BE49-F238E27FC236}">
                <a16:creationId xmlns:a16="http://schemas.microsoft.com/office/drawing/2014/main" id="{0BBC683C-432D-4635-A9AA-BDEB34F54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366" y="4407106"/>
            <a:ext cx="3087978" cy="231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12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Öte yandan, </a:t>
            </a:r>
            <a:r>
              <a:rPr lang="tr-TR" sz="2800" dirty="0">
                <a:solidFill>
                  <a:srgbClr val="C00000"/>
                </a:solidFill>
              </a:rPr>
              <a:t>çikolatanın</a:t>
            </a:r>
            <a:r>
              <a:rPr lang="tr-TR" sz="2800" dirty="0">
                <a:solidFill>
                  <a:srgbClr val="FF0000"/>
                </a:solidFill>
              </a:rPr>
              <a:t> toplu depolanması genellikle</a:t>
            </a:r>
            <a:r>
              <a:rPr lang="tr-TR" sz="2800" dirty="0">
                <a:solidFill>
                  <a:srgbClr val="0070C0"/>
                </a:solidFill>
              </a:rPr>
              <a:t> 40°C  ve 60 °C </a:t>
            </a:r>
            <a:r>
              <a:rPr lang="tr-TR" sz="2800" dirty="0">
                <a:solidFill>
                  <a:srgbClr val="FF0000"/>
                </a:solidFill>
              </a:rPr>
              <a:t>arasında yapılır.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B050"/>
                </a:solidFill>
              </a:rPr>
              <a:t>Depolama sıcaklığı </a:t>
            </a:r>
            <a:r>
              <a:rPr lang="tr-TR" sz="2800" dirty="0">
                <a:solidFill>
                  <a:srgbClr val="FF0000"/>
                </a:solidFill>
              </a:rPr>
              <a:t>veya </a:t>
            </a:r>
            <a:r>
              <a:rPr lang="tr-TR" sz="2800" dirty="0">
                <a:solidFill>
                  <a:srgbClr val="0070C0"/>
                </a:solidFill>
              </a:rPr>
              <a:t>sabit konumunda </a:t>
            </a:r>
            <a:r>
              <a:rPr lang="tr-TR" sz="2800" dirty="0">
                <a:solidFill>
                  <a:srgbClr val="FF0000"/>
                </a:solidFill>
              </a:rPr>
              <a:t>kurutma dışında, gıda maddelerinin karıştırma ile işlemesinde aynı zamanda </a:t>
            </a:r>
            <a:r>
              <a:rPr lang="tr-TR" sz="2800" dirty="0">
                <a:solidFill>
                  <a:srgbClr val="7030A0"/>
                </a:solidFill>
              </a:rPr>
              <a:t>basit sıcaklık ölçme cihazları </a:t>
            </a:r>
            <a:r>
              <a:rPr lang="tr-TR" sz="2800" dirty="0">
                <a:solidFill>
                  <a:srgbClr val="FF0000"/>
                </a:solidFill>
              </a:rPr>
              <a:t>gereklidir.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Böyle bir durum, 74 °C'ye kadar, </a:t>
            </a:r>
            <a:r>
              <a:rPr lang="tr-TR" sz="2800" dirty="0">
                <a:solidFill>
                  <a:srgbClr val="0070C0"/>
                </a:solidFill>
              </a:rPr>
              <a:t>yoğunlaştırılmış süt </a:t>
            </a:r>
            <a:r>
              <a:rPr lang="tr-TR" sz="2800" dirty="0">
                <a:solidFill>
                  <a:srgbClr val="FF0000"/>
                </a:solidFill>
              </a:rPr>
              <a:t>ya da yeniden </a:t>
            </a:r>
            <a:r>
              <a:rPr lang="tr-TR" sz="2800" dirty="0">
                <a:solidFill>
                  <a:srgbClr val="00B050"/>
                </a:solidFill>
              </a:rPr>
              <a:t>sulandırılmış süt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şeker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rgbClr val="00B0F0"/>
                </a:solidFill>
              </a:rPr>
              <a:t>su</a:t>
            </a:r>
            <a:r>
              <a:rPr lang="tr-TR" sz="2800" dirty="0">
                <a:solidFill>
                  <a:srgbClr val="FF0000"/>
                </a:solidFill>
              </a:rPr>
              <a:t> ile karıştırılarak süt ürünlerinin üretiminde ortaya çıkabilir.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1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754"/>
            <a:ext cx="9509760" cy="61419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Tereyağı üretim </a:t>
            </a:r>
            <a:r>
              <a:rPr lang="tr-TR" sz="2800" dirty="0">
                <a:solidFill>
                  <a:srgbClr val="FF0000"/>
                </a:solidFill>
              </a:rPr>
              <a:t>sürecinde, pastörizasyon sonrası, krema en az 4 saat yalıtılmış tankta </a:t>
            </a:r>
            <a:r>
              <a:rPr lang="tr-TR" sz="2800" dirty="0">
                <a:solidFill>
                  <a:srgbClr val="0070C0"/>
                </a:solidFill>
              </a:rPr>
              <a:t>3°C‘ – 5 °C'ye </a:t>
            </a:r>
            <a:r>
              <a:rPr lang="tr-TR" sz="2800" dirty="0">
                <a:solidFill>
                  <a:srgbClr val="FF0000"/>
                </a:solidFill>
              </a:rPr>
              <a:t>kadar kristalize edilir.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FF0000"/>
                </a:solidFill>
              </a:rPr>
              <a:t>Bu krema, tereyağı yapılmadan önce 13 °C ila 7 °C arasında çalkalama sıcaklığına tekrar ısıtılır.</a:t>
            </a:r>
          </a:p>
        </p:txBody>
      </p:sp>
    </p:spTree>
    <p:extLst>
      <p:ext uri="{BB962C8B-B14F-4D97-AF65-F5344CB8AC3E}">
        <p14:creationId xmlns:p14="http://schemas.microsoft.com/office/powerpoint/2010/main" val="397467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Yellow banded design presentation (widescreen)</Template>
  <TotalTime>0</TotalTime>
  <Words>2429</Words>
  <Application>Microsoft Office PowerPoint</Application>
  <PresentationFormat>Widescreen</PresentationFormat>
  <Paragraphs>336</Paragraphs>
  <Slides>69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6" baseType="lpstr">
      <vt:lpstr>Arial</vt:lpstr>
      <vt:lpstr>Book Antiqua</vt:lpstr>
      <vt:lpstr>Calibri</vt:lpstr>
      <vt:lpstr>Cambria Math</vt:lpstr>
      <vt:lpstr>Times New Roman</vt:lpstr>
      <vt:lpstr>Wingdings</vt:lpstr>
      <vt:lpstr>Banded Design Yellow 16x9</vt:lpstr>
      <vt:lpstr>Proses Kontrol Gıda Proseslerinde Ölçümler Gıda ve Proses Sıcaklık Ölçümü</vt:lpstr>
      <vt:lpstr>Gıda Proseslerinde Ölçümler</vt:lpstr>
      <vt:lpstr>Gıda Proseslerinde Ölçümler</vt:lpstr>
      <vt:lpstr>Gıda ve Proses Sıcaklık Ölçümü</vt:lpstr>
      <vt:lpstr>Gıda ve Proses Sıcaklık Ölçümü</vt:lpstr>
      <vt:lpstr>Gıda İşlemede Sıcaklık Ölçümü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Sıcaklık Ölçümünün Prensipleri</vt:lpstr>
      <vt:lpstr>PowerPoint Presentation</vt:lpstr>
      <vt:lpstr>PowerPoint Presentation</vt:lpstr>
      <vt:lpstr>Hacım Termometreleri</vt:lpstr>
      <vt:lpstr>Basınç Termometreleri</vt:lpstr>
      <vt:lpstr>Basınç Termometreleri</vt:lpstr>
      <vt:lpstr>Bimetal Termometreler</vt:lpstr>
      <vt:lpstr>PowerPoint Presentation</vt:lpstr>
      <vt:lpstr>PowerPoint Presentation</vt:lpstr>
      <vt:lpstr>Sıcaklık Ölçümünün Prensipleri</vt:lpstr>
      <vt:lpstr>Sıcaklık Ölçümünün Prensipleri</vt:lpstr>
      <vt:lpstr>PowerPoint Presentation</vt:lpstr>
      <vt:lpstr>PowerPoint Presentation</vt:lpstr>
      <vt:lpstr>PowerPoint Presentation</vt:lpstr>
      <vt:lpstr>PowerPoint Presentation</vt:lpstr>
      <vt:lpstr>DİRENÇ TERMOMETRESİ (RTD) İLE SICAKLIK ÖLÇMEK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Direnç Termometrelerin Bağlantı Yöntemleri</vt:lpstr>
      <vt:lpstr>PowerPoint Presentation</vt:lpstr>
      <vt:lpstr>SICAKLIKLA DİRENÇİ DEĞİŞEN YARI İLETKEN MALZEMELER  (PTC ve NTC- Entegre devreler )</vt:lpstr>
      <vt:lpstr>PowerPoint Presentation</vt:lpstr>
      <vt:lpstr>PowerPoint Presentation</vt:lpstr>
      <vt:lpstr>Termokupl Elamanlarla Sıcaklık Ölçmek Isıl Çiftler</vt:lpstr>
      <vt:lpstr>PowerPoint Presentation</vt:lpstr>
      <vt:lpstr>PowerPoint Presentation</vt:lpstr>
      <vt:lpstr>PowerPoint Presentation</vt:lpstr>
      <vt:lpstr>Termokupl çeşitleri</vt:lpstr>
      <vt:lpstr>PowerPoint Presentation</vt:lpstr>
      <vt:lpstr>PowerPoint Presentation</vt:lpstr>
      <vt:lpstr>Termokupl Montajı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Işınım Metodu ile Sıcaklık Ölçme</vt:lpstr>
      <vt:lpstr>PowerPoint Presentation</vt:lpstr>
      <vt:lpstr>PowerPoint Presentation</vt:lpstr>
      <vt:lpstr>Pirometrenin Çalışma Prensipleri</vt:lpstr>
      <vt:lpstr>PowerPoint Presentation</vt:lpstr>
      <vt:lpstr>PowerPoint Presentation</vt:lpstr>
      <vt:lpstr>KIZIL ÖTESİ IŞIN KAMERALARI (Infrared Termografi)</vt:lpstr>
      <vt:lpstr>PowerPoint Presentation</vt:lpstr>
      <vt:lpstr>PowerPoint Presentation</vt:lpstr>
      <vt:lpstr>PowerPoint Presentation</vt:lpstr>
      <vt:lpstr>PowerPoint Presentation</vt:lpstr>
      <vt:lpstr>SIVI KRİSTAL SICAKLIK ÖLÇERLER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2015-10-27T08:17:55Z</dcterms:created>
  <dcterms:modified xsi:type="dcterms:W3CDTF">2026-04-24T07:32:38Z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