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21"/>
  </p:notesMasterIdLst>
  <p:handoutMasterIdLst>
    <p:handoutMasterId r:id="rId122"/>
  </p:handoutMasterIdLst>
  <p:sldIdLst>
    <p:sldId id="256" r:id="rId3"/>
    <p:sldId id="266" r:id="rId4"/>
    <p:sldId id="340" r:id="rId5"/>
    <p:sldId id="341" r:id="rId6"/>
    <p:sldId id="270" r:id="rId7"/>
    <p:sldId id="378" r:id="rId8"/>
    <p:sldId id="384" r:id="rId9"/>
    <p:sldId id="383" r:id="rId10"/>
    <p:sldId id="284" r:id="rId11"/>
    <p:sldId id="361" r:id="rId12"/>
    <p:sldId id="366" r:id="rId13"/>
    <p:sldId id="397" r:id="rId14"/>
    <p:sldId id="367" r:id="rId15"/>
    <p:sldId id="368" r:id="rId16"/>
    <p:sldId id="369" r:id="rId17"/>
    <p:sldId id="370" r:id="rId18"/>
    <p:sldId id="371" r:id="rId19"/>
    <p:sldId id="373" r:id="rId20"/>
    <p:sldId id="374" r:id="rId21"/>
    <p:sldId id="375" r:id="rId22"/>
    <p:sldId id="376" r:id="rId23"/>
    <p:sldId id="398" r:id="rId24"/>
    <p:sldId id="385" r:id="rId25"/>
    <p:sldId id="386" r:id="rId26"/>
    <p:sldId id="387" r:id="rId27"/>
    <p:sldId id="390" r:id="rId28"/>
    <p:sldId id="441" r:id="rId29"/>
    <p:sldId id="438" r:id="rId30"/>
    <p:sldId id="436" r:id="rId31"/>
    <p:sldId id="435" r:id="rId32"/>
    <p:sldId id="434" r:id="rId33"/>
    <p:sldId id="442" r:id="rId34"/>
    <p:sldId id="393" r:id="rId35"/>
    <p:sldId id="394" r:id="rId36"/>
    <p:sldId id="395" r:id="rId37"/>
    <p:sldId id="444" r:id="rId38"/>
    <p:sldId id="399" r:id="rId39"/>
    <p:sldId id="380" r:id="rId40"/>
    <p:sldId id="400" r:id="rId41"/>
    <p:sldId id="401" r:id="rId42"/>
    <p:sldId id="402" r:id="rId43"/>
    <p:sldId id="403" r:id="rId44"/>
    <p:sldId id="404" r:id="rId45"/>
    <p:sldId id="364" r:id="rId46"/>
    <p:sldId id="406" r:id="rId47"/>
    <p:sldId id="407" r:id="rId48"/>
    <p:sldId id="408" r:id="rId49"/>
    <p:sldId id="409" r:id="rId50"/>
    <p:sldId id="410" r:id="rId51"/>
    <p:sldId id="411" r:id="rId52"/>
    <p:sldId id="412" r:id="rId53"/>
    <p:sldId id="413" r:id="rId54"/>
    <p:sldId id="405" r:id="rId55"/>
    <p:sldId id="415" r:id="rId56"/>
    <p:sldId id="416" r:id="rId57"/>
    <p:sldId id="417" r:id="rId58"/>
    <p:sldId id="418" r:id="rId59"/>
    <p:sldId id="419" r:id="rId60"/>
    <p:sldId id="420" r:id="rId61"/>
    <p:sldId id="421" r:id="rId62"/>
    <p:sldId id="422" r:id="rId63"/>
    <p:sldId id="423" r:id="rId64"/>
    <p:sldId id="414" r:id="rId65"/>
    <p:sldId id="426" r:id="rId66"/>
    <p:sldId id="427" r:id="rId67"/>
    <p:sldId id="439" r:id="rId68"/>
    <p:sldId id="428" r:id="rId69"/>
    <p:sldId id="429" r:id="rId70"/>
    <p:sldId id="431" r:id="rId71"/>
    <p:sldId id="440" r:id="rId72"/>
    <p:sldId id="432" r:id="rId73"/>
    <p:sldId id="443" r:id="rId74"/>
    <p:sldId id="430" r:id="rId75"/>
    <p:sldId id="433" r:id="rId76"/>
    <p:sldId id="285" r:id="rId77"/>
    <p:sldId id="330" r:id="rId78"/>
    <p:sldId id="309" r:id="rId79"/>
    <p:sldId id="331" r:id="rId80"/>
    <p:sldId id="286" r:id="rId81"/>
    <p:sldId id="332" r:id="rId82"/>
    <p:sldId id="333" r:id="rId83"/>
    <p:sldId id="310" r:id="rId84"/>
    <p:sldId id="287" r:id="rId85"/>
    <p:sldId id="347" r:id="rId86"/>
    <p:sldId id="313" r:id="rId87"/>
    <p:sldId id="288" r:id="rId88"/>
    <p:sldId id="334" r:id="rId89"/>
    <p:sldId id="289" r:id="rId90"/>
    <p:sldId id="314" r:id="rId91"/>
    <p:sldId id="290" r:id="rId92"/>
    <p:sldId id="348" r:id="rId93"/>
    <p:sldId id="315" r:id="rId94"/>
    <p:sldId id="291" r:id="rId95"/>
    <p:sldId id="316" r:id="rId96"/>
    <p:sldId id="292" r:id="rId97"/>
    <p:sldId id="335" r:id="rId98"/>
    <p:sldId id="317" r:id="rId99"/>
    <p:sldId id="318" r:id="rId100"/>
    <p:sldId id="293" r:id="rId101"/>
    <p:sldId id="381" r:id="rId102"/>
    <p:sldId id="320" r:id="rId103"/>
    <p:sldId id="319" r:id="rId104"/>
    <p:sldId id="321" r:id="rId105"/>
    <p:sldId id="338" r:id="rId106"/>
    <p:sldId id="336" r:id="rId107"/>
    <p:sldId id="382" r:id="rId108"/>
    <p:sldId id="294" r:id="rId109"/>
    <p:sldId id="322" r:id="rId110"/>
    <p:sldId id="323" r:id="rId111"/>
    <p:sldId id="339" r:id="rId112"/>
    <p:sldId id="295" r:id="rId113"/>
    <p:sldId id="337" r:id="rId114"/>
    <p:sldId id="296" r:id="rId115"/>
    <p:sldId id="324" r:id="rId116"/>
    <p:sldId id="325" r:id="rId117"/>
    <p:sldId id="297" r:id="rId118"/>
    <p:sldId id="326" r:id="rId119"/>
    <p:sldId id="346" r:id="rId1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9200"/>
    <a:srgbClr val="C80A00"/>
    <a:srgbClr val="000000"/>
    <a:srgbClr val="00ADEF"/>
    <a:srgbClr val="ED008C"/>
    <a:srgbClr val="FEF10C"/>
    <a:srgbClr val="CC99FF"/>
    <a:srgbClr val="01CB9B"/>
    <a:srgbClr val="B5B1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A111915-BE36-4E01-A7E5-04B1672EAD32}" styleName="Açık Stil 2 - Vurgu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358" autoAdjust="0"/>
  </p:normalViewPr>
  <p:slideViewPr>
    <p:cSldViewPr snapToGrid="0">
      <p:cViewPr varScale="1">
        <p:scale>
          <a:sx n="48" d="100"/>
          <a:sy n="48" d="100"/>
        </p:scale>
        <p:origin x="67" y="68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3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presProps" Target="presProps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viewProps" Target="viewProps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D2DDA-69D8-473F-A583-B6774B31A77B}" type="datetimeFigureOut">
              <a:rPr lang="en-US"/>
              <a:t>24-04-2026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92CCB-FF08-4D29-8DA3-E1FD8604480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2153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F6DFB-6833-46E4-B515-70E0D9178056}" type="datetimeFigureOut">
              <a:rPr lang="en-US"/>
              <a:t>24-04-2026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706C7-F2C3-48B6-8A22-C484D800B5D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950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374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8254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8900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058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7836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1343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3958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5948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3789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IŞIK YOKSA RENK YOKTUR!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1368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54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8771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5880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266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602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4235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9576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4031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IŞIK YOKSA RENK YOKTUR!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5851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3051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5746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341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0888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0732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6148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385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030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574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9679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914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4491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Renk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55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" y="1905000"/>
            <a:ext cx="12188826" cy="32004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50000"/>
                </a:schemeClr>
              </a:gs>
              <a:gs pos="0">
                <a:schemeClr val="accent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-2" y="1795132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-2" y="5142116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2079812"/>
            <a:ext cx="9601200" cy="1724092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959352"/>
            <a:ext cx="96012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8575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593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050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731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 rotWithShape="1">
          <a:gsLst>
            <a:gs pos="100000">
              <a:schemeClr val="accent1">
                <a:alpha val="80000"/>
              </a:schemeClr>
            </a:gs>
            <a:gs pos="0">
              <a:schemeClr val="accent1">
                <a:lumMod val="40000"/>
                <a:lumOff val="60000"/>
                <a:alpha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130552"/>
            <a:ext cx="9601200" cy="2359152"/>
          </a:xfrm>
        </p:spPr>
        <p:txBody>
          <a:bodyPr anchor="b">
            <a:normAutofit/>
          </a:bodyPr>
          <a:lstStyle>
            <a:lvl1pPr algn="ctr">
              <a:defRPr sz="5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572000"/>
            <a:ext cx="9601200" cy="841248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203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635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439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291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6" name="Rectangle 5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543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Rectangle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58952"/>
            <a:ext cx="6629400" cy="533095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937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Rectangle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1" y="506104"/>
            <a:ext cx="6858002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198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9000"/>
              </a:schemeClr>
            </a:gs>
            <a:gs pos="40000">
              <a:schemeClr val="accent1">
                <a:lumMod val="20000"/>
                <a:lumOff val="80000"/>
                <a:alpha val="66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" y="6480048"/>
            <a:ext cx="12188827" cy="377952"/>
            <a:chOff x="-1" y="6480048"/>
            <a:chExt cx="12188827" cy="377952"/>
          </a:xfrm>
        </p:grpSpPr>
        <p:sp>
          <p:nvSpPr>
            <p:cNvPr id="7" name="Rectangle 6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B277187-C200-495F-A386-621319EADA8F}" type="datetimeFigureOut">
              <a:rPr lang="en-US"/>
              <a:pPr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C749032-2A07-4AE8-BA90-74324CAE0C87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002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atsindustrial.com/tr/information-hub/apparel-expertise/colour-by-numbers" TargetMode="External"/><Relationship Id="rId2" Type="http://schemas.openxmlformats.org/officeDocument/2006/relationships/hyperlink" Target="http://www.turkchem.net/sayisal-ifadelerle-renk-tanimi-ve-renk-olcum-metot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4.jpg"/><Relationship Id="rId4" Type="http://schemas.openxmlformats.org/officeDocument/2006/relationships/image" Target="../media/image2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Proses Kontrol</a:t>
            </a:r>
            <a:br>
              <a:rPr lang="tr-TR" dirty="0"/>
            </a:br>
            <a:r>
              <a:rPr lang="tr-TR" dirty="0">
                <a:solidFill>
                  <a:srgbClr val="FF0000"/>
                </a:solidFill>
              </a:rPr>
              <a:t>Gıda Renk Ölçüm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295400" y="3959351"/>
            <a:ext cx="9601200" cy="1346745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endParaRPr lang="tr-TR" dirty="0"/>
          </a:p>
          <a:p>
            <a:r>
              <a:rPr lang="tr-TR" sz="2600" dirty="0">
                <a:solidFill>
                  <a:srgbClr val="7030A0"/>
                </a:solidFill>
              </a:rPr>
              <a:t>Prof. Dr. Farhan ALFİN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953" y="184922"/>
            <a:ext cx="2143125" cy="2143125"/>
          </a:xfrm>
          <a:prstGeom prst="rect">
            <a:avLst/>
          </a:prstGeom>
        </p:spPr>
      </p:pic>
      <p:pic>
        <p:nvPicPr>
          <p:cNvPr id="6" name="Picture 2" descr="Image result for color measurement">
            <a:extLst>
              <a:ext uri="{FF2B5EF4-FFF2-40B4-BE49-F238E27FC236}">
                <a16:creationId xmlns:a16="http://schemas.microsoft.com/office/drawing/2014/main" id="{5D358EF1-71B7-4595-B8A5-8D743B53A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" y="184922"/>
            <a:ext cx="3262110" cy="198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01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 rtl="0"/>
            <a:r>
              <a:rPr lang="tr-TR" sz="3200" b="1" dirty="0">
                <a:solidFill>
                  <a:srgbClr val="7030A0"/>
                </a:solidFill>
                <a:latin typeface="+mj-lt"/>
              </a:rPr>
              <a:t>Görsel Değerlendirmeyi Etkileyen Faktörler </a:t>
            </a:r>
            <a:endParaRPr lang="tr-TR" sz="3200" b="1" kern="120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1) I</a:t>
            </a:r>
            <a:r>
              <a:rPr lang="tr-TR" sz="2800" dirty="0">
                <a:solidFill>
                  <a:schemeClr val="tx2"/>
                </a:solidFill>
              </a:rPr>
              <a:t>ş</a:t>
            </a:r>
            <a:r>
              <a:rPr lang="tr-TR" sz="2800" b="1" dirty="0">
                <a:solidFill>
                  <a:schemeClr val="tx2"/>
                </a:solidFill>
              </a:rPr>
              <a:t>ık Kayna</a:t>
            </a:r>
            <a:r>
              <a:rPr lang="tr-TR" sz="2800" dirty="0">
                <a:solidFill>
                  <a:schemeClr val="tx2"/>
                </a:solidFill>
              </a:rPr>
              <a:t>ğ</a:t>
            </a:r>
            <a:r>
              <a:rPr lang="tr-TR" sz="2800" b="1" dirty="0">
                <a:solidFill>
                  <a:schemeClr val="tx2"/>
                </a:solidFill>
              </a:rPr>
              <a:t>ı </a:t>
            </a:r>
            <a:endParaRPr lang="tr-TR" sz="2800" dirty="0">
              <a:solidFill>
                <a:schemeClr val="tx2"/>
              </a:solidFill>
            </a:endParaRPr>
          </a:p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2) Bakış Açısı </a:t>
            </a:r>
            <a:endParaRPr lang="tr-TR" sz="2800" dirty="0">
              <a:solidFill>
                <a:schemeClr val="tx2"/>
              </a:solidFill>
            </a:endParaRPr>
          </a:p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3) Ebat (Nesnenin Boyutlar)</a:t>
            </a:r>
            <a:endParaRPr lang="tr-TR" sz="2800" dirty="0">
              <a:solidFill>
                <a:schemeClr val="tx2"/>
              </a:solidFill>
            </a:endParaRPr>
          </a:p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4) Arka plan </a:t>
            </a:r>
            <a:endParaRPr lang="tr-TR" sz="2800" dirty="0">
              <a:solidFill>
                <a:schemeClr val="tx2"/>
              </a:solidFill>
            </a:endParaRPr>
          </a:p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5) Gözlemci </a:t>
            </a:r>
            <a:endParaRPr 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01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2" rtl="0"/>
            <a:r>
              <a:rPr lang="tr-TR" sz="29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Gıda Renk Ölçüm</a:t>
            </a:r>
            <a:br>
              <a:rPr lang="tr-TR" sz="29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</a:br>
            <a:r>
              <a:rPr lang="tr-TR" sz="29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Fermente Edilmiş Çay Rengi Eşleştirme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Çayın fermantasyonu esnasında oluşan </a:t>
            </a:r>
            <a:r>
              <a:rPr lang="tr-TR" sz="2800" dirty="0">
                <a:solidFill>
                  <a:srgbClr val="7030A0"/>
                </a:solidFill>
              </a:rPr>
              <a:t>pigmentli bileşimlerin analizi </a:t>
            </a:r>
            <a:r>
              <a:rPr lang="tr-TR" sz="2800" dirty="0" err="1">
                <a:solidFill>
                  <a:srgbClr val="0070C0"/>
                </a:solidFill>
              </a:rPr>
              <a:t>Mahanta</a:t>
            </a:r>
            <a:r>
              <a:rPr lang="tr-TR" sz="2800" dirty="0">
                <a:solidFill>
                  <a:srgbClr val="FF0000"/>
                </a:solidFill>
              </a:rPr>
              <a:t> tarafından öne sürülmüştür.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yöntemde, siyah çay örneği kurutucundan toplanır ve örnek, </a:t>
            </a:r>
            <a:r>
              <a:rPr lang="tr-TR" sz="2800" dirty="0">
                <a:solidFill>
                  <a:srgbClr val="7030A0"/>
                </a:solidFill>
              </a:rPr>
              <a:t>sulu 40 ml aseton ile </a:t>
            </a:r>
            <a:r>
              <a:rPr lang="tr-TR" sz="2800" dirty="0" err="1">
                <a:solidFill>
                  <a:srgbClr val="7030A0"/>
                </a:solidFill>
              </a:rPr>
              <a:t>ekstrakte</a:t>
            </a:r>
            <a:r>
              <a:rPr lang="tr-TR" sz="2800" dirty="0">
                <a:solidFill>
                  <a:srgbClr val="7030A0"/>
                </a:solidFill>
              </a:rPr>
              <a:t> edilir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20 mg kadar </a:t>
            </a:r>
            <a:r>
              <a:rPr lang="tr-TR" sz="2800" dirty="0" err="1">
                <a:solidFill>
                  <a:srgbClr val="FF0000"/>
                </a:solidFill>
              </a:rPr>
              <a:t>ekstrakt</a:t>
            </a:r>
            <a:r>
              <a:rPr lang="tr-TR" sz="2800" dirty="0">
                <a:solidFill>
                  <a:srgbClr val="FF0000"/>
                </a:solidFill>
              </a:rPr>
              <a:t> ihtiva eden süzüntü (</a:t>
            </a:r>
            <a:r>
              <a:rPr lang="tr-TR" sz="2800" dirty="0">
                <a:solidFill>
                  <a:srgbClr val="7030A0"/>
                </a:solidFill>
              </a:rPr>
              <a:t>0.3 ml</a:t>
            </a:r>
            <a:r>
              <a:rPr lang="tr-TR" sz="2800" dirty="0">
                <a:solidFill>
                  <a:srgbClr val="FF0000"/>
                </a:solidFill>
              </a:rPr>
              <a:t>) elde edildikten sonra, klorofil ve bunların türevleri ile birlikte </a:t>
            </a:r>
            <a:r>
              <a:rPr lang="tr-TR" sz="2800" dirty="0" err="1">
                <a:solidFill>
                  <a:srgbClr val="7030A0"/>
                </a:solidFill>
              </a:rPr>
              <a:t>TFs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 err="1">
                <a:solidFill>
                  <a:srgbClr val="0070C0"/>
                </a:solidFill>
              </a:rPr>
              <a:t>TRs</a:t>
            </a:r>
            <a:r>
              <a:rPr lang="tr-TR" sz="2800" dirty="0">
                <a:solidFill>
                  <a:srgbClr val="FF0000"/>
                </a:solidFill>
              </a:rPr>
              <a:t> ihtiva eden altı fraksiyon (I-VI) </a:t>
            </a:r>
            <a:r>
              <a:rPr lang="tr-TR" sz="2800" dirty="0" err="1">
                <a:solidFill>
                  <a:srgbClr val="FF0000"/>
                </a:solidFill>
              </a:rPr>
              <a:t>Sephadex</a:t>
            </a:r>
            <a:r>
              <a:rPr lang="tr-TR" sz="2800" dirty="0">
                <a:solidFill>
                  <a:srgbClr val="FF0000"/>
                </a:solidFill>
              </a:rPr>
              <a:t> LH-20 kolonu ile ayrılır.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607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Fermente Edilmiş Çay Rengi Eşleştirme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Tablo 3.8’de </a:t>
            </a:r>
            <a:r>
              <a:rPr lang="tr-TR" sz="2800" dirty="0" err="1">
                <a:solidFill>
                  <a:srgbClr val="FF0000"/>
                </a:solidFill>
              </a:rPr>
              <a:t>fermentasyon</a:t>
            </a:r>
            <a:r>
              <a:rPr lang="tr-TR" sz="2800" dirty="0">
                <a:solidFill>
                  <a:srgbClr val="FF0000"/>
                </a:solidFill>
              </a:rPr>
              <a:t> işlemi sırasında oluşan pigment bileşimlerinin özelliklerini gösterilmiştir.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sz="2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644342"/>
              </p:ext>
            </p:extLst>
          </p:nvPr>
        </p:nvGraphicFramePr>
        <p:xfrm>
          <a:off x="1823803" y="2637509"/>
          <a:ext cx="8127999" cy="3657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287843">
                  <a:extLst>
                    <a:ext uri="{9D8B030D-6E8A-4147-A177-3AD203B41FA5}">
                      <a16:colId xmlns:a16="http://schemas.microsoft.com/office/drawing/2014/main" val="96203275"/>
                    </a:ext>
                  </a:extLst>
                </a:gridCol>
                <a:gridCol w="2130823">
                  <a:extLst>
                    <a:ext uri="{9D8B030D-6E8A-4147-A177-3AD203B41FA5}">
                      <a16:colId xmlns:a16="http://schemas.microsoft.com/office/drawing/2014/main" val="12952348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58242857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US" sz="1800" b="1" dirty="0"/>
                        <a:t>TF </a:t>
                      </a:r>
                      <a:r>
                        <a:rPr lang="en-US" sz="1800" b="1" dirty="0" err="1"/>
                        <a:t>ve</a:t>
                      </a:r>
                      <a:r>
                        <a:rPr lang="en-US" sz="1800" b="1" dirty="0"/>
                        <a:t> TR </a:t>
                      </a:r>
                      <a:r>
                        <a:rPr lang="tr-TR" sz="1800" b="1" dirty="0"/>
                        <a:t>kesirleri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effectLst/>
                        </a:rPr>
                        <a:t>Renk Katkısı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Liquor Color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181005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1800" dirty="0" err="1"/>
                        <a:t>Thearubigin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Reddish brown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3077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I TR-1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8.73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45102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II TR-2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8.73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55316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III TR-3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14.3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68899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/>
                        <a:t>Ethyleacetate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28.4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Black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55475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effectLst/>
                        </a:rPr>
                        <a:t>Klorofiller ve türevleri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30.0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effectLst/>
                        </a:rPr>
                        <a:t>Altın sarısı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549968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IV Theaflavins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665961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V </a:t>
                      </a:r>
                      <a:r>
                        <a:rPr lang="en-US" sz="1800" dirty="0" err="1"/>
                        <a:t>Theflavnimongollate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63427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VI Theaflavin </a:t>
                      </a:r>
                      <a:r>
                        <a:rPr lang="en-US" sz="1800" dirty="0" err="1"/>
                        <a:t>digallate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4775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250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Fermente Edilmiş Çay Rengi Eşleştirme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1">
                    <a:lumMod val="25000"/>
                    <a:lumOff val="75000"/>
                  </a:schemeClr>
                </a:solidFill>
              </a:rPr>
              <a:t>Çay Araştırma Derneği bünyesinde </a:t>
            </a:r>
            <a:r>
              <a:rPr lang="tr-TR" sz="2800" dirty="0" err="1">
                <a:solidFill>
                  <a:schemeClr val="tx1">
                    <a:lumMod val="25000"/>
                    <a:lumOff val="75000"/>
                  </a:schemeClr>
                </a:solidFill>
              </a:rPr>
              <a:t>Tocklai</a:t>
            </a:r>
            <a:r>
              <a:rPr lang="tr-TR" sz="2800" dirty="0">
                <a:solidFill>
                  <a:schemeClr val="tx1">
                    <a:lumMod val="25000"/>
                    <a:lumOff val="75000"/>
                  </a:schemeClr>
                </a:solidFill>
              </a:rPr>
              <a:t> Çay Deneme İstasyonu, Hindistan çay renginin analizi için iki yöntem geliştirdi.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1">
                    <a:lumMod val="25000"/>
                    <a:lumOff val="75000"/>
                  </a:schemeClr>
                </a:solidFill>
              </a:rPr>
              <a:t>İlk çay yaprağının </a:t>
            </a:r>
            <a:r>
              <a:rPr lang="tr-TR" sz="2800" dirty="0" err="1">
                <a:solidFill>
                  <a:schemeClr val="tx1">
                    <a:lumMod val="25000"/>
                    <a:lumOff val="75000"/>
                  </a:schemeClr>
                </a:solidFill>
              </a:rPr>
              <a:t>polifenol</a:t>
            </a:r>
            <a:r>
              <a:rPr lang="tr-TR" sz="2800" dirty="0">
                <a:solidFill>
                  <a:schemeClr val="tx1">
                    <a:lumMod val="25000"/>
                    <a:lumOff val="75000"/>
                  </a:schemeClr>
                </a:solidFill>
              </a:rPr>
              <a:t> içeriğine göre ve ikinci </a:t>
            </a:r>
            <a:r>
              <a:rPr lang="tr-TR" sz="2800" dirty="0" err="1">
                <a:solidFill>
                  <a:schemeClr val="tx1">
                    <a:lumMod val="25000"/>
                    <a:lumOff val="75000"/>
                  </a:schemeClr>
                </a:solidFill>
              </a:rPr>
              <a:t>fermentasyon</a:t>
            </a:r>
            <a:r>
              <a:rPr lang="tr-TR" sz="2800" dirty="0">
                <a:solidFill>
                  <a:schemeClr val="tx1">
                    <a:lumMod val="25000"/>
                    <a:lumOff val="75000"/>
                  </a:schemeClr>
                </a:solidFill>
              </a:rPr>
              <a:t> sırasında oluşan TF konsantrasyonunun ölçülmesine dayanır.</a:t>
            </a:r>
          </a:p>
        </p:txBody>
      </p:sp>
    </p:spTree>
    <p:extLst>
      <p:ext uri="{BB962C8B-B14F-4D97-AF65-F5344CB8AC3E}">
        <p14:creationId xmlns:p14="http://schemas.microsoft.com/office/powerpoint/2010/main" val="142006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Fermente Edilmiş Çay Rengi Eşleştirme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Çay fermantasyonu sırasında renk eşleştirme için sayısal görüntü işleme ve yapay görme tekniği </a:t>
            </a:r>
            <a:r>
              <a:rPr lang="tr-TR" sz="2800" dirty="0" err="1">
                <a:solidFill>
                  <a:schemeClr val="tx2"/>
                </a:solidFill>
              </a:rPr>
              <a:t>Borah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 err="1">
                <a:solidFill>
                  <a:schemeClr val="tx2"/>
                </a:solidFill>
              </a:rPr>
              <a:t>Bhuyan</a:t>
            </a:r>
            <a:r>
              <a:rPr lang="tr-TR" sz="2800" dirty="0">
                <a:solidFill>
                  <a:srgbClr val="FF0000"/>
                </a:solidFill>
              </a:rPr>
              <a:t> tarafından geliştirilmiştir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Şekil 3,32’de çay fabrikasında deneysel düzine gösterilmiştir.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66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Fermente Edilmiş Çay Rengi Eşleştirme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 err="1">
                <a:solidFill>
                  <a:srgbClr val="FF0000"/>
                </a:solidFill>
              </a:rPr>
              <a:t>Borah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 err="1">
                <a:solidFill>
                  <a:srgbClr val="FF0000"/>
                </a:solidFill>
              </a:rPr>
              <a:t>Bhuyan</a:t>
            </a:r>
            <a:r>
              <a:rPr lang="tr-TR" sz="2800" dirty="0">
                <a:solidFill>
                  <a:srgbClr val="FF0000"/>
                </a:solidFill>
              </a:rPr>
              <a:t> tarafından geliştirilen yöntemde, </a:t>
            </a:r>
            <a:r>
              <a:rPr lang="tr-TR" sz="2800" dirty="0" err="1">
                <a:solidFill>
                  <a:srgbClr val="FF0000"/>
                </a:solidFill>
              </a:rPr>
              <a:t>fermentasyon</a:t>
            </a:r>
            <a:r>
              <a:rPr lang="tr-TR" sz="2800" dirty="0">
                <a:solidFill>
                  <a:srgbClr val="FF0000"/>
                </a:solidFill>
              </a:rPr>
              <a:t> sırasında çayın renkli görüntüleri sayısal </a:t>
            </a:r>
            <a:r>
              <a:rPr lang="tr-TR" sz="2800" dirty="0">
                <a:solidFill>
                  <a:schemeClr val="tx2"/>
                </a:solidFill>
              </a:rPr>
              <a:t>kamera</a:t>
            </a:r>
            <a:r>
              <a:rPr lang="tr-TR" sz="2800" dirty="0">
                <a:solidFill>
                  <a:srgbClr val="FF0000"/>
                </a:solidFill>
              </a:rPr>
              <a:t> ile kayıt altına alınmaktadır ve bir </a:t>
            </a:r>
            <a:r>
              <a:rPr lang="tr-TR" sz="2800" dirty="0">
                <a:solidFill>
                  <a:srgbClr val="0070C0"/>
                </a:solidFill>
              </a:rPr>
              <a:t>sinyal iyileştiriciye </a:t>
            </a:r>
            <a:r>
              <a:rPr lang="tr-TR" sz="2800" dirty="0">
                <a:solidFill>
                  <a:srgbClr val="FF0000"/>
                </a:solidFill>
              </a:rPr>
              <a:t>beslenir ve görüntüleri </a:t>
            </a:r>
            <a:r>
              <a:rPr lang="tr-TR" sz="2800" dirty="0">
                <a:solidFill>
                  <a:srgbClr val="7030A0"/>
                </a:solidFill>
              </a:rPr>
              <a:t>sayısal sinyale </a:t>
            </a:r>
            <a:r>
              <a:rPr lang="tr-TR" sz="2800" dirty="0">
                <a:solidFill>
                  <a:srgbClr val="FF0000"/>
                </a:solidFill>
              </a:rPr>
              <a:t>dönüştürür.</a:t>
            </a:r>
          </a:p>
          <a:p>
            <a:pPr>
              <a:lnSpc>
                <a:spcPct val="150000"/>
              </a:lnSpc>
            </a:pPr>
            <a:endParaRPr lang="en-US" sz="22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8379" y="3863662"/>
            <a:ext cx="4933681" cy="262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23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Fermente Edilmiş Çay Rengi Eşleştirme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Bir bilgisayar, </a:t>
            </a:r>
            <a:r>
              <a:rPr lang="tr-TR" sz="2800" dirty="0">
                <a:solidFill>
                  <a:srgbClr val="0070C0"/>
                </a:solidFill>
              </a:rPr>
              <a:t>görüntü yakalama kartı </a:t>
            </a:r>
            <a:r>
              <a:rPr lang="tr-TR" sz="2800" dirty="0">
                <a:solidFill>
                  <a:srgbClr val="FF0000"/>
                </a:solidFill>
              </a:rPr>
              <a:t>ile sayısal kameradan görüntüleri alır.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8379" y="3863662"/>
            <a:ext cx="4933681" cy="262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40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Fermente Edilmiş Çay Rengi Eşleştirme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Sayısal kamera sürekli </a:t>
            </a:r>
            <a:r>
              <a:rPr lang="tr-TR" sz="2800" dirty="0" err="1">
                <a:solidFill>
                  <a:srgbClr val="FF0000"/>
                </a:solidFill>
              </a:rPr>
              <a:t>fermentasyon</a:t>
            </a:r>
            <a:r>
              <a:rPr lang="tr-TR" sz="2800" dirty="0">
                <a:solidFill>
                  <a:srgbClr val="FF0000"/>
                </a:solidFill>
              </a:rPr>
              <a:t> sırasında çay görüntülerini kaydetmek için fermantasyon masasının üzerine monte edilir.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Sinyal iyileştirici tarafından kullanılan </a:t>
            </a:r>
            <a:r>
              <a:rPr lang="en-US" sz="2800" dirty="0">
                <a:solidFill>
                  <a:srgbClr val="FF0000"/>
                </a:solidFill>
              </a:rPr>
              <a:t>g</a:t>
            </a:r>
            <a:r>
              <a:rPr lang="tr-TR" sz="2800" dirty="0">
                <a:solidFill>
                  <a:srgbClr val="FF0000"/>
                </a:solidFill>
              </a:rPr>
              <a:t>örüntüler daha sonra bilgisayara beslenir S-bandı frekansı bir dijital sinyal haline dönüştürülür.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0356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Fermente Edilmiş Çay Rengi Eşleştirme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FF0000"/>
                </a:solidFill>
              </a:rPr>
              <a:t>Bilgisayarın arabirimi bir </a:t>
            </a:r>
            <a:r>
              <a:rPr lang="tr-TR" sz="2800" dirty="0" err="1">
                <a:solidFill>
                  <a:srgbClr val="FF0000"/>
                </a:solidFill>
              </a:rPr>
              <a:t>Pixelview</a:t>
            </a:r>
            <a:r>
              <a:rPr lang="tr-TR" sz="2800" dirty="0">
                <a:solidFill>
                  <a:srgbClr val="FF0000"/>
                </a:solidFill>
              </a:rPr>
              <a:t> ™ kartı ile giriş sinyalinden görüntüyü alır.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FF0000"/>
                </a:solidFill>
              </a:rPr>
              <a:t>Kurulum şematik diyagramı şekil 3.33 de gösterilmiştir.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7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Fermente Edilmiş Çay Rengi Eşleştirme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600" dirty="0">
                <a:solidFill>
                  <a:srgbClr val="FF0000"/>
                </a:solidFill>
              </a:rPr>
              <a:t>Bu teknikte, </a:t>
            </a:r>
            <a:r>
              <a:rPr lang="tr-TR" sz="2600" dirty="0" err="1">
                <a:solidFill>
                  <a:srgbClr val="FF0000"/>
                </a:solidFill>
              </a:rPr>
              <a:t>histogram</a:t>
            </a:r>
            <a:r>
              <a:rPr lang="tr-TR" sz="2600" dirty="0">
                <a:solidFill>
                  <a:srgbClr val="FF0000"/>
                </a:solidFill>
              </a:rPr>
              <a:t> karşılaştırma algoritması standart rengi ile fermente çay renginin eşleştirilmesinde kullanılır.</a:t>
            </a:r>
            <a:endParaRPr lang="en-US" sz="2600" dirty="0"/>
          </a:p>
          <a:p>
            <a:pPr>
              <a:lnSpc>
                <a:spcPct val="150000"/>
              </a:lnSpc>
            </a:pPr>
            <a:r>
              <a:rPr lang="tr-TR" sz="2600" dirty="0">
                <a:solidFill>
                  <a:srgbClr val="FF0000"/>
                </a:solidFill>
              </a:rPr>
              <a:t>Renk </a:t>
            </a:r>
            <a:r>
              <a:rPr lang="tr-TR" sz="2600" dirty="0" err="1">
                <a:solidFill>
                  <a:srgbClr val="FF0000"/>
                </a:solidFill>
              </a:rPr>
              <a:t>histogram</a:t>
            </a:r>
            <a:r>
              <a:rPr lang="tr-TR" sz="2600" dirty="0">
                <a:solidFill>
                  <a:srgbClr val="FF0000"/>
                </a:solidFill>
              </a:rPr>
              <a:t>, RGB renk boyutunun her elementi için görüntünün belirli bir rengin piksel sayısını saklayan vektör olarak tanımlanır.</a:t>
            </a:r>
            <a:endParaRPr lang="en-US" sz="2600" dirty="0"/>
          </a:p>
          <a:p>
            <a:pPr>
              <a:lnSpc>
                <a:spcPct val="150000"/>
              </a:lnSpc>
            </a:pPr>
            <a:r>
              <a:rPr lang="tr-TR" sz="2600" dirty="0" err="1">
                <a:solidFill>
                  <a:srgbClr val="FF0000"/>
                </a:solidFill>
              </a:rPr>
              <a:t>Histogram</a:t>
            </a:r>
            <a:r>
              <a:rPr lang="tr-TR" sz="2600" dirty="0">
                <a:solidFill>
                  <a:srgbClr val="FF0000"/>
                </a:solidFill>
              </a:rPr>
              <a:t> eksenleri, Sütunun sayılarını belirlemek için sezgisel yaklaşımla düzgün sabit aralıklarla bölümlenir.</a:t>
            </a:r>
            <a:endParaRPr lang="en-US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54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Fermente Edilmiş Çay Rengi Eşleştirme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FF0000"/>
                </a:solidFill>
              </a:rPr>
              <a:t>Aralıkların sayısı hesaplama verimliliği için küçük tutulur ama bu tanıma doğruluğunu azaltır.</a:t>
            </a:r>
          </a:p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FF0000"/>
                </a:solidFill>
              </a:rPr>
              <a:t>Yöntemde sabit </a:t>
            </a:r>
            <a:r>
              <a:rPr lang="tr-TR" sz="2800" dirty="0" err="1">
                <a:solidFill>
                  <a:srgbClr val="FF0000"/>
                </a:solidFill>
              </a:rPr>
              <a:t>histogram</a:t>
            </a:r>
            <a:r>
              <a:rPr lang="tr-TR" sz="2800" dirty="0">
                <a:solidFill>
                  <a:srgbClr val="FF0000"/>
                </a:solidFill>
              </a:rPr>
              <a:t> sütunlar sayısı 32 </a:t>
            </a:r>
            <a:r>
              <a:rPr lang="tr-TR" sz="2800" dirty="0" err="1">
                <a:solidFill>
                  <a:srgbClr val="FF0000"/>
                </a:solidFill>
              </a:rPr>
              <a:t>tutulmştur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tr-TR" sz="3100" dirty="0">
                <a:solidFill>
                  <a:srgbClr val="FF0000"/>
                </a:solidFill>
              </a:rPr>
              <a:t>Görüntüyü aldıktan sonra, ve her renk boyutu için </a:t>
            </a:r>
            <a:r>
              <a:rPr lang="tr-TR" sz="3100" dirty="0" err="1">
                <a:solidFill>
                  <a:srgbClr val="FF0000"/>
                </a:solidFill>
              </a:rPr>
              <a:t>histogramlar</a:t>
            </a:r>
            <a:r>
              <a:rPr lang="tr-TR" sz="3100" dirty="0">
                <a:solidFill>
                  <a:srgbClr val="FF0000"/>
                </a:solidFill>
              </a:rPr>
              <a:t> geliştirilir ve çizilir, (şek. 3.34) ve iki renk arasında benzerlik ölçmek için Öklid ve L1 (Manhattan) normları kullanarak standart görüntü ile gerçekleştirilerek her renk uzayı için ilgili </a:t>
            </a:r>
            <a:r>
              <a:rPr lang="tr-TR" sz="3100" dirty="0" err="1">
                <a:solidFill>
                  <a:srgbClr val="FF0000"/>
                </a:solidFill>
              </a:rPr>
              <a:t>histogram</a:t>
            </a:r>
            <a:r>
              <a:rPr lang="tr-TR" sz="3100" dirty="0">
                <a:solidFill>
                  <a:srgbClr val="FF0000"/>
                </a:solidFill>
              </a:rPr>
              <a:t> karşılaştırılır.</a:t>
            </a:r>
            <a:endParaRPr lang="en-US" sz="3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42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00B050"/>
                </a:solidFill>
              </a:rPr>
              <a:t>Işık Kaynaklarına Göre Farklılıklar 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836" y="1210614"/>
            <a:ext cx="5790328" cy="5294014"/>
          </a:xfrm>
        </p:spPr>
      </p:pic>
    </p:spTree>
    <p:extLst>
      <p:ext uri="{BB962C8B-B14F-4D97-AF65-F5344CB8AC3E}">
        <p14:creationId xmlns:p14="http://schemas.microsoft.com/office/powerpoint/2010/main" val="305394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Fermente Edilmiş Çay Rengi Eşleştirme</a:t>
            </a:r>
            <a:endParaRPr lang="en-US" sz="29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31110" y="1210614"/>
            <a:ext cx="3419770" cy="25631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121" y="1210614"/>
            <a:ext cx="3084370" cy="25631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5837" y="1210614"/>
            <a:ext cx="3045272" cy="256315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35108" y="4455155"/>
            <a:ext cx="9515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Palatino-Roman"/>
              </a:rPr>
              <a:t>Color histograms of a fermented tea image: (A) Space R; (B) Space G; (C) Space B.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279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Fermente Edilmiş Çay Rengi Eşleştirme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349057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FF0000"/>
                </a:solidFill>
              </a:rPr>
              <a:t>Örnek görüntüsü I ve standart görüntüsü Q </a:t>
            </a:r>
            <a:r>
              <a:rPr lang="tr-TR" sz="2800" dirty="0" err="1">
                <a:solidFill>
                  <a:srgbClr val="FF0000"/>
                </a:solidFill>
              </a:rPr>
              <a:t>histogramları</a:t>
            </a:r>
            <a:r>
              <a:rPr lang="tr-TR" sz="2800" dirty="0">
                <a:solidFill>
                  <a:srgbClr val="FF0000"/>
                </a:solidFill>
              </a:rPr>
              <a:t> H(I) ve H (Q) </a:t>
            </a:r>
            <a:r>
              <a:rPr lang="tr-TR" sz="2900" dirty="0">
                <a:solidFill>
                  <a:srgbClr val="FF0000"/>
                </a:solidFill>
              </a:rPr>
              <a:t>sırasıyla, göz önüne alındığında,</a:t>
            </a:r>
            <a:r>
              <a:rPr lang="tr-TR" sz="2800" dirty="0">
                <a:solidFill>
                  <a:srgbClr val="FF0000"/>
                </a:solidFill>
              </a:rPr>
              <a:t> her biri n sütun </a:t>
            </a:r>
            <a:r>
              <a:rPr lang="tr-TR" sz="2800" dirty="0" err="1">
                <a:solidFill>
                  <a:srgbClr val="FF0000"/>
                </a:solidFill>
              </a:rPr>
              <a:t>histogramlar</a:t>
            </a:r>
            <a:r>
              <a:rPr lang="tr-TR" sz="2800" dirty="0">
                <a:solidFill>
                  <a:srgbClr val="FF0000"/>
                </a:solidFill>
              </a:rPr>
              <a:t> kesişimi aşağıdaki gibi tanımlanır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tr-TR" sz="2800" i="1" dirty="0" err="1">
                <a:solidFill>
                  <a:srgbClr val="FF0000"/>
                </a:solidFill>
              </a:rPr>
              <a:t>h</a:t>
            </a:r>
            <a:r>
              <a:rPr lang="tr-TR" sz="2800" i="1" baseline="-25000" dirty="0" err="1">
                <a:solidFill>
                  <a:srgbClr val="FF0000"/>
                </a:solidFill>
              </a:rPr>
              <a:t>j</a:t>
            </a:r>
            <a:r>
              <a:rPr lang="tr-TR" sz="2800" i="1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(</a:t>
            </a:r>
            <a:r>
              <a:rPr lang="tr-TR" sz="2800" i="1" dirty="0">
                <a:solidFill>
                  <a:srgbClr val="FF0000"/>
                </a:solidFill>
              </a:rPr>
              <a:t>I</a:t>
            </a:r>
            <a:r>
              <a:rPr lang="tr-TR" sz="2800" dirty="0">
                <a:solidFill>
                  <a:srgbClr val="FF0000"/>
                </a:solidFill>
              </a:rPr>
              <a:t>) =  </a:t>
            </a:r>
            <a:r>
              <a:rPr lang="tr-TR" sz="2800" i="1" dirty="0">
                <a:solidFill>
                  <a:srgbClr val="FF0000"/>
                </a:solidFill>
              </a:rPr>
              <a:t>I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i="1" dirty="0">
                <a:solidFill>
                  <a:srgbClr val="FF0000"/>
                </a:solidFill>
              </a:rPr>
              <a:t>Q</a:t>
            </a:r>
            <a:r>
              <a:rPr lang="tr-TR" sz="2800" dirty="0">
                <a:solidFill>
                  <a:srgbClr val="FF0000"/>
                </a:solidFill>
              </a:rPr>
              <a:t> görüntülerde </a:t>
            </a:r>
            <a:r>
              <a:rPr lang="tr-TR" sz="2800" i="1" dirty="0">
                <a:solidFill>
                  <a:srgbClr val="FF0000"/>
                </a:solidFill>
              </a:rPr>
              <a:t>j </a:t>
            </a:r>
            <a:r>
              <a:rPr lang="tr-TR" sz="2800" dirty="0">
                <a:solidFill>
                  <a:srgbClr val="FF0000"/>
                </a:solidFill>
              </a:rPr>
              <a:t>renginin piksel sayısını 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tr-TR" sz="2800" i="1" dirty="0">
                <a:solidFill>
                  <a:srgbClr val="FF0000"/>
                </a:solidFill>
              </a:rPr>
              <a:t>NQ</a:t>
            </a:r>
            <a:r>
              <a:rPr lang="tr-TR" sz="2800" dirty="0">
                <a:solidFill>
                  <a:srgbClr val="FF0000"/>
                </a:solidFill>
              </a:rPr>
              <a:t> × </a:t>
            </a:r>
            <a:r>
              <a:rPr lang="tr-TR" sz="2800" i="1" dirty="0">
                <a:solidFill>
                  <a:srgbClr val="FF0000"/>
                </a:solidFill>
              </a:rPr>
              <a:t>MQ </a:t>
            </a:r>
            <a:r>
              <a:rPr lang="tr-TR" sz="2800" dirty="0">
                <a:solidFill>
                  <a:srgbClr val="FF0000"/>
                </a:solidFill>
              </a:rPr>
              <a:t>= Standart görüntü boyutu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312" y="4701191"/>
            <a:ext cx="4905375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81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Fermente Edilmiş Çay Rengi Eşleştirme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26745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FF0000"/>
                </a:solidFill>
              </a:rPr>
              <a:t>Bu ölçüm, farklı bir biçimde Manhattan normu (L1) halinde (farklılık) temsil edilebilir:</a:t>
            </a:r>
          </a:p>
          <a:p>
            <a:pPr>
              <a:lnSpc>
                <a:spcPct val="150000"/>
              </a:lnSpc>
            </a:pPr>
            <a:r>
              <a:rPr lang="tr-TR" sz="3100" i="1" dirty="0">
                <a:solidFill>
                  <a:srgbClr val="FF0000"/>
                </a:solidFill>
              </a:rPr>
              <a:t>NI</a:t>
            </a:r>
            <a:r>
              <a:rPr lang="tr-TR" sz="3100" dirty="0">
                <a:solidFill>
                  <a:srgbClr val="FF0000"/>
                </a:solidFill>
              </a:rPr>
              <a:t> × </a:t>
            </a:r>
            <a:r>
              <a:rPr lang="tr-TR" sz="3100" i="1" dirty="0">
                <a:solidFill>
                  <a:srgbClr val="FF0000"/>
                </a:solidFill>
              </a:rPr>
              <a:t>MI </a:t>
            </a:r>
            <a:r>
              <a:rPr lang="tr-TR" sz="3100" dirty="0">
                <a:solidFill>
                  <a:srgbClr val="FF0000"/>
                </a:solidFill>
              </a:rPr>
              <a:t>= görüntün boyutu</a:t>
            </a:r>
            <a:endParaRPr lang="en-US" sz="31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3719244"/>
            <a:ext cx="5486400" cy="21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02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Fermente Edilmiş Çay Rengi Eşleştirme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tr-TR" sz="2200" dirty="0">
                <a:solidFill>
                  <a:srgbClr val="FF0000"/>
                </a:solidFill>
              </a:rPr>
              <a:t>Belirli bir mesafe T, iki </a:t>
            </a:r>
            <a:r>
              <a:rPr lang="tr-TR" sz="2200" dirty="0" err="1">
                <a:solidFill>
                  <a:srgbClr val="FF0000"/>
                </a:solidFill>
              </a:rPr>
              <a:t>histogram</a:t>
            </a:r>
            <a:r>
              <a:rPr lang="tr-TR" sz="2200" dirty="0">
                <a:solidFill>
                  <a:srgbClr val="FF0000"/>
                </a:solidFill>
              </a:rPr>
              <a:t> S ≥ T veya D≤ T ise benzer olduklarını söylenir ve dolayısıyla görüntüler aynı renktedir.</a:t>
            </a:r>
            <a:endParaRPr lang="en-US" sz="2200" dirty="0"/>
          </a:p>
          <a:p>
            <a:pPr>
              <a:lnSpc>
                <a:spcPct val="170000"/>
              </a:lnSpc>
            </a:pPr>
            <a:r>
              <a:rPr lang="tr-TR" sz="2200" dirty="0">
                <a:solidFill>
                  <a:srgbClr val="FF0000"/>
                </a:solidFill>
              </a:rPr>
              <a:t>İyi fermente (WF) çay (neredeyse derin bakırımsı kırmızı) görüntüleri standart görüntü olarak saklanır.</a:t>
            </a:r>
            <a:endParaRPr lang="en-US" sz="2200" dirty="0"/>
          </a:p>
          <a:p>
            <a:pPr>
              <a:lnSpc>
                <a:spcPct val="170000"/>
              </a:lnSpc>
            </a:pPr>
            <a:r>
              <a:rPr lang="tr-TR" sz="2200" dirty="0">
                <a:solidFill>
                  <a:srgbClr val="FF0000"/>
                </a:solidFill>
              </a:rPr>
              <a:t>Çay görüntüleri, çay görüntülerinin veri tabanı oluşturmak için fermantasyon işlemi sırasında, yakalanılır..</a:t>
            </a:r>
            <a:endParaRPr lang="en-US" sz="2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98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Fermente Edilmiş Çay Rengi Eşleştirme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tr-TR" sz="2700" dirty="0">
                <a:solidFill>
                  <a:srgbClr val="FF0000"/>
                </a:solidFill>
              </a:rPr>
              <a:t>Bu veri tabanı, (NF) fermente edilmemiş (WF) iyi fermente (UF) fermente üzerinde (OF) fermente ötesi, kategoriler kapsamındaki görüntülerden oluşmaktadır.</a:t>
            </a:r>
          </a:p>
          <a:p>
            <a:pPr>
              <a:lnSpc>
                <a:spcPct val="170000"/>
              </a:lnSpc>
            </a:pPr>
            <a:r>
              <a:rPr lang="tr-TR" sz="2800" dirty="0">
                <a:solidFill>
                  <a:srgbClr val="FF0000"/>
                </a:solidFill>
              </a:rPr>
              <a:t>Tüm renk uzayları -R, G ve B- piksel </a:t>
            </a:r>
            <a:r>
              <a:rPr lang="tr-TR" sz="2800" dirty="0" err="1">
                <a:solidFill>
                  <a:srgbClr val="FF0000"/>
                </a:solidFill>
              </a:rPr>
              <a:t>benzemezlik</a:t>
            </a:r>
            <a:r>
              <a:rPr lang="tr-TR" sz="2800" dirty="0">
                <a:solidFill>
                  <a:srgbClr val="FF0000"/>
                </a:solidFill>
              </a:rPr>
              <a:t> değeri (DPV) her bir piksel örnek görüntüsü ile standart görüntülerin karşılaştırılmasıyla belirlenir.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0392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Fermente Edilmiş Çay Rengi Eşleştirme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 lnSpcReduction="10000"/>
          </a:bodyPr>
          <a:lstStyle/>
          <a:p>
            <a:pPr>
              <a:lnSpc>
                <a:spcPct val="170000"/>
              </a:lnSpc>
            </a:pPr>
            <a:r>
              <a:rPr lang="tr-TR" sz="2400" dirty="0" err="1">
                <a:solidFill>
                  <a:srgbClr val="FF0000"/>
                </a:solidFill>
              </a:rPr>
              <a:t>Histogram</a:t>
            </a:r>
            <a:r>
              <a:rPr lang="tr-TR" sz="2400" dirty="0">
                <a:solidFill>
                  <a:srgbClr val="FF0000"/>
                </a:solidFill>
              </a:rPr>
              <a:t> karşılaştırma yöntemi standart renkli görüntüler kullanılarak her görüntünün DPV değerini bulmak için benimsenmiştir.</a:t>
            </a:r>
            <a:endParaRPr lang="en-US" sz="2400" dirty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</a:pPr>
            <a:r>
              <a:rPr lang="tr-TR" sz="2600" dirty="0">
                <a:solidFill>
                  <a:srgbClr val="FF0000"/>
                </a:solidFill>
              </a:rPr>
              <a:t>Tipik fermantasyon aşamaları her bir üç boyut için DPV tablo 3.9 da gösterilmiştir.</a:t>
            </a:r>
            <a:endParaRPr lang="en-US" sz="2600" dirty="0"/>
          </a:p>
          <a:p>
            <a:pPr>
              <a:lnSpc>
                <a:spcPct val="150000"/>
              </a:lnSpc>
            </a:pPr>
            <a:r>
              <a:rPr lang="tr-TR" sz="2600" dirty="0" err="1">
                <a:solidFill>
                  <a:srgbClr val="FF0000"/>
                </a:solidFill>
              </a:rPr>
              <a:t>Benzemezlik</a:t>
            </a:r>
            <a:r>
              <a:rPr lang="tr-TR" sz="2600" dirty="0">
                <a:solidFill>
                  <a:srgbClr val="FF0000"/>
                </a:solidFill>
              </a:rPr>
              <a:t> eşik piksel düzeyinde görüntüler arasındaki ayrım için gerçek bir eşik seviyesi çok sayıda görüntülerden bulunmuştur.</a:t>
            </a:r>
          </a:p>
        </p:txBody>
      </p:sp>
    </p:spTree>
    <p:extLst>
      <p:ext uri="{BB962C8B-B14F-4D97-AF65-F5344CB8AC3E}">
        <p14:creationId xmlns:p14="http://schemas.microsoft.com/office/powerpoint/2010/main" val="191936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Fermente Edilmiş Çay Rengi Eşleştirme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70000"/>
              </a:lnSpc>
            </a:pPr>
            <a:r>
              <a:rPr lang="tr-TR" sz="2800" dirty="0">
                <a:solidFill>
                  <a:srgbClr val="FF0000"/>
                </a:solidFill>
              </a:rPr>
              <a:t>Kırmızı (R) renk boyutu için DPV her örnek üzerinde hesaplanmıştır ve </a:t>
            </a:r>
          </a:p>
          <a:p>
            <a:pPr>
              <a:lnSpc>
                <a:spcPct val="170000"/>
              </a:lnSpc>
            </a:pPr>
            <a:r>
              <a:rPr lang="tr-TR" sz="2800" dirty="0">
                <a:solidFill>
                  <a:srgbClr val="FF0000"/>
                </a:solidFill>
              </a:rPr>
              <a:t>DPV değeri ≥ Eşik değeri ise fermente olmamış ve </a:t>
            </a:r>
          </a:p>
          <a:p>
            <a:pPr>
              <a:lnSpc>
                <a:spcPct val="170000"/>
              </a:lnSpc>
            </a:pPr>
            <a:r>
              <a:rPr lang="tr-TR" sz="2800" dirty="0">
                <a:solidFill>
                  <a:srgbClr val="FF0000"/>
                </a:solidFill>
              </a:rPr>
              <a:t>DPV değeri &lt;Eşik değeri ise iyi fermente olarak karar verilmiştir.</a:t>
            </a:r>
            <a:endParaRPr lang="en-US" sz="2800" dirty="0"/>
          </a:p>
          <a:p>
            <a:pPr>
              <a:lnSpc>
                <a:spcPct val="170000"/>
              </a:lnSpc>
            </a:pPr>
            <a:r>
              <a:rPr lang="tr-TR" sz="3200" dirty="0">
                <a:solidFill>
                  <a:srgbClr val="FF0000"/>
                </a:solidFill>
              </a:rPr>
              <a:t>DPV </a:t>
            </a:r>
            <a:r>
              <a:rPr lang="tr-TR" sz="3200" dirty="0" err="1">
                <a:solidFill>
                  <a:srgbClr val="FF0000"/>
                </a:solidFill>
              </a:rPr>
              <a:t>nin</a:t>
            </a:r>
            <a:r>
              <a:rPr lang="tr-TR" sz="3200" dirty="0">
                <a:solidFill>
                  <a:srgbClr val="FF0000"/>
                </a:solidFill>
              </a:rPr>
              <a:t> belirgin varyasyonu üç boyut için gözlenmiştir ve duyusal komisyon kararı ve bilgisayar destekli yaklaşım arasında iyi bir korelasyon bulunmuştur.</a:t>
            </a:r>
          </a:p>
        </p:txBody>
      </p:sp>
    </p:spTree>
    <p:extLst>
      <p:ext uri="{BB962C8B-B14F-4D97-AF65-F5344CB8AC3E}">
        <p14:creationId xmlns:p14="http://schemas.microsoft.com/office/powerpoint/2010/main" val="429285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Fermente Edilmiş Çay Rengi Eşleştirme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 fontScale="92500"/>
          </a:bodyPr>
          <a:lstStyle/>
          <a:p>
            <a:pPr>
              <a:lnSpc>
                <a:spcPct val="170000"/>
              </a:lnSpc>
            </a:pPr>
            <a:r>
              <a:rPr lang="tr-TR" sz="2800" dirty="0">
                <a:solidFill>
                  <a:srgbClr val="FF0000"/>
                </a:solidFill>
              </a:rPr>
              <a:t>Benzer bir şekilde görüntünün HSI modelinin sadece ton (H) boyutu kullanılır.</a:t>
            </a:r>
          </a:p>
          <a:p>
            <a:pPr>
              <a:lnSpc>
                <a:spcPct val="170000"/>
              </a:lnSpc>
            </a:pPr>
            <a:r>
              <a:rPr lang="tr-TR" sz="2800" dirty="0">
                <a:solidFill>
                  <a:srgbClr val="FF0000"/>
                </a:solidFill>
              </a:rPr>
              <a:t>HSI renk modeli, RGB renk modelinden aydınlatma yoğunluğu değişmez özelliği dolayısıyla daha iyidir.</a:t>
            </a:r>
            <a:endParaRPr lang="en-US" sz="2800" dirty="0"/>
          </a:p>
          <a:p>
            <a:pPr>
              <a:lnSpc>
                <a:spcPct val="170000"/>
              </a:lnSpc>
            </a:pPr>
            <a:r>
              <a:rPr lang="tr-TR" sz="2900" dirty="0">
                <a:solidFill>
                  <a:srgbClr val="FF0000"/>
                </a:solidFill>
              </a:rPr>
              <a:t>Bu teknik, çay sektöründe, renk eşleştirmede insan hatasını ortadan kaldırmak için makine görme tekniklerinin benimsenmesinde bir potansiyeli gösteriyor.</a:t>
            </a:r>
            <a:endParaRPr lang="en-US" sz="2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47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/>
              <a:t>Kaynaklar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r>
              <a:rPr lang="en-US" b="1" dirty="0"/>
              <a:t>Introduction to Food Process Engineering</a:t>
            </a:r>
          </a:p>
          <a:p>
            <a:r>
              <a:rPr lang="en-US" dirty="0" err="1"/>
              <a:t>Yazar</a:t>
            </a:r>
            <a:r>
              <a:rPr lang="en-US" dirty="0"/>
              <a:t>: Albert </a:t>
            </a:r>
            <a:r>
              <a:rPr lang="en-US" dirty="0" err="1"/>
              <a:t>Ibarz,Gustavo</a:t>
            </a:r>
            <a:r>
              <a:rPr lang="en-US" dirty="0"/>
              <a:t> V. Barbosa-Canovas</a:t>
            </a:r>
            <a:endParaRPr lang="tr-TR" dirty="0"/>
          </a:p>
          <a:p>
            <a:r>
              <a:rPr lang="en-US" sz="2900" dirty="0">
                <a:solidFill>
                  <a:srgbClr val="FF0000"/>
                </a:solidFill>
                <a:hlinkClick r:id="rId2"/>
              </a:rPr>
              <a:t>http://www.turkchem.net/sayisal-ifadelerle-renk-tanimi-ve-renk-olcum-metot.html</a:t>
            </a:r>
            <a:endParaRPr lang="tr-TR" sz="2900" dirty="0">
              <a:solidFill>
                <a:srgbClr val="FF0000"/>
              </a:solidFill>
            </a:endParaRPr>
          </a:p>
          <a:p>
            <a:r>
              <a:rPr lang="en-US" sz="2900" dirty="0">
                <a:solidFill>
                  <a:srgbClr val="FF0000"/>
                </a:solidFill>
                <a:hlinkClick r:id="rId3"/>
              </a:rPr>
              <a:t>http://www.coatsindustrial.com/tr/information-hub/apparel-expertise/colour-by-numbers</a:t>
            </a:r>
            <a:endParaRPr lang="tr-TR" sz="2900">
              <a:solidFill>
                <a:srgbClr val="FF0000"/>
              </a:solidFill>
            </a:endParaRPr>
          </a:p>
          <a:p>
            <a:endParaRPr lang="en-US" sz="29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player.slideplayer.biz.tr/10/2910023/data/images/img29.jpg">
            <a:extLst>
              <a:ext uri="{FF2B5EF4-FFF2-40B4-BE49-F238E27FC236}">
                <a16:creationId xmlns:a16="http://schemas.microsoft.com/office/drawing/2014/main" id="{F001C7C0-B100-4037-8ED2-031BDA212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076" y="3429000"/>
            <a:ext cx="6219825" cy="305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93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6 color and light.jpg">
            <a:extLst>
              <a:ext uri="{FF2B5EF4-FFF2-40B4-BE49-F238E27FC236}">
                <a16:creationId xmlns:a16="http://schemas.microsoft.com/office/drawing/2014/main" id="{1D0B0B67-D7B5-480C-921D-BC706EA48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49" t="5609" r="7500" b="5438"/>
          <a:stretch>
            <a:fillRect/>
          </a:stretch>
        </p:blipFill>
        <p:spPr bwMode="auto">
          <a:xfrm>
            <a:off x="7933373" y="747332"/>
            <a:ext cx="2357437" cy="253206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 descr="6 color and light.jpg">
            <a:extLst>
              <a:ext uri="{FF2B5EF4-FFF2-40B4-BE49-F238E27FC236}">
                <a16:creationId xmlns:a16="http://schemas.microsoft.com/office/drawing/2014/main" id="{21B6CABF-43A9-4BFD-9730-DA4037D7F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" t="5200" r="57668" b="5847"/>
          <a:stretch>
            <a:fillRect/>
          </a:stretch>
        </p:blipFill>
        <p:spPr bwMode="auto">
          <a:xfrm>
            <a:off x="1432560" y="3573459"/>
            <a:ext cx="2428875" cy="251618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080A491D-73B6-4E01-A744-3A4F3D8EC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2560" y="711137"/>
            <a:ext cx="5005388" cy="286232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CA" altLang="tr-TR" sz="2400" dirty="0">
                <a:solidFill>
                  <a:srgbClr val="00408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Under white light, the tomato appears to be red because only the red wavelength is reflected.</a:t>
            </a:r>
            <a:endParaRPr lang="tr-TR" altLang="tr-TR" sz="2400" dirty="0">
              <a:solidFill>
                <a:srgbClr val="00408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sz="2400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Beyaz ışık altında, domates kırmızı olarak görünüyor, çünkü sadece kırmızı dalga boyu yansıtılır.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7888A6B4-E034-4D65-BAEF-9C99A5E15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3247" y="3301863"/>
            <a:ext cx="4357687" cy="1754326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CA" altLang="tr-TR" sz="2400" dirty="0">
                <a:solidFill>
                  <a:srgbClr val="00408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Under blue light, the tomato appears to be blue.</a:t>
            </a:r>
            <a:endParaRPr lang="tr-TR" altLang="tr-TR" sz="2400" dirty="0">
              <a:solidFill>
                <a:srgbClr val="00408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sz="2400" dirty="0">
                <a:solidFill>
                  <a:srgbClr val="00408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Mavi ışık altında, domates mavi gibi görünüyor.</a:t>
            </a:r>
          </a:p>
        </p:txBody>
      </p:sp>
    </p:spTree>
    <p:extLst>
      <p:ext uri="{BB962C8B-B14F-4D97-AF65-F5344CB8AC3E}">
        <p14:creationId xmlns:p14="http://schemas.microsoft.com/office/powerpoint/2010/main" val="223638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140" y="1062344"/>
            <a:ext cx="4582018" cy="3049063"/>
          </a:xfrm>
          <a:prstGeom prst="rect">
            <a:avLst/>
          </a:prstGeom>
        </p:spPr>
      </p:pic>
      <p:sp>
        <p:nvSpPr>
          <p:cNvPr id="6" name="Arrow: Right 5"/>
          <p:cNvSpPr/>
          <p:nvPr/>
        </p:nvSpPr>
        <p:spPr>
          <a:xfrm>
            <a:off x="5336748" y="1776584"/>
            <a:ext cx="2143594" cy="1424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B050"/>
                </a:solidFill>
              </a:rPr>
              <a:t>Eve getirdiğimizde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0341" y="481160"/>
            <a:ext cx="3935519" cy="29478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6537" y="342900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08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00B0F0"/>
                </a:solidFill>
              </a:rPr>
              <a:t>Bakış Açısına Göre Farklılıklar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Rengin nasıl göründüğü, </a:t>
            </a:r>
            <a:r>
              <a:rPr lang="tr-TR" sz="2800" dirty="0">
                <a:solidFill>
                  <a:srgbClr val="FF0000"/>
                </a:solidFill>
              </a:rPr>
              <a:t>ışığın rengin üzerine  hangi açıdan düştüğüne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göre değişir.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Yarı-saydam görüntüye sahip nesnelerde renk, </a:t>
            </a:r>
            <a:r>
              <a:rPr lang="tr-TR" sz="2800" dirty="0">
                <a:solidFill>
                  <a:srgbClr val="FF0000"/>
                </a:solidFill>
              </a:rPr>
              <a:t>gözlem açısına </a:t>
            </a:r>
            <a:r>
              <a:rPr lang="tr-TR" sz="2800" dirty="0">
                <a:solidFill>
                  <a:schemeClr val="tx2"/>
                </a:solidFill>
              </a:rPr>
              <a:t>göre değişebilir.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Metalik boyalar, baktığımız </a:t>
            </a:r>
            <a:r>
              <a:rPr lang="tr-TR" sz="2800" dirty="0">
                <a:solidFill>
                  <a:srgbClr val="FF0000"/>
                </a:solidFill>
              </a:rPr>
              <a:t>gözlem açısındaki küçük farklılıklarda bile </a:t>
            </a:r>
            <a:r>
              <a:rPr lang="tr-TR" sz="2800" dirty="0">
                <a:solidFill>
                  <a:schemeClr val="tx2"/>
                </a:solidFill>
              </a:rPr>
              <a:t>değişir</a:t>
            </a:r>
            <a:r>
              <a:rPr lang="tr-TR" sz="2800" dirty="0">
                <a:solidFill>
                  <a:schemeClr val="tx1"/>
                </a:solidFill>
              </a:rPr>
              <a:t>. </a:t>
            </a:r>
          </a:p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73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40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715" y="519034"/>
            <a:ext cx="7550570" cy="531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r>
              <a:rPr lang="tr-TR" sz="3200" dirty="0" err="1">
                <a:solidFill>
                  <a:schemeClr val="tx2"/>
                </a:solidFill>
              </a:rPr>
              <a:t>Ebata</a:t>
            </a:r>
            <a:r>
              <a:rPr lang="tr-TR" sz="3200" dirty="0">
                <a:solidFill>
                  <a:schemeClr val="tx2"/>
                </a:solidFill>
              </a:rPr>
              <a:t> Göre Farklılıklar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tr-TR" sz="2800" dirty="0">
                <a:solidFill>
                  <a:schemeClr val="tx2"/>
                </a:solidFill>
              </a:rPr>
              <a:t>Renkteki</a:t>
            </a:r>
            <a:r>
              <a:rPr lang="tr-TR" sz="2800" dirty="0"/>
              <a:t> "</a:t>
            </a:r>
            <a:r>
              <a:rPr lang="tr-TR" sz="2800" dirty="0">
                <a:solidFill>
                  <a:srgbClr val="0070C0"/>
                </a:solidFill>
              </a:rPr>
              <a:t>Alan Etkisi</a:t>
            </a:r>
            <a:r>
              <a:rPr lang="tr-TR" sz="2800" dirty="0"/>
              <a:t>" </a:t>
            </a:r>
          </a:p>
          <a:p>
            <a:pPr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Aynı renk, farklı ebatlarda </a:t>
            </a:r>
            <a:r>
              <a:rPr lang="tr-TR" sz="2800" dirty="0">
                <a:solidFill>
                  <a:srgbClr val="0070C0"/>
                </a:solidFill>
              </a:rPr>
              <a:t>ise büyük olanın </a:t>
            </a:r>
            <a:r>
              <a:rPr lang="tr-TR" sz="2800" dirty="0">
                <a:solidFill>
                  <a:schemeClr val="tx2"/>
                </a:solidFill>
              </a:rPr>
              <a:t>rengi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FF0000"/>
                </a:solidFill>
              </a:rPr>
              <a:t>küçük olanınkinden </a:t>
            </a:r>
            <a:r>
              <a:rPr lang="tr-TR" sz="2800" dirty="0">
                <a:solidFill>
                  <a:srgbClr val="0070C0"/>
                </a:solidFill>
              </a:rPr>
              <a:t>daha açık </a:t>
            </a:r>
            <a:r>
              <a:rPr lang="tr-TR" sz="2800" dirty="0">
                <a:solidFill>
                  <a:schemeClr val="tx2"/>
                </a:solidFill>
              </a:rPr>
              <a:t>ve daha canlı görülür. </a:t>
            </a:r>
          </a:p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0" y="4017819"/>
            <a:ext cx="2105891" cy="13854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595C62D-F714-4C46-89E3-186F95BBF94E}"/>
              </a:ext>
            </a:extLst>
          </p:cNvPr>
          <p:cNvSpPr/>
          <p:nvPr/>
        </p:nvSpPr>
        <p:spPr>
          <a:xfrm>
            <a:off x="1620980" y="4017819"/>
            <a:ext cx="2105891" cy="13854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57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25884" y="486283"/>
            <a:ext cx="7502235" cy="58854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99B4040C-CE8B-4E23-8A50-DADDA35583E6}"/>
              </a:ext>
            </a:extLst>
          </p:cNvPr>
          <p:cNvSpPr/>
          <p:nvPr/>
        </p:nvSpPr>
        <p:spPr>
          <a:xfrm>
            <a:off x="1579417" y="3149258"/>
            <a:ext cx="2105891" cy="138545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584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r>
              <a:rPr lang="sv-SE" sz="3200" dirty="0">
                <a:solidFill>
                  <a:srgbClr val="0070C0"/>
                </a:solidFill>
              </a:rPr>
              <a:t>Arka Plana Göre Farklılıklar </a:t>
            </a:r>
            <a:endParaRPr lang="tr-TR" sz="3200" dirty="0">
              <a:solidFill>
                <a:srgbClr val="0070C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marL="4572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chemeClr val="tx2"/>
                </a:solidFill>
              </a:rPr>
              <a:t>Rengin</a:t>
            </a:r>
            <a:r>
              <a:rPr lang="tr-TR" sz="2800" dirty="0"/>
              <a:t> “</a:t>
            </a:r>
            <a:r>
              <a:rPr lang="tr-TR" sz="2800" dirty="0">
                <a:solidFill>
                  <a:srgbClr val="FF0000"/>
                </a:solidFill>
              </a:rPr>
              <a:t>Kontrast Etkisi</a:t>
            </a:r>
            <a:r>
              <a:rPr lang="tr-TR" sz="2800" dirty="0"/>
              <a:t>"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Bir nesnenin rengine, beyaz ve siyah arka plan üzerinde bakılırsa, </a:t>
            </a:r>
            <a:r>
              <a:rPr lang="tr-TR" sz="2800" dirty="0">
                <a:solidFill>
                  <a:srgbClr val="FF0000"/>
                </a:solidFill>
              </a:rPr>
              <a:t>beyaz arka plan üzerindeki </a:t>
            </a:r>
            <a:r>
              <a:rPr lang="tr-TR" sz="2800" dirty="0">
                <a:solidFill>
                  <a:schemeClr val="tx2"/>
                </a:solidFill>
              </a:rPr>
              <a:t>renk siyah arka plan üzerindekine göre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FF0000"/>
                </a:solidFill>
              </a:rPr>
              <a:t>daha açık </a:t>
            </a:r>
            <a:r>
              <a:rPr lang="tr-TR" sz="2800" dirty="0">
                <a:solidFill>
                  <a:schemeClr val="tx2"/>
                </a:solidFill>
              </a:rPr>
              <a:t>görülür</a:t>
            </a:r>
            <a:r>
              <a:rPr lang="tr-TR" sz="2800" dirty="0"/>
              <a:t>. </a:t>
            </a:r>
            <a:endParaRPr lang="tr-TR" sz="2800" dirty="0">
              <a:solidFill>
                <a:srgbClr val="FF0000"/>
              </a:solidFill>
            </a:endParaRPr>
          </a:p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5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41120" y="1210614"/>
            <a:ext cx="4458101" cy="530609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99221" y="1210614"/>
            <a:ext cx="4458101" cy="530609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743200" y="2729345"/>
            <a:ext cx="1551709" cy="17595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245927" y="2729345"/>
            <a:ext cx="1551709" cy="17595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8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r>
              <a:rPr lang="tr-TR" dirty="0">
                <a:solidFill>
                  <a:schemeClr val="tx2"/>
                </a:solidFill>
              </a:rPr>
              <a:t>Konular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481896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chemeClr val="tx2"/>
                </a:solidFill>
              </a:rPr>
              <a:t>Bölüm 1 Giriş</a:t>
            </a:r>
          </a:p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chemeClr val="tx2"/>
                </a:solidFill>
              </a:rPr>
              <a:t>Bölüm 2 Ölçme ve Kontrol Cihazları</a:t>
            </a:r>
          </a:p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rgbClr val="FF0000"/>
                </a:solidFill>
              </a:rPr>
              <a:t>Bölüm 3 Gıda Proseslerinde Ölçümler</a:t>
            </a:r>
          </a:p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chemeClr val="tx2"/>
                </a:solidFill>
              </a:rPr>
              <a:t>Bölüm 4 Kontrol Cihazları ve Göstergeler</a:t>
            </a:r>
          </a:p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chemeClr val="tx2"/>
                </a:solidFill>
              </a:rPr>
              <a:t>Bölüm 5 Bilgisayar Tabanlı İzleme ve Kontrol</a:t>
            </a:r>
          </a:p>
        </p:txBody>
      </p:sp>
    </p:spTree>
    <p:extLst>
      <p:ext uri="{BB962C8B-B14F-4D97-AF65-F5344CB8AC3E}">
        <p14:creationId xmlns:p14="http://schemas.microsoft.com/office/powerpoint/2010/main" val="273143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41120" y="1210614"/>
            <a:ext cx="4458101" cy="530609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99221" y="1210614"/>
            <a:ext cx="4458101" cy="5306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743200" y="2729345"/>
            <a:ext cx="1551709" cy="17595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245927" y="2729345"/>
            <a:ext cx="1551709" cy="17595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0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00B050"/>
                </a:solidFill>
              </a:rPr>
              <a:t>Gözlemciye Göre Farklılıklar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Her insandaki göz hassaslığı farklıdır.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Yaş ilerledikçe göz hassasiyeti değişir.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Hatta insanın fiziksel veya duygusal durumu da rengi ayırt etmeyi etkiler. </a:t>
            </a:r>
            <a:endParaRPr lang="tr-TR" sz="4000" dirty="0">
              <a:solidFill>
                <a:schemeClr val="tx2"/>
              </a:solidFill>
            </a:endParaRPr>
          </a:p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40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1915" y="5240004"/>
            <a:ext cx="1704387" cy="14384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4442" y="3984999"/>
            <a:ext cx="1631860" cy="11851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8477" y="3386978"/>
            <a:ext cx="1378015" cy="19269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5842" y="5602082"/>
            <a:ext cx="2103286" cy="94992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004261" y="5074395"/>
            <a:ext cx="1356257" cy="88483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79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 rtl="0"/>
            <a:r>
              <a:rPr lang="tr-TR" sz="3200" b="1" dirty="0">
                <a:solidFill>
                  <a:srgbClr val="0070C0"/>
                </a:solidFill>
                <a:latin typeface="+mj-lt"/>
              </a:rPr>
              <a:t>Algılamanın Değişmesi</a:t>
            </a:r>
            <a:endParaRPr lang="tr-TR" sz="3200" b="1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19331" y="1469036"/>
            <a:ext cx="3762531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tr-TR" dirty="0">
                <a:solidFill>
                  <a:schemeClr val="tx2"/>
                </a:solidFill>
              </a:rPr>
              <a:t>Bu etinin rengi nedir?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1862" y="1992256"/>
            <a:ext cx="3706247" cy="29151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331" y="1992256"/>
            <a:ext cx="3120445" cy="201917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746029" y="2330810"/>
            <a:ext cx="1109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Kırmızı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330" y="4241974"/>
            <a:ext cx="3120445" cy="218814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621390" y="4584280"/>
            <a:ext cx="110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Açık Kırmızı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2190" y="4505763"/>
            <a:ext cx="2719766" cy="142940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869370" y="5296448"/>
            <a:ext cx="1109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Bordo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11942" y="881810"/>
            <a:ext cx="1781175" cy="24574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424006" y="1065500"/>
            <a:ext cx="1484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Hmm</a:t>
            </a:r>
            <a:r>
              <a:rPr lang="tr-TR" dirty="0"/>
              <a:t>.. Ateş Kırmızı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22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 rtl="0"/>
            <a:r>
              <a:rPr lang="tr-TR" sz="3600" b="1" dirty="0">
                <a:solidFill>
                  <a:srgbClr val="FF0000"/>
                </a:solidFill>
                <a:latin typeface="+mj-lt"/>
              </a:rPr>
              <a:t>Renk ve Görünür Işınım (Işık)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  <p:pic>
        <p:nvPicPr>
          <p:cNvPr id="4" name="Picture 2" descr="File:EM Spectrum Properties edit tr.svg">
            <a:extLst>
              <a:ext uri="{FF2B5EF4-FFF2-40B4-BE49-F238E27FC236}">
                <a16:creationId xmlns:a16="http://schemas.microsoft.com/office/drawing/2014/main" id="{A82A96E1-9977-4862-BE2C-BE0122361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981" y="1210614"/>
            <a:ext cx="8954037" cy="530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79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5760"/>
            <a:ext cx="9509760" cy="61509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İnsan gözü tarafından algılanabilen ve </a:t>
            </a:r>
            <a:r>
              <a:rPr lang="tr-TR" sz="2800" dirty="0">
                <a:solidFill>
                  <a:srgbClr val="FF0000"/>
                </a:solidFill>
              </a:rPr>
              <a:t>görülen dalga boyu 380-760 </a:t>
            </a:r>
            <a:r>
              <a:rPr lang="tr-TR" sz="2800" dirty="0" err="1">
                <a:solidFill>
                  <a:srgbClr val="FF0000"/>
                </a:solidFill>
              </a:rPr>
              <a:t>nm</a:t>
            </a:r>
            <a:r>
              <a:rPr lang="tr-TR" sz="2800" dirty="0">
                <a:solidFill>
                  <a:srgbClr val="000000"/>
                </a:solidFill>
              </a:rPr>
              <a:t> arasında olan elektromanyetik ışınımdır.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Bu dalga boyu elektromanyetik tayfta (spektrum) kızılötesi ile morötesi arasına denk gelir.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Işık dalga boyuna göre farklı renklerde görülür ve isimlendirilir. </a:t>
            </a:r>
          </a:p>
        </p:txBody>
      </p:sp>
    </p:spTree>
    <p:extLst>
      <p:ext uri="{BB962C8B-B14F-4D97-AF65-F5344CB8AC3E}">
        <p14:creationId xmlns:p14="http://schemas.microsoft.com/office/powerpoint/2010/main" val="304849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5760"/>
            <a:ext cx="9509760" cy="61509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Örneğin yaklaşık olarak 400-450 </a:t>
            </a:r>
            <a:r>
              <a:rPr lang="tr-TR" sz="2800" dirty="0" err="1">
                <a:solidFill>
                  <a:srgbClr val="000000"/>
                </a:solidFill>
              </a:rPr>
              <a:t>nm</a:t>
            </a:r>
            <a:r>
              <a:rPr lang="tr-TR" sz="2800" dirty="0">
                <a:solidFill>
                  <a:srgbClr val="000000"/>
                </a:solidFill>
              </a:rPr>
              <a:t> dalga boyuna sahip ışık insan gözünde </a:t>
            </a:r>
            <a:r>
              <a:rPr lang="tr-TR" sz="2800" dirty="0">
                <a:solidFill>
                  <a:srgbClr val="0070C0"/>
                </a:solidFill>
              </a:rPr>
              <a:t>mavi</a:t>
            </a:r>
            <a:r>
              <a:rPr lang="tr-TR" sz="2800" dirty="0">
                <a:solidFill>
                  <a:srgbClr val="000000"/>
                </a:solidFill>
              </a:rPr>
              <a:t> olarak, 500-550 </a:t>
            </a:r>
            <a:r>
              <a:rPr lang="tr-TR" sz="2800" dirty="0" err="1">
                <a:solidFill>
                  <a:srgbClr val="000000"/>
                </a:solidFill>
              </a:rPr>
              <a:t>nm</a:t>
            </a:r>
            <a:r>
              <a:rPr lang="tr-TR" sz="2800" dirty="0">
                <a:solidFill>
                  <a:srgbClr val="000000"/>
                </a:solidFill>
              </a:rPr>
              <a:t> </a:t>
            </a:r>
            <a:r>
              <a:rPr lang="tr-TR" sz="2800" dirty="0">
                <a:solidFill>
                  <a:srgbClr val="00B050"/>
                </a:solidFill>
              </a:rPr>
              <a:t>yeşil</a:t>
            </a:r>
            <a:r>
              <a:rPr lang="tr-TR" sz="2800" dirty="0">
                <a:solidFill>
                  <a:srgbClr val="000000"/>
                </a:solidFill>
              </a:rPr>
              <a:t> olarak ve 650-750 </a:t>
            </a:r>
            <a:r>
              <a:rPr lang="tr-TR" sz="2800" dirty="0" err="1">
                <a:solidFill>
                  <a:srgbClr val="000000"/>
                </a:solidFill>
              </a:rPr>
              <a:t>nm</a:t>
            </a:r>
            <a:r>
              <a:rPr lang="tr-TR" sz="2800" dirty="0">
                <a:solidFill>
                  <a:srgbClr val="000000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kırmızı</a:t>
            </a:r>
            <a:r>
              <a:rPr lang="tr-TR" sz="2800" dirty="0">
                <a:solidFill>
                  <a:srgbClr val="000000"/>
                </a:solidFill>
              </a:rPr>
              <a:t> olarak algılanmaktadır.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39CF692-8EDC-405B-BBCE-22721ED9A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476" y="2514714"/>
            <a:ext cx="8419048" cy="18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50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 rtl="0"/>
            <a:r>
              <a:rPr lang="tr-TR" sz="3600" b="1" dirty="0">
                <a:solidFill>
                  <a:srgbClr val="7030A0"/>
                </a:solidFill>
                <a:latin typeface="+mj-lt"/>
              </a:rPr>
              <a:t>Yansıma, Geçirgenlik, Emilim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Bir madde </a:t>
            </a:r>
            <a:r>
              <a:rPr lang="tr-TR" sz="2800" dirty="0">
                <a:solidFill>
                  <a:srgbClr val="FF0000"/>
                </a:solidFill>
              </a:rPr>
              <a:t>üzerinde </a:t>
            </a:r>
            <a:r>
              <a:rPr lang="tr-TR" sz="2800" dirty="0">
                <a:solidFill>
                  <a:schemeClr val="tx2"/>
                </a:solidFill>
              </a:rPr>
              <a:t>elektromanyetik (</a:t>
            </a:r>
            <a:r>
              <a:rPr lang="tr-TR" sz="2800" dirty="0">
                <a:solidFill>
                  <a:srgbClr val="FF0000"/>
                </a:solidFill>
              </a:rPr>
              <a:t>ışık</a:t>
            </a:r>
            <a:r>
              <a:rPr lang="tr-TR" sz="2800" dirty="0">
                <a:solidFill>
                  <a:schemeClr val="tx2"/>
                </a:solidFill>
              </a:rPr>
              <a:t>) ışınım çarpıldığında, </a:t>
            </a:r>
            <a:r>
              <a:rPr lang="tr-TR" sz="2800" dirty="0">
                <a:solidFill>
                  <a:srgbClr val="00B050"/>
                </a:solidFill>
              </a:rPr>
              <a:t>ışınımın</a:t>
            </a:r>
            <a:r>
              <a:rPr lang="tr-TR" sz="2800" dirty="0">
                <a:solidFill>
                  <a:schemeClr val="tx2"/>
                </a:solidFill>
              </a:rPr>
              <a:t> ve </a:t>
            </a:r>
            <a:r>
              <a:rPr lang="tr-TR" sz="2800" dirty="0">
                <a:solidFill>
                  <a:srgbClr val="7030A0"/>
                </a:solidFill>
              </a:rPr>
              <a:t>cismin özelliklerine </a:t>
            </a:r>
            <a:r>
              <a:rPr lang="tr-TR" sz="2800" dirty="0">
                <a:solidFill>
                  <a:schemeClr val="tx2"/>
                </a:solidFill>
              </a:rPr>
              <a:t>göre, ışınımın bir kısmı </a:t>
            </a:r>
            <a:r>
              <a:rPr lang="tr-TR" sz="2800" dirty="0">
                <a:solidFill>
                  <a:srgbClr val="FF0000"/>
                </a:solidFill>
              </a:rPr>
              <a:t>yansır (</a:t>
            </a:r>
            <a:r>
              <a:rPr lang="tr-TR" sz="2800" dirty="0" err="1">
                <a:solidFill>
                  <a:srgbClr val="FF0000"/>
                </a:solidFill>
              </a:rPr>
              <a:t>reflectance</a:t>
            </a:r>
            <a:r>
              <a:rPr lang="tr-TR" sz="2800" dirty="0">
                <a:solidFill>
                  <a:srgbClr val="FF0000"/>
                </a:solidFill>
              </a:rPr>
              <a:t>), </a:t>
            </a:r>
            <a:r>
              <a:rPr lang="tr-TR" sz="2800" dirty="0">
                <a:solidFill>
                  <a:schemeClr val="tx2"/>
                </a:solidFill>
              </a:rPr>
              <a:t>bir kısmı cisim içinde </a:t>
            </a:r>
            <a:r>
              <a:rPr lang="tr-TR" sz="2800" dirty="0">
                <a:solidFill>
                  <a:srgbClr val="00B050"/>
                </a:solidFill>
              </a:rPr>
              <a:t>emilir (</a:t>
            </a:r>
            <a:r>
              <a:rPr lang="tr-TR" sz="2800" dirty="0" err="1">
                <a:solidFill>
                  <a:srgbClr val="00B050"/>
                </a:solidFill>
              </a:rPr>
              <a:t>absorbance</a:t>
            </a:r>
            <a:r>
              <a:rPr lang="tr-TR" sz="2800" dirty="0">
                <a:solidFill>
                  <a:srgbClr val="00B050"/>
                </a:solidFill>
              </a:rPr>
              <a:t>)</a:t>
            </a:r>
            <a:r>
              <a:rPr lang="tr-TR" sz="2800" dirty="0">
                <a:solidFill>
                  <a:schemeClr val="tx2"/>
                </a:solidFill>
              </a:rPr>
              <a:t> ve bir kısmı da cismin diğer tarafına </a:t>
            </a:r>
            <a:r>
              <a:rPr lang="tr-TR" sz="2800" dirty="0">
                <a:solidFill>
                  <a:srgbClr val="0070C0"/>
                </a:solidFill>
              </a:rPr>
              <a:t>geçer (</a:t>
            </a:r>
            <a:r>
              <a:rPr lang="tr-TR" sz="2800" dirty="0" err="1">
                <a:solidFill>
                  <a:srgbClr val="0070C0"/>
                </a:solidFill>
              </a:rPr>
              <a:t>transmittance</a:t>
            </a:r>
            <a:r>
              <a:rPr lang="tr-TR" sz="2800" dirty="0">
                <a:solidFill>
                  <a:srgbClr val="0070C0"/>
                </a:solidFill>
              </a:rPr>
              <a:t>).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rgbClr val="0070C0"/>
              </a:solidFill>
            </a:endParaRPr>
          </a:p>
        </p:txBody>
      </p:sp>
      <p:pic>
        <p:nvPicPr>
          <p:cNvPr id="5124" name="Picture 4" descr="Related image">
            <a:extLst>
              <a:ext uri="{FF2B5EF4-FFF2-40B4-BE49-F238E27FC236}">
                <a16:creationId xmlns:a16="http://schemas.microsoft.com/office/drawing/2014/main" id="{6020DF19-370D-4C9F-8CE4-DB1DFBA44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863662"/>
            <a:ext cx="3590212" cy="265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35C7CCF0-7AD0-4A30-8966-5664FFD753E8}"/>
              </a:ext>
            </a:extLst>
          </p:cNvPr>
          <p:cNvSpPr/>
          <p:nvPr/>
        </p:nvSpPr>
        <p:spPr>
          <a:xfrm>
            <a:off x="8985551" y="4204454"/>
            <a:ext cx="1210588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dirty="0"/>
              <a:t>Yansıtılan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5C82969-96E6-4F8F-ABA1-4B1C0B698391}"/>
              </a:ext>
            </a:extLst>
          </p:cNvPr>
          <p:cNvSpPr/>
          <p:nvPr/>
        </p:nvSpPr>
        <p:spPr>
          <a:xfrm>
            <a:off x="7977821" y="5373523"/>
            <a:ext cx="866180" cy="276999"/>
          </a:xfrm>
          <a:prstGeom prst="rect">
            <a:avLst/>
          </a:prstGeom>
          <a:solidFill>
            <a:srgbClr val="01CB9B"/>
          </a:solidFill>
        </p:spPr>
        <p:txBody>
          <a:bodyPr wrap="square" tIns="0" bIns="0">
            <a:spAutoFit/>
          </a:bodyPr>
          <a:lstStyle/>
          <a:p>
            <a:r>
              <a:rPr lang="tr-TR" dirty="0"/>
              <a:t>Emilir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CF88870E-AEB6-42CB-ADAB-2FD68D4A4616}"/>
              </a:ext>
            </a:extLst>
          </p:cNvPr>
          <p:cNvSpPr/>
          <p:nvPr/>
        </p:nvSpPr>
        <p:spPr>
          <a:xfrm>
            <a:off x="9181782" y="6002774"/>
            <a:ext cx="101435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dirty="0"/>
              <a:t>Geçen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25F18245-27CD-4F3E-B56E-C9A536A009A2}"/>
              </a:ext>
            </a:extLst>
          </p:cNvPr>
          <p:cNvSpPr/>
          <p:nvPr/>
        </p:nvSpPr>
        <p:spPr>
          <a:xfrm>
            <a:off x="7340241" y="3804642"/>
            <a:ext cx="866180" cy="553998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>
            <a:spAutoFit/>
          </a:bodyPr>
          <a:lstStyle/>
          <a:p>
            <a:r>
              <a:rPr lang="tr-TR" dirty="0"/>
              <a:t>Gelen ışınım </a:t>
            </a:r>
          </a:p>
        </p:txBody>
      </p:sp>
    </p:spTree>
    <p:extLst>
      <p:ext uri="{BB962C8B-B14F-4D97-AF65-F5344CB8AC3E}">
        <p14:creationId xmlns:p14="http://schemas.microsoft.com/office/powerpoint/2010/main" val="88352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1000"/>
            <a:ext cx="9509760" cy="613571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 durumda, </a:t>
            </a:r>
            <a:r>
              <a:rPr lang="tr-TR" sz="2800" dirty="0">
                <a:solidFill>
                  <a:srgbClr val="00B050"/>
                </a:solidFill>
              </a:rPr>
              <a:t>yansıma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emilim</a:t>
            </a:r>
            <a:r>
              <a:rPr lang="tr-TR" sz="2800" dirty="0">
                <a:solidFill>
                  <a:schemeClr val="tx2"/>
                </a:solidFill>
              </a:rPr>
              <a:t> ve </a:t>
            </a:r>
            <a:r>
              <a:rPr lang="tr-TR" sz="2800" dirty="0">
                <a:solidFill>
                  <a:srgbClr val="FF0000"/>
                </a:solidFill>
              </a:rPr>
              <a:t>geçirgenlik</a:t>
            </a:r>
            <a:r>
              <a:rPr lang="tr-TR" sz="2800" dirty="0">
                <a:solidFill>
                  <a:schemeClr val="tx2"/>
                </a:solidFill>
              </a:rPr>
              <a:t> değerlerinin toplamı, gelen ışınım değerine eşit olur.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Maddenin temel özellikleri, </a:t>
            </a:r>
            <a:r>
              <a:rPr lang="tr-TR" sz="2800" dirty="0">
                <a:solidFill>
                  <a:srgbClr val="00B050"/>
                </a:solidFill>
              </a:rPr>
              <a:t>şeffaf</a:t>
            </a:r>
            <a:r>
              <a:rPr lang="tr-TR" sz="2800" dirty="0">
                <a:solidFill>
                  <a:srgbClr val="FF0000"/>
                </a:solidFill>
              </a:rPr>
              <a:t> maddeler için spektral </a:t>
            </a:r>
            <a:r>
              <a:rPr lang="tr-TR" sz="2800" dirty="0">
                <a:solidFill>
                  <a:srgbClr val="00B050"/>
                </a:solidFill>
              </a:rPr>
              <a:t>geçirgenlik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 err="1">
                <a:solidFill>
                  <a:srgbClr val="0070C0"/>
                </a:solidFill>
              </a:rPr>
              <a:t>opak</a:t>
            </a:r>
            <a:r>
              <a:rPr lang="tr-TR" sz="2800" dirty="0">
                <a:solidFill>
                  <a:srgbClr val="0070C0"/>
                </a:solidFill>
              </a:rPr>
              <a:t> maddeler </a:t>
            </a:r>
            <a:r>
              <a:rPr lang="tr-TR" sz="2800" dirty="0">
                <a:solidFill>
                  <a:srgbClr val="FF0000"/>
                </a:solidFill>
              </a:rPr>
              <a:t>için </a:t>
            </a:r>
            <a:r>
              <a:rPr lang="tr-TR" sz="2800" dirty="0">
                <a:solidFill>
                  <a:srgbClr val="0070C0"/>
                </a:solidFill>
              </a:rPr>
              <a:t>spektral yansıtma</a:t>
            </a:r>
            <a:r>
              <a:rPr lang="tr-TR" sz="2800" dirty="0">
                <a:solidFill>
                  <a:srgbClr val="FF0000"/>
                </a:solidFill>
              </a:rPr>
              <a:t>, maddenin renginden sorumludur.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Işık ışını şeffaf olmayan </a:t>
            </a:r>
            <a:r>
              <a:rPr lang="tr-TR" sz="2800" dirty="0">
                <a:solidFill>
                  <a:srgbClr val="7030A0"/>
                </a:solidFill>
              </a:rPr>
              <a:t>madde ile yansıttığında</a:t>
            </a:r>
            <a:r>
              <a:rPr lang="tr-TR" sz="2800" dirty="0">
                <a:solidFill>
                  <a:srgbClr val="FF0000"/>
                </a:solidFill>
              </a:rPr>
              <a:t>, rengi elde edilir.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Gıda maddelerinin çoğu </a:t>
            </a:r>
            <a:r>
              <a:rPr lang="tr-TR" sz="2800" dirty="0" err="1">
                <a:solidFill>
                  <a:srgbClr val="FF0000"/>
                </a:solidFill>
              </a:rPr>
              <a:t>opak</a:t>
            </a:r>
            <a:r>
              <a:rPr lang="tr-TR" sz="2800" dirty="0">
                <a:solidFill>
                  <a:srgbClr val="FF0000"/>
                </a:solidFill>
              </a:rPr>
              <a:t> olduğundan, yansıma tekniği çok önemlidir.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04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1000"/>
            <a:ext cx="9509760" cy="613571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DA977A-13F9-4952-B9C2-351D06BD02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0595" y="766615"/>
            <a:ext cx="7490810" cy="332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5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0544"/>
            <a:ext cx="9509760" cy="615616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Dalga boyu bölgelerinde yansıtma derecesi rengi temsil eder.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altLang="en-US" sz="2800" dirty="0">
                <a:solidFill>
                  <a:srgbClr val="000000"/>
                </a:solidFill>
              </a:rPr>
              <a:t>Örneğin elma 600-700 </a:t>
            </a:r>
            <a:r>
              <a:rPr lang="tr-TR" altLang="en-US" sz="2800" dirty="0" err="1">
                <a:solidFill>
                  <a:srgbClr val="000000"/>
                </a:solidFill>
              </a:rPr>
              <a:t>nm</a:t>
            </a:r>
            <a:r>
              <a:rPr lang="tr-TR" altLang="en-US" sz="2800" dirty="0">
                <a:solidFill>
                  <a:srgbClr val="000000"/>
                </a:solidFill>
              </a:rPr>
              <a:t> dalga boyundaki ışığı yansıttığı için </a:t>
            </a:r>
            <a:r>
              <a:rPr lang="tr-TR" altLang="en-US" sz="2800" dirty="0">
                <a:solidFill>
                  <a:srgbClr val="FF0000"/>
                </a:solidFill>
              </a:rPr>
              <a:t>kırmızı</a:t>
            </a:r>
            <a:r>
              <a:rPr lang="tr-TR" altLang="en-US" sz="2800" dirty="0">
                <a:solidFill>
                  <a:srgbClr val="000000"/>
                </a:solidFill>
              </a:rPr>
              <a:t>, limon 500-550 </a:t>
            </a:r>
            <a:r>
              <a:rPr lang="tr-TR" altLang="en-US" sz="2800" dirty="0" err="1">
                <a:solidFill>
                  <a:srgbClr val="000000"/>
                </a:solidFill>
              </a:rPr>
              <a:t>nm</a:t>
            </a:r>
            <a:r>
              <a:rPr lang="tr-TR" altLang="en-US" sz="2800" dirty="0">
                <a:solidFill>
                  <a:srgbClr val="000000"/>
                </a:solidFill>
              </a:rPr>
              <a:t> dalga boyundaki ışığı yansıttığı için </a:t>
            </a:r>
            <a:r>
              <a:rPr lang="tr-TR" altLang="en-US" sz="2800" dirty="0">
                <a:solidFill>
                  <a:srgbClr val="DA9200"/>
                </a:solidFill>
              </a:rPr>
              <a:t>sarı</a:t>
            </a:r>
            <a:r>
              <a:rPr lang="tr-TR" altLang="en-US" sz="2800" dirty="0">
                <a:solidFill>
                  <a:srgbClr val="000000"/>
                </a:solidFill>
              </a:rPr>
              <a:t> olarak algılanır.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20" y="3757304"/>
            <a:ext cx="3875837" cy="24810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399" y="3757304"/>
            <a:ext cx="3875837" cy="24810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107" y="4102937"/>
            <a:ext cx="1465984" cy="9037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057" y="4102937"/>
            <a:ext cx="1478756" cy="87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75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Gıda Proseslerinde Ölçümler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 Giriş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3.2 Nem Miktarı Ölçümü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3.3 Gıda Kurutma Sırasında Nem Yayma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3.4 Gıda İşleme Ortamında Nem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rgbClr val="FF0000"/>
                </a:solidFill>
              </a:rPr>
              <a:t>3.5 Gıdanın Bulanıklığı ve Rengi</a:t>
            </a:r>
          </a:p>
          <a:p>
            <a:r>
              <a:rPr lang="tr-TR" sz="2800" dirty="0">
                <a:solidFill>
                  <a:schemeClr val="tx2"/>
                </a:solidFill>
              </a:rPr>
              <a:t>3.6 Gıda ve Proses Sıcaklık Ölçümü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3.7 Gıda Akışının Ölçümü</a:t>
            </a:r>
          </a:p>
          <a:p>
            <a:r>
              <a:rPr lang="tr-TR" sz="2800" dirty="0">
                <a:solidFill>
                  <a:schemeClr val="tx2"/>
                </a:solidFill>
              </a:rPr>
              <a:t>3.8 Sıvı Gıdaların Viskozitesi</a:t>
            </a:r>
          </a:p>
        </p:txBody>
      </p:sp>
    </p:spTree>
    <p:extLst>
      <p:ext uri="{BB962C8B-B14F-4D97-AF65-F5344CB8AC3E}">
        <p14:creationId xmlns:p14="http://schemas.microsoft.com/office/powerpoint/2010/main" val="268676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5760"/>
            <a:ext cx="7261110" cy="61509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Görünür bantta tüm dalga boylarında yüksek oranda yansımaya sahip cisimler </a:t>
            </a:r>
            <a:r>
              <a:rPr lang="tr-TR" sz="2800" dirty="0">
                <a:solidFill>
                  <a:schemeClr val="accent6">
                    <a:lumMod val="75000"/>
                  </a:schemeClr>
                </a:solidFill>
              </a:rPr>
              <a:t>beyaz</a:t>
            </a:r>
            <a:r>
              <a:rPr lang="tr-TR" sz="2800" dirty="0">
                <a:solidFill>
                  <a:schemeClr val="tx2"/>
                </a:solidFill>
              </a:rPr>
              <a:t>, tüm dalga boylarında düşük oranda yansımaya sahip olanlar </a:t>
            </a:r>
            <a:r>
              <a:rPr lang="tr-TR" sz="2800" dirty="0">
                <a:solidFill>
                  <a:srgbClr val="7030A0"/>
                </a:solidFill>
              </a:rPr>
              <a:t>siyah</a:t>
            </a:r>
            <a:r>
              <a:rPr lang="tr-TR" sz="2800" dirty="0">
                <a:solidFill>
                  <a:schemeClr val="tx2"/>
                </a:solidFill>
              </a:rPr>
              <a:t> ve tüm dalga boylarında orta düzeyde yansımaya sahip olanlar </a:t>
            </a:r>
            <a:r>
              <a:rPr lang="tr-TR" sz="2800" dirty="0">
                <a:solidFill>
                  <a:srgbClr val="0070C0"/>
                </a:solidFill>
              </a:rPr>
              <a:t>gri</a:t>
            </a:r>
            <a:r>
              <a:rPr lang="tr-TR" sz="2800" dirty="0">
                <a:solidFill>
                  <a:schemeClr val="tx2"/>
                </a:solidFill>
              </a:rPr>
              <a:t> renkte görünür 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Maddenin rengi tüm görünür spektrum üzerindeki </a:t>
            </a:r>
            <a:r>
              <a:rPr lang="tr-TR" sz="2800" dirty="0">
                <a:solidFill>
                  <a:srgbClr val="0070C0"/>
                </a:solidFill>
              </a:rPr>
              <a:t>spektral özelliklerini </a:t>
            </a:r>
            <a:r>
              <a:rPr lang="tr-TR" sz="2800" dirty="0">
                <a:solidFill>
                  <a:srgbClr val="FF0000"/>
                </a:solidFill>
              </a:rPr>
              <a:t>inceleyerek tespit edilmelidir.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EC7DF7B-9268-40CB-ABA2-B1DCAE4DB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2230" y="341290"/>
            <a:ext cx="3247619" cy="65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17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5760"/>
            <a:ext cx="7261110" cy="61509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BDA5A9-1AED-4D58-AC3B-90C0E0B634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807" y="242094"/>
            <a:ext cx="6658385" cy="627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35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299599"/>
            <a:ext cx="9509760" cy="4106145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Bazı renklere uyan görünür spektrum dalga boyu çizelgede gösterilmektedir </a:t>
            </a:r>
          </a:p>
          <a:p>
            <a:pPr marL="45720" indent="0" algn="ctr">
              <a:lnSpc>
                <a:spcPct val="17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rgbClr val="FF0000"/>
                </a:solidFill>
              </a:rPr>
              <a:t>Renk ve Sorumlu Dalga boyu</a:t>
            </a:r>
          </a:p>
          <a:p>
            <a:pPr marL="45720" indent="0">
              <a:lnSpc>
                <a:spcPct val="170000"/>
              </a:lnSpc>
              <a:buNone/>
            </a:pPr>
            <a:endParaRPr lang="en-US" sz="2600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784834"/>
              </p:ext>
            </p:extLst>
          </p:nvPr>
        </p:nvGraphicFramePr>
        <p:xfrm>
          <a:off x="3419496" y="2592184"/>
          <a:ext cx="5613472" cy="36271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531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2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Renk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Dalga boyu (</a:t>
                      </a:r>
                      <a:r>
                        <a:rPr lang="el-GR" sz="2800" dirty="0"/>
                        <a:t>μ</a:t>
                      </a:r>
                      <a:r>
                        <a:rPr lang="tr-TR" sz="2800" dirty="0"/>
                        <a:t>m)</a:t>
                      </a:r>
                      <a:endParaRPr lang="tr-TR" sz="28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027">
                <a:tc>
                  <a:txBody>
                    <a:bodyPr/>
                    <a:lstStyle/>
                    <a:p>
                      <a:r>
                        <a:rPr lang="tr-TR" sz="2800" dirty="0"/>
                        <a:t>Mor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400–450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7027">
                <a:tc>
                  <a:txBody>
                    <a:bodyPr/>
                    <a:lstStyle/>
                    <a:p>
                      <a:r>
                        <a:rPr lang="tr-TR" sz="2800" dirty="0"/>
                        <a:t>Mavi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450-500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027">
                <a:tc>
                  <a:txBody>
                    <a:bodyPr/>
                    <a:lstStyle/>
                    <a:p>
                      <a:r>
                        <a:rPr lang="tr-TR" sz="2800" dirty="0"/>
                        <a:t>Yeşil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500-570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7027">
                <a:tc>
                  <a:txBody>
                    <a:bodyPr/>
                    <a:lstStyle/>
                    <a:p>
                      <a:r>
                        <a:rPr lang="tr-TR" sz="2800" dirty="0"/>
                        <a:t>Sarı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570-590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7027">
                <a:tc>
                  <a:txBody>
                    <a:bodyPr/>
                    <a:lstStyle/>
                    <a:p>
                      <a:r>
                        <a:rPr lang="tr-TR" sz="2800" dirty="0"/>
                        <a:t>Turuncu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590-610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7027">
                <a:tc>
                  <a:txBody>
                    <a:bodyPr/>
                    <a:lstStyle/>
                    <a:p>
                      <a:r>
                        <a:rPr lang="tr-TR" sz="2800" dirty="0"/>
                        <a:t>Kırmızı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/>
                        <a:t>610-700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767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r>
              <a:rPr lang="tr-TR" sz="3600" dirty="0">
                <a:solidFill>
                  <a:srgbClr val="0070C0"/>
                </a:solidFill>
              </a:rPr>
              <a:t>Renk Ölçüm</a:t>
            </a:r>
            <a:endParaRPr lang="tr-TR" sz="3600" dirty="0">
              <a:solidFill>
                <a:srgbClr val="00B05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Renk ölçümü ile ilgili ilk çalışmalar 1900’lü yılların başına kadar gitmektedir.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Renk değerinin </a:t>
            </a:r>
            <a:r>
              <a:rPr lang="tr-TR" sz="2800" dirty="0">
                <a:solidFill>
                  <a:srgbClr val="FF0000"/>
                </a:solidFill>
              </a:rPr>
              <a:t>insanlar tarafından </a:t>
            </a:r>
            <a:r>
              <a:rPr lang="tr-TR" sz="2800" dirty="0">
                <a:solidFill>
                  <a:schemeClr val="tx2"/>
                </a:solidFill>
              </a:rPr>
              <a:t>belirlenmesi nesnel bir yöntem değildir.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Çünkü renk kavramı insandan insana değişiklik gösterebilir. </a:t>
            </a:r>
          </a:p>
        </p:txBody>
      </p:sp>
    </p:spTree>
    <p:extLst>
      <p:ext uri="{BB962C8B-B14F-4D97-AF65-F5344CB8AC3E}">
        <p14:creationId xmlns:p14="http://schemas.microsoft.com/office/powerpoint/2010/main" val="278909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5760"/>
            <a:ext cx="9509760" cy="61509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Hatta bazı insanlar renk algılama konusunda göz rahatsızlığına (Örnek: </a:t>
            </a:r>
            <a:r>
              <a:rPr lang="tr-TR" sz="2800" dirty="0">
                <a:solidFill>
                  <a:srgbClr val="FF0000"/>
                </a:solidFill>
              </a:rPr>
              <a:t>Renk körlüğü</a:t>
            </a:r>
            <a:r>
              <a:rPr lang="tr-TR" sz="2800" dirty="0">
                <a:solidFill>
                  <a:schemeClr val="tx2"/>
                </a:solidFill>
              </a:rPr>
              <a:t>) sahip olabilmektedir.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Nesnelerin renginin insanlar tarafından belirlenmesi teknik anlamda yeterince </a:t>
            </a:r>
            <a:r>
              <a:rPr lang="tr-TR" sz="2800" dirty="0">
                <a:solidFill>
                  <a:srgbClr val="0070C0"/>
                </a:solidFill>
              </a:rPr>
              <a:t>nesnel sonuçlar </a:t>
            </a:r>
            <a:r>
              <a:rPr lang="tr-TR" sz="2800" dirty="0">
                <a:solidFill>
                  <a:schemeClr val="tx2"/>
                </a:solidFill>
              </a:rPr>
              <a:t>vermediğinden, bilimsel çalışmalarda renk ölçer gibi elektronik </a:t>
            </a:r>
            <a:r>
              <a:rPr lang="tr-TR" sz="2800" dirty="0">
                <a:solidFill>
                  <a:srgbClr val="00B050"/>
                </a:solidFill>
              </a:rPr>
              <a:t>ölçüm cihazları </a:t>
            </a:r>
            <a:r>
              <a:rPr lang="tr-TR" sz="2800" dirty="0">
                <a:solidFill>
                  <a:schemeClr val="tx2"/>
                </a:solidFill>
              </a:rPr>
              <a:t>kullanılarak daha doğru, güvenilir ve tekrarlanabilir bir şekilde renk ölçümü yapılabilir.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A1B9EBF-FBAF-4116-A884-74B73AD21B3B}"/>
              </a:ext>
            </a:extLst>
          </p:cNvPr>
          <p:cNvSpPr/>
          <p:nvPr/>
        </p:nvSpPr>
        <p:spPr>
          <a:xfrm>
            <a:off x="3588743" y="6147378"/>
            <a:ext cx="5014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http://www.igh.com.tr/tr/renk_korlugu_testi</a:t>
            </a:r>
          </a:p>
        </p:txBody>
      </p:sp>
    </p:spTree>
    <p:extLst>
      <p:ext uri="{BB962C8B-B14F-4D97-AF65-F5344CB8AC3E}">
        <p14:creationId xmlns:p14="http://schemas.microsoft.com/office/powerpoint/2010/main" val="23399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5760"/>
            <a:ext cx="9509760" cy="61509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Renk ölçümü </a:t>
            </a:r>
            <a:r>
              <a:rPr lang="tr-TR" sz="2800" dirty="0">
                <a:solidFill>
                  <a:srgbClr val="0070C0"/>
                </a:solidFill>
              </a:rPr>
              <a:t>ilk zamanlarda</a:t>
            </a:r>
            <a:r>
              <a:rPr lang="tr-TR" sz="2800" dirty="0">
                <a:solidFill>
                  <a:schemeClr val="tx2"/>
                </a:solidFill>
              </a:rPr>
              <a:t>, rengi belirlenecek nesnenin, standart renk değerlerine sahip </a:t>
            </a:r>
            <a:r>
              <a:rPr lang="tr-TR" sz="2800" dirty="0">
                <a:solidFill>
                  <a:srgbClr val="FF0000"/>
                </a:solidFill>
              </a:rPr>
              <a:t>renkli kağıtların yanına </a:t>
            </a:r>
            <a:r>
              <a:rPr lang="tr-TR" sz="2800" dirty="0">
                <a:solidFill>
                  <a:schemeClr val="tx2"/>
                </a:solidFill>
              </a:rPr>
              <a:t>konarak nesnenin renginin hangi renk örneğine en yakın olduğunun belirlenmesi şeklinde insan gözü ile yapılmıştır. 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Örneğin 1905 yılında ressam </a:t>
            </a:r>
            <a:r>
              <a:rPr lang="tr-TR" sz="2800" dirty="0">
                <a:solidFill>
                  <a:srgbClr val="FF0000"/>
                </a:solidFill>
              </a:rPr>
              <a:t>Albert Henry </a:t>
            </a:r>
            <a:r>
              <a:rPr lang="tr-TR" sz="2800" dirty="0" err="1">
                <a:solidFill>
                  <a:srgbClr val="FF0000"/>
                </a:solidFill>
              </a:rPr>
              <a:t>Munsell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(1858-1918) tarafından geliştirilen </a:t>
            </a:r>
            <a:r>
              <a:rPr lang="tr-TR" sz="2800" dirty="0" err="1">
                <a:solidFill>
                  <a:srgbClr val="00B050"/>
                </a:solidFill>
              </a:rPr>
              <a:t>Munsell</a:t>
            </a:r>
            <a:r>
              <a:rPr lang="tr-TR" sz="2800" dirty="0">
                <a:solidFill>
                  <a:srgbClr val="00B050"/>
                </a:solidFill>
              </a:rPr>
              <a:t> Renk Sistemi </a:t>
            </a:r>
            <a:r>
              <a:rPr lang="tr-TR" sz="2800" dirty="0">
                <a:solidFill>
                  <a:schemeClr val="tx2"/>
                </a:solidFill>
              </a:rPr>
              <a:t>bu esasla kullanılmıştır. 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68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5760"/>
            <a:ext cx="9509760" cy="61509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1980’li</a:t>
            </a:r>
            <a:r>
              <a:rPr lang="tr-TR" sz="2800" dirty="0">
                <a:solidFill>
                  <a:schemeClr val="tx2"/>
                </a:solidFill>
              </a:rPr>
              <a:t> yıllarda elektrik esaslı algılama, elektronik ve bilgisayar teknolojilerindeki gelişmelere paralel olarak bugün kullanılan modern, güvenilir ve hızlı bir şekilde ölçüm yapabilen </a:t>
            </a:r>
            <a:r>
              <a:rPr lang="tr-TR" sz="2800" dirty="0">
                <a:solidFill>
                  <a:srgbClr val="0070C0"/>
                </a:solidFill>
              </a:rPr>
              <a:t>renk ölçme sistemleri geliştirilmiştir</a:t>
            </a:r>
            <a:r>
              <a:rPr lang="tr-TR" sz="2800" dirty="0">
                <a:solidFill>
                  <a:schemeClr val="tx2"/>
                </a:solidFill>
              </a:rPr>
              <a:t>.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Renk ölçümü birçok alanda (malzeme, boya sanayi, plastik sanayi, tekstil sanayi, sağlık, eczacılık, kozmetik, gıda, tarım) kullanılan bir ölçüm yöntemidir.</a:t>
            </a:r>
          </a:p>
        </p:txBody>
      </p:sp>
    </p:spTree>
    <p:extLst>
      <p:ext uri="{BB962C8B-B14F-4D97-AF65-F5344CB8AC3E}">
        <p14:creationId xmlns:p14="http://schemas.microsoft.com/office/powerpoint/2010/main" val="95454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sz="3200" dirty="0"/>
              <a:t>Renk Ölçüm Cihazlarının Görsel Değerlendirmeye Göre Avantajları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00B0F0"/>
                </a:solidFill>
              </a:rPr>
              <a:t>1. Denetleme ko</a:t>
            </a:r>
            <a:r>
              <a:rPr lang="tr-TR" sz="2800" dirty="0">
                <a:solidFill>
                  <a:srgbClr val="00B0F0"/>
                </a:solidFill>
              </a:rPr>
              <a:t>ş</a:t>
            </a:r>
            <a:r>
              <a:rPr lang="tr-TR" sz="2800" b="1" dirty="0">
                <a:solidFill>
                  <a:srgbClr val="00B0F0"/>
                </a:solidFill>
              </a:rPr>
              <a:t>ullarının sabit tutulması 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Görsel denetlemenin belirsizliğinin elimine edilmesi 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chemeClr val="tx2"/>
                </a:solidFill>
              </a:rPr>
              <a:t> Örneğin </a:t>
            </a:r>
            <a:r>
              <a:rPr lang="tr-TR" sz="2800" dirty="0">
                <a:solidFill>
                  <a:srgbClr val="00B050"/>
                </a:solidFill>
              </a:rPr>
              <a:t>gözlemciye</a:t>
            </a:r>
            <a:r>
              <a:rPr lang="tr-TR" sz="2800" dirty="0">
                <a:solidFill>
                  <a:schemeClr val="tx2"/>
                </a:solidFill>
              </a:rPr>
              <a:t>, ortam parlaklığına, </a:t>
            </a:r>
            <a:r>
              <a:rPr lang="tr-TR" sz="2800" dirty="0">
                <a:solidFill>
                  <a:srgbClr val="FF0000"/>
                </a:solidFill>
              </a:rPr>
              <a:t>gözlem açısına </a:t>
            </a:r>
            <a:r>
              <a:rPr lang="tr-TR" sz="2800" dirty="0">
                <a:solidFill>
                  <a:schemeClr val="tx2"/>
                </a:solidFill>
              </a:rPr>
              <a:t>göre farklılıklar gibi. </a:t>
            </a:r>
          </a:p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00B0F0"/>
                </a:solidFill>
              </a:rPr>
              <a:t>2. Rengin numerik olarak değerlendirilmesi</a:t>
            </a:r>
            <a:endParaRPr lang="tr-TR" sz="2800" dirty="0">
              <a:solidFill>
                <a:srgbClr val="00B0F0"/>
              </a:solidFill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chemeClr val="tx2"/>
                </a:solidFill>
              </a:rPr>
              <a:t> Doğru tanımlamayı, iletişimi, kaydı ve arşivlemeyi sağlar. </a:t>
            </a:r>
          </a:p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97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0340"/>
            <a:ext cx="9509760" cy="615637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altLang="en-US" sz="2800" dirty="0">
                <a:solidFill>
                  <a:schemeClr val="tx2"/>
                </a:solidFill>
              </a:rPr>
              <a:t>Rengi tanımlayabilmek için tüm g</a:t>
            </a:r>
            <a:r>
              <a:rPr lang="tr-TR" sz="2800" dirty="0">
                <a:solidFill>
                  <a:schemeClr val="tx2"/>
                </a:solidFill>
              </a:rPr>
              <a:t>örsel değerlendirmeyi </a:t>
            </a:r>
            <a:r>
              <a:rPr lang="tr-TR" sz="2800" dirty="0">
                <a:solidFill>
                  <a:srgbClr val="0070C0"/>
                </a:solidFill>
              </a:rPr>
              <a:t>etkileyen faktörlerin </a:t>
            </a:r>
            <a:r>
              <a:rPr lang="tr-TR" altLang="en-US" sz="2800" dirty="0">
                <a:solidFill>
                  <a:srgbClr val="0070C0"/>
                </a:solidFill>
              </a:rPr>
              <a:t>sabit tutması gerekir</a:t>
            </a:r>
            <a:r>
              <a:rPr lang="tr-TR" altLang="en-US" sz="2800" dirty="0">
                <a:solidFill>
                  <a:schemeClr val="tx2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altLang="en-US" sz="2800" dirty="0">
                <a:solidFill>
                  <a:schemeClr val="tx2"/>
                </a:solidFill>
              </a:rPr>
              <a:t>Rengi  ölçebilecek bir şey yok mu?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3385686" y="3087710"/>
            <a:ext cx="3124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8719686" y="2859110"/>
            <a:ext cx="533400" cy="2514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Line 19"/>
          <p:cNvSpPr>
            <a:spLocks noChangeShapeType="1"/>
          </p:cNvSpPr>
          <p:nvPr/>
        </p:nvSpPr>
        <p:spPr bwMode="auto">
          <a:xfrm>
            <a:off x="9024486" y="445931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20"/>
          <p:cNvSpPr>
            <a:spLocks noChangeShapeType="1"/>
          </p:cNvSpPr>
          <p:nvPr/>
        </p:nvSpPr>
        <p:spPr bwMode="auto">
          <a:xfrm>
            <a:off x="9024486" y="461171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21"/>
          <p:cNvSpPr>
            <a:spLocks noChangeShapeType="1"/>
          </p:cNvSpPr>
          <p:nvPr/>
        </p:nvSpPr>
        <p:spPr bwMode="auto">
          <a:xfrm>
            <a:off x="9024486" y="476411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22"/>
          <p:cNvSpPr>
            <a:spLocks noChangeShapeType="1"/>
          </p:cNvSpPr>
          <p:nvPr/>
        </p:nvSpPr>
        <p:spPr bwMode="auto">
          <a:xfrm>
            <a:off x="9024486" y="491651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23"/>
          <p:cNvSpPr>
            <a:spLocks noChangeShapeType="1"/>
          </p:cNvSpPr>
          <p:nvPr/>
        </p:nvSpPr>
        <p:spPr bwMode="auto">
          <a:xfrm>
            <a:off x="9024486" y="506891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27"/>
          <p:cNvSpPr>
            <a:spLocks noChangeShapeType="1"/>
          </p:cNvSpPr>
          <p:nvPr/>
        </p:nvSpPr>
        <p:spPr bwMode="auto">
          <a:xfrm>
            <a:off x="4947786" y="270671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Isosceles Triangle 16"/>
          <p:cNvSpPr/>
          <p:nvPr/>
        </p:nvSpPr>
        <p:spPr bwMode="auto">
          <a:xfrm>
            <a:off x="5692467" y="3087710"/>
            <a:ext cx="1600200" cy="2286000"/>
          </a:xfrm>
          <a:prstGeom prst="triangle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7280" y="4478360"/>
            <a:ext cx="847725" cy="876300"/>
          </a:xfrm>
          <a:prstGeom prst="rect">
            <a:avLst/>
          </a:prstGeom>
        </p:spPr>
      </p:pic>
      <p:sp>
        <p:nvSpPr>
          <p:cNvPr id="19" name="Isosceles Triangle 18"/>
          <p:cNvSpPr/>
          <p:nvPr/>
        </p:nvSpPr>
        <p:spPr bwMode="auto">
          <a:xfrm>
            <a:off x="2613296" y="3068660"/>
            <a:ext cx="1600200" cy="2286000"/>
          </a:xfrm>
          <a:prstGeom prst="triangle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2323" y="4430735"/>
            <a:ext cx="466725" cy="9239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066" y="4478360"/>
            <a:ext cx="847725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1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00B050"/>
                </a:solidFill>
              </a:rPr>
              <a:t>Renk Tanımlama Modelleri </a:t>
            </a:r>
            <a:endParaRPr lang="tr-TR" sz="2800" dirty="0">
              <a:solidFill>
                <a:srgbClr val="00B05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Renk değerinin hassas, doğru ve tekrarlanabilir bir şekilde belirlenebilmesi için </a:t>
            </a:r>
            <a:r>
              <a:rPr lang="tr-TR" sz="2800" dirty="0">
                <a:solidFill>
                  <a:srgbClr val="0070C0"/>
                </a:solidFill>
              </a:rPr>
              <a:t>sayılarla ifade edilmesi </a:t>
            </a:r>
            <a:r>
              <a:rPr lang="tr-TR" sz="2800" dirty="0">
                <a:solidFill>
                  <a:schemeClr val="tx2"/>
                </a:solidFill>
              </a:rPr>
              <a:t>gerekir.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 amaçla, renk değerini tanımlamak için farklı </a:t>
            </a:r>
            <a:r>
              <a:rPr lang="tr-TR" sz="2800" dirty="0">
                <a:solidFill>
                  <a:srgbClr val="FF0000"/>
                </a:solidFill>
              </a:rPr>
              <a:t>renk tanımlama modelleri </a:t>
            </a:r>
            <a:r>
              <a:rPr lang="tr-TR" sz="2800" dirty="0">
                <a:solidFill>
                  <a:schemeClr val="tx2"/>
                </a:solidFill>
              </a:rPr>
              <a:t>(</a:t>
            </a:r>
            <a:r>
              <a:rPr lang="tr-TR" sz="2800" dirty="0" err="1">
                <a:solidFill>
                  <a:schemeClr val="tx2"/>
                </a:solidFill>
              </a:rPr>
              <a:t>color</a:t>
            </a:r>
            <a:r>
              <a:rPr lang="tr-TR" sz="2800" dirty="0">
                <a:solidFill>
                  <a:schemeClr val="tx2"/>
                </a:solidFill>
              </a:rPr>
              <a:t> model) veya diğer ismi ile </a:t>
            </a:r>
            <a:r>
              <a:rPr lang="tr-TR" sz="2800" dirty="0">
                <a:solidFill>
                  <a:srgbClr val="0070C0"/>
                </a:solidFill>
              </a:rPr>
              <a:t>renk uzayları </a:t>
            </a:r>
            <a:r>
              <a:rPr lang="tr-TR" sz="2800" dirty="0">
                <a:solidFill>
                  <a:schemeClr val="tx2"/>
                </a:solidFill>
              </a:rPr>
              <a:t>(</a:t>
            </a:r>
            <a:r>
              <a:rPr lang="tr-TR" sz="2800" dirty="0" err="1">
                <a:solidFill>
                  <a:schemeClr val="tx2"/>
                </a:solidFill>
              </a:rPr>
              <a:t>color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  <a:r>
              <a:rPr lang="tr-TR" sz="2800" dirty="0" err="1">
                <a:solidFill>
                  <a:schemeClr val="tx2"/>
                </a:solidFill>
              </a:rPr>
              <a:t>space</a:t>
            </a:r>
            <a:r>
              <a:rPr lang="tr-TR" sz="2800" dirty="0">
                <a:solidFill>
                  <a:schemeClr val="tx2"/>
                </a:solidFill>
              </a:rPr>
              <a:t>) geliştirilmiştir. </a:t>
            </a:r>
            <a:endParaRPr lang="tr-TR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55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Gıda Proseslerinde Ölçümler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3.9 Gıdanın </a:t>
            </a:r>
            <a:r>
              <a:rPr lang="tr-TR" sz="2800" dirty="0" err="1">
                <a:solidFill>
                  <a:schemeClr val="tx2"/>
                </a:solidFill>
              </a:rPr>
              <a:t>Brixi</a:t>
            </a:r>
            <a:endParaRPr lang="tr-TR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3.10 Gıdanın </a:t>
            </a:r>
            <a:r>
              <a:rPr lang="tr-TR" sz="2800" dirty="0" err="1">
                <a:solidFill>
                  <a:schemeClr val="tx2"/>
                </a:solidFill>
              </a:rPr>
              <a:t>pH</a:t>
            </a:r>
            <a:r>
              <a:rPr lang="tr-TR" sz="2800" dirty="0">
                <a:solidFill>
                  <a:schemeClr val="tx2"/>
                </a:solidFill>
              </a:rPr>
              <a:t> Değerleri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3.11 Gıda Enzimleri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3.12 Lezzet Ölçümü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3.13 Gıdanın Dokusu ve Partikül Boyutu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3.14 Gıda Bileşenleri Analizi</a:t>
            </a:r>
          </a:p>
        </p:txBody>
      </p:sp>
    </p:spTree>
    <p:extLst>
      <p:ext uri="{BB962C8B-B14F-4D97-AF65-F5344CB8AC3E}">
        <p14:creationId xmlns:p14="http://schemas.microsoft.com/office/powerpoint/2010/main" val="1391266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96240"/>
            <a:ext cx="9509760" cy="612047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Renk tanımlama modelleri üzerinde en önemli çalışmalar Fransızca isminin kısaltması olarak </a:t>
            </a:r>
            <a:r>
              <a:rPr lang="tr-TR" sz="2800" dirty="0">
                <a:solidFill>
                  <a:srgbClr val="0070C0"/>
                </a:solidFill>
              </a:rPr>
              <a:t>kısaca CIE </a:t>
            </a:r>
            <a:r>
              <a:rPr lang="tr-TR" sz="2800" dirty="0">
                <a:solidFill>
                  <a:schemeClr val="tx2"/>
                </a:solidFill>
              </a:rPr>
              <a:t>olarak bilinen (</a:t>
            </a:r>
            <a:r>
              <a:rPr lang="tr-TR" sz="2800" dirty="0" err="1">
                <a:solidFill>
                  <a:schemeClr val="tx2"/>
                </a:solidFill>
              </a:rPr>
              <a:t>Commission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  <a:r>
              <a:rPr lang="tr-TR" sz="2800" dirty="0" err="1">
                <a:solidFill>
                  <a:schemeClr val="tx2"/>
                </a:solidFill>
              </a:rPr>
              <a:t>Internationale</a:t>
            </a:r>
            <a:r>
              <a:rPr lang="tr-TR" sz="2800" dirty="0">
                <a:solidFill>
                  <a:schemeClr val="tx2"/>
                </a:solidFill>
              </a:rPr>
              <a:t> de </a:t>
            </a:r>
            <a:r>
              <a:rPr lang="tr-TR" sz="2800" dirty="0" err="1">
                <a:solidFill>
                  <a:schemeClr val="tx2"/>
                </a:solidFill>
              </a:rPr>
              <a:t>l'Eclairage</a:t>
            </a:r>
            <a:r>
              <a:rPr lang="tr-TR" sz="2800" dirty="0">
                <a:solidFill>
                  <a:schemeClr val="tx2"/>
                </a:solidFill>
              </a:rPr>
              <a:t>) </a:t>
            </a:r>
            <a:r>
              <a:rPr lang="tr-TR" sz="2800" dirty="0">
                <a:solidFill>
                  <a:srgbClr val="FF0000"/>
                </a:solidFill>
              </a:rPr>
              <a:t>Uluslararası Aydınlatma Kurumu </a:t>
            </a:r>
            <a:r>
              <a:rPr lang="tr-TR" sz="2800" dirty="0">
                <a:solidFill>
                  <a:schemeClr val="tx2"/>
                </a:solidFill>
              </a:rPr>
              <a:t>(International </a:t>
            </a:r>
            <a:r>
              <a:rPr lang="tr-TR" sz="2800" dirty="0" err="1">
                <a:solidFill>
                  <a:schemeClr val="tx2"/>
                </a:solidFill>
              </a:rPr>
              <a:t>Commision</a:t>
            </a:r>
            <a:r>
              <a:rPr lang="tr-TR" sz="2800" dirty="0">
                <a:solidFill>
                  <a:schemeClr val="tx2"/>
                </a:solidFill>
              </a:rPr>
              <a:t> on </a:t>
            </a:r>
            <a:r>
              <a:rPr lang="tr-TR" sz="2800" dirty="0" err="1">
                <a:solidFill>
                  <a:schemeClr val="tx2"/>
                </a:solidFill>
              </a:rPr>
              <a:t>Illumination</a:t>
            </a:r>
            <a:r>
              <a:rPr lang="tr-TR" sz="2800" dirty="0">
                <a:solidFill>
                  <a:schemeClr val="tx2"/>
                </a:solidFill>
              </a:rPr>
              <a:t>) tarafından yapılmıştır.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Bunun yanında bu alanda çalışan </a:t>
            </a:r>
            <a:r>
              <a:rPr lang="tr-TR" sz="2800" dirty="0">
                <a:solidFill>
                  <a:srgbClr val="00B050"/>
                </a:solidFill>
              </a:rPr>
              <a:t>özel firmaların </a:t>
            </a:r>
            <a:r>
              <a:rPr lang="tr-TR" sz="2800" dirty="0">
                <a:solidFill>
                  <a:schemeClr val="tx2"/>
                </a:solidFill>
              </a:rPr>
              <a:t>da bu konuda katkıda bulunduğu görülmektedir. </a:t>
            </a:r>
          </a:p>
        </p:txBody>
      </p:sp>
    </p:spTree>
    <p:extLst>
      <p:ext uri="{BB962C8B-B14F-4D97-AF65-F5344CB8AC3E}">
        <p14:creationId xmlns:p14="http://schemas.microsoft.com/office/powerpoint/2010/main" val="340532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96240"/>
            <a:ext cx="9509760" cy="612047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En yaygın kullanılan renk tanımlama modelleri arasında </a:t>
            </a:r>
            <a:r>
              <a:rPr lang="tr-TR" sz="2800" dirty="0" err="1">
                <a:solidFill>
                  <a:srgbClr val="FF0000"/>
                </a:solidFill>
              </a:rPr>
              <a:t>Munsell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CIE XYZ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7030A0"/>
                </a:solidFill>
              </a:rPr>
              <a:t>RGB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00B050"/>
                </a:solidFill>
              </a:rPr>
              <a:t>CMYK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 err="1">
                <a:solidFill>
                  <a:srgbClr val="C00000"/>
                </a:solidFill>
              </a:rPr>
              <a:t>Hunter</a:t>
            </a:r>
            <a:r>
              <a:rPr lang="tr-TR" sz="2800" dirty="0">
                <a:solidFill>
                  <a:srgbClr val="C00000"/>
                </a:solidFill>
              </a:rPr>
              <a:t> </a:t>
            </a:r>
            <a:r>
              <a:rPr lang="tr-TR" sz="2800" dirty="0" err="1">
                <a:solidFill>
                  <a:srgbClr val="C00000"/>
                </a:solidFill>
              </a:rPr>
              <a:t>Lab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01CB9B"/>
                </a:solidFill>
              </a:rPr>
              <a:t>CIE </a:t>
            </a:r>
            <a:r>
              <a:rPr lang="tr-TR" sz="2800" dirty="0" err="1">
                <a:solidFill>
                  <a:srgbClr val="01CB9B"/>
                </a:solidFill>
              </a:rPr>
              <a:t>Lab</a:t>
            </a:r>
            <a:r>
              <a:rPr lang="tr-TR" sz="2800" dirty="0">
                <a:solidFill>
                  <a:srgbClr val="01CB9B"/>
                </a:solidFill>
              </a:rPr>
              <a:t> (L*a*b*) </a:t>
            </a:r>
            <a:r>
              <a:rPr lang="tr-TR" sz="2800" dirty="0">
                <a:solidFill>
                  <a:schemeClr val="tx2"/>
                </a:solidFill>
              </a:rPr>
              <a:t>ve </a:t>
            </a:r>
            <a:r>
              <a:rPr lang="tr-TR" sz="2800" dirty="0">
                <a:solidFill>
                  <a:schemeClr val="accent2">
                    <a:lumMod val="75000"/>
                  </a:schemeClr>
                </a:solidFill>
              </a:rPr>
              <a:t>CIE L*C*h</a:t>
            </a:r>
            <a:r>
              <a:rPr lang="tr-TR" sz="2800" dirty="0">
                <a:solidFill>
                  <a:schemeClr val="tx2"/>
                </a:solidFill>
              </a:rPr>
              <a:t> renk modelleri bulunmaktadır.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Çizelge 1’de bazı renk sistemlerinin tarihsel gelişimi, Çizelge 2’de ise kullanım alanları verilmiştir. </a:t>
            </a:r>
          </a:p>
        </p:txBody>
      </p:sp>
    </p:spTree>
    <p:extLst>
      <p:ext uri="{BB962C8B-B14F-4D97-AF65-F5344CB8AC3E}">
        <p14:creationId xmlns:p14="http://schemas.microsoft.com/office/powerpoint/2010/main" val="228267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>
            <a:extLst>
              <a:ext uri="{FF2B5EF4-FFF2-40B4-BE49-F238E27FC236}">
                <a16:creationId xmlns:a16="http://schemas.microsoft.com/office/drawing/2014/main" id="{F9962E4E-24E7-4720-97B5-F5D6F95C62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8956044"/>
              </p:ext>
            </p:extLst>
          </p:nvPr>
        </p:nvGraphicFramePr>
        <p:xfrm>
          <a:off x="1006158" y="869315"/>
          <a:ext cx="10484802" cy="36271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494934">
                  <a:extLst>
                    <a:ext uri="{9D8B030D-6E8A-4147-A177-3AD203B41FA5}">
                      <a16:colId xmlns:a16="http://schemas.microsoft.com/office/drawing/2014/main" val="2014524032"/>
                    </a:ext>
                  </a:extLst>
                </a:gridCol>
                <a:gridCol w="1562627">
                  <a:extLst>
                    <a:ext uri="{9D8B030D-6E8A-4147-A177-3AD203B41FA5}">
                      <a16:colId xmlns:a16="http://schemas.microsoft.com/office/drawing/2014/main" val="3795821899"/>
                    </a:ext>
                  </a:extLst>
                </a:gridCol>
                <a:gridCol w="5427241">
                  <a:extLst>
                    <a:ext uri="{9D8B030D-6E8A-4147-A177-3AD203B41FA5}">
                      <a16:colId xmlns:a16="http://schemas.microsoft.com/office/drawing/2014/main" val="10863466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Renk Modeli 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Tarih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Kurum / Kişi 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968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8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Munsell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1905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Albert Henry </a:t>
                      </a:r>
                      <a:r>
                        <a:rPr lang="de-DE" sz="28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Munsell</a:t>
                      </a:r>
                      <a:r>
                        <a:rPr lang="de-DE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478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CMYK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1906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Eagle Printing Ink Company 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6162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RGB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1920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Thomas Young, Hermann Helmholtz 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0069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CIE XYZ (CIE) 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1931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Uluslararası Aydınlatma Kuruluşu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056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Hunter Lab 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1966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Hunter Associates Laboratory, Inc. 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3635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CIE L*a*b* (CIE) 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1976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Uluslararası Aydınlatma Kuruluşu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0448318"/>
                  </a:ext>
                </a:extLst>
              </a:tr>
            </a:tbl>
          </a:graphicData>
        </a:graphic>
      </p:graphicFrame>
      <p:sp>
        <p:nvSpPr>
          <p:cNvPr id="3" name="Dikdörtgen 2">
            <a:extLst>
              <a:ext uri="{FF2B5EF4-FFF2-40B4-BE49-F238E27FC236}">
                <a16:creationId xmlns:a16="http://schemas.microsoft.com/office/drawing/2014/main" id="{695748D6-1222-42F1-B890-849E99AB0151}"/>
              </a:ext>
            </a:extLst>
          </p:cNvPr>
          <p:cNvSpPr/>
          <p:nvPr/>
        </p:nvSpPr>
        <p:spPr>
          <a:xfrm>
            <a:off x="2910840" y="342900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	 		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 		</a:t>
            </a:r>
          </a:p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	 		</a:t>
            </a:r>
          </a:p>
        </p:txBody>
      </p:sp>
    </p:spTree>
    <p:extLst>
      <p:ext uri="{BB962C8B-B14F-4D97-AF65-F5344CB8AC3E}">
        <p14:creationId xmlns:p14="http://schemas.microsoft.com/office/powerpoint/2010/main" val="155960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695748D6-1222-42F1-B890-849E99AB0151}"/>
              </a:ext>
            </a:extLst>
          </p:cNvPr>
          <p:cNvSpPr/>
          <p:nvPr/>
        </p:nvSpPr>
        <p:spPr>
          <a:xfrm>
            <a:off x="2910840" y="342900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	 		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 		</a:t>
            </a:r>
          </a:p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	 		</a:t>
            </a:r>
          </a:p>
        </p:txBody>
      </p:sp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C73DD96F-4782-4AE2-BBB6-64AEEDCFA3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8617251"/>
              </p:ext>
            </p:extLst>
          </p:nvPr>
        </p:nvGraphicFramePr>
        <p:xfrm>
          <a:off x="785018" y="1021587"/>
          <a:ext cx="10621964" cy="310896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300924">
                  <a:extLst>
                    <a:ext uri="{9D8B030D-6E8A-4147-A177-3AD203B41FA5}">
                      <a16:colId xmlns:a16="http://schemas.microsoft.com/office/drawing/2014/main" val="1881529470"/>
                    </a:ext>
                  </a:extLst>
                </a:gridCol>
                <a:gridCol w="8321040">
                  <a:extLst>
                    <a:ext uri="{9D8B030D-6E8A-4147-A177-3AD203B41FA5}">
                      <a16:colId xmlns:a16="http://schemas.microsoft.com/office/drawing/2014/main" val="14121500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Renk Modeli 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Kullanım alanı 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1869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Munsell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Saç, diş, deri, toprak rengi 	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475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CMYK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Renkli yazıcı, Matbaa baskı işleri 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789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RGB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TV, Monitör, Tarayıcı, Kamera, Bilgisayar, Web sayfaları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77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Hunter</a:t>
                      </a:r>
                      <a:r>
                        <a:rPr lang="tr-TR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tr-TR" sz="28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Lab</a:t>
                      </a:r>
                      <a:r>
                        <a:rPr lang="tr-TR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Renk ölçüm cihazları 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3225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CIE L*a*b*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Renk ölçüm cihazları </a:t>
                      </a:r>
                      <a:endParaRPr lang="tr-T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76782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810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 rtl="0"/>
            <a:r>
              <a:rPr lang="tr-TR" sz="3200" b="1" kern="1200" dirty="0" err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Munsell</a:t>
            </a:r>
            <a:r>
              <a:rPr lang="tr-TR" sz="32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Renk Sistemi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1905 yılında ressam Albert Henry </a:t>
            </a:r>
            <a:r>
              <a:rPr lang="tr-TR" sz="2800" dirty="0" err="1">
                <a:solidFill>
                  <a:schemeClr val="tx2"/>
                </a:solidFill>
              </a:rPr>
              <a:t>Munsell</a:t>
            </a:r>
            <a:r>
              <a:rPr lang="tr-TR" sz="2800" dirty="0">
                <a:solidFill>
                  <a:schemeClr val="tx2"/>
                </a:solidFill>
              </a:rPr>
              <a:t> (1858-1918) tarafından geliştirilmiştir.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Silindirik ve üç boyutlu bir renk sistemi olup, bu </a:t>
            </a:r>
            <a:r>
              <a:rPr lang="tr-TR" sz="2800" dirty="0">
                <a:solidFill>
                  <a:srgbClr val="00B050"/>
                </a:solidFill>
              </a:rPr>
              <a:t>renk sisteminde </a:t>
            </a:r>
            <a:r>
              <a:rPr lang="tr-TR" sz="2800" dirty="0">
                <a:solidFill>
                  <a:schemeClr val="tx2"/>
                </a:solidFill>
              </a:rPr>
              <a:t>renk </a:t>
            </a:r>
            <a:r>
              <a:rPr lang="tr-TR" sz="2800" dirty="0">
                <a:solidFill>
                  <a:srgbClr val="FF0000"/>
                </a:solidFill>
              </a:rPr>
              <a:t>üç eksende </a:t>
            </a:r>
            <a:r>
              <a:rPr lang="tr-TR" sz="2800" dirty="0">
                <a:solidFill>
                  <a:schemeClr val="tx2"/>
                </a:solidFill>
              </a:rPr>
              <a:t>tanımlanır: </a:t>
            </a:r>
          </a:p>
        </p:txBody>
      </p:sp>
    </p:spTree>
    <p:extLst>
      <p:ext uri="{BB962C8B-B14F-4D97-AF65-F5344CB8AC3E}">
        <p14:creationId xmlns:p14="http://schemas.microsoft.com/office/powerpoint/2010/main" val="107939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50520"/>
            <a:ext cx="9509760" cy="616619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Renk (</a:t>
            </a:r>
            <a:r>
              <a:rPr lang="tr-TR" sz="2800" dirty="0" err="1">
                <a:solidFill>
                  <a:schemeClr val="tx2"/>
                </a:solidFill>
              </a:rPr>
              <a:t>Hue</a:t>
            </a:r>
            <a:r>
              <a:rPr lang="tr-TR" sz="2800" dirty="0">
                <a:solidFill>
                  <a:schemeClr val="tx2"/>
                </a:solidFill>
              </a:rPr>
              <a:t>) (Mavi, Yeşil, Kırmızı) (1…10),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Renk Canlılığı (</a:t>
            </a:r>
            <a:r>
              <a:rPr lang="tr-TR" sz="2800" dirty="0" err="1">
                <a:solidFill>
                  <a:schemeClr val="tx2"/>
                </a:solidFill>
              </a:rPr>
              <a:t>Chroma</a:t>
            </a:r>
            <a:r>
              <a:rPr lang="tr-TR" sz="2800" dirty="0">
                <a:solidFill>
                  <a:schemeClr val="tx2"/>
                </a:solidFill>
              </a:rPr>
              <a:t>): (0…12),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Parlaklık (Value): (0…10).</a:t>
            </a:r>
          </a:p>
        </p:txBody>
      </p:sp>
      <p:pic>
        <p:nvPicPr>
          <p:cNvPr id="7172" name="Picture 4" descr="Image result for color Munsell">
            <a:extLst>
              <a:ext uri="{FF2B5EF4-FFF2-40B4-BE49-F238E27FC236}">
                <a16:creationId xmlns:a16="http://schemas.microsoft.com/office/drawing/2014/main" id="{A7D4A568-2B45-49F2-8E3D-080566CE7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498" y="2697480"/>
            <a:ext cx="4291270" cy="381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munsell renk sistemi ile ilgili gÃ¶rsel sonucu">
            <a:extLst>
              <a:ext uri="{FF2B5EF4-FFF2-40B4-BE49-F238E27FC236}">
                <a16:creationId xmlns:a16="http://schemas.microsoft.com/office/drawing/2014/main" id="{0F42E2AE-A4C8-4F44-B8B6-3B7E16CB5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536" y="2706710"/>
            <a:ext cx="6158962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65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50520"/>
            <a:ext cx="9509760" cy="616619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Rengi belirlenecek nesnenin renkli kağıtlarla kıyaslanarak en yakın renkli kağıda göre renk değerinin belirlenmesi şeklinde uygulanır.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Renk belirleme işlemi insan gözü ile yapıldığından </a:t>
            </a:r>
            <a:r>
              <a:rPr lang="tr-TR" sz="2800" dirty="0">
                <a:solidFill>
                  <a:srgbClr val="00B050"/>
                </a:solidFill>
              </a:rPr>
              <a:t>nesnel bir yöntem değildir</a:t>
            </a:r>
            <a:r>
              <a:rPr lang="tr-TR" sz="2800" dirty="0">
                <a:solidFill>
                  <a:schemeClr val="tx2"/>
                </a:solidFill>
              </a:rPr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Modern elektronik renk ölçüm sistemlerinin kullanımda olmadığı eski dönemlerde kullanılmıştır.</a:t>
            </a:r>
          </a:p>
        </p:txBody>
      </p:sp>
    </p:spTree>
    <p:extLst>
      <p:ext uri="{BB962C8B-B14F-4D97-AF65-F5344CB8AC3E}">
        <p14:creationId xmlns:p14="http://schemas.microsoft.com/office/powerpoint/2010/main" val="356310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 rtl="0"/>
            <a:r>
              <a:rPr lang="tr-TR" sz="32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CMYK Renk Sistemi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1906 yılında </a:t>
            </a:r>
            <a:r>
              <a:rPr lang="tr-TR" sz="2800" dirty="0" err="1">
                <a:solidFill>
                  <a:srgbClr val="0070C0"/>
                </a:solidFill>
              </a:rPr>
              <a:t>Eagle</a:t>
            </a:r>
            <a:r>
              <a:rPr lang="tr-TR" sz="2800" dirty="0">
                <a:solidFill>
                  <a:srgbClr val="0070C0"/>
                </a:solidFill>
              </a:rPr>
              <a:t> Printing </a:t>
            </a:r>
            <a:r>
              <a:rPr lang="tr-TR" sz="2800" dirty="0" err="1">
                <a:solidFill>
                  <a:srgbClr val="0070C0"/>
                </a:solidFill>
              </a:rPr>
              <a:t>Ink</a:t>
            </a:r>
            <a:r>
              <a:rPr lang="tr-TR" sz="2800" dirty="0">
                <a:solidFill>
                  <a:srgbClr val="0070C0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firması tarafından baskı işleri için geliştirilmiş dört renk esaslı bir renk sistemidir.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Özellikle </a:t>
            </a:r>
            <a:r>
              <a:rPr lang="tr-TR" sz="2800" dirty="0">
                <a:solidFill>
                  <a:srgbClr val="FF0000"/>
                </a:solidFill>
              </a:rPr>
              <a:t>renkli yazıcılar </a:t>
            </a:r>
            <a:r>
              <a:rPr lang="tr-TR" sz="2800" dirty="0">
                <a:solidFill>
                  <a:schemeClr val="tx2"/>
                </a:solidFill>
              </a:rPr>
              <a:t>ve matbaalar için kullanılmaktadır.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CMYK dört rengin kısaltmasıyla oluşmuştur. </a:t>
            </a:r>
          </a:p>
        </p:txBody>
      </p:sp>
    </p:spTree>
    <p:extLst>
      <p:ext uri="{BB962C8B-B14F-4D97-AF65-F5344CB8AC3E}">
        <p14:creationId xmlns:p14="http://schemas.microsoft.com/office/powerpoint/2010/main" val="326493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5760"/>
            <a:ext cx="5623560" cy="61509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Bunlar; </a:t>
            </a:r>
            <a:r>
              <a:rPr lang="tr-TR" sz="2800" dirty="0" err="1">
                <a:solidFill>
                  <a:srgbClr val="00ADEF"/>
                </a:solidFill>
              </a:rPr>
              <a:t>Cyan</a:t>
            </a:r>
            <a:r>
              <a:rPr lang="tr-TR" sz="2800" dirty="0">
                <a:solidFill>
                  <a:srgbClr val="00ADEF"/>
                </a:solidFill>
              </a:rPr>
              <a:t> (C) (mavi), </a:t>
            </a:r>
            <a:r>
              <a:rPr lang="tr-TR" sz="2800" dirty="0" err="1">
                <a:solidFill>
                  <a:srgbClr val="ED008C"/>
                </a:solidFill>
              </a:rPr>
              <a:t>Magenta</a:t>
            </a:r>
            <a:r>
              <a:rPr lang="tr-TR" sz="2800" dirty="0">
                <a:solidFill>
                  <a:srgbClr val="ED008C"/>
                </a:solidFill>
              </a:rPr>
              <a:t> (M) (Mor),</a:t>
            </a:r>
            <a:r>
              <a:rPr lang="tr-TR" sz="2800" dirty="0">
                <a:solidFill>
                  <a:srgbClr val="FFC000"/>
                </a:solidFill>
              </a:rPr>
              <a:t> </a:t>
            </a:r>
            <a:r>
              <a:rPr lang="tr-TR" sz="2800" dirty="0" err="1">
                <a:solidFill>
                  <a:srgbClr val="FFC000"/>
                </a:solidFill>
              </a:rPr>
              <a:t>Yellow</a:t>
            </a:r>
            <a:r>
              <a:rPr lang="tr-TR" sz="2800" dirty="0">
                <a:solidFill>
                  <a:srgbClr val="FFC000"/>
                </a:solidFill>
              </a:rPr>
              <a:t> (Y) (Sarı), </a:t>
            </a:r>
            <a:r>
              <a:rPr lang="tr-TR" sz="2800" dirty="0" err="1">
                <a:solidFill>
                  <a:schemeClr val="tx2"/>
                </a:solidFill>
              </a:rPr>
              <a:t>Key</a:t>
            </a:r>
            <a:r>
              <a:rPr lang="tr-TR" sz="2800" dirty="0">
                <a:solidFill>
                  <a:schemeClr val="tx2"/>
                </a:solidFill>
              </a:rPr>
              <a:t> (K) (Siyah).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Renkli yazıcılar </a:t>
            </a:r>
            <a:r>
              <a:rPr lang="tr-TR" sz="2800" dirty="0">
                <a:solidFill>
                  <a:schemeClr val="tx2"/>
                </a:solidFill>
              </a:rPr>
              <a:t>bu renk sistemi ile çalıştığından renkli yazıcılar içerisinde her bir renk için dört adet toner bulunur.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C8617E3-747F-4FD7-8C19-B9FC212F6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082" y="1067095"/>
            <a:ext cx="4390476" cy="47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44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5760"/>
            <a:ext cx="9509760" cy="61509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B050"/>
                </a:solidFill>
              </a:rPr>
              <a:t>Yazıcı içindeki tonerlerde </a:t>
            </a:r>
            <a:r>
              <a:rPr lang="tr-TR" sz="2800" dirty="0">
                <a:solidFill>
                  <a:schemeClr val="tx2"/>
                </a:solidFill>
              </a:rPr>
              <a:t>bulunan renk maddeleri uygun miktarlarda kullanılarak istenen renkler elde edilir.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 renk sisteminde, </a:t>
            </a:r>
            <a:r>
              <a:rPr lang="tr-TR" sz="2800" dirty="0">
                <a:solidFill>
                  <a:srgbClr val="FF0000"/>
                </a:solidFill>
              </a:rPr>
              <a:t>üç ana rengin </a:t>
            </a:r>
            <a:r>
              <a:rPr lang="tr-TR" sz="2800" dirty="0">
                <a:solidFill>
                  <a:schemeClr val="tx2"/>
                </a:solidFill>
              </a:rPr>
              <a:t>(CMY) birleşimi, tam doygun siyah üretmek için yeterli olmadığından, </a:t>
            </a:r>
            <a:r>
              <a:rPr lang="tr-TR" sz="2800" dirty="0">
                <a:solidFill>
                  <a:srgbClr val="0070C0"/>
                </a:solidFill>
              </a:rPr>
              <a:t>ayrıca siyah renk de kullanılır</a:t>
            </a:r>
            <a:r>
              <a:rPr lang="tr-TR" sz="2800" dirty="0">
                <a:solidFill>
                  <a:schemeClr val="tx2"/>
                </a:solidFill>
              </a:rPr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 sebeple siyah renk, "</a:t>
            </a:r>
            <a:r>
              <a:rPr lang="tr-TR" sz="2800" dirty="0">
                <a:solidFill>
                  <a:srgbClr val="C80A00"/>
                </a:solidFill>
              </a:rPr>
              <a:t>anahtar</a:t>
            </a:r>
            <a:r>
              <a:rPr lang="tr-TR" sz="2800" dirty="0">
                <a:solidFill>
                  <a:schemeClr val="tx2"/>
                </a:solidFill>
              </a:rPr>
              <a:t>" anlamına gelen İngilizce “</a:t>
            </a:r>
            <a:r>
              <a:rPr lang="tr-TR" sz="2800" dirty="0" err="1">
                <a:solidFill>
                  <a:srgbClr val="C80A00"/>
                </a:solidFill>
              </a:rPr>
              <a:t>Key</a:t>
            </a:r>
            <a:r>
              <a:rPr lang="tr-TR" sz="2800" dirty="0">
                <a:solidFill>
                  <a:schemeClr val="tx2"/>
                </a:solidFill>
              </a:rPr>
              <a:t>” kelimesinin ilk harfi ile ifade edilir.</a:t>
            </a:r>
          </a:p>
        </p:txBody>
      </p:sp>
    </p:spTree>
    <p:extLst>
      <p:ext uri="{BB962C8B-B14F-4D97-AF65-F5344CB8AC3E}">
        <p14:creationId xmlns:p14="http://schemas.microsoft.com/office/powerpoint/2010/main" val="422692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3.5 Gıdanın Rengi ve Bulanıklığı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altLang="en-US" sz="2800" b="1" dirty="0">
                <a:solidFill>
                  <a:schemeClr val="accent3">
                    <a:lumMod val="50000"/>
                  </a:schemeClr>
                </a:solidFill>
              </a:rPr>
              <a:t>Giriş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altLang="en-US" sz="2800" b="1" dirty="0">
                <a:solidFill>
                  <a:schemeClr val="accent3">
                    <a:lumMod val="50000"/>
                  </a:schemeClr>
                </a:solidFill>
              </a:rPr>
              <a:t>RENK NEDİR?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7030A0"/>
                </a:solidFill>
              </a:rPr>
              <a:t>Görsel Değerlendirmeyi Etkileyen Faktörler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Renk ve Görünür Işınım (Işık)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7030A0"/>
                </a:solidFill>
              </a:rPr>
              <a:t>Yansıma, Geçirgenlik, Emilim </a:t>
            </a:r>
            <a:endParaRPr lang="tr-TR" sz="28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0070C0"/>
                </a:solidFill>
              </a:rPr>
              <a:t>Renk Ölçüm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00B050"/>
                </a:solidFill>
              </a:rPr>
              <a:t>Renk Tanımlama Modelleri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50"/>
                </a:solidFill>
              </a:rPr>
              <a:t>Renk Ölçüm Cihazları ve Çalışma İlkeleri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00B050"/>
                </a:solidFill>
              </a:rPr>
              <a:t>Gıda Uygulamalarında Renk Ölçümü</a:t>
            </a:r>
          </a:p>
        </p:txBody>
      </p:sp>
    </p:spTree>
    <p:extLst>
      <p:ext uri="{BB962C8B-B14F-4D97-AF65-F5344CB8AC3E}">
        <p14:creationId xmlns:p14="http://schemas.microsoft.com/office/powerpoint/2010/main" val="152487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 rtl="0"/>
            <a:r>
              <a:rPr lang="tr-TR" sz="32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RGB Renk Sistemi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19" y="1210614"/>
            <a:ext cx="6858087" cy="53060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RGB renk sisteminde 1920’li yıllarda </a:t>
            </a:r>
            <a:r>
              <a:rPr lang="tr-TR" sz="2800" dirty="0">
                <a:solidFill>
                  <a:srgbClr val="FF0000"/>
                </a:solidFill>
              </a:rPr>
              <a:t>Thomas </a:t>
            </a:r>
            <a:r>
              <a:rPr lang="tr-TR" sz="2800" dirty="0" err="1">
                <a:solidFill>
                  <a:srgbClr val="FF0000"/>
                </a:solidFill>
              </a:rPr>
              <a:t>Young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 err="1">
                <a:solidFill>
                  <a:srgbClr val="FF0000"/>
                </a:solidFill>
              </a:rPr>
              <a:t>Hermann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Helmholtz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tarafından </a:t>
            </a:r>
            <a:r>
              <a:rPr lang="tr-TR" sz="2800" dirty="0">
                <a:solidFill>
                  <a:srgbClr val="00ADEF"/>
                </a:solidFill>
              </a:rPr>
              <a:t>üç ana renk </a:t>
            </a:r>
            <a:r>
              <a:rPr lang="tr-TR" sz="2800" dirty="0">
                <a:solidFill>
                  <a:schemeClr val="tx2"/>
                </a:solidFill>
              </a:rPr>
              <a:t>olan </a:t>
            </a:r>
            <a:r>
              <a:rPr lang="tr-TR" sz="2800" dirty="0">
                <a:solidFill>
                  <a:srgbClr val="FF0000"/>
                </a:solidFill>
              </a:rPr>
              <a:t>Kırmızı (</a:t>
            </a:r>
            <a:r>
              <a:rPr lang="tr-TR" sz="2800" dirty="0" err="1">
                <a:solidFill>
                  <a:srgbClr val="FF0000"/>
                </a:solidFill>
              </a:rPr>
              <a:t>Red</a:t>
            </a:r>
            <a:r>
              <a:rPr lang="tr-TR" sz="2800" dirty="0">
                <a:solidFill>
                  <a:srgbClr val="FF0000"/>
                </a:solidFill>
              </a:rPr>
              <a:t>)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00B050"/>
                </a:solidFill>
              </a:rPr>
              <a:t>Yeşil (</a:t>
            </a:r>
            <a:r>
              <a:rPr lang="tr-TR" sz="2800" dirty="0" err="1">
                <a:solidFill>
                  <a:srgbClr val="00B050"/>
                </a:solidFill>
              </a:rPr>
              <a:t>Green</a:t>
            </a:r>
            <a:r>
              <a:rPr lang="tr-TR" sz="2800" dirty="0">
                <a:solidFill>
                  <a:srgbClr val="00B050"/>
                </a:solidFill>
              </a:rPr>
              <a:t>) </a:t>
            </a:r>
            <a:r>
              <a:rPr lang="tr-TR" sz="2800" dirty="0">
                <a:solidFill>
                  <a:schemeClr val="tx2"/>
                </a:solidFill>
              </a:rPr>
              <a:t>ve </a:t>
            </a:r>
            <a:r>
              <a:rPr lang="tr-TR" sz="2800" dirty="0">
                <a:solidFill>
                  <a:srgbClr val="0070C0"/>
                </a:solidFill>
              </a:rPr>
              <a:t>Mavi (Blue) </a:t>
            </a:r>
            <a:r>
              <a:rPr lang="tr-TR" sz="2800" dirty="0">
                <a:solidFill>
                  <a:schemeClr val="tx2"/>
                </a:solidFill>
              </a:rPr>
              <a:t>renklerinin İngilizce karşılığının baş harfleri birleştirilerek sisteme isim verilmiş olup, diğer tüm renkler bu üç rengin karışımıyla elde edilir. </a:t>
            </a:r>
            <a:endParaRPr lang="tr-TR" sz="4000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E9677C4-C01D-436F-B015-A5232E0D0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9207" y="1519707"/>
            <a:ext cx="3595322" cy="381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1000"/>
            <a:ext cx="9509760" cy="613571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Bilgisayar, TV ekranı, tarayıcı, dijital fotoğraf makinelerinde bu renk sistemi kullanılır.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Sistemde her bir renk, </a:t>
            </a:r>
            <a:r>
              <a:rPr lang="tr-TR" sz="2800" dirty="0">
                <a:solidFill>
                  <a:srgbClr val="00B050"/>
                </a:solidFill>
              </a:rPr>
              <a:t>doygunluk</a:t>
            </a:r>
            <a:r>
              <a:rPr lang="tr-TR" sz="2800" dirty="0">
                <a:solidFill>
                  <a:schemeClr val="tx2"/>
                </a:solidFill>
              </a:rPr>
              <a:t> ve </a:t>
            </a:r>
            <a:r>
              <a:rPr lang="tr-TR" sz="2800" dirty="0">
                <a:solidFill>
                  <a:srgbClr val="0070C0"/>
                </a:solidFill>
              </a:rPr>
              <a:t>parlaklık</a:t>
            </a:r>
            <a:r>
              <a:rPr lang="tr-TR" sz="2800" dirty="0">
                <a:solidFill>
                  <a:schemeClr val="tx2"/>
                </a:solidFill>
              </a:rPr>
              <a:t> açısından </a:t>
            </a:r>
            <a:r>
              <a:rPr lang="tr-TR" sz="2800" dirty="0">
                <a:solidFill>
                  <a:srgbClr val="7030A0"/>
                </a:solidFill>
              </a:rPr>
              <a:t>3 rakam ile ifade edilir</a:t>
            </a:r>
            <a:r>
              <a:rPr lang="tr-TR" sz="2800" dirty="0">
                <a:solidFill>
                  <a:schemeClr val="tx2"/>
                </a:solidFill>
              </a:rPr>
              <a:t>. </a:t>
            </a:r>
          </a:p>
        </p:txBody>
      </p:sp>
      <p:pic>
        <p:nvPicPr>
          <p:cNvPr id="10242" name="Picture 2" descr="Related image">
            <a:extLst>
              <a:ext uri="{FF2B5EF4-FFF2-40B4-BE49-F238E27FC236}">
                <a16:creationId xmlns:a16="http://schemas.microsoft.com/office/drawing/2014/main" id="{D888807F-DEDB-4F5E-A0A5-CB463A100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208" y="3043093"/>
            <a:ext cx="5136832" cy="347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17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1000"/>
            <a:ext cx="9509760" cy="613571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Örneğin 8 bitlik (2</a:t>
            </a:r>
            <a:r>
              <a:rPr lang="tr-TR" sz="2800" baseline="30000" dirty="0">
                <a:solidFill>
                  <a:schemeClr val="tx2"/>
                </a:solidFill>
              </a:rPr>
              <a:t>8</a:t>
            </a:r>
            <a:r>
              <a:rPr lang="tr-TR" sz="2800" dirty="0">
                <a:solidFill>
                  <a:schemeClr val="tx2"/>
                </a:solidFill>
              </a:rPr>
              <a:t> = 256) bir RGB renk tanımlama siteminde, </a:t>
            </a:r>
            <a:r>
              <a:rPr lang="tr-TR" sz="2800" dirty="0">
                <a:solidFill>
                  <a:srgbClr val="FF0000"/>
                </a:solidFill>
              </a:rPr>
              <a:t>birinci rakam kırmızı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00B050"/>
                </a:solidFill>
              </a:rPr>
              <a:t>ikinci rakam, yeşil </a:t>
            </a:r>
            <a:r>
              <a:rPr lang="tr-TR" sz="2800" dirty="0">
                <a:solidFill>
                  <a:schemeClr val="tx2"/>
                </a:solidFill>
              </a:rPr>
              <a:t>ve </a:t>
            </a:r>
            <a:r>
              <a:rPr lang="tr-TR" sz="2800" dirty="0">
                <a:solidFill>
                  <a:srgbClr val="0070C0"/>
                </a:solidFill>
              </a:rPr>
              <a:t>üçüncü rakam mavi </a:t>
            </a:r>
            <a:r>
              <a:rPr lang="tr-TR" sz="2800" dirty="0">
                <a:solidFill>
                  <a:schemeClr val="tx2"/>
                </a:solidFill>
              </a:rPr>
              <a:t>renk bileşenini ifade etmek üzere; </a:t>
            </a:r>
            <a:r>
              <a:rPr lang="tr-TR" sz="2800" dirty="0">
                <a:solidFill>
                  <a:srgbClr val="ED008C"/>
                </a:solidFill>
              </a:rPr>
              <a:t>(0, 0, 0): Siyah, </a:t>
            </a:r>
            <a:r>
              <a:rPr lang="tr-TR" sz="2800" dirty="0">
                <a:solidFill>
                  <a:srgbClr val="C00000"/>
                </a:solidFill>
              </a:rPr>
              <a:t>(255, 255, 255): Beyaz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FF0000"/>
                </a:solidFill>
              </a:rPr>
              <a:t>(255, 0, 0): Kırmızı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00B050"/>
                </a:solidFill>
              </a:rPr>
              <a:t>(0, 255, 0): Yeşil,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rgbClr val="0070C0"/>
                </a:solidFill>
              </a:rPr>
              <a:t>(0, 0, 255): Mavi </a:t>
            </a:r>
            <a:r>
              <a:rPr lang="tr-TR" sz="2800" dirty="0">
                <a:solidFill>
                  <a:schemeClr val="tx2"/>
                </a:solidFill>
              </a:rPr>
              <a:t>rengi tanımlar. </a:t>
            </a:r>
            <a:endParaRPr lang="tr-TR" sz="4000" dirty="0">
              <a:solidFill>
                <a:schemeClr val="tx2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E0A05F7-8287-457F-BCA5-FC4CC2B16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0372" y="3591851"/>
            <a:ext cx="3411255" cy="292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08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 rtl="0"/>
            <a:r>
              <a:rPr lang="tr-TR" sz="36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CIE XYZ (</a:t>
            </a:r>
            <a:r>
              <a:rPr lang="tr-TR" sz="3600" b="1" kern="1200" dirty="0" err="1">
                <a:solidFill>
                  <a:srgbClr val="00B050"/>
                </a:solidFill>
                <a:latin typeface="+mj-lt"/>
                <a:ea typeface="+mj-ea"/>
                <a:cs typeface="+mj-cs"/>
              </a:rPr>
              <a:t>Yxy</a:t>
            </a:r>
            <a:r>
              <a:rPr lang="tr-TR" sz="36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) Renk Sistemi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1931 yılında </a:t>
            </a:r>
            <a:r>
              <a:rPr lang="tr-TR" sz="2800" dirty="0">
                <a:solidFill>
                  <a:srgbClr val="00ADEF"/>
                </a:solidFill>
              </a:rPr>
              <a:t>CIE</a:t>
            </a:r>
            <a:r>
              <a:rPr lang="tr-TR" sz="2800" dirty="0">
                <a:solidFill>
                  <a:schemeClr val="tx1"/>
                </a:solidFill>
              </a:rPr>
              <a:t> (</a:t>
            </a:r>
            <a:r>
              <a:rPr lang="tr-TR" sz="2800" dirty="0" err="1">
                <a:solidFill>
                  <a:schemeClr val="tx1"/>
                </a:solidFill>
              </a:rPr>
              <a:t>Commission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Internationale</a:t>
            </a:r>
            <a:r>
              <a:rPr lang="tr-TR" sz="2800" dirty="0">
                <a:solidFill>
                  <a:schemeClr val="tx1"/>
                </a:solidFill>
              </a:rPr>
              <a:t> de </a:t>
            </a:r>
            <a:r>
              <a:rPr lang="tr-TR" sz="2800" dirty="0" err="1">
                <a:solidFill>
                  <a:schemeClr val="tx1"/>
                </a:solidFill>
              </a:rPr>
              <a:t>l'Eclairage</a:t>
            </a:r>
            <a:r>
              <a:rPr lang="tr-TR" sz="2800" dirty="0">
                <a:solidFill>
                  <a:schemeClr val="tx1"/>
                </a:solidFill>
              </a:rPr>
              <a:t>: </a:t>
            </a:r>
            <a:r>
              <a:rPr lang="tr-TR" sz="2800" dirty="0">
                <a:solidFill>
                  <a:srgbClr val="C80A00"/>
                </a:solidFill>
              </a:rPr>
              <a:t>Uluslararası Aydınlatma Kurumu</a:t>
            </a:r>
            <a:r>
              <a:rPr lang="tr-TR" sz="2800" dirty="0">
                <a:solidFill>
                  <a:schemeClr val="tx1"/>
                </a:solidFill>
              </a:rPr>
              <a:t>) tarafından geliştirilmiştir.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1"/>
                </a:solidFill>
              </a:rPr>
              <a:t>Bu renk sistemi insan gözünde bulunan 3 ana rengi (</a:t>
            </a:r>
            <a:r>
              <a:rPr lang="tr-TR" sz="2800" dirty="0">
                <a:solidFill>
                  <a:srgbClr val="FF0000"/>
                </a:solidFill>
              </a:rPr>
              <a:t>kırmızı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rgbClr val="00B050"/>
                </a:solidFill>
              </a:rPr>
              <a:t>yeşil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mavi</a:t>
            </a:r>
            <a:r>
              <a:rPr lang="tr-TR" sz="2800" dirty="0">
                <a:solidFill>
                  <a:schemeClr val="tx1"/>
                </a:solidFill>
              </a:rPr>
              <a:t>) (X, Y, Z) algılayan üç ayrı çeşit renk </a:t>
            </a:r>
            <a:r>
              <a:rPr lang="tr-TR" sz="2800" dirty="0">
                <a:solidFill>
                  <a:srgbClr val="0070C0"/>
                </a:solidFill>
              </a:rPr>
              <a:t>algılama hücresinin tepkisini </a:t>
            </a:r>
            <a:r>
              <a:rPr lang="tr-TR" sz="2800" dirty="0">
                <a:solidFill>
                  <a:schemeClr val="tx1"/>
                </a:solidFill>
              </a:rPr>
              <a:t>esas alarak tasarlanmıştır. </a:t>
            </a:r>
            <a:endParaRPr lang="tr-TR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04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5760"/>
            <a:ext cx="5455920" cy="61509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Bu şekilde elde edilen </a:t>
            </a:r>
            <a:r>
              <a:rPr lang="tr-TR" sz="2800" dirty="0">
                <a:solidFill>
                  <a:srgbClr val="FF0000"/>
                </a:solidFill>
              </a:rPr>
              <a:t>renk sistemi iki boyutlu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(x ve y) olup bu iki boyut sadece rengi tanımlar ve parlaklık için bir boyut bulunmaz.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Örneğin kırmızı bir elmanın rengi x=0.48 ve y=0.30 değerine sahip ise bu renk diyagramında kırmızıya denk gelmektedir.</a:t>
            </a:r>
          </a:p>
        </p:txBody>
      </p:sp>
      <p:pic>
        <p:nvPicPr>
          <p:cNvPr id="15364" name="Picture 4" descr="Image result for color yxY system">
            <a:extLst>
              <a:ext uri="{FF2B5EF4-FFF2-40B4-BE49-F238E27FC236}">
                <a16:creationId xmlns:a16="http://schemas.microsoft.com/office/drawing/2014/main" id="{15364331-E960-4DB8-B4D4-013C85D65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040" y="558164"/>
            <a:ext cx="5204540" cy="552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04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5760"/>
            <a:ext cx="5042853" cy="61509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Şekilde x=0.20 ve y=0.10 olan kısım </a:t>
            </a:r>
            <a:r>
              <a:rPr lang="tr-TR" sz="2800" dirty="0">
                <a:solidFill>
                  <a:srgbClr val="0070C0"/>
                </a:solidFill>
              </a:rPr>
              <a:t>mavi rengi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, x=0.10 ve y=0.70 olan bölge </a:t>
            </a:r>
            <a:r>
              <a:rPr lang="tr-TR" sz="2800" dirty="0">
                <a:solidFill>
                  <a:srgbClr val="00B050"/>
                </a:solidFill>
              </a:rPr>
              <a:t>yeşil rengi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ve x=0.60 ve y=0.30 olan bölge </a:t>
            </a:r>
            <a:r>
              <a:rPr lang="tr-TR" sz="2800" dirty="0">
                <a:solidFill>
                  <a:srgbClr val="FF0000"/>
                </a:solidFill>
              </a:rPr>
              <a:t>kırmızı rengi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ifade eder. </a:t>
            </a:r>
            <a:endParaRPr lang="tr-TR" sz="3600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0" name="Picture 2" descr="Related image">
            <a:extLst>
              <a:ext uri="{FF2B5EF4-FFF2-40B4-BE49-F238E27FC236}">
                <a16:creationId xmlns:a16="http://schemas.microsoft.com/office/drawing/2014/main" id="{A0745AD4-621C-476B-A042-54C6EA3BC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973" y="365760"/>
            <a:ext cx="5472747" cy="615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05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5760"/>
            <a:ext cx="5042853" cy="61509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Diyagramda aynı zamanda </a:t>
            </a:r>
            <a:r>
              <a:rPr lang="tr-TR" sz="2800" dirty="0">
                <a:solidFill>
                  <a:srgbClr val="FF0000"/>
                </a:solidFill>
              </a:rPr>
              <a:t>dalga boyu değerleri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de </a:t>
            </a:r>
            <a:r>
              <a:rPr lang="tr-TR" sz="2800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nm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 birimi ile gösterilmiştir.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Renk diyagramının ortasına doğru gidildikçe, renk değeri azalır, orta noktaya yakın bu bölge </a:t>
            </a:r>
            <a:r>
              <a:rPr lang="tr-TR" sz="2800" dirty="0">
                <a:solidFill>
                  <a:srgbClr val="C00000"/>
                </a:solidFill>
              </a:rPr>
              <a:t>beyaz renk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bölgesidir. </a:t>
            </a:r>
            <a:endParaRPr lang="tr-TR" sz="3600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Picture 2" descr="Related image">
            <a:extLst>
              <a:ext uri="{FF2B5EF4-FFF2-40B4-BE49-F238E27FC236}">
                <a16:creationId xmlns:a16="http://schemas.microsoft.com/office/drawing/2014/main" id="{071D66F2-4D11-4640-A16D-21AF3CB73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973" y="365760"/>
            <a:ext cx="5472747" cy="615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13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 rtl="0"/>
            <a:r>
              <a:rPr lang="tr-TR" sz="3600" b="1" kern="1200" dirty="0" err="1">
                <a:solidFill>
                  <a:srgbClr val="00B050"/>
                </a:solidFill>
                <a:latin typeface="+mj-lt"/>
                <a:ea typeface="+mj-ea"/>
                <a:cs typeface="+mj-cs"/>
              </a:rPr>
              <a:t>Hunter</a:t>
            </a:r>
            <a:r>
              <a:rPr lang="tr-TR" sz="36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 </a:t>
            </a:r>
            <a:r>
              <a:rPr lang="tr-TR" sz="3600" b="1" kern="1200" dirty="0" err="1">
                <a:solidFill>
                  <a:srgbClr val="00B050"/>
                </a:solidFill>
                <a:latin typeface="+mj-lt"/>
                <a:ea typeface="+mj-ea"/>
                <a:cs typeface="+mj-cs"/>
              </a:rPr>
              <a:t>Lab</a:t>
            </a:r>
            <a:r>
              <a:rPr lang="tr-TR" sz="36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 Renk Sistemi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1966 yılında </a:t>
            </a:r>
            <a:r>
              <a:rPr lang="tr-TR" sz="2800" dirty="0" err="1">
                <a:solidFill>
                  <a:srgbClr val="FF0000"/>
                </a:solidFill>
              </a:rPr>
              <a:t>Hunter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Associates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Laboratory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Inc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rgbClr val="000000"/>
                </a:solidFill>
              </a:rPr>
              <a:t>isimli firma tarafından geliştirilmiştir.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Renk L, a, b değerleri ile ifade edilir. 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02EAA399-44A4-4088-9D61-651394BC2C73}"/>
              </a:ext>
            </a:extLst>
          </p:cNvPr>
          <p:cNvSpPr/>
          <p:nvPr/>
        </p:nvSpPr>
        <p:spPr>
          <a:xfrm>
            <a:off x="1341120" y="3241219"/>
            <a:ext cx="6096000" cy="3260251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7030A0"/>
                </a:solidFill>
              </a:rPr>
              <a:t>L değeri parlaklığı</a:t>
            </a:r>
            <a:r>
              <a:rPr lang="tr-TR" sz="2800" dirty="0">
                <a:solidFill>
                  <a:srgbClr val="000000"/>
                </a:solidFill>
              </a:rPr>
              <a:t>, </a:t>
            </a:r>
            <a:r>
              <a:rPr lang="tr-TR" sz="2800" dirty="0">
                <a:solidFill>
                  <a:srgbClr val="FF0000"/>
                </a:solidFill>
              </a:rPr>
              <a:t>a değeri kırmızılık ve </a:t>
            </a:r>
            <a:r>
              <a:rPr lang="tr-TR" sz="2800" dirty="0">
                <a:solidFill>
                  <a:srgbClr val="00B050"/>
                </a:solidFill>
              </a:rPr>
              <a:t>yeşilliği</a:t>
            </a:r>
            <a:r>
              <a:rPr lang="tr-TR" sz="2800" dirty="0">
                <a:solidFill>
                  <a:srgbClr val="000000"/>
                </a:solidFill>
              </a:rPr>
              <a:t>, </a:t>
            </a:r>
            <a:r>
              <a:rPr lang="tr-TR" sz="2800" dirty="0">
                <a:solidFill>
                  <a:srgbClr val="FFC000"/>
                </a:solidFill>
              </a:rPr>
              <a:t>b değeri ise sarılık</a:t>
            </a:r>
            <a:r>
              <a:rPr lang="tr-TR" sz="2800" dirty="0">
                <a:solidFill>
                  <a:srgbClr val="000000"/>
                </a:solidFill>
              </a:rPr>
              <a:t> ve </a:t>
            </a:r>
            <a:r>
              <a:rPr lang="tr-TR" sz="2800" dirty="0">
                <a:solidFill>
                  <a:srgbClr val="0070C0"/>
                </a:solidFill>
              </a:rPr>
              <a:t>maviliği</a:t>
            </a:r>
            <a:r>
              <a:rPr lang="tr-TR" sz="2800" dirty="0">
                <a:solidFill>
                  <a:srgbClr val="000000"/>
                </a:solidFill>
              </a:rPr>
              <a:t> simgelemekte olup, her üç değer de 0 ile 100 arasında değişkenlik gösterir. </a:t>
            </a:r>
            <a:endParaRPr lang="tr-TR" sz="4400" dirty="0">
              <a:solidFill>
                <a:srgbClr val="000000"/>
              </a:solidFill>
            </a:endParaRPr>
          </a:p>
        </p:txBody>
      </p:sp>
      <p:pic>
        <p:nvPicPr>
          <p:cNvPr id="3074" name="Picture 2" descr="Image result for renk hunter lab sistem">
            <a:extLst>
              <a:ext uri="{FF2B5EF4-FFF2-40B4-BE49-F238E27FC236}">
                <a16:creationId xmlns:a16="http://schemas.microsoft.com/office/drawing/2014/main" id="{E557220E-B6D3-4460-AF51-60C1FD2BC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120" y="2215166"/>
            <a:ext cx="4329598" cy="367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32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 rtl="0"/>
            <a:r>
              <a:rPr lang="tr-TR" sz="36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CIE L*a*b* Renk Sistemi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1931 yılında </a:t>
            </a:r>
            <a:r>
              <a:rPr lang="tr-TR" sz="2800" dirty="0">
                <a:solidFill>
                  <a:srgbClr val="FF0000"/>
                </a:solidFill>
              </a:rPr>
              <a:t>CIE</a:t>
            </a:r>
            <a:r>
              <a:rPr lang="tr-TR" sz="2800" dirty="0">
                <a:solidFill>
                  <a:srgbClr val="000000"/>
                </a:solidFill>
              </a:rPr>
              <a:t> (</a:t>
            </a:r>
            <a:r>
              <a:rPr lang="tr-TR" sz="2800" dirty="0" err="1">
                <a:solidFill>
                  <a:srgbClr val="000000"/>
                </a:solidFill>
              </a:rPr>
              <a:t>Commission</a:t>
            </a:r>
            <a:r>
              <a:rPr lang="tr-TR" sz="2800" dirty="0">
                <a:solidFill>
                  <a:srgbClr val="000000"/>
                </a:solidFill>
              </a:rPr>
              <a:t> </a:t>
            </a:r>
            <a:r>
              <a:rPr lang="tr-TR" sz="2800" dirty="0" err="1">
                <a:solidFill>
                  <a:srgbClr val="000000"/>
                </a:solidFill>
              </a:rPr>
              <a:t>Internationale</a:t>
            </a:r>
            <a:r>
              <a:rPr lang="tr-TR" sz="2800" dirty="0">
                <a:solidFill>
                  <a:srgbClr val="000000"/>
                </a:solidFill>
              </a:rPr>
              <a:t> de </a:t>
            </a:r>
            <a:r>
              <a:rPr lang="tr-TR" sz="2800" dirty="0" err="1">
                <a:solidFill>
                  <a:srgbClr val="000000"/>
                </a:solidFill>
              </a:rPr>
              <a:t>l'Eclairage</a:t>
            </a:r>
            <a:r>
              <a:rPr lang="tr-TR" sz="2800" dirty="0">
                <a:solidFill>
                  <a:srgbClr val="000000"/>
                </a:solidFill>
              </a:rPr>
              <a:t>: </a:t>
            </a:r>
            <a:r>
              <a:rPr lang="tr-TR" sz="2800" dirty="0">
                <a:solidFill>
                  <a:srgbClr val="C00000"/>
                </a:solidFill>
              </a:rPr>
              <a:t>Uluslararası Aydınlatma Kurumu</a:t>
            </a:r>
            <a:r>
              <a:rPr lang="tr-TR" sz="2800" dirty="0">
                <a:solidFill>
                  <a:srgbClr val="000000"/>
                </a:solidFill>
              </a:rPr>
              <a:t>) tarafından geliştirilmiş olup, </a:t>
            </a:r>
            <a:r>
              <a:rPr lang="tr-TR" sz="2800" dirty="0">
                <a:solidFill>
                  <a:srgbClr val="0070C0"/>
                </a:solidFill>
              </a:rPr>
              <a:t>renk dağılımı daha düzgün ve hassas bir sıralama </a:t>
            </a:r>
            <a:r>
              <a:rPr lang="tr-TR" sz="2800" dirty="0">
                <a:solidFill>
                  <a:srgbClr val="000000"/>
                </a:solidFill>
              </a:rPr>
              <a:t>ile yapıldığından, renk ile ilgili araştırmalarda en sık kullanılan renk modellerinden biridir.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Renk </a:t>
            </a:r>
            <a:r>
              <a:rPr lang="tr-TR" sz="2800" dirty="0">
                <a:solidFill>
                  <a:srgbClr val="C00000"/>
                </a:solidFill>
              </a:rPr>
              <a:t>üç boyut </a:t>
            </a:r>
            <a:r>
              <a:rPr lang="tr-TR" sz="2800" dirty="0">
                <a:solidFill>
                  <a:srgbClr val="000000"/>
                </a:solidFill>
              </a:rPr>
              <a:t>ile ifade edilir. </a:t>
            </a:r>
          </a:p>
        </p:txBody>
      </p:sp>
    </p:spTree>
    <p:extLst>
      <p:ext uri="{BB962C8B-B14F-4D97-AF65-F5344CB8AC3E}">
        <p14:creationId xmlns:p14="http://schemas.microsoft.com/office/powerpoint/2010/main" val="81415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1000"/>
            <a:ext cx="5771198" cy="613571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Bunlar;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L*: Rengin parlaklığı (0: Siyah, 100: Beyaz),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a*: Kırmızılık Yeşillik (-60: Yeşil, +60: Kırmızı),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b*: Sarılık Mavilik (-60: Mavi,+60: Sarı) </a:t>
            </a:r>
          </a:p>
          <a:p>
            <a:pPr marL="4572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rgbClr val="000000"/>
                </a:solidFill>
              </a:rPr>
              <a:t>olarak simgelenir. </a:t>
            </a:r>
            <a:endParaRPr lang="tr-TR" sz="5400" dirty="0">
              <a:solidFill>
                <a:srgbClr val="000000"/>
              </a:solidFill>
            </a:endParaRPr>
          </a:p>
        </p:txBody>
      </p:sp>
      <p:pic>
        <p:nvPicPr>
          <p:cNvPr id="5124" name="Picture 4" descr="Related image">
            <a:extLst>
              <a:ext uri="{FF2B5EF4-FFF2-40B4-BE49-F238E27FC236}">
                <a16:creationId xmlns:a16="http://schemas.microsoft.com/office/drawing/2014/main" id="{F125404E-3E59-47F8-911D-D464A8988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318" y="1210614"/>
            <a:ext cx="45815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025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 rtl="0"/>
            <a:r>
              <a:rPr lang="tr-TR" altLang="en-US" sz="3600" b="1" kern="1200" dirty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Giriş</a:t>
            </a:r>
            <a:endParaRPr lang="tr-TR" sz="3600" b="1" kern="12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Renk, </a:t>
            </a:r>
            <a:r>
              <a:rPr lang="tr-TR" sz="2800" dirty="0">
                <a:solidFill>
                  <a:srgbClr val="00B050"/>
                </a:solidFill>
              </a:rPr>
              <a:t>maddelerin</a:t>
            </a:r>
            <a:r>
              <a:rPr lang="tr-TR" sz="2800" dirty="0">
                <a:solidFill>
                  <a:schemeClr val="tx2"/>
                </a:solidFill>
              </a:rPr>
              <a:t> niteliğini ve </a:t>
            </a:r>
            <a:r>
              <a:rPr lang="tr-TR" sz="2800" dirty="0">
                <a:solidFill>
                  <a:srgbClr val="002060"/>
                </a:solidFill>
              </a:rPr>
              <a:t>kalitesini</a:t>
            </a:r>
            <a:r>
              <a:rPr lang="tr-TR" sz="2800" dirty="0">
                <a:solidFill>
                  <a:schemeClr val="tx2"/>
                </a:solidFill>
              </a:rPr>
              <a:t> belirleyen </a:t>
            </a:r>
            <a:r>
              <a:rPr lang="tr-TR" sz="2800" dirty="0">
                <a:solidFill>
                  <a:srgbClr val="FF0000"/>
                </a:solidFill>
              </a:rPr>
              <a:t>önemli özelliklerden </a:t>
            </a:r>
            <a:r>
              <a:rPr lang="tr-TR" sz="2800" dirty="0">
                <a:solidFill>
                  <a:schemeClr val="tx2"/>
                </a:solidFill>
              </a:rPr>
              <a:t>biridir.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Gıda ve tarım alanında </a:t>
            </a:r>
            <a:r>
              <a:rPr lang="tr-TR" sz="2800" dirty="0">
                <a:solidFill>
                  <a:schemeClr val="accent6">
                    <a:lumMod val="50000"/>
                  </a:schemeClr>
                </a:solidFill>
              </a:rPr>
              <a:t>renk özelliği </a:t>
            </a:r>
            <a:r>
              <a:rPr lang="tr-TR" sz="2800" dirty="0">
                <a:solidFill>
                  <a:schemeClr val="tx2"/>
                </a:solidFill>
              </a:rPr>
              <a:t>incelenen malzemenin </a:t>
            </a:r>
            <a:r>
              <a:rPr lang="tr-TR" sz="2800" dirty="0">
                <a:solidFill>
                  <a:srgbClr val="FF0000"/>
                </a:solidFill>
              </a:rPr>
              <a:t>kalitesini</a:t>
            </a:r>
            <a:r>
              <a:rPr lang="tr-TR" sz="2800" dirty="0">
                <a:solidFill>
                  <a:schemeClr val="tx2"/>
                </a:solidFill>
              </a:rPr>
              <a:t> belirlemede kullanılan önemli bir kavramdır.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Bazı çalışmalarda renk kalitesi, </a:t>
            </a:r>
            <a:r>
              <a:rPr lang="tr-TR" sz="2800" dirty="0">
                <a:solidFill>
                  <a:srgbClr val="0070C0"/>
                </a:solidFill>
              </a:rPr>
              <a:t>insan gözü tarafından </a:t>
            </a:r>
            <a:r>
              <a:rPr lang="tr-TR" sz="2800" dirty="0">
                <a:solidFill>
                  <a:schemeClr val="tx2"/>
                </a:solidFill>
              </a:rPr>
              <a:t>belirlenmektedir. </a:t>
            </a:r>
          </a:p>
        </p:txBody>
      </p:sp>
    </p:spTree>
    <p:extLst>
      <p:ext uri="{BB962C8B-B14F-4D97-AF65-F5344CB8AC3E}">
        <p14:creationId xmlns:p14="http://schemas.microsoft.com/office/powerpoint/2010/main" val="412264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50520"/>
                <a:ext cx="9509760" cy="616619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000000"/>
                    </a:solidFill>
                  </a:rPr>
                  <a:t>CIE L*a*b* renk sisteminde iki nesnenin </a:t>
                </a:r>
                <a:r>
                  <a:rPr lang="tr-TR" sz="2800" dirty="0">
                    <a:solidFill>
                      <a:srgbClr val="FF0000"/>
                    </a:solidFill>
                  </a:rPr>
                  <a:t>renk farkını </a:t>
                </a:r>
                <a:r>
                  <a:rPr lang="tr-TR" sz="2800" dirty="0">
                    <a:solidFill>
                      <a:srgbClr val="000000"/>
                    </a:solidFill>
                  </a:rPr>
                  <a:t>tek bir değerle ifade etmek için aşağıdaki eşitlik kullanılır: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000000"/>
                    </a:solidFill>
                  </a:rPr>
                  <a:t>Bu eşitlikte;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tr-TR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tr-TR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tr-TR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  <m:r>
                          <a:rPr lang="tr-TR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𝑎𝑏</m:t>
                        </m:r>
                      </m:sup>
                    </m:sSup>
                    <m:r>
                      <a:rPr lang="tr-TR" sz="2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tr-TR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tr-TR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tr-TR" sz="2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tr-TR" sz="2800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tr-TR" sz="28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∆</m:t>
                                    </m:r>
                                    <m:r>
                                      <a:rPr lang="tr-TR" sz="28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p>
                                    <m:r>
                                      <a:rPr lang="tr-TR" sz="2800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tr-TR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tr-TR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tr-TR" sz="2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tr-TR" sz="28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tr-TR" sz="28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∆</m:t>
                                    </m:r>
                                    <m:r>
                                      <a:rPr lang="tr-TR" sz="2800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tr-TR" sz="28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tr-TR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tr-TR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tr-TR" sz="2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tr-TR" sz="28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tr-TR" sz="28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∆</m:t>
                                    </m:r>
                                    <m:r>
                                      <a:rPr lang="tr-TR" sz="2800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tr-TR" sz="28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tr-TR" sz="2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tr-TR" sz="2800" dirty="0">
                  <a:solidFill>
                    <a:srgbClr val="0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el-GR" sz="2800" dirty="0">
                    <a:solidFill>
                      <a:srgbClr val="000000"/>
                    </a:solidFill>
                  </a:rPr>
                  <a:t>Δ</a:t>
                </a:r>
                <a:r>
                  <a:rPr lang="tr-TR" sz="2800" dirty="0">
                    <a:solidFill>
                      <a:srgbClr val="000000"/>
                    </a:solidFill>
                  </a:rPr>
                  <a:t>L*=İki nesnenin L* değerleri arası farkı,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el-GR" sz="2800" dirty="0">
                    <a:solidFill>
                      <a:srgbClr val="000000"/>
                    </a:solidFill>
                  </a:rPr>
                  <a:t>Δ</a:t>
                </a:r>
                <a:r>
                  <a:rPr lang="tr-TR" sz="2800" dirty="0">
                    <a:solidFill>
                      <a:srgbClr val="000000"/>
                    </a:solidFill>
                  </a:rPr>
                  <a:t>a*=İki nesnenin a* değerleri arası farkı ve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el-GR" sz="2800" dirty="0">
                    <a:solidFill>
                      <a:srgbClr val="000000"/>
                    </a:solidFill>
                  </a:rPr>
                  <a:t>Δ</a:t>
                </a:r>
                <a:r>
                  <a:rPr lang="tr-TR" sz="2800" dirty="0">
                    <a:solidFill>
                      <a:srgbClr val="000000"/>
                    </a:solidFill>
                  </a:rPr>
                  <a:t>b*=İki nesnenin b* değerleri arası farkı ifade eder. 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50520"/>
                <a:ext cx="9509760" cy="6166190"/>
              </a:xfrm>
              <a:blipFill>
                <a:blip r:embed="rId2"/>
                <a:stretch>
                  <a:fillRect l="-6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34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 rtl="0"/>
            <a:r>
              <a:rPr lang="pl-PL" sz="36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CIE L*C*h Renk Sistemi</a:t>
            </a:r>
            <a:endParaRPr lang="tr-TR" sz="3600" b="1" kern="1200" dirty="0"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CIE L*C*h renk modeli, CIE L*a*b* renk sistemine benzer olup, </a:t>
            </a:r>
            <a:r>
              <a:rPr lang="tr-TR" sz="2800" dirty="0">
                <a:solidFill>
                  <a:srgbClr val="00B050"/>
                </a:solidFill>
              </a:rPr>
              <a:t>dikdörtgen </a:t>
            </a:r>
            <a:r>
              <a:rPr lang="tr-TR" sz="2800" dirty="0">
                <a:solidFill>
                  <a:srgbClr val="000000"/>
                </a:solidFill>
              </a:rPr>
              <a:t>yerine </a:t>
            </a:r>
            <a:r>
              <a:rPr lang="tr-TR" sz="2800" dirty="0">
                <a:solidFill>
                  <a:srgbClr val="FF0000"/>
                </a:solidFill>
              </a:rPr>
              <a:t>silindirik bir koordinat </a:t>
            </a:r>
            <a:r>
              <a:rPr lang="tr-TR" sz="2800" dirty="0">
                <a:solidFill>
                  <a:srgbClr val="000000"/>
                </a:solidFill>
              </a:rPr>
              <a:t>sistemine sahiptir.</a:t>
            </a:r>
          </a:p>
        </p:txBody>
      </p:sp>
      <p:pic>
        <p:nvPicPr>
          <p:cNvPr id="6148" name="Picture 4" descr="Image result for CIE LCh Renk Sistemi">
            <a:extLst>
              <a:ext uri="{FF2B5EF4-FFF2-40B4-BE49-F238E27FC236}">
                <a16:creationId xmlns:a16="http://schemas.microsoft.com/office/drawing/2014/main" id="{45E31A34-3CC6-4ACC-9B83-B58CFE471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560" y="2672126"/>
            <a:ext cx="3867150" cy="377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61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5760"/>
            <a:ext cx="9509760" cy="61509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7030A0"/>
                </a:solidFill>
              </a:rPr>
              <a:t>L* değeri </a:t>
            </a:r>
            <a:r>
              <a:rPr lang="tr-TR" sz="2800" dirty="0">
                <a:solidFill>
                  <a:srgbClr val="000000"/>
                </a:solidFill>
              </a:rPr>
              <a:t>her iki renk sisteminde de aynıdır yani parlaklığı ifade eder.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C* değeri renk (</a:t>
            </a:r>
            <a:r>
              <a:rPr lang="tr-TR" sz="2800" dirty="0" err="1">
                <a:solidFill>
                  <a:srgbClr val="00B050"/>
                </a:solidFill>
              </a:rPr>
              <a:t>Chroma</a:t>
            </a:r>
            <a:r>
              <a:rPr lang="tr-TR" sz="2800" dirty="0">
                <a:solidFill>
                  <a:srgbClr val="000000"/>
                </a:solidFill>
              </a:rPr>
              <a:t>) değeri olup, silindirin merkezinden dışa doğru artan değere (0…60) sahiptir,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h değeri renk canlılığını ifade eder ve birimi derece (°) olup, +a* ile başlar, </a:t>
            </a:r>
            <a:r>
              <a:rPr lang="tr-TR" sz="2800" dirty="0">
                <a:solidFill>
                  <a:srgbClr val="FF0000"/>
                </a:solidFill>
              </a:rPr>
              <a:t>0°</a:t>
            </a:r>
            <a:r>
              <a:rPr lang="tr-TR" sz="2800" dirty="0">
                <a:solidFill>
                  <a:srgbClr val="000000"/>
                </a:solidFill>
              </a:rPr>
              <a:t>: +a* (</a:t>
            </a:r>
            <a:r>
              <a:rPr lang="tr-TR" sz="2800" dirty="0">
                <a:solidFill>
                  <a:srgbClr val="FF0000"/>
                </a:solidFill>
              </a:rPr>
              <a:t>kırmızı</a:t>
            </a:r>
            <a:r>
              <a:rPr lang="tr-TR" sz="2800" dirty="0">
                <a:solidFill>
                  <a:srgbClr val="000000"/>
                </a:solidFill>
              </a:rPr>
              <a:t>), </a:t>
            </a:r>
            <a:r>
              <a:rPr lang="tr-TR" sz="2800" dirty="0">
                <a:solidFill>
                  <a:srgbClr val="FFC000"/>
                </a:solidFill>
              </a:rPr>
              <a:t>90°</a:t>
            </a:r>
            <a:r>
              <a:rPr lang="tr-TR" sz="2800" dirty="0">
                <a:solidFill>
                  <a:srgbClr val="000000"/>
                </a:solidFill>
              </a:rPr>
              <a:t>: +b* (</a:t>
            </a:r>
            <a:r>
              <a:rPr lang="tr-TR" sz="2800" dirty="0">
                <a:solidFill>
                  <a:srgbClr val="FFC000"/>
                </a:solidFill>
              </a:rPr>
              <a:t>sarı</a:t>
            </a:r>
            <a:r>
              <a:rPr lang="tr-TR" sz="2800" dirty="0">
                <a:solidFill>
                  <a:srgbClr val="000000"/>
                </a:solidFill>
              </a:rPr>
              <a:t>), </a:t>
            </a:r>
            <a:r>
              <a:rPr lang="tr-TR" sz="2800" dirty="0">
                <a:solidFill>
                  <a:srgbClr val="00B050"/>
                </a:solidFill>
              </a:rPr>
              <a:t>180</a:t>
            </a:r>
            <a:r>
              <a:rPr lang="tr-TR" sz="2800" dirty="0">
                <a:solidFill>
                  <a:srgbClr val="000000"/>
                </a:solidFill>
              </a:rPr>
              <a:t>°: -a* (</a:t>
            </a:r>
            <a:r>
              <a:rPr lang="tr-TR" sz="2800" dirty="0">
                <a:solidFill>
                  <a:srgbClr val="00B050"/>
                </a:solidFill>
              </a:rPr>
              <a:t>yeşil</a:t>
            </a:r>
            <a:r>
              <a:rPr lang="tr-TR" sz="2800" dirty="0">
                <a:solidFill>
                  <a:srgbClr val="000000"/>
                </a:solidFill>
              </a:rPr>
              <a:t>), </a:t>
            </a:r>
            <a:r>
              <a:rPr lang="tr-TR" sz="2800" dirty="0">
                <a:solidFill>
                  <a:srgbClr val="0070C0"/>
                </a:solidFill>
              </a:rPr>
              <a:t>270</a:t>
            </a:r>
            <a:r>
              <a:rPr lang="tr-TR" sz="2800" dirty="0">
                <a:solidFill>
                  <a:srgbClr val="000000"/>
                </a:solidFill>
              </a:rPr>
              <a:t>°: -b* (</a:t>
            </a:r>
            <a:r>
              <a:rPr lang="tr-TR" sz="2800" dirty="0">
                <a:solidFill>
                  <a:srgbClr val="0070C0"/>
                </a:solidFill>
              </a:rPr>
              <a:t>mavi</a:t>
            </a:r>
            <a:r>
              <a:rPr lang="tr-TR" sz="2800" dirty="0">
                <a:solidFill>
                  <a:srgbClr val="000000"/>
                </a:solidFill>
              </a:rPr>
              <a:t>) değeri ifade eder.</a:t>
            </a:r>
            <a:endParaRPr lang="tr-TR" sz="3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91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 rtl="0"/>
            <a:r>
              <a:rPr lang="tr-TR" sz="36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Renk Ölçüm Cihazları ve Çalışma İlkeleri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</a:rPr>
              <a:t>Renk ölçerler</a:t>
            </a:r>
            <a:r>
              <a:rPr lang="tr-TR" sz="2800" dirty="0">
                <a:solidFill>
                  <a:srgbClr val="000000"/>
                </a:solidFill>
              </a:rPr>
              <a:t> (</a:t>
            </a:r>
            <a:r>
              <a:rPr lang="tr-TR" sz="2800" dirty="0" err="1">
                <a:solidFill>
                  <a:srgbClr val="000000"/>
                </a:solidFill>
              </a:rPr>
              <a:t>colorimeter</a:t>
            </a:r>
            <a:r>
              <a:rPr lang="tr-TR" sz="2800" dirty="0">
                <a:solidFill>
                  <a:srgbClr val="000000"/>
                </a:solidFill>
              </a:rPr>
              <a:t>, </a:t>
            </a:r>
            <a:r>
              <a:rPr lang="tr-TR" sz="2800" dirty="0" err="1">
                <a:solidFill>
                  <a:srgbClr val="000000"/>
                </a:solidFill>
              </a:rPr>
              <a:t>chromameter</a:t>
            </a:r>
            <a:r>
              <a:rPr lang="tr-TR" sz="2800" dirty="0">
                <a:solidFill>
                  <a:srgbClr val="000000"/>
                </a:solidFill>
              </a:rPr>
              <a:t>) renk parametrelerinin ölçümünde kullanılan elektronik cihazlar olup, tarım ve gıda sanayinin yanında sağlık, malzeme, tekstil, plastik, boya, eczacılık, kozmetik, vb. alanlarda yaygın olarak kullanılmaktadır.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323689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 rtl="0"/>
            <a:r>
              <a:rPr lang="tr-TR" sz="3600" b="1" kern="1200" dirty="0" err="1">
                <a:solidFill>
                  <a:srgbClr val="00B050"/>
                </a:solidFill>
                <a:latin typeface="+mj-lt"/>
                <a:ea typeface="+mj-ea"/>
                <a:cs typeface="+mj-cs"/>
              </a:rPr>
              <a:t>Konica</a:t>
            </a:r>
            <a:r>
              <a:rPr lang="tr-TR" sz="36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 </a:t>
            </a:r>
            <a:r>
              <a:rPr lang="tr-TR" sz="3600" b="1" kern="1200" dirty="0" err="1">
                <a:solidFill>
                  <a:srgbClr val="00B050"/>
                </a:solidFill>
                <a:latin typeface="+mj-lt"/>
                <a:ea typeface="+mj-ea"/>
                <a:cs typeface="+mj-cs"/>
              </a:rPr>
              <a:t>Minolta</a:t>
            </a:r>
            <a:r>
              <a:rPr lang="tr-TR" sz="36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,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rgbClr val="000000"/>
              </a:solidFill>
            </a:endParaRPr>
          </a:p>
        </p:txBody>
      </p:sp>
      <p:pic>
        <p:nvPicPr>
          <p:cNvPr id="4" name="Picture 2" descr="Related image">
            <a:extLst>
              <a:ext uri="{FF2B5EF4-FFF2-40B4-BE49-F238E27FC236}">
                <a16:creationId xmlns:a16="http://schemas.microsoft.com/office/drawing/2014/main" id="{9DFF2D59-A5F4-46E1-8B23-9270C6AC2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423" y="1210614"/>
            <a:ext cx="4672987" cy="350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Image result for color measurement">
            <a:extLst>
              <a:ext uri="{FF2B5EF4-FFF2-40B4-BE49-F238E27FC236}">
                <a16:creationId xmlns:a16="http://schemas.microsoft.com/office/drawing/2014/main" id="{F3BE5059-AE37-4DE7-89BF-2C7F70044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20" y="1210613"/>
            <a:ext cx="5745480" cy="3504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mage result for color measurement">
            <a:extLst>
              <a:ext uri="{FF2B5EF4-FFF2-40B4-BE49-F238E27FC236}">
                <a16:creationId xmlns:a16="http://schemas.microsoft.com/office/drawing/2014/main" id="{0F11154C-8EE5-46A7-9225-001494378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8640" y="4359434"/>
            <a:ext cx="3493770" cy="215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17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 rtl="0"/>
            <a:endParaRPr lang="tr-TR" sz="3600" b="1" kern="1200" dirty="0"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rgbClr val="000000"/>
              </a:solidFill>
            </a:endParaRPr>
          </a:p>
        </p:txBody>
      </p:sp>
      <p:pic>
        <p:nvPicPr>
          <p:cNvPr id="9218" name="Picture 2" descr="Logo">
            <a:extLst>
              <a:ext uri="{FF2B5EF4-FFF2-40B4-BE49-F238E27FC236}">
                <a16:creationId xmlns:a16="http://schemas.microsoft.com/office/drawing/2014/main" id="{F02AD04D-DE2D-4902-9B1F-BB3A93BA3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19" y="206062"/>
            <a:ext cx="4367941" cy="163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90A9F6B5-C882-4B95-8443-DAFE29AD8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460" y="627194"/>
            <a:ext cx="3880200" cy="5889516"/>
          </a:xfrm>
          <a:prstGeom prst="rect">
            <a:avLst/>
          </a:prstGeom>
        </p:spPr>
      </p:pic>
      <p:pic>
        <p:nvPicPr>
          <p:cNvPr id="9220" name="Picture 4" descr="Vista Spectrophotometer">
            <a:extLst>
              <a:ext uri="{FF2B5EF4-FFF2-40B4-BE49-F238E27FC236}">
                <a16:creationId xmlns:a16="http://schemas.microsoft.com/office/drawing/2014/main" id="{BB0C43FA-A138-4605-AAAB-AED1CE393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878" y="1727911"/>
            <a:ext cx="4929074" cy="328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27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1000"/>
            <a:ext cx="9509760" cy="613571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Renk ölçümünde, </a:t>
            </a:r>
            <a:r>
              <a:rPr lang="tr-TR" sz="2800" dirty="0">
                <a:solidFill>
                  <a:srgbClr val="7030A0"/>
                </a:solidFill>
              </a:rPr>
              <a:t>cisimden yansıyan ışınım </a:t>
            </a:r>
            <a:r>
              <a:rPr lang="tr-TR" sz="2800" dirty="0">
                <a:solidFill>
                  <a:schemeClr val="tx2"/>
                </a:solidFill>
              </a:rPr>
              <a:t>miktarına göre renk değeri belirlenir.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Gıda renk ölçümü spektrumun sadece görünen aralığında yapılır (yani yaklaşık 400 mikron ila 700).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Örneğin el tipi renk ölçerler (</a:t>
            </a:r>
            <a:r>
              <a:rPr lang="tr-TR" sz="2800" dirty="0" err="1">
                <a:solidFill>
                  <a:srgbClr val="0070C0"/>
                </a:solidFill>
              </a:rPr>
              <a:t>chromameter</a:t>
            </a:r>
            <a:r>
              <a:rPr lang="tr-TR" sz="2800" dirty="0">
                <a:solidFill>
                  <a:schemeClr val="tx2"/>
                </a:solidFill>
              </a:rPr>
              <a:t>) genellikle yansıyan ışığa göre renk ölçümü yapar.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rgbClr val="C00000"/>
                </a:solidFill>
              </a:rPr>
              <a:t>Spektrofotometreler</a:t>
            </a:r>
            <a:r>
              <a:rPr lang="tr-TR" sz="2800" dirty="0">
                <a:solidFill>
                  <a:schemeClr val="tx2"/>
                </a:solidFill>
              </a:rPr>
              <a:t> ise genellikle belli bir dalga boyunda emilen veya geçen ışınım miktarına göre çözelti içinde bulunan madde miktarının tayininde kullanılır. </a:t>
            </a:r>
          </a:p>
        </p:txBody>
      </p:sp>
    </p:spTree>
    <p:extLst>
      <p:ext uri="{BB962C8B-B14F-4D97-AF65-F5344CB8AC3E}">
        <p14:creationId xmlns:p14="http://schemas.microsoft.com/office/powerpoint/2010/main" val="72730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5760"/>
            <a:ext cx="9509760" cy="61509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Renk ölçer</a:t>
            </a:r>
            <a:r>
              <a:rPr lang="tr-TR" sz="2800" dirty="0">
                <a:solidFill>
                  <a:srgbClr val="000000"/>
                </a:solidFill>
              </a:rPr>
              <a:t>, içerisinde bulunan bir </a:t>
            </a:r>
            <a:r>
              <a:rPr lang="tr-TR" sz="2800" dirty="0">
                <a:solidFill>
                  <a:schemeClr val="accent1">
                    <a:lumMod val="75000"/>
                  </a:schemeClr>
                </a:solidFill>
              </a:rPr>
              <a:t>ışınım kaynağından</a:t>
            </a:r>
            <a:r>
              <a:rPr lang="tr-TR" sz="2800" dirty="0">
                <a:solidFill>
                  <a:srgbClr val="000000"/>
                </a:solidFill>
              </a:rPr>
              <a:t>, rengi ölçülecek nesneye ışınım göndererek, </a:t>
            </a:r>
            <a:r>
              <a:rPr lang="tr-TR" sz="2800" dirty="0">
                <a:solidFill>
                  <a:schemeClr val="accent6">
                    <a:lumMod val="75000"/>
                  </a:schemeClr>
                </a:solidFill>
              </a:rPr>
              <a:t>yansıyan ışınımı </a:t>
            </a:r>
            <a:r>
              <a:rPr lang="tr-TR" sz="2800" dirty="0">
                <a:solidFill>
                  <a:srgbClr val="000000"/>
                </a:solidFill>
              </a:rPr>
              <a:t>algılayan ve buna bağlı olarak renk </a:t>
            </a:r>
            <a:r>
              <a:rPr lang="tr-TR" sz="2900" dirty="0">
                <a:solidFill>
                  <a:srgbClr val="000000"/>
                </a:solidFill>
              </a:rPr>
              <a:t>değerlerini hesaplayan bir </a:t>
            </a:r>
            <a:r>
              <a:rPr lang="tr-TR" sz="2900" dirty="0">
                <a:solidFill>
                  <a:srgbClr val="00B050"/>
                </a:solidFill>
              </a:rPr>
              <a:t>elektro-optik sistemdir </a:t>
            </a:r>
            <a:r>
              <a:rPr lang="tr-TR" sz="2900" dirty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900" dirty="0">
                <a:solidFill>
                  <a:srgbClr val="000000"/>
                </a:solidFill>
              </a:rPr>
              <a:t>Renk ölçer </a:t>
            </a:r>
            <a:r>
              <a:rPr lang="tr-TR" sz="2900" dirty="0">
                <a:solidFill>
                  <a:srgbClr val="0070C0"/>
                </a:solidFill>
              </a:rPr>
              <a:t>üç temel rengin </a:t>
            </a:r>
            <a:r>
              <a:rPr lang="tr-TR" sz="2900" dirty="0">
                <a:solidFill>
                  <a:srgbClr val="000000"/>
                </a:solidFill>
              </a:rPr>
              <a:t>(kırmızı, yeşil ve mavi) algılanması ve </a:t>
            </a:r>
            <a:r>
              <a:rPr lang="tr-TR" sz="2900" dirty="0">
                <a:solidFill>
                  <a:srgbClr val="00B050"/>
                </a:solidFill>
              </a:rPr>
              <a:t>ölçülmesi ilkesi ile çalışır</a:t>
            </a:r>
            <a:r>
              <a:rPr lang="tr-TR" sz="2900" dirty="0">
                <a:solidFill>
                  <a:srgbClr val="000000"/>
                </a:solidFill>
              </a:rPr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900" dirty="0">
                <a:solidFill>
                  <a:srgbClr val="000000"/>
                </a:solidFill>
              </a:rPr>
              <a:t>İnsan gözündeki üç </a:t>
            </a:r>
            <a:r>
              <a:rPr lang="tr-TR" sz="2800" dirty="0">
                <a:solidFill>
                  <a:srgbClr val="000000"/>
                </a:solidFill>
              </a:rPr>
              <a:t>alıcının spektral duyarlılığı örnek alınarak geliştirilmiştir. </a:t>
            </a:r>
          </a:p>
        </p:txBody>
      </p:sp>
    </p:spTree>
    <p:extLst>
      <p:ext uri="{BB962C8B-B14F-4D97-AF65-F5344CB8AC3E}">
        <p14:creationId xmlns:p14="http://schemas.microsoft.com/office/powerpoint/2010/main" val="158330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5760"/>
            <a:ext cx="9509760" cy="61509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Bu sebeple renk ölçer içerisinde </a:t>
            </a:r>
            <a:r>
              <a:rPr lang="tr-TR" sz="2800" dirty="0">
                <a:solidFill>
                  <a:srgbClr val="7030A0"/>
                </a:solidFill>
              </a:rPr>
              <a:t>üç filtre </a:t>
            </a:r>
            <a:r>
              <a:rPr lang="tr-TR" sz="2800" dirty="0">
                <a:solidFill>
                  <a:srgbClr val="000000"/>
                </a:solidFill>
              </a:rPr>
              <a:t>ve </a:t>
            </a:r>
            <a:r>
              <a:rPr lang="tr-TR" sz="2800" dirty="0">
                <a:solidFill>
                  <a:srgbClr val="0070C0"/>
                </a:solidFill>
              </a:rPr>
              <a:t>ışığa duyarlı </a:t>
            </a:r>
            <a:r>
              <a:rPr lang="tr-TR" sz="2800" dirty="0">
                <a:solidFill>
                  <a:srgbClr val="000000"/>
                </a:solidFill>
              </a:rPr>
              <a:t>olan ve </a:t>
            </a:r>
            <a:r>
              <a:rPr lang="tr-TR" sz="2800" dirty="0">
                <a:solidFill>
                  <a:srgbClr val="FF0000"/>
                </a:solidFill>
              </a:rPr>
              <a:t>ışık </a:t>
            </a:r>
            <a:r>
              <a:rPr lang="tr-TR" sz="2800" dirty="0" err="1">
                <a:solidFill>
                  <a:srgbClr val="FF0000"/>
                </a:solidFill>
              </a:rPr>
              <a:t>enerjisnin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rgbClr val="00B050"/>
                </a:solidFill>
              </a:rPr>
              <a:t>elektrik enerjisine dönüştüren </a:t>
            </a:r>
            <a:r>
              <a:rPr lang="tr-TR" sz="2800" dirty="0">
                <a:solidFill>
                  <a:srgbClr val="C00000"/>
                </a:solidFill>
              </a:rPr>
              <a:t>üç </a:t>
            </a:r>
            <a:r>
              <a:rPr lang="tr-TR" sz="2800" dirty="0" err="1">
                <a:solidFill>
                  <a:srgbClr val="C00000"/>
                </a:solidFill>
              </a:rPr>
              <a:t>sensör</a:t>
            </a:r>
            <a:r>
              <a:rPr lang="tr-TR" sz="2800" dirty="0">
                <a:solidFill>
                  <a:srgbClr val="C00000"/>
                </a:solidFill>
              </a:rPr>
              <a:t> </a:t>
            </a:r>
            <a:r>
              <a:rPr lang="tr-TR" sz="2800" dirty="0">
                <a:solidFill>
                  <a:srgbClr val="000000"/>
                </a:solidFill>
              </a:rPr>
              <a:t>(</a:t>
            </a:r>
            <a:r>
              <a:rPr lang="tr-TR" sz="2800" dirty="0" err="1">
                <a:solidFill>
                  <a:srgbClr val="000000"/>
                </a:solidFill>
              </a:rPr>
              <a:t>photosensor</a:t>
            </a:r>
            <a:r>
              <a:rPr lang="tr-TR" sz="2800" dirty="0">
                <a:solidFill>
                  <a:srgbClr val="000000"/>
                </a:solidFill>
              </a:rPr>
              <a:t>) bulunur. </a:t>
            </a:r>
          </a:p>
        </p:txBody>
      </p:sp>
      <p:pic>
        <p:nvPicPr>
          <p:cNvPr id="4" name="Picture 13">
            <a:extLst>
              <a:ext uri="{FF2B5EF4-FFF2-40B4-BE49-F238E27FC236}">
                <a16:creationId xmlns:a16="http://schemas.microsoft.com/office/drawing/2014/main" id="{C1779FB0-8110-4AD5-B74E-62648A3931C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809" y="2670604"/>
            <a:ext cx="8984381" cy="3821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39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5760"/>
            <a:ext cx="9509760" cy="61509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Renk ölçerin veri alma düğmesine basıldığında, cihaz içinde </a:t>
            </a:r>
            <a:r>
              <a:rPr lang="tr-TR" sz="2800" dirty="0">
                <a:solidFill>
                  <a:srgbClr val="DA9200"/>
                </a:solidFill>
              </a:rPr>
              <a:t>bulunan lamba</a:t>
            </a:r>
            <a:r>
              <a:rPr lang="tr-TR" sz="2800" dirty="0">
                <a:solidFill>
                  <a:srgbClr val="000000"/>
                </a:solidFill>
              </a:rPr>
              <a:t>, rengi ölçülecek nesne üzerine </a:t>
            </a:r>
            <a:r>
              <a:rPr lang="tr-TR" sz="2800" dirty="0">
                <a:solidFill>
                  <a:srgbClr val="FF0000"/>
                </a:solidFill>
              </a:rPr>
              <a:t>ışık gönderir.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Işık kaynağından alınan </a:t>
            </a:r>
            <a:r>
              <a:rPr lang="tr-TR" sz="2800" dirty="0">
                <a:solidFill>
                  <a:srgbClr val="0070C0"/>
                </a:solidFill>
              </a:rPr>
              <a:t>referans ışık </a:t>
            </a:r>
            <a:r>
              <a:rPr lang="tr-TR" sz="2800" dirty="0">
                <a:solidFill>
                  <a:srgbClr val="000000"/>
                </a:solidFill>
              </a:rPr>
              <a:t>ve </a:t>
            </a:r>
            <a:r>
              <a:rPr lang="tr-TR" sz="2800" dirty="0">
                <a:solidFill>
                  <a:srgbClr val="FF0000"/>
                </a:solidFill>
              </a:rPr>
              <a:t>cisimden yansıyan ışık </a:t>
            </a:r>
            <a:r>
              <a:rPr lang="tr-TR" sz="2800" dirty="0">
                <a:solidFill>
                  <a:srgbClr val="000000"/>
                </a:solidFill>
              </a:rPr>
              <a:t>olmak üzere, ışık </a:t>
            </a:r>
            <a:r>
              <a:rPr lang="tr-TR" sz="2800" dirty="0">
                <a:solidFill>
                  <a:srgbClr val="00B050"/>
                </a:solidFill>
              </a:rPr>
              <a:t>kaynağından çıkan ışık iki kısma ayrılır.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Her iki ışık da, ayrı ayrı kırmızı, yeşil ve mavi </a:t>
            </a:r>
            <a:r>
              <a:rPr lang="tr-TR" sz="2800" dirty="0">
                <a:solidFill>
                  <a:srgbClr val="0070C0"/>
                </a:solidFill>
              </a:rPr>
              <a:t>filtrelerden geçtikten sonra </a:t>
            </a:r>
            <a:r>
              <a:rPr lang="tr-TR" sz="2800" dirty="0">
                <a:solidFill>
                  <a:srgbClr val="FF0000"/>
                </a:solidFill>
              </a:rPr>
              <a:t>ışık algılayıcı ile elektriksel gerilime dönüştürülür. </a:t>
            </a:r>
          </a:p>
        </p:txBody>
      </p:sp>
    </p:spTree>
    <p:extLst>
      <p:ext uri="{BB962C8B-B14F-4D97-AF65-F5344CB8AC3E}">
        <p14:creationId xmlns:p14="http://schemas.microsoft.com/office/powerpoint/2010/main" val="374890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1000"/>
            <a:ext cx="9509760" cy="613571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Ancak, </a:t>
            </a:r>
            <a:r>
              <a:rPr lang="tr-TR" sz="2800" dirty="0">
                <a:solidFill>
                  <a:srgbClr val="C80A00"/>
                </a:solidFill>
              </a:rPr>
              <a:t>renk kavramı</a:t>
            </a:r>
            <a:r>
              <a:rPr lang="tr-TR" sz="2800" dirty="0">
                <a:solidFill>
                  <a:schemeClr val="tx2"/>
                </a:solidFill>
              </a:rPr>
              <a:t>, insandan </a:t>
            </a:r>
            <a:r>
              <a:rPr lang="tr-TR" sz="2800" dirty="0">
                <a:solidFill>
                  <a:srgbClr val="00ADEF"/>
                </a:solidFill>
              </a:rPr>
              <a:t>insana</a:t>
            </a:r>
            <a:r>
              <a:rPr lang="tr-TR" sz="2800" dirty="0">
                <a:solidFill>
                  <a:schemeClr val="tx2"/>
                </a:solidFill>
              </a:rPr>
              <a:t> değişkenlik gösterebilir.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 sebeple, genellikle birden fazla insan tarafından değerlendirme yapılarak </a:t>
            </a:r>
            <a:r>
              <a:rPr lang="tr-TR" sz="2800" dirty="0">
                <a:solidFill>
                  <a:srgbClr val="ED008C"/>
                </a:solidFill>
              </a:rPr>
              <a:t>ortalama değer </a:t>
            </a:r>
            <a:r>
              <a:rPr lang="tr-TR" sz="2800" dirty="0">
                <a:solidFill>
                  <a:schemeClr val="tx2"/>
                </a:solidFill>
              </a:rPr>
              <a:t>kullanılır.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Renk özelliğinin daha nesnel bir şekilde belirlenebilmesi için </a:t>
            </a:r>
            <a:r>
              <a:rPr lang="tr-TR" sz="2800" dirty="0">
                <a:solidFill>
                  <a:srgbClr val="C00000"/>
                </a:solidFill>
              </a:rPr>
              <a:t>renk ölçüm sistemleri geliştirilmiştir </a:t>
            </a:r>
            <a:endParaRPr lang="tr-TR" alt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77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5760"/>
            <a:ext cx="9509760" cy="61509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Renk değerleri, renk ölçer içerisine yerleştirilen mikroişlemci ve yazılım tarafından otomatik olarak çok kısa sürede hesaplanır ve renk ölçerin ekranında gösterilir ve istenirse kayıt edilebilir. </a:t>
            </a:r>
          </a:p>
        </p:txBody>
      </p:sp>
    </p:spTree>
    <p:extLst>
      <p:ext uri="{BB962C8B-B14F-4D97-AF65-F5344CB8AC3E}">
        <p14:creationId xmlns:p14="http://schemas.microsoft.com/office/powerpoint/2010/main" val="322674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 rtl="0"/>
            <a:r>
              <a:rPr lang="tr-TR" sz="36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Gıda Uygulamalarında Renk Ölçümü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0000"/>
                </a:solidFill>
              </a:rPr>
              <a:t>Renk ölçüm sistemlerinin gıda alanında kullanımı meyve ve sebze </a:t>
            </a:r>
            <a:r>
              <a:rPr lang="tr-TR" sz="2800" dirty="0">
                <a:solidFill>
                  <a:srgbClr val="FF0000"/>
                </a:solidFill>
              </a:rPr>
              <a:t>olgunluk durumu,</a:t>
            </a:r>
            <a:r>
              <a:rPr lang="tr-TR" sz="2800" dirty="0">
                <a:solidFill>
                  <a:srgbClr val="000000"/>
                </a:solidFill>
              </a:rPr>
              <a:t> </a:t>
            </a:r>
            <a:r>
              <a:rPr lang="tr-TR" sz="2800" dirty="0">
                <a:solidFill>
                  <a:srgbClr val="0070C0"/>
                </a:solidFill>
              </a:rPr>
              <a:t>kalitesi</a:t>
            </a:r>
            <a:r>
              <a:rPr lang="tr-TR" sz="2800" dirty="0">
                <a:solidFill>
                  <a:srgbClr val="000000"/>
                </a:solidFill>
              </a:rPr>
              <a:t>, kurutulmuş ürünlerinin renk kalitesi ile ham ve </a:t>
            </a:r>
            <a:r>
              <a:rPr lang="tr-TR" sz="2800" dirty="0" err="1">
                <a:solidFill>
                  <a:srgbClr val="000000"/>
                </a:solidFill>
              </a:rPr>
              <a:t>mamül</a:t>
            </a:r>
            <a:r>
              <a:rPr lang="tr-TR" sz="2800" dirty="0">
                <a:solidFill>
                  <a:srgbClr val="000000"/>
                </a:solidFill>
              </a:rPr>
              <a:t> gıda maddelerinin (et, </a:t>
            </a:r>
            <a:r>
              <a:rPr lang="tr-TR" sz="2800" dirty="0">
                <a:solidFill>
                  <a:srgbClr val="C00000"/>
                </a:solidFill>
              </a:rPr>
              <a:t>pekmez</a:t>
            </a:r>
            <a:r>
              <a:rPr lang="tr-TR" sz="2800" dirty="0">
                <a:solidFill>
                  <a:srgbClr val="000000"/>
                </a:solidFill>
              </a:rPr>
              <a:t>, </a:t>
            </a:r>
            <a:r>
              <a:rPr lang="tr-TR" sz="2800" dirty="0">
                <a:solidFill>
                  <a:srgbClr val="DA9200"/>
                </a:solidFill>
              </a:rPr>
              <a:t>ekmek</a:t>
            </a:r>
            <a:r>
              <a:rPr lang="tr-TR" sz="2800" dirty="0">
                <a:solidFill>
                  <a:srgbClr val="000000"/>
                </a:solidFill>
              </a:rPr>
              <a:t>, marmelat, </a:t>
            </a:r>
            <a:r>
              <a:rPr lang="tr-TR" sz="2800" dirty="0" err="1">
                <a:solidFill>
                  <a:srgbClr val="000000"/>
                </a:solidFill>
              </a:rPr>
              <a:t>vb</a:t>
            </a:r>
            <a:r>
              <a:rPr lang="tr-TR" sz="2800" dirty="0">
                <a:solidFill>
                  <a:srgbClr val="000000"/>
                </a:solidFill>
              </a:rPr>
              <a:t>) renk kalitesi olarak kullanılır. </a:t>
            </a:r>
            <a:endParaRPr lang="tr-TR" sz="3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30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5761"/>
            <a:ext cx="9509760" cy="403998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Bazı geleneksel renk ölçüm teknikleri çizelgede gösterilmektedir. </a:t>
            </a:r>
          </a:p>
          <a:p>
            <a:pPr marL="4572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rgbClr val="FF0000"/>
                </a:solidFill>
              </a:rPr>
              <a:t>Bazı gıda maddeleri için geleneksel Renk Ölçüm Teknikleri</a:t>
            </a:r>
          </a:p>
          <a:p>
            <a:pPr marL="45720" indent="0">
              <a:lnSpc>
                <a:spcPct val="170000"/>
              </a:lnSpc>
              <a:buNone/>
            </a:pPr>
            <a:endParaRPr lang="en-US" sz="2600" dirty="0">
              <a:solidFill>
                <a:srgbClr val="FF000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5196781"/>
              </p:ext>
            </p:extLst>
          </p:nvPr>
        </p:nvGraphicFramePr>
        <p:xfrm>
          <a:off x="1341756" y="2576945"/>
          <a:ext cx="9509124" cy="365760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471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98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282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r>
                        <a:rPr lang="tr-TR" sz="2200" dirty="0"/>
                        <a:t>Gıda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200" dirty="0"/>
                        <a:t>Renk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200" dirty="0"/>
                        <a:t>Ölçüm tekniği (geleneksel)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tr-TR" sz="2200" dirty="0"/>
                        <a:t>Rafine yağ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/>
                        <a:t>Soluk, aydınlık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200" dirty="0"/>
                        <a:t>Renk, Renkli cam eşleştirme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tr-TR" sz="2200" dirty="0"/>
                        <a:t>Un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200" dirty="0"/>
                        <a:t>Kremsi, aydınlık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200" dirty="0"/>
                        <a:t>Optik yansıma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tr-TR" sz="2200" dirty="0"/>
                        <a:t>Buğday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200" dirty="0"/>
                        <a:t>Kırmızı,</a:t>
                      </a:r>
                      <a:r>
                        <a:rPr lang="tr-TR" sz="2200" baseline="0" dirty="0"/>
                        <a:t> beyaz, </a:t>
                      </a:r>
                      <a:r>
                        <a:rPr lang="tr-TR" sz="2200" dirty="0"/>
                        <a:t>amber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/>
                        <a:t>Optik yansıma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tr-TR" sz="2200" dirty="0"/>
                        <a:t>Fermente edilmiş çay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200" dirty="0"/>
                        <a:t>Bakırımsı kırmızı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/>
                        <a:t>Kimyasal test, kolorimetre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tr-TR" sz="2200" dirty="0"/>
                        <a:t>Üretilmiş</a:t>
                      </a:r>
                      <a:r>
                        <a:rPr lang="tr-TR" sz="2200" baseline="0" dirty="0"/>
                        <a:t> çay</a:t>
                      </a:r>
                      <a:endParaRPr lang="tr-T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200" dirty="0"/>
                        <a:t>Siyah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/>
                        <a:t>Kolorimetre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tr-TR" sz="2200" dirty="0"/>
                        <a:t>Şarap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200" dirty="0"/>
                        <a:t>Beyaz, siyah, kırmızı, mor, pembe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200" dirty="0"/>
                        <a:t>Kolorimetre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363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İçerik Yer Tutucusu 2">
            <a:extLst>
              <a:ext uri="{FF2B5EF4-FFF2-40B4-BE49-F238E27FC236}">
                <a16:creationId xmlns:a16="http://schemas.microsoft.com/office/drawing/2014/main" id="{9DE56D08-9642-455D-A11A-C41B9B8A7E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8694949"/>
              </p:ext>
            </p:extLst>
          </p:nvPr>
        </p:nvGraphicFramePr>
        <p:xfrm>
          <a:off x="1341437" y="182245"/>
          <a:ext cx="9509126" cy="63093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712402">
                  <a:extLst>
                    <a:ext uri="{9D8B030D-6E8A-4147-A177-3AD203B41FA5}">
                      <a16:colId xmlns:a16="http://schemas.microsoft.com/office/drawing/2014/main" val="2194560730"/>
                    </a:ext>
                  </a:extLst>
                </a:gridCol>
                <a:gridCol w="6796724">
                  <a:extLst>
                    <a:ext uri="{9D8B030D-6E8A-4147-A177-3AD203B41FA5}">
                      <a16:colId xmlns:a16="http://schemas.microsoft.com/office/drawing/2014/main" val="27321049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400" dirty="0"/>
                        <a:t>Yazarlar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/>
                        <a:t>Uygulama ve Kullanılan Renk Ölçüm Sistemi	</a:t>
                      </a:r>
                      <a:endParaRPr lang="tr-TR" sz="2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1799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Aksu ve ark. (1997)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Minolta</a:t>
                      </a:r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CR 200 renk ölçer ile </a:t>
                      </a:r>
                      <a:r>
                        <a:rPr lang="tr-TR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Hunter</a:t>
                      </a:r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tr-TR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Lab</a:t>
                      </a:r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renk modeli kullanılarak farklı uygulamalar ile elde edilen kuşburnu marmelatlarının renk özelliklerinin belirlenmesi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0050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Batu ve ark. (1997)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Hunter</a:t>
                      </a:r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D25A-9 ve </a:t>
                      </a:r>
                      <a:r>
                        <a:rPr lang="tr-TR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Minolta</a:t>
                      </a:r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CR 200 renk ölçerlerin </a:t>
                      </a:r>
                      <a:r>
                        <a:rPr lang="tr-TR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Hunter</a:t>
                      </a:r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tr-TR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Lab</a:t>
                      </a:r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ve CIE L*a*b* renk modelleri kullanılarak domates, elma ve muz meyvelerinin renklerinin ölçümünde karşılaştırılması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5982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Duran ve ark. (2004) 	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Hunter</a:t>
                      </a:r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DP 9000 renk ölçer ile CIE </a:t>
                      </a:r>
                      <a:r>
                        <a:rPr lang="tr-TR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Lab</a:t>
                      </a:r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renk modeli kullanarak farklı uygulamalar ile elde edilen ekmeklerin renk özelliklerinin belirlenmesi.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94187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Batu ve ark. (2007) 	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Minolta</a:t>
                      </a:r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CR-300 renk ölçer ile CIE L*a*b* renk modelini kullanarak farklı koşullarda depolanan dut ve harnup pekmezlerinin renk özelliklerinin belirlenmesi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0922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778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İçerik Yer Tutucusu 2">
            <a:extLst>
              <a:ext uri="{FF2B5EF4-FFF2-40B4-BE49-F238E27FC236}">
                <a16:creationId xmlns:a16="http://schemas.microsoft.com/office/drawing/2014/main" id="{9DE56D08-9642-455D-A11A-C41B9B8A7E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6749963"/>
              </p:ext>
            </p:extLst>
          </p:nvPr>
        </p:nvGraphicFramePr>
        <p:xfrm>
          <a:off x="1341437" y="624205"/>
          <a:ext cx="9509126" cy="40233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712402">
                  <a:extLst>
                    <a:ext uri="{9D8B030D-6E8A-4147-A177-3AD203B41FA5}">
                      <a16:colId xmlns:a16="http://schemas.microsoft.com/office/drawing/2014/main" val="2194560730"/>
                    </a:ext>
                  </a:extLst>
                </a:gridCol>
                <a:gridCol w="6796724">
                  <a:extLst>
                    <a:ext uri="{9D8B030D-6E8A-4147-A177-3AD203B41FA5}">
                      <a16:colId xmlns:a16="http://schemas.microsoft.com/office/drawing/2014/main" val="27321049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400" dirty="0"/>
                        <a:t>Yazarlar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/>
                        <a:t>Uygulama ve Kullanılan Renk Ölçüm Sistemi	</a:t>
                      </a:r>
                      <a:endParaRPr lang="tr-TR" sz="2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1799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Soysal ve ark. </a:t>
                      </a:r>
                    </a:p>
                    <a:p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(2009)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Minolta</a:t>
                      </a:r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CR 400 renk ölçer ile L*a*b* renk modeli kullanılarak Farklı kurutma uygulamaları ile kurutulan kekiğin renk kalitesinin belirlenmesi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0050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Vandoni</a:t>
                      </a:r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ve ark. </a:t>
                      </a:r>
                    </a:p>
                    <a:p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(2009)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Minolta</a:t>
                      </a:r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CR 300 renk ölçer ile CIE L*a*b* renk ölçüm modeli kullanarak sığır eti renginin belirlenmesi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5982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Velioğlu ve ark. </a:t>
                      </a:r>
                    </a:p>
                    <a:p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(2011)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Hunter</a:t>
                      </a:r>
                      <a:r>
                        <a:rPr lang="tr-TR" sz="2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D25LT renk ölçer ile CIE L*a*b* renk modeli kullanılarak domates salçası örneklerinin görsel kalitesinin belirlenmesi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94187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658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 lvl="2" rtl="0"/>
            <a:r>
              <a:rPr lang="tr-TR" sz="32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Gıda Renk Ölçüm</a:t>
            </a:r>
            <a:br>
              <a:rPr lang="tr-TR" sz="32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</a:br>
            <a:r>
              <a:rPr lang="tr-TR" sz="32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Optik Yansıma Yöntemi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yöntemde, numunenin yüzeyinden ya tek boyutta ya da üç boyutlu olarak yansıyan ışık ölçüm tekniği kullanılır.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Üç uyaran (</a:t>
            </a:r>
            <a:r>
              <a:rPr lang="en-US" sz="2800" dirty="0" err="1">
                <a:solidFill>
                  <a:srgbClr val="FF0000"/>
                </a:solidFill>
              </a:rPr>
              <a:t>Tristimulus</a:t>
            </a:r>
            <a:r>
              <a:rPr lang="tr-TR" sz="2800" dirty="0">
                <a:solidFill>
                  <a:srgbClr val="FF0000"/>
                </a:solidFill>
              </a:rPr>
              <a:t>), Aydınlatma Uluslararası Komisyonu (</a:t>
            </a:r>
            <a:r>
              <a:rPr lang="fr-FR" sz="2800" dirty="0">
                <a:solidFill>
                  <a:srgbClr val="0070C0"/>
                </a:solidFill>
              </a:rPr>
              <a:t>Commission Internationale d'éclairage </a:t>
            </a:r>
            <a:r>
              <a:rPr lang="tr-TR" sz="2800" dirty="0">
                <a:solidFill>
                  <a:srgbClr val="0070C0"/>
                </a:solidFill>
              </a:rPr>
              <a:t>CIE</a:t>
            </a:r>
            <a:r>
              <a:rPr lang="en-US" sz="2800" dirty="0">
                <a:solidFill>
                  <a:srgbClr val="0070C0"/>
                </a:solidFill>
              </a:rPr>
              <a:t>, </a:t>
            </a:r>
            <a:r>
              <a:rPr lang="en-US" sz="2800" dirty="0">
                <a:solidFill>
                  <a:srgbClr val="00B050"/>
                </a:solidFill>
              </a:rPr>
              <a:t>International Commission for Illumination ICI</a:t>
            </a:r>
            <a:r>
              <a:rPr lang="tr-TR" sz="2800" dirty="0">
                <a:solidFill>
                  <a:srgbClr val="FF0000"/>
                </a:solidFill>
              </a:rPr>
              <a:t>)’ne göre standart olarak </a:t>
            </a:r>
            <a:r>
              <a:rPr lang="tr-TR" sz="2800" dirty="0">
                <a:solidFill>
                  <a:srgbClr val="00B050"/>
                </a:solidFill>
              </a:rPr>
              <a:t>yeşil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mavi</a:t>
            </a:r>
            <a:r>
              <a:rPr lang="tr-TR" sz="2800" dirty="0">
                <a:solidFill>
                  <a:srgbClr val="FF0000"/>
                </a:solidFill>
              </a:rPr>
              <a:t> ve kırmızıya karşılık gelir.</a:t>
            </a:r>
          </a:p>
        </p:txBody>
      </p:sp>
    </p:spTree>
    <p:extLst>
      <p:ext uri="{BB962C8B-B14F-4D97-AF65-F5344CB8AC3E}">
        <p14:creationId xmlns:p14="http://schemas.microsoft.com/office/powerpoint/2010/main" val="362872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 lvl="2" rtl="0"/>
            <a:r>
              <a:rPr lang="tr-TR" sz="32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Gıda Renk Ölçüm</a:t>
            </a:r>
            <a:br>
              <a:rPr lang="tr-TR" sz="32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</a:br>
            <a:r>
              <a:rPr lang="tr-TR" sz="32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Optik Yansıma Yöntemi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5334173" cy="530609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tr-TR" sz="2800" dirty="0">
                <a:solidFill>
                  <a:srgbClr val="FF0000"/>
                </a:solidFill>
              </a:rPr>
              <a:t>Bu yaklaşıma göre sürekli ya da online renk </a:t>
            </a:r>
            <a:r>
              <a:rPr lang="tr-TR" sz="2800" dirty="0" err="1">
                <a:solidFill>
                  <a:srgbClr val="FF0000"/>
                </a:solidFill>
              </a:rPr>
              <a:t>spektrofotometre</a:t>
            </a:r>
            <a:r>
              <a:rPr lang="tr-TR" sz="2800" dirty="0">
                <a:solidFill>
                  <a:srgbClr val="FF0000"/>
                </a:solidFill>
              </a:rPr>
              <a:t> şekil 3.29A’da gösterilmiştir.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</a:pP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5293" y="1210614"/>
            <a:ext cx="4743450" cy="517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73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Optik Yansıma Yöntemi</a:t>
            </a:r>
            <a:endParaRPr lang="en-US" sz="29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1210614"/>
                <a:ext cx="9509760" cy="530609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Bu yöntemde numunenin referans ile karşılaştırılması ve yanıp sönmeli ışık fotometre ölçümünü kullanılır.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Tek bir filtre,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tr-TR" sz="2800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</m:oMath>
                </a14:m>
                <a:r>
                  <a:rPr lang="tr-TR" sz="2800" dirty="0">
                    <a:solidFill>
                      <a:srgbClr val="FF0000"/>
                    </a:solidFill>
                  </a:rPr>
                  <a:t>, ve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acc>
                  </m:oMath>
                </a14:m>
                <a:r>
                  <a:rPr lang="tr-TR" sz="2800" dirty="0">
                    <a:solidFill>
                      <a:srgbClr val="FF0000"/>
                    </a:solidFill>
                  </a:rPr>
                  <a:t> üç uyaran çıktılarını verir.</a:t>
                </a:r>
                <a:endParaRPr lang="en-US" sz="2800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rgbClr val="FF0000"/>
                    </a:solidFill>
                  </a:rPr>
                  <a:t>Üç uyaran CIE standart tepki eğrileri şekil 3.29B’de gösterilmiştir.</a:t>
                </a:r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1210614"/>
                <a:ext cx="9509760" cy="5306096"/>
              </a:xfrm>
              <a:blipFill>
                <a:blip r:embed="rId2"/>
                <a:stretch>
                  <a:fillRect l="-641" r="-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208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Optik Yansıma Yöntemi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endParaRPr lang="en-US" sz="2900" dirty="0">
              <a:solidFill>
                <a:srgbClr val="FF0000"/>
              </a:solidFill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7ECF82A-D9B1-47AE-8DA0-742293B4F8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740" y="1208127"/>
            <a:ext cx="8732520" cy="531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4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Optik Yansıma Yöntemi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4934989" cy="53841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Optik yansıma prensibinin kullanıldığı başka bir teknik şekil 3.30 de gösterilmiştir.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109" y="1210614"/>
            <a:ext cx="5392189" cy="484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4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 rtl="0"/>
            <a:r>
              <a:rPr lang="tr-TR" altLang="en-US" sz="3600" b="1" kern="1200" dirty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RENK NEDİR?</a:t>
            </a:r>
            <a:endParaRPr lang="tr-TR" sz="3600" b="1" kern="12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5457825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altLang="en-US" sz="2800" dirty="0">
                <a:solidFill>
                  <a:schemeClr val="tx2"/>
                </a:solidFill>
              </a:rPr>
              <a:t>Bir cisimden  yansıyan ışınlar gözümüzün </a:t>
            </a:r>
            <a:r>
              <a:rPr lang="tr-TR" altLang="en-US" sz="2800" dirty="0">
                <a:solidFill>
                  <a:srgbClr val="00B050"/>
                </a:solidFill>
              </a:rPr>
              <a:t>retina tabakasındaki</a:t>
            </a:r>
            <a:r>
              <a:rPr lang="tr-TR" altLang="en-US" sz="2800" dirty="0">
                <a:solidFill>
                  <a:schemeClr val="tx2"/>
                </a:solidFill>
              </a:rPr>
              <a:t> </a:t>
            </a:r>
            <a:r>
              <a:rPr lang="tr-TR" altLang="en-US" sz="2800" dirty="0">
                <a:solidFill>
                  <a:srgbClr val="FF0000"/>
                </a:solidFill>
              </a:rPr>
              <a:t>koni hücrelerini </a:t>
            </a:r>
            <a:r>
              <a:rPr lang="tr-TR" altLang="en-US" sz="2800" dirty="0">
                <a:solidFill>
                  <a:schemeClr val="tx2"/>
                </a:solidFill>
              </a:rPr>
              <a:t>uyarır.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altLang="en-US" sz="2800" dirty="0">
                <a:solidFill>
                  <a:schemeClr val="tx2"/>
                </a:solidFill>
              </a:rPr>
              <a:t>Bu uyarı renk olarak algılanır.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altLang="en-US" sz="2800">
                <a:solidFill>
                  <a:schemeClr val="tx2"/>
                </a:solidFill>
              </a:rPr>
              <a:t>Renk farkları yansıyan ışığın farkından dolayı oluşur.</a:t>
            </a:r>
            <a:endParaRPr lang="tr-TR" altLang="en-US" sz="2800" dirty="0">
              <a:solidFill>
                <a:schemeClr val="tx2"/>
              </a:solidFill>
            </a:endParaRPr>
          </a:p>
        </p:txBody>
      </p:sp>
      <p:pic>
        <p:nvPicPr>
          <p:cNvPr id="1028" name="Picture 4" descr="http://4.bp.blogspot.com/-OSsJw5v9gU8/TWSdr1tDGaI/AAAAAAAAAHs/gmYag0daVdk/s1600/Sagschem.jpeg">
            <a:extLst>
              <a:ext uri="{FF2B5EF4-FFF2-40B4-BE49-F238E27FC236}">
                <a16:creationId xmlns:a16="http://schemas.microsoft.com/office/drawing/2014/main" id="{5E4ED4F2-C853-4FA7-8E2F-7BB4E9C86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945" y="1920240"/>
            <a:ext cx="5258436" cy="347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8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Optik Yansıma Yöntemi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Aydınlatma Uluslararası Komisyonu (</a:t>
            </a:r>
            <a:r>
              <a:rPr lang="en-US" sz="2800" dirty="0"/>
              <a:t>International Commission for Illumination </a:t>
            </a:r>
            <a:r>
              <a:rPr lang="tr-TR" sz="2800" dirty="0">
                <a:solidFill>
                  <a:srgbClr val="FF0000"/>
                </a:solidFill>
              </a:rPr>
              <a:t>ICI) tavsiyesiyle, görüntüleme ve paralel mercekler aracılığıyla gönderilen ışık demeti ile numune aydınlatmak için küre entegre aydınlatıcı kullanılır.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Numunenin rengi standart veya referans renge göre, görünen spektrumun yakın dalga boyu aralıklarla yüzdesi, yansıtma birimi başına ölçülür.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31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Optik Yansıma Yöntemi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bg1">
                    <a:lumMod val="85000"/>
                  </a:schemeClr>
                </a:solidFill>
              </a:rPr>
              <a:t>Örnekten yansıyan ışık alıcı mercekler tarafından toplanır, yansıma ağın yüzeyine gönderilir.</a:t>
            </a:r>
            <a:endParaRPr lang="en-US" sz="2800" dirty="0">
              <a:solidFill>
                <a:schemeClr val="bg1">
                  <a:lumMod val="8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bg1">
                    <a:lumMod val="85000"/>
                  </a:schemeClr>
                </a:solidFill>
              </a:rPr>
              <a:t>Işık spektrumu yarıktan silikon foto diyota iletilir.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Spektrum görünür aralıkta 400 </a:t>
            </a:r>
            <a:r>
              <a:rPr lang="tr-TR" sz="2800" dirty="0" err="1">
                <a:solidFill>
                  <a:srgbClr val="FF0000"/>
                </a:solidFill>
              </a:rPr>
              <a:t>nm</a:t>
            </a:r>
            <a:r>
              <a:rPr lang="tr-TR" sz="2800" dirty="0">
                <a:solidFill>
                  <a:srgbClr val="FF0000"/>
                </a:solidFill>
              </a:rPr>
              <a:t> ila 700 </a:t>
            </a:r>
            <a:r>
              <a:rPr lang="tr-TR" sz="2800" dirty="0" err="1">
                <a:solidFill>
                  <a:srgbClr val="FF0000"/>
                </a:solidFill>
              </a:rPr>
              <a:t>nm</a:t>
            </a:r>
            <a:r>
              <a:rPr lang="tr-TR" sz="2800" dirty="0">
                <a:solidFill>
                  <a:srgbClr val="FF0000"/>
                </a:solidFill>
              </a:rPr>
              <a:t> rendeleme aralıklarında elde edilir.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06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Optik Yansıma Yöntemi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bg1">
                    <a:lumMod val="85000"/>
                  </a:schemeClr>
                </a:solidFill>
              </a:rPr>
              <a:t>Kademli motor indirgeme dişlisi sayesinde ağıdan yansıma ve analiz edilecek dalga boyuna karşılık gelmesi için adımlarla döner.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bg1">
                    <a:lumMod val="85000"/>
                  </a:schemeClr>
                </a:solidFill>
              </a:rPr>
              <a:t>Sensor ve foto-reflektörde takılmış optik kodlayıcı yardımı ile normal yansıma pozisyonuna getirilir.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bg1">
                    <a:lumMod val="85000"/>
                  </a:schemeClr>
                </a:solidFill>
              </a:rPr>
              <a:t>Işık yoğunluğu ile orantılı foto detektörü tarafından üretilen akım, ilk önce yükseltilir ve bir bilgisayara beslenen bir voltaj sinyaline, dönüştürülür.</a:t>
            </a:r>
            <a:endParaRPr lang="en-US" sz="28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25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Optik Yansıma Yöntemi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600" dirty="0">
                <a:solidFill>
                  <a:srgbClr val="FF0000"/>
                </a:solidFill>
              </a:rPr>
              <a:t>İki eşit dalga boyunda iki numune için yansıma değerlerinin farkı eşit ise, bu iki numunenin tonları, aynı fakat renk yoğunluğu farklı olabileceği tespit edilebilir.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084" y="4016384"/>
            <a:ext cx="3875837" cy="24810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363" y="4016384"/>
            <a:ext cx="3875837" cy="248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88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Optik Yansıma Yöntemi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600" dirty="0">
                <a:solidFill>
                  <a:srgbClr val="FF0000"/>
                </a:solidFill>
              </a:rPr>
              <a:t>Yansıma değerlerinin farkı, eşit değilse, hem renk hem de yoğunluğun aynı olmadığı tespit edilebilir.</a:t>
            </a:r>
            <a:endParaRPr lang="en-US" sz="26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600" dirty="0">
                <a:solidFill>
                  <a:srgbClr val="FF0000"/>
                </a:solidFill>
              </a:rPr>
              <a:t>Veriler aynı ise, ton ve yoğunluk iki örnek için aynıdır.</a:t>
            </a:r>
            <a:endParaRPr lang="en-US" sz="26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084" y="4016384"/>
            <a:ext cx="3875837" cy="24810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363" y="4016384"/>
            <a:ext cx="3875837" cy="248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06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Gıda Renk Ölçüm</a:t>
            </a:r>
            <a:br>
              <a:rPr lang="tr-TR" sz="2900" dirty="0">
                <a:solidFill>
                  <a:srgbClr val="0070C0"/>
                </a:solidFill>
              </a:rPr>
            </a:br>
            <a:r>
              <a:rPr lang="tr-TR" sz="2900" dirty="0">
                <a:solidFill>
                  <a:srgbClr val="00B050"/>
                </a:solidFill>
              </a:rPr>
              <a:t>Optik Yansıma Yöntemi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durumları içeren uygun program yazılımı yazılabilir.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Numune ve standart renk yansıtma değerleri farklı dalga boylarında, daha önce belirlenir ve hafızada depolanır.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Parametreler bu değerlerden hesaplanır, numune ve standart renk değişimleri karşılaştırılır.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69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 lvl="2" rtl="0"/>
            <a:r>
              <a:rPr lang="tr-TR" sz="32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Gıda Renk Ölçüm</a:t>
            </a:r>
            <a:br>
              <a:rPr lang="tr-TR" sz="32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</a:br>
            <a:r>
              <a:rPr lang="tr-TR" sz="27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Gıda Hububatı Renk Yansıtma ve Sayısal Renkli Görüntü İşleme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Renk tahıllarda </a:t>
            </a:r>
            <a:r>
              <a:rPr lang="tr-TR" sz="2800" dirty="0">
                <a:solidFill>
                  <a:srgbClr val="0070C0"/>
                </a:solidFill>
              </a:rPr>
              <a:t>kalite belirlemede </a:t>
            </a:r>
            <a:r>
              <a:rPr lang="tr-TR" sz="2800" dirty="0">
                <a:solidFill>
                  <a:srgbClr val="FF0000"/>
                </a:solidFill>
              </a:rPr>
              <a:t>yararlı bir faktördür, ve </a:t>
            </a:r>
            <a:r>
              <a:rPr lang="tr-TR" sz="2800" dirty="0">
                <a:solidFill>
                  <a:srgbClr val="7030A0"/>
                </a:solidFill>
              </a:rPr>
              <a:t>tahılları sınıflandırmada </a:t>
            </a:r>
            <a:r>
              <a:rPr lang="tr-TR" sz="2800" dirty="0">
                <a:solidFill>
                  <a:srgbClr val="FF0000"/>
                </a:solidFill>
              </a:rPr>
              <a:t>kullanılan önemli bir görsel niteliğidir.</a:t>
            </a:r>
            <a:endParaRPr lang="en-US" sz="28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Renk ölçümü, sınıfı bildirmek ve tahılların sağlamlığının derecesini göstermek için kullanılır.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Örneğin, buğday, kırmızı sert, yumuşak </a:t>
            </a:r>
            <a:r>
              <a:rPr lang="tr-TR" sz="2800" dirty="0" err="1">
                <a:solidFill>
                  <a:srgbClr val="FF0000"/>
                </a:solidFill>
              </a:rPr>
              <a:t>bayaz</a:t>
            </a:r>
            <a:r>
              <a:rPr lang="tr-TR" sz="2800" dirty="0">
                <a:solidFill>
                  <a:srgbClr val="FF0000"/>
                </a:solidFill>
              </a:rPr>
              <a:t> veya kehribar makarnalık olarak renk temelinde değerlendirilir.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71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 lvl="2" rtl="0"/>
            <a:r>
              <a:rPr lang="tr-TR" sz="32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Gıda Renk Ölçüm</a:t>
            </a:r>
            <a:br>
              <a:rPr lang="tr-TR" sz="32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</a:br>
            <a:r>
              <a:rPr lang="tr-TR" sz="27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Gıda Hububatı Renk Yansıtma ve Sayısal Renkli Görüntü İşleme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Kırmızı sert buğdaydaki gibi daha detaylı buğday sınıflandırma ton ve konsantrasyon temelinde yapılır.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Böyle lekeli, pembe olgunlaşmamış, yeşil otlar, ya da ağartılmış tanelere benzer şekildeki bazı nitelikler renklenmiş buğday tanelerini işaret eder.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Yansıtma </a:t>
            </a:r>
            <a:r>
              <a:rPr lang="tr-TR" sz="2800" dirty="0" err="1">
                <a:solidFill>
                  <a:srgbClr val="FF0000"/>
                </a:solidFill>
              </a:rPr>
              <a:t>spektrofotometre</a:t>
            </a:r>
            <a:r>
              <a:rPr lang="tr-TR" sz="2800" dirty="0">
                <a:solidFill>
                  <a:srgbClr val="FF0000"/>
                </a:solidFill>
              </a:rPr>
              <a:t> tanelerin renk analizinde kullanılabilir yöntemlerden biridir.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54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sz="3200" dirty="0">
                <a:solidFill>
                  <a:srgbClr val="0070C0"/>
                </a:solidFill>
              </a:rPr>
              <a:t>Gıda Renk Ölçüm</a:t>
            </a:r>
            <a:br>
              <a:rPr lang="tr-TR" sz="3200" dirty="0">
                <a:solidFill>
                  <a:srgbClr val="0070C0"/>
                </a:solidFill>
              </a:rPr>
            </a:br>
            <a:r>
              <a:rPr lang="tr-TR" sz="2700" dirty="0">
                <a:solidFill>
                  <a:srgbClr val="00B050"/>
                </a:solidFill>
              </a:rPr>
              <a:t>Gıda Hububatı Renk Yansıtma ve Sayısal Renkli Görüntü İşleme</a:t>
            </a:r>
            <a:endParaRPr lang="en-US" sz="27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rgbClr val="FF0000"/>
                </a:solidFill>
              </a:rPr>
              <a:t>Spectro-reflektometre</a:t>
            </a:r>
            <a:r>
              <a:rPr lang="tr-TR" sz="2800" dirty="0">
                <a:solidFill>
                  <a:srgbClr val="FF0000"/>
                </a:solidFill>
              </a:rPr>
              <a:t> farklı dalga boyu bölgelerinde (420 nm-700 </a:t>
            </a:r>
            <a:r>
              <a:rPr lang="tr-TR" sz="2800" dirty="0" err="1">
                <a:solidFill>
                  <a:srgbClr val="FF0000"/>
                </a:solidFill>
              </a:rPr>
              <a:t>nm</a:t>
            </a:r>
            <a:r>
              <a:rPr lang="tr-TR" sz="2800" dirty="0">
                <a:solidFill>
                  <a:srgbClr val="FF0000"/>
                </a:solidFill>
              </a:rPr>
              <a:t>) tahılların yansıma değerlerinin ölçülmesinde kullanılan araçlardan bir örnektir.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cihazlar, tüm alanın </a:t>
            </a:r>
            <a:r>
              <a:rPr lang="tr-TR" sz="2800" dirty="0" err="1">
                <a:solidFill>
                  <a:srgbClr val="FF0000"/>
                </a:solidFill>
              </a:rPr>
              <a:t>konumsal</a:t>
            </a:r>
            <a:r>
              <a:rPr lang="tr-TR" sz="2800" dirty="0">
                <a:solidFill>
                  <a:srgbClr val="FF0000"/>
                </a:solidFill>
              </a:rPr>
              <a:t> ortalama rengini ölçer.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Belirli numuneler veya geometrik bölgelerin seçici renk ölçümü tahılların daha iyi sınıflandırılmasını ve ayrılmasını sağlar.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33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sz="3200" dirty="0">
                <a:solidFill>
                  <a:srgbClr val="0070C0"/>
                </a:solidFill>
              </a:rPr>
              <a:t>Gıda Renk Ölçüm</a:t>
            </a:r>
            <a:br>
              <a:rPr lang="tr-TR" sz="3600" dirty="0">
                <a:solidFill>
                  <a:srgbClr val="0070C0"/>
                </a:solidFill>
              </a:rPr>
            </a:br>
            <a:r>
              <a:rPr lang="tr-TR" sz="2700" dirty="0">
                <a:solidFill>
                  <a:srgbClr val="00B050"/>
                </a:solidFill>
              </a:rPr>
              <a:t>Gıda Hububatı Renk Yansıtma ve Sayısal Renkli Görüntü İşleme</a:t>
            </a:r>
            <a:endParaRPr lang="en-US" sz="27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Sayısal görüntü işleme yetenekleri ile üç uyaran değerinin belirlenmesi entegre ederek mümkündür.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tekniğin şematik düzeni, şekil 3,31 gösterilmiştir.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807" y="3543959"/>
            <a:ext cx="5859284" cy="331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73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Autofit/>
          </a:bodyPr>
          <a:lstStyle/>
          <a:p>
            <a:pPr lvl="1" rtl="0"/>
            <a:r>
              <a:rPr lang="tr-TR" sz="3600" b="1" dirty="0">
                <a:solidFill>
                  <a:srgbClr val="0070C0"/>
                </a:solidFill>
                <a:latin typeface="+mj-lt"/>
              </a:rPr>
              <a:t>Rengi Algılama </a:t>
            </a:r>
            <a:endParaRPr lang="tr-TR" sz="3600" b="1" kern="120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65364" y="1580857"/>
            <a:ext cx="428393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solidFill>
                  <a:srgbClr val="000000"/>
                </a:solidFill>
              </a:rPr>
              <a:t>Rengi algılamamız için 3 </a:t>
            </a:r>
          </a:p>
          <a:p>
            <a:r>
              <a:rPr lang="tr-TR" sz="2800" dirty="0">
                <a:solidFill>
                  <a:srgbClr val="000000"/>
                </a:solidFill>
              </a:rPr>
              <a:t>ana öğe gerekmektedir: </a:t>
            </a:r>
          </a:p>
          <a:p>
            <a:r>
              <a:rPr lang="tr-TR" sz="2800" b="1" dirty="0">
                <a:solidFill>
                  <a:srgbClr val="FF0000"/>
                </a:solidFill>
              </a:rPr>
              <a:t>ı</a:t>
            </a:r>
            <a:r>
              <a:rPr lang="tr-TR" sz="2800" dirty="0">
                <a:solidFill>
                  <a:srgbClr val="FF0000"/>
                </a:solidFill>
              </a:rPr>
              <a:t>ş</a:t>
            </a:r>
            <a:r>
              <a:rPr lang="tr-TR" sz="2800" b="1" dirty="0">
                <a:solidFill>
                  <a:srgbClr val="FF0000"/>
                </a:solidFill>
              </a:rPr>
              <a:t>ık</a:t>
            </a:r>
            <a:r>
              <a:rPr lang="tr-TR" sz="2800" dirty="0">
                <a:solidFill>
                  <a:srgbClr val="000000"/>
                </a:solidFill>
              </a:rPr>
              <a:t>, </a:t>
            </a:r>
            <a:r>
              <a:rPr lang="tr-TR" sz="2800" b="1" dirty="0">
                <a:solidFill>
                  <a:srgbClr val="00B050"/>
                </a:solidFill>
              </a:rPr>
              <a:t>nesne</a:t>
            </a:r>
            <a:r>
              <a:rPr lang="tr-TR" sz="2800" b="1" dirty="0">
                <a:solidFill>
                  <a:srgbClr val="000000"/>
                </a:solidFill>
              </a:rPr>
              <a:t> </a:t>
            </a:r>
            <a:r>
              <a:rPr lang="tr-TR" sz="2800" dirty="0">
                <a:solidFill>
                  <a:srgbClr val="000000"/>
                </a:solidFill>
              </a:rPr>
              <a:t>ve </a:t>
            </a:r>
            <a:r>
              <a:rPr lang="tr-TR" sz="2800" b="1" dirty="0">
                <a:solidFill>
                  <a:srgbClr val="0070C0"/>
                </a:solidFill>
              </a:rPr>
              <a:t>gözlerimiz</a:t>
            </a:r>
            <a:r>
              <a:rPr lang="tr-TR" sz="2800" b="1" dirty="0">
                <a:solidFill>
                  <a:srgbClr val="000000"/>
                </a:solidFill>
              </a:rPr>
              <a:t> </a:t>
            </a:r>
            <a:endParaRPr lang="tr-TR" sz="2800" dirty="0"/>
          </a:p>
        </p:txBody>
      </p:sp>
      <p:sp>
        <p:nvSpPr>
          <p:cNvPr id="5" name="Rectangle 4"/>
          <p:cNvSpPr/>
          <p:nvPr/>
        </p:nvSpPr>
        <p:spPr>
          <a:xfrm>
            <a:off x="913213" y="3845176"/>
            <a:ext cx="38596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solidFill>
                  <a:srgbClr val="000000"/>
                </a:solidFill>
              </a:rPr>
              <a:t>Eğer nesne yoksa </a:t>
            </a:r>
          </a:p>
          <a:p>
            <a:r>
              <a:rPr lang="tr-TR" sz="2800" dirty="0">
                <a:solidFill>
                  <a:srgbClr val="000000"/>
                </a:solidFill>
              </a:rPr>
              <a:t>görülecek bir şey yoktur. </a:t>
            </a:r>
          </a:p>
        </p:txBody>
      </p:sp>
      <p:sp>
        <p:nvSpPr>
          <p:cNvPr id="6" name="Rectangle 5"/>
          <p:cNvSpPr/>
          <p:nvPr/>
        </p:nvSpPr>
        <p:spPr>
          <a:xfrm>
            <a:off x="8642404" y="1210614"/>
            <a:ext cx="27266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solidFill>
                  <a:srgbClr val="000000"/>
                </a:solidFill>
              </a:rPr>
              <a:t>Eğer ışık yoksa </a:t>
            </a:r>
            <a:r>
              <a:rPr lang="tr-TR" altLang="en-US" sz="2800" dirty="0"/>
              <a:t>renk de yoktur</a:t>
            </a:r>
            <a:r>
              <a:rPr lang="tr-TR" sz="2800" dirty="0">
                <a:solidFill>
                  <a:srgbClr val="000000"/>
                </a:solidFill>
              </a:rPr>
              <a:t> </a:t>
            </a:r>
          </a:p>
          <a:p>
            <a:r>
              <a:rPr lang="tr-TR" sz="2800" dirty="0">
                <a:solidFill>
                  <a:srgbClr val="000000"/>
                </a:solidFill>
              </a:rPr>
              <a:t>göremeyiz.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222" y="3693879"/>
            <a:ext cx="2038431" cy="12567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230521"/>
            <a:ext cx="2546404" cy="333514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996211" y="4585574"/>
            <a:ext cx="45892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solidFill>
                  <a:srgbClr val="000000"/>
                </a:solidFill>
              </a:rPr>
              <a:t>Gözlerimiz olmadan </a:t>
            </a:r>
          </a:p>
          <a:p>
            <a:r>
              <a:rPr lang="tr-TR" sz="2800" dirty="0">
                <a:solidFill>
                  <a:srgbClr val="000000"/>
                </a:solidFill>
              </a:rPr>
              <a:t>ışığı ve nesneyi algılayamayız </a:t>
            </a:r>
          </a:p>
        </p:txBody>
      </p:sp>
    </p:spTree>
    <p:extLst>
      <p:ext uri="{BB962C8B-B14F-4D97-AF65-F5344CB8AC3E}">
        <p14:creationId xmlns:p14="http://schemas.microsoft.com/office/powerpoint/2010/main" val="244782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sz="3200" dirty="0">
                <a:solidFill>
                  <a:srgbClr val="0070C0"/>
                </a:solidFill>
              </a:rPr>
              <a:t>Gıda Renk Ölçüm</a:t>
            </a:r>
            <a:br>
              <a:rPr lang="tr-TR" sz="3600" dirty="0">
                <a:solidFill>
                  <a:srgbClr val="0070C0"/>
                </a:solidFill>
              </a:rPr>
            </a:br>
            <a:r>
              <a:rPr lang="tr-TR" sz="2700" dirty="0">
                <a:solidFill>
                  <a:srgbClr val="00B050"/>
                </a:solidFill>
              </a:rPr>
              <a:t>Gıda Hububatı Renk Yansıtma ve Sayısal Renkli Görüntü İşleme</a:t>
            </a:r>
            <a:endParaRPr lang="en-US" sz="27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Renk veri toplama sistemi üç ana bileşenden oluşur:</a:t>
            </a:r>
            <a:endParaRPr lang="en-US" sz="2800" dirty="0">
              <a:solidFill>
                <a:srgbClr val="FF0000"/>
              </a:solidFill>
            </a:endParaRPr>
          </a:p>
          <a:p>
            <a:pPr marL="45720" indent="0">
              <a:lnSpc>
                <a:spcPct val="16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rgbClr val="FF0000"/>
                </a:solidFill>
              </a:rPr>
              <a:t>1.</a:t>
            </a:r>
            <a:r>
              <a:rPr lang="tr-TR" sz="2800" dirty="0">
                <a:solidFill>
                  <a:srgbClr val="0070C0"/>
                </a:solidFill>
              </a:rPr>
              <a:t> Numune aydınlatma </a:t>
            </a:r>
            <a:r>
              <a:rPr lang="tr-TR" sz="2800" dirty="0">
                <a:solidFill>
                  <a:srgbClr val="FF0000"/>
                </a:solidFill>
              </a:rPr>
              <a:t>ve görüntüleme cihazı</a:t>
            </a:r>
            <a:endParaRPr lang="en-US" sz="2800" dirty="0">
              <a:solidFill>
                <a:srgbClr val="FF0000"/>
              </a:solidFill>
            </a:endParaRPr>
          </a:p>
          <a:p>
            <a:pPr marL="45720" indent="0">
              <a:lnSpc>
                <a:spcPct val="16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rgbClr val="FF0000"/>
                </a:solidFill>
              </a:rPr>
              <a:t>2. Optik kurulum ve görüntü oluşturma ve sinyal işleme</a:t>
            </a:r>
            <a:endParaRPr lang="en-US" sz="2800" dirty="0">
              <a:solidFill>
                <a:srgbClr val="FF0000"/>
              </a:solidFill>
            </a:endParaRPr>
          </a:p>
          <a:p>
            <a:pPr marL="45720" indent="0">
              <a:lnSpc>
                <a:spcPct val="16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rgbClr val="FF0000"/>
                </a:solidFill>
              </a:rPr>
              <a:t>3. Sayısal görüntü toplama ve işleme</a:t>
            </a:r>
          </a:p>
        </p:txBody>
      </p:sp>
    </p:spTree>
    <p:extLst>
      <p:ext uri="{BB962C8B-B14F-4D97-AF65-F5344CB8AC3E}">
        <p14:creationId xmlns:p14="http://schemas.microsoft.com/office/powerpoint/2010/main" val="229113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sz="3200" dirty="0">
                <a:solidFill>
                  <a:srgbClr val="0070C0"/>
                </a:solidFill>
              </a:rPr>
              <a:t>Gıda Renk Ölçüm</a:t>
            </a:r>
            <a:br>
              <a:rPr lang="tr-TR" sz="3600" dirty="0">
                <a:solidFill>
                  <a:srgbClr val="0070C0"/>
                </a:solidFill>
              </a:rPr>
            </a:br>
            <a:r>
              <a:rPr lang="tr-TR" sz="2700" dirty="0">
                <a:solidFill>
                  <a:srgbClr val="00B050"/>
                </a:solidFill>
              </a:rPr>
              <a:t>Gıda Hububatı Renk Yansıtma ve Sayısal Renkli Görüntü İşleme</a:t>
            </a:r>
            <a:endParaRPr lang="en-US" sz="27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Numune aydınlatma, aydınlatma spektrumları değişimi en aza indirmek için son derece düzenli güç kaynağı tarafından güçlendirilmektedir, akkor lambalar </a:t>
            </a:r>
            <a:r>
              <a:rPr lang="tr-TR" sz="2800" dirty="0">
                <a:solidFill>
                  <a:srgbClr val="0070C0"/>
                </a:solidFill>
              </a:rPr>
              <a:t>tungsten </a:t>
            </a:r>
            <a:r>
              <a:rPr lang="tr-TR" sz="2800" dirty="0">
                <a:solidFill>
                  <a:srgbClr val="FF0000"/>
                </a:solidFill>
              </a:rPr>
              <a:t>tarafından yapılmaktadır.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Lambalar halka şeklinde asılmalıdırlar, yüksekliği yüzeyinden ayarlanabilir.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60000"/>
              </a:lnSpc>
              <a:spcBef>
                <a:spcPts val="600"/>
              </a:spcBef>
            </a:pP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18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sz="3200" dirty="0">
                <a:solidFill>
                  <a:srgbClr val="0070C0"/>
                </a:solidFill>
              </a:rPr>
              <a:t>Gıda Renk Ölçüm</a:t>
            </a:r>
            <a:br>
              <a:rPr lang="tr-TR" sz="3600" dirty="0">
                <a:solidFill>
                  <a:srgbClr val="0070C0"/>
                </a:solidFill>
              </a:rPr>
            </a:br>
            <a:r>
              <a:rPr lang="tr-TR" sz="2700" dirty="0">
                <a:solidFill>
                  <a:srgbClr val="00B050"/>
                </a:solidFill>
              </a:rPr>
              <a:t>Gıda Hububatı Renk Yansıtma ve Sayısal Renkli Görüntü İşleme</a:t>
            </a:r>
            <a:endParaRPr lang="en-US" sz="27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Lambalar kameranın görüş bölgesinde merkezlenebilir.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Numune arkasına örneği onunla karşılaştırılmak için dağıtılan yansıyan köpük beyaz levha konulur.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levha sayesinde, bir referans renk ve test edilecek tahılı ayırmak için gerekli zıtlık ayarlanır.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Kamera bu arka levha sayesinde beyaza dengelenir.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82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sz="3200" dirty="0">
                <a:solidFill>
                  <a:srgbClr val="0070C0"/>
                </a:solidFill>
              </a:rPr>
              <a:t>Gıda Renk Ölçüm</a:t>
            </a:r>
            <a:br>
              <a:rPr lang="tr-TR" sz="3600" dirty="0">
                <a:solidFill>
                  <a:srgbClr val="0070C0"/>
                </a:solidFill>
              </a:rPr>
            </a:br>
            <a:r>
              <a:rPr lang="tr-TR" sz="2700" dirty="0">
                <a:solidFill>
                  <a:srgbClr val="00B050"/>
                </a:solidFill>
              </a:rPr>
              <a:t>Gıda Hububatı Renk Yansıtma ve Sayısal Renkli Görüntü İşleme</a:t>
            </a:r>
            <a:endParaRPr lang="en-US" sz="27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Renk algılama cihazı, ya renkli televizyon kamera ya da yerleşik gama dengelemeli ile bir sayısal kameradır.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Kamera üç renk sinyali, kırmızı, yeşil ve mavi (RGB) Ulusal Televizyon Sistemi Komitesi (NTSC)’ne göre kodlanmış analog sinyalleri, üretir.</a:t>
            </a:r>
          </a:p>
        </p:txBody>
      </p:sp>
    </p:spTree>
    <p:extLst>
      <p:ext uri="{BB962C8B-B14F-4D97-AF65-F5344CB8AC3E}">
        <p14:creationId xmlns:p14="http://schemas.microsoft.com/office/powerpoint/2010/main" val="177693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sz="3200" dirty="0">
                <a:solidFill>
                  <a:srgbClr val="0070C0"/>
                </a:solidFill>
              </a:rPr>
              <a:t>Gıda Renk Ölçüm</a:t>
            </a:r>
            <a:br>
              <a:rPr lang="tr-TR" sz="3600" dirty="0">
                <a:solidFill>
                  <a:srgbClr val="0070C0"/>
                </a:solidFill>
              </a:rPr>
            </a:br>
            <a:r>
              <a:rPr lang="tr-TR" sz="2700" dirty="0">
                <a:solidFill>
                  <a:srgbClr val="00B050"/>
                </a:solidFill>
              </a:rPr>
              <a:t>Gıda Hububatı Renk Yansıtma ve Sayısal Renkli Görüntü İşleme</a:t>
            </a:r>
            <a:endParaRPr lang="en-US" sz="27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Sonra RGB analog sinyalleri, kamera kontrol ve sinyal işleme birimine beslenmektedir.</a:t>
            </a:r>
            <a:endParaRPr lang="en-US" sz="28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Kamera kontrol biriminden çıkan kodlanmış sinyal görüntünün görüntülenmesi için sayısal renkli video monitörüne beslenir.</a:t>
            </a:r>
            <a:endParaRPr lang="en-US" sz="28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RGB sinyalleri video </a:t>
            </a:r>
            <a:r>
              <a:rPr lang="tr-TR" sz="2800" dirty="0" err="1">
                <a:solidFill>
                  <a:srgbClr val="FF0000"/>
                </a:solidFill>
              </a:rPr>
              <a:t>sayısallaştırıcı</a:t>
            </a:r>
            <a:r>
              <a:rPr lang="tr-TR" sz="2800" dirty="0">
                <a:solidFill>
                  <a:srgbClr val="FF0000"/>
                </a:solidFill>
              </a:rPr>
              <a:t> girişler ile uyumlu bir seviyeye yükseltilir.</a:t>
            </a:r>
          </a:p>
          <a:p>
            <a:pPr>
              <a:lnSpc>
                <a:spcPct val="170000"/>
              </a:lnSpc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65016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sz="3200" dirty="0">
                <a:solidFill>
                  <a:srgbClr val="0070C0"/>
                </a:solidFill>
              </a:rPr>
              <a:t>Gıda Renk Ölçüm</a:t>
            </a:r>
            <a:br>
              <a:rPr lang="tr-TR" sz="3600" dirty="0">
                <a:solidFill>
                  <a:srgbClr val="0070C0"/>
                </a:solidFill>
              </a:rPr>
            </a:br>
            <a:r>
              <a:rPr lang="tr-TR" sz="2700" dirty="0">
                <a:solidFill>
                  <a:srgbClr val="00B050"/>
                </a:solidFill>
              </a:rPr>
              <a:t>Gıda Hububatı Renk Yansıtma ve Sayısal Renkli Görüntü İşleme</a:t>
            </a:r>
            <a:endParaRPr lang="en-US" sz="27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Sayısallaştırma birimi </a:t>
            </a:r>
            <a:r>
              <a:rPr lang="tr-TR" sz="2800" dirty="0" err="1">
                <a:solidFill>
                  <a:srgbClr val="FF0000"/>
                </a:solidFill>
              </a:rPr>
              <a:t>sayısallaştırıcı</a:t>
            </a:r>
            <a:r>
              <a:rPr lang="tr-TR" sz="2800" dirty="0">
                <a:solidFill>
                  <a:srgbClr val="FF0000"/>
                </a:solidFill>
              </a:rPr>
              <a:t> görüntü yakalayıcıdır 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Piksel başına 8-bit yoğunluğu (yani, 256 gri düzeyi) ile 512 × 512 oluşan sayısal görüntü bir video görüntüsünü dönüştürür.</a:t>
            </a:r>
            <a:br>
              <a:rPr lang="tr-TR" sz="2800" dirty="0">
                <a:solidFill>
                  <a:srgbClr val="FF0000"/>
                </a:solidFill>
              </a:rPr>
            </a:br>
            <a:r>
              <a:rPr lang="tr-TR" sz="2800" dirty="0">
                <a:solidFill>
                  <a:srgbClr val="FF0000"/>
                </a:solidFill>
              </a:rPr>
              <a:t>Sıralı görüntüler tek renkli görüntü oluşturan R, G ve B sinyallerini sayısallaştırma için edinilir.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9274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sz="3200" dirty="0">
                <a:solidFill>
                  <a:srgbClr val="0070C0"/>
                </a:solidFill>
              </a:rPr>
              <a:t>Gıda Renk Ölçüm</a:t>
            </a:r>
            <a:br>
              <a:rPr lang="tr-TR" sz="3600" dirty="0">
                <a:solidFill>
                  <a:srgbClr val="0070C0"/>
                </a:solidFill>
              </a:rPr>
            </a:br>
            <a:r>
              <a:rPr lang="tr-TR" sz="2700" dirty="0">
                <a:solidFill>
                  <a:srgbClr val="00B050"/>
                </a:solidFill>
              </a:rPr>
              <a:t>Gıda Hububatı Renk Yansıtma ve Sayısal Renkli Görüntü İşleme</a:t>
            </a:r>
            <a:endParaRPr lang="en-US" sz="27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Sayısallaştırma ünitesi mikrobilgisayar yazılım tarafından veya </a:t>
            </a:r>
            <a:r>
              <a:rPr lang="tr-TR" sz="2800" dirty="0" err="1">
                <a:solidFill>
                  <a:srgbClr val="FF0000"/>
                </a:solidFill>
              </a:rPr>
              <a:t>Pixelview</a:t>
            </a:r>
            <a:r>
              <a:rPr lang="tr-TR" sz="2800" dirty="0">
                <a:solidFill>
                  <a:srgbClr val="FF0000"/>
                </a:solidFill>
              </a:rPr>
              <a:t> ™ gibi ticari yazılımı kullanılarak kontrol edilir.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Sistem kalibrasyonu aşağıdaki gibi yapılmalıdır:</a:t>
            </a:r>
          </a:p>
          <a:p>
            <a:pPr>
              <a:lnSpc>
                <a:spcPct val="170000"/>
              </a:lnSpc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22448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sz="3200" dirty="0">
                <a:solidFill>
                  <a:srgbClr val="0070C0"/>
                </a:solidFill>
              </a:rPr>
              <a:t>Gıda Renk Ölçüm</a:t>
            </a:r>
            <a:br>
              <a:rPr lang="tr-TR" sz="3600" dirty="0">
                <a:solidFill>
                  <a:srgbClr val="0070C0"/>
                </a:solidFill>
              </a:rPr>
            </a:br>
            <a:r>
              <a:rPr lang="tr-TR" sz="2700" dirty="0">
                <a:solidFill>
                  <a:srgbClr val="00B050"/>
                </a:solidFill>
              </a:rPr>
              <a:t>Gıda Hububatı Renk Yansıtma ve Sayısal Renkli Görüntü İşleme</a:t>
            </a:r>
            <a:endParaRPr lang="en-US" sz="27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600" dirty="0">
                <a:solidFill>
                  <a:srgbClr val="FF0000"/>
                </a:solidFill>
              </a:rPr>
              <a:t>1. Örneğin merkezinde küçük ilgili alan </a:t>
            </a:r>
            <a:r>
              <a:rPr lang="tr-TR" sz="2600" dirty="0" err="1">
                <a:solidFill>
                  <a:srgbClr val="FF0000"/>
                </a:solidFill>
              </a:rPr>
              <a:t>sayılaştırılır</a:t>
            </a:r>
            <a:r>
              <a:rPr lang="tr-TR" sz="2600" dirty="0">
                <a:solidFill>
                  <a:srgbClr val="FF0000"/>
                </a:solidFill>
              </a:rPr>
              <a:t> ve ondan sonra bu merkezi görüntünün R, G ve B görüntüleri yansıtma standart ve ortalama yoğunluk değeri hesaplanır.</a:t>
            </a:r>
            <a:endParaRPr lang="en-US" sz="26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600" dirty="0">
                <a:solidFill>
                  <a:srgbClr val="FF0000"/>
                </a:solidFill>
              </a:rPr>
              <a:t>Alternatif olarak RGB değerleri bir renk tonu, doygunluk ve yoğunluk (HSI) modeli dönüştürülebilir ve renk tonu (H) uzay yansıma hesaplama için kullanılabilir.</a:t>
            </a:r>
            <a:br>
              <a:rPr lang="tr-TR" sz="2600" dirty="0">
                <a:solidFill>
                  <a:srgbClr val="FF0000"/>
                </a:solidFill>
              </a:rPr>
            </a:br>
            <a:r>
              <a:rPr lang="tr-TR" sz="2600" dirty="0">
                <a:solidFill>
                  <a:srgbClr val="FF0000"/>
                </a:solidFill>
              </a:rPr>
              <a:t>2. Görüntüleri %1 ila%100 arasında değişen yansıma değerleri toplanır.</a:t>
            </a:r>
          </a:p>
        </p:txBody>
      </p:sp>
    </p:spTree>
    <p:extLst>
      <p:ext uri="{BB962C8B-B14F-4D97-AF65-F5344CB8AC3E}">
        <p14:creationId xmlns:p14="http://schemas.microsoft.com/office/powerpoint/2010/main" val="253791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sz="3200" dirty="0">
                <a:solidFill>
                  <a:srgbClr val="0070C0"/>
                </a:solidFill>
              </a:rPr>
              <a:t>Gıda Renk Ölçüm</a:t>
            </a:r>
            <a:br>
              <a:rPr lang="tr-TR" sz="3600" dirty="0">
                <a:solidFill>
                  <a:srgbClr val="0070C0"/>
                </a:solidFill>
              </a:rPr>
            </a:br>
            <a:r>
              <a:rPr lang="tr-TR" sz="2700" dirty="0">
                <a:solidFill>
                  <a:srgbClr val="00B050"/>
                </a:solidFill>
              </a:rPr>
              <a:t>Gıda Hububatı Renk Yansıtma ve Sayısal Renkli Görüntü İşleme</a:t>
            </a:r>
            <a:endParaRPr lang="en-US" sz="27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Arkada beyaz yüzey referans olarak kullanılır ve değerleri toplanır.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3. Beyaz arka yüzeye göre görüntülerin yansıtmaları belirlenir ve monitörde görüntülenir.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Yansıma, beyaz yüzeye kesirli göreli değer olarak temsil edilebilir.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Yansıma değeri arttığında, tahıl </a:t>
            </a:r>
            <a:r>
              <a:rPr lang="tr-TR" sz="2800" dirty="0" err="1">
                <a:solidFill>
                  <a:srgbClr val="FF0000"/>
                </a:solidFill>
              </a:rPr>
              <a:t>pigmentasyonu</a:t>
            </a:r>
            <a:r>
              <a:rPr lang="tr-TR" sz="2800" dirty="0">
                <a:solidFill>
                  <a:srgbClr val="FF0000"/>
                </a:solidFill>
              </a:rPr>
              <a:t> belirli bir renk için aşamalı olarak azalır. </a:t>
            </a:r>
          </a:p>
        </p:txBody>
      </p:sp>
    </p:spTree>
    <p:extLst>
      <p:ext uri="{BB962C8B-B14F-4D97-AF65-F5344CB8AC3E}">
        <p14:creationId xmlns:p14="http://schemas.microsoft.com/office/powerpoint/2010/main" val="159160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2" rtl="0"/>
            <a:r>
              <a:rPr lang="tr-TR" sz="29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Gıda Renk Ölçüm</a:t>
            </a:r>
            <a:br>
              <a:rPr lang="tr-TR" sz="29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</a:br>
            <a:r>
              <a:rPr lang="tr-TR" sz="29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Fermente Edilmiş Çay Rengi Eşleştirme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Siyah çay üretim süreci içinde yeşil çay sürgünleri önce soldurulur ve daha sonra </a:t>
            </a:r>
            <a:r>
              <a:rPr lang="tr-TR" sz="2800" i="1" dirty="0" err="1">
                <a:solidFill>
                  <a:srgbClr val="0070C0"/>
                </a:solidFill>
              </a:rPr>
              <a:t>kateşinlerin</a:t>
            </a:r>
            <a:r>
              <a:rPr lang="tr-TR" sz="2800" i="1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enzimatik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oksidasyonunu</a:t>
            </a:r>
            <a:r>
              <a:rPr lang="tr-TR" sz="2800" dirty="0">
                <a:solidFill>
                  <a:srgbClr val="FF0000"/>
                </a:solidFill>
              </a:rPr>
              <a:t> hızlandırmak için küçük parçalara kesilir. 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Kesim çay, çayın </a:t>
            </a:r>
            <a:r>
              <a:rPr lang="tr-TR" sz="2800" dirty="0" err="1">
                <a:solidFill>
                  <a:srgbClr val="0070C0"/>
                </a:solidFill>
              </a:rPr>
              <a:t>theaflavin</a:t>
            </a:r>
            <a:r>
              <a:rPr lang="tr-TR" sz="2800" dirty="0">
                <a:solidFill>
                  <a:srgbClr val="FF0000"/>
                </a:solidFill>
              </a:rPr>
              <a:t> (TF) ve </a:t>
            </a:r>
            <a:r>
              <a:rPr lang="tr-TR" sz="2800" dirty="0" err="1">
                <a:solidFill>
                  <a:srgbClr val="0070C0"/>
                </a:solidFill>
              </a:rPr>
              <a:t>thearubigin</a:t>
            </a:r>
            <a:r>
              <a:rPr lang="tr-TR" sz="2800" dirty="0">
                <a:solidFill>
                  <a:srgbClr val="FF0000"/>
                </a:solidFill>
              </a:rPr>
              <a:t> (TR) iki grup renk bileşiklerini oluşturacak şekilde kontrollü bir ortamda fermente edilir.</a:t>
            </a:r>
          </a:p>
        </p:txBody>
      </p:sp>
    </p:spTree>
    <p:extLst>
      <p:ext uri="{BB962C8B-B14F-4D97-AF65-F5344CB8AC3E}">
        <p14:creationId xmlns:p14="http://schemas.microsoft.com/office/powerpoint/2010/main" val="422130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nded Design Yellow 16x9">
  <a:themeElements>
    <a:clrScheme name="Banded_Design_Yellow">
      <a:dk1>
        <a:srgbClr val="323232"/>
      </a:dk1>
      <a:lt1>
        <a:sysClr val="window" lastClr="FFFFFF"/>
      </a:lt1>
      <a:dk2>
        <a:srgbClr val="000000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66677B1-365E-411F-9971-C788BC2975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Yellow banded design presentation (widescreen)</Template>
  <TotalTime>2</TotalTime>
  <Words>5175</Words>
  <Application>Microsoft Office PowerPoint</Application>
  <PresentationFormat>Widescreen</PresentationFormat>
  <Paragraphs>536</Paragraphs>
  <Slides>118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118</vt:i4>
      </vt:variant>
    </vt:vector>
  </HeadingPairs>
  <TitlesOfParts>
    <vt:vector size="127" baseType="lpstr">
      <vt:lpstr>Arial</vt:lpstr>
      <vt:lpstr>Book Antiqua</vt:lpstr>
      <vt:lpstr>Cambria Math</vt:lpstr>
      <vt:lpstr>Comic Sans MS</vt:lpstr>
      <vt:lpstr>Palatino-Roman</vt:lpstr>
      <vt:lpstr>Tahoma</vt:lpstr>
      <vt:lpstr>Times New Roman</vt:lpstr>
      <vt:lpstr>Wingdings</vt:lpstr>
      <vt:lpstr>Banded Design Yellow 16x9</vt:lpstr>
      <vt:lpstr>Proses Kontrol Gıda Renk Ölçüm</vt:lpstr>
      <vt:lpstr>Konular</vt:lpstr>
      <vt:lpstr>Gıda Proseslerinde Ölçümler</vt:lpstr>
      <vt:lpstr>Gıda Proseslerinde Ölçümler</vt:lpstr>
      <vt:lpstr>3.5 Gıdanın Rengi ve Bulanıklığı</vt:lpstr>
      <vt:lpstr>Giriş</vt:lpstr>
      <vt:lpstr>PowerPoint Presentation</vt:lpstr>
      <vt:lpstr>RENK NEDİR?</vt:lpstr>
      <vt:lpstr>Rengi Algılama </vt:lpstr>
      <vt:lpstr>Görsel Değerlendirmeyi Etkileyen Faktörler </vt:lpstr>
      <vt:lpstr>Işık Kaynaklarına Göre Farklılıklar </vt:lpstr>
      <vt:lpstr>PowerPoint Presentation</vt:lpstr>
      <vt:lpstr>PowerPoint Presentation</vt:lpstr>
      <vt:lpstr>Bakış Açısına Göre Farklılıklar</vt:lpstr>
      <vt:lpstr>PowerPoint Presentation</vt:lpstr>
      <vt:lpstr>Ebata Göre Farklılıklar </vt:lpstr>
      <vt:lpstr>PowerPoint Presentation</vt:lpstr>
      <vt:lpstr>Arka Plana Göre Farklılıklar </vt:lpstr>
      <vt:lpstr>PowerPoint Presentation</vt:lpstr>
      <vt:lpstr>PowerPoint Presentation</vt:lpstr>
      <vt:lpstr>Gözlemciye Göre Farklılıklar</vt:lpstr>
      <vt:lpstr>Algılamanın Değişmesi</vt:lpstr>
      <vt:lpstr>Renk ve Görünür Işınım (Işık) </vt:lpstr>
      <vt:lpstr>PowerPoint Presentation</vt:lpstr>
      <vt:lpstr>PowerPoint Presentation</vt:lpstr>
      <vt:lpstr>Yansıma, Geçirgenlik, Emilim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Renk Ölçüm</vt:lpstr>
      <vt:lpstr>PowerPoint Presentation</vt:lpstr>
      <vt:lpstr>PowerPoint Presentation</vt:lpstr>
      <vt:lpstr>PowerPoint Presentation</vt:lpstr>
      <vt:lpstr>Renk Ölçüm Cihazlarının Görsel Değerlendirmeye Göre Avantajları </vt:lpstr>
      <vt:lpstr>PowerPoint Presentation</vt:lpstr>
      <vt:lpstr>Renk Tanımlama Modelleri </vt:lpstr>
      <vt:lpstr>PowerPoint Presentation</vt:lpstr>
      <vt:lpstr>PowerPoint Presentation</vt:lpstr>
      <vt:lpstr>PowerPoint Presentation</vt:lpstr>
      <vt:lpstr>PowerPoint Presentation</vt:lpstr>
      <vt:lpstr>Munsell Renk Sistemi</vt:lpstr>
      <vt:lpstr>PowerPoint Presentation</vt:lpstr>
      <vt:lpstr>PowerPoint Presentation</vt:lpstr>
      <vt:lpstr>CMYK Renk Sistemi</vt:lpstr>
      <vt:lpstr>PowerPoint Presentation</vt:lpstr>
      <vt:lpstr>PowerPoint Presentation</vt:lpstr>
      <vt:lpstr>RGB Renk Sistemi </vt:lpstr>
      <vt:lpstr>PowerPoint Presentation</vt:lpstr>
      <vt:lpstr>PowerPoint Presentation</vt:lpstr>
      <vt:lpstr>CIE XYZ (Yxy) Renk Sistemi </vt:lpstr>
      <vt:lpstr>PowerPoint Presentation</vt:lpstr>
      <vt:lpstr>PowerPoint Presentation</vt:lpstr>
      <vt:lpstr>PowerPoint Presentation</vt:lpstr>
      <vt:lpstr>Hunter Lab Renk Sistemi </vt:lpstr>
      <vt:lpstr>CIE L*a*b* Renk Sistemi </vt:lpstr>
      <vt:lpstr>PowerPoint Presentation</vt:lpstr>
      <vt:lpstr>PowerPoint Presentation</vt:lpstr>
      <vt:lpstr>CIE L*C*h Renk Sistemi</vt:lpstr>
      <vt:lpstr>PowerPoint Presentation</vt:lpstr>
      <vt:lpstr>Renk Ölçüm Cihazları ve Çalışma İlkeleri </vt:lpstr>
      <vt:lpstr>Konica Minolta,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Gıda Uygulamalarında Renk Ölçümü</vt:lpstr>
      <vt:lpstr>PowerPoint Presentation</vt:lpstr>
      <vt:lpstr>PowerPoint Presentation</vt:lpstr>
      <vt:lpstr>PowerPoint Presentation</vt:lpstr>
      <vt:lpstr>Gıda Renk Ölçüm Optik Yansıma Yöntemi</vt:lpstr>
      <vt:lpstr>Gıda Renk Ölçüm Optik Yansıma Yöntemi</vt:lpstr>
      <vt:lpstr>Gıda Renk Ölçüm Optik Yansıma Yöntemi</vt:lpstr>
      <vt:lpstr>Gıda Renk Ölçüm Optik Yansıma Yöntemi</vt:lpstr>
      <vt:lpstr>Gıda Renk Ölçüm Optik Yansıma Yöntemi</vt:lpstr>
      <vt:lpstr>Gıda Renk Ölçüm Optik Yansıma Yöntemi</vt:lpstr>
      <vt:lpstr>Gıda Renk Ölçüm Optik Yansıma Yöntemi</vt:lpstr>
      <vt:lpstr>Gıda Renk Ölçüm Optik Yansıma Yöntemi</vt:lpstr>
      <vt:lpstr>Gıda Renk Ölçüm Optik Yansıma Yöntemi</vt:lpstr>
      <vt:lpstr>Gıda Renk Ölçüm Optik Yansıma Yöntemi</vt:lpstr>
      <vt:lpstr>Gıda Renk Ölçüm Optik Yansıma Yöntemi</vt:lpstr>
      <vt:lpstr>Gıda Renk Ölçüm Gıda Hububatı Renk Yansıtma ve Sayısal Renkli Görüntü İşleme</vt:lpstr>
      <vt:lpstr>Gıda Renk Ölçüm Gıda Hububatı Renk Yansıtma ve Sayısal Renkli Görüntü İşleme</vt:lpstr>
      <vt:lpstr>Gıda Renk Ölçüm Gıda Hububatı Renk Yansıtma ve Sayısal Renkli Görüntü İşleme</vt:lpstr>
      <vt:lpstr>Gıda Renk Ölçüm Gıda Hububatı Renk Yansıtma ve Sayısal Renkli Görüntü İşleme</vt:lpstr>
      <vt:lpstr>Gıda Renk Ölçüm Gıda Hububatı Renk Yansıtma ve Sayısal Renkli Görüntü İşleme</vt:lpstr>
      <vt:lpstr>Gıda Renk Ölçüm Gıda Hububatı Renk Yansıtma ve Sayısal Renkli Görüntü İşleme</vt:lpstr>
      <vt:lpstr>Gıda Renk Ölçüm Gıda Hububatı Renk Yansıtma ve Sayısal Renkli Görüntü İşleme</vt:lpstr>
      <vt:lpstr>Gıda Renk Ölçüm Gıda Hububatı Renk Yansıtma ve Sayısal Renkli Görüntü İşleme</vt:lpstr>
      <vt:lpstr>Gıda Renk Ölçüm Gıda Hububatı Renk Yansıtma ve Sayısal Renkli Görüntü İşleme</vt:lpstr>
      <vt:lpstr>Gıda Renk Ölçüm Gıda Hububatı Renk Yansıtma ve Sayısal Renkli Görüntü İşleme</vt:lpstr>
      <vt:lpstr>Gıda Renk Ölçüm Gıda Hububatı Renk Yansıtma ve Sayısal Renkli Görüntü İşleme</vt:lpstr>
      <vt:lpstr>Gıda Renk Ölçüm Gıda Hububatı Renk Yansıtma ve Sayısal Renkli Görüntü İşleme</vt:lpstr>
      <vt:lpstr>Gıda Renk Ölçüm Gıda Hububatı Renk Yansıtma ve Sayısal Renkli Görüntü İşleme</vt:lpstr>
      <vt:lpstr>Gıda Renk Ölçüm Fermente Edilmiş Çay Rengi Eşleştirme</vt:lpstr>
      <vt:lpstr>Gıda Renk Ölçüm Fermente Edilmiş Çay Rengi Eşleştirme</vt:lpstr>
      <vt:lpstr>Gıda Renk Ölçüm Fermente Edilmiş Çay Rengi Eşleştirme</vt:lpstr>
      <vt:lpstr>Gıda Renk Ölçüm Fermente Edilmiş Çay Rengi Eşleştirme</vt:lpstr>
      <vt:lpstr>Gıda Renk Ölçüm Fermente Edilmiş Çay Rengi Eşleştirme</vt:lpstr>
      <vt:lpstr>Gıda Renk Ölçüm Fermente Edilmiş Çay Rengi Eşleştirme</vt:lpstr>
      <vt:lpstr>Gıda Renk Ölçüm Fermente Edilmiş Çay Rengi Eşleştirme</vt:lpstr>
      <vt:lpstr>Gıda Renk Ölçüm Fermente Edilmiş Çay Rengi Eşleştirme</vt:lpstr>
      <vt:lpstr>Gıda Renk Ölçüm Fermente Edilmiş Çay Rengi Eşleştirme</vt:lpstr>
      <vt:lpstr>Gıda Renk Ölçüm Fermente Edilmiş Çay Rengi Eşleştirme</vt:lpstr>
      <vt:lpstr>Gıda Renk Ölçüm Fermente Edilmiş Çay Rengi Eşleştirme</vt:lpstr>
      <vt:lpstr>Gıda Renk Ölçüm Fermente Edilmiş Çay Rengi Eşleştirme</vt:lpstr>
      <vt:lpstr>Gıda Renk Ölçüm Fermente Edilmiş Çay Rengi Eşleştirme</vt:lpstr>
      <vt:lpstr>Gıda Renk Ölçüm Fermente Edilmiş Çay Rengi Eşleştirme</vt:lpstr>
      <vt:lpstr>Gıda Renk Ölçüm Fermente Edilmiş Çay Rengi Eşleştirme</vt:lpstr>
      <vt:lpstr>Gıda Renk Ölçüm Fermente Edilmiş Çay Rengi Eşleştirme</vt:lpstr>
      <vt:lpstr>Gıda Renk Ölçüm Fermente Edilmiş Çay Rengi Eşleştirme</vt:lpstr>
      <vt:lpstr>Gıda Renk Ölçüm Fermente Edilmiş Çay Rengi Eşleştirme</vt:lpstr>
      <vt:lpstr>Gıda Renk Ölçüm Fermente Edilmiş Çay Rengi Eşleştirme</vt:lpstr>
      <vt:lpstr>Kaynaklar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2015-10-27T08:17:55Z</dcterms:created>
  <dcterms:modified xsi:type="dcterms:W3CDTF">2026-04-24T07:31:26Z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TC029009979991</vt:lpwstr>
  </property>
</Properties>
</file>