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2"/>
  </p:notesMasterIdLst>
  <p:handoutMasterIdLst>
    <p:handoutMasterId r:id="rId43"/>
  </p:handoutMasterIdLst>
  <p:sldIdLst>
    <p:sldId id="256" r:id="rId3"/>
    <p:sldId id="342" r:id="rId4"/>
    <p:sldId id="343" r:id="rId5"/>
    <p:sldId id="270" r:id="rId6"/>
    <p:sldId id="272" r:id="rId7"/>
    <p:sldId id="299" r:id="rId8"/>
    <p:sldId id="346" r:id="rId9"/>
    <p:sldId id="300" r:id="rId10"/>
    <p:sldId id="273" r:id="rId11"/>
    <p:sldId id="274" r:id="rId12"/>
    <p:sldId id="347" r:id="rId13"/>
    <p:sldId id="332" r:id="rId14"/>
    <p:sldId id="351" r:id="rId15"/>
    <p:sldId id="275" r:id="rId16"/>
    <p:sldId id="311" r:id="rId17"/>
    <p:sldId id="345" r:id="rId18"/>
    <p:sldId id="302" r:id="rId19"/>
    <p:sldId id="312" r:id="rId20"/>
    <p:sldId id="333" r:id="rId21"/>
    <p:sldId id="276" r:id="rId22"/>
    <p:sldId id="303" r:id="rId23"/>
    <p:sldId id="349" r:id="rId24"/>
    <p:sldId id="277" r:id="rId25"/>
    <p:sldId id="327" r:id="rId26"/>
    <p:sldId id="350" r:id="rId27"/>
    <p:sldId id="278" r:id="rId28"/>
    <p:sldId id="328" r:id="rId29"/>
    <p:sldId id="353" r:id="rId30"/>
    <p:sldId id="329" r:id="rId31"/>
    <p:sldId id="280" r:id="rId32"/>
    <p:sldId id="330" r:id="rId33"/>
    <p:sldId id="334" r:id="rId34"/>
    <p:sldId id="305" r:id="rId35"/>
    <p:sldId id="335" r:id="rId36"/>
    <p:sldId id="279" r:id="rId37"/>
    <p:sldId id="348" r:id="rId38"/>
    <p:sldId id="281" r:id="rId39"/>
    <p:sldId id="306" r:id="rId40"/>
    <p:sldId id="344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4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888" y="43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83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D2DDA-69D8-473F-A583-B6774B31A77B}" type="datetimeFigureOut">
              <a:rPr lang="en-US"/>
              <a:t>24-04-2026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392CCB-FF08-4D29-8DA3-E1FD8604480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2153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F6DFB-6833-46E4-B515-70E0D9178056}" type="datetimeFigureOut">
              <a:rPr lang="en-US"/>
              <a:t>24-04-2026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706C7-F2C3-48B6-8A22-C484D800B5D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9506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" y="1905000"/>
            <a:ext cx="12188826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-2" y="1795132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-2" y="5142116"/>
            <a:ext cx="12188826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8575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593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050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731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rotWithShape="1">
          <a:gsLst>
            <a:gs pos="100000">
              <a:schemeClr val="accent1">
                <a:alpha val="80000"/>
              </a:schemeClr>
            </a:gs>
            <a:gs pos="0">
              <a:schemeClr val="accent1">
                <a:lumMod val="40000"/>
                <a:lumOff val="60000"/>
                <a:alpha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 anchor="b">
            <a:normAutofit/>
          </a:bodyPr>
          <a:lstStyle>
            <a:lvl1pPr algn="ctr">
              <a:defRPr sz="5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203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635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439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291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6" name="Rectangle 5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54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937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 flipV="1">
            <a:off x="1585" y="0"/>
            <a:ext cx="12188827" cy="377952"/>
            <a:chOff x="-1" y="6480048"/>
            <a:chExt cx="12188827" cy="377952"/>
          </a:xfrm>
        </p:grpSpPr>
        <p:sp>
          <p:nvSpPr>
            <p:cNvPr id="9" name="Rectangle 8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 anchor="b">
            <a:normAutofit/>
          </a:bodyPr>
          <a:lstStyle>
            <a:lvl1pPr>
              <a:defRPr sz="34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77187-C200-495F-A386-621319EADA8F}" type="datetimeFigureOut">
              <a:rPr lang="en-US"/>
              <a:t>24-04-2026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198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9000"/>
              </a:schemeClr>
            </a:gs>
            <a:gs pos="40000">
              <a:schemeClr val="accent1">
                <a:lumMod val="20000"/>
                <a:lumOff val="80000"/>
                <a:alpha val="66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" y="6480048"/>
            <a:ext cx="12188827" cy="377952"/>
            <a:chOff x="-1" y="6480048"/>
            <a:chExt cx="12188827" cy="377952"/>
          </a:xfrm>
        </p:grpSpPr>
        <p:sp>
          <p:nvSpPr>
            <p:cNvPr id="7" name="Rectangle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901952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B277187-C200-495F-A386-621319EADA8F}" type="datetimeFigureOut">
              <a:rPr lang="en-US"/>
              <a:pPr/>
              <a:t>24-04-2026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FC749032-2A07-4AE8-BA90-74324CAE0C8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0023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tr.mt.com/tr/tr/home/products/Process-Analytics/turbidity-meter/low-to-medium-sensor.html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Proses Kontrol</a:t>
            </a:r>
            <a:br>
              <a:rPr lang="tr-TR" dirty="0"/>
            </a:br>
            <a:r>
              <a:rPr lang="tr-TR" dirty="0">
                <a:solidFill>
                  <a:srgbClr val="FF0000"/>
                </a:solidFill>
              </a:rPr>
              <a:t>Gıdanın Bulanıklığı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295400" y="3959351"/>
            <a:ext cx="9601200" cy="1346745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tx2"/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endParaRPr lang="tr-TR" dirty="0"/>
          </a:p>
          <a:p>
            <a:r>
              <a:rPr lang="tr-TR" sz="2600" dirty="0">
                <a:solidFill>
                  <a:srgbClr val="7030A0"/>
                </a:solidFill>
              </a:rPr>
              <a:t>Prof. Dr. Farhan ALFİN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7953" y="184922"/>
            <a:ext cx="2143125" cy="2143125"/>
          </a:xfrm>
          <a:prstGeom prst="rect">
            <a:avLst/>
          </a:prstGeom>
        </p:spPr>
      </p:pic>
      <p:pic>
        <p:nvPicPr>
          <p:cNvPr id="1026" name="Picture 2" descr="turbidity ile ilgili gÃ¶rsel sonucu">
            <a:extLst>
              <a:ext uri="{FF2B5EF4-FFF2-40B4-BE49-F238E27FC236}">
                <a16:creationId xmlns:a16="http://schemas.microsoft.com/office/drawing/2014/main" id="{5F488CF2-5364-43A1-B7CF-1D19470973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3"/>
          <a:stretch/>
        </p:blipFill>
        <p:spPr bwMode="auto">
          <a:xfrm>
            <a:off x="400922" y="184922"/>
            <a:ext cx="3353660" cy="253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01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073"/>
            <a:ext cx="9509760" cy="61426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Işıkta</a:t>
            </a:r>
            <a:r>
              <a:rPr lang="tr-TR" sz="2800" dirty="0">
                <a:solidFill>
                  <a:srgbClr val="FF0000"/>
                </a:solidFill>
              </a:rPr>
              <a:t> bardaktaki </a:t>
            </a:r>
            <a:r>
              <a:rPr lang="tr-TR" sz="2800" dirty="0">
                <a:solidFill>
                  <a:srgbClr val="0070C0"/>
                </a:solidFill>
              </a:rPr>
              <a:t>sıvının gözlemlendiği </a:t>
            </a:r>
            <a:r>
              <a:rPr lang="tr-TR" sz="2800" dirty="0">
                <a:solidFill>
                  <a:srgbClr val="FF0000"/>
                </a:solidFill>
              </a:rPr>
              <a:t>bu temel kavram gıda işleme sektörlerinde çoğu </a:t>
            </a:r>
            <a:r>
              <a:rPr lang="tr-TR" sz="2800" dirty="0">
                <a:solidFill>
                  <a:srgbClr val="00B050"/>
                </a:solidFill>
              </a:rPr>
              <a:t>bulanıklık ölçümlerinin temelidir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Bulanıklık</a:t>
            </a:r>
            <a:r>
              <a:rPr lang="tr-TR" sz="2800" dirty="0">
                <a:solidFill>
                  <a:srgbClr val="FF0000"/>
                </a:solidFill>
              </a:rPr>
              <a:t>, ışığın </a:t>
            </a:r>
            <a:r>
              <a:rPr lang="tr-TR" sz="2800" dirty="0">
                <a:solidFill>
                  <a:srgbClr val="7030A0"/>
                </a:solidFill>
              </a:rPr>
              <a:t>düz bir hat </a:t>
            </a:r>
            <a:r>
              <a:rPr lang="tr-TR" sz="2800" dirty="0">
                <a:solidFill>
                  <a:srgbClr val="FF0000"/>
                </a:solidFill>
              </a:rPr>
              <a:t>üzerinde malzeme boyunca hareket etmesi yerine </a:t>
            </a:r>
            <a:r>
              <a:rPr lang="tr-TR" sz="2800" dirty="0">
                <a:solidFill>
                  <a:srgbClr val="0070C0"/>
                </a:solidFill>
              </a:rPr>
              <a:t>ışık yayılması nedeniyle </a:t>
            </a:r>
            <a:r>
              <a:rPr lang="tr-TR" sz="2800" dirty="0">
                <a:solidFill>
                  <a:srgbClr val="FF0000"/>
                </a:solidFill>
              </a:rPr>
              <a:t>, bulanık veya dumanlı görünebilen sıvının  bir </a:t>
            </a:r>
            <a:r>
              <a:rPr lang="tr-TR" sz="2800" dirty="0">
                <a:solidFill>
                  <a:srgbClr val="00B050"/>
                </a:solidFill>
              </a:rPr>
              <a:t>geçirgen</a:t>
            </a:r>
            <a:r>
              <a:rPr lang="tr-TR" sz="2800" dirty="0">
                <a:solidFill>
                  <a:srgbClr val="FF0000"/>
                </a:solidFill>
              </a:rPr>
              <a:t> ya da </a:t>
            </a:r>
            <a:r>
              <a:rPr lang="tr-TR" sz="2800" dirty="0">
                <a:solidFill>
                  <a:schemeClr val="accent6">
                    <a:lumMod val="75000"/>
                  </a:schemeClr>
                </a:solidFill>
              </a:rPr>
              <a:t>yarı geçirgen</a:t>
            </a:r>
            <a:r>
              <a:rPr lang="tr-TR" sz="2800" dirty="0">
                <a:solidFill>
                  <a:srgbClr val="FF0000"/>
                </a:solidFill>
              </a:rPr>
              <a:t> bir malzemenin </a:t>
            </a:r>
            <a:r>
              <a:rPr lang="tr-TR" sz="2800" dirty="0">
                <a:solidFill>
                  <a:schemeClr val="tx2"/>
                </a:solidFill>
              </a:rPr>
              <a:t>optik özelliği olarak tanımlanır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4072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073"/>
            <a:ext cx="9509760" cy="61426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Diğer bir deyişle, </a:t>
            </a:r>
            <a:r>
              <a:rPr lang="tr-TR" sz="2800" dirty="0">
                <a:solidFill>
                  <a:schemeClr val="tx2"/>
                </a:solidFill>
              </a:rPr>
              <a:t>bulanıklık</a:t>
            </a:r>
            <a:r>
              <a:rPr lang="tr-TR" sz="2800" dirty="0">
                <a:solidFill>
                  <a:srgbClr val="FF0000"/>
                </a:solidFill>
              </a:rPr>
              <a:t>, çoğu durumda, örnek </a:t>
            </a:r>
            <a:r>
              <a:rPr lang="tr-TR" sz="2800" dirty="0">
                <a:solidFill>
                  <a:srgbClr val="0070C0"/>
                </a:solidFill>
              </a:rPr>
              <a:t>bağıl saflığın bir ölçüsüdür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Renk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>
                <a:solidFill>
                  <a:schemeClr val="tx2"/>
                </a:solidFill>
              </a:rPr>
              <a:t>bulanıklık</a:t>
            </a:r>
            <a:r>
              <a:rPr lang="tr-TR" sz="2800" dirty="0">
                <a:solidFill>
                  <a:srgbClr val="FF0000"/>
                </a:solidFill>
              </a:rPr>
              <a:t> iki farklı malzeme özellikleridir.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Renk</a:t>
            </a:r>
            <a:r>
              <a:rPr lang="tr-TR" sz="2800" dirty="0">
                <a:solidFill>
                  <a:srgbClr val="FF0000"/>
                </a:solidFill>
              </a:rPr>
              <a:t> ışığın </a:t>
            </a:r>
            <a:r>
              <a:rPr lang="tr-TR" sz="2800" dirty="0">
                <a:solidFill>
                  <a:srgbClr val="00B050"/>
                </a:solidFill>
              </a:rPr>
              <a:t>emilmesine</a:t>
            </a:r>
            <a:r>
              <a:rPr lang="tr-TR" sz="2800" dirty="0">
                <a:solidFill>
                  <a:srgbClr val="FF0000"/>
                </a:solidFill>
              </a:rPr>
              <a:t> bağlı iken </a:t>
            </a:r>
            <a:r>
              <a:rPr lang="tr-TR" sz="2800" dirty="0">
                <a:solidFill>
                  <a:schemeClr val="tx2"/>
                </a:solidFill>
              </a:rPr>
              <a:t>bulanıklık</a:t>
            </a:r>
            <a:r>
              <a:rPr lang="tr-TR" sz="2800" dirty="0">
                <a:solidFill>
                  <a:srgbClr val="FF0000"/>
                </a:solidFill>
              </a:rPr>
              <a:t>, ışık </a:t>
            </a:r>
            <a:r>
              <a:rPr lang="tr-TR" sz="2800" dirty="0">
                <a:solidFill>
                  <a:srgbClr val="00B050"/>
                </a:solidFill>
              </a:rPr>
              <a:t>saçılmasından</a:t>
            </a:r>
            <a:r>
              <a:rPr lang="tr-TR" sz="2800" dirty="0">
                <a:solidFill>
                  <a:srgbClr val="FF0000"/>
                </a:solidFill>
              </a:rPr>
              <a:t> kaynaklanmaktadır.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Bir sıvı içinde </a:t>
            </a:r>
            <a:r>
              <a:rPr lang="tr-TR" sz="2800" dirty="0">
                <a:solidFill>
                  <a:srgbClr val="7030A0"/>
                </a:solidFill>
              </a:rPr>
              <a:t>0.2 </a:t>
            </a:r>
            <a:r>
              <a:rPr lang="en-US" sz="2800" dirty="0">
                <a:solidFill>
                  <a:srgbClr val="7030A0"/>
                </a:solidFill>
              </a:rPr>
              <a:t>μ</a:t>
            </a:r>
            <a:r>
              <a:rPr lang="tr-TR" sz="2800" dirty="0" err="1">
                <a:solidFill>
                  <a:srgbClr val="7030A0"/>
                </a:solidFill>
              </a:rPr>
              <a:t>m'likten</a:t>
            </a:r>
            <a:r>
              <a:rPr lang="tr-TR" sz="2800" dirty="0">
                <a:solidFill>
                  <a:srgbClr val="7030A0"/>
                </a:solidFill>
              </a:rPr>
              <a:t> daha büyük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70C0"/>
                </a:solidFill>
              </a:rPr>
              <a:t>çözünmemiş partiküllerin </a:t>
            </a:r>
            <a:r>
              <a:rPr lang="tr-TR" sz="2800" dirty="0">
                <a:solidFill>
                  <a:srgbClr val="FF0000"/>
                </a:solidFill>
              </a:rPr>
              <a:t>varlığı, </a:t>
            </a:r>
            <a:r>
              <a:rPr lang="tr-TR" sz="2800" dirty="0">
                <a:solidFill>
                  <a:schemeClr val="tx2"/>
                </a:solidFill>
              </a:rPr>
              <a:t>sıvıyı bulanık </a:t>
            </a:r>
            <a:r>
              <a:rPr lang="tr-TR" sz="2800" dirty="0">
                <a:solidFill>
                  <a:srgbClr val="FF0000"/>
                </a:solidFill>
              </a:rPr>
              <a:t>bir hale getirir.</a:t>
            </a:r>
          </a:p>
        </p:txBody>
      </p:sp>
    </p:spTree>
    <p:extLst>
      <p:ext uri="{BB962C8B-B14F-4D97-AF65-F5344CB8AC3E}">
        <p14:creationId xmlns:p14="http://schemas.microsoft.com/office/powerpoint/2010/main" val="2046212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46364"/>
            <a:ext cx="9509760" cy="617034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2060"/>
                </a:solidFill>
              </a:rPr>
              <a:t>Çözünmemiş parçacıklar</a:t>
            </a:r>
            <a:r>
              <a:rPr lang="tr-TR" sz="2800" dirty="0">
                <a:solidFill>
                  <a:srgbClr val="FF0000"/>
                </a:solidFill>
              </a:rPr>
              <a:t>, sıvıda geçerken, ışık demeti dağıtır.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BB879E4-ACC6-44D0-A20E-42DA18466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2778" y="1697862"/>
            <a:ext cx="8606444" cy="4813774"/>
          </a:xfrm>
          <a:prstGeom prst="rect">
            <a:avLst/>
          </a:prstGeom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D683229B-41BF-42D8-A284-C600DDA01C9D}"/>
              </a:ext>
            </a:extLst>
          </p:cNvPr>
          <p:cNvSpPr/>
          <p:nvPr/>
        </p:nvSpPr>
        <p:spPr>
          <a:xfrm>
            <a:off x="1792778" y="1872735"/>
            <a:ext cx="3142207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2400" dirty="0"/>
              <a:t>Işık huzmesi (demeti)</a:t>
            </a:r>
          </a:p>
        </p:txBody>
      </p:sp>
    </p:spTree>
    <p:extLst>
      <p:ext uri="{BB962C8B-B14F-4D97-AF65-F5344CB8AC3E}">
        <p14:creationId xmlns:p14="http://schemas.microsoft.com/office/powerpoint/2010/main" val="236901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46364"/>
            <a:ext cx="9509760" cy="617034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Bu, ışık demetinin </a:t>
            </a:r>
            <a:r>
              <a:rPr lang="tr-TR" sz="2800" dirty="0">
                <a:solidFill>
                  <a:srgbClr val="0070C0"/>
                </a:solidFill>
              </a:rPr>
              <a:t>şiddetinin zayıflamasına </a:t>
            </a:r>
            <a:r>
              <a:rPr lang="tr-TR" sz="2800" dirty="0">
                <a:solidFill>
                  <a:srgbClr val="FF0000"/>
                </a:solidFill>
              </a:rPr>
              <a:t>neden olmaktadır.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7030A0"/>
                </a:solidFill>
              </a:rPr>
              <a:t>Gelen ışık yoğunluğuna </a:t>
            </a:r>
            <a:r>
              <a:rPr lang="tr-TR" sz="2800" dirty="0">
                <a:solidFill>
                  <a:srgbClr val="00B050"/>
                </a:solidFill>
              </a:rPr>
              <a:t>iletilen ışığın </a:t>
            </a:r>
            <a:r>
              <a:rPr lang="tr-TR" sz="2800" dirty="0">
                <a:solidFill>
                  <a:srgbClr val="FF0000"/>
                </a:solidFill>
              </a:rPr>
              <a:t>oranı sıvı bulanıkları veya </a:t>
            </a:r>
            <a:r>
              <a:rPr lang="tr-TR" sz="2800" dirty="0">
                <a:solidFill>
                  <a:schemeClr val="tx2">
                    <a:lumMod val="95000"/>
                    <a:lumOff val="5000"/>
                  </a:schemeClr>
                </a:solidFill>
              </a:rPr>
              <a:t>sıvıda mevcut olan çözünmemiş </a:t>
            </a:r>
            <a:r>
              <a:rPr lang="tr-TR" sz="2800" dirty="0">
                <a:solidFill>
                  <a:srgbClr val="FF0000"/>
                </a:solidFill>
              </a:rPr>
              <a:t>partiküllerin </a:t>
            </a:r>
            <a:r>
              <a:rPr lang="tr-TR" sz="2800" dirty="0">
                <a:solidFill>
                  <a:srgbClr val="00B050"/>
                </a:solidFill>
              </a:rPr>
              <a:t>miktarı ile orantılıdır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3076" name="Picture 4" descr="turbidity measurement principles ile ilgili gÃ¶rsel sonucu">
            <a:extLst>
              <a:ext uri="{FF2B5EF4-FFF2-40B4-BE49-F238E27FC236}">
                <a16:creationId xmlns:a16="http://schemas.microsoft.com/office/drawing/2014/main" id="{BB5FDBC9-F589-48B8-ADD6-DC3822C2E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2" y="3605899"/>
            <a:ext cx="3838575" cy="290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1371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 lvl="2" algn="l" rtl="0">
              <a:spcBef>
                <a:spcPct val="0"/>
              </a:spcBef>
            </a:pPr>
            <a:r>
              <a:rPr lang="tr-TR" sz="3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Bulanıklık Ölçümü</a:t>
            </a:r>
            <a:br>
              <a:rPr lang="tr-TR" sz="3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r>
              <a:rPr lang="tr-TR" sz="32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Temel Bulanıklık Ölçer</a:t>
            </a:r>
            <a:endParaRPr lang="en-US" sz="3200" b="1" kern="1200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Bir </a:t>
            </a:r>
            <a:r>
              <a:rPr lang="tr-TR" sz="2800" dirty="0">
                <a:solidFill>
                  <a:schemeClr val="tx2"/>
                </a:solidFill>
              </a:rPr>
              <a:t>bulanıklık ölçer </a:t>
            </a:r>
            <a:r>
              <a:rPr lang="tr-TR" sz="2800" dirty="0">
                <a:solidFill>
                  <a:srgbClr val="FF0000"/>
                </a:solidFill>
              </a:rPr>
              <a:t>temel bileşenlerini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bir ışık kaynağı,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bir </a:t>
            </a:r>
            <a:r>
              <a:rPr lang="tr-TR" sz="2800" dirty="0" err="1">
                <a:solidFill>
                  <a:srgbClr val="FF0000"/>
                </a:solidFill>
              </a:rPr>
              <a:t>fotodetektör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bir numune kabı veya hücre </a:t>
            </a:r>
          </a:p>
          <a:p>
            <a:pPr marL="36576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dirty="0">
                <a:solidFill>
                  <a:srgbClr val="FF0000"/>
                </a:solidFill>
              </a:rPr>
              <a:t>oluşturur.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9E72D07-FB5E-43DD-9884-D81F3B8D4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683" y="2050472"/>
            <a:ext cx="4679754" cy="359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479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0218"/>
            <a:ext cx="9509760" cy="6156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7030A0"/>
                </a:solidFill>
              </a:rPr>
              <a:t>Tyndall</a:t>
            </a:r>
            <a:r>
              <a:rPr lang="tr-TR" sz="2800" dirty="0">
                <a:solidFill>
                  <a:srgbClr val="7030A0"/>
                </a:solidFill>
              </a:rPr>
              <a:t> olayı </a:t>
            </a:r>
            <a:r>
              <a:rPr lang="tr-TR" sz="2800" dirty="0">
                <a:solidFill>
                  <a:srgbClr val="FF0000"/>
                </a:solidFill>
              </a:rPr>
              <a:t>nedeniyle </a:t>
            </a:r>
            <a:r>
              <a:rPr lang="tr-TR" sz="2800" dirty="0">
                <a:solidFill>
                  <a:srgbClr val="00B050"/>
                </a:solidFill>
              </a:rPr>
              <a:t>askıda katı tanecikler </a:t>
            </a:r>
            <a:r>
              <a:rPr lang="tr-TR" sz="2800" dirty="0">
                <a:solidFill>
                  <a:srgbClr val="FF0000"/>
                </a:solidFill>
              </a:rPr>
              <a:t>tarafından saçılan ışık yoğunluğu </a:t>
            </a:r>
            <a:r>
              <a:rPr lang="tr-TR" sz="2800" dirty="0">
                <a:solidFill>
                  <a:schemeClr val="tx2"/>
                </a:solidFill>
              </a:rPr>
              <a:t>örneğin bulanıklığı </a:t>
            </a:r>
            <a:r>
              <a:rPr lang="tr-TR" sz="2800" dirty="0">
                <a:solidFill>
                  <a:srgbClr val="FF0000"/>
                </a:solidFill>
              </a:rPr>
              <a:t>ile ilişkilidir.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Işık demeti, </a:t>
            </a:r>
            <a:r>
              <a:rPr lang="tr-TR" sz="2800" dirty="0">
                <a:solidFill>
                  <a:srgbClr val="0070C0"/>
                </a:solidFill>
              </a:rPr>
              <a:t>tek bir dalga boyuna sahip olmalıdır</a:t>
            </a:r>
            <a:r>
              <a:rPr lang="tr-TR" sz="2800" dirty="0">
                <a:solidFill>
                  <a:srgbClr val="FF0000"/>
                </a:solidFill>
              </a:rPr>
              <a:t>, böylece dağılım tarzı ve yoğunluğu </a:t>
            </a:r>
            <a:r>
              <a:rPr lang="tr-TR" sz="2800" dirty="0">
                <a:solidFill>
                  <a:schemeClr val="accent6">
                    <a:lumMod val="50000"/>
                  </a:schemeClr>
                </a:solidFill>
              </a:rPr>
              <a:t>her zaman aynı olacaktır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Herhangi bir değişiklik, dağılım tarzında, cihazının </a:t>
            </a:r>
            <a:r>
              <a:rPr lang="tr-TR" sz="2800" dirty="0" err="1">
                <a:solidFill>
                  <a:schemeClr val="accent6">
                    <a:lumMod val="50000"/>
                  </a:schemeClr>
                </a:solidFill>
              </a:rPr>
              <a:t>tekrarlanabilirliğini</a:t>
            </a:r>
            <a:r>
              <a:rPr lang="tr-TR" sz="2800" dirty="0">
                <a:solidFill>
                  <a:srgbClr val="FF0000"/>
                </a:solidFill>
              </a:rPr>
              <a:t> azaltır.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nedenle </a:t>
            </a:r>
            <a:r>
              <a:rPr lang="tr-TR" sz="2800" dirty="0" err="1">
                <a:solidFill>
                  <a:srgbClr val="FF0000"/>
                </a:solidFill>
              </a:rPr>
              <a:t>tekrarlanabilirliği</a:t>
            </a:r>
            <a:r>
              <a:rPr lang="tr-TR" sz="2800" dirty="0">
                <a:solidFill>
                  <a:srgbClr val="FF0000"/>
                </a:solidFill>
              </a:rPr>
              <a:t> artırmak için tek renkli ışık kullanılır.</a:t>
            </a:r>
          </a:p>
        </p:txBody>
      </p:sp>
    </p:spTree>
    <p:extLst>
      <p:ext uri="{BB962C8B-B14F-4D97-AF65-F5344CB8AC3E}">
        <p14:creationId xmlns:p14="http://schemas.microsoft.com/office/powerpoint/2010/main" val="249820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0218"/>
            <a:ext cx="9509760" cy="6156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Tek renkli ışık üretilen ışık </a:t>
            </a:r>
            <a:r>
              <a:rPr lang="tr-TR" sz="2800" dirty="0">
                <a:solidFill>
                  <a:srgbClr val="0070C0"/>
                </a:solidFill>
              </a:rPr>
              <a:t>yayan diyotlar </a:t>
            </a:r>
            <a:r>
              <a:rPr lang="tr-TR" sz="2800" dirty="0">
                <a:solidFill>
                  <a:srgbClr val="FF0000"/>
                </a:solidFill>
              </a:rPr>
              <a:t>(LED'ler) veya </a:t>
            </a:r>
            <a:r>
              <a:rPr lang="tr-TR" sz="2800" dirty="0">
                <a:solidFill>
                  <a:srgbClr val="00B050"/>
                </a:solidFill>
              </a:rPr>
              <a:t>lazerleri</a:t>
            </a:r>
            <a:r>
              <a:rPr lang="tr-TR" sz="2800" dirty="0">
                <a:solidFill>
                  <a:srgbClr val="FF0000"/>
                </a:solidFill>
              </a:rPr>
              <a:t> kullanılabilir.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Tek renkli bir ışık kaynağı </a:t>
            </a:r>
            <a:r>
              <a:rPr lang="tr-TR" sz="2800" dirty="0">
                <a:solidFill>
                  <a:schemeClr val="tx2"/>
                </a:solidFill>
              </a:rPr>
              <a:t>kullanılmazsa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7030A0"/>
                </a:solidFill>
              </a:rPr>
              <a:t>dar spektral bant </a:t>
            </a:r>
            <a:r>
              <a:rPr lang="tr-TR" sz="2800" dirty="0" err="1">
                <a:solidFill>
                  <a:srgbClr val="7030A0"/>
                </a:solidFill>
              </a:rPr>
              <a:t>fotodetektör</a:t>
            </a:r>
            <a:r>
              <a:rPr lang="tr-TR" sz="2800" dirty="0">
                <a:solidFill>
                  <a:srgbClr val="FF0000"/>
                </a:solidFill>
              </a:rPr>
              <a:t> kullanılmalıdır, sadece böyle </a:t>
            </a:r>
            <a:r>
              <a:rPr lang="tr-TR" sz="2800" dirty="0" err="1">
                <a:solidFill>
                  <a:srgbClr val="FF0000"/>
                </a:solidFill>
              </a:rPr>
              <a:t>dedektörler</a:t>
            </a:r>
            <a:r>
              <a:rPr lang="tr-TR" sz="2800" dirty="0">
                <a:solidFill>
                  <a:srgbClr val="FF0000"/>
                </a:solidFill>
              </a:rPr>
              <a:t> eşit yanıt verebilir.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Şekil de gösterildiği gibi </a:t>
            </a:r>
            <a:r>
              <a:rPr lang="tr-TR" sz="2800" dirty="0" err="1">
                <a:solidFill>
                  <a:srgbClr val="FF0000"/>
                </a:solidFill>
              </a:rPr>
              <a:t>fotodetektör</a:t>
            </a:r>
            <a:r>
              <a:rPr lang="tr-TR" sz="2800" dirty="0">
                <a:solidFill>
                  <a:srgbClr val="FF0000"/>
                </a:solidFill>
              </a:rPr>
              <a:t> iletilen ışık </a:t>
            </a:r>
            <a:r>
              <a:rPr lang="tr-TR" sz="2800" dirty="0">
                <a:solidFill>
                  <a:srgbClr val="0070C0"/>
                </a:solidFill>
              </a:rPr>
              <a:t>90° '</a:t>
            </a:r>
            <a:r>
              <a:rPr lang="tr-TR" sz="2800" dirty="0" err="1">
                <a:solidFill>
                  <a:srgbClr val="0070C0"/>
                </a:solidFill>
              </a:rPr>
              <a:t>lik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bir açı ile yerleştirilir.</a:t>
            </a:r>
            <a:endParaRPr lang="tr-TR" sz="26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39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0218"/>
            <a:ext cx="9509760" cy="6156492"/>
          </a:xfrm>
          <a:ln>
            <a:solidFill>
              <a:schemeClr val="tx2"/>
            </a:solidFill>
          </a:ln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6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120" y="374712"/>
            <a:ext cx="7425862" cy="39666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0585" y="374712"/>
            <a:ext cx="2946171" cy="23805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6216" t="19886" r="19659" b="35580"/>
          <a:stretch/>
        </p:blipFill>
        <p:spPr>
          <a:xfrm>
            <a:off x="8727474" y="2714236"/>
            <a:ext cx="3009282" cy="1627169"/>
          </a:xfrm>
          <a:prstGeom prst="rect">
            <a:avLst/>
          </a:prstGeom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C19551C3-BD6A-4292-AB40-30DD7CF29875}"/>
              </a:ext>
            </a:extLst>
          </p:cNvPr>
          <p:cNvSpPr/>
          <p:nvPr/>
        </p:nvSpPr>
        <p:spPr>
          <a:xfrm>
            <a:off x="1453423" y="610858"/>
            <a:ext cx="1539157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tr-TR" sz="2800" dirty="0">
                <a:solidFill>
                  <a:schemeClr val="tx2"/>
                </a:solidFill>
              </a:rPr>
              <a:t>Işık kaynağı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5D73F19B-0424-4FA7-B662-ECD9E6D50368}"/>
              </a:ext>
            </a:extLst>
          </p:cNvPr>
          <p:cNvSpPr/>
          <p:nvPr/>
        </p:nvSpPr>
        <p:spPr>
          <a:xfrm>
            <a:off x="2992580" y="826301"/>
            <a:ext cx="1367682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2800" dirty="0"/>
              <a:t>Mercek</a:t>
            </a: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9DB2960-6613-4EEB-8B8C-922DBB60EF32}"/>
              </a:ext>
            </a:extLst>
          </p:cNvPr>
          <p:cNvSpPr/>
          <p:nvPr/>
        </p:nvSpPr>
        <p:spPr>
          <a:xfrm>
            <a:off x="4601867" y="826301"/>
            <a:ext cx="1188146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2800" dirty="0"/>
              <a:t>Örnek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3413F7A5-C4C6-4468-93ED-B6010E9E3FF6}"/>
              </a:ext>
            </a:extLst>
          </p:cNvPr>
          <p:cNvSpPr/>
          <p:nvPr/>
        </p:nvSpPr>
        <p:spPr>
          <a:xfrm>
            <a:off x="4407904" y="3429037"/>
            <a:ext cx="1576072" cy="794403"/>
          </a:xfrm>
          <a:prstGeom prst="rect">
            <a:avLst/>
          </a:prstGeom>
          <a:solidFill>
            <a:schemeClr val="bg1"/>
          </a:solidFill>
          <a:ln w="50800" cmpd="sng">
            <a:solidFill>
              <a:schemeClr val="tx2"/>
            </a:solidFill>
          </a:ln>
        </p:spPr>
        <p:txBody>
          <a:bodyPr wrap="none" tIns="180000" bIns="180000">
            <a:spAutoFit/>
          </a:bodyPr>
          <a:lstStyle/>
          <a:p>
            <a:r>
              <a:rPr lang="tr-TR" sz="2800" dirty="0">
                <a:solidFill>
                  <a:schemeClr val="tx2"/>
                </a:solidFill>
              </a:rPr>
              <a:t>Detektör</a:t>
            </a: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6C01E465-AD56-4FE1-A4F5-363B41E87D1A}"/>
              </a:ext>
            </a:extLst>
          </p:cNvPr>
          <p:cNvSpPr/>
          <p:nvPr/>
        </p:nvSpPr>
        <p:spPr>
          <a:xfrm>
            <a:off x="5438212" y="2787852"/>
            <a:ext cx="1962397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chemeClr val="tx2"/>
                </a:solidFill>
              </a:rPr>
              <a:t>Saçılan ışın</a:t>
            </a: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8911AEBA-3EF4-457E-93E4-5C15F675003B}"/>
              </a:ext>
            </a:extLst>
          </p:cNvPr>
          <p:cNvSpPr/>
          <p:nvPr/>
        </p:nvSpPr>
        <p:spPr>
          <a:xfrm>
            <a:off x="6582597" y="1735598"/>
            <a:ext cx="1941469" cy="721700"/>
          </a:xfrm>
          <a:prstGeom prst="rect">
            <a:avLst/>
          </a:prstGeom>
          <a:solidFill>
            <a:schemeClr val="bg1"/>
          </a:solidFill>
        </p:spPr>
        <p:txBody>
          <a:bodyPr wrap="square" tIns="144000" bIns="144000">
            <a:spAutoFit/>
          </a:bodyPr>
          <a:lstStyle/>
          <a:p>
            <a:r>
              <a:rPr lang="tr-TR" sz="2800" dirty="0">
                <a:solidFill>
                  <a:schemeClr val="tx2"/>
                </a:solidFill>
              </a:rPr>
              <a:t>İletilen ışık</a:t>
            </a:r>
          </a:p>
        </p:txBody>
      </p:sp>
    </p:spTree>
    <p:extLst>
      <p:ext uri="{BB962C8B-B14F-4D97-AF65-F5344CB8AC3E}">
        <p14:creationId xmlns:p14="http://schemas.microsoft.com/office/powerpoint/2010/main" val="1766075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1959"/>
            <a:ext cx="9509760" cy="614475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Foto detektörü </a:t>
            </a:r>
            <a:r>
              <a:rPr lang="tr-TR" sz="2800" dirty="0">
                <a:solidFill>
                  <a:srgbClr val="FF0000"/>
                </a:solidFill>
              </a:rPr>
              <a:t>tarafından tespit edilen </a:t>
            </a:r>
            <a:r>
              <a:rPr lang="tr-TR" sz="2800" dirty="0">
                <a:solidFill>
                  <a:srgbClr val="7030A0"/>
                </a:solidFill>
              </a:rPr>
              <a:t>ışık yoğunluğu </a:t>
            </a:r>
            <a:r>
              <a:rPr lang="tr-TR" sz="2800" dirty="0">
                <a:solidFill>
                  <a:srgbClr val="FF0000"/>
                </a:solidFill>
              </a:rPr>
              <a:t>sıvının bulanıklık cinsinden </a:t>
            </a:r>
            <a:r>
              <a:rPr lang="tr-TR" sz="2800" dirty="0">
                <a:solidFill>
                  <a:schemeClr val="tx2"/>
                </a:solidFill>
              </a:rPr>
              <a:t>kalibre edilir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Sıvı </a:t>
            </a:r>
            <a:r>
              <a:rPr lang="tr-TR" sz="2800" dirty="0">
                <a:solidFill>
                  <a:srgbClr val="00B050"/>
                </a:solidFill>
              </a:rPr>
              <a:t>daha bulanık </a:t>
            </a:r>
            <a:r>
              <a:rPr lang="tr-TR" sz="2800" dirty="0">
                <a:solidFill>
                  <a:srgbClr val="FF0000"/>
                </a:solidFill>
              </a:rPr>
              <a:t>hale geldikçe </a:t>
            </a:r>
            <a:r>
              <a:rPr lang="tr-TR" sz="2800" dirty="0">
                <a:solidFill>
                  <a:srgbClr val="0070C0"/>
                </a:solidFill>
              </a:rPr>
              <a:t>algılanan ışık şiddeti azalır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2060"/>
                </a:solidFill>
              </a:rPr>
              <a:t>Oran tekniği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çift ışın demeti tekniği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oran dört-ışın demeti teknikleri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gibi , temel tipin bir kaç çeşitliliği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343386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87458"/>
            <a:ext cx="9509760" cy="612925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Esasen bu teknikler avantajlar eklemiştir; örneğin, </a:t>
            </a:r>
            <a:r>
              <a:rPr lang="tr-TR" sz="2800" dirty="0">
                <a:solidFill>
                  <a:srgbClr val="0070C0"/>
                </a:solidFill>
              </a:rPr>
              <a:t>oran tekniğinde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sıvının rengi </a:t>
            </a:r>
            <a:r>
              <a:rPr lang="tr-TR" sz="2800" dirty="0">
                <a:solidFill>
                  <a:srgbClr val="FF0000"/>
                </a:solidFill>
              </a:rPr>
              <a:t>yüzünden ışık azalma </a:t>
            </a:r>
            <a:r>
              <a:rPr lang="tr-TR" sz="2800" dirty="0">
                <a:solidFill>
                  <a:srgbClr val="00B050"/>
                </a:solidFill>
              </a:rPr>
              <a:t>etkisi</a:t>
            </a:r>
            <a:r>
              <a:rPr lang="tr-TR" sz="2800" dirty="0">
                <a:solidFill>
                  <a:srgbClr val="FF0000"/>
                </a:solidFill>
              </a:rPr>
              <a:t> en aza indirilmiştir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7030A0"/>
                </a:solidFill>
              </a:rPr>
              <a:t>Çift demeti </a:t>
            </a:r>
            <a:r>
              <a:rPr lang="tr-TR" sz="2800" dirty="0">
                <a:solidFill>
                  <a:srgbClr val="FF0000"/>
                </a:solidFill>
              </a:rPr>
              <a:t>tekniğinde, sık </a:t>
            </a:r>
            <a:r>
              <a:rPr lang="tr-TR" sz="2800" dirty="0">
                <a:solidFill>
                  <a:srgbClr val="0070C0"/>
                </a:solidFill>
              </a:rPr>
              <a:t>kalibrasyon gerekli değildir </a:t>
            </a:r>
            <a:r>
              <a:rPr lang="tr-TR" sz="2800" dirty="0">
                <a:solidFill>
                  <a:srgbClr val="FF0000"/>
                </a:solidFill>
              </a:rPr>
              <a:t>ve </a:t>
            </a:r>
            <a:r>
              <a:rPr lang="tr-TR" sz="2800" dirty="0">
                <a:solidFill>
                  <a:srgbClr val="002060"/>
                </a:solidFill>
              </a:rPr>
              <a:t>oran dört </a:t>
            </a:r>
            <a:r>
              <a:rPr lang="tr-TR" sz="2800" dirty="0" err="1">
                <a:solidFill>
                  <a:srgbClr val="002060"/>
                </a:solidFill>
              </a:rPr>
              <a:t>demetli</a:t>
            </a:r>
            <a:r>
              <a:rPr lang="tr-TR" sz="2800" dirty="0">
                <a:solidFill>
                  <a:srgbClr val="00206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tekniği </a:t>
            </a:r>
            <a:r>
              <a:rPr lang="tr-TR" sz="2800" dirty="0">
                <a:solidFill>
                  <a:schemeClr val="tx2"/>
                </a:solidFill>
              </a:rPr>
              <a:t>üstün istikrar sağlar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9D509A4-F6CE-47EF-AEE9-5A138486A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5758" y="3724462"/>
            <a:ext cx="3727477" cy="2665146"/>
          </a:xfrm>
          <a:prstGeom prst="rect">
            <a:avLst/>
          </a:prstGeom>
        </p:spPr>
      </p:pic>
      <p:sp>
        <p:nvSpPr>
          <p:cNvPr id="5" name="Dikdörtgen 4">
            <a:extLst>
              <a:ext uri="{FF2B5EF4-FFF2-40B4-BE49-F238E27FC236}">
                <a16:creationId xmlns:a16="http://schemas.microsoft.com/office/drawing/2014/main" id="{F18DEE01-A6AE-4660-A1D2-C6878FD2FFD6}"/>
              </a:ext>
            </a:extLst>
          </p:cNvPr>
          <p:cNvSpPr/>
          <p:nvPr/>
        </p:nvSpPr>
        <p:spPr>
          <a:xfrm>
            <a:off x="498764" y="6262505"/>
            <a:ext cx="11194471" cy="508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tr-TR" dirty="0">
                <a:solidFill>
                  <a:schemeClr val="tx2"/>
                </a:solidFill>
                <a:hlinkClick r:id="rId3"/>
              </a:rPr>
              <a:t>http://tr.mt.com/tr/tr/home/products/Process-Analytics/turbidity-meter/low-to-medium-sensor.html</a:t>
            </a:r>
            <a:endParaRPr lang="tr-TR" dirty="0">
              <a:solidFill>
                <a:schemeClr val="tx2"/>
              </a:solidFill>
            </a:endParaRPr>
          </a:p>
        </p:txBody>
      </p:sp>
      <p:pic>
        <p:nvPicPr>
          <p:cNvPr id="8" name="Picture 3" descr="http://media2.mt.com/dam/MTPRO/Products/Turbidity/InPro%208600D3.png">
            <a:extLst>
              <a:ext uri="{FF2B5EF4-FFF2-40B4-BE49-F238E27FC236}">
                <a16:creationId xmlns:a16="http://schemas.microsoft.com/office/drawing/2014/main" id="{F122CD55-FF59-48BA-89DC-16734FE07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158" y="3851564"/>
            <a:ext cx="3480600" cy="2665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media2.mt.com/dam/mt_ext_files/Product/Product/2/InPro8600_series_Product-Product_1156846205232_files/Turbidity_Illu_Forwardscatter_Dual_e_l_jpg.jpeg">
            <a:extLst>
              <a:ext uri="{FF2B5EF4-FFF2-40B4-BE49-F238E27FC236}">
                <a16:creationId xmlns:a16="http://schemas.microsoft.com/office/drawing/2014/main" id="{521A33FE-F92C-4BBE-ADF6-B29EFDB93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58" y="4449783"/>
            <a:ext cx="3810000" cy="206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15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Gıda Proseslerinde Ölçümler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 Giriş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3.2 Nem Miktarı Ölçümü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3.3 Gıda Kurutma Sırasında Nem Yayma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3.4 Gıda İşleme Ortamında Nem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rgbClr val="FF0000"/>
                </a:solidFill>
              </a:rPr>
              <a:t>3.5 Gıdanın Bulanıklığı ve Rengi</a:t>
            </a:r>
          </a:p>
          <a:p>
            <a:r>
              <a:rPr lang="tr-TR" sz="2800" dirty="0">
                <a:solidFill>
                  <a:schemeClr val="tx2"/>
                </a:solidFill>
              </a:rPr>
              <a:t>3.6 Gıda ve Proses Sıcaklık Ölçümü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3.7 Gıda Akışının Ölçümü</a:t>
            </a:r>
          </a:p>
          <a:p>
            <a:r>
              <a:rPr lang="tr-TR" sz="2800" dirty="0">
                <a:solidFill>
                  <a:schemeClr val="tx2"/>
                </a:solidFill>
              </a:rPr>
              <a:t>3.8 Sıvı Gıdaların Viskozitesi</a:t>
            </a:r>
          </a:p>
        </p:txBody>
      </p:sp>
    </p:spTree>
    <p:extLst>
      <p:ext uri="{BB962C8B-B14F-4D97-AF65-F5344CB8AC3E}">
        <p14:creationId xmlns:p14="http://schemas.microsoft.com/office/powerpoint/2010/main" val="32268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2"/>
            <a:r>
              <a:rPr lang="tr-TR" sz="29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Bulanıklık Ölçümü</a:t>
            </a:r>
            <a:br>
              <a:rPr lang="tr-TR" sz="29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r>
              <a:rPr lang="tr-TR" sz="29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Bulanıklık Standartları ve Birimleri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2060"/>
                </a:solidFill>
              </a:rPr>
              <a:t>Evrensel olarak kabul edilmiş standart </a:t>
            </a:r>
            <a:r>
              <a:rPr lang="tr-TR" sz="2800" dirty="0">
                <a:solidFill>
                  <a:srgbClr val="FF0000"/>
                </a:solidFill>
              </a:rPr>
              <a:t>ne olursa olsun tüm bulanıklık ölçüm tipi </a:t>
            </a:r>
            <a:r>
              <a:rPr lang="tr-TR" sz="2800" dirty="0">
                <a:solidFill>
                  <a:srgbClr val="0070C0"/>
                </a:solidFill>
              </a:rPr>
              <a:t>cihazlarının kalibrasyonu </a:t>
            </a:r>
            <a:r>
              <a:rPr lang="tr-TR" sz="2800" dirty="0">
                <a:solidFill>
                  <a:srgbClr val="FF0000"/>
                </a:solidFill>
              </a:rPr>
              <a:t>için kullanılır.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En popüler ünite </a:t>
            </a:r>
            <a:r>
              <a:rPr lang="tr-TR" sz="2800" b="1" i="1" dirty="0" err="1">
                <a:solidFill>
                  <a:srgbClr val="7030A0"/>
                </a:solidFill>
              </a:rPr>
              <a:t>formazin</a:t>
            </a:r>
            <a:r>
              <a:rPr lang="tr-TR" sz="2800" dirty="0">
                <a:solidFill>
                  <a:srgbClr val="FF0000"/>
                </a:solidFill>
              </a:rPr>
              <a:t> bulanıklık birimi (</a:t>
            </a:r>
            <a:r>
              <a:rPr lang="en-US" sz="2800" dirty="0" err="1">
                <a:solidFill>
                  <a:srgbClr val="00B050"/>
                </a:solidFill>
              </a:rPr>
              <a:t>formazin</a:t>
            </a:r>
            <a:r>
              <a:rPr lang="en-US" sz="2800" dirty="0">
                <a:solidFill>
                  <a:srgbClr val="00B050"/>
                </a:solidFill>
              </a:rPr>
              <a:t> turbidity unit </a:t>
            </a:r>
            <a:r>
              <a:rPr lang="tr-TR" sz="2800" dirty="0">
                <a:solidFill>
                  <a:srgbClr val="FF0000"/>
                </a:solidFill>
              </a:rPr>
              <a:t>FTU) '</a:t>
            </a:r>
            <a:r>
              <a:rPr lang="tr-TR" sz="2800" dirty="0" err="1">
                <a:solidFill>
                  <a:srgbClr val="FF0000"/>
                </a:solidFill>
              </a:rPr>
              <a:t>dir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7030A0"/>
                </a:solidFill>
              </a:rPr>
              <a:t>Formazin</a:t>
            </a:r>
            <a:r>
              <a:rPr lang="tr-TR" sz="2800" dirty="0">
                <a:solidFill>
                  <a:srgbClr val="FF0000"/>
                </a:solidFill>
              </a:rPr>
              <a:t> süspansiyon </a:t>
            </a:r>
            <a:r>
              <a:rPr lang="tr-TR" sz="2800" dirty="0" err="1">
                <a:solidFill>
                  <a:srgbClr val="00B050"/>
                </a:solidFill>
              </a:rPr>
              <a:t>heksa</a:t>
            </a:r>
            <a:r>
              <a:rPr lang="tr-TR" sz="2800" dirty="0" err="1">
                <a:solidFill>
                  <a:srgbClr val="0070C0"/>
                </a:solidFill>
              </a:rPr>
              <a:t>metil</a:t>
            </a:r>
            <a:r>
              <a:rPr lang="tr-TR" sz="2800" dirty="0" err="1">
                <a:solidFill>
                  <a:srgbClr val="FF0000"/>
                </a:solidFill>
              </a:rPr>
              <a:t>entetramin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 err="1">
                <a:solidFill>
                  <a:srgbClr val="FF0000"/>
                </a:solidFill>
              </a:rPr>
              <a:t>hidrazin</a:t>
            </a:r>
            <a:r>
              <a:rPr lang="tr-TR" sz="2800" dirty="0">
                <a:solidFill>
                  <a:srgbClr val="FF0000"/>
                </a:solidFill>
              </a:rPr>
              <a:t> sülfat çözeltisinin </a:t>
            </a:r>
            <a:r>
              <a:rPr lang="tr-TR" sz="2800" dirty="0" err="1">
                <a:solidFill>
                  <a:srgbClr val="FF0000"/>
                </a:solidFill>
              </a:rPr>
              <a:t>polimerizasyonu</a:t>
            </a:r>
            <a:r>
              <a:rPr lang="tr-TR" sz="2800" dirty="0">
                <a:solidFill>
                  <a:srgbClr val="FF0000"/>
                </a:solidFill>
              </a:rPr>
              <a:t> ile üretilir.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41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0218"/>
            <a:ext cx="9509760" cy="6156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DDA2DAF6-4AA5-4B8F-99EE-732A9F441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120" y="580159"/>
            <a:ext cx="9521476" cy="4005696"/>
          </a:xfrm>
          <a:prstGeom prst="rect">
            <a:avLst/>
          </a:prstGeom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29C8CB6C-0CE0-4BF5-8E10-D5EA96E42B03}"/>
              </a:ext>
            </a:extLst>
          </p:cNvPr>
          <p:cNvSpPr/>
          <p:nvPr/>
        </p:nvSpPr>
        <p:spPr>
          <a:xfrm>
            <a:off x="2452254" y="6147378"/>
            <a:ext cx="72874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http://marinespecies.org/introduced/wiki/File:FormazinFTU.jpg</a:t>
            </a:r>
          </a:p>
        </p:txBody>
      </p:sp>
    </p:spTree>
    <p:extLst>
      <p:ext uri="{BB962C8B-B14F-4D97-AF65-F5344CB8AC3E}">
        <p14:creationId xmlns:p14="http://schemas.microsoft.com/office/powerpoint/2010/main" val="150994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0218"/>
            <a:ext cx="9509760" cy="6156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standartta, kalibrasyon için </a:t>
            </a:r>
            <a:r>
              <a:rPr lang="tr-TR" sz="2800" dirty="0" err="1">
                <a:solidFill>
                  <a:srgbClr val="0070C0"/>
                </a:solidFill>
              </a:rPr>
              <a:t>formazin</a:t>
            </a:r>
            <a:r>
              <a:rPr lang="tr-TR" sz="2800" dirty="0">
                <a:solidFill>
                  <a:srgbClr val="0070C0"/>
                </a:solidFill>
              </a:rPr>
              <a:t> maddesi standart olarak kullanılır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ABD Çevre Koruma Ajansı (EPA) bu standardı (EPA Standart 180,1) benimser, ancak </a:t>
            </a:r>
            <a:r>
              <a:rPr lang="tr-TR" sz="2800" i="1" dirty="0" err="1">
                <a:solidFill>
                  <a:srgbClr val="7030A0"/>
                </a:solidFill>
              </a:rPr>
              <a:t>nefelometrik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chemeClr val="tx2"/>
                </a:solidFill>
              </a:rPr>
              <a:t>bulanıklık birimi </a:t>
            </a:r>
            <a:r>
              <a:rPr lang="tr-TR" sz="2800" dirty="0">
                <a:solidFill>
                  <a:srgbClr val="FF0000"/>
                </a:solidFill>
              </a:rPr>
              <a:t>(</a:t>
            </a:r>
            <a:r>
              <a:rPr lang="tr-TR" sz="2800" b="1" dirty="0">
                <a:solidFill>
                  <a:srgbClr val="0070C0"/>
                </a:solidFill>
              </a:rPr>
              <a:t>NTU</a:t>
            </a:r>
            <a:r>
              <a:rPr lang="tr-TR" sz="2800" dirty="0">
                <a:solidFill>
                  <a:srgbClr val="FF0000"/>
                </a:solidFill>
              </a:rPr>
              <a:t>) olarak üniteyi tanımlar.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Uluslararası Standardizasyon Örgütü (ISO) </a:t>
            </a:r>
            <a:r>
              <a:rPr lang="tr-TR" sz="2800" dirty="0">
                <a:solidFill>
                  <a:srgbClr val="00B050"/>
                </a:solidFill>
              </a:rPr>
              <a:t>standart bir bulanıklık birimi </a:t>
            </a:r>
            <a:r>
              <a:rPr lang="tr-TR" sz="2800" dirty="0">
                <a:solidFill>
                  <a:srgbClr val="FF0000"/>
                </a:solidFill>
              </a:rPr>
              <a:t>(ISO 7052-1984) bu üniteyi benimsemiştir.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69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073"/>
            <a:ext cx="9509760" cy="61426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chemeClr val="tx2"/>
                </a:solidFill>
              </a:rPr>
              <a:t>Keiselgur</a:t>
            </a:r>
            <a:r>
              <a:rPr lang="tr-TR" sz="2800" dirty="0">
                <a:solidFill>
                  <a:schemeClr val="tx2"/>
                </a:solidFill>
              </a:rPr>
              <a:t> bulanıklık birimi </a:t>
            </a:r>
            <a:r>
              <a:rPr lang="tr-TR" sz="2800" dirty="0">
                <a:solidFill>
                  <a:srgbClr val="FF0000"/>
                </a:solidFill>
              </a:rPr>
              <a:t>(</a:t>
            </a:r>
            <a:r>
              <a:rPr lang="tr-TR" sz="2800" b="1" dirty="0">
                <a:solidFill>
                  <a:srgbClr val="7030A0"/>
                </a:solidFill>
              </a:rPr>
              <a:t>KTU</a:t>
            </a:r>
            <a:r>
              <a:rPr lang="tr-TR" sz="2800" dirty="0">
                <a:solidFill>
                  <a:srgbClr val="FF0000"/>
                </a:solidFill>
              </a:rPr>
              <a:t>) milyon (</a:t>
            </a:r>
            <a:r>
              <a:rPr lang="tr-TR" sz="2800" dirty="0" err="1">
                <a:solidFill>
                  <a:srgbClr val="FF0000"/>
                </a:solidFill>
              </a:rPr>
              <a:t>ppm</a:t>
            </a:r>
            <a:r>
              <a:rPr lang="tr-TR" sz="2800" dirty="0">
                <a:solidFill>
                  <a:srgbClr val="FF0000"/>
                </a:solidFill>
              </a:rPr>
              <a:t>) birim başına tamamen bir birimken </a:t>
            </a:r>
            <a:r>
              <a:rPr lang="tr-TR" sz="2800" dirty="0">
                <a:solidFill>
                  <a:srgbClr val="00B050"/>
                </a:solidFill>
              </a:rPr>
              <a:t>Jackson bulanıklık birimi </a:t>
            </a:r>
            <a:r>
              <a:rPr lang="tr-TR" sz="2800" dirty="0">
                <a:solidFill>
                  <a:srgbClr val="FF0000"/>
                </a:solidFill>
              </a:rPr>
              <a:t>(</a:t>
            </a:r>
            <a:r>
              <a:rPr lang="tr-TR" sz="2800" b="1" dirty="0">
                <a:solidFill>
                  <a:srgbClr val="0070C0"/>
                </a:solidFill>
              </a:rPr>
              <a:t>JTU</a:t>
            </a:r>
            <a:r>
              <a:rPr lang="tr-TR" sz="2800" dirty="0">
                <a:solidFill>
                  <a:srgbClr val="FF0000"/>
                </a:solidFill>
              </a:rPr>
              <a:t>), optik tabanlı bir birimdir.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1 mg silis </a:t>
            </a:r>
            <a:r>
              <a:rPr lang="tr-TR" sz="2800" dirty="0">
                <a:solidFill>
                  <a:srgbClr val="0070C0"/>
                </a:solidFill>
              </a:rPr>
              <a:t>1 L damıtılmış su </a:t>
            </a:r>
            <a:r>
              <a:rPr lang="tr-TR" sz="2800" dirty="0">
                <a:solidFill>
                  <a:srgbClr val="FF0000"/>
                </a:solidFill>
              </a:rPr>
              <a:t>ile karıştırıldığı zaman geliştirilmiş </a:t>
            </a:r>
            <a:r>
              <a:rPr lang="tr-TR" sz="2800" dirty="0">
                <a:solidFill>
                  <a:schemeClr val="tx2"/>
                </a:solidFill>
              </a:rPr>
              <a:t>bulanıklık KTU </a:t>
            </a:r>
            <a:r>
              <a:rPr lang="tr-TR" sz="2800" dirty="0">
                <a:solidFill>
                  <a:srgbClr val="FF0000"/>
                </a:solidFill>
              </a:rPr>
              <a:t>olarak adlandırılır.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birim, JTU ile eşdeğerdir ve FTU birimin 6,9 katına eşittir.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30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0218"/>
            <a:ext cx="9509760" cy="6156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Benzer şekilde, </a:t>
            </a:r>
            <a:r>
              <a:rPr lang="tr-TR" sz="2800" dirty="0" err="1">
                <a:solidFill>
                  <a:schemeClr val="tx2"/>
                </a:solidFill>
              </a:rPr>
              <a:t>Mastic</a:t>
            </a:r>
            <a:r>
              <a:rPr lang="tr-TR" sz="2800" dirty="0">
                <a:solidFill>
                  <a:schemeClr val="tx2"/>
                </a:solidFill>
              </a:rPr>
              <a:t> bulanıklık ünitesi </a:t>
            </a:r>
            <a:r>
              <a:rPr lang="tr-TR" sz="2800" dirty="0">
                <a:solidFill>
                  <a:srgbClr val="FF0000"/>
                </a:solidFill>
              </a:rPr>
              <a:t>(</a:t>
            </a:r>
            <a:r>
              <a:rPr lang="tr-TR" sz="2800" b="1" dirty="0">
                <a:solidFill>
                  <a:srgbClr val="0070C0"/>
                </a:solidFill>
              </a:rPr>
              <a:t>MTU</a:t>
            </a:r>
            <a:r>
              <a:rPr lang="tr-TR" sz="2800" dirty="0">
                <a:solidFill>
                  <a:srgbClr val="FF0000"/>
                </a:solidFill>
              </a:rPr>
              <a:t>) </a:t>
            </a:r>
            <a:r>
              <a:rPr lang="tr-TR" sz="2800" dirty="0">
                <a:solidFill>
                  <a:srgbClr val="00B050"/>
                </a:solidFill>
              </a:rPr>
              <a:t>0,02 ml sakız (</a:t>
            </a:r>
            <a:r>
              <a:rPr lang="tr-TR" sz="2800" dirty="0" err="1">
                <a:solidFill>
                  <a:srgbClr val="00B050"/>
                </a:solidFill>
              </a:rPr>
              <a:t>mastic</a:t>
            </a:r>
            <a:r>
              <a:rPr lang="tr-TR" sz="2800" dirty="0">
                <a:solidFill>
                  <a:srgbClr val="00B050"/>
                </a:solidFill>
              </a:rPr>
              <a:t>) </a:t>
            </a:r>
            <a:r>
              <a:rPr lang="tr-TR" sz="2800" dirty="0">
                <a:solidFill>
                  <a:srgbClr val="FF0000"/>
                </a:solidFill>
              </a:rPr>
              <a:t>çözeltisi </a:t>
            </a:r>
            <a:r>
              <a:rPr lang="tr-TR" sz="2800" dirty="0">
                <a:solidFill>
                  <a:srgbClr val="0070C0"/>
                </a:solidFill>
              </a:rPr>
              <a:t>50 ml damıtılmış suya </a:t>
            </a:r>
            <a:r>
              <a:rPr lang="tr-TR" sz="2800" dirty="0">
                <a:solidFill>
                  <a:srgbClr val="FF0000"/>
                </a:solidFill>
              </a:rPr>
              <a:t>ilave edildiğinde elde edilen bulanıklıktır.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MTU 0,125 kez KTU, 0,0125 kez FTU ve 0,125 kez JTU eşdeğeridir.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4C621833-24A6-40CC-AD8A-CC6DA35C1A6C}"/>
              </a:ext>
            </a:extLst>
          </p:cNvPr>
          <p:cNvSpPr/>
          <p:nvPr/>
        </p:nvSpPr>
        <p:spPr>
          <a:xfrm>
            <a:off x="1731664" y="4596142"/>
            <a:ext cx="87286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chemeClr val="tx2"/>
                </a:solidFill>
              </a:rPr>
              <a:t>1 MTU = 0,125 KTU = 0,0125 FTU (E.B.C.) = 0,125 JTU</a:t>
            </a:r>
          </a:p>
        </p:txBody>
      </p:sp>
    </p:spTree>
    <p:extLst>
      <p:ext uri="{BB962C8B-B14F-4D97-AF65-F5344CB8AC3E}">
        <p14:creationId xmlns:p14="http://schemas.microsoft.com/office/powerpoint/2010/main" val="158454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0218"/>
            <a:ext cx="9509760" cy="6156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12983D89-F41A-4962-9EB1-DADD46744E7E}"/>
              </a:ext>
            </a:extLst>
          </p:cNvPr>
          <p:cNvSpPr/>
          <p:nvPr/>
        </p:nvSpPr>
        <p:spPr>
          <a:xfrm>
            <a:off x="6173172" y="5195896"/>
            <a:ext cx="53653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Arial" panose="020B0604020202020204" pitchFamily="34" charset="0"/>
              </a:rPr>
              <a:t>Analytical Instrumentation</a:t>
            </a:r>
            <a:r>
              <a:rPr lang="tr-TR" b="1" dirty="0">
                <a:solidFill>
                  <a:srgbClr val="333333"/>
                </a:solidFill>
                <a:latin typeface="Arial" panose="020B0604020202020204" pitchFamily="34" charset="0"/>
              </a:rPr>
              <a:t> - 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By Bela G. Liptak</a:t>
            </a:r>
            <a:endParaRPr lang="tr-TR" dirty="0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68E482A8-0F42-400D-9303-78256C7BE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516" y="360218"/>
            <a:ext cx="10884967" cy="4807527"/>
          </a:xfrm>
          <a:prstGeom prst="rect">
            <a:avLst/>
          </a:prstGeom>
        </p:spPr>
      </p:pic>
      <p:sp>
        <p:nvSpPr>
          <p:cNvPr id="10" name="Dikdörtgen 9">
            <a:extLst>
              <a:ext uri="{FF2B5EF4-FFF2-40B4-BE49-F238E27FC236}">
                <a16:creationId xmlns:a16="http://schemas.microsoft.com/office/drawing/2014/main" id="{2695661D-4064-4687-A9B4-FE3A05920570}"/>
              </a:ext>
            </a:extLst>
          </p:cNvPr>
          <p:cNvSpPr/>
          <p:nvPr/>
        </p:nvSpPr>
        <p:spPr>
          <a:xfrm>
            <a:off x="653516" y="519589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b="1" dirty="0">
                <a:solidFill>
                  <a:srgbClr val="333333"/>
                </a:solidFill>
                <a:latin typeface="Arial" panose="020B0604020202020204" pitchFamily="34" charset="0"/>
              </a:rPr>
              <a:t>Analysis </a:t>
            </a:r>
            <a:r>
              <a:rPr lang="tr-TR" b="1" dirty="0" err="1">
                <a:solidFill>
                  <a:srgbClr val="333333"/>
                </a:solidFill>
                <a:latin typeface="Arial" panose="020B0604020202020204" pitchFamily="34" charset="0"/>
              </a:rPr>
              <a:t>and</a:t>
            </a:r>
            <a:r>
              <a:rPr lang="tr-TR" b="1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tr-TR" b="1" dirty="0" err="1">
                <a:solidFill>
                  <a:srgbClr val="333333"/>
                </a:solidFill>
                <a:latin typeface="Arial" panose="020B0604020202020204" pitchFamily="34" charset="0"/>
              </a:rPr>
              <a:t>Analyzers</a:t>
            </a:r>
            <a:r>
              <a:rPr lang="tr-TR" b="1" dirty="0">
                <a:solidFill>
                  <a:srgbClr val="333333"/>
                </a:solidFill>
                <a:latin typeface="Arial" panose="020B0604020202020204" pitchFamily="34" charset="0"/>
              </a:rPr>
              <a:t>, Volume 2</a:t>
            </a:r>
          </a:p>
          <a:p>
            <a:r>
              <a:rPr lang="tr-TR" dirty="0" err="1">
                <a:solidFill>
                  <a:srgbClr val="333333"/>
                </a:solidFill>
                <a:latin typeface="Arial" panose="020B0604020202020204" pitchFamily="34" charset="0"/>
              </a:rPr>
              <a:t>edited</a:t>
            </a:r>
            <a:r>
              <a:rPr lang="tr-TR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Arial" panose="020B0604020202020204" pitchFamily="34" charset="0"/>
              </a:rPr>
              <a:t>by</a:t>
            </a:r>
            <a:r>
              <a:rPr lang="tr-TR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Arial" panose="020B0604020202020204" pitchFamily="34" charset="0"/>
              </a:rPr>
              <a:t>Béla</a:t>
            </a:r>
            <a:r>
              <a:rPr lang="tr-TR" dirty="0">
                <a:solidFill>
                  <a:srgbClr val="333333"/>
                </a:solidFill>
                <a:latin typeface="Arial" panose="020B0604020202020204" pitchFamily="34" charset="0"/>
              </a:rPr>
              <a:t> G. </a:t>
            </a:r>
            <a:r>
              <a:rPr lang="tr-TR" dirty="0" err="1">
                <a:solidFill>
                  <a:srgbClr val="333333"/>
                </a:solidFill>
                <a:latin typeface="Arial" panose="020B0604020202020204" pitchFamily="34" charset="0"/>
              </a:rPr>
              <a:t>Lipták</a:t>
            </a:r>
            <a:r>
              <a:rPr lang="tr-TR" dirty="0">
                <a:solidFill>
                  <a:srgbClr val="333333"/>
                </a:solidFill>
                <a:latin typeface="Arial" panose="020B0604020202020204" pitchFamily="34" charset="0"/>
              </a:rPr>
              <a:t>, </a:t>
            </a:r>
            <a:r>
              <a:rPr lang="tr-TR" dirty="0" err="1">
                <a:solidFill>
                  <a:srgbClr val="333333"/>
                </a:solidFill>
                <a:latin typeface="Arial" panose="020B0604020202020204" pitchFamily="34" charset="0"/>
              </a:rPr>
              <a:t>Kriszta</a:t>
            </a:r>
            <a:r>
              <a:rPr lang="tr-TR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tr-TR" dirty="0" err="1">
                <a:solidFill>
                  <a:srgbClr val="333333"/>
                </a:solidFill>
                <a:latin typeface="Arial" panose="020B0604020202020204" pitchFamily="34" charset="0"/>
              </a:rPr>
              <a:t>Venczel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334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2" rtl="0"/>
            <a:r>
              <a:rPr lang="tr-TR" sz="29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Bulanıklık Ölçümü</a:t>
            </a:r>
            <a:br>
              <a:rPr lang="tr-TR" sz="29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r>
              <a:rPr lang="tr-TR" sz="29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Işık Saçılma Tipi Bulanıklık Ölçer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700" dirty="0">
                <a:solidFill>
                  <a:srgbClr val="0070C0"/>
                </a:solidFill>
              </a:rPr>
              <a:t>Işık saçılması </a:t>
            </a:r>
            <a:r>
              <a:rPr lang="tr-TR" sz="2700" dirty="0">
                <a:solidFill>
                  <a:srgbClr val="FF0000"/>
                </a:solidFill>
              </a:rPr>
              <a:t>esasına dayanan bir bulanıklık metre temel kurulumu şekilde gösterilmiştir.</a:t>
            </a:r>
            <a:endParaRPr lang="en-US" sz="2700" dirty="0">
              <a:solidFill>
                <a:srgbClr val="FF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23F888D-C584-4E16-B1A1-3B4AC1DDB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0" y="2544785"/>
            <a:ext cx="742950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87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19" y="360218"/>
            <a:ext cx="6785449" cy="6156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temel ilke başka bir tipi de şekil gösterilen </a:t>
            </a:r>
            <a:r>
              <a:rPr lang="tr-TR" sz="2800" dirty="0">
                <a:solidFill>
                  <a:schemeClr val="tx2"/>
                </a:solidFill>
              </a:rPr>
              <a:t>oran tekniğidir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Zıt yönde saçılan iki ışığı algılamak için </a:t>
            </a:r>
            <a:r>
              <a:rPr lang="tr-TR" sz="2800" dirty="0">
                <a:solidFill>
                  <a:srgbClr val="0070C0"/>
                </a:solidFill>
              </a:rPr>
              <a:t>iki fotosel </a:t>
            </a:r>
            <a:r>
              <a:rPr lang="tr-TR" sz="2800" dirty="0">
                <a:solidFill>
                  <a:srgbClr val="FF0000"/>
                </a:solidFill>
              </a:rPr>
              <a:t>ile donatılmıştır.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Bazı cihazlarda, ayrı bir kontrol ünitesi, ışık kaynağının sabit bir yoğunluğu sağlamak için kullanılır.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56267" b="10866"/>
          <a:stretch/>
        </p:blipFill>
        <p:spPr>
          <a:xfrm>
            <a:off x="8126569" y="1210614"/>
            <a:ext cx="3490175" cy="5298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8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0218"/>
            <a:ext cx="6450598" cy="6156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FF0000"/>
                </a:solidFill>
              </a:rPr>
              <a:t>Şekil’de</a:t>
            </a:r>
            <a:r>
              <a:rPr lang="tr-TR" sz="2800" dirty="0">
                <a:solidFill>
                  <a:srgbClr val="FF0000"/>
                </a:solidFill>
              </a:rPr>
              <a:t> gösterilen </a:t>
            </a:r>
            <a:r>
              <a:rPr lang="tr-TR" sz="2800" dirty="0">
                <a:solidFill>
                  <a:srgbClr val="0070C0"/>
                </a:solidFill>
              </a:rPr>
              <a:t>geri saçılma </a:t>
            </a:r>
            <a:r>
              <a:rPr lang="tr-TR" sz="2800" dirty="0">
                <a:solidFill>
                  <a:srgbClr val="FF0000"/>
                </a:solidFill>
              </a:rPr>
              <a:t>bulanıklık ölçerlerde farklı bir şekilde saçılma tekniği kullanılmaktadır.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>
                <a:solidFill>
                  <a:srgbClr val="FF0000"/>
                </a:solidFill>
              </a:rPr>
              <a:t>Bu teknikte </a:t>
            </a:r>
            <a:r>
              <a:rPr lang="tr-TR" sz="2800" dirty="0">
                <a:solidFill>
                  <a:srgbClr val="7030A0"/>
                </a:solidFill>
              </a:rPr>
              <a:t>örnek yüzeyi</a:t>
            </a:r>
            <a:r>
              <a:rPr lang="tr-TR" sz="2800" dirty="0">
                <a:solidFill>
                  <a:srgbClr val="FF0000"/>
                </a:solidFill>
              </a:rPr>
              <a:t>, diğer ölçerlerdeki numune kabı sorununu aşmak için </a:t>
            </a:r>
            <a:r>
              <a:rPr lang="tr-TR" sz="2800" dirty="0">
                <a:solidFill>
                  <a:schemeClr val="tx2"/>
                </a:solidFill>
              </a:rPr>
              <a:t>açık bırakılır.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7119" t="-345" r="-534" b="20835"/>
          <a:stretch/>
        </p:blipFill>
        <p:spPr>
          <a:xfrm>
            <a:off x="7791718" y="1210614"/>
            <a:ext cx="4262907" cy="472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3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073"/>
            <a:ext cx="6450598" cy="61426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Örneğe gelen ışığı yüzeyinde bulunan parçacıklardan saçılır ve </a:t>
            </a:r>
            <a:r>
              <a:rPr lang="tr-TR" sz="2800" dirty="0">
                <a:solidFill>
                  <a:srgbClr val="0070C0"/>
                </a:solidFill>
              </a:rPr>
              <a:t>uygun açı ve pozisyonunda </a:t>
            </a:r>
            <a:r>
              <a:rPr lang="tr-TR" sz="2800" dirty="0">
                <a:solidFill>
                  <a:srgbClr val="FF0000"/>
                </a:solidFill>
              </a:rPr>
              <a:t>monte edilmiş </a:t>
            </a:r>
            <a:r>
              <a:rPr lang="tr-TR" sz="2800" dirty="0">
                <a:solidFill>
                  <a:srgbClr val="00B050"/>
                </a:solidFill>
              </a:rPr>
              <a:t>fotosel</a:t>
            </a:r>
            <a:r>
              <a:rPr lang="tr-TR" sz="2800" dirty="0">
                <a:solidFill>
                  <a:srgbClr val="FF0000"/>
                </a:solidFill>
              </a:rPr>
              <a:t> grubu tarafından algılanır.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10793507-F118-443B-BD09-984701950C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119" t="-345" r="-534" b="20835"/>
          <a:stretch/>
        </p:blipFill>
        <p:spPr>
          <a:xfrm>
            <a:off x="7791718" y="1210614"/>
            <a:ext cx="4262907" cy="472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641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Gıda Proseslerinde Ölçümler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3.9 Gıdanın </a:t>
            </a:r>
            <a:r>
              <a:rPr lang="tr-TR" sz="2800" dirty="0" err="1">
                <a:solidFill>
                  <a:schemeClr val="tx2"/>
                </a:solidFill>
              </a:rPr>
              <a:t>Brixi</a:t>
            </a:r>
            <a:endParaRPr lang="tr-TR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3.10 Gıdanın </a:t>
            </a:r>
            <a:r>
              <a:rPr lang="tr-TR" sz="2800" dirty="0" err="1">
                <a:solidFill>
                  <a:schemeClr val="tx2"/>
                </a:solidFill>
              </a:rPr>
              <a:t>pH</a:t>
            </a:r>
            <a:r>
              <a:rPr lang="tr-TR" sz="2800" dirty="0">
                <a:solidFill>
                  <a:schemeClr val="tx2"/>
                </a:solidFill>
              </a:rPr>
              <a:t> Değerleri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3.11 Gıda Enzimleri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3.12 Lezzet Ölçümü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3.13 Gıdanın Dokusu ve Partikül Boyutu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3.14 Gıda Bileşenleri Analizi</a:t>
            </a:r>
          </a:p>
          <a:p>
            <a:pPr>
              <a:lnSpc>
                <a:spcPct val="120000"/>
              </a:lnSpc>
            </a:pPr>
            <a:r>
              <a:rPr lang="tr-TR" sz="2800" dirty="0">
                <a:solidFill>
                  <a:schemeClr val="tx2"/>
                </a:solidFill>
              </a:rPr>
              <a:t>3.15 Sonuç</a:t>
            </a:r>
          </a:p>
        </p:txBody>
      </p:sp>
    </p:spTree>
    <p:extLst>
      <p:ext uri="{BB962C8B-B14F-4D97-AF65-F5344CB8AC3E}">
        <p14:creationId xmlns:p14="http://schemas.microsoft.com/office/powerpoint/2010/main" val="47662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2" algn="l" rtl="0">
              <a:spcBef>
                <a:spcPct val="0"/>
              </a:spcBef>
            </a:pPr>
            <a:r>
              <a:rPr lang="tr-TR" sz="29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Bulanıklık Ölçümü</a:t>
            </a:r>
            <a:br>
              <a:rPr lang="tr-TR" sz="29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r>
              <a:rPr lang="tr-TR" sz="29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Optik Soğurma Tipi Bulanıklık Ölçer</a:t>
            </a:r>
            <a:endParaRPr lang="en-US" sz="2900" b="1" kern="1200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Optik soğurma </a:t>
            </a:r>
            <a:r>
              <a:rPr lang="tr-TR" sz="2800" dirty="0">
                <a:solidFill>
                  <a:srgbClr val="FF0000"/>
                </a:solidFill>
              </a:rPr>
              <a:t>yöntemi ilkesine dayalı bulanıklık ölçüm teknikleri hem </a:t>
            </a:r>
            <a:r>
              <a:rPr lang="tr-TR" sz="2800" dirty="0" err="1">
                <a:solidFill>
                  <a:schemeClr val="tx2"/>
                </a:solidFill>
              </a:rPr>
              <a:t>off-line</a:t>
            </a:r>
            <a:r>
              <a:rPr lang="tr-TR" sz="2800" dirty="0">
                <a:solidFill>
                  <a:srgbClr val="FF0000"/>
                </a:solidFill>
              </a:rPr>
              <a:t> hem de </a:t>
            </a:r>
            <a:r>
              <a:rPr lang="tr-TR" sz="2800" dirty="0">
                <a:solidFill>
                  <a:srgbClr val="7030A0"/>
                </a:solidFill>
              </a:rPr>
              <a:t>on-</a:t>
            </a:r>
            <a:r>
              <a:rPr lang="tr-TR" sz="2800" dirty="0" err="1">
                <a:solidFill>
                  <a:srgbClr val="7030A0"/>
                </a:solidFill>
              </a:rPr>
              <a:t>line</a:t>
            </a:r>
            <a:r>
              <a:rPr lang="tr-TR" sz="2800" dirty="0">
                <a:solidFill>
                  <a:srgbClr val="7030A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kullanmaktadır.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tekniğin ardındaki prensip, görünür ışık ışınının numuneden geçmesine izin verildiğinde, </a:t>
            </a:r>
            <a:r>
              <a:rPr lang="tr-TR" sz="2800" dirty="0">
                <a:solidFill>
                  <a:srgbClr val="00B050"/>
                </a:solidFill>
              </a:rPr>
              <a:t>ışık enerjisi </a:t>
            </a:r>
            <a:r>
              <a:rPr lang="tr-TR" sz="2800" dirty="0">
                <a:solidFill>
                  <a:srgbClr val="0070C0"/>
                </a:solidFill>
              </a:rPr>
              <a:t>belirli bir miktarda </a:t>
            </a:r>
            <a:r>
              <a:rPr lang="tr-TR" sz="2800" dirty="0">
                <a:solidFill>
                  <a:srgbClr val="FF0000"/>
                </a:solidFill>
              </a:rPr>
              <a:t>boya maddeleri ve bulanık süspansiyon parçacıkları tarafından </a:t>
            </a:r>
            <a:r>
              <a:rPr lang="tr-TR" sz="2800" dirty="0">
                <a:solidFill>
                  <a:schemeClr val="tx2"/>
                </a:solidFill>
              </a:rPr>
              <a:t>emilir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Dağılım</a:t>
            </a:r>
            <a:r>
              <a:rPr lang="tr-TR" sz="2800" dirty="0">
                <a:solidFill>
                  <a:srgbClr val="FF0000"/>
                </a:solidFill>
              </a:rPr>
              <a:t> gelen ışık ışınında yer alır ve </a:t>
            </a:r>
            <a:r>
              <a:rPr lang="tr-TR" sz="2800" dirty="0">
                <a:solidFill>
                  <a:schemeClr val="tx2"/>
                </a:solidFill>
              </a:rPr>
              <a:t>380 </a:t>
            </a:r>
            <a:r>
              <a:rPr lang="tr-TR" sz="2800" dirty="0" err="1">
                <a:solidFill>
                  <a:schemeClr val="tx2"/>
                </a:solidFill>
              </a:rPr>
              <a:t>nm</a:t>
            </a:r>
            <a:r>
              <a:rPr lang="tr-TR" sz="2800" dirty="0">
                <a:solidFill>
                  <a:schemeClr val="tx2"/>
                </a:solidFill>
              </a:rPr>
              <a:t> 760 </a:t>
            </a:r>
            <a:r>
              <a:rPr lang="tr-TR" sz="2800" dirty="0" err="1">
                <a:solidFill>
                  <a:schemeClr val="tx2"/>
                </a:solidFill>
              </a:rPr>
              <a:t>nm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arasında değişen bir spektrum oluşmasına neden olur.</a:t>
            </a:r>
          </a:p>
        </p:txBody>
      </p:sp>
    </p:spTree>
    <p:extLst>
      <p:ext uri="{BB962C8B-B14F-4D97-AF65-F5344CB8AC3E}">
        <p14:creationId xmlns:p14="http://schemas.microsoft.com/office/powerpoint/2010/main" val="1565461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0218"/>
            <a:ext cx="9509760" cy="6156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Aynı ışık ışını da </a:t>
            </a:r>
            <a:r>
              <a:rPr lang="tr-TR" sz="2800" dirty="0">
                <a:solidFill>
                  <a:srgbClr val="0070C0"/>
                </a:solidFill>
              </a:rPr>
              <a:t>bulanık olmayan bir referans </a:t>
            </a:r>
            <a:r>
              <a:rPr lang="tr-TR" sz="2800" dirty="0">
                <a:solidFill>
                  <a:srgbClr val="FF0000"/>
                </a:solidFill>
              </a:rPr>
              <a:t>çözelti aracılığıyla iletilir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Değişiklik frekansı saniyede yaklaşık 600 döngüdür.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teknikte görülebilir ışık bir mercek (A) ile paralel şekilde </a:t>
            </a:r>
            <a:r>
              <a:rPr lang="tr-TR" sz="2800" dirty="0">
                <a:solidFill>
                  <a:srgbClr val="0070C0"/>
                </a:solidFill>
              </a:rPr>
              <a:t>sıvı numune </a:t>
            </a:r>
            <a:r>
              <a:rPr lang="tr-TR" sz="2800" dirty="0">
                <a:solidFill>
                  <a:srgbClr val="FF0000"/>
                </a:solidFill>
              </a:rPr>
              <a:t>içeren </a:t>
            </a:r>
            <a:r>
              <a:rPr lang="tr-TR" sz="2800" dirty="0">
                <a:solidFill>
                  <a:srgbClr val="00B050"/>
                </a:solidFill>
              </a:rPr>
              <a:t>dikdörtgen kesitli bir hücreye </a:t>
            </a:r>
            <a:r>
              <a:rPr lang="tr-TR" sz="2800" dirty="0">
                <a:solidFill>
                  <a:srgbClr val="FF0000"/>
                </a:solidFill>
              </a:rPr>
              <a:t>verilir ve geçirilir.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872591AE-B0BE-4E58-835E-53F9F46E7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2326" y="3784919"/>
            <a:ext cx="5738553" cy="273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1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073"/>
            <a:ext cx="9509760" cy="61426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Numuneden geçen ışığın mercek B ve C bakımından </a:t>
            </a:r>
            <a:r>
              <a:rPr lang="tr-TR" sz="2800" dirty="0">
                <a:solidFill>
                  <a:srgbClr val="0070C0"/>
                </a:solidFill>
              </a:rPr>
              <a:t>uygun pozisyonda tutulan ağı </a:t>
            </a:r>
            <a:r>
              <a:rPr lang="tr-TR" sz="2800" dirty="0">
                <a:solidFill>
                  <a:srgbClr val="FF0000"/>
                </a:solidFill>
              </a:rPr>
              <a:t>üzerine düşmesine izin verilir.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Işık dağılımı</a:t>
            </a:r>
            <a:r>
              <a:rPr lang="tr-TR" sz="2800" dirty="0">
                <a:solidFill>
                  <a:srgbClr val="FF0000"/>
                </a:solidFill>
              </a:rPr>
              <a:t>, yalnızca 380 </a:t>
            </a:r>
            <a:r>
              <a:rPr lang="tr-TR" sz="2800" dirty="0" err="1">
                <a:solidFill>
                  <a:srgbClr val="FF0000"/>
                </a:solidFill>
              </a:rPr>
              <a:t>nm</a:t>
            </a:r>
            <a:r>
              <a:rPr lang="tr-TR" sz="2800" dirty="0">
                <a:solidFill>
                  <a:srgbClr val="FF0000"/>
                </a:solidFill>
              </a:rPr>
              <a:t> ve 760 </a:t>
            </a:r>
            <a:r>
              <a:rPr lang="tr-TR" sz="2800" dirty="0" err="1">
                <a:solidFill>
                  <a:srgbClr val="FF0000"/>
                </a:solidFill>
              </a:rPr>
              <a:t>nm</a:t>
            </a:r>
            <a:r>
              <a:rPr lang="tr-TR" sz="2800" dirty="0">
                <a:solidFill>
                  <a:srgbClr val="FF0000"/>
                </a:solidFill>
              </a:rPr>
              <a:t> dalga boyu arasında gerçekleştirilir ve </a:t>
            </a:r>
            <a:r>
              <a:rPr lang="tr-TR" sz="2800" dirty="0">
                <a:solidFill>
                  <a:srgbClr val="0070C0"/>
                </a:solidFill>
              </a:rPr>
              <a:t>bu aralıkta ölçüm yapılır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6580" y="3813345"/>
            <a:ext cx="5678840" cy="270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68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0218"/>
            <a:ext cx="9509760" cy="6156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Bu dağılım spektrumu</a:t>
            </a:r>
            <a:r>
              <a:rPr lang="tr-TR" sz="2800" dirty="0">
                <a:solidFill>
                  <a:srgbClr val="FF0000"/>
                </a:solidFill>
              </a:rPr>
              <a:t>, doğru açılarda yerleştirilmiş </a:t>
            </a:r>
            <a:r>
              <a:rPr lang="tr-TR" sz="2800" dirty="0" err="1">
                <a:solidFill>
                  <a:srgbClr val="00B050"/>
                </a:solidFill>
              </a:rPr>
              <a:t>fotodiyot</a:t>
            </a:r>
            <a:r>
              <a:rPr lang="tr-TR" sz="2800" dirty="0">
                <a:solidFill>
                  <a:srgbClr val="00B050"/>
                </a:solidFill>
              </a:rPr>
              <a:t> dizisi ile algılanır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Her bir </a:t>
            </a:r>
            <a:r>
              <a:rPr lang="tr-TR" sz="2800" dirty="0" err="1">
                <a:solidFill>
                  <a:srgbClr val="00B050"/>
                </a:solidFill>
              </a:rPr>
              <a:t>fotodiyot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 err="1">
                <a:solidFill>
                  <a:srgbClr val="7030A0"/>
                </a:solidFill>
              </a:rPr>
              <a:t>fotodiyotların</a:t>
            </a:r>
            <a:r>
              <a:rPr lang="tr-TR" sz="2800" dirty="0">
                <a:solidFill>
                  <a:srgbClr val="7030A0"/>
                </a:solidFill>
              </a:rPr>
              <a:t> sayısına </a:t>
            </a:r>
            <a:r>
              <a:rPr lang="tr-TR" sz="2800" dirty="0">
                <a:solidFill>
                  <a:srgbClr val="FF0000"/>
                </a:solidFill>
              </a:rPr>
              <a:t>bölünen </a:t>
            </a:r>
            <a:r>
              <a:rPr lang="tr-TR" sz="2800" dirty="0">
                <a:solidFill>
                  <a:schemeClr val="tx2"/>
                </a:solidFill>
              </a:rPr>
              <a:t>toplam spektral </a:t>
            </a:r>
            <a:r>
              <a:rPr lang="tr-TR" sz="2800" dirty="0" err="1">
                <a:solidFill>
                  <a:schemeClr val="tx2"/>
                </a:solidFill>
              </a:rPr>
              <a:t>banta</a:t>
            </a:r>
            <a:r>
              <a:rPr lang="tr-TR" sz="2800" dirty="0">
                <a:solidFill>
                  <a:schemeClr val="tx2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eşit bir </a:t>
            </a:r>
            <a:r>
              <a:rPr lang="tr-TR" sz="2800" dirty="0">
                <a:solidFill>
                  <a:srgbClr val="00B050"/>
                </a:solidFill>
              </a:rPr>
              <a:t>spektral dalga boyuna sahiptir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00B050"/>
                </a:solidFill>
              </a:rPr>
              <a:t>Fotodiyotlar</a:t>
            </a:r>
            <a:r>
              <a:rPr lang="tr-TR" sz="2800" dirty="0">
                <a:solidFill>
                  <a:srgbClr val="00B05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spektrum yakalar ve spektral aralıkta 380 </a:t>
            </a:r>
            <a:r>
              <a:rPr lang="tr-TR" sz="2800" dirty="0" err="1">
                <a:solidFill>
                  <a:srgbClr val="FF0000"/>
                </a:solidFill>
              </a:rPr>
              <a:t>nm'den</a:t>
            </a:r>
            <a:r>
              <a:rPr lang="tr-TR" sz="2800" dirty="0">
                <a:solidFill>
                  <a:srgbClr val="FF0000"/>
                </a:solidFill>
              </a:rPr>
              <a:t> 760 </a:t>
            </a:r>
            <a:r>
              <a:rPr lang="tr-TR" sz="2800" dirty="0" err="1">
                <a:solidFill>
                  <a:srgbClr val="FF0000"/>
                </a:solidFill>
              </a:rPr>
              <a:t>nm</a:t>
            </a:r>
            <a:r>
              <a:rPr lang="tr-TR" sz="2800" dirty="0">
                <a:solidFill>
                  <a:srgbClr val="FF0000"/>
                </a:solidFill>
              </a:rPr>
              <a:t> spektral aralığına karşılık gelen </a:t>
            </a:r>
            <a:r>
              <a:rPr lang="tr-TR" sz="2800" dirty="0">
                <a:solidFill>
                  <a:srgbClr val="002060"/>
                </a:solidFill>
              </a:rPr>
              <a:t>elektrik sinyallerini </a:t>
            </a:r>
            <a:r>
              <a:rPr lang="tr-TR" sz="2800" dirty="0">
                <a:solidFill>
                  <a:srgbClr val="FF0000"/>
                </a:solidFill>
              </a:rPr>
              <a:t>üretirler.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2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74073"/>
            <a:ext cx="9509760" cy="614263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 err="1">
                <a:solidFill>
                  <a:srgbClr val="FF0000"/>
                </a:solidFill>
              </a:rPr>
              <a:t>Fotodiyotlar</a:t>
            </a:r>
            <a:r>
              <a:rPr lang="tr-TR" sz="2800" dirty="0">
                <a:solidFill>
                  <a:srgbClr val="FF0000"/>
                </a:solidFill>
              </a:rPr>
              <a:t> tarafından üretilen </a:t>
            </a:r>
            <a:r>
              <a:rPr lang="tr-TR" sz="2800" dirty="0">
                <a:solidFill>
                  <a:srgbClr val="0070C0"/>
                </a:solidFill>
              </a:rPr>
              <a:t>elektrik sinyalleri</a:t>
            </a:r>
            <a:r>
              <a:rPr lang="tr-TR" sz="2800" dirty="0">
                <a:solidFill>
                  <a:srgbClr val="FF0000"/>
                </a:solidFill>
              </a:rPr>
              <a:t>, çoğaltılır, </a:t>
            </a:r>
            <a:r>
              <a:rPr lang="tr-TR" sz="2800" dirty="0" err="1">
                <a:solidFill>
                  <a:srgbClr val="FF0000"/>
                </a:solidFill>
              </a:rPr>
              <a:t>amplifiye</a:t>
            </a:r>
            <a:r>
              <a:rPr lang="tr-TR" sz="2800" dirty="0">
                <a:solidFill>
                  <a:srgbClr val="FF0000"/>
                </a:solidFill>
              </a:rPr>
              <a:t> ve filtre edilir.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Daha sonra sinyal, </a:t>
            </a:r>
            <a:r>
              <a:rPr lang="tr-TR" sz="2800" dirty="0">
                <a:solidFill>
                  <a:srgbClr val="00B050"/>
                </a:solidFill>
              </a:rPr>
              <a:t>analog-dijital dönüştürücüye </a:t>
            </a:r>
            <a:r>
              <a:rPr lang="tr-TR" sz="2800" dirty="0">
                <a:solidFill>
                  <a:srgbClr val="FF0000"/>
                </a:solidFill>
              </a:rPr>
              <a:t>beslenir ve daha sonra bir bilgisayar tarafından işlenir.</a:t>
            </a:r>
          </a:p>
        </p:txBody>
      </p:sp>
    </p:spTree>
    <p:extLst>
      <p:ext uri="{BB962C8B-B14F-4D97-AF65-F5344CB8AC3E}">
        <p14:creationId xmlns:p14="http://schemas.microsoft.com/office/powerpoint/2010/main" val="316838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6450598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A711405-9E8D-4F91-A264-A4216C863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120" y="523008"/>
            <a:ext cx="9879411" cy="4907973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A98F888A-0224-47BC-8E44-067CCAC8D54A}"/>
              </a:ext>
            </a:extLst>
          </p:cNvPr>
          <p:cNvSpPr/>
          <p:nvPr/>
        </p:nvSpPr>
        <p:spPr>
          <a:xfrm>
            <a:off x="1341119" y="5512180"/>
            <a:ext cx="9879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http://www.fondriest.com/environmental-measurements/equipment/measuring-water-quality/turbidity-sensors-meters-and-methods/</a:t>
            </a:r>
          </a:p>
        </p:txBody>
      </p:sp>
    </p:spTree>
    <p:extLst>
      <p:ext uri="{BB962C8B-B14F-4D97-AF65-F5344CB8AC3E}">
        <p14:creationId xmlns:p14="http://schemas.microsoft.com/office/powerpoint/2010/main" val="376180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1C7A8E9-34C0-4E9B-B01C-BD9F7CE3A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772" y="351602"/>
            <a:ext cx="4464937" cy="5659307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99C73844-B97D-43E5-B710-D8D3950C14E2}"/>
              </a:ext>
            </a:extLst>
          </p:cNvPr>
          <p:cNvSpPr/>
          <p:nvPr/>
        </p:nvSpPr>
        <p:spPr>
          <a:xfrm>
            <a:off x="2661411" y="6147378"/>
            <a:ext cx="52822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http://www.kemtrak.com/products_TC007.html</a:t>
            </a:r>
          </a:p>
        </p:txBody>
      </p:sp>
    </p:spTree>
    <p:extLst>
      <p:ext uri="{BB962C8B-B14F-4D97-AF65-F5344CB8AC3E}">
        <p14:creationId xmlns:p14="http://schemas.microsoft.com/office/powerpoint/2010/main" val="94094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 lvl="2" algn="l" rtl="0">
              <a:spcBef>
                <a:spcPct val="0"/>
              </a:spcBef>
            </a:pPr>
            <a:r>
              <a:rPr lang="tr-TR" sz="29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Bulanıklık Ölçümü</a:t>
            </a:r>
            <a:br>
              <a:rPr lang="tr-TR" sz="29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</a:br>
            <a:r>
              <a:rPr lang="tr-TR" sz="2900" b="1" kern="1200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Şeker Fabrikaları Sürecinde bulanıklık ölçümü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Bulanıklık ölçümleri </a:t>
            </a:r>
            <a:r>
              <a:rPr lang="tr-TR" sz="2800" dirty="0">
                <a:solidFill>
                  <a:srgbClr val="7030A0"/>
                </a:solidFill>
              </a:rPr>
              <a:t>şeker rafine işleminde </a:t>
            </a:r>
            <a:r>
              <a:rPr lang="tr-TR" sz="2800" dirty="0">
                <a:solidFill>
                  <a:srgbClr val="FF0000"/>
                </a:solidFill>
              </a:rPr>
              <a:t>çok önemlidir.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Ham şeker şerbet </a:t>
            </a:r>
            <a:r>
              <a:rPr lang="tr-TR" sz="2800" dirty="0">
                <a:solidFill>
                  <a:srgbClr val="00B050"/>
                </a:solidFill>
              </a:rPr>
              <a:t>asitli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>
                <a:solidFill>
                  <a:srgbClr val="0070C0"/>
                </a:solidFill>
              </a:rPr>
              <a:t>bulanıktır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 err="1">
                <a:solidFill>
                  <a:srgbClr val="FF0000"/>
                </a:solidFill>
              </a:rPr>
              <a:t>pH</a:t>
            </a:r>
            <a:r>
              <a:rPr lang="tr-TR" sz="2800" dirty="0">
                <a:solidFill>
                  <a:srgbClr val="FF0000"/>
                </a:solidFill>
              </a:rPr>
              <a:t> değerine 7.0'a kadar seviyede </a:t>
            </a:r>
            <a:r>
              <a:rPr lang="tr-TR" sz="2800" dirty="0">
                <a:solidFill>
                  <a:srgbClr val="0070C0"/>
                </a:solidFill>
              </a:rPr>
              <a:t>kireç,</a:t>
            </a:r>
            <a:r>
              <a:rPr lang="tr-TR" sz="2800" dirty="0">
                <a:solidFill>
                  <a:srgbClr val="FF0000"/>
                </a:solidFill>
              </a:rPr>
              <a:t> </a:t>
            </a:r>
            <a:r>
              <a:rPr lang="tr-TR" sz="2800" dirty="0">
                <a:solidFill>
                  <a:srgbClr val="00B050"/>
                </a:solidFill>
              </a:rPr>
              <a:t>kükürt dioksit</a:t>
            </a:r>
            <a:r>
              <a:rPr lang="tr-TR" sz="2800" dirty="0">
                <a:solidFill>
                  <a:srgbClr val="FF0000"/>
                </a:solidFill>
              </a:rPr>
              <a:t>, ilavesi ile muhafaza edilip daha sonra ısıya tabi tutulur.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9620A210-32F7-469C-8FA8-1BC4EDA0B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7081" y="4114799"/>
            <a:ext cx="3660054" cy="240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84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46364"/>
            <a:ext cx="9509760" cy="617034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Şeker fabrikalarda, kireç eklendikten sonra </a:t>
            </a:r>
            <a:r>
              <a:rPr lang="tr-TR" sz="2800" dirty="0" err="1">
                <a:solidFill>
                  <a:srgbClr val="0070C0"/>
                </a:solidFill>
              </a:rPr>
              <a:t>pH</a:t>
            </a:r>
            <a:r>
              <a:rPr lang="tr-TR" sz="2800" dirty="0">
                <a:solidFill>
                  <a:srgbClr val="0070C0"/>
                </a:solidFill>
              </a:rPr>
              <a:t> ölçümü yapılır</a:t>
            </a:r>
            <a:r>
              <a:rPr lang="tr-TR" sz="2800" dirty="0">
                <a:solidFill>
                  <a:srgbClr val="FF0000"/>
                </a:solidFill>
              </a:rPr>
              <a:t> ve bu faktör </a:t>
            </a:r>
            <a:r>
              <a:rPr lang="tr-TR" sz="2800" dirty="0">
                <a:solidFill>
                  <a:srgbClr val="7030A0"/>
                </a:solidFill>
              </a:rPr>
              <a:t>üretilen şeker rengini </a:t>
            </a:r>
            <a:r>
              <a:rPr lang="tr-TR" sz="2800" dirty="0">
                <a:solidFill>
                  <a:srgbClr val="FF0000"/>
                </a:solidFill>
              </a:rPr>
              <a:t>belirlemede önemli bir rol oynar.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Şerbet, kireç ilave edildikten sonra ısıtılır.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Bu işlemden sonra, </a:t>
            </a:r>
            <a:r>
              <a:rPr lang="tr-TR" sz="2800" dirty="0">
                <a:solidFill>
                  <a:srgbClr val="00B050"/>
                </a:solidFill>
              </a:rPr>
              <a:t>çözünür olmayan kireç tuzları</a:t>
            </a:r>
            <a:r>
              <a:rPr lang="tr-TR" sz="2800" dirty="0">
                <a:solidFill>
                  <a:srgbClr val="FF0000"/>
                </a:solidFill>
              </a:rPr>
              <a:t>, albümin, mumlar ve sakızlar </a:t>
            </a:r>
            <a:r>
              <a:rPr lang="tr-TR" sz="2800" dirty="0" err="1">
                <a:solidFill>
                  <a:srgbClr val="0070C0"/>
                </a:solidFill>
              </a:rPr>
              <a:t>koagüle</a:t>
            </a:r>
            <a:r>
              <a:rPr lang="tr-TR" sz="2800" dirty="0">
                <a:solidFill>
                  <a:srgbClr val="0070C0"/>
                </a:solidFill>
              </a:rPr>
              <a:t> içeren ağır bir çökelti oluşturulur</a:t>
            </a:r>
            <a:r>
              <a:rPr lang="tr-TR" sz="28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Çöktürülmüş bileşikler </a:t>
            </a:r>
            <a:r>
              <a:rPr lang="tr-TR" sz="2800" dirty="0">
                <a:solidFill>
                  <a:schemeClr val="tx2"/>
                </a:solidFill>
              </a:rPr>
              <a:t>arıtım sisteminde </a:t>
            </a:r>
            <a:r>
              <a:rPr lang="tr-TR" sz="2800" dirty="0">
                <a:solidFill>
                  <a:srgbClr val="FF0000"/>
                </a:solidFill>
              </a:rPr>
              <a:t>ayrılır.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Arıtılmış şerbetin bulanıklığı ölçülür.</a:t>
            </a:r>
          </a:p>
        </p:txBody>
      </p:sp>
    </p:spTree>
    <p:extLst>
      <p:ext uri="{BB962C8B-B14F-4D97-AF65-F5344CB8AC3E}">
        <p14:creationId xmlns:p14="http://schemas.microsoft.com/office/powerpoint/2010/main" val="120178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2900" dirty="0">
                <a:solidFill>
                  <a:srgbClr val="0070C0"/>
                </a:solidFill>
              </a:rPr>
              <a:t>Kaynaklar</a:t>
            </a:r>
            <a:endParaRPr lang="en-US" sz="29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tr-TR" sz="2800" dirty="0" err="1"/>
              <a:t>Saldımlı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99262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3600" dirty="0">
                <a:solidFill>
                  <a:srgbClr val="FF0000"/>
                </a:solidFill>
              </a:rPr>
              <a:t>3.5 Gıdanın Rengi ve Bulanıklığı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2800" dirty="0">
                <a:solidFill>
                  <a:srgbClr val="0070C0"/>
                </a:solidFill>
              </a:rPr>
              <a:t>3.5.1 Bulanıklık Ölçümü</a:t>
            </a:r>
          </a:p>
          <a:p>
            <a:pPr lvl="1">
              <a:lnSpc>
                <a:spcPct val="150000"/>
              </a:lnSpc>
            </a:pPr>
            <a:r>
              <a:rPr lang="tr-TR" sz="2800" dirty="0">
                <a:solidFill>
                  <a:srgbClr val="00B050"/>
                </a:solidFill>
              </a:rPr>
              <a:t>3.5.1.1 Temel Bulanıklık Ölçer</a:t>
            </a:r>
          </a:p>
          <a:p>
            <a:pPr lvl="1">
              <a:lnSpc>
                <a:spcPct val="150000"/>
              </a:lnSpc>
            </a:pPr>
            <a:r>
              <a:rPr lang="tr-TR" sz="2800" dirty="0">
                <a:solidFill>
                  <a:srgbClr val="00B050"/>
                </a:solidFill>
              </a:rPr>
              <a:t>3.5.1.2 Bulanıklık Standartları ve Birimleri</a:t>
            </a:r>
          </a:p>
          <a:p>
            <a:pPr lvl="1">
              <a:lnSpc>
                <a:spcPct val="150000"/>
              </a:lnSpc>
            </a:pPr>
            <a:r>
              <a:rPr lang="tr-TR" sz="2800" dirty="0">
                <a:solidFill>
                  <a:srgbClr val="00B050"/>
                </a:solidFill>
              </a:rPr>
              <a:t>3.5.1.3 Işık Saçılma Tipi Bulanıklık Ölçer</a:t>
            </a:r>
          </a:p>
          <a:p>
            <a:pPr lvl="1">
              <a:lnSpc>
                <a:spcPct val="150000"/>
              </a:lnSpc>
            </a:pPr>
            <a:r>
              <a:rPr lang="tr-TR" sz="2800" dirty="0">
                <a:solidFill>
                  <a:srgbClr val="00B050"/>
                </a:solidFill>
              </a:rPr>
              <a:t>3.5.1.4 Optik Soğurma Tipi Bulanıklık Ölçer</a:t>
            </a:r>
          </a:p>
          <a:p>
            <a:pPr lvl="1">
              <a:lnSpc>
                <a:spcPct val="150000"/>
              </a:lnSpc>
            </a:pPr>
            <a:r>
              <a:rPr lang="tr-TR" sz="2800" dirty="0">
                <a:solidFill>
                  <a:srgbClr val="00B050"/>
                </a:solidFill>
              </a:rPr>
              <a:t>3.5.1.5 Şeker Fabrikaları Sürecinde bulanıklık ölçümü</a:t>
            </a:r>
          </a:p>
        </p:txBody>
      </p:sp>
    </p:spTree>
    <p:extLst>
      <p:ext uri="{BB962C8B-B14F-4D97-AF65-F5344CB8AC3E}">
        <p14:creationId xmlns:p14="http://schemas.microsoft.com/office/powerpoint/2010/main" val="152487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r-TR" sz="3600" dirty="0">
                <a:solidFill>
                  <a:srgbClr val="FF0000"/>
                </a:solidFill>
              </a:rPr>
              <a:t>Gıdanın Rengi ve Bulanıklığı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70C0"/>
                </a:solidFill>
              </a:rPr>
              <a:t>Renk ve </a:t>
            </a:r>
            <a:r>
              <a:rPr lang="tr-TR" sz="2800" dirty="0">
                <a:solidFill>
                  <a:srgbClr val="00B050"/>
                </a:solidFill>
              </a:rPr>
              <a:t>bulanıklık</a:t>
            </a:r>
            <a:r>
              <a:rPr lang="tr-TR" sz="2800" dirty="0">
                <a:solidFill>
                  <a:srgbClr val="0070C0"/>
                </a:solidFill>
              </a:rPr>
              <a:t> </a:t>
            </a:r>
            <a:r>
              <a:rPr lang="tr-TR" sz="2800" dirty="0">
                <a:solidFill>
                  <a:srgbClr val="FF0000"/>
                </a:solidFill>
              </a:rPr>
              <a:t>ölçümleri birçok gıda işleme sektörlerinde önemli </a:t>
            </a:r>
            <a:r>
              <a:rPr lang="tr-TR" sz="2800" dirty="0">
                <a:solidFill>
                  <a:srgbClr val="7030A0"/>
                </a:solidFill>
              </a:rPr>
              <a:t>kalite kontrol </a:t>
            </a:r>
            <a:r>
              <a:rPr lang="tr-TR" sz="2800" dirty="0">
                <a:solidFill>
                  <a:srgbClr val="FF0000"/>
                </a:solidFill>
              </a:rPr>
              <a:t>yöntemlerinden biridir.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Renk birçok gıda maddesinin </a:t>
            </a:r>
            <a:r>
              <a:rPr lang="tr-TR" sz="2800" dirty="0">
                <a:solidFill>
                  <a:schemeClr val="tx2"/>
                </a:solidFill>
              </a:rPr>
              <a:t>kimyasal yapısını </a:t>
            </a:r>
            <a:r>
              <a:rPr lang="tr-TR" sz="2800" dirty="0">
                <a:solidFill>
                  <a:srgbClr val="FF0000"/>
                </a:solidFill>
              </a:rPr>
              <a:t>ve gıda kalitesini yansıtır.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endParaRPr lang="tr-TR" sz="2800" dirty="0">
              <a:solidFill>
                <a:srgbClr val="FF0000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E337A8A3-4464-464A-8D23-BCB27A702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709" y="4085236"/>
            <a:ext cx="3241964" cy="243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20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0218"/>
            <a:ext cx="9509760" cy="6156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chemeClr val="tx2"/>
                </a:solidFill>
              </a:rPr>
              <a:t>İşlenmiş gıdaların </a:t>
            </a:r>
            <a:r>
              <a:rPr lang="tr-TR" sz="2800" dirty="0">
                <a:solidFill>
                  <a:srgbClr val="FF0000"/>
                </a:solidFill>
              </a:rPr>
              <a:t>yanı sıra, </a:t>
            </a:r>
            <a:r>
              <a:rPr lang="tr-TR" sz="2800" dirty="0">
                <a:solidFill>
                  <a:srgbClr val="0070C0"/>
                </a:solidFill>
              </a:rPr>
              <a:t>hammadde rengi </a:t>
            </a:r>
            <a:r>
              <a:rPr lang="tr-TR" sz="2800" dirty="0">
                <a:solidFill>
                  <a:srgbClr val="FF0000"/>
                </a:solidFill>
              </a:rPr>
              <a:t>de bazı gıda işleme sektörlerinde </a:t>
            </a:r>
            <a:r>
              <a:rPr lang="tr-TR" sz="2800" dirty="0">
                <a:solidFill>
                  <a:srgbClr val="00B050"/>
                </a:solidFill>
              </a:rPr>
              <a:t>kalite</a:t>
            </a:r>
            <a:r>
              <a:rPr lang="tr-TR" sz="2800" dirty="0">
                <a:solidFill>
                  <a:srgbClr val="FF0000"/>
                </a:solidFill>
              </a:rPr>
              <a:t> izlenmesinde önemli bir rol oynar.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Renk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>
                <a:solidFill>
                  <a:schemeClr val="tx2"/>
                </a:solidFill>
              </a:rPr>
              <a:t>bulanıklık</a:t>
            </a:r>
            <a:r>
              <a:rPr lang="tr-TR" sz="2800" dirty="0">
                <a:solidFill>
                  <a:srgbClr val="FF0000"/>
                </a:solidFill>
              </a:rPr>
              <a:t> ölçümü daha sonraki işlemler için </a:t>
            </a:r>
            <a:r>
              <a:rPr lang="tr-TR" sz="2800" dirty="0">
                <a:solidFill>
                  <a:srgbClr val="002060"/>
                </a:solidFill>
              </a:rPr>
              <a:t>şeker şurubu </a:t>
            </a:r>
            <a:r>
              <a:rPr lang="tr-TR" sz="2800" dirty="0">
                <a:solidFill>
                  <a:srgbClr val="FF0000"/>
                </a:solidFill>
              </a:rPr>
              <a:t>açıklığını izlemek için şeker sanayiinde kullanılır.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DA6C6EF-91C5-4AB3-B606-CC1CB6CC5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4213" y="3942424"/>
            <a:ext cx="2946667" cy="2574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28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46364"/>
            <a:ext cx="9509760" cy="617034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2060"/>
                </a:solidFill>
              </a:rPr>
              <a:t>Çay sanayiinde </a:t>
            </a:r>
            <a:r>
              <a:rPr lang="tr-TR" sz="2800" dirty="0">
                <a:solidFill>
                  <a:srgbClr val="FF0000"/>
                </a:solidFill>
              </a:rPr>
              <a:t>çayın kalitesi temel olarak </a:t>
            </a:r>
            <a:r>
              <a:rPr lang="tr-TR" sz="2800" dirty="0">
                <a:solidFill>
                  <a:srgbClr val="00B050"/>
                </a:solidFill>
              </a:rPr>
              <a:t>fermantasyon</a:t>
            </a:r>
            <a:r>
              <a:rPr lang="tr-TR" sz="2800" dirty="0">
                <a:solidFill>
                  <a:srgbClr val="FF0000"/>
                </a:solidFill>
              </a:rPr>
              <a:t> sürecinden kaynaklanmaktadır.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60442C"/>
                </a:solidFill>
              </a:rPr>
              <a:t>Fermente çayın rengi</a:t>
            </a:r>
            <a:r>
              <a:rPr lang="tr-TR" sz="2800" dirty="0">
                <a:solidFill>
                  <a:srgbClr val="FF0000"/>
                </a:solidFill>
              </a:rPr>
              <a:t>, kalitesi hakkında bir fikir verir.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990F3DD8-1034-422D-8FD1-A2EA13B40C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9506" y="3449783"/>
            <a:ext cx="4571374" cy="3066928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7F2A4572-5489-4B97-AE02-0432DAB461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631" y="3431537"/>
            <a:ext cx="4575369" cy="3066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81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360218"/>
            <a:ext cx="7760677" cy="615649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Görünümünü geliştirmek için ve </a:t>
            </a:r>
            <a:r>
              <a:rPr lang="tr-TR" sz="2800" dirty="0">
                <a:solidFill>
                  <a:srgbClr val="0070C0"/>
                </a:solidFill>
              </a:rPr>
              <a:t>gıda çekici hale getirmek için</a:t>
            </a:r>
            <a:r>
              <a:rPr lang="tr-TR" sz="2800" dirty="0">
                <a:solidFill>
                  <a:srgbClr val="FF0000"/>
                </a:solidFill>
              </a:rPr>
              <a:t>, </a:t>
            </a:r>
            <a:r>
              <a:rPr lang="tr-TR" sz="2800" dirty="0">
                <a:solidFill>
                  <a:srgbClr val="00B050"/>
                </a:solidFill>
              </a:rPr>
              <a:t>yapay renk eklenir</a:t>
            </a:r>
            <a:r>
              <a:rPr lang="tr-TR" sz="2800" dirty="0">
                <a:solidFill>
                  <a:srgbClr val="FF0000"/>
                </a:solidFill>
              </a:rPr>
              <a:t>; örneğin, </a:t>
            </a:r>
            <a:r>
              <a:rPr lang="tr-TR" sz="2800" dirty="0">
                <a:solidFill>
                  <a:srgbClr val="FFC000"/>
                </a:solidFill>
              </a:rPr>
              <a:t>margarin</a:t>
            </a:r>
            <a:r>
              <a:rPr lang="tr-TR" sz="2800" dirty="0">
                <a:solidFill>
                  <a:srgbClr val="FF0000"/>
                </a:solidFill>
              </a:rPr>
              <a:t>, sarı bir renk katılır; </a:t>
            </a:r>
            <a:r>
              <a:rPr lang="tr-TR" sz="2800" dirty="0">
                <a:solidFill>
                  <a:srgbClr val="C00000"/>
                </a:solidFill>
              </a:rPr>
              <a:t>soslar</a:t>
            </a:r>
            <a:r>
              <a:rPr lang="tr-TR" sz="2800" dirty="0">
                <a:solidFill>
                  <a:srgbClr val="FF0000"/>
                </a:solidFill>
              </a:rPr>
              <a:t> ve </a:t>
            </a:r>
            <a:r>
              <a:rPr lang="tr-TR" sz="2800" dirty="0" err="1">
                <a:solidFill>
                  <a:schemeClr val="accent6">
                    <a:lumMod val="50000"/>
                  </a:schemeClr>
                </a:solidFill>
              </a:rPr>
              <a:t>burgere</a:t>
            </a:r>
            <a:r>
              <a:rPr lang="tr-TR" sz="2800" dirty="0">
                <a:solidFill>
                  <a:srgbClr val="FF0000"/>
                </a:solidFill>
              </a:rPr>
              <a:t> kırmızı renk katılmaktadır.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Gıda işleme sektörlerinde renk ve bulanıklık ölçümünün </a:t>
            </a:r>
            <a:r>
              <a:rPr lang="tr-TR" sz="2800" dirty="0">
                <a:solidFill>
                  <a:schemeClr val="tx2"/>
                </a:solidFill>
              </a:rPr>
              <a:t>sayısız uygulamaları </a:t>
            </a:r>
            <a:r>
              <a:rPr lang="tr-TR" sz="2800" dirty="0">
                <a:solidFill>
                  <a:srgbClr val="FF0000"/>
                </a:solidFill>
              </a:rPr>
              <a:t>vardır.</a:t>
            </a:r>
            <a:endParaRPr lang="en-US" sz="2800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Yaygın olarak kullanılan bazı teknikler açıklanmıştır.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ACA671A-EC79-4E8F-9C7F-DE6E6B183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7641" y="3394258"/>
            <a:ext cx="2632256" cy="2632256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2905D679-FF12-4EB4-8EBC-35F37A2D9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7641" y="561110"/>
            <a:ext cx="2632256" cy="263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5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341120" y="206062"/>
            <a:ext cx="9509760" cy="1004552"/>
          </a:xfrm>
        </p:spPr>
        <p:txBody>
          <a:bodyPr>
            <a:normAutofit fontScale="90000"/>
          </a:bodyPr>
          <a:lstStyle/>
          <a:p>
            <a:pPr lvl="1" rtl="0"/>
            <a:r>
              <a:rPr lang="tr-TR" sz="36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Gıdanın Rengi ve Bulanıklığı</a:t>
            </a:r>
            <a:br>
              <a:rPr lang="en-US" sz="36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</a:br>
            <a:r>
              <a:rPr lang="tr-TR" sz="3200" b="1" kern="1200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Bulanıklık Ölçümü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41120" y="1210614"/>
            <a:ext cx="9509760" cy="53060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00B050"/>
                </a:solidFill>
              </a:rPr>
              <a:t>Bulanıklık ölçümünün </a:t>
            </a:r>
            <a:r>
              <a:rPr lang="tr-TR" sz="2800" dirty="0">
                <a:solidFill>
                  <a:srgbClr val="FF0000"/>
                </a:solidFill>
              </a:rPr>
              <a:t>çok klasik metodu </a:t>
            </a:r>
            <a:r>
              <a:rPr lang="tr-TR" sz="2800" dirty="0">
                <a:solidFill>
                  <a:srgbClr val="7030A0"/>
                </a:solidFill>
              </a:rPr>
              <a:t>Ortaçağ'dan</a:t>
            </a:r>
            <a:r>
              <a:rPr lang="tr-TR" sz="2800" dirty="0">
                <a:solidFill>
                  <a:srgbClr val="FF0000"/>
                </a:solidFill>
              </a:rPr>
              <a:t> beri </a:t>
            </a:r>
            <a:r>
              <a:rPr lang="tr-TR" sz="2800" dirty="0">
                <a:solidFill>
                  <a:schemeClr val="tx2"/>
                </a:solidFill>
              </a:rPr>
              <a:t>bira işlemede </a:t>
            </a:r>
            <a:r>
              <a:rPr lang="tr-TR" sz="2800" dirty="0">
                <a:solidFill>
                  <a:srgbClr val="FF0000"/>
                </a:solidFill>
              </a:rPr>
              <a:t>yapılmıştır.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dirty="0">
                <a:solidFill>
                  <a:srgbClr val="FF0000"/>
                </a:solidFill>
              </a:rPr>
              <a:t>O günlerde, bir kadeh şarap </a:t>
            </a:r>
            <a:r>
              <a:rPr lang="tr-TR" sz="2800" dirty="0">
                <a:solidFill>
                  <a:srgbClr val="0070C0"/>
                </a:solidFill>
              </a:rPr>
              <a:t>ışığa tutularak </a:t>
            </a:r>
            <a:r>
              <a:rPr lang="tr-TR" sz="2800" dirty="0">
                <a:solidFill>
                  <a:srgbClr val="FF0000"/>
                </a:solidFill>
              </a:rPr>
              <a:t>gözlendi; sıvı içinde bulunan </a:t>
            </a:r>
            <a:r>
              <a:rPr lang="tr-TR" sz="2800" dirty="0">
                <a:solidFill>
                  <a:schemeClr val="tx2"/>
                </a:solidFill>
              </a:rPr>
              <a:t>taneciklerin ışığı yansıtması </a:t>
            </a:r>
            <a:r>
              <a:rPr lang="tr-TR" sz="2800" dirty="0">
                <a:solidFill>
                  <a:srgbClr val="FF0000"/>
                </a:solidFill>
              </a:rPr>
              <a:t>görülebiliyordu.</a:t>
            </a:r>
          </a:p>
        </p:txBody>
      </p:sp>
      <p:pic>
        <p:nvPicPr>
          <p:cNvPr id="2050" name="Picture 2" descr="Ä°lgili resim">
            <a:extLst>
              <a:ext uri="{FF2B5EF4-FFF2-40B4-BE49-F238E27FC236}">
                <a16:creationId xmlns:a16="http://schemas.microsoft.com/office/drawing/2014/main" id="{6A10F0B4-5767-488A-A69A-9B49427758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933" y="4087090"/>
            <a:ext cx="3353431" cy="2459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9993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Banded Design Yellow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66677B1-365E-411F-9971-C788BC29752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Yellow banded design presentation (widescreen)</Template>
  <TotalTime>0</TotalTime>
  <Words>1394</Words>
  <Application>Microsoft Office PowerPoint</Application>
  <PresentationFormat>Widescreen</PresentationFormat>
  <Paragraphs>131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2" baseType="lpstr">
      <vt:lpstr>Arial</vt:lpstr>
      <vt:lpstr>Book Antiqua</vt:lpstr>
      <vt:lpstr>Banded Design Yellow 16x9</vt:lpstr>
      <vt:lpstr>Proses Kontrol Gıdanın Bulanıklığı</vt:lpstr>
      <vt:lpstr>Gıda Proseslerinde Ölçümler</vt:lpstr>
      <vt:lpstr>Gıda Proseslerinde Ölçümler</vt:lpstr>
      <vt:lpstr>3.5 Gıdanın Rengi ve Bulanıklığı</vt:lpstr>
      <vt:lpstr>Gıdanın Rengi ve Bulanıklığı</vt:lpstr>
      <vt:lpstr>PowerPoint Presentation</vt:lpstr>
      <vt:lpstr>PowerPoint Presentation</vt:lpstr>
      <vt:lpstr>PowerPoint Presentation</vt:lpstr>
      <vt:lpstr>Gıdanın Rengi ve Bulanıklığı Bulanıklık Ölçümü</vt:lpstr>
      <vt:lpstr>PowerPoint Presentation</vt:lpstr>
      <vt:lpstr>PowerPoint Presentation</vt:lpstr>
      <vt:lpstr>PowerPoint Presentation</vt:lpstr>
      <vt:lpstr>PowerPoint Presentation</vt:lpstr>
      <vt:lpstr>Bulanıklık Ölçümü Temel Bulanıklık Ölçer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Bulanıklık Ölçümü Bulanıklık Standartları ve Birimleri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Bulanıklık Ölçümü Işık Saçılma Tipi Bulanıklık Ölçer</vt:lpstr>
      <vt:lpstr>PowerPoint Presentation</vt:lpstr>
      <vt:lpstr>PowerPoint Presentation</vt:lpstr>
      <vt:lpstr>PowerPoint Presentation</vt:lpstr>
      <vt:lpstr>Bulanıklık Ölçümü Optik Soğurma Tipi Bulanıklık Ölçer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Bulanıklık Ölçümü Şeker Fabrikaları Sürecinde bulanıklık ölçümü</vt:lpstr>
      <vt:lpstr>PowerPoint Presentation</vt:lpstr>
      <vt:lpstr>Kaynaklar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>Farhan Alfin</cp:lastModifiedBy>
  <cp:revision>2</cp:revision>
  <dcterms:created xsi:type="dcterms:W3CDTF">2015-10-27T08:17:55Z</dcterms:created>
  <dcterms:modified xsi:type="dcterms:W3CDTF">2026-04-24T07:27:28Z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TC029009979991</vt:lpwstr>
  </property>
</Properties>
</file>