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1"/>
  </p:notesMasterIdLst>
  <p:handoutMasterIdLst>
    <p:handoutMasterId r:id="rId42"/>
  </p:handoutMasterIdLst>
  <p:sldIdLst>
    <p:sldId id="256" r:id="rId3"/>
    <p:sldId id="267" r:id="rId4"/>
    <p:sldId id="346" r:id="rId5"/>
    <p:sldId id="374" r:id="rId6"/>
    <p:sldId id="355" r:id="rId7"/>
    <p:sldId id="377" r:id="rId8"/>
    <p:sldId id="372" r:id="rId9"/>
    <p:sldId id="373" r:id="rId10"/>
    <p:sldId id="390" r:id="rId11"/>
    <p:sldId id="391" r:id="rId12"/>
    <p:sldId id="356" r:id="rId13"/>
    <p:sldId id="379" r:id="rId14"/>
    <p:sldId id="403" r:id="rId15"/>
    <p:sldId id="404" r:id="rId16"/>
    <p:sldId id="357" r:id="rId17"/>
    <p:sldId id="386" r:id="rId18"/>
    <p:sldId id="392" r:id="rId19"/>
    <p:sldId id="394" r:id="rId20"/>
    <p:sldId id="359" r:id="rId21"/>
    <p:sldId id="395" r:id="rId22"/>
    <p:sldId id="397" r:id="rId23"/>
    <p:sldId id="408" r:id="rId24"/>
    <p:sldId id="407" r:id="rId25"/>
    <p:sldId id="409" r:id="rId26"/>
    <p:sldId id="406" r:id="rId27"/>
    <p:sldId id="362" r:id="rId28"/>
    <p:sldId id="364" r:id="rId29"/>
    <p:sldId id="365" r:id="rId30"/>
    <p:sldId id="388" r:id="rId31"/>
    <p:sldId id="400" r:id="rId32"/>
    <p:sldId id="387" r:id="rId33"/>
    <p:sldId id="382" r:id="rId34"/>
    <p:sldId id="410" r:id="rId35"/>
    <p:sldId id="366" r:id="rId36"/>
    <p:sldId id="389" r:id="rId37"/>
    <p:sldId id="383" r:id="rId38"/>
    <p:sldId id="367" r:id="rId39"/>
    <p:sldId id="40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48" d="100"/>
          <a:sy n="48" d="100"/>
        </p:scale>
        <p:origin x="67" y="701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en-US"/>
              <a:t>24-04-2026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 ÖLÇÜMLERİNDE KULLANILAN CİHAZLAR VE KALİBRASYONLARI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Dr. M.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Çoban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Üniversitesi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Mühendislik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Fakültesi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Makine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Mühendisliği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Bölümü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turhan.coban@ege.edu.tr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36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 ÖLÇÜMLERİNDE KULLANILAN CİHAZLAR VE KALİBRASYONLARI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Dr. M.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Çoban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Üniversitesi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Mühendislik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Fakültesi</a:t>
            </a: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Makine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Mühendisliği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Bölümü</a:t>
            </a: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turhan.coban@ege.edu.tr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16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43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17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81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 ÖLÇÜMLERİNDE KULLANILAN CİHAZLAR VE KALİBRASYONLARI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Dr. M.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Çoban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Üniversitesi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Mühendislik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Fakültesi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Makine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Mühendisliği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Bölümü</a:t>
            </a: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turhan.coban@ege.edu.tr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 ÖLÇÜMLERİNDE KULLANILAN CİHAZLAR VE KALİBRASYONLARI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Dr. M.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Çoban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Üniversitesi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Mühendislik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Fakültesi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Makine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Mühendisliği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Bölümü</a:t>
            </a: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turhan.coban@ege.edu.tr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32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 ÖLÇÜMLERİNDE KULLANILAN CİHAZLAR VE KALİBRASYONLARI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Dr. M.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Çoban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Üniversitesi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Mühendislik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Fakültesi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Makine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Mühendisliği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Bölümü</a:t>
            </a: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turhan.coban@ege.edu.tr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83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https://www.ncbi.nlm.nih.gov/pmc/articles/PMC4063076/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Typically, the change of resistance to humidity follows an inverse exponential association, and almost varies from 1 KΩ to 100 MΩ.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582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Rectangle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Rectangle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B277187-C200-495F-A386-621319EADA8F}" type="datetimeFigureOut">
              <a:rPr lang="en-US"/>
              <a:pPr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Proses Kontrol</a:t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Gıda İşleme Ortamında Nem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95400" y="3959350"/>
            <a:ext cx="9601200" cy="2441449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tr-TR" altLang="en-US" dirty="0">
                <a:solidFill>
                  <a:schemeClr val="tx2"/>
                </a:solidFill>
              </a:rPr>
              <a:t>Mühendislik Mimarlık Fakültesi </a:t>
            </a:r>
          </a:p>
          <a:p>
            <a:pPr>
              <a:spcBef>
                <a:spcPct val="0"/>
              </a:spcBef>
            </a:pPr>
            <a:r>
              <a:rPr lang="tr-TR" altLang="en-US" dirty="0">
                <a:solidFill>
                  <a:srgbClr val="00B050"/>
                </a:solidFill>
              </a:rPr>
              <a:t>Gıda Mühendisliği Bölümü</a:t>
            </a:r>
          </a:p>
          <a:p>
            <a:pPr>
              <a:spcBef>
                <a:spcPct val="0"/>
              </a:spcBef>
            </a:pPr>
            <a:endParaRPr lang="tr-TR" altLang="en-US" dirty="0"/>
          </a:p>
          <a:p>
            <a:pPr>
              <a:spcBef>
                <a:spcPct val="0"/>
              </a:spcBef>
            </a:pPr>
            <a:r>
              <a:rPr lang="tr-TR" altLang="en-US" sz="2400" dirty="0">
                <a:solidFill>
                  <a:srgbClr val="7030A0"/>
                </a:solidFill>
              </a:rPr>
              <a:t>Prof. Dr. Farhan ALFİN</a:t>
            </a:r>
          </a:p>
          <a:p>
            <a:pPr>
              <a:spcBef>
                <a:spcPct val="0"/>
              </a:spcBef>
            </a:pPr>
            <a:endParaRPr lang="tr-TR" altLang="en-US" sz="2400" dirty="0">
              <a:solidFill>
                <a:srgbClr val="7030A0"/>
              </a:solidFill>
            </a:endParaRPr>
          </a:p>
          <a:p>
            <a:pPr>
              <a:spcBef>
                <a:spcPct val="0"/>
              </a:spcBef>
            </a:pPr>
            <a:r>
              <a:rPr lang="tr-TR" altLang="en-US" sz="2400" dirty="0">
                <a:solidFill>
                  <a:srgbClr val="0070C0"/>
                </a:solidFill>
              </a:rPr>
              <a:t>2018-2019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53" y="18492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Böyle durumlarda, düzenleme önlemlerinin alınabilmesi için </a:t>
            </a:r>
            <a:r>
              <a:rPr lang="tr-TR" sz="2800" dirty="0">
                <a:solidFill>
                  <a:srgbClr val="0070C0"/>
                </a:solidFill>
              </a:rPr>
              <a:t>nem ölçümü gerekmektedir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bölümde nem ölçümünde farklı teknikler anlatılmaktadır.</a:t>
            </a:r>
          </a:p>
        </p:txBody>
      </p:sp>
    </p:spTree>
    <p:extLst>
      <p:ext uri="{BB962C8B-B14F-4D97-AF65-F5344CB8AC3E}">
        <p14:creationId xmlns:p14="http://schemas.microsoft.com/office/powerpoint/2010/main" val="105231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tr-TR" sz="28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Gıda İşleme Ortamında Nem</a:t>
            </a:r>
            <a:br>
              <a:rPr lang="en-US" sz="28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Nem Tanımı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Nem terimi, gaz veya hava tarafından </a:t>
            </a:r>
            <a:r>
              <a:rPr lang="tr-TR" sz="2800" dirty="0">
                <a:solidFill>
                  <a:srgbClr val="0070C0"/>
                </a:solidFill>
              </a:rPr>
              <a:t>tutulan su buharı </a:t>
            </a:r>
            <a:r>
              <a:rPr lang="tr-TR" sz="2800" dirty="0">
                <a:solidFill>
                  <a:srgbClr val="FF0000"/>
                </a:solidFill>
              </a:rPr>
              <a:t>miktarının </a:t>
            </a:r>
            <a:r>
              <a:rPr lang="tr-TR" sz="2800" dirty="0">
                <a:solidFill>
                  <a:srgbClr val="00B050"/>
                </a:solidFill>
              </a:rPr>
              <a:t>nicel bir ölçümü </a:t>
            </a:r>
            <a:r>
              <a:rPr lang="tr-TR" sz="2800" dirty="0">
                <a:solidFill>
                  <a:srgbClr val="FF0000"/>
                </a:solidFill>
              </a:rPr>
              <a:t>anlamına gelir.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Daha kesin olarak, bununla birlikte, </a:t>
            </a:r>
            <a:r>
              <a:rPr lang="tr-TR" sz="2800" dirty="0">
                <a:solidFill>
                  <a:schemeClr val="tx2"/>
                </a:solidFill>
              </a:rPr>
              <a:t>üç tanım vardır</a:t>
            </a:r>
            <a:r>
              <a:rPr lang="tr-TR" sz="2800" dirty="0">
                <a:solidFill>
                  <a:srgbClr val="FF0000"/>
                </a:solidFill>
              </a:rPr>
              <a:t>: </a:t>
            </a:r>
            <a:r>
              <a:rPr lang="tr-TR" sz="2800" dirty="0">
                <a:solidFill>
                  <a:srgbClr val="0070C0"/>
                </a:solidFill>
              </a:rPr>
              <a:t>mutlak nem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</a:rPr>
              <a:t>özgül nem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bağıl nem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217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i="1" dirty="0">
                    <a:solidFill>
                      <a:srgbClr val="0070C0"/>
                    </a:solidFill>
                  </a:rPr>
                  <a:t>Mutlak nem </a:t>
                </a:r>
                <a:r>
                  <a:rPr lang="tr-TR" sz="2800" dirty="0">
                    <a:solidFill>
                      <a:srgbClr val="FF0000"/>
                    </a:solidFill>
                  </a:rPr>
                  <a:t>gaz </a:t>
                </a:r>
                <a:r>
                  <a:rPr lang="tr-TR" sz="2800" dirty="0">
                    <a:solidFill>
                      <a:srgbClr val="00B050"/>
                    </a:solidFill>
                  </a:rPr>
                  <a:t>karışımının toplam kütlesine </a:t>
                </a:r>
                <a:r>
                  <a:rPr lang="tr-TR" sz="2800" dirty="0">
                    <a:solidFill>
                      <a:srgbClr val="FF0000"/>
                    </a:solidFill>
                  </a:rPr>
                  <a:t>bir gaz karışımında bulunan </a:t>
                </a:r>
                <a:r>
                  <a:rPr lang="tr-TR" sz="2800" dirty="0">
                    <a:solidFill>
                      <a:srgbClr val="7030A0"/>
                    </a:solidFill>
                  </a:rPr>
                  <a:t>su buharının kütlesi </a:t>
                </a:r>
                <a:r>
                  <a:rPr lang="tr-TR" sz="2800" dirty="0">
                    <a:solidFill>
                      <a:srgbClr val="FF0000"/>
                    </a:solidFill>
                  </a:rPr>
                  <a:t>oranıdır.</a:t>
                </a:r>
              </a:p>
              <a:p>
                <a:pPr marL="4572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16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i="1" dirty="0">
                    <a:solidFill>
                      <a:srgbClr val="7030A0"/>
                    </a:solidFill>
                  </a:rPr>
                  <a:t>Özgül nem </a:t>
                </a:r>
                <a:r>
                  <a:rPr lang="tr-TR" sz="2800" dirty="0">
                    <a:solidFill>
                      <a:srgbClr val="FF0000"/>
                    </a:solidFill>
                  </a:rPr>
                  <a:t>kuru gaz </a:t>
                </a:r>
                <a:r>
                  <a:rPr lang="tr-TR" sz="2800" dirty="0">
                    <a:solidFill>
                      <a:srgbClr val="00B050"/>
                    </a:solidFill>
                  </a:rPr>
                  <a:t>karışımının kütlesi </a:t>
                </a:r>
                <a:r>
                  <a:rPr lang="tr-TR" sz="2800" dirty="0">
                    <a:solidFill>
                      <a:srgbClr val="FF0000"/>
                    </a:solidFill>
                  </a:rPr>
                  <a:t>bir gaz karışımı içindeki </a:t>
                </a:r>
                <a:r>
                  <a:rPr lang="tr-TR" sz="2800" dirty="0">
                    <a:solidFill>
                      <a:srgbClr val="0070C0"/>
                    </a:solidFill>
                  </a:rPr>
                  <a:t>su buharı mevcut kütle </a:t>
                </a:r>
                <a:r>
                  <a:rPr lang="tr-TR" sz="2800" dirty="0">
                    <a:solidFill>
                      <a:srgbClr val="FF0000"/>
                    </a:solidFill>
                  </a:rPr>
                  <a:t>oranını vermektedir.</a:t>
                </a:r>
              </a:p>
              <a:p>
                <a:pPr marL="4572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birim kg su / kg kuru havadır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52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i="1" dirty="0">
                    <a:solidFill>
                      <a:srgbClr val="00B050"/>
                    </a:solidFill>
                  </a:rPr>
                  <a:t>Bağıl nem</a:t>
                </a:r>
                <a:r>
                  <a:rPr lang="tr-TR" sz="2800" dirty="0">
                    <a:solidFill>
                      <a:srgbClr val="00B050"/>
                    </a:solidFill>
                  </a:rPr>
                  <a:t>, </a:t>
                </a:r>
                <a:r>
                  <a:rPr lang="tr-TR" sz="2800" dirty="0">
                    <a:solidFill>
                      <a:srgbClr val="0070C0"/>
                    </a:solidFill>
                  </a:rPr>
                  <a:t>eşit hacim, ısı ve basınç </a:t>
                </a:r>
                <a:r>
                  <a:rPr lang="tr-TR" sz="2800" dirty="0">
                    <a:solidFill>
                      <a:srgbClr val="FF0000"/>
                    </a:solidFill>
                  </a:rPr>
                  <a:t>altında </a:t>
                </a:r>
                <a:r>
                  <a:rPr lang="tr-TR" sz="2800" dirty="0">
                    <a:solidFill>
                      <a:srgbClr val="00B050"/>
                    </a:solidFill>
                  </a:rPr>
                  <a:t>doymuş</a:t>
                </a:r>
                <a:r>
                  <a:rPr lang="tr-TR" sz="2800" dirty="0">
                    <a:solidFill>
                      <a:srgbClr val="FF0000"/>
                    </a:solidFill>
                  </a:rPr>
                  <a:t> bir karışımı içindeki </a:t>
                </a:r>
                <a:r>
                  <a:rPr lang="tr-TR" sz="2800" dirty="0">
                    <a:solidFill>
                      <a:srgbClr val="0070C0"/>
                    </a:solidFill>
                  </a:rPr>
                  <a:t>nem kütlesindeki </a:t>
                </a:r>
                <a:r>
                  <a:rPr lang="tr-TR" sz="2800" dirty="0">
                    <a:solidFill>
                      <a:srgbClr val="FF0000"/>
                    </a:solidFill>
                  </a:rPr>
                  <a:t>bir gaz karışımı içindeki </a:t>
                </a:r>
                <a:r>
                  <a:rPr lang="tr-TR" sz="2800" dirty="0">
                    <a:solidFill>
                      <a:srgbClr val="7030A0"/>
                    </a:solidFill>
                  </a:rPr>
                  <a:t>su buharı kütle </a:t>
                </a:r>
                <a:r>
                  <a:rPr lang="tr-TR" sz="2800" dirty="0">
                    <a:solidFill>
                      <a:srgbClr val="FF0000"/>
                    </a:solidFill>
                  </a:rPr>
                  <a:t>oranıdır.</a:t>
                </a:r>
              </a:p>
              <a:p>
                <a:pPr marL="4572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𝒘𝒔</m:t>
                              </m:r>
                            </m:sub>
                          </m:sSub>
                        </m:den>
                      </m:f>
                      <m:r>
                        <a:rPr lang="tr-TR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</m:t>
                      </m:r>
                      <m:r>
                        <a:rPr lang="tr-TR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Diğer bir deyişle, bu gaz karışımı, eşit hacimde, ısı ve basınç altında </a:t>
                </a:r>
                <a:r>
                  <a:rPr lang="tr-TR" sz="2800" dirty="0">
                    <a:solidFill>
                      <a:srgbClr val="00B050"/>
                    </a:solidFill>
                  </a:rPr>
                  <a:t>tutulabilir yüksek neme </a:t>
                </a:r>
                <a:r>
                  <a:rPr lang="tr-TR" sz="2800" dirty="0">
                    <a:solidFill>
                      <a:srgbClr val="FF0000"/>
                    </a:solidFill>
                  </a:rPr>
                  <a:t>karşı bir gaz karışımında bulunan nem oranıdır.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761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i="1" dirty="0" err="1">
                <a:solidFill>
                  <a:srgbClr val="7030A0"/>
                </a:solidFill>
              </a:rPr>
              <a:t>Yoğuşma</a:t>
            </a:r>
            <a:r>
              <a:rPr lang="tr-TR" sz="2800" i="1" dirty="0">
                <a:solidFill>
                  <a:srgbClr val="7030A0"/>
                </a:solidFill>
              </a:rPr>
              <a:t> noktası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i="1" dirty="0">
                <a:solidFill>
                  <a:srgbClr val="0070C0"/>
                </a:solidFill>
              </a:rPr>
              <a:t>doymuşluk basıncı</a:t>
            </a:r>
            <a:r>
              <a:rPr lang="tr-TR" sz="2800" dirty="0">
                <a:solidFill>
                  <a:srgbClr val="FF0000"/>
                </a:solidFill>
              </a:rPr>
              <a:t>: Bu tanımlamalar da nem taşıyan gazın özelliğini tanımlamak için kullanılır.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Gazın</a:t>
            </a:r>
            <a:r>
              <a:rPr lang="tr-TR" sz="2800" i="1" dirty="0">
                <a:solidFill>
                  <a:srgbClr val="FF0000"/>
                </a:solidFill>
              </a:rPr>
              <a:t> </a:t>
            </a:r>
            <a:r>
              <a:rPr lang="tr-TR" sz="2800" i="1" dirty="0">
                <a:solidFill>
                  <a:srgbClr val="7030A0"/>
                </a:solidFill>
              </a:rPr>
              <a:t>yoğunlaşma noktası</a:t>
            </a:r>
            <a:r>
              <a:rPr lang="tr-TR" sz="2800" dirty="0">
                <a:solidFill>
                  <a:srgbClr val="FF0000"/>
                </a:solidFill>
              </a:rPr>
              <a:t>, su buharı karışımının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doyma sıcaklığıdır.</a:t>
            </a:r>
            <a:endParaRPr lang="en-US" sz="2800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Yoğunlaşma noktası, bir soğutma makinesi içinde bir gıda ürününün minimum güvenli sıcaklığını belirlemek için önemli bir parametredir.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sıcaklık gaz doymuş buhar basıncı sıcaklığı (SVPT) olarak adlandırılır.</a:t>
            </a:r>
          </a:p>
        </p:txBody>
      </p:sp>
    </p:spTree>
    <p:extLst>
      <p:ext uri="{BB962C8B-B14F-4D97-AF65-F5344CB8AC3E}">
        <p14:creationId xmlns:p14="http://schemas.microsoft.com/office/powerpoint/2010/main" val="154697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i="1" dirty="0">
                <a:solidFill>
                  <a:srgbClr val="0070C0"/>
                </a:solidFill>
              </a:rPr>
              <a:t>Doygunluk basıncı </a:t>
            </a:r>
            <a:r>
              <a:rPr lang="tr-TR" sz="2800" dirty="0">
                <a:solidFill>
                  <a:srgbClr val="FF0000"/>
                </a:solidFill>
              </a:rPr>
              <a:t>belirli bir sıcaklıkta, gazın yoğunlaşmasının gerçekleşmesi için gerekli </a:t>
            </a:r>
            <a:r>
              <a:rPr lang="tr-TR" sz="2800" dirty="0">
                <a:solidFill>
                  <a:srgbClr val="00B050"/>
                </a:solidFill>
              </a:rPr>
              <a:t>basıncıdır</a:t>
            </a:r>
            <a:r>
              <a:rPr lang="tr-TR" sz="2800" dirty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En pratik </a:t>
            </a:r>
            <a:r>
              <a:rPr lang="tr-TR" sz="2800" dirty="0">
                <a:solidFill>
                  <a:srgbClr val="00B050"/>
                </a:solidFill>
              </a:rPr>
              <a:t>uygulamalarda</a:t>
            </a:r>
            <a:r>
              <a:rPr lang="tr-TR" sz="2800" dirty="0">
                <a:solidFill>
                  <a:srgbClr val="FF0000"/>
                </a:solidFill>
              </a:rPr>
              <a:t>, nem ölçüm tanımında belirtilen oranın yüzde olarak ifade edilmesinde </a:t>
            </a:r>
            <a:r>
              <a:rPr lang="tr-TR" sz="2800" dirty="0">
                <a:solidFill>
                  <a:srgbClr val="0070C0"/>
                </a:solidFill>
              </a:rPr>
              <a:t>bağıl nem ölçümü </a:t>
            </a:r>
            <a:r>
              <a:rPr lang="tr-TR" sz="2800" dirty="0">
                <a:solidFill>
                  <a:srgbClr val="FF0000"/>
                </a:solidFill>
              </a:rPr>
              <a:t>amaçlamaktadır.</a:t>
            </a:r>
          </a:p>
        </p:txBody>
      </p:sp>
    </p:spTree>
    <p:extLst>
      <p:ext uri="{BB962C8B-B14F-4D97-AF65-F5344CB8AC3E}">
        <p14:creationId xmlns:p14="http://schemas.microsoft.com/office/powerpoint/2010/main" val="287900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1"/>
            <a:r>
              <a:rPr lang="tr-TR" sz="31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Gıda İşleme Ortamında Nem</a:t>
            </a:r>
            <a:br>
              <a:rPr lang="en-US" sz="31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tr-TR" sz="31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Geleneksel Türleri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En yaygın ve geleneksel nem ölçerler: saç </a:t>
            </a:r>
            <a:r>
              <a:rPr lang="tr-TR" sz="2800" dirty="0" err="1">
                <a:solidFill>
                  <a:srgbClr val="FF0000"/>
                </a:solidFill>
              </a:rPr>
              <a:t>hygrometer</a:t>
            </a:r>
            <a:r>
              <a:rPr lang="tr-TR" sz="2800" dirty="0">
                <a:solidFill>
                  <a:srgbClr val="FF0000"/>
                </a:solidFill>
              </a:rPr>
              <a:t> ile </a:t>
            </a:r>
            <a:r>
              <a:rPr lang="tr-TR" sz="2800" dirty="0">
                <a:solidFill>
                  <a:srgbClr val="00B050"/>
                </a:solidFill>
              </a:rPr>
              <a:t>ıslak / kuru termometre </a:t>
            </a:r>
            <a:r>
              <a:rPr lang="tr-TR" sz="2800" dirty="0" err="1">
                <a:solidFill>
                  <a:srgbClr val="FF0000"/>
                </a:solidFill>
              </a:rPr>
              <a:t>psikrometredir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388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800" dirty="0">
                <a:solidFill>
                  <a:srgbClr val="0070C0"/>
                </a:solidFill>
              </a:rPr>
              <a:t>Geleneksel Türleri</a:t>
            </a:r>
            <a:br>
              <a:rPr lang="tr-TR" sz="2800" dirty="0">
                <a:solidFill>
                  <a:srgbClr val="0070C0"/>
                </a:solidFill>
              </a:rPr>
            </a:br>
            <a:r>
              <a:rPr lang="tr-TR" sz="2800" dirty="0">
                <a:solidFill>
                  <a:srgbClr val="00B050"/>
                </a:solidFill>
              </a:rPr>
              <a:t>Islak ve Kuru Hazneli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tr-TR" sz="2800" dirty="0" err="1">
                <a:solidFill>
                  <a:srgbClr val="00B050"/>
                </a:solidFill>
              </a:rPr>
              <a:t>Psikometre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6748995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Islak-kuru hazneli nem ölçerler, iki eş termometre ve </a:t>
            </a:r>
            <a:r>
              <a:rPr lang="tr-TR" sz="2800" dirty="0">
                <a:solidFill>
                  <a:srgbClr val="0070C0"/>
                </a:solidFill>
              </a:rPr>
              <a:t>hava akımını sağlayan </a:t>
            </a:r>
            <a:r>
              <a:rPr lang="tr-TR" sz="2800" dirty="0">
                <a:solidFill>
                  <a:schemeClr val="tx2"/>
                </a:solidFill>
              </a:rPr>
              <a:t>bir pervaneden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meydana gelir. 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Havanın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kuru-hazne sıcaklığı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en-US" sz="2800" i="1" dirty="0">
                <a:solidFill>
                  <a:schemeClr val="tx2"/>
                </a:solidFill>
              </a:rPr>
              <a:t>Td</a:t>
            </a:r>
            <a:r>
              <a:rPr lang="tr-TR" sz="2800" dirty="0">
                <a:solidFill>
                  <a:schemeClr val="tx2"/>
                </a:solidFill>
              </a:rPr>
              <a:t>)</a:t>
            </a:r>
            <a:r>
              <a:rPr lang="en-US" sz="2800" i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hava ile doğrudan temas halindeki bir termometre ile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ölçülür. 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115" y="708338"/>
            <a:ext cx="3623213" cy="57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7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Termometrenin diğeri ise </a:t>
            </a:r>
            <a:r>
              <a:rPr lang="tr-TR" sz="2800" dirty="0" err="1">
                <a:solidFill>
                  <a:schemeClr val="tx2"/>
                </a:solidFill>
              </a:rPr>
              <a:t>sensörü</a:t>
            </a:r>
            <a:r>
              <a:rPr lang="tr-TR" sz="2800" dirty="0">
                <a:solidFill>
                  <a:schemeClr val="tx2"/>
                </a:solidFill>
              </a:rPr>
              <a:t> (cıva haznesi), devamlı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ıslaklığı</a:t>
            </a:r>
            <a:r>
              <a:rPr lang="tr-TR" sz="2800" dirty="0">
                <a:solidFill>
                  <a:schemeClr val="tx2"/>
                </a:solidFill>
              </a:rPr>
              <a:t> sağlayacak bir </a:t>
            </a:r>
            <a:r>
              <a:rPr lang="tr-TR" sz="2800" dirty="0">
                <a:solidFill>
                  <a:srgbClr val="0070C0"/>
                </a:solidFill>
              </a:rPr>
              <a:t>fitil</a:t>
            </a:r>
            <a:r>
              <a:rPr lang="tr-TR" sz="2800" dirty="0"/>
              <a:t> (</a:t>
            </a:r>
            <a:r>
              <a:rPr lang="tr-TR" sz="2800" dirty="0">
                <a:solidFill>
                  <a:srgbClr val="00B050"/>
                </a:solidFill>
              </a:rPr>
              <a:t>pamuklu kumaş</a:t>
            </a:r>
            <a:r>
              <a:rPr lang="tr-TR" sz="2800" dirty="0"/>
              <a:t>) </a:t>
            </a:r>
            <a:r>
              <a:rPr lang="tr-TR" sz="2800" dirty="0">
                <a:solidFill>
                  <a:schemeClr val="tx2"/>
                </a:solidFill>
              </a:rPr>
              <a:t>ile çevrelenmiştir. 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Tepe kısmında bulunan pervane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çalıştırılarak </a:t>
            </a:r>
            <a:r>
              <a:rPr lang="tr-TR" sz="2800" dirty="0">
                <a:solidFill>
                  <a:srgbClr val="0070C0"/>
                </a:solidFill>
              </a:rPr>
              <a:t>ıslak termometre </a:t>
            </a:r>
            <a:r>
              <a:rPr lang="tr-TR" sz="2800" dirty="0">
                <a:solidFill>
                  <a:schemeClr val="tx2"/>
                </a:solidFill>
              </a:rPr>
              <a:t>soğutulur</a:t>
            </a:r>
            <a:r>
              <a:rPr lang="tr-TR" sz="2800" dirty="0"/>
              <a:t>. 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Islak-hazne sıcaklığı </a:t>
            </a:r>
            <a:r>
              <a:rPr lang="en-US" sz="2800" dirty="0">
                <a:solidFill>
                  <a:schemeClr val="tx2"/>
                </a:solidFill>
              </a:rPr>
              <a:t>(</a:t>
            </a:r>
            <a:r>
              <a:rPr lang="en-US" sz="2800" i="1" dirty="0">
                <a:solidFill>
                  <a:schemeClr val="tx2"/>
                </a:solidFill>
              </a:rPr>
              <a:t>Tw</a:t>
            </a:r>
            <a:r>
              <a:rPr lang="en-US" sz="2800" dirty="0">
                <a:solidFill>
                  <a:schemeClr val="tx2"/>
                </a:solidFill>
              </a:rPr>
              <a:t>)</a:t>
            </a:r>
            <a:r>
              <a:rPr lang="tr-TR" sz="2800" dirty="0">
                <a:solidFill>
                  <a:schemeClr val="tx2"/>
                </a:solidFill>
              </a:rPr>
              <a:t>, pervane ile soğutulma sonucunda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elde edilen sıcaklık değeridir. </a:t>
            </a:r>
          </a:p>
        </p:txBody>
      </p:sp>
    </p:spTree>
    <p:extLst>
      <p:ext uri="{BB962C8B-B14F-4D97-AF65-F5344CB8AC3E}">
        <p14:creationId xmlns:p14="http://schemas.microsoft.com/office/powerpoint/2010/main" val="359081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 Giriş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3.2 Nem Miktarı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rgbClr val="FF0000"/>
                </a:solidFill>
              </a:rPr>
              <a:t>3.4 Gıda İşleme Ortamında Nem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3.5 Gıdanın Bulanıklığı ve Rengi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3.6 Gıda ve Proses Sıcaklık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3.7 Gıda Akışının Ölçümü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3.8 Sıvı Gıdaların Viskozitesi</a:t>
            </a:r>
          </a:p>
        </p:txBody>
      </p:sp>
    </p:spTree>
    <p:extLst>
      <p:ext uri="{BB962C8B-B14F-4D97-AF65-F5344CB8AC3E}">
        <p14:creationId xmlns:p14="http://schemas.microsoft.com/office/powerpoint/2010/main" val="31105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</a:t>
            </a:r>
            <a:r>
              <a:rPr lang="tr-TR" sz="2800" dirty="0">
                <a:solidFill>
                  <a:srgbClr val="0070C0"/>
                </a:solidFill>
              </a:rPr>
              <a:t>ıslak termometre </a:t>
            </a:r>
            <a:r>
              <a:rPr lang="tr-TR" sz="2800" dirty="0">
                <a:solidFill>
                  <a:srgbClr val="FF0000"/>
                </a:solidFill>
              </a:rPr>
              <a:t>sıcaklığında </a:t>
            </a:r>
            <a:r>
              <a:rPr lang="tr-TR" sz="2800" dirty="0" err="1">
                <a:solidFill>
                  <a:srgbClr val="00B050"/>
                </a:solidFill>
              </a:rPr>
              <a:t>evaporasyon</a:t>
            </a:r>
            <a:r>
              <a:rPr lang="tr-TR" sz="2800" dirty="0">
                <a:solidFill>
                  <a:srgbClr val="00B050"/>
                </a:solidFill>
              </a:rPr>
              <a:t> ile soğutma </a:t>
            </a:r>
            <a:r>
              <a:rPr lang="tr-TR" sz="2800" dirty="0">
                <a:solidFill>
                  <a:srgbClr val="FF0000"/>
                </a:solidFill>
              </a:rPr>
              <a:t>ve konveksiyonla ısıtma arasında termodinamik dengeye ulaşılır.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Islak termometre pamuk fitili suyunun buharlaşmasıyla soğutulur.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</a:rPr>
              <a:t>Buharlaşma miktarı</a:t>
            </a:r>
            <a:r>
              <a:rPr lang="tr-TR" sz="2800" dirty="0">
                <a:solidFill>
                  <a:srgbClr val="FF0000"/>
                </a:solidFill>
              </a:rPr>
              <a:t>, çevreleyen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havada bulunan su miktarı</a:t>
            </a:r>
            <a:r>
              <a:rPr lang="tr-TR" sz="2800" dirty="0">
                <a:solidFill>
                  <a:srgbClr val="FF0000"/>
                </a:solidFill>
              </a:rPr>
              <a:t> ile belirlenir.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Nemli havada</a:t>
            </a:r>
            <a:r>
              <a:rPr lang="tr-TR" sz="2800" dirty="0">
                <a:solidFill>
                  <a:srgbClr val="FF0000"/>
                </a:solidFill>
              </a:rPr>
              <a:t>, buharlaşma daha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az olacak</a:t>
            </a:r>
            <a:r>
              <a:rPr lang="tr-TR" sz="2800" dirty="0">
                <a:solidFill>
                  <a:srgbClr val="FF0000"/>
                </a:solidFill>
              </a:rPr>
              <a:t>, buna karşılık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kuru hava </a:t>
            </a:r>
            <a:r>
              <a:rPr lang="tr-TR" sz="2800" dirty="0">
                <a:solidFill>
                  <a:srgbClr val="FF0000"/>
                </a:solidFill>
              </a:rPr>
              <a:t>daha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fazla</a:t>
            </a:r>
            <a:r>
              <a:rPr lang="tr-TR" sz="2800" dirty="0">
                <a:solidFill>
                  <a:srgbClr val="FF0000"/>
                </a:solidFill>
              </a:rPr>
              <a:t> buharlaşmaya neden olacaktır.</a:t>
            </a:r>
          </a:p>
        </p:txBody>
      </p:sp>
    </p:spTree>
    <p:extLst>
      <p:ext uri="{BB962C8B-B14F-4D97-AF65-F5344CB8AC3E}">
        <p14:creationId xmlns:p14="http://schemas.microsoft.com/office/powerpoint/2010/main" val="4680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5935851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Bir havanın ıslak </a:t>
            </a:r>
            <a:r>
              <a:rPr lang="en-US" sz="28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Tw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ve kuru termometre </a:t>
            </a:r>
            <a:r>
              <a:rPr lang="en-US" sz="28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Td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sıcaklıkları arasındaki farka, </a:t>
            </a:r>
            <a:r>
              <a:rPr lang="tr-TR" sz="2800" dirty="0"/>
              <a:t>"</a:t>
            </a:r>
            <a:r>
              <a:rPr lang="tr-TR" sz="2800" dirty="0">
                <a:solidFill>
                  <a:srgbClr val="FF0000"/>
                </a:solidFill>
              </a:rPr>
              <a:t>ıslak termometre alçaltısı</a:t>
            </a:r>
            <a:r>
              <a:rPr lang="tr-TR" sz="2800" dirty="0"/>
              <a:t>"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(</a:t>
            </a:r>
            <a:r>
              <a:rPr lang="en-US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Wet-bulb-depression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) denir.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Kuru ve ıslak termometre dereceleri arasındaki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fark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ile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FF0000"/>
                </a:solidFill>
              </a:rPr>
              <a:t>havanın bağıl nemi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arasında sıkı bir bağıntı vardır.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Başka bir ifadeyle,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ıslak termometre alçaltısı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havanın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00B050"/>
                </a:solidFill>
              </a:rPr>
              <a:t>bağıl neminin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bir fonksiyonudur</a:t>
            </a:r>
            <a:r>
              <a:rPr lang="tr-T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138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59358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Kuru termometre sıcaklıkları aynı, fakat ıslak termometre sıcaklıkları farklı olan iki havanın bağıl nemleri de farklıdır.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Islak termometre alçaltısı (ITA) </a:t>
            </a:r>
            <a:r>
              <a:rPr lang="tr-TR" sz="2800" dirty="0">
                <a:solidFill>
                  <a:srgbClr val="00B050"/>
                </a:solidFill>
              </a:rPr>
              <a:t>büyüdükçe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havanın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00B0F0"/>
                </a:solidFill>
              </a:rPr>
              <a:t>bağıl nemi düşmektedir</a:t>
            </a:r>
            <a:r>
              <a:rPr lang="tr-TR" sz="2800" dirty="0"/>
              <a:t>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Psikrometrik</a:t>
            </a:r>
            <a:r>
              <a:rPr lang="tr-TR" sz="2800" dirty="0">
                <a:solidFill>
                  <a:srgbClr val="FF0000"/>
                </a:solidFill>
              </a:rPr>
              <a:t> grafiği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kullanılarak, belirli kuru ve ıslak sıcaklıklarına karşılık gelen </a:t>
            </a:r>
            <a:r>
              <a:rPr lang="tr-TR" sz="2800" dirty="0">
                <a:solidFill>
                  <a:srgbClr val="0070C0"/>
                </a:solidFill>
              </a:rPr>
              <a:t>bağıl nem değerlerini belirlenebilir.</a:t>
            </a:r>
          </a:p>
        </p:txBody>
      </p:sp>
    </p:spTree>
    <p:extLst>
      <p:ext uri="{BB962C8B-B14F-4D97-AF65-F5344CB8AC3E}">
        <p14:creationId xmlns:p14="http://schemas.microsoft.com/office/powerpoint/2010/main" val="210052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59358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42868285-135B-4F51-B9E6-DCE151C33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119" y="371959"/>
            <a:ext cx="9527089" cy="503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3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59358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Tablo'de</a:t>
            </a:r>
            <a:r>
              <a:rPr lang="tr-TR" sz="2800" dirty="0">
                <a:solidFill>
                  <a:schemeClr val="tx2"/>
                </a:solidFill>
              </a:rPr>
              <a:t> kuru termometre sıcaklığı ve ıslak termometre alçaltı değerlerine bağlı olarak havanın bağıl nem düzeyleri gösterilmiştir.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  <p:graphicFrame>
        <p:nvGraphicFramePr>
          <p:cNvPr id="4" name="Table 1">
            <a:extLst>
              <a:ext uri="{FF2B5EF4-FFF2-40B4-BE49-F238E27FC236}">
                <a16:creationId xmlns:a16="http://schemas.microsoft.com/office/drawing/2014/main" id="{D74C1C4F-D8C7-48D8-9E17-BF8F100B1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164543"/>
              </p:ext>
            </p:extLst>
          </p:nvPr>
        </p:nvGraphicFramePr>
        <p:xfrm>
          <a:off x="1203566" y="2666212"/>
          <a:ext cx="10156825" cy="364159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68393">
                  <a:extLst>
                    <a:ext uri="{9D8B030D-6E8A-4147-A177-3AD203B41FA5}">
                      <a16:colId xmlns:a16="http://schemas.microsoft.com/office/drawing/2014/main" val="2452780906"/>
                    </a:ext>
                  </a:extLst>
                </a:gridCol>
                <a:gridCol w="524092">
                  <a:extLst>
                    <a:ext uri="{9D8B030D-6E8A-4147-A177-3AD203B41FA5}">
                      <a16:colId xmlns:a16="http://schemas.microsoft.com/office/drawing/2014/main" val="3114068567"/>
                    </a:ext>
                  </a:extLst>
                </a:gridCol>
                <a:gridCol w="522061">
                  <a:extLst>
                    <a:ext uri="{9D8B030D-6E8A-4147-A177-3AD203B41FA5}">
                      <a16:colId xmlns:a16="http://schemas.microsoft.com/office/drawing/2014/main" val="3002941772"/>
                    </a:ext>
                  </a:extLst>
                </a:gridCol>
                <a:gridCol w="522061">
                  <a:extLst>
                    <a:ext uri="{9D8B030D-6E8A-4147-A177-3AD203B41FA5}">
                      <a16:colId xmlns:a16="http://schemas.microsoft.com/office/drawing/2014/main" val="2111489704"/>
                    </a:ext>
                  </a:extLst>
                </a:gridCol>
                <a:gridCol w="522061">
                  <a:extLst>
                    <a:ext uri="{9D8B030D-6E8A-4147-A177-3AD203B41FA5}">
                      <a16:colId xmlns:a16="http://schemas.microsoft.com/office/drawing/2014/main" val="2980708088"/>
                    </a:ext>
                  </a:extLst>
                </a:gridCol>
                <a:gridCol w="522061">
                  <a:extLst>
                    <a:ext uri="{9D8B030D-6E8A-4147-A177-3AD203B41FA5}">
                      <a16:colId xmlns:a16="http://schemas.microsoft.com/office/drawing/2014/main" val="2901639642"/>
                    </a:ext>
                  </a:extLst>
                </a:gridCol>
                <a:gridCol w="522061">
                  <a:extLst>
                    <a:ext uri="{9D8B030D-6E8A-4147-A177-3AD203B41FA5}">
                      <a16:colId xmlns:a16="http://schemas.microsoft.com/office/drawing/2014/main" val="2046540934"/>
                    </a:ext>
                  </a:extLst>
                </a:gridCol>
                <a:gridCol w="522061">
                  <a:extLst>
                    <a:ext uri="{9D8B030D-6E8A-4147-A177-3AD203B41FA5}">
                      <a16:colId xmlns:a16="http://schemas.microsoft.com/office/drawing/2014/main" val="1011979656"/>
                    </a:ext>
                  </a:extLst>
                </a:gridCol>
                <a:gridCol w="522061">
                  <a:extLst>
                    <a:ext uri="{9D8B030D-6E8A-4147-A177-3AD203B41FA5}">
                      <a16:colId xmlns:a16="http://schemas.microsoft.com/office/drawing/2014/main" val="1239806145"/>
                    </a:ext>
                  </a:extLst>
                </a:gridCol>
                <a:gridCol w="696758">
                  <a:extLst>
                    <a:ext uri="{9D8B030D-6E8A-4147-A177-3AD203B41FA5}">
                      <a16:colId xmlns:a16="http://schemas.microsoft.com/office/drawing/2014/main" val="2246117315"/>
                    </a:ext>
                  </a:extLst>
                </a:gridCol>
                <a:gridCol w="696758">
                  <a:extLst>
                    <a:ext uri="{9D8B030D-6E8A-4147-A177-3AD203B41FA5}">
                      <a16:colId xmlns:a16="http://schemas.microsoft.com/office/drawing/2014/main" val="2070593115"/>
                    </a:ext>
                  </a:extLst>
                </a:gridCol>
                <a:gridCol w="696758">
                  <a:extLst>
                    <a:ext uri="{9D8B030D-6E8A-4147-A177-3AD203B41FA5}">
                      <a16:colId xmlns:a16="http://schemas.microsoft.com/office/drawing/2014/main" val="3847978094"/>
                    </a:ext>
                  </a:extLst>
                </a:gridCol>
                <a:gridCol w="696758">
                  <a:extLst>
                    <a:ext uri="{9D8B030D-6E8A-4147-A177-3AD203B41FA5}">
                      <a16:colId xmlns:a16="http://schemas.microsoft.com/office/drawing/2014/main" val="2488946449"/>
                    </a:ext>
                  </a:extLst>
                </a:gridCol>
                <a:gridCol w="702852">
                  <a:extLst>
                    <a:ext uri="{9D8B030D-6E8A-4147-A177-3AD203B41FA5}">
                      <a16:colId xmlns:a16="http://schemas.microsoft.com/office/drawing/2014/main" val="4099737615"/>
                    </a:ext>
                  </a:extLst>
                </a:gridCol>
                <a:gridCol w="520029">
                  <a:extLst>
                    <a:ext uri="{9D8B030D-6E8A-4147-A177-3AD203B41FA5}">
                      <a16:colId xmlns:a16="http://schemas.microsoft.com/office/drawing/2014/main" val="755019128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Kuru termometre sıcaklığı, °C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14">
                  <a:txBody>
                    <a:bodyPr/>
                    <a:lstStyle/>
                    <a:p>
                      <a:pPr indent="180340"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tr-TR" sz="1600" dirty="0">
                          <a:effectLst/>
                        </a:rPr>
                        <a:t>Bağıl nem oranları Islak termometre alçaltı değerleri (ITA) 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8406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11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648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0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81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64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49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8071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57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46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31304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54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45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98087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52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45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0238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51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45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40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11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7502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91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61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45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40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683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49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45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41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3111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49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45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41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27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4265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93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80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75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69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64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60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56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52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48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45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42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36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31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4432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74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cihazlar sıcaklık ölçümünde oldukça kısıtlı çalışma aralığına </a:t>
            </a:r>
            <a:r>
              <a:rPr lang="tr-TR" sz="2800" dirty="0">
                <a:solidFill>
                  <a:srgbClr val="00B050"/>
                </a:solidFill>
              </a:rPr>
              <a:t>(0 °C...+90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°C</a:t>
            </a:r>
            <a:r>
              <a:rPr lang="tr-TR" sz="2800" dirty="0"/>
              <a:t>) </a:t>
            </a:r>
            <a:r>
              <a:rPr lang="tr-TR" sz="2800" dirty="0">
                <a:solidFill>
                  <a:schemeClr val="tx2"/>
                </a:solidFill>
              </a:rPr>
              <a:t>sahip olmasına </a:t>
            </a:r>
            <a:r>
              <a:rPr lang="tr-TR" sz="2800" dirty="0">
                <a:solidFill>
                  <a:srgbClr val="0070C0"/>
                </a:solidFill>
              </a:rPr>
              <a:t>rağmen pratik kullanım için bağıl nem aralığı yeterlidir</a:t>
            </a:r>
            <a:r>
              <a:rPr lang="tr-TR" sz="2800" dirty="0"/>
              <a:t>. 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Ayrıca bu cihazlar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yüksek sıcaklıklara ve yoğunlaşmaya dayanıklıdır.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Orta düzeyde doğruluğa </a:t>
            </a:r>
            <a:r>
              <a:rPr lang="tr-TR" sz="2800" dirty="0">
                <a:solidFill>
                  <a:schemeClr val="tx2"/>
                </a:solidFill>
              </a:rPr>
              <a:t>sahiptir.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Belirsizliği % 2 RH ile % 5 RH aralığında değişim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41038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higrometre, </a:t>
            </a:r>
            <a:r>
              <a:rPr lang="tr-TR" sz="2800" dirty="0" err="1">
                <a:solidFill>
                  <a:schemeClr val="tx2"/>
                </a:solidFill>
              </a:rPr>
              <a:t>off-line</a:t>
            </a:r>
            <a:r>
              <a:rPr lang="tr-TR" sz="2800" dirty="0">
                <a:solidFill>
                  <a:schemeClr val="tx2"/>
                </a:solidFill>
              </a:rPr>
              <a:t> uygulamalar </a:t>
            </a:r>
            <a:r>
              <a:rPr lang="tr-TR" sz="2800" dirty="0">
                <a:solidFill>
                  <a:srgbClr val="FF0000"/>
                </a:solidFill>
              </a:rPr>
              <a:t>için uygun klasik bir cihazdır.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nem ölçme prensibi bazı avantajlara sahip olduğundan, bu ölçerlerin </a:t>
            </a:r>
            <a:r>
              <a:rPr lang="tr-TR" sz="2800" dirty="0">
                <a:solidFill>
                  <a:srgbClr val="00B050"/>
                </a:solidFill>
              </a:rPr>
              <a:t>popüler olmuştur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higrometrenin bir </a:t>
            </a:r>
            <a:r>
              <a:rPr lang="tr-TR" sz="2800" dirty="0">
                <a:solidFill>
                  <a:srgbClr val="0070C0"/>
                </a:solidFill>
              </a:rPr>
              <a:t>avantajı</a:t>
            </a:r>
            <a:r>
              <a:rPr lang="tr-TR" sz="2800" dirty="0">
                <a:solidFill>
                  <a:srgbClr val="FF0000"/>
                </a:solidFill>
              </a:rPr>
              <a:t>, diğer higrometrelerle mümkün olmayan </a:t>
            </a:r>
            <a:r>
              <a:rPr lang="tr-TR" sz="2800" dirty="0">
                <a:solidFill>
                  <a:srgbClr val="7030A0"/>
                </a:solidFill>
              </a:rPr>
              <a:t>geniş bir nem aralığını kapsamasıdır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diğer avantaj, tekniğin kendisinin sıcaklık ölçümüne dayandığı için çıktı üzerinde </a:t>
            </a:r>
            <a:r>
              <a:rPr lang="tr-TR" sz="2800" dirty="0">
                <a:solidFill>
                  <a:srgbClr val="0070C0"/>
                </a:solidFill>
              </a:rPr>
              <a:t>hiçbir sıcaklık etkisi bulunmamasıdır.</a:t>
            </a:r>
          </a:p>
        </p:txBody>
      </p:sp>
    </p:spTree>
    <p:extLst>
      <p:ext uri="{BB962C8B-B14F-4D97-AF65-F5344CB8AC3E}">
        <p14:creationId xmlns:p14="http://schemas.microsoft.com/office/powerpoint/2010/main" val="127264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1"/>
            <a:r>
              <a:rPr lang="tr-TR" sz="31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Gıda İşleme Ortamında Nem</a:t>
            </a:r>
            <a:br>
              <a:rPr lang="en-US" sz="31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tr-TR" sz="31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Elektriksel Tip Nem Ölçerler</a:t>
            </a:r>
            <a:endParaRPr lang="en-US" sz="31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Elektriksel nem ölçerler 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direnç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</a:rPr>
              <a:t>iletkenlik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kapasite</a:t>
            </a:r>
            <a:r>
              <a:rPr lang="tr-TR" sz="2800" dirty="0">
                <a:solidFill>
                  <a:srgbClr val="FF0000"/>
                </a:solidFill>
              </a:rPr>
              <a:t> gibi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bazı elektriksel parametrelerin değişime uğradığı </a:t>
            </a:r>
            <a:r>
              <a:rPr lang="tr-TR" sz="28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sensörlere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dayanmaktadır.</a:t>
            </a:r>
          </a:p>
        </p:txBody>
      </p:sp>
    </p:spTree>
    <p:extLst>
      <p:ext uri="{BB962C8B-B14F-4D97-AF65-F5344CB8AC3E}">
        <p14:creationId xmlns:p14="http://schemas.microsoft.com/office/powerpoint/2010/main" val="255992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800" dirty="0">
                <a:solidFill>
                  <a:srgbClr val="0070C0"/>
                </a:solidFill>
              </a:rPr>
              <a:t>Elektriksel Tip Nem Ölçerler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tr-TR" sz="2800" dirty="0">
                <a:solidFill>
                  <a:srgbClr val="00B050"/>
                </a:solidFill>
              </a:rPr>
              <a:t>Dirençli Higrometre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Direnç elemanı oluşturan </a:t>
            </a:r>
            <a:r>
              <a:rPr lang="tr-TR" sz="2800" dirty="0">
                <a:solidFill>
                  <a:srgbClr val="0070C0"/>
                </a:solidFill>
              </a:rPr>
              <a:t>bağıl nem </a:t>
            </a:r>
            <a:r>
              <a:rPr lang="tr-TR" sz="2800" dirty="0" err="1">
                <a:solidFill>
                  <a:srgbClr val="FF0000"/>
                </a:solidFill>
              </a:rPr>
              <a:t>sensörünün</a:t>
            </a:r>
            <a:r>
              <a:rPr lang="tr-TR" sz="2800" dirty="0">
                <a:solidFill>
                  <a:srgbClr val="FF0000"/>
                </a:solidFill>
              </a:rPr>
              <a:t> tipi </a:t>
            </a:r>
            <a:r>
              <a:rPr lang="tr-TR" sz="2800" dirty="0">
                <a:solidFill>
                  <a:srgbClr val="00B050"/>
                </a:solidFill>
              </a:rPr>
              <a:t>sarılan iki tel bir yalıtım üzerine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7030A0"/>
                </a:solidFill>
              </a:rPr>
              <a:t>lityum klorür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fosforik asit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kalsiyum </a:t>
            </a:r>
            <a:r>
              <a:rPr lang="tr-TR" sz="2800" dirty="0" err="1">
                <a:solidFill>
                  <a:schemeClr val="accent3">
                    <a:lumMod val="50000"/>
                  </a:schemeClr>
                </a:solidFill>
              </a:rPr>
              <a:t>klorid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C00000"/>
                </a:solidFill>
              </a:rPr>
              <a:t>zinc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 err="1">
                <a:solidFill>
                  <a:srgbClr val="C00000"/>
                </a:solidFill>
              </a:rPr>
              <a:t>klorid</a:t>
            </a:r>
            <a:r>
              <a:rPr lang="tr-TR" sz="2800" dirty="0">
                <a:solidFill>
                  <a:srgbClr val="FF0000"/>
                </a:solidFill>
              </a:rPr>
              <a:t>, ya da tin </a:t>
            </a:r>
            <a:r>
              <a:rPr lang="tr-TR" sz="2800" dirty="0" err="1">
                <a:solidFill>
                  <a:srgbClr val="FF0000"/>
                </a:solidFill>
              </a:rPr>
              <a:t>tetraklorid</a:t>
            </a:r>
            <a:r>
              <a:rPr lang="tr-TR" sz="2800" dirty="0">
                <a:solidFill>
                  <a:srgbClr val="FF0000"/>
                </a:solidFill>
              </a:rPr>
              <a:t> gibi </a:t>
            </a:r>
            <a:r>
              <a:rPr lang="tr-TR" sz="2800" dirty="0">
                <a:solidFill>
                  <a:srgbClr val="0070C0"/>
                </a:solidFill>
              </a:rPr>
              <a:t>higroskopik materyallerin </a:t>
            </a:r>
            <a:r>
              <a:rPr lang="tr-TR" sz="2800" dirty="0">
                <a:solidFill>
                  <a:srgbClr val="7030A0"/>
                </a:solidFill>
              </a:rPr>
              <a:t>kaplanması</a:t>
            </a:r>
            <a:r>
              <a:rPr lang="tr-TR" sz="2800" dirty="0">
                <a:solidFill>
                  <a:srgbClr val="FF0000"/>
                </a:solidFill>
              </a:rPr>
              <a:t> ile oluşturulur.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6871969-A5C0-4CEF-833F-8CF6B860C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690" y="3864754"/>
            <a:ext cx="3810190" cy="2651956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3D56EEE0-6F98-404A-8002-40F722AA042C}"/>
              </a:ext>
            </a:extLst>
          </p:cNvPr>
          <p:cNvSpPr/>
          <p:nvPr/>
        </p:nvSpPr>
        <p:spPr>
          <a:xfrm>
            <a:off x="7488495" y="4158734"/>
            <a:ext cx="244329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Higroskopik materyal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371E446-BC84-45C0-A656-F6F17073E0D3}"/>
              </a:ext>
            </a:extLst>
          </p:cNvPr>
          <p:cNvSpPr/>
          <p:nvPr/>
        </p:nvSpPr>
        <p:spPr>
          <a:xfrm>
            <a:off x="9931793" y="5153056"/>
            <a:ext cx="93166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Yalıtım</a:t>
            </a:r>
          </a:p>
        </p:txBody>
      </p:sp>
    </p:spTree>
    <p:extLst>
      <p:ext uri="{BB962C8B-B14F-4D97-AF65-F5344CB8AC3E}">
        <p14:creationId xmlns:p14="http://schemas.microsoft.com/office/powerpoint/2010/main" val="393937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endParaRPr lang="tr-TR" sz="2600" dirty="0">
              <a:solidFill>
                <a:srgbClr val="FF0000"/>
              </a:solidFill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24F1C29D-C900-41C9-B4DC-1E5E9B27B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41" y="992435"/>
            <a:ext cx="7574537" cy="48125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763" y="2195627"/>
            <a:ext cx="6947337" cy="36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2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3.9 Gıdanın </a:t>
            </a:r>
            <a:r>
              <a:rPr lang="tr-TR" sz="2800" dirty="0" err="1">
                <a:solidFill>
                  <a:schemeClr val="tx2"/>
                </a:solidFill>
              </a:rPr>
              <a:t>Brixi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3.10 Gıdanın </a:t>
            </a:r>
            <a:r>
              <a:rPr lang="tr-TR" sz="2800" dirty="0" err="1">
                <a:solidFill>
                  <a:schemeClr val="tx2"/>
                </a:solidFill>
              </a:rPr>
              <a:t>pH</a:t>
            </a:r>
            <a:r>
              <a:rPr lang="tr-TR" sz="2800" dirty="0">
                <a:solidFill>
                  <a:schemeClr val="tx2"/>
                </a:solidFill>
              </a:rPr>
              <a:t> Değerleri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3.11 Gıda Enzimleri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3.12 Lezzet Ölçümü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3.13 Gıdanın Dokusu ve Partikül Boyutu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3.14 Gıda Bileşenleri Analizi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3.15 Sonuç</a:t>
            </a:r>
          </a:p>
        </p:txBody>
      </p:sp>
    </p:spTree>
    <p:extLst>
      <p:ext uri="{BB962C8B-B14F-4D97-AF65-F5344CB8AC3E}">
        <p14:creationId xmlns:p14="http://schemas.microsoft.com/office/powerpoint/2010/main" val="12394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endParaRPr lang="tr-TR" sz="26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133" y="479678"/>
            <a:ext cx="2915748" cy="6084461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E60A12A6-3199-479C-9EE1-90873DB01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120" y="621677"/>
            <a:ext cx="5142692" cy="540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7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Higroskopik malzeme havadaki nemi emdiği zaman </a:t>
            </a:r>
            <a:r>
              <a:rPr lang="tr-TR" sz="2800" dirty="0">
                <a:solidFill>
                  <a:schemeClr val="tx2"/>
                </a:solidFill>
              </a:rPr>
              <a:t>ayrışma gerçekleşir </a:t>
            </a:r>
            <a:r>
              <a:rPr lang="tr-TR" sz="2800" dirty="0">
                <a:solidFill>
                  <a:srgbClr val="FF0000"/>
                </a:solidFill>
              </a:rPr>
              <a:t>böylece </a:t>
            </a:r>
            <a:r>
              <a:rPr lang="tr-TR" sz="2800" dirty="0">
                <a:solidFill>
                  <a:schemeClr val="tx2"/>
                </a:solidFill>
              </a:rPr>
              <a:t>iki tel arasında </a:t>
            </a:r>
            <a:r>
              <a:rPr lang="tr-TR" sz="2800" dirty="0">
                <a:solidFill>
                  <a:srgbClr val="00B050"/>
                </a:solidFill>
              </a:rPr>
              <a:t>direnç değişir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Tipik olarak, </a:t>
            </a:r>
            <a:r>
              <a:rPr lang="tr-TR" sz="2800" dirty="0">
                <a:solidFill>
                  <a:srgbClr val="0070C0"/>
                </a:solidFill>
              </a:rPr>
              <a:t>nem</a:t>
            </a:r>
            <a:r>
              <a:rPr lang="tr-TR" sz="2800" dirty="0">
                <a:solidFill>
                  <a:srgbClr val="FF0000"/>
                </a:solidFill>
              </a:rPr>
              <a:t> direncinin değişimi </a:t>
            </a:r>
            <a:r>
              <a:rPr lang="tr-TR" sz="2800" dirty="0">
                <a:solidFill>
                  <a:srgbClr val="7030A0"/>
                </a:solidFill>
              </a:rPr>
              <a:t>ters üstel </a:t>
            </a:r>
            <a:r>
              <a:rPr lang="tr-TR" sz="2800" dirty="0">
                <a:solidFill>
                  <a:srgbClr val="FF0000"/>
                </a:solidFill>
              </a:rPr>
              <a:t>ilişki izler ve neredeyse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1 K</a:t>
            </a:r>
            <a:r>
              <a:rPr lang="el-GR" sz="2800" dirty="0">
                <a:solidFill>
                  <a:schemeClr val="accent3">
                    <a:lumMod val="50000"/>
                  </a:schemeClr>
                </a:solidFill>
              </a:rPr>
              <a:t>Ω'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dan 100 M</a:t>
            </a:r>
            <a:r>
              <a:rPr lang="el-GR" sz="2800" dirty="0">
                <a:solidFill>
                  <a:schemeClr val="accent3">
                    <a:lumMod val="50000"/>
                  </a:schemeClr>
                </a:solidFill>
              </a:rPr>
              <a:t>Ω'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a </a:t>
            </a:r>
            <a:r>
              <a:rPr lang="tr-TR" sz="2800" dirty="0">
                <a:solidFill>
                  <a:srgbClr val="FF0000"/>
                </a:solidFill>
              </a:rPr>
              <a:t>kadar değişir.*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ilke olarak, </a:t>
            </a:r>
            <a:r>
              <a:rPr lang="tr-TR" sz="2800" dirty="0">
                <a:solidFill>
                  <a:srgbClr val="7030A0"/>
                </a:solidFill>
              </a:rPr>
              <a:t>su buharının </a:t>
            </a:r>
            <a:r>
              <a:rPr lang="tr-TR" sz="2800" dirty="0" err="1">
                <a:solidFill>
                  <a:srgbClr val="7030A0"/>
                </a:solidFill>
              </a:rPr>
              <a:t>adsorbe</a:t>
            </a:r>
            <a:r>
              <a:rPr lang="tr-TR" sz="2800" dirty="0">
                <a:solidFill>
                  <a:srgbClr val="7030A0"/>
                </a:solidFill>
              </a:rPr>
              <a:t> edilmesi </a:t>
            </a:r>
            <a:r>
              <a:rPr lang="tr-TR" sz="2800" dirty="0">
                <a:solidFill>
                  <a:srgbClr val="FF0000"/>
                </a:solidFill>
              </a:rPr>
              <a:t>üzerine molekülleri </a:t>
            </a:r>
            <a:r>
              <a:rPr lang="tr-TR" sz="2800" dirty="0">
                <a:solidFill>
                  <a:srgbClr val="00B050"/>
                </a:solidFill>
              </a:rPr>
              <a:t>iyonik işlevsel </a:t>
            </a:r>
            <a:r>
              <a:rPr lang="tr-TR" sz="2800" dirty="0">
                <a:solidFill>
                  <a:srgbClr val="0070C0"/>
                </a:solidFill>
              </a:rPr>
              <a:t>hidroksil</a:t>
            </a:r>
            <a:r>
              <a:rPr lang="tr-TR" sz="2800" dirty="0">
                <a:solidFill>
                  <a:srgbClr val="FF0000"/>
                </a:solidFill>
              </a:rPr>
              <a:t> gruplarına ayrıştırılır ve bu </a:t>
            </a:r>
            <a:r>
              <a:rPr lang="tr-TR" sz="2800" dirty="0">
                <a:solidFill>
                  <a:srgbClr val="7030A0"/>
                </a:solidFill>
              </a:rPr>
              <a:t>film elektrik iletkenliğinde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bir artışa </a:t>
            </a:r>
            <a:r>
              <a:rPr lang="tr-TR" sz="2800" dirty="0">
                <a:solidFill>
                  <a:srgbClr val="FF0000"/>
                </a:solidFill>
              </a:rPr>
              <a:t>neden olur.*</a:t>
            </a:r>
          </a:p>
        </p:txBody>
      </p:sp>
    </p:spTree>
    <p:extLst>
      <p:ext uri="{BB962C8B-B14F-4D97-AF65-F5344CB8AC3E}">
        <p14:creationId xmlns:p14="http://schemas.microsoft.com/office/powerpoint/2010/main" val="168136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Dahası, </a:t>
            </a:r>
            <a:r>
              <a:rPr lang="tr-TR" sz="2800" dirty="0">
                <a:solidFill>
                  <a:srgbClr val="00B050"/>
                </a:solidFill>
              </a:rPr>
              <a:t>dirençli </a:t>
            </a:r>
            <a:r>
              <a:rPr lang="tr-TR" sz="2800" dirty="0" err="1">
                <a:solidFill>
                  <a:srgbClr val="00B050"/>
                </a:solidFill>
              </a:rPr>
              <a:t>sensörlerin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tepki süreleri</a:t>
            </a:r>
            <a:r>
              <a:rPr lang="tr-TR" sz="2800" dirty="0">
                <a:solidFill>
                  <a:srgbClr val="FF0000"/>
                </a:solidFill>
              </a:rPr>
              <a:t>, nem seviyesinin% 63'ünde bir değişiklik için çoğunlukla </a:t>
            </a:r>
            <a:r>
              <a:rPr lang="tr-TR" sz="2800" dirty="0">
                <a:solidFill>
                  <a:srgbClr val="0070C0"/>
                </a:solidFill>
              </a:rPr>
              <a:t>10 ila 30 saniye </a:t>
            </a:r>
            <a:r>
              <a:rPr lang="tr-TR" sz="2800" dirty="0">
                <a:solidFill>
                  <a:srgbClr val="FF0000"/>
                </a:solidFill>
              </a:rPr>
              <a:t>arasında değişir.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</a:t>
            </a:r>
            <a:r>
              <a:rPr lang="tr-TR" sz="2800" dirty="0" err="1">
                <a:solidFill>
                  <a:srgbClr val="FF0000"/>
                </a:solidFill>
              </a:rPr>
              <a:t>sensörün</a:t>
            </a:r>
            <a:r>
              <a:rPr lang="tr-TR" sz="2800" dirty="0">
                <a:solidFill>
                  <a:srgbClr val="FF0000"/>
                </a:solidFill>
              </a:rPr>
              <a:t> ana </a:t>
            </a:r>
            <a:r>
              <a:rPr lang="tr-TR" sz="2800" dirty="0">
                <a:solidFill>
                  <a:srgbClr val="0070C0"/>
                </a:solidFill>
              </a:rPr>
              <a:t>dezavantajı</a:t>
            </a:r>
            <a:r>
              <a:rPr lang="tr-TR" sz="2800" dirty="0">
                <a:solidFill>
                  <a:srgbClr val="FF0000"/>
                </a:solidFill>
              </a:rPr>
              <a:t> yüksek sıcaklıklarda </a:t>
            </a:r>
            <a:r>
              <a:rPr lang="tr-TR" sz="2800" dirty="0">
                <a:solidFill>
                  <a:schemeClr val="tx2"/>
                </a:solidFill>
              </a:rPr>
              <a:t>büyük hata vermesidir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Ayrıca, </a:t>
            </a:r>
            <a:r>
              <a:rPr lang="tr-TR" sz="2800" dirty="0" err="1">
                <a:solidFill>
                  <a:srgbClr val="FF0000"/>
                </a:solidFill>
              </a:rPr>
              <a:t>sensör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bağıl nemin </a:t>
            </a:r>
            <a:r>
              <a:rPr lang="tr-TR" sz="2800" dirty="0">
                <a:solidFill>
                  <a:srgbClr val="FF0000"/>
                </a:solidFill>
              </a:rPr>
              <a:t>tam çalışma aralığını kapsamaz.</a:t>
            </a:r>
          </a:p>
        </p:txBody>
      </p:sp>
    </p:spTree>
    <p:extLst>
      <p:ext uri="{BB962C8B-B14F-4D97-AF65-F5344CB8AC3E}">
        <p14:creationId xmlns:p14="http://schemas.microsoft.com/office/powerpoint/2010/main" val="280075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Dolayısıyla, bu tür </a:t>
            </a:r>
            <a:r>
              <a:rPr lang="tr-TR" sz="2800" dirty="0" err="1">
                <a:solidFill>
                  <a:srgbClr val="FF0000"/>
                </a:solidFill>
              </a:rPr>
              <a:t>sensörlerin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tam nem aralığını karşılaması </a:t>
            </a:r>
            <a:r>
              <a:rPr lang="tr-TR" sz="2800" dirty="0">
                <a:solidFill>
                  <a:srgbClr val="FF0000"/>
                </a:solidFill>
              </a:rPr>
              <a:t>için bir dizi </a:t>
            </a:r>
            <a:r>
              <a:rPr lang="tr-TR" sz="2800" dirty="0" err="1">
                <a:solidFill>
                  <a:srgbClr val="FF0000"/>
                </a:solidFill>
              </a:rPr>
              <a:t>sensörler</a:t>
            </a:r>
            <a:r>
              <a:rPr lang="tr-TR" sz="2800" dirty="0">
                <a:solidFill>
                  <a:srgbClr val="FF0000"/>
                </a:solidFill>
              </a:rPr>
              <a:t> gereklidir.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>
                <a:solidFill>
                  <a:srgbClr val="0070C0"/>
                </a:solidFill>
              </a:rPr>
              <a:t>diğer dezavantaj</a:t>
            </a:r>
            <a:r>
              <a:rPr lang="tr-TR" sz="2800" dirty="0">
                <a:solidFill>
                  <a:srgbClr val="FF0000"/>
                </a:solidFill>
              </a:rPr>
              <a:t>: </a:t>
            </a:r>
            <a:r>
              <a:rPr lang="tr-TR" sz="2800" dirty="0">
                <a:solidFill>
                  <a:srgbClr val="00B050"/>
                </a:solidFill>
              </a:rPr>
              <a:t>teller kirlenmeye </a:t>
            </a:r>
            <a:r>
              <a:rPr lang="tr-TR" sz="2800" dirty="0">
                <a:solidFill>
                  <a:srgbClr val="FF0000"/>
                </a:solidFill>
              </a:rPr>
              <a:t>eğilimli olduğundan, 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</a:rPr>
              <a:t>sadece soy metallerden </a:t>
            </a:r>
            <a:r>
              <a:rPr lang="tr-TR" sz="2800" dirty="0">
                <a:solidFill>
                  <a:srgbClr val="FF0000"/>
                </a:solidFill>
              </a:rPr>
              <a:t>yapılmalıdır.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dönüştürücünün </a:t>
            </a:r>
            <a:r>
              <a:rPr lang="tr-TR" sz="2800" dirty="0">
                <a:solidFill>
                  <a:srgbClr val="0070C0"/>
                </a:solidFill>
              </a:rPr>
              <a:t>doğruluğu</a:t>
            </a:r>
            <a:r>
              <a:rPr lang="tr-TR" sz="2800" dirty="0">
                <a:solidFill>
                  <a:srgbClr val="FF0000"/>
                </a:solidFill>
              </a:rPr>
              <a:t> yaklaşık ± 1.5% (bağıl nem) '</a:t>
            </a:r>
            <a:r>
              <a:rPr lang="tr-TR" sz="2800" dirty="0" err="1">
                <a:solidFill>
                  <a:srgbClr val="FF0000"/>
                </a:solidFill>
              </a:rPr>
              <a:t>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169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2" algn="l" rtl="0">
              <a:spcBef>
                <a:spcPct val="0"/>
              </a:spcBef>
            </a:pPr>
            <a:r>
              <a:rPr lang="tr-TR" sz="2800" dirty="0">
                <a:solidFill>
                  <a:srgbClr val="0070C0"/>
                </a:solidFill>
                <a:latin typeface="+mn-lt"/>
              </a:rPr>
              <a:t>Elektriksel Tip Nem Ölçerler</a:t>
            </a:r>
            <a:br>
              <a:rPr lang="en-US" sz="2800" b="1" dirty="0">
                <a:solidFill>
                  <a:srgbClr val="0070C0"/>
                </a:solidFill>
                <a:latin typeface="+mn-lt"/>
              </a:rPr>
            </a:br>
            <a:r>
              <a:rPr lang="tr-TR" sz="2800" b="1" dirty="0">
                <a:solidFill>
                  <a:srgbClr val="00B050"/>
                </a:solidFill>
                <a:latin typeface="+mn-lt"/>
              </a:rPr>
              <a:t>Elektrolitik Higrometre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21636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Elektrolitik nem </a:t>
            </a:r>
            <a:r>
              <a:rPr lang="tr-TR" sz="2800" dirty="0" err="1">
                <a:solidFill>
                  <a:srgbClr val="FF0000"/>
                </a:solidFill>
              </a:rPr>
              <a:t>sensörü</a:t>
            </a:r>
            <a:r>
              <a:rPr lang="tr-TR" sz="2800" dirty="0">
                <a:solidFill>
                  <a:srgbClr val="FF0000"/>
                </a:solidFill>
              </a:rPr>
              <a:t> dubleks sarmal bobin şeklinde </a:t>
            </a:r>
            <a:r>
              <a:rPr lang="tr-TR" sz="2800" dirty="0">
                <a:solidFill>
                  <a:srgbClr val="0070C0"/>
                </a:solidFill>
              </a:rPr>
              <a:t>Teflon</a:t>
            </a:r>
            <a:r>
              <a:rPr lang="tr-TR" sz="2800" dirty="0">
                <a:solidFill>
                  <a:srgbClr val="FF0000"/>
                </a:solidFill>
              </a:rPr>
              <a:t> veya </a:t>
            </a:r>
            <a:r>
              <a:rPr lang="tr-TR" sz="2800" dirty="0" err="1">
                <a:solidFill>
                  <a:srgbClr val="00B050"/>
                </a:solidFill>
              </a:rPr>
              <a:t>Neopherene</a:t>
            </a:r>
            <a:r>
              <a:rPr lang="tr-TR" sz="2800" dirty="0" err="1">
                <a:solidFill>
                  <a:srgbClr val="FF0000"/>
                </a:solidFill>
              </a:rPr>
              <a:t>den</a:t>
            </a:r>
            <a:r>
              <a:rPr lang="tr-TR" sz="2800" dirty="0">
                <a:solidFill>
                  <a:srgbClr val="FF0000"/>
                </a:solidFill>
              </a:rPr>
              <a:t> yapılmış bir yalıtımlı tüp üzerine sarılan, </a:t>
            </a:r>
            <a:r>
              <a:rPr lang="tr-TR" sz="2800" dirty="0">
                <a:solidFill>
                  <a:srgbClr val="7030A0"/>
                </a:solidFill>
              </a:rPr>
              <a:t>iki platin telden </a:t>
            </a:r>
            <a:r>
              <a:rPr lang="tr-TR" sz="2800" dirty="0">
                <a:solidFill>
                  <a:srgbClr val="FF0000"/>
                </a:solidFill>
              </a:rPr>
              <a:t>oluşur.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299" y="3374264"/>
            <a:ext cx="451485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8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Sargılar arasındaki boşluk </a:t>
            </a:r>
            <a:r>
              <a:rPr lang="tr-TR" sz="2800" dirty="0" err="1">
                <a:solidFill>
                  <a:srgbClr val="7030A0"/>
                </a:solidFill>
              </a:rPr>
              <a:t>fosforpentoksid</a:t>
            </a:r>
            <a:r>
              <a:rPr lang="tr-TR" sz="2800" dirty="0">
                <a:solidFill>
                  <a:srgbClr val="FF0000"/>
                </a:solidFill>
              </a:rPr>
              <a:t> P</a:t>
            </a:r>
            <a:r>
              <a:rPr lang="tr-TR" sz="2800" baseline="-25000" dirty="0">
                <a:solidFill>
                  <a:srgbClr val="FF0000"/>
                </a:solidFill>
              </a:rPr>
              <a:t>2</a:t>
            </a:r>
            <a:r>
              <a:rPr lang="tr-TR" sz="2800" dirty="0">
                <a:solidFill>
                  <a:srgbClr val="FF0000"/>
                </a:solidFill>
              </a:rPr>
              <a:t>O</a:t>
            </a:r>
            <a:r>
              <a:rPr lang="tr-TR" sz="2800" baseline="-25000" dirty="0">
                <a:solidFill>
                  <a:srgbClr val="FF0000"/>
                </a:solidFill>
              </a:rPr>
              <a:t>5</a:t>
            </a:r>
            <a:r>
              <a:rPr lang="tr-TR" sz="2800" dirty="0">
                <a:solidFill>
                  <a:srgbClr val="FF0000"/>
                </a:solidFill>
              </a:rPr>
              <a:t> gibi </a:t>
            </a:r>
            <a:r>
              <a:rPr lang="tr-TR" sz="2800" dirty="0">
                <a:solidFill>
                  <a:srgbClr val="0070C0"/>
                </a:solidFill>
              </a:rPr>
              <a:t>higroskopik bileşik </a:t>
            </a:r>
            <a:r>
              <a:rPr lang="tr-TR" sz="2800" dirty="0">
                <a:solidFill>
                  <a:srgbClr val="FF0000"/>
                </a:solidFill>
              </a:rPr>
              <a:t>ile doldurulur.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Sınama havası, daha sonra yaklaşık 100 cm</a:t>
            </a:r>
            <a:r>
              <a:rPr lang="tr-TR" sz="2800" baseline="30000" dirty="0">
                <a:solidFill>
                  <a:srgbClr val="FF0000"/>
                </a:solidFill>
              </a:rPr>
              <a:t>3</a:t>
            </a:r>
            <a:r>
              <a:rPr lang="tr-TR" sz="2800" dirty="0">
                <a:solidFill>
                  <a:srgbClr val="FF0000"/>
                </a:solidFill>
              </a:rPr>
              <a:t>/</a:t>
            </a:r>
            <a:r>
              <a:rPr lang="tr-TR" sz="2800" dirty="0" err="1">
                <a:solidFill>
                  <a:srgbClr val="FF0000"/>
                </a:solidFill>
              </a:rPr>
              <a:t>dk</a:t>
            </a:r>
            <a:r>
              <a:rPr lang="tr-TR" sz="2800" dirty="0">
                <a:solidFill>
                  <a:srgbClr val="FF0000"/>
                </a:solidFill>
              </a:rPr>
              <a:t> hızda tüp içinden geçirilmektedir.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Hücre, bir doğru </a:t>
            </a:r>
            <a:r>
              <a:rPr lang="tr-TR" sz="2800" dirty="0">
                <a:solidFill>
                  <a:srgbClr val="00B050"/>
                </a:solidFill>
              </a:rPr>
              <a:t>DC voltaj</a:t>
            </a:r>
            <a:r>
              <a:rPr lang="tr-TR" sz="2800" dirty="0">
                <a:solidFill>
                  <a:srgbClr val="FF0000"/>
                </a:solidFill>
              </a:rPr>
              <a:t> ile </a:t>
            </a:r>
            <a:r>
              <a:rPr lang="tr-TR" sz="2800" dirty="0" err="1">
                <a:solidFill>
                  <a:srgbClr val="FF0000"/>
                </a:solidFill>
              </a:rPr>
              <a:t>enerjilendirildiğinde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chemeClr val="tx2"/>
                </a:solidFill>
              </a:rPr>
              <a:t>akım</a:t>
            </a:r>
            <a:r>
              <a:rPr lang="tr-TR" sz="2800" dirty="0">
                <a:solidFill>
                  <a:srgbClr val="FF0000"/>
                </a:solidFill>
              </a:rPr>
              <a:t> sabit hava akış koşulu altında </a:t>
            </a:r>
            <a:r>
              <a:rPr lang="tr-TR" sz="2800" dirty="0">
                <a:solidFill>
                  <a:srgbClr val="0070C0"/>
                </a:solidFill>
              </a:rPr>
              <a:t>sargıda akar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Higroskopik malzemenin nem emme oranı elektrolitik ayrışma hızı eşit olduğunda sistem dengeye ulaşır.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24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nedenle, </a:t>
            </a:r>
            <a:r>
              <a:rPr lang="tr-TR" sz="2800" dirty="0">
                <a:solidFill>
                  <a:srgbClr val="0070C0"/>
                </a:solidFill>
              </a:rPr>
              <a:t>akım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7030A0"/>
                </a:solidFill>
              </a:rPr>
              <a:t>havanın bağıl nemi </a:t>
            </a:r>
            <a:r>
              <a:rPr lang="tr-TR" sz="2800" dirty="0">
                <a:solidFill>
                  <a:srgbClr val="FF0000"/>
                </a:solidFill>
              </a:rPr>
              <a:t>ile orantılı olur.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</a:t>
            </a:r>
            <a:r>
              <a:rPr lang="tr-TR" sz="2800" dirty="0">
                <a:solidFill>
                  <a:srgbClr val="00B050"/>
                </a:solidFill>
              </a:rPr>
              <a:t>cihazın tepkisi </a:t>
            </a:r>
            <a:r>
              <a:rPr lang="tr-TR" sz="2800" dirty="0">
                <a:solidFill>
                  <a:srgbClr val="FF0000"/>
                </a:solidFill>
              </a:rPr>
              <a:t>daha önce bahsedilen cihazdan </a:t>
            </a:r>
            <a:r>
              <a:rPr lang="tr-TR" sz="2800" dirty="0">
                <a:solidFill>
                  <a:srgbClr val="0070C0"/>
                </a:solidFill>
              </a:rPr>
              <a:t>daha yavaştır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Buna ek olarak, </a:t>
            </a:r>
            <a:r>
              <a:rPr lang="tr-TR" sz="2800" dirty="0">
                <a:solidFill>
                  <a:srgbClr val="0070C0"/>
                </a:solidFill>
              </a:rPr>
              <a:t>ısı değişikliği </a:t>
            </a:r>
            <a:r>
              <a:rPr lang="tr-TR" sz="2800" dirty="0">
                <a:solidFill>
                  <a:srgbClr val="FF0000"/>
                </a:solidFill>
              </a:rPr>
              <a:t>cihazının kalibrasyonunu değiştirmeye sebep olmasıdır.</a:t>
            </a:r>
          </a:p>
        </p:txBody>
      </p:sp>
    </p:spTree>
    <p:extLst>
      <p:ext uri="{BB962C8B-B14F-4D97-AF65-F5344CB8AC3E}">
        <p14:creationId xmlns:p14="http://schemas.microsoft.com/office/powerpoint/2010/main" val="60214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2" algn="l" rtl="0">
              <a:spcBef>
                <a:spcPct val="0"/>
              </a:spcBef>
            </a:pPr>
            <a:r>
              <a:rPr lang="tr-TR" sz="2800" dirty="0">
                <a:solidFill>
                  <a:srgbClr val="0070C0"/>
                </a:solidFill>
                <a:latin typeface="+mn-lt"/>
              </a:rPr>
              <a:t>Elektriksel Tip Nem Ölçerler</a:t>
            </a:r>
            <a:br>
              <a:rPr lang="en-US" sz="2800" b="1" dirty="0">
                <a:solidFill>
                  <a:srgbClr val="0070C0"/>
                </a:solidFill>
                <a:latin typeface="+mn-lt"/>
              </a:rPr>
            </a:br>
            <a:r>
              <a:rPr lang="en-US" sz="2800" b="1" dirty="0" err="1">
                <a:solidFill>
                  <a:srgbClr val="00B050"/>
                </a:solidFill>
                <a:latin typeface="+mn-lt"/>
              </a:rPr>
              <a:t>Kapasitif</a:t>
            </a:r>
            <a:r>
              <a:rPr lang="en-US" sz="2800" b="1" dirty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+mn-lt"/>
              </a:rPr>
              <a:t>Higrometre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tür </a:t>
            </a:r>
            <a:r>
              <a:rPr lang="tr-TR" sz="2800" dirty="0" err="1">
                <a:solidFill>
                  <a:srgbClr val="FF0000"/>
                </a:solidFill>
              </a:rPr>
              <a:t>sensörde</a:t>
            </a:r>
            <a:r>
              <a:rPr lang="tr-TR" sz="2800" dirty="0">
                <a:solidFill>
                  <a:srgbClr val="FF0000"/>
                </a:solidFill>
              </a:rPr>
              <a:t> malzemenin </a:t>
            </a:r>
            <a:r>
              <a:rPr lang="tr-TR" sz="2800" dirty="0">
                <a:solidFill>
                  <a:srgbClr val="0070C0"/>
                </a:solidFill>
              </a:rPr>
              <a:t>bağıl geçirgenliğinin </a:t>
            </a:r>
            <a:r>
              <a:rPr lang="tr-TR" sz="2800" dirty="0">
                <a:solidFill>
                  <a:srgbClr val="FF0000"/>
                </a:solidFill>
              </a:rPr>
              <a:t>nem emilimini değiştirmesine izin verilir.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nedenle, bağıl nemde değişikliği ile </a:t>
            </a:r>
            <a:r>
              <a:rPr lang="tr-TR" sz="2800" dirty="0" err="1">
                <a:solidFill>
                  <a:srgbClr val="00B050"/>
                </a:solidFill>
              </a:rPr>
              <a:t>kapasitans</a:t>
            </a:r>
            <a:r>
              <a:rPr lang="tr-TR" sz="2800" dirty="0">
                <a:solidFill>
                  <a:srgbClr val="FF0000"/>
                </a:solidFill>
              </a:rPr>
              <a:t> değişikliği elde etmek mümkündür.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</a:t>
            </a:r>
            <a:r>
              <a:rPr lang="tr-TR" sz="2800" dirty="0" err="1">
                <a:solidFill>
                  <a:srgbClr val="FF0000"/>
                </a:solidFill>
              </a:rPr>
              <a:t>sensörler</a:t>
            </a:r>
            <a:r>
              <a:rPr lang="tr-TR" sz="2800" dirty="0">
                <a:solidFill>
                  <a:srgbClr val="FF0000"/>
                </a:solidFill>
              </a:rPr>
              <a:t>, hassas olduğu için </a:t>
            </a:r>
            <a:r>
              <a:rPr lang="tr-TR" sz="2800" dirty="0">
                <a:solidFill>
                  <a:srgbClr val="0070C0"/>
                </a:solidFill>
              </a:rPr>
              <a:t>tasarım ve inşaata </a:t>
            </a:r>
            <a:r>
              <a:rPr lang="tr-TR" sz="2800" dirty="0">
                <a:solidFill>
                  <a:srgbClr val="FF0000"/>
                </a:solidFill>
              </a:rPr>
              <a:t>son derece duyarlılardır.</a:t>
            </a:r>
          </a:p>
        </p:txBody>
      </p:sp>
    </p:spTree>
    <p:extLst>
      <p:ext uri="{BB962C8B-B14F-4D97-AF65-F5344CB8AC3E}">
        <p14:creationId xmlns:p14="http://schemas.microsoft.com/office/powerpoint/2010/main" val="152615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Elektrotlar </a:t>
            </a:r>
            <a:r>
              <a:rPr lang="tr-TR" sz="2800" dirty="0">
                <a:solidFill>
                  <a:srgbClr val="0070C0"/>
                </a:solidFill>
              </a:rPr>
              <a:t>altın</a:t>
            </a:r>
            <a:r>
              <a:rPr lang="tr-TR" sz="2800" dirty="0">
                <a:solidFill>
                  <a:srgbClr val="FF0000"/>
                </a:solidFill>
              </a:rPr>
              <a:t> veya </a:t>
            </a:r>
            <a:r>
              <a:rPr lang="tr-TR" sz="2800" dirty="0">
                <a:solidFill>
                  <a:srgbClr val="0070C0"/>
                </a:solidFill>
              </a:rPr>
              <a:t>altın kaplama </a:t>
            </a:r>
            <a:r>
              <a:rPr lang="tr-TR" sz="2800" dirty="0">
                <a:solidFill>
                  <a:srgbClr val="FF0000"/>
                </a:solidFill>
              </a:rPr>
              <a:t>metallerden yapılması nedeni ile </a:t>
            </a:r>
            <a:r>
              <a:rPr lang="tr-TR" sz="2800" dirty="0">
                <a:solidFill>
                  <a:schemeClr val="tx2"/>
                </a:solidFill>
              </a:rPr>
              <a:t>diğer türlere göre daha masraflıdır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Daha önce açıklanmış nem metre </a:t>
            </a:r>
            <a:r>
              <a:rPr lang="tr-TR" sz="2800" dirty="0">
                <a:solidFill>
                  <a:srgbClr val="0070C0"/>
                </a:solidFill>
              </a:rPr>
              <a:t>pille çalışan </a:t>
            </a:r>
            <a:r>
              <a:rPr lang="tr-TR" sz="2800" dirty="0">
                <a:solidFill>
                  <a:srgbClr val="FF0000"/>
                </a:solidFill>
              </a:rPr>
              <a:t>taşınabilir şekildedir ve çalışma alanındaki ölçümler için çok popülerdir.</a:t>
            </a:r>
          </a:p>
        </p:txBody>
      </p:sp>
    </p:spTree>
    <p:extLst>
      <p:ext uri="{BB962C8B-B14F-4D97-AF65-F5344CB8AC3E}">
        <p14:creationId xmlns:p14="http://schemas.microsoft.com/office/powerpoint/2010/main" val="218596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600" dirty="0">
                <a:solidFill>
                  <a:srgbClr val="FF0000"/>
                </a:solidFill>
              </a:rPr>
              <a:t>3.4 </a:t>
            </a:r>
            <a:r>
              <a:rPr lang="tr-TR" sz="3600" dirty="0">
                <a:solidFill>
                  <a:srgbClr val="FF0000"/>
                </a:solidFill>
              </a:rPr>
              <a:t>Gıda İşleme Ortamında Nem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0070C0"/>
                </a:solidFill>
              </a:rPr>
              <a:t>3.4.1 </a:t>
            </a:r>
            <a:r>
              <a:rPr lang="tr-TR" sz="2800" dirty="0">
                <a:solidFill>
                  <a:srgbClr val="0070C0"/>
                </a:solidFill>
              </a:rPr>
              <a:t>Nem Tanımı</a:t>
            </a:r>
            <a:endParaRPr lang="en-US" sz="2800" dirty="0">
              <a:solidFill>
                <a:srgbClr val="0070C0"/>
              </a:solidFill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0070C0"/>
                </a:solidFill>
              </a:rPr>
              <a:t>3.4.2 </a:t>
            </a:r>
            <a:r>
              <a:rPr lang="tr-TR" sz="2800" dirty="0">
                <a:solidFill>
                  <a:srgbClr val="0070C0"/>
                </a:solidFill>
              </a:rPr>
              <a:t>Geleneksel Türleri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3.4.2.2 Islak ve Kuru Ampul Psikometri</a:t>
            </a:r>
          </a:p>
          <a:p>
            <a:pPr lvl="1">
              <a:lnSpc>
                <a:spcPct val="16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0070C0"/>
                </a:solidFill>
              </a:rPr>
              <a:t>3.4.3</a:t>
            </a:r>
            <a:r>
              <a:rPr lang="tr-TR" sz="2800" dirty="0">
                <a:solidFill>
                  <a:srgbClr val="0070C0"/>
                </a:solidFill>
              </a:rPr>
              <a:t> Elektriksel Tip Nem Ölçerler</a:t>
            </a:r>
          </a:p>
          <a:p>
            <a:pPr lvl="2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3.4.3.1 Dirençli Higrometre</a:t>
            </a:r>
          </a:p>
          <a:p>
            <a:pPr lvl="2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3.4.3.2 Elektrolitik Higrometre</a:t>
            </a:r>
          </a:p>
          <a:p>
            <a:pPr lvl="2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3.4.3.3 </a:t>
            </a:r>
            <a:r>
              <a:rPr lang="tr-TR" sz="2800" dirty="0" err="1">
                <a:solidFill>
                  <a:srgbClr val="00B050"/>
                </a:solidFill>
              </a:rPr>
              <a:t>Kapasitif</a:t>
            </a:r>
            <a:r>
              <a:rPr lang="tr-TR" sz="2800" dirty="0">
                <a:solidFill>
                  <a:srgbClr val="00B050"/>
                </a:solidFill>
              </a:rPr>
              <a:t> Higrometre</a:t>
            </a:r>
          </a:p>
        </p:txBody>
      </p:sp>
    </p:spTree>
    <p:extLst>
      <p:ext uri="{BB962C8B-B14F-4D97-AF65-F5344CB8AC3E}">
        <p14:creationId xmlns:p14="http://schemas.microsoft.com/office/powerpoint/2010/main" val="152765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chemeClr val="tx2"/>
                </a:solidFill>
              </a:rPr>
              <a:t>Gıda İşleme Ortamında Nem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Daha önce, işleme, imalat, ve </a:t>
            </a:r>
            <a:r>
              <a:rPr lang="tr-TR" sz="2800" dirty="0">
                <a:solidFill>
                  <a:srgbClr val="00B050"/>
                </a:solidFill>
              </a:rPr>
              <a:t>korunması sırasında </a:t>
            </a:r>
            <a:r>
              <a:rPr lang="tr-TR" sz="2800" dirty="0">
                <a:solidFill>
                  <a:srgbClr val="FF0000"/>
                </a:solidFill>
              </a:rPr>
              <a:t>bahsedildiği gibi </a:t>
            </a:r>
            <a:r>
              <a:rPr lang="tr-TR" sz="2800" dirty="0">
                <a:solidFill>
                  <a:srgbClr val="0070C0"/>
                </a:solidFill>
              </a:rPr>
              <a:t>nispeten nemli ortamlara </a:t>
            </a:r>
            <a:r>
              <a:rPr lang="tr-TR" sz="2800" dirty="0">
                <a:solidFill>
                  <a:srgbClr val="FF0000"/>
                </a:solidFill>
              </a:rPr>
              <a:t>maruz kaldığında, 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</a:rPr>
              <a:t>patates cipsi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C00000"/>
                </a:solidFill>
              </a:rPr>
              <a:t>kuru kahvaltılık tahıllar </a:t>
            </a:r>
            <a:r>
              <a:rPr lang="tr-TR" sz="2800" dirty="0">
                <a:solidFill>
                  <a:srgbClr val="FF0000"/>
                </a:solidFill>
              </a:rPr>
              <a:t>ve kraker gibi bazı besin öğeleri, </a:t>
            </a:r>
            <a:r>
              <a:rPr lang="tr-TR" sz="2800" dirty="0">
                <a:solidFill>
                  <a:srgbClr val="0070C0"/>
                </a:solidFill>
              </a:rPr>
              <a:t>su parçacıklarını emer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Bunun bir sonucu olarak, kalite olarak gıdada yer alan fiziksel, kimyasal ya da biyolojik değişiklikler </a:t>
            </a:r>
            <a:r>
              <a:rPr lang="tr-TR" sz="2800" dirty="0">
                <a:solidFill>
                  <a:srgbClr val="0070C0"/>
                </a:solidFill>
              </a:rPr>
              <a:t>bozulmaya</a:t>
            </a:r>
            <a:r>
              <a:rPr lang="tr-TR" sz="2800" dirty="0">
                <a:solidFill>
                  <a:srgbClr val="FF0000"/>
                </a:solidFill>
              </a:rPr>
              <a:t> sebep olur.</a:t>
            </a:r>
          </a:p>
        </p:txBody>
      </p:sp>
    </p:spTree>
    <p:extLst>
      <p:ext uri="{BB962C8B-B14F-4D97-AF65-F5344CB8AC3E}">
        <p14:creationId xmlns:p14="http://schemas.microsoft.com/office/powerpoint/2010/main" val="4107255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Fiziksel olarak gıda</a:t>
            </a:r>
            <a:r>
              <a:rPr lang="tr-TR" sz="2800" dirty="0">
                <a:solidFill>
                  <a:srgbClr val="FF0000"/>
                </a:solidFill>
              </a:rPr>
              <a:t>, vıcık lastik ve iştah kapatıcı bir şekilde olabilir.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Toz gıdaların </a:t>
            </a:r>
            <a:r>
              <a:rPr lang="tr-TR" sz="2800" dirty="0">
                <a:solidFill>
                  <a:srgbClr val="FF0000"/>
                </a:solidFill>
              </a:rPr>
              <a:t>su alımı durumunda, gıda </a:t>
            </a:r>
            <a:r>
              <a:rPr lang="tr-TR" sz="2800" dirty="0" err="1">
                <a:solidFill>
                  <a:srgbClr val="FF0000"/>
                </a:solidFill>
              </a:rPr>
              <a:t>koagüle</a:t>
            </a:r>
            <a:r>
              <a:rPr lang="tr-TR" sz="2800" dirty="0">
                <a:solidFill>
                  <a:srgbClr val="FF0000"/>
                </a:solidFill>
              </a:rPr>
              <a:t> olur.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Benzer şekilde, nemli koşullarda nemi emer toz şekerde topaklanma oluşur.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Paketlenmiş un kuru hava koşullarında </a:t>
            </a:r>
            <a:r>
              <a:rPr lang="tr-TR" sz="2800" dirty="0">
                <a:solidFill>
                  <a:srgbClr val="7030A0"/>
                </a:solidFill>
              </a:rPr>
              <a:t>nem kaybettiğinde</a:t>
            </a:r>
            <a:r>
              <a:rPr lang="tr-TR" sz="2800" dirty="0">
                <a:solidFill>
                  <a:srgbClr val="FF0000"/>
                </a:solidFill>
              </a:rPr>
              <a:t> ağırlığı azalır.</a:t>
            </a:r>
          </a:p>
        </p:txBody>
      </p:sp>
    </p:spTree>
    <p:extLst>
      <p:ext uri="{BB962C8B-B14F-4D97-AF65-F5344CB8AC3E}">
        <p14:creationId xmlns:p14="http://schemas.microsoft.com/office/powerpoint/2010/main" val="407932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Bazı gıda maddeleri </a:t>
            </a:r>
            <a:r>
              <a:rPr lang="tr-TR" sz="2800" dirty="0">
                <a:solidFill>
                  <a:srgbClr val="7030A0"/>
                </a:solidFill>
              </a:rPr>
              <a:t>tat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lezzet</a:t>
            </a:r>
            <a:r>
              <a:rPr lang="tr-TR" sz="2800" dirty="0">
                <a:solidFill>
                  <a:srgbClr val="FF0000"/>
                </a:solidFill>
              </a:rPr>
              <a:t>, ve diğer nitelikleri havadan emilen su partiküllerinin </a:t>
            </a:r>
            <a:r>
              <a:rPr lang="tr-TR" sz="2800" dirty="0">
                <a:solidFill>
                  <a:srgbClr val="0070C0"/>
                </a:solidFill>
              </a:rPr>
              <a:t>enzim oluşumundaki </a:t>
            </a:r>
            <a:r>
              <a:rPr lang="tr-TR" sz="2800" dirty="0">
                <a:solidFill>
                  <a:srgbClr val="FF0000"/>
                </a:solidFill>
              </a:rPr>
              <a:t>aşırı miktarda değişiklikler nedeniyle bozulabilir.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Fiziksel ve kimyasal bozulma yanında, gıdanın nem emilimi nedeniyle </a:t>
            </a:r>
            <a:r>
              <a:rPr lang="tr-TR" sz="2800" dirty="0">
                <a:solidFill>
                  <a:schemeClr val="tx2"/>
                </a:solidFill>
              </a:rPr>
              <a:t>biyolojik bozulma </a:t>
            </a:r>
            <a:r>
              <a:rPr lang="tr-TR" sz="2800" dirty="0">
                <a:solidFill>
                  <a:srgbClr val="FF0000"/>
                </a:solidFill>
              </a:rPr>
              <a:t>de yer alabilir.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Bakteri ve virüs gibi birçok mikroorganizma gıdayı tüketim için tehlikeli hale getirmiş olabilir.</a:t>
            </a:r>
          </a:p>
        </p:txBody>
      </p:sp>
    </p:spTree>
    <p:extLst>
      <p:ext uri="{BB962C8B-B14F-4D97-AF65-F5344CB8AC3E}">
        <p14:creationId xmlns:p14="http://schemas.microsoft.com/office/powerpoint/2010/main" val="9883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Dolayısıyla, </a:t>
            </a:r>
            <a:r>
              <a:rPr lang="tr-TR" sz="2800" dirty="0">
                <a:solidFill>
                  <a:srgbClr val="0070C0"/>
                </a:solidFill>
              </a:rPr>
              <a:t>çevredeki havanın nem seviyesi </a:t>
            </a:r>
            <a:r>
              <a:rPr lang="tr-TR" sz="2800" dirty="0">
                <a:solidFill>
                  <a:srgbClr val="00B050"/>
                </a:solidFill>
              </a:rPr>
              <a:t>gıda işleme ve muhafazası </a:t>
            </a:r>
            <a:r>
              <a:rPr lang="tr-TR" sz="2800" dirty="0">
                <a:solidFill>
                  <a:srgbClr val="FF0000"/>
                </a:solidFill>
              </a:rPr>
              <a:t>esnasında önemli bir rol oynar.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Birçok gıda işleme ve depolama işleminde, havanın nemi bu sorunları aşmak için düzenlenir.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Tablo ’de farklı gıda işleme endüstrilerindeki gerekli nem değerleri gösterilmiştir.</a:t>
            </a:r>
          </a:p>
        </p:txBody>
      </p:sp>
    </p:spTree>
    <p:extLst>
      <p:ext uri="{BB962C8B-B14F-4D97-AF65-F5344CB8AC3E}">
        <p14:creationId xmlns:p14="http://schemas.microsoft.com/office/powerpoint/2010/main" val="338135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32509"/>
            <a:ext cx="9509760" cy="6184201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nn-NO" dirty="0"/>
              <a:t>Gıda İşleme Sektörlerinde Tipik Hava Nemi</a:t>
            </a:r>
            <a:endParaRPr lang="tr-TR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818795"/>
              </p:ext>
            </p:extLst>
          </p:nvPr>
        </p:nvGraphicFramePr>
        <p:xfrm>
          <a:off x="2032000" y="723205"/>
          <a:ext cx="8127999" cy="60655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87171381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53576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39732816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tr-TR" dirty="0"/>
                        <a:t>Gıda İşleme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Aşama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</a:t>
                      </a:r>
                      <a:r>
                        <a:rPr lang="nn-NO" dirty="0"/>
                        <a:t>Hava Nemi</a:t>
                      </a:r>
                      <a:r>
                        <a:rPr lang="tr-TR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2926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Bira ve damıtma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Yığınsal</a:t>
                      </a:r>
                      <a:r>
                        <a:rPr lang="tr-TR" sz="1600" baseline="0" noProof="0" dirty="0"/>
                        <a:t> depolama</a:t>
                      </a:r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15145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Fermantasyon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8679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Filtre odası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88804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Hububat depolama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78173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Fırında pişirme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Şeker depolama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16612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Buzlanma ve sırlama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2392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Kurabiye kurutması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72125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Patates cipsi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53325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Şeker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Karamel soğutma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189398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Kalıp soğutma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40-50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54826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Çikolata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7740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Sert şeker yapımı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95264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Sert şeker ambalajı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22283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Şeker depolaması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86628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tr-TR" sz="1600" noProof="0" dirty="0"/>
                        <a:t>Konsantre etme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Molasses grinding </a:t>
                      </a:r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79113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Honey grinding </a:t>
                      </a:r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03356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Citrus crystal packing </a:t>
                      </a:r>
                      <a:endParaRPr lang="tr-T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noProof="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148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51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Yellow banded design presentation (widescreen)</Template>
  <TotalTime>1</TotalTime>
  <Words>1817</Words>
  <Application>Microsoft Office PowerPoint</Application>
  <PresentationFormat>Widescreen</PresentationFormat>
  <Paragraphs>342</Paragraphs>
  <Slides>38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Book Antiqua</vt:lpstr>
      <vt:lpstr>Cambria Math</vt:lpstr>
      <vt:lpstr>Banded Design Yellow 16x9</vt:lpstr>
      <vt:lpstr>Proses Kontrol Gıda İşleme Ortamında Nem</vt:lpstr>
      <vt:lpstr>Gıda Proseslerinde Ölçümler</vt:lpstr>
      <vt:lpstr>Gıda Proseslerinde Ölçümler</vt:lpstr>
      <vt:lpstr>3.4 Gıda İşleme Ortamında Nem</vt:lpstr>
      <vt:lpstr>Gıda İşleme Ortamında Nem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Gıda İşleme Ortamında Nem Nem Tanımı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Gıda İşleme Ortamında Nem Geleneksel Türleri</vt:lpstr>
      <vt:lpstr>Geleneksel Türleri Islak ve Kuru Hazneli Psikometre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Gıda İşleme Ortamında Nem Elektriksel Tip Nem Ölçerler</vt:lpstr>
      <vt:lpstr>Elektriksel Tip Nem Ölçerler Dirençli Higrometre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Elektriksel Tip Nem Ölçerler Elektrolitik Higrometre</vt:lpstr>
      <vt:lpstr>PowerPoint Presentation</vt:lpstr>
      <vt:lpstr>PowerPoint Presentation</vt:lpstr>
      <vt:lpstr>Elektriksel Tip Nem Ölçerler Kapasitif Higrometre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2015-10-27T08:17:55Z</dcterms:created>
  <dcterms:modified xsi:type="dcterms:W3CDTF">2026-04-24T07:25:38Z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