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8"/>
  </p:notesMasterIdLst>
  <p:handoutMasterIdLst>
    <p:handoutMasterId r:id="rId59"/>
  </p:handoutMasterIdLst>
  <p:sldIdLst>
    <p:sldId id="256" r:id="rId3"/>
    <p:sldId id="267" r:id="rId4"/>
    <p:sldId id="346" r:id="rId5"/>
    <p:sldId id="268" r:id="rId6"/>
    <p:sldId id="387" r:id="rId7"/>
    <p:sldId id="345" r:id="rId8"/>
    <p:sldId id="395" r:id="rId9"/>
    <p:sldId id="311" r:id="rId10"/>
    <p:sldId id="273" r:id="rId11"/>
    <p:sldId id="396" r:id="rId12"/>
    <p:sldId id="376" r:id="rId13"/>
    <p:sldId id="388" r:id="rId14"/>
    <p:sldId id="389" r:id="rId15"/>
    <p:sldId id="276" r:id="rId16"/>
    <p:sldId id="277" r:id="rId17"/>
    <p:sldId id="315" r:id="rId18"/>
    <p:sldId id="316" r:id="rId19"/>
    <p:sldId id="279" r:id="rId20"/>
    <p:sldId id="317" r:id="rId21"/>
    <p:sldId id="377" r:id="rId22"/>
    <p:sldId id="391" r:id="rId23"/>
    <p:sldId id="397" r:id="rId24"/>
    <p:sldId id="284" r:id="rId25"/>
    <p:sldId id="352" r:id="rId26"/>
    <p:sldId id="319" r:id="rId27"/>
    <p:sldId id="285" r:id="rId28"/>
    <p:sldId id="320" r:id="rId29"/>
    <p:sldId id="286" r:id="rId30"/>
    <p:sldId id="287" r:id="rId31"/>
    <p:sldId id="321" r:id="rId32"/>
    <p:sldId id="288" r:id="rId33"/>
    <p:sldId id="280" r:id="rId34"/>
    <p:sldId id="390" r:id="rId35"/>
    <p:sldId id="378" r:id="rId36"/>
    <p:sldId id="392" r:id="rId37"/>
    <p:sldId id="394" r:id="rId38"/>
    <p:sldId id="349" r:id="rId39"/>
    <p:sldId id="379" r:id="rId40"/>
    <p:sldId id="281" r:id="rId41"/>
    <p:sldId id="348" r:id="rId42"/>
    <p:sldId id="351" r:id="rId43"/>
    <p:sldId id="282" r:id="rId44"/>
    <p:sldId id="283" r:id="rId45"/>
    <p:sldId id="299" r:id="rId46"/>
    <p:sldId id="330" r:id="rId47"/>
    <p:sldId id="381" r:id="rId48"/>
    <p:sldId id="353" r:id="rId49"/>
    <p:sldId id="300" r:id="rId50"/>
    <p:sldId id="332" r:id="rId51"/>
    <p:sldId id="333" r:id="rId52"/>
    <p:sldId id="354" r:id="rId53"/>
    <p:sldId id="383" r:id="rId54"/>
    <p:sldId id="289" r:id="rId55"/>
    <p:sldId id="290" r:id="rId56"/>
    <p:sldId id="380"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Yaza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C89EF96-8CEA-46FF-86C4-4CE0E760980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Açık Stil 3 - Vurgu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A111915-BE36-4E01-A7E5-04B1672EAD32}" styleName="Açık Stil 2 - Vurgu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0A1B5D5-9B99-4C35-A422-299274C87663}" styleName="Orta Stil 1 - Vurgu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1497" autoAdjust="0"/>
  </p:normalViewPr>
  <p:slideViewPr>
    <p:cSldViewPr snapToGrid="0">
      <p:cViewPr varScale="1">
        <p:scale>
          <a:sx n="48" d="100"/>
          <a:sy n="48" d="100"/>
        </p:scale>
        <p:origin x="67" y="648"/>
      </p:cViewPr>
      <p:guideLst>
        <p:guide pos="3840"/>
        <p:guide orient="horz" pos="2160"/>
      </p:guideLst>
    </p:cSldViewPr>
  </p:slideViewPr>
  <p:notesTextViewPr>
    <p:cViewPr>
      <p:scale>
        <a:sx n="1" d="1"/>
        <a:sy n="1" d="1"/>
      </p:scale>
      <p:origin x="0" y="0"/>
    </p:cViewPr>
  </p:notesTextViewPr>
  <p:notesViewPr>
    <p:cSldViewPr snapToGrid="0">
      <p:cViewPr varScale="1">
        <p:scale>
          <a:sx n="63" d="100"/>
          <a:sy n="63" d="100"/>
        </p:scale>
        <p:origin x="2838"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presProps" Target="pres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handoutMaster" Target="handoutMasters/handout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D9D2DDA-69D8-473F-A583-B6774B31A77B}" type="datetimeFigureOut">
              <a:rPr lang="en-US"/>
              <a:t>24-04-2026</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2392CCB-FF08-4D29-8DA3-E1FD86044808}" type="slidenum">
              <a:rPr/>
              <a:t>‹#›</a:t>
            </a:fld>
            <a:endParaRPr/>
          </a:p>
        </p:txBody>
      </p:sp>
    </p:spTree>
    <p:extLst>
      <p:ext uri="{BB962C8B-B14F-4D97-AF65-F5344CB8AC3E}">
        <p14:creationId xmlns:p14="http://schemas.microsoft.com/office/powerpoint/2010/main" val="16621533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1F6DFB-6833-46E4-B515-70E0D9178056}" type="datetimeFigureOut">
              <a:rPr lang="en-US"/>
              <a:t>24-04-2026</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8706C7-F2C3-48B6-8A22-C484D800B5D4}" type="slidenum">
              <a:rPr/>
              <a:t>‹#›</a:t>
            </a:fld>
            <a:endParaRPr/>
          </a:p>
        </p:txBody>
      </p:sp>
    </p:spTree>
    <p:extLst>
      <p:ext uri="{BB962C8B-B14F-4D97-AF65-F5344CB8AC3E}">
        <p14:creationId xmlns:p14="http://schemas.microsoft.com/office/powerpoint/2010/main" val="599506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sz="1200" b="0" i="0" kern="1200" dirty="0">
                <a:solidFill>
                  <a:schemeClr val="tx1"/>
                </a:solidFill>
                <a:effectLst/>
                <a:latin typeface="+mn-lt"/>
                <a:ea typeface="+mn-ea"/>
                <a:cs typeface="+mn-cs"/>
              </a:rPr>
              <a:t>A subjective test is evaluated by giving an opinion. </a:t>
            </a:r>
            <a:endParaRPr lang="tr-TR" sz="1200" b="0" i="0" kern="1200" dirty="0">
              <a:solidFill>
                <a:schemeClr val="tx1"/>
              </a:solidFill>
              <a:effectLst/>
              <a:latin typeface="+mn-lt"/>
              <a:ea typeface="+mn-ea"/>
              <a:cs typeface="+mn-cs"/>
            </a:endParaRPr>
          </a:p>
          <a:p>
            <a:endParaRPr lang="tr-TR" dirty="0"/>
          </a:p>
        </p:txBody>
      </p:sp>
      <p:sp>
        <p:nvSpPr>
          <p:cNvPr id="4" name="Slayt Numarası Yer Tutucusu 3"/>
          <p:cNvSpPr>
            <a:spLocks noGrp="1"/>
          </p:cNvSpPr>
          <p:nvPr>
            <p:ph type="sldNum" sz="quarter" idx="10"/>
          </p:nvPr>
        </p:nvSpPr>
        <p:spPr/>
        <p:txBody>
          <a:bodyPr/>
          <a:lstStyle/>
          <a:p>
            <a:fld id="{958706C7-F2C3-48B6-8A22-C484D800B5D4}" type="slidenum">
              <a:rPr lang="tr-TR" smtClean="0"/>
              <a:t>5</a:t>
            </a:fld>
            <a:endParaRPr lang="tr-TR"/>
          </a:p>
        </p:txBody>
      </p:sp>
    </p:spTree>
    <p:extLst>
      <p:ext uri="{BB962C8B-B14F-4D97-AF65-F5344CB8AC3E}">
        <p14:creationId xmlns:p14="http://schemas.microsoft.com/office/powerpoint/2010/main" val="167457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Kızılötesi</a:t>
            </a:r>
            <a:r>
              <a:rPr lang="en-US" sz="1200" b="1" i="0" u="none" strike="noStrike" kern="1200" baseline="0" dirty="0">
                <a:solidFill>
                  <a:schemeClr val="tx1"/>
                </a:solidFill>
                <a:latin typeface="+mn-lt"/>
                <a:ea typeface="+mn-ea"/>
                <a:cs typeface="+mn-cs"/>
              </a:rPr>
              <a:t> (İnfrared)</a:t>
            </a:r>
            <a:r>
              <a:rPr lang="tr-TR"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Işınların</a:t>
            </a:r>
            <a:r>
              <a:rPr lang="en-US" sz="1200" b="1" i="0" u="none" strike="noStrike" kern="1200" baseline="0" dirty="0">
                <a:solidFill>
                  <a:schemeClr val="tx1"/>
                </a:solidFill>
                <a:latin typeface="+mn-lt"/>
                <a:ea typeface="+mn-ea"/>
                <a:cs typeface="+mn-cs"/>
              </a:rPr>
              <a:t> Gıda </a:t>
            </a:r>
            <a:r>
              <a:rPr lang="en-US" sz="1200" b="1" i="0" u="none" strike="noStrike" kern="1200" baseline="0" dirty="0" err="1">
                <a:solidFill>
                  <a:schemeClr val="tx1"/>
                </a:solidFill>
                <a:latin typeface="+mn-lt"/>
                <a:ea typeface="+mn-ea"/>
                <a:cs typeface="+mn-cs"/>
              </a:rPr>
              <a:t>Endüstrisinde</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Kullanımı</a:t>
            </a:r>
            <a:r>
              <a:rPr lang="en-US" sz="1200" b="1" i="0" u="none" strike="noStrike" kern="1200" baseline="0" dirty="0">
                <a:solidFill>
                  <a:schemeClr val="tx1"/>
                </a:solidFill>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958706C7-F2C3-48B6-8A22-C484D800B5D4}" type="slidenum">
              <a:rPr lang="en-US" smtClean="0"/>
              <a:t>19</a:t>
            </a:fld>
            <a:endParaRPr lang="en-US"/>
          </a:p>
        </p:txBody>
      </p:sp>
    </p:spTree>
    <p:extLst>
      <p:ext uri="{BB962C8B-B14F-4D97-AF65-F5344CB8AC3E}">
        <p14:creationId xmlns:p14="http://schemas.microsoft.com/office/powerpoint/2010/main" val="11475566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http://www.sensorsmag.com/humidity-moisture/microwave-resonator-based-sensors-accurate-solution-measurin-10239</a:t>
            </a:r>
          </a:p>
        </p:txBody>
      </p:sp>
      <p:sp>
        <p:nvSpPr>
          <p:cNvPr id="4" name="Slayt Numarası Yer Tutucusu 3"/>
          <p:cNvSpPr>
            <a:spLocks noGrp="1"/>
          </p:cNvSpPr>
          <p:nvPr>
            <p:ph type="sldNum" sz="quarter" idx="10"/>
          </p:nvPr>
        </p:nvSpPr>
        <p:spPr/>
        <p:txBody>
          <a:bodyPr/>
          <a:lstStyle/>
          <a:p>
            <a:fld id="{958706C7-F2C3-48B6-8A22-C484D800B5D4}" type="slidenum">
              <a:rPr lang="tr-TR" smtClean="0"/>
              <a:t>23</a:t>
            </a:fld>
            <a:endParaRPr lang="tr-TR"/>
          </a:p>
        </p:txBody>
      </p:sp>
    </p:spTree>
    <p:extLst>
      <p:ext uri="{BB962C8B-B14F-4D97-AF65-F5344CB8AC3E}">
        <p14:creationId xmlns:p14="http://schemas.microsoft.com/office/powerpoint/2010/main" val="38329272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b="1" i="0" u="none" strike="noStrike" kern="1200" baseline="0" dirty="0">
                <a:solidFill>
                  <a:schemeClr val="tx1"/>
                </a:solidFill>
                <a:latin typeface="+mn-lt"/>
                <a:ea typeface="+mn-ea"/>
                <a:cs typeface="+mn-cs"/>
              </a:rPr>
              <a:t>Ali AKMAN, Sibel GÜLER, Okan SÜLE, Ali OKTAY4, ENDÜSTRİYEL MALZEMELERİN NEMLİLİK ORANININ MİKRODALGA TEKNİĞİYLE TAYİNİ</a:t>
            </a:r>
            <a:endParaRPr lang="en-US" dirty="0"/>
          </a:p>
          <a:p>
            <a:endParaRPr lang="tr-TR" dirty="0"/>
          </a:p>
        </p:txBody>
      </p:sp>
      <p:sp>
        <p:nvSpPr>
          <p:cNvPr id="4" name="Slayt Numarası Yer Tutucusu 3"/>
          <p:cNvSpPr>
            <a:spLocks noGrp="1"/>
          </p:cNvSpPr>
          <p:nvPr>
            <p:ph type="sldNum" sz="quarter" idx="5"/>
          </p:nvPr>
        </p:nvSpPr>
        <p:spPr/>
        <p:txBody>
          <a:bodyPr/>
          <a:lstStyle/>
          <a:p>
            <a:fld id="{958706C7-F2C3-48B6-8A22-C484D800B5D4}" type="slidenum">
              <a:rPr lang="tr-TR" smtClean="0"/>
              <a:t>32</a:t>
            </a:fld>
            <a:endParaRPr lang="tr-TR"/>
          </a:p>
        </p:txBody>
      </p:sp>
    </p:spTree>
    <p:extLst>
      <p:ext uri="{BB962C8B-B14F-4D97-AF65-F5344CB8AC3E}">
        <p14:creationId xmlns:p14="http://schemas.microsoft.com/office/powerpoint/2010/main" val="18913725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http://www.nemsensoru.com/mikro_dalga_nem_sensoru_nasil_calisir.php</a:t>
            </a:r>
          </a:p>
        </p:txBody>
      </p:sp>
      <p:sp>
        <p:nvSpPr>
          <p:cNvPr id="4" name="Slide Number Placeholder 3"/>
          <p:cNvSpPr>
            <a:spLocks noGrp="1"/>
          </p:cNvSpPr>
          <p:nvPr>
            <p:ph type="sldNum" sz="quarter" idx="10"/>
          </p:nvPr>
        </p:nvSpPr>
        <p:spPr/>
        <p:txBody>
          <a:bodyPr/>
          <a:lstStyle/>
          <a:p>
            <a:fld id="{958706C7-F2C3-48B6-8A22-C484D800B5D4}" type="slidenum">
              <a:rPr lang="en-US" smtClean="0"/>
              <a:t>33</a:t>
            </a:fld>
            <a:endParaRPr lang="en-US"/>
          </a:p>
        </p:txBody>
      </p:sp>
    </p:spTree>
    <p:extLst>
      <p:ext uri="{BB962C8B-B14F-4D97-AF65-F5344CB8AC3E}">
        <p14:creationId xmlns:p14="http://schemas.microsoft.com/office/powerpoint/2010/main" val="2727470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http://www.nemsensoru.com/mikro_dalga_nem_sensoru_nasil_calisir.php</a:t>
            </a:r>
          </a:p>
        </p:txBody>
      </p:sp>
      <p:sp>
        <p:nvSpPr>
          <p:cNvPr id="4" name="Slide Number Placeholder 3"/>
          <p:cNvSpPr>
            <a:spLocks noGrp="1"/>
          </p:cNvSpPr>
          <p:nvPr>
            <p:ph type="sldNum" sz="quarter" idx="10"/>
          </p:nvPr>
        </p:nvSpPr>
        <p:spPr/>
        <p:txBody>
          <a:bodyPr/>
          <a:lstStyle/>
          <a:p>
            <a:fld id="{958706C7-F2C3-48B6-8A22-C484D800B5D4}" type="slidenum">
              <a:rPr lang="en-US" smtClean="0"/>
              <a:t>34</a:t>
            </a:fld>
            <a:endParaRPr lang="en-US"/>
          </a:p>
        </p:txBody>
      </p:sp>
    </p:spTree>
    <p:extLst>
      <p:ext uri="{BB962C8B-B14F-4D97-AF65-F5344CB8AC3E}">
        <p14:creationId xmlns:p14="http://schemas.microsoft.com/office/powerpoint/2010/main" val="15971446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http://www.nemsensoru.com/mikro_dalga_nem_sensoru_nasil_calisir.php</a:t>
            </a:r>
          </a:p>
        </p:txBody>
      </p:sp>
      <p:sp>
        <p:nvSpPr>
          <p:cNvPr id="4" name="Slide Number Placeholder 3"/>
          <p:cNvSpPr>
            <a:spLocks noGrp="1"/>
          </p:cNvSpPr>
          <p:nvPr>
            <p:ph type="sldNum" sz="quarter" idx="10"/>
          </p:nvPr>
        </p:nvSpPr>
        <p:spPr/>
        <p:txBody>
          <a:bodyPr/>
          <a:lstStyle/>
          <a:p>
            <a:fld id="{958706C7-F2C3-48B6-8A22-C484D800B5D4}" type="slidenum">
              <a:rPr lang="en-US" smtClean="0"/>
              <a:t>35</a:t>
            </a:fld>
            <a:endParaRPr lang="en-US"/>
          </a:p>
        </p:txBody>
      </p:sp>
    </p:spTree>
    <p:extLst>
      <p:ext uri="{BB962C8B-B14F-4D97-AF65-F5344CB8AC3E}">
        <p14:creationId xmlns:p14="http://schemas.microsoft.com/office/powerpoint/2010/main" val="17157258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http://www.nemsensoru.com/mikro_dalga_nem_sensoru_nasil_calisir.php</a:t>
            </a:r>
          </a:p>
        </p:txBody>
      </p:sp>
      <p:sp>
        <p:nvSpPr>
          <p:cNvPr id="4" name="Slide Number Placeholder 3"/>
          <p:cNvSpPr>
            <a:spLocks noGrp="1"/>
          </p:cNvSpPr>
          <p:nvPr>
            <p:ph type="sldNum" sz="quarter" idx="10"/>
          </p:nvPr>
        </p:nvSpPr>
        <p:spPr/>
        <p:txBody>
          <a:bodyPr/>
          <a:lstStyle/>
          <a:p>
            <a:fld id="{958706C7-F2C3-48B6-8A22-C484D800B5D4}" type="slidenum">
              <a:rPr lang="en-US" smtClean="0"/>
              <a:t>36</a:t>
            </a:fld>
            <a:endParaRPr lang="en-US"/>
          </a:p>
        </p:txBody>
      </p:sp>
    </p:spTree>
    <p:extLst>
      <p:ext uri="{BB962C8B-B14F-4D97-AF65-F5344CB8AC3E}">
        <p14:creationId xmlns:p14="http://schemas.microsoft.com/office/powerpoint/2010/main" val="22394732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http://www.nemsensoru.com/mikro_dalga_nem_sensoru_nasil_calisir.php</a:t>
            </a:r>
          </a:p>
        </p:txBody>
      </p:sp>
      <p:sp>
        <p:nvSpPr>
          <p:cNvPr id="4" name="Slide Number Placeholder 3"/>
          <p:cNvSpPr>
            <a:spLocks noGrp="1"/>
          </p:cNvSpPr>
          <p:nvPr>
            <p:ph type="sldNum" sz="quarter" idx="10"/>
          </p:nvPr>
        </p:nvSpPr>
        <p:spPr/>
        <p:txBody>
          <a:bodyPr/>
          <a:lstStyle/>
          <a:p>
            <a:fld id="{958706C7-F2C3-48B6-8A22-C484D800B5D4}" type="slidenum">
              <a:rPr lang="en-US" smtClean="0"/>
              <a:t>38</a:t>
            </a:fld>
            <a:endParaRPr lang="en-US"/>
          </a:p>
        </p:txBody>
      </p:sp>
    </p:spTree>
    <p:extLst>
      <p:ext uri="{BB962C8B-B14F-4D97-AF65-F5344CB8AC3E}">
        <p14:creationId xmlns:p14="http://schemas.microsoft.com/office/powerpoint/2010/main" val="4062561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1" y="1905000"/>
            <a:ext cx="12188826" cy="3200400"/>
          </a:xfrm>
          <a:prstGeom prst="rect">
            <a:avLst/>
          </a:prstGeom>
          <a:gradFill flip="none" rotWithShape="1">
            <a:gsLst>
              <a:gs pos="100000">
                <a:schemeClr val="accent1">
                  <a:alpha val="50000"/>
                </a:schemeClr>
              </a:gs>
              <a:gs pos="0">
                <a:schemeClr val="accent1">
                  <a:lumMod val="60000"/>
                  <a:lumOff val="40000"/>
                  <a:alpha val="5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a:p>
        </p:txBody>
      </p:sp>
      <p:sp>
        <p:nvSpPr>
          <p:cNvPr id="10" name="Rectangle 9"/>
          <p:cNvSpPr/>
          <p:nvPr/>
        </p:nvSpPr>
        <p:spPr>
          <a:xfrm>
            <a:off x="-2" y="1795132"/>
            <a:ext cx="12188826" cy="73152"/>
          </a:xfrm>
          <a:prstGeom prst="rect">
            <a:avLst/>
          </a:prstGeom>
          <a:gradFill flip="none" rotWithShape="1">
            <a:gsLst>
              <a:gs pos="100000">
                <a:schemeClr val="accent1">
                  <a:alpha val="80000"/>
                </a:schemeClr>
              </a:gs>
              <a:gs pos="0">
                <a:schemeClr val="accent1">
                  <a:lumMod val="60000"/>
                  <a:lumOff val="40000"/>
                  <a:alpha val="8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a:p>
        </p:txBody>
      </p:sp>
      <p:sp>
        <p:nvSpPr>
          <p:cNvPr id="11" name="Rectangle 10"/>
          <p:cNvSpPr/>
          <p:nvPr/>
        </p:nvSpPr>
        <p:spPr>
          <a:xfrm>
            <a:off x="-2" y="5142116"/>
            <a:ext cx="12188826" cy="73152"/>
          </a:xfrm>
          <a:prstGeom prst="rect">
            <a:avLst/>
          </a:prstGeom>
          <a:gradFill flip="none" rotWithShape="1">
            <a:gsLst>
              <a:gs pos="100000">
                <a:schemeClr val="accent1">
                  <a:alpha val="80000"/>
                </a:schemeClr>
              </a:gs>
              <a:gs pos="0">
                <a:schemeClr val="accent1">
                  <a:lumMod val="60000"/>
                  <a:lumOff val="40000"/>
                  <a:alpha val="8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a:p>
        </p:txBody>
      </p:sp>
      <p:sp>
        <p:nvSpPr>
          <p:cNvPr id="2" name="Title 1"/>
          <p:cNvSpPr>
            <a:spLocks noGrp="1"/>
          </p:cNvSpPr>
          <p:nvPr>
            <p:ph type="ctrTitle"/>
          </p:nvPr>
        </p:nvSpPr>
        <p:spPr>
          <a:xfrm>
            <a:off x="1295400" y="2079812"/>
            <a:ext cx="9601200" cy="1724092"/>
          </a:xfrm>
        </p:spPr>
        <p:txBody>
          <a:bodyPr anchor="b"/>
          <a:lstStyle>
            <a:lvl1pPr algn="ctr">
              <a:defRPr sz="5400"/>
            </a:lvl1pPr>
          </a:lstStyle>
          <a:p>
            <a:r>
              <a:rPr lang="en-US"/>
              <a:t>Click to edit Master title style</a:t>
            </a:r>
            <a:endParaRPr/>
          </a:p>
        </p:txBody>
      </p:sp>
      <p:sp>
        <p:nvSpPr>
          <p:cNvPr id="3" name="Subtitle 2"/>
          <p:cNvSpPr>
            <a:spLocks noGrp="1"/>
          </p:cNvSpPr>
          <p:nvPr>
            <p:ph type="subTitle" idx="1"/>
          </p:nvPr>
        </p:nvSpPr>
        <p:spPr>
          <a:xfrm>
            <a:off x="1295400" y="3959352"/>
            <a:ext cx="9601200" cy="914400"/>
          </a:xfrm>
        </p:spPr>
        <p:txBody>
          <a:bodyPr>
            <a:normAutofit/>
          </a:bodyPr>
          <a:lstStyle>
            <a:lvl1pPr marL="0" indent="0" algn="ctr">
              <a:spcBef>
                <a:spcPts val="0"/>
              </a:spcBef>
              <a:buNone/>
              <a:defRPr sz="2000"/>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a:p>
        </p:txBody>
      </p:sp>
    </p:spTree>
    <p:extLst>
      <p:ext uri="{BB962C8B-B14F-4D97-AF65-F5344CB8AC3E}">
        <p14:creationId xmlns:p14="http://schemas.microsoft.com/office/powerpoint/2010/main" val="1985752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0B277187-C200-495F-A386-621319EADA8F}" type="datetimeFigureOut">
              <a:rPr lang="en-US"/>
              <a:t>24-04-2026</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C749032-2A07-4AE8-BA90-74324CAE0C87}" type="slidenum">
              <a:rPr/>
              <a:t>‹#›</a:t>
            </a:fld>
            <a:endParaRPr/>
          </a:p>
        </p:txBody>
      </p:sp>
    </p:spTree>
    <p:extLst>
      <p:ext uri="{BB962C8B-B14F-4D97-AF65-F5344CB8AC3E}">
        <p14:creationId xmlns:p14="http://schemas.microsoft.com/office/powerpoint/2010/main" val="2735931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274638"/>
            <a:ext cx="2628900" cy="5897562"/>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838200" y="274638"/>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0B277187-C200-495F-A386-621319EADA8F}" type="datetimeFigureOut">
              <a:rPr lang="en-US"/>
              <a:t>24-04-2026</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C749032-2A07-4AE8-BA90-74324CAE0C87}" type="slidenum">
              <a:rPr/>
              <a:t>‹#›</a:t>
            </a:fld>
            <a:endParaRPr/>
          </a:p>
        </p:txBody>
      </p:sp>
    </p:spTree>
    <p:extLst>
      <p:ext uri="{BB962C8B-B14F-4D97-AF65-F5344CB8AC3E}">
        <p14:creationId xmlns:p14="http://schemas.microsoft.com/office/powerpoint/2010/main" val="4230509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0B277187-C200-495F-A386-621319EADA8F}" type="datetimeFigureOut">
              <a:rPr lang="en-US"/>
              <a:t>24-04-2026</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C749032-2A07-4AE8-BA90-74324CAE0C87}" type="slidenum">
              <a:rPr/>
              <a:t>‹#›</a:t>
            </a:fld>
            <a:endParaRPr/>
          </a:p>
        </p:txBody>
      </p:sp>
    </p:spTree>
    <p:extLst>
      <p:ext uri="{BB962C8B-B14F-4D97-AF65-F5344CB8AC3E}">
        <p14:creationId xmlns:p14="http://schemas.microsoft.com/office/powerpoint/2010/main" val="4217319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gradFill rotWithShape="1">
          <a:gsLst>
            <a:gs pos="100000">
              <a:schemeClr val="accent1">
                <a:alpha val="80000"/>
              </a:schemeClr>
            </a:gs>
            <a:gs pos="0">
              <a:schemeClr val="accent1">
                <a:lumMod val="40000"/>
                <a:lumOff val="60000"/>
                <a:alpha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0" y="2130552"/>
            <a:ext cx="9601200" cy="2359152"/>
          </a:xfrm>
        </p:spPr>
        <p:txBody>
          <a:bodyPr anchor="b">
            <a:normAutofit/>
          </a:bodyPr>
          <a:lstStyle>
            <a:lvl1pPr algn="ctr">
              <a:defRPr sz="5400" b="1"/>
            </a:lvl1pPr>
          </a:lstStyle>
          <a:p>
            <a:r>
              <a:rPr lang="en-US"/>
              <a:t>Click to edit Master title style</a:t>
            </a:r>
            <a:endParaRPr/>
          </a:p>
        </p:txBody>
      </p:sp>
      <p:sp>
        <p:nvSpPr>
          <p:cNvPr id="3" name="Text Placeholder 2"/>
          <p:cNvSpPr>
            <a:spLocks noGrp="1"/>
          </p:cNvSpPr>
          <p:nvPr>
            <p:ph type="body" idx="1"/>
          </p:nvPr>
        </p:nvSpPr>
        <p:spPr>
          <a:xfrm>
            <a:off x="1295400" y="4572000"/>
            <a:ext cx="9601200" cy="841248"/>
          </a:xfrm>
        </p:spPr>
        <p:txBody>
          <a:bodyPr anchor="t"/>
          <a:lstStyle>
            <a:lvl1pPr marL="0" indent="0" algn="ctr">
              <a:spcBef>
                <a:spcPts val="0"/>
              </a:spcBef>
              <a:buNone/>
              <a:defRPr sz="2000">
                <a:solidFill>
                  <a:schemeClr val="tx1">
                    <a:lumMod val="90000"/>
                    <a:lumOff val="1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277187-C200-495F-A386-621319EADA8F}" type="datetimeFigureOut">
              <a:rPr lang="en-US"/>
              <a:t>24-04-2026</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C749032-2A07-4AE8-BA90-74324CAE0C87}" type="slidenum">
              <a:rPr/>
              <a:t>‹#›</a:t>
            </a:fld>
            <a:endParaRPr/>
          </a:p>
        </p:txBody>
      </p:sp>
    </p:spTree>
    <p:extLst>
      <p:ext uri="{BB962C8B-B14F-4D97-AF65-F5344CB8AC3E}">
        <p14:creationId xmlns:p14="http://schemas.microsoft.com/office/powerpoint/2010/main" val="3162033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341120" y="1901952"/>
            <a:ext cx="4572000" cy="4123944"/>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78880" y="1901952"/>
            <a:ext cx="4572000" cy="4123944"/>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0B277187-C200-495F-A386-621319EADA8F}" type="datetimeFigureOut">
              <a:rPr lang="en-US"/>
              <a:t>24-04-2026</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FC749032-2A07-4AE8-BA90-74324CAE0C87}" type="slidenum">
              <a:rPr/>
              <a:t>‹#›</a:t>
            </a:fld>
            <a:endParaRPr/>
          </a:p>
        </p:txBody>
      </p:sp>
    </p:spTree>
    <p:extLst>
      <p:ext uri="{BB962C8B-B14F-4D97-AF65-F5344CB8AC3E}">
        <p14:creationId xmlns:p14="http://schemas.microsoft.com/office/powerpoint/2010/main" val="3676357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341120" y="1837464"/>
            <a:ext cx="4572000" cy="766588"/>
          </a:xfrm>
        </p:spPr>
        <p:txBody>
          <a:bodyPr anchor="ctr">
            <a:normAutofit/>
          </a:bodyPr>
          <a:lstStyle>
            <a:lvl1pPr marL="0" indent="0">
              <a:spcBef>
                <a:spcPts val="0"/>
              </a:spcBef>
              <a:buNone/>
              <a:defRPr sz="2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41120" y="2740732"/>
            <a:ext cx="4572000" cy="3288847"/>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78880" y="1837464"/>
            <a:ext cx="4572000" cy="766588"/>
          </a:xfrm>
        </p:spPr>
        <p:txBody>
          <a:bodyPr anchor="ctr">
            <a:normAutofit/>
          </a:bodyPr>
          <a:lstStyle>
            <a:lvl1pPr marL="0" indent="0">
              <a:spcBef>
                <a:spcPts val="0"/>
              </a:spcBef>
              <a:buNone/>
              <a:defRPr sz="2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78880" y="2740732"/>
            <a:ext cx="4572000" cy="3288847"/>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0B277187-C200-495F-A386-621319EADA8F}" type="datetimeFigureOut">
              <a:rPr lang="en-US"/>
              <a:t>24-04-2026</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FC749032-2A07-4AE8-BA90-74324CAE0C87}" type="slidenum">
              <a:rPr/>
              <a:t>‹#›</a:t>
            </a:fld>
            <a:endParaRPr/>
          </a:p>
        </p:txBody>
      </p:sp>
    </p:spTree>
    <p:extLst>
      <p:ext uri="{BB962C8B-B14F-4D97-AF65-F5344CB8AC3E}">
        <p14:creationId xmlns:p14="http://schemas.microsoft.com/office/powerpoint/2010/main" val="3254392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0B277187-C200-495F-A386-621319EADA8F}" type="datetimeFigureOut">
              <a:rPr lang="en-US"/>
              <a:t>24-04-2026</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FC749032-2A07-4AE8-BA90-74324CAE0C87}" type="slidenum">
              <a:rPr/>
              <a:t>‹#›</a:t>
            </a:fld>
            <a:endParaRPr/>
          </a:p>
        </p:txBody>
      </p:sp>
    </p:spTree>
    <p:extLst>
      <p:ext uri="{BB962C8B-B14F-4D97-AF65-F5344CB8AC3E}">
        <p14:creationId xmlns:p14="http://schemas.microsoft.com/office/powerpoint/2010/main" val="1412916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5" name="Group 4"/>
          <p:cNvGrpSpPr/>
          <p:nvPr/>
        </p:nvGrpSpPr>
        <p:grpSpPr>
          <a:xfrm flipV="1">
            <a:off x="1585" y="0"/>
            <a:ext cx="12188827" cy="377952"/>
            <a:chOff x="-1" y="6480048"/>
            <a:chExt cx="12188827" cy="377952"/>
          </a:xfrm>
        </p:grpSpPr>
        <p:sp>
          <p:nvSpPr>
            <p:cNvPr id="6" name="Rectangle 5"/>
            <p:cNvSpPr/>
            <p:nvPr/>
          </p:nvSpPr>
          <p:spPr>
            <a:xfrm>
              <a:off x="0" y="6583680"/>
              <a:ext cx="12188826" cy="274320"/>
            </a:xfrm>
            <a:prstGeom prst="rect">
              <a:avLst/>
            </a:prstGeom>
            <a:gradFill flip="none" rotWithShape="1">
              <a:gsLst>
                <a:gs pos="100000">
                  <a:schemeClr val="accent1">
                    <a:alpha val="50000"/>
                  </a:schemeClr>
                </a:gs>
                <a:gs pos="0">
                  <a:schemeClr val="accent1">
                    <a:lumMod val="60000"/>
                    <a:lumOff val="40000"/>
                    <a:alpha val="5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a:p>
          </p:txBody>
        </p:sp>
        <p:sp>
          <p:nvSpPr>
            <p:cNvPr id="7" name="Rectangle 6"/>
            <p:cNvSpPr/>
            <p:nvPr/>
          </p:nvSpPr>
          <p:spPr>
            <a:xfrm>
              <a:off x="-1" y="6480048"/>
              <a:ext cx="12188826" cy="73152"/>
            </a:xfrm>
            <a:prstGeom prst="rect">
              <a:avLst/>
            </a:prstGeom>
            <a:gradFill flip="none" rotWithShape="1">
              <a:gsLst>
                <a:gs pos="100000">
                  <a:schemeClr val="accent1">
                    <a:alpha val="80000"/>
                  </a:schemeClr>
                </a:gs>
                <a:gs pos="0">
                  <a:schemeClr val="accent1">
                    <a:lumMod val="60000"/>
                    <a:lumOff val="40000"/>
                    <a:alpha val="8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a:p>
          </p:txBody>
        </p:sp>
      </p:grpSp>
      <p:sp>
        <p:nvSpPr>
          <p:cNvPr id="2" name="Date Placeholder 1"/>
          <p:cNvSpPr>
            <a:spLocks noGrp="1"/>
          </p:cNvSpPr>
          <p:nvPr>
            <p:ph type="dt" sz="half" idx="10"/>
          </p:nvPr>
        </p:nvSpPr>
        <p:spPr/>
        <p:txBody>
          <a:bodyPr/>
          <a:lstStyle/>
          <a:p>
            <a:fld id="{0B277187-C200-495F-A386-621319EADA8F}" type="datetimeFigureOut">
              <a:rPr lang="en-US"/>
              <a:t>24-04-2026</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FC749032-2A07-4AE8-BA90-74324CAE0C87}" type="slidenum">
              <a:rPr/>
              <a:t>‹#›</a:t>
            </a:fld>
            <a:endParaRPr/>
          </a:p>
        </p:txBody>
      </p:sp>
    </p:spTree>
    <p:extLst>
      <p:ext uri="{BB962C8B-B14F-4D97-AF65-F5344CB8AC3E}">
        <p14:creationId xmlns:p14="http://schemas.microsoft.com/office/powerpoint/2010/main" val="3295436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7"/>
          <p:cNvGrpSpPr/>
          <p:nvPr/>
        </p:nvGrpSpPr>
        <p:grpSpPr>
          <a:xfrm flipV="1">
            <a:off x="1585" y="0"/>
            <a:ext cx="12188827" cy="377952"/>
            <a:chOff x="-1" y="6480048"/>
            <a:chExt cx="12188827" cy="377952"/>
          </a:xfrm>
        </p:grpSpPr>
        <p:sp>
          <p:nvSpPr>
            <p:cNvPr id="9" name="Rectangle 8"/>
            <p:cNvSpPr/>
            <p:nvPr/>
          </p:nvSpPr>
          <p:spPr>
            <a:xfrm>
              <a:off x="0" y="6583680"/>
              <a:ext cx="12188826" cy="274320"/>
            </a:xfrm>
            <a:prstGeom prst="rect">
              <a:avLst/>
            </a:prstGeom>
            <a:gradFill flip="none" rotWithShape="1">
              <a:gsLst>
                <a:gs pos="100000">
                  <a:schemeClr val="accent1">
                    <a:alpha val="50000"/>
                  </a:schemeClr>
                </a:gs>
                <a:gs pos="0">
                  <a:schemeClr val="accent1">
                    <a:lumMod val="60000"/>
                    <a:lumOff val="40000"/>
                    <a:alpha val="5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a:p>
          </p:txBody>
        </p:sp>
        <p:sp>
          <p:nvSpPr>
            <p:cNvPr id="10" name="Rectangle 9"/>
            <p:cNvSpPr/>
            <p:nvPr/>
          </p:nvSpPr>
          <p:spPr>
            <a:xfrm>
              <a:off x="-1" y="6480048"/>
              <a:ext cx="12188826" cy="73152"/>
            </a:xfrm>
            <a:prstGeom prst="rect">
              <a:avLst/>
            </a:prstGeom>
            <a:gradFill flip="none" rotWithShape="1">
              <a:gsLst>
                <a:gs pos="100000">
                  <a:schemeClr val="accent1">
                    <a:alpha val="80000"/>
                  </a:schemeClr>
                </a:gs>
                <a:gs pos="0">
                  <a:schemeClr val="accent1">
                    <a:lumMod val="60000"/>
                    <a:lumOff val="40000"/>
                    <a:alpha val="8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a:p>
          </p:txBody>
        </p:sp>
      </p:grpSp>
      <p:sp>
        <p:nvSpPr>
          <p:cNvPr id="2" name="Title 1"/>
          <p:cNvSpPr>
            <a:spLocks noGrp="1"/>
          </p:cNvSpPr>
          <p:nvPr>
            <p:ph type="title"/>
          </p:nvPr>
        </p:nvSpPr>
        <p:spPr>
          <a:xfrm>
            <a:off x="7470648" y="2350008"/>
            <a:ext cx="4206240" cy="1993392"/>
          </a:xfrm>
        </p:spPr>
        <p:txBody>
          <a:bodyPr anchor="b">
            <a:normAutofit/>
          </a:bodyPr>
          <a:lstStyle>
            <a:lvl1pPr>
              <a:defRPr sz="3400" b="1"/>
            </a:lvl1pPr>
          </a:lstStyle>
          <a:p>
            <a:r>
              <a:rPr lang="en-US"/>
              <a:t>Click to edit Master title style</a:t>
            </a:r>
            <a:endParaRPr/>
          </a:p>
        </p:txBody>
      </p:sp>
      <p:sp>
        <p:nvSpPr>
          <p:cNvPr id="3" name="Content Placeholder 2"/>
          <p:cNvSpPr>
            <a:spLocks noGrp="1"/>
          </p:cNvSpPr>
          <p:nvPr>
            <p:ph idx="1"/>
          </p:nvPr>
        </p:nvSpPr>
        <p:spPr>
          <a:xfrm>
            <a:off x="457200" y="758952"/>
            <a:ext cx="6629400" cy="5330952"/>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470648" y="4361688"/>
            <a:ext cx="4206240" cy="1728216"/>
          </a:xfrm>
        </p:spPr>
        <p:txBody>
          <a:bodyPr>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277187-C200-495F-A386-621319EADA8F}" type="datetimeFigureOut">
              <a:rPr lang="en-US"/>
              <a:t>24-04-2026</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FC749032-2A07-4AE8-BA90-74324CAE0C87}" type="slidenum">
              <a:rPr/>
              <a:t>‹#›</a:t>
            </a:fld>
            <a:endParaRPr/>
          </a:p>
        </p:txBody>
      </p:sp>
    </p:spTree>
    <p:extLst>
      <p:ext uri="{BB962C8B-B14F-4D97-AF65-F5344CB8AC3E}">
        <p14:creationId xmlns:p14="http://schemas.microsoft.com/office/powerpoint/2010/main" val="539374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flipV="1">
            <a:off x="1585" y="0"/>
            <a:ext cx="12188827" cy="377952"/>
            <a:chOff x="-1" y="6480048"/>
            <a:chExt cx="12188827" cy="377952"/>
          </a:xfrm>
        </p:grpSpPr>
        <p:sp>
          <p:nvSpPr>
            <p:cNvPr id="9" name="Rectangle 8"/>
            <p:cNvSpPr/>
            <p:nvPr/>
          </p:nvSpPr>
          <p:spPr>
            <a:xfrm>
              <a:off x="0" y="6583680"/>
              <a:ext cx="12188826" cy="274320"/>
            </a:xfrm>
            <a:prstGeom prst="rect">
              <a:avLst/>
            </a:prstGeom>
            <a:gradFill flip="none" rotWithShape="1">
              <a:gsLst>
                <a:gs pos="100000">
                  <a:schemeClr val="accent1">
                    <a:alpha val="50000"/>
                  </a:schemeClr>
                </a:gs>
                <a:gs pos="0">
                  <a:schemeClr val="accent1">
                    <a:lumMod val="60000"/>
                    <a:lumOff val="40000"/>
                    <a:alpha val="5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a:p>
          </p:txBody>
        </p:sp>
        <p:sp>
          <p:nvSpPr>
            <p:cNvPr id="10" name="Rectangle 9"/>
            <p:cNvSpPr/>
            <p:nvPr/>
          </p:nvSpPr>
          <p:spPr>
            <a:xfrm>
              <a:off x="-1" y="6480048"/>
              <a:ext cx="12188826" cy="73152"/>
            </a:xfrm>
            <a:prstGeom prst="rect">
              <a:avLst/>
            </a:prstGeom>
            <a:gradFill flip="none" rotWithShape="1">
              <a:gsLst>
                <a:gs pos="100000">
                  <a:schemeClr val="accent1">
                    <a:alpha val="80000"/>
                  </a:schemeClr>
                </a:gs>
                <a:gs pos="0">
                  <a:schemeClr val="accent1">
                    <a:lumMod val="60000"/>
                    <a:lumOff val="40000"/>
                    <a:alpha val="8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a:p>
          </p:txBody>
        </p:sp>
      </p:grpSp>
      <p:sp>
        <p:nvSpPr>
          <p:cNvPr id="2" name="Title 1"/>
          <p:cNvSpPr>
            <a:spLocks noGrp="1"/>
          </p:cNvSpPr>
          <p:nvPr>
            <p:ph type="title"/>
          </p:nvPr>
        </p:nvSpPr>
        <p:spPr>
          <a:xfrm>
            <a:off x="7470648" y="2350008"/>
            <a:ext cx="4206240" cy="1993392"/>
          </a:xfrm>
        </p:spPr>
        <p:txBody>
          <a:bodyPr anchor="b">
            <a:normAutofit/>
          </a:bodyPr>
          <a:lstStyle>
            <a:lvl1pPr>
              <a:defRPr sz="3400" b="1"/>
            </a:lvl1pPr>
          </a:lstStyle>
          <a:p>
            <a:r>
              <a:rPr lang="en-US"/>
              <a:t>Click to edit Master title style</a:t>
            </a:r>
            <a:endParaRPr/>
          </a:p>
        </p:txBody>
      </p:sp>
      <p:sp>
        <p:nvSpPr>
          <p:cNvPr id="3" name="Picture Placeholder 2"/>
          <p:cNvSpPr>
            <a:spLocks noGrp="1"/>
          </p:cNvSpPr>
          <p:nvPr>
            <p:ph type="pic" idx="1"/>
          </p:nvPr>
        </p:nvSpPr>
        <p:spPr>
          <a:xfrm>
            <a:off x="150811" y="506104"/>
            <a:ext cx="6858002" cy="5843016"/>
          </a:xfrm>
          <a:solidFill>
            <a:schemeClr val="accent1">
              <a:lumMod val="40000"/>
              <a:lumOff val="60000"/>
            </a:schemeClr>
          </a:solidFill>
        </p:spPr>
        <p:txBody>
          <a:bodyP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7470648" y="4361688"/>
            <a:ext cx="4206240" cy="1728216"/>
          </a:xfrm>
        </p:spPr>
        <p:txBody>
          <a:bodyPr>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277187-C200-495F-A386-621319EADA8F}" type="datetimeFigureOut">
              <a:rPr lang="en-US"/>
              <a:t>24-04-2026</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FC749032-2A07-4AE8-BA90-74324CAE0C87}" type="slidenum">
              <a:rPr/>
              <a:t>‹#›</a:t>
            </a:fld>
            <a:endParaRPr/>
          </a:p>
        </p:txBody>
      </p:sp>
    </p:spTree>
    <p:extLst>
      <p:ext uri="{BB962C8B-B14F-4D97-AF65-F5344CB8AC3E}">
        <p14:creationId xmlns:p14="http://schemas.microsoft.com/office/powerpoint/2010/main" val="1101986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accent1">
                <a:lumMod val="20000"/>
                <a:lumOff val="80000"/>
                <a:alpha val="59000"/>
              </a:schemeClr>
            </a:gs>
            <a:gs pos="40000">
              <a:schemeClr val="accent1">
                <a:lumMod val="20000"/>
                <a:lumOff val="80000"/>
                <a:alpha val="66000"/>
              </a:schemeClr>
            </a:gs>
            <a:gs pos="100000">
              <a:schemeClr val="accent1">
                <a:lumMod val="40000"/>
                <a:lumOff val="60000"/>
              </a:schemeClr>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9" name="Group 8"/>
          <p:cNvGrpSpPr/>
          <p:nvPr/>
        </p:nvGrpSpPr>
        <p:grpSpPr>
          <a:xfrm>
            <a:off x="-1" y="6480048"/>
            <a:ext cx="12188827" cy="377952"/>
            <a:chOff x="-1" y="6480048"/>
            <a:chExt cx="12188827" cy="377952"/>
          </a:xfrm>
        </p:grpSpPr>
        <p:sp>
          <p:nvSpPr>
            <p:cNvPr id="7" name="Rectangle 6"/>
            <p:cNvSpPr/>
            <p:nvPr/>
          </p:nvSpPr>
          <p:spPr>
            <a:xfrm>
              <a:off x="0" y="6583680"/>
              <a:ext cx="12188826" cy="274320"/>
            </a:xfrm>
            <a:prstGeom prst="rect">
              <a:avLst/>
            </a:prstGeom>
            <a:gradFill flip="none" rotWithShape="1">
              <a:gsLst>
                <a:gs pos="100000">
                  <a:schemeClr val="accent1">
                    <a:alpha val="50000"/>
                  </a:schemeClr>
                </a:gs>
                <a:gs pos="0">
                  <a:schemeClr val="accent1">
                    <a:lumMod val="60000"/>
                    <a:lumOff val="40000"/>
                    <a:alpha val="5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a:p>
          </p:txBody>
        </p:sp>
        <p:sp>
          <p:nvSpPr>
            <p:cNvPr id="8" name="Rectangle 7"/>
            <p:cNvSpPr/>
            <p:nvPr/>
          </p:nvSpPr>
          <p:spPr>
            <a:xfrm>
              <a:off x="-1" y="6480048"/>
              <a:ext cx="12188826" cy="73152"/>
            </a:xfrm>
            <a:prstGeom prst="rect">
              <a:avLst/>
            </a:prstGeom>
            <a:gradFill flip="none" rotWithShape="1">
              <a:gsLst>
                <a:gs pos="100000">
                  <a:schemeClr val="accent1">
                    <a:alpha val="80000"/>
                  </a:schemeClr>
                </a:gs>
                <a:gs pos="0">
                  <a:schemeClr val="accent1">
                    <a:lumMod val="60000"/>
                    <a:lumOff val="40000"/>
                    <a:alpha val="8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a:p>
          </p:txBody>
        </p:sp>
      </p:grpSp>
      <p:sp>
        <p:nvSpPr>
          <p:cNvPr id="2" name="Title Placeholder 1"/>
          <p:cNvSpPr>
            <a:spLocks noGrp="1"/>
          </p:cNvSpPr>
          <p:nvPr>
            <p:ph type="title"/>
          </p:nvPr>
        </p:nvSpPr>
        <p:spPr>
          <a:xfrm>
            <a:off x="1341120" y="467360"/>
            <a:ext cx="9509760" cy="1233424"/>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341120" y="1901952"/>
            <a:ext cx="9509760" cy="41276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8875776" y="6601968"/>
            <a:ext cx="960120" cy="237744"/>
          </a:xfrm>
          <a:prstGeom prst="rect">
            <a:avLst/>
          </a:prstGeom>
        </p:spPr>
        <p:txBody>
          <a:bodyPr vert="horz" lIns="91440" tIns="45720" rIns="91440" bIns="45720" rtlCol="0" anchor="ctr"/>
          <a:lstStyle>
            <a:lvl1pPr algn="r">
              <a:defRPr sz="900">
                <a:solidFill>
                  <a:schemeClr val="tx1"/>
                </a:solidFill>
              </a:defRPr>
            </a:lvl1pPr>
          </a:lstStyle>
          <a:p>
            <a:fld id="{0B277187-C200-495F-A386-621319EADA8F}" type="datetimeFigureOut">
              <a:rPr lang="en-US"/>
              <a:pPr/>
              <a:t>24-04-2026</a:t>
            </a:fld>
            <a:endParaRPr/>
          </a:p>
        </p:txBody>
      </p:sp>
      <p:sp>
        <p:nvSpPr>
          <p:cNvPr id="5" name="Footer Placeholder 4"/>
          <p:cNvSpPr>
            <a:spLocks noGrp="1"/>
          </p:cNvSpPr>
          <p:nvPr>
            <p:ph type="ftr" sz="quarter" idx="3"/>
          </p:nvPr>
        </p:nvSpPr>
        <p:spPr>
          <a:xfrm>
            <a:off x="1341120" y="6601968"/>
            <a:ext cx="7159752" cy="237744"/>
          </a:xfrm>
          <a:prstGeom prst="rect">
            <a:avLst/>
          </a:prstGeom>
        </p:spPr>
        <p:txBody>
          <a:bodyPr vert="horz" lIns="91440" tIns="45720" rIns="91440" bIns="45720" rtlCol="0" anchor="ctr"/>
          <a:lstStyle>
            <a:lvl1pPr algn="l">
              <a:defRPr sz="900">
                <a:solidFill>
                  <a:schemeClr val="tx1"/>
                </a:solidFill>
              </a:defRPr>
            </a:lvl1pPr>
          </a:lstStyle>
          <a:p>
            <a:endParaRPr/>
          </a:p>
        </p:txBody>
      </p:sp>
      <p:sp>
        <p:nvSpPr>
          <p:cNvPr id="6" name="Slide Number Placeholder 5"/>
          <p:cNvSpPr>
            <a:spLocks noGrp="1"/>
          </p:cNvSpPr>
          <p:nvPr>
            <p:ph type="sldNum" sz="quarter" idx="4"/>
          </p:nvPr>
        </p:nvSpPr>
        <p:spPr>
          <a:xfrm>
            <a:off x="10210800" y="6601968"/>
            <a:ext cx="640080" cy="237744"/>
          </a:xfrm>
          <a:prstGeom prst="rect">
            <a:avLst/>
          </a:prstGeom>
        </p:spPr>
        <p:txBody>
          <a:bodyPr vert="horz" lIns="91440" tIns="45720" rIns="91440" bIns="45720" rtlCol="0" anchor="ctr"/>
          <a:lstStyle>
            <a:lvl1pPr algn="r">
              <a:defRPr sz="900">
                <a:solidFill>
                  <a:schemeClr val="tx1"/>
                </a:solidFill>
              </a:defRPr>
            </a:lvl1pPr>
          </a:lstStyle>
          <a:p>
            <a:fld id="{FC749032-2A07-4AE8-BA90-74324CAE0C87}" type="slidenum">
              <a:rPr/>
              <a:pPr/>
              <a:t>‹#›</a:t>
            </a:fld>
            <a:endParaRPr/>
          </a:p>
        </p:txBody>
      </p:sp>
    </p:spTree>
    <p:extLst>
      <p:ext uri="{BB962C8B-B14F-4D97-AF65-F5344CB8AC3E}">
        <p14:creationId xmlns:p14="http://schemas.microsoft.com/office/powerpoint/2010/main" val="38700238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400" b="1" kern="1200">
          <a:solidFill>
            <a:schemeClr val="tx1"/>
          </a:solidFill>
          <a:latin typeface="+mj-lt"/>
          <a:ea typeface="+mj-ea"/>
          <a:cs typeface="+mj-cs"/>
        </a:defRPr>
      </a:lvl1pPr>
    </p:titleStyle>
    <p:bodyStyle>
      <a:lvl1pPr marL="274320" indent="-228600" algn="l" defTabSz="914400" rtl="0" eaLnBrk="1" latinLnBrk="0" hangingPunct="1">
        <a:lnSpc>
          <a:spcPct val="90000"/>
        </a:lnSpc>
        <a:spcBef>
          <a:spcPts val="1800"/>
        </a:spcBef>
        <a:buSzPct val="100000"/>
        <a:buFont typeface="Arial" pitchFamily="34" charset="0"/>
        <a:buChar char="▪"/>
        <a:defRPr sz="2000" kern="1200">
          <a:solidFill>
            <a:schemeClr val="tx1">
              <a:lumMod val="90000"/>
              <a:lumOff val="10000"/>
            </a:schemeClr>
          </a:solidFill>
          <a:latin typeface="+mn-lt"/>
          <a:ea typeface="+mn-ea"/>
          <a:cs typeface="+mn-cs"/>
        </a:defRPr>
      </a:lvl1pPr>
      <a:lvl2pPr marL="594360" indent="-228600" algn="l" defTabSz="914400" rtl="0" eaLnBrk="1" latinLnBrk="0" hangingPunct="1">
        <a:lnSpc>
          <a:spcPct val="90000"/>
        </a:lnSpc>
        <a:spcBef>
          <a:spcPts val="1000"/>
        </a:spcBef>
        <a:buSzPct val="100000"/>
        <a:buFont typeface="Arial" pitchFamily="34" charset="0"/>
        <a:buChar char="▪"/>
        <a:defRPr sz="1800" kern="1200">
          <a:solidFill>
            <a:schemeClr val="tx1">
              <a:lumMod val="90000"/>
              <a:lumOff val="10000"/>
            </a:schemeClr>
          </a:solidFill>
          <a:latin typeface="+mn-lt"/>
          <a:ea typeface="+mn-ea"/>
          <a:cs typeface="+mn-cs"/>
        </a:defRPr>
      </a:lvl2pPr>
      <a:lvl3pPr marL="914400" indent="-228600" algn="l" defTabSz="914400" rtl="0" eaLnBrk="1" latinLnBrk="0" hangingPunct="1">
        <a:lnSpc>
          <a:spcPct val="90000"/>
        </a:lnSpc>
        <a:spcBef>
          <a:spcPts val="800"/>
        </a:spcBef>
        <a:buSzPct val="100000"/>
        <a:buFont typeface="Arial" pitchFamily="34" charset="0"/>
        <a:buChar char="▪"/>
        <a:defRPr sz="1600" kern="1200">
          <a:solidFill>
            <a:schemeClr val="tx1">
              <a:lumMod val="90000"/>
              <a:lumOff val="10000"/>
            </a:schemeClr>
          </a:solidFill>
          <a:latin typeface="+mn-lt"/>
          <a:ea typeface="+mn-ea"/>
          <a:cs typeface="+mn-cs"/>
        </a:defRPr>
      </a:lvl3pPr>
      <a:lvl4pPr marL="1234440" indent="-228600" algn="l" defTabSz="914400" rtl="0" eaLnBrk="1" latinLnBrk="0" hangingPunct="1">
        <a:lnSpc>
          <a:spcPct val="90000"/>
        </a:lnSpc>
        <a:spcBef>
          <a:spcPts val="800"/>
        </a:spcBef>
        <a:buSzPct val="100000"/>
        <a:buFont typeface="Arial" pitchFamily="34" charset="0"/>
        <a:buChar char="▪"/>
        <a:defRPr sz="1400" kern="1200">
          <a:solidFill>
            <a:schemeClr val="tx1">
              <a:lumMod val="90000"/>
              <a:lumOff val="10000"/>
            </a:schemeClr>
          </a:solidFill>
          <a:latin typeface="+mn-lt"/>
          <a:ea typeface="+mn-ea"/>
          <a:cs typeface="+mn-cs"/>
        </a:defRPr>
      </a:lvl4pPr>
      <a:lvl5pPr marL="1554480" indent="-228600" algn="l" defTabSz="914400" rtl="0" eaLnBrk="1" latinLnBrk="0" hangingPunct="1">
        <a:lnSpc>
          <a:spcPct val="90000"/>
        </a:lnSpc>
        <a:spcBef>
          <a:spcPts val="800"/>
        </a:spcBef>
        <a:buSzPct val="100000"/>
        <a:buFont typeface="Arial" pitchFamily="34" charset="0"/>
        <a:buChar char="▪"/>
        <a:defRPr sz="1400" kern="1200">
          <a:solidFill>
            <a:schemeClr val="tx1">
              <a:lumMod val="90000"/>
              <a:lumOff val="10000"/>
            </a:schemeClr>
          </a:solidFill>
          <a:latin typeface="+mn-lt"/>
          <a:ea typeface="+mn-ea"/>
          <a:cs typeface="+mn-cs"/>
        </a:defRPr>
      </a:lvl5pPr>
      <a:lvl6pPr marL="1874520" indent="-228600" algn="l" defTabSz="914400" rtl="0" eaLnBrk="1" latinLnBrk="0" hangingPunct="1">
        <a:lnSpc>
          <a:spcPct val="90000"/>
        </a:lnSpc>
        <a:spcBef>
          <a:spcPts val="800"/>
        </a:spcBef>
        <a:buSzPct val="100000"/>
        <a:buFont typeface="Arial" pitchFamily="34" charset="0"/>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100000"/>
        <a:buFont typeface="Arial" pitchFamily="34" charset="0"/>
        <a:buChar char="▪"/>
        <a:defRPr sz="1400" kern="120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100000"/>
        <a:buFont typeface="Arial" pitchFamily="34" charset="0"/>
        <a:buChar char="▪"/>
        <a:defRPr sz="1400" kern="120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100000"/>
        <a:buFont typeface="Arial" pitchFamily="34" charset="0"/>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tr-TR" dirty="0"/>
              <a:t>Proses Kontrol</a:t>
            </a:r>
            <a:br>
              <a:rPr lang="tr-TR" dirty="0"/>
            </a:br>
            <a:r>
              <a:rPr lang="tr-TR" dirty="0">
                <a:solidFill>
                  <a:srgbClr val="FF0000"/>
                </a:solidFill>
              </a:rPr>
              <a:t>Nem Miktarı Ölçümü</a:t>
            </a:r>
          </a:p>
        </p:txBody>
      </p:sp>
      <p:sp>
        <p:nvSpPr>
          <p:cNvPr id="7" name="Subtitle 6"/>
          <p:cNvSpPr>
            <a:spLocks noGrp="1"/>
          </p:cNvSpPr>
          <p:nvPr>
            <p:ph type="subTitle" idx="1"/>
          </p:nvPr>
        </p:nvSpPr>
        <p:spPr>
          <a:xfrm>
            <a:off x="1295400" y="3959351"/>
            <a:ext cx="9601200" cy="1346745"/>
          </a:xfrm>
        </p:spPr>
        <p:txBody>
          <a:bodyPr>
            <a:normAutofit/>
          </a:bodyPr>
          <a:lstStyle/>
          <a:p>
            <a:r>
              <a:rPr lang="tr-TR" dirty="0">
                <a:solidFill>
                  <a:schemeClr val="tx2"/>
                </a:solidFill>
              </a:rPr>
              <a:t>Mühendislik Mimarlık Fakültesi </a:t>
            </a:r>
          </a:p>
          <a:p>
            <a:r>
              <a:rPr lang="tr-TR" dirty="0"/>
              <a:t>Gıda Mühendisliği Bölümü</a:t>
            </a:r>
          </a:p>
          <a:p>
            <a:endParaRPr lang="tr-TR" dirty="0"/>
          </a:p>
          <a:p>
            <a:r>
              <a:rPr lang="tr-TR" sz="2600" dirty="0">
                <a:solidFill>
                  <a:srgbClr val="7030A0"/>
                </a:solidFill>
              </a:rPr>
              <a:t>Prof. Dr. Farhan ALFİN</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7953" y="184922"/>
            <a:ext cx="2143125" cy="2143125"/>
          </a:xfrm>
          <a:prstGeom prst="rect">
            <a:avLst/>
          </a:prstGeom>
        </p:spPr>
      </p:pic>
    </p:spTree>
    <p:extLst>
      <p:ext uri="{BB962C8B-B14F-4D97-AF65-F5344CB8AC3E}">
        <p14:creationId xmlns:p14="http://schemas.microsoft.com/office/powerpoint/2010/main" val="3998018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339213"/>
            <a:ext cx="9509760" cy="6177497"/>
          </a:xfrm>
        </p:spPr>
        <p:txBody>
          <a:bodyPr>
            <a:normAutofit/>
          </a:bodyPr>
          <a:lstStyle/>
          <a:p>
            <a:pPr>
              <a:lnSpc>
                <a:spcPct val="150000"/>
              </a:lnSpc>
              <a:spcBef>
                <a:spcPts val="600"/>
              </a:spcBef>
            </a:pPr>
            <a:r>
              <a:rPr lang="tr-TR" sz="2800" dirty="0">
                <a:solidFill>
                  <a:srgbClr val="FF0000"/>
                </a:solidFill>
              </a:rPr>
              <a:t>Bir gıda maddesini işlendiğinde, </a:t>
            </a:r>
            <a:r>
              <a:rPr lang="tr-TR" sz="2800" dirty="0">
                <a:solidFill>
                  <a:srgbClr val="00B050"/>
                </a:solidFill>
              </a:rPr>
              <a:t>hammadde kalitesi de önemli</a:t>
            </a:r>
            <a:r>
              <a:rPr lang="tr-TR" sz="2800" dirty="0">
                <a:solidFill>
                  <a:srgbClr val="FF0000"/>
                </a:solidFill>
              </a:rPr>
              <a:t> bir faktördür ve bir kalite kontrol ölçüsü olarak izlenmelidir.</a:t>
            </a:r>
          </a:p>
          <a:p>
            <a:pPr>
              <a:lnSpc>
                <a:spcPct val="150000"/>
              </a:lnSpc>
              <a:spcBef>
                <a:spcPts val="600"/>
              </a:spcBef>
            </a:pPr>
            <a:r>
              <a:rPr lang="tr-TR" sz="2800" dirty="0">
                <a:solidFill>
                  <a:srgbClr val="FF0000"/>
                </a:solidFill>
              </a:rPr>
              <a:t>Genel olarak; </a:t>
            </a:r>
            <a:r>
              <a:rPr lang="tr-TR" sz="2800" dirty="0">
                <a:solidFill>
                  <a:schemeClr val="tx2"/>
                </a:solidFill>
              </a:rPr>
              <a:t>hammaddenin nem içeriği </a:t>
            </a:r>
            <a:r>
              <a:rPr lang="tr-TR" sz="2800" dirty="0">
                <a:solidFill>
                  <a:srgbClr val="FF0000"/>
                </a:solidFill>
              </a:rPr>
              <a:t>, ürünün iyi olmasının </a:t>
            </a:r>
            <a:r>
              <a:rPr lang="tr-TR" sz="2800" dirty="0" err="1">
                <a:solidFill>
                  <a:srgbClr val="FF0000"/>
                </a:solidFill>
              </a:rPr>
              <a:t>yanısıra</a:t>
            </a:r>
            <a:r>
              <a:rPr lang="tr-TR" sz="2800" dirty="0">
                <a:solidFill>
                  <a:srgbClr val="FF0000"/>
                </a:solidFill>
              </a:rPr>
              <a:t> ekonomi içinde </a:t>
            </a:r>
            <a:r>
              <a:rPr lang="tr-TR" sz="2800" dirty="0">
                <a:solidFill>
                  <a:srgbClr val="0070C0"/>
                </a:solidFill>
              </a:rPr>
              <a:t>yüksek olmamalıdır </a:t>
            </a:r>
            <a:r>
              <a:rPr lang="tr-TR" sz="2800" dirty="0">
                <a:solidFill>
                  <a:srgbClr val="FF0000"/>
                </a:solidFill>
              </a:rPr>
              <a:t>örneğin domates </a:t>
            </a:r>
            <a:r>
              <a:rPr lang="tr-TR" sz="2800" dirty="0" err="1">
                <a:solidFill>
                  <a:srgbClr val="FF0000"/>
                </a:solidFill>
              </a:rPr>
              <a:t>ketçapı</a:t>
            </a:r>
            <a:r>
              <a:rPr lang="tr-TR" sz="2800" dirty="0">
                <a:solidFill>
                  <a:srgbClr val="FF0000"/>
                </a:solidFill>
              </a:rPr>
              <a:t>, meyve suları, limonlar, portakallar, mango, kabak, reçel, jöle vb. gibi.</a:t>
            </a:r>
          </a:p>
        </p:txBody>
      </p:sp>
    </p:spTree>
    <p:extLst>
      <p:ext uri="{BB962C8B-B14F-4D97-AF65-F5344CB8AC3E}">
        <p14:creationId xmlns:p14="http://schemas.microsoft.com/office/powerpoint/2010/main" val="1436265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353961"/>
            <a:ext cx="9509760" cy="6162749"/>
          </a:xfrm>
        </p:spPr>
        <p:txBody>
          <a:bodyPr>
            <a:normAutofit/>
          </a:bodyPr>
          <a:lstStyle/>
          <a:p>
            <a:pPr>
              <a:lnSpc>
                <a:spcPct val="150000"/>
              </a:lnSpc>
              <a:spcBef>
                <a:spcPts val="600"/>
              </a:spcBef>
            </a:pPr>
            <a:r>
              <a:rPr lang="tr-TR" sz="2800" dirty="0">
                <a:solidFill>
                  <a:srgbClr val="FF0000"/>
                </a:solidFill>
              </a:rPr>
              <a:t>Tablo 1, Bazı kurutulmuş meyvelerin nem içeriğini göstermektedir</a:t>
            </a:r>
          </a:p>
        </p:txBody>
      </p:sp>
      <p:graphicFrame>
        <p:nvGraphicFramePr>
          <p:cNvPr id="4" name="Tablo 3">
            <a:extLst>
              <a:ext uri="{FF2B5EF4-FFF2-40B4-BE49-F238E27FC236}">
                <a16:creationId xmlns:a16="http://schemas.microsoft.com/office/drawing/2014/main" id="{BA668F88-5D2B-4CB6-99B6-782356F59C19}"/>
              </a:ext>
            </a:extLst>
          </p:cNvPr>
          <p:cNvGraphicFramePr>
            <a:graphicFrameLocks noGrp="1"/>
          </p:cNvGraphicFramePr>
          <p:nvPr>
            <p:extLst>
              <p:ext uri="{D42A27DB-BD31-4B8C-83A1-F6EECF244321}">
                <p14:modId xmlns:p14="http://schemas.microsoft.com/office/powerpoint/2010/main" val="1211971721"/>
              </p:ext>
            </p:extLst>
          </p:nvPr>
        </p:nvGraphicFramePr>
        <p:xfrm>
          <a:off x="1341120" y="2051009"/>
          <a:ext cx="9469450" cy="3017520"/>
        </p:xfrm>
        <a:graphic>
          <a:graphicData uri="http://schemas.openxmlformats.org/drawingml/2006/table">
            <a:tbl>
              <a:tblPr firstRow="1" bandRow="1">
                <a:tableStyleId>{5A111915-BE36-4E01-A7E5-04B1672EAD32}</a:tableStyleId>
              </a:tblPr>
              <a:tblGrid>
                <a:gridCol w="2832674">
                  <a:extLst>
                    <a:ext uri="{9D8B030D-6E8A-4147-A177-3AD203B41FA5}">
                      <a16:colId xmlns:a16="http://schemas.microsoft.com/office/drawing/2014/main" val="3913339551"/>
                    </a:ext>
                  </a:extLst>
                </a:gridCol>
                <a:gridCol w="2875935">
                  <a:extLst>
                    <a:ext uri="{9D8B030D-6E8A-4147-A177-3AD203B41FA5}">
                      <a16:colId xmlns:a16="http://schemas.microsoft.com/office/drawing/2014/main" val="3537325329"/>
                    </a:ext>
                  </a:extLst>
                </a:gridCol>
                <a:gridCol w="3760841">
                  <a:extLst>
                    <a:ext uri="{9D8B030D-6E8A-4147-A177-3AD203B41FA5}">
                      <a16:colId xmlns:a16="http://schemas.microsoft.com/office/drawing/2014/main" val="3271363130"/>
                    </a:ext>
                  </a:extLst>
                </a:gridCol>
              </a:tblGrid>
              <a:tr h="370840">
                <a:tc>
                  <a:txBody>
                    <a:bodyPr/>
                    <a:lstStyle/>
                    <a:p>
                      <a:r>
                        <a:rPr lang="tr-TR" sz="2800" noProof="0" dirty="0"/>
                        <a:t>Meyanın nem içreği (%)</a:t>
                      </a:r>
                    </a:p>
                  </a:txBody>
                  <a:tcPr/>
                </a:tc>
                <a:tc>
                  <a:txBody>
                    <a:bodyPr/>
                    <a:lstStyle/>
                    <a:p>
                      <a:pPr algn="ctr"/>
                      <a:r>
                        <a:rPr lang="tr-TR" sz="2800" noProof="0" dirty="0"/>
                        <a:t>Nem İçeriği (%)</a:t>
                      </a:r>
                    </a:p>
                  </a:txBody>
                  <a:tcPr/>
                </a:tc>
                <a:tc>
                  <a:txBody>
                    <a:bodyPr/>
                    <a:lstStyle/>
                    <a:p>
                      <a:pPr algn="ctr"/>
                      <a:r>
                        <a:rPr lang="tr-TR" sz="2800" noProof="0" dirty="0"/>
                        <a:t>Kurutulduktan sonra nem içeriği (%)</a:t>
                      </a:r>
                    </a:p>
                  </a:txBody>
                  <a:tcPr/>
                </a:tc>
                <a:extLst>
                  <a:ext uri="{0D108BD9-81ED-4DB2-BD59-A6C34878D82A}">
                    <a16:rowId xmlns:a16="http://schemas.microsoft.com/office/drawing/2014/main" val="830209158"/>
                  </a:ext>
                </a:extLst>
              </a:tr>
              <a:tr h="370840">
                <a:tc>
                  <a:txBody>
                    <a:bodyPr/>
                    <a:lstStyle/>
                    <a:p>
                      <a:r>
                        <a:rPr lang="tr-TR" sz="2800" dirty="0"/>
                        <a:t>Elma</a:t>
                      </a:r>
                    </a:p>
                  </a:txBody>
                  <a:tcPr/>
                </a:tc>
                <a:tc>
                  <a:txBody>
                    <a:bodyPr/>
                    <a:lstStyle/>
                    <a:p>
                      <a:pPr algn="ctr"/>
                      <a:r>
                        <a:rPr lang="tr-TR" sz="2800" dirty="0"/>
                        <a:t>86,5</a:t>
                      </a:r>
                    </a:p>
                  </a:txBody>
                  <a:tcPr/>
                </a:tc>
                <a:tc>
                  <a:txBody>
                    <a:bodyPr/>
                    <a:lstStyle/>
                    <a:p>
                      <a:pPr algn="ctr"/>
                      <a:r>
                        <a:rPr lang="tr-TR" sz="2800" dirty="0"/>
                        <a:t>20</a:t>
                      </a:r>
                    </a:p>
                  </a:txBody>
                  <a:tcPr/>
                </a:tc>
                <a:extLst>
                  <a:ext uri="{0D108BD9-81ED-4DB2-BD59-A6C34878D82A}">
                    <a16:rowId xmlns:a16="http://schemas.microsoft.com/office/drawing/2014/main" val="101969110"/>
                  </a:ext>
                </a:extLst>
              </a:tr>
              <a:tr h="370840">
                <a:tc>
                  <a:txBody>
                    <a:bodyPr/>
                    <a:lstStyle/>
                    <a:p>
                      <a:r>
                        <a:rPr lang="tr-TR" sz="2800" dirty="0"/>
                        <a:t>Muz</a:t>
                      </a:r>
                    </a:p>
                  </a:txBody>
                  <a:tcPr/>
                </a:tc>
                <a:tc>
                  <a:txBody>
                    <a:bodyPr/>
                    <a:lstStyle/>
                    <a:p>
                      <a:pPr algn="ctr"/>
                      <a:r>
                        <a:rPr lang="tr-TR" sz="2800" dirty="0"/>
                        <a:t>78,1</a:t>
                      </a:r>
                    </a:p>
                  </a:txBody>
                  <a:tcPr/>
                </a:tc>
                <a:tc>
                  <a:txBody>
                    <a:bodyPr/>
                    <a:lstStyle/>
                    <a:p>
                      <a:pPr algn="ctr"/>
                      <a:r>
                        <a:rPr lang="tr-TR" sz="2800" dirty="0"/>
                        <a:t>15</a:t>
                      </a:r>
                    </a:p>
                  </a:txBody>
                  <a:tcPr/>
                </a:tc>
                <a:extLst>
                  <a:ext uri="{0D108BD9-81ED-4DB2-BD59-A6C34878D82A}">
                    <a16:rowId xmlns:a16="http://schemas.microsoft.com/office/drawing/2014/main" val="3925076747"/>
                  </a:ext>
                </a:extLst>
              </a:tr>
              <a:tr h="370840">
                <a:tc>
                  <a:txBody>
                    <a:bodyPr/>
                    <a:lstStyle/>
                    <a:p>
                      <a:r>
                        <a:rPr lang="tr-TR" sz="2800" dirty="0"/>
                        <a:t>Mango</a:t>
                      </a:r>
                    </a:p>
                  </a:txBody>
                  <a:tcPr/>
                </a:tc>
                <a:tc>
                  <a:txBody>
                    <a:bodyPr/>
                    <a:lstStyle/>
                    <a:p>
                      <a:pPr algn="ctr"/>
                      <a:r>
                        <a:rPr lang="tr-TR" sz="2800" dirty="0"/>
                        <a:t>85,5</a:t>
                      </a:r>
                    </a:p>
                  </a:txBody>
                  <a:tcPr/>
                </a:tc>
                <a:tc>
                  <a:txBody>
                    <a:bodyPr/>
                    <a:lstStyle/>
                    <a:p>
                      <a:pPr algn="ctr"/>
                      <a:r>
                        <a:rPr lang="tr-TR" sz="2800" dirty="0"/>
                        <a:t>15</a:t>
                      </a:r>
                    </a:p>
                  </a:txBody>
                  <a:tcPr/>
                </a:tc>
                <a:extLst>
                  <a:ext uri="{0D108BD9-81ED-4DB2-BD59-A6C34878D82A}">
                    <a16:rowId xmlns:a16="http://schemas.microsoft.com/office/drawing/2014/main" val="482255141"/>
                  </a:ext>
                </a:extLst>
              </a:tr>
              <a:tr h="370840">
                <a:tc>
                  <a:txBody>
                    <a:bodyPr/>
                    <a:lstStyle/>
                    <a:p>
                      <a:r>
                        <a:rPr lang="tr-TR" sz="2800" dirty="0"/>
                        <a:t>Armut</a:t>
                      </a:r>
                    </a:p>
                  </a:txBody>
                  <a:tcPr/>
                </a:tc>
                <a:tc>
                  <a:txBody>
                    <a:bodyPr/>
                    <a:lstStyle/>
                    <a:p>
                      <a:pPr algn="ctr"/>
                      <a:r>
                        <a:rPr lang="tr-TR" sz="2800" dirty="0"/>
                        <a:t>83,9</a:t>
                      </a:r>
                    </a:p>
                  </a:txBody>
                  <a:tcPr/>
                </a:tc>
                <a:tc>
                  <a:txBody>
                    <a:bodyPr/>
                    <a:lstStyle/>
                    <a:p>
                      <a:pPr algn="ctr"/>
                      <a:r>
                        <a:rPr lang="tr-TR" sz="2800" dirty="0"/>
                        <a:t>23</a:t>
                      </a:r>
                    </a:p>
                  </a:txBody>
                  <a:tcPr/>
                </a:tc>
                <a:extLst>
                  <a:ext uri="{0D108BD9-81ED-4DB2-BD59-A6C34878D82A}">
                    <a16:rowId xmlns:a16="http://schemas.microsoft.com/office/drawing/2014/main" val="488063533"/>
                  </a:ext>
                </a:extLst>
              </a:tr>
            </a:tbl>
          </a:graphicData>
        </a:graphic>
      </p:graphicFrame>
    </p:spTree>
    <p:extLst>
      <p:ext uri="{BB962C8B-B14F-4D97-AF65-F5344CB8AC3E}">
        <p14:creationId xmlns:p14="http://schemas.microsoft.com/office/powerpoint/2010/main" val="719322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353961"/>
            <a:ext cx="9509760" cy="6162749"/>
          </a:xfrm>
        </p:spPr>
        <p:txBody>
          <a:bodyPr>
            <a:normAutofit/>
          </a:bodyPr>
          <a:lstStyle/>
          <a:p>
            <a:pPr>
              <a:lnSpc>
                <a:spcPct val="150000"/>
              </a:lnSpc>
              <a:spcBef>
                <a:spcPts val="600"/>
              </a:spcBef>
            </a:pPr>
            <a:r>
              <a:rPr lang="tr-TR" sz="2800" dirty="0">
                <a:solidFill>
                  <a:srgbClr val="FF0000"/>
                </a:solidFill>
              </a:rPr>
              <a:t>Tablo 2, Bazı gıda ürünlerinin nihai ürün nem içeriğini göstermektedir.</a:t>
            </a:r>
          </a:p>
        </p:txBody>
      </p:sp>
      <p:graphicFrame>
        <p:nvGraphicFramePr>
          <p:cNvPr id="4" name="Tablo 3">
            <a:extLst>
              <a:ext uri="{FF2B5EF4-FFF2-40B4-BE49-F238E27FC236}">
                <a16:creationId xmlns:a16="http://schemas.microsoft.com/office/drawing/2014/main" id="{51653FF0-87FC-4F11-AF85-C3F013F006AA}"/>
              </a:ext>
            </a:extLst>
          </p:cNvPr>
          <p:cNvGraphicFramePr>
            <a:graphicFrameLocks noGrp="1"/>
          </p:cNvGraphicFramePr>
          <p:nvPr>
            <p:extLst>
              <p:ext uri="{D42A27DB-BD31-4B8C-83A1-F6EECF244321}">
                <p14:modId xmlns:p14="http://schemas.microsoft.com/office/powerpoint/2010/main" val="528669713"/>
              </p:ext>
            </p:extLst>
          </p:nvPr>
        </p:nvGraphicFramePr>
        <p:xfrm>
          <a:off x="2032000" y="1899537"/>
          <a:ext cx="8128000" cy="3627120"/>
        </p:xfrm>
        <a:graphic>
          <a:graphicData uri="http://schemas.openxmlformats.org/drawingml/2006/table">
            <a:tbl>
              <a:tblPr firstRow="1" bandRow="1">
                <a:tableStyleId>{10A1B5D5-9B99-4C35-A422-299274C87663}</a:tableStyleId>
              </a:tblPr>
              <a:tblGrid>
                <a:gridCol w="4590026">
                  <a:extLst>
                    <a:ext uri="{9D8B030D-6E8A-4147-A177-3AD203B41FA5}">
                      <a16:colId xmlns:a16="http://schemas.microsoft.com/office/drawing/2014/main" val="2043675872"/>
                    </a:ext>
                  </a:extLst>
                </a:gridCol>
                <a:gridCol w="3537974">
                  <a:extLst>
                    <a:ext uri="{9D8B030D-6E8A-4147-A177-3AD203B41FA5}">
                      <a16:colId xmlns:a16="http://schemas.microsoft.com/office/drawing/2014/main" val="829346"/>
                    </a:ext>
                  </a:extLst>
                </a:gridCol>
              </a:tblGrid>
              <a:tr h="370840">
                <a:tc>
                  <a:txBody>
                    <a:bodyPr/>
                    <a:lstStyle/>
                    <a:p>
                      <a:r>
                        <a:rPr lang="tr-TR" sz="2800" dirty="0"/>
                        <a:t>Gıda</a:t>
                      </a:r>
                    </a:p>
                  </a:txBody>
                  <a:tcPr/>
                </a:tc>
                <a:tc>
                  <a:txBody>
                    <a:bodyPr/>
                    <a:lstStyle/>
                    <a:p>
                      <a:pPr algn="ctr"/>
                      <a:r>
                        <a:rPr lang="tr-TR" sz="2800" dirty="0"/>
                        <a:t>Nem İçeriği (%)</a:t>
                      </a:r>
                    </a:p>
                  </a:txBody>
                  <a:tcPr/>
                </a:tc>
                <a:extLst>
                  <a:ext uri="{0D108BD9-81ED-4DB2-BD59-A6C34878D82A}">
                    <a16:rowId xmlns:a16="http://schemas.microsoft.com/office/drawing/2014/main" val="3521119124"/>
                  </a:ext>
                </a:extLst>
              </a:tr>
              <a:tr h="370840">
                <a:tc>
                  <a:txBody>
                    <a:bodyPr/>
                    <a:lstStyle/>
                    <a:p>
                      <a:r>
                        <a:rPr lang="tr-TR" sz="2800" dirty="0"/>
                        <a:t>Tereyağı</a:t>
                      </a:r>
                    </a:p>
                  </a:txBody>
                  <a:tcPr/>
                </a:tc>
                <a:tc>
                  <a:txBody>
                    <a:bodyPr/>
                    <a:lstStyle/>
                    <a:p>
                      <a:pPr algn="ctr"/>
                      <a:r>
                        <a:rPr lang="tr-TR" sz="2800" dirty="0"/>
                        <a:t>16</a:t>
                      </a:r>
                    </a:p>
                  </a:txBody>
                  <a:tcPr/>
                </a:tc>
                <a:extLst>
                  <a:ext uri="{0D108BD9-81ED-4DB2-BD59-A6C34878D82A}">
                    <a16:rowId xmlns:a16="http://schemas.microsoft.com/office/drawing/2014/main" val="2428318863"/>
                  </a:ext>
                </a:extLst>
              </a:tr>
              <a:tr h="370840">
                <a:tc>
                  <a:txBody>
                    <a:bodyPr/>
                    <a:lstStyle/>
                    <a:p>
                      <a:r>
                        <a:rPr lang="tr-TR" sz="2800" dirty="0"/>
                        <a:t>Kakao çekirdeği</a:t>
                      </a:r>
                    </a:p>
                  </a:txBody>
                  <a:tcPr/>
                </a:tc>
                <a:tc>
                  <a:txBody>
                    <a:bodyPr/>
                    <a:lstStyle/>
                    <a:p>
                      <a:pPr algn="ctr"/>
                      <a:r>
                        <a:rPr lang="tr-TR" sz="2800" dirty="0"/>
                        <a:t>4</a:t>
                      </a:r>
                    </a:p>
                  </a:txBody>
                  <a:tcPr/>
                </a:tc>
                <a:extLst>
                  <a:ext uri="{0D108BD9-81ED-4DB2-BD59-A6C34878D82A}">
                    <a16:rowId xmlns:a16="http://schemas.microsoft.com/office/drawing/2014/main" val="3645657566"/>
                  </a:ext>
                </a:extLst>
              </a:tr>
              <a:tr h="370840">
                <a:tc>
                  <a:txBody>
                    <a:bodyPr/>
                    <a:lstStyle/>
                    <a:p>
                      <a:r>
                        <a:rPr lang="tr-TR" sz="2800" dirty="0"/>
                        <a:t>Kahve çekirdeği</a:t>
                      </a:r>
                    </a:p>
                  </a:txBody>
                  <a:tcPr/>
                </a:tc>
                <a:tc>
                  <a:txBody>
                    <a:bodyPr/>
                    <a:lstStyle/>
                    <a:p>
                      <a:pPr algn="ctr"/>
                      <a:r>
                        <a:rPr lang="tr-TR" sz="2800" dirty="0"/>
                        <a:t>12</a:t>
                      </a:r>
                    </a:p>
                  </a:txBody>
                  <a:tcPr/>
                </a:tc>
                <a:extLst>
                  <a:ext uri="{0D108BD9-81ED-4DB2-BD59-A6C34878D82A}">
                    <a16:rowId xmlns:a16="http://schemas.microsoft.com/office/drawing/2014/main" val="2781232889"/>
                  </a:ext>
                </a:extLst>
              </a:tr>
              <a:tr h="370840">
                <a:tc>
                  <a:txBody>
                    <a:bodyPr/>
                    <a:lstStyle/>
                    <a:p>
                      <a:r>
                        <a:rPr lang="tr-TR" sz="2800" dirty="0"/>
                        <a:t>Çay</a:t>
                      </a:r>
                    </a:p>
                  </a:txBody>
                  <a:tcPr/>
                </a:tc>
                <a:tc>
                  <a:txBody>
                    <a:bodyPr/>
                    <a:lstStyle/>
                    <a:p>
                      <a:pPr algn="ctr"/>
                      <a:r>
                        <a:rPr lang="tr-TR" sz="2800" dirty="0"/>
                        <a:t>3-4</a:t>
                      </a:r>
                    </a:p>
                  </a:txBody>
                  <a:tcPr/>
                </a:tc>
                <a:extLst>
                  <a:ext uri="{0D108BD9-81ED-4DB2-BD59-A6C34878D82A}">
                    <a16:rowId xmlns:a16="http://schemas.microsoft.com/office/drawing/2014/main" val="132341403"/>
                  </a:ext>
                </a:extLst>
              </a:tr>
              <a:tr h="370840">
                <a:tc>
                  <a:txBody>
                    <a:bodyPr/>
                    <a:lstStyle/>
                    <a:p>
                      <a:r>
                        <a:rPr lang="tr-TR" sz="2800" dirty="0"/>
                        <a:t>Yağlar</a:t>
                      </a:r>
                    </a:p>
                  </a:txBody>
                  <a:tcPr/>
                </a:tc>
                <a:tc>
                  <a:txBody>
                    <a:bodyPr/>
                    <a:lstStyle/>
                    <a:p>
                      <a:pPr algn="ctr"/>
                      <a:r>
                        <a:rPr lang="tr-TR" sz="2800" dirty="0"/>
                        <a:t>0,5-1</a:t>
                      </a:r>
                    </a:p>
                  </a:txBody>
                  <a:tcPr/>
                </a:tc>
                <a:extLst>
                  <a:ext uri="{0D108BD9-81ED-4DB2-BD59-A6C34878D82A}">
                    <a16:rowId xmlns:a16="http://schemas.microsoft.com/office/drawing/2014/main" val="14396395"/>
                  </a:ext>
                </a:extLst>
              </a:tr>
              <a:tr h="370840">
                <a:tc>
                  <a:txBody>
                    <a:bodyPr/>
                    <a:lstStyle/>
                    <a:p>
                      <a:r>
                        <a:rPr lang="tr-TR" sz="2800" dirty="0"/>
                        <a:t>Karameller ve şekerleme</a:t>
                      </a:r>
                    </a:p>
                  </a:txBody>
                  <a:tcPr/>
                </a:tc>
                <a:tc>
                  <a:txBody>
                    <a:bodyPr/>
                    <a:lstStyle/>
                    <a:p>
                      <a:pPr algn="ctr"/>
                      <a:r>
                        <a:rPr lang="tr-TR" sz="2800" dirty="0"/>
                        <a:t>6-8</a:t>
                      </a:r>
                    </a:p>
                  </a:txBody>
                  <a:tcPr/>
                </a:tc>
                <a:extLst>
                  <a:ext uri="{0D108BD9-81ED-4DB2-BD59-A6C34878D82A}">
                    <a16:rowId xmlns:a16="http://schemas.microsoft.com/office/drawing/2014/main" val="427960946"/>
                  </a:ext>
                </a:extLst>
              </a:tr>
            </a:tbl>
          </a:graphicData>
        </a:graphic>
      </p:graphicFrame>
    </p:spTree>
    <p:extLst>
      <p:ext uri="{BB962C8B-B14F-4D97-AF65-F5344CB8AC3E}">
        <p14:creationId xmlns:p14="http://schemas.microsoft.com/office/powerpoint/2010/main" val="2200323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353961"/>
            <a:ext cx="9509760" cy="6162749"/>
          </a:xfrm>
        </p:spPr>
        <p:txBody>
          <a:bodyPr>
            <a:normAutofit/>
          </a:bodyPr>
          <a:lstStyle/>
          <a:p>
            <a:pPr>
              <a:lnSpc>
                <a:spcPct val="150000"/>
              </a:lnSpc>
              <a:spcBef>
                <a:spcPts val="600"/>
              </a:spcBef>
            </a:pPr>
            <a:r>
              <a:rPr lang="tr-TR" sz="2800" dirty="0">
                <a:solidFill>
                  <a:srgbClr val="FF0000"/>
                </a:solidFill>
              </a:rPr>
              <a:t>Ayrıca, </a:t>
            </a:r>
            <a:r>
              <a:rPr lang="tr-TR" sz="2800" dirty="0">
                <a:solidFill>
                  <a:srgbClr val="0070C0"/>
                </a:solidFill>
              </a:rPr>
              <a:t>gıdada fazla bulunan su </a:t>
            </a:r>
            <a:r>
              <a:rPr lang="tr-TR" sz="2800" dirty="0">
                <a:solidFill>
                  <a:srgbClr val="FF0000"/>
                </a:solidFill>
              </a:rPr>
              <a:t>veya serbest su tüketilecek gıdada zehirlenmeye neden olabilir ve </a:t>
            </a:r>
            <a:r>
              <a:rPr lang="tr-TR" sz="2800" dirty="0">
                <a:solidFill>
                  <a:srgbClr val="00B050"/>
                </a:solidFill>
              </a:rPr>
              <a:t>mikroorganizmaların gelişmesine yardımcı olur</a:t>
            </a:r>
            <a:r>
              <a:rPr lang="tr-TR" sz="2800" dirty="0">
                <a:solidFill>
                  <a:srgbClr val="FF0000"/>
                </a:solidFill>
              </a:rPr>
              <a:t>.</a:t>
            </a:r>
          </a:p>
          <a:p>
            <a:pPr>
              <a:lnSpc>
                <a:spcPct val="150000"/>
              </a:lnSpc>
              <a:spcBef>
                <a:spcPts val="600"/>
              </a:spcBef>
            </a:pPr>
            <a:r>
              <a:rPr lang="tr-TR" sz="2800" dirty="0">
                <a:solidFill>
                  <a:srgbClr val="FF0000"/>
                </a:solidFill>
              </a:rPr>
              <a:t>Öte yandan, ısıtma işlemi sırasında, bazı istenen su parçacıkları yiyeceklerden uzaklaştırılarak </a:t>
            </a:r>
            <a:r>
              <a:rPr lang="tr-TR" sz="2800" dirty="0">
                <a:solidFill>
                  <a:schemeClr val="tx2"/>
                </a:solidFill>
              </a:rPr>
              <a:t>yiyecek</a:t>
            </a:r>
            <a:r>
              <a:rPr lang="tr-TR" sz="2800" dirty="0">
                <a:solidFill>
                  <a:srgbClr val="FF0000"/>
                </a:solidFill>
              </a:rPr>
              <a:t> </a:t>
            </a:r>
            <a:r>
              <a:rPr lang="tr-TR" sz="2800" dirty="0">
                <a:solidFill>
                  <a:schemeClr val="tx2"/>
                </a:solidFill>
              </a:rPr>
              <a:t>kalitesini bir derece düşürür</a:t>
            </a:r>
            <a:r>
              <a:rPr lang="tr-TR" sz="2800" dirty="0">
                <a:solidFill>
                  <a:srgbClr val="FF0000"/>
                </a:solidFill>
              </a:rPr>
              <a:t>.</a:t>
            </a:r>
          </a:p>
          <a:p>
            <a:pPr>
              <a:lnSpc>
                <a:spcPct val="150000"/>
              </a:lnSpc>
              <a:spcBef>
                <a:spcPts val="600"/>
              </a:spcBef>
            </a:pPr>
            <a:r>
              <a:rPr lang="tr-TR" sz="2800" dirty="0">
                <a:solidFill>
                  <a:schemeClr val="tx2"/>
                </a:solidFill>
              </a:rPr>
              <a:t>İşleme sırasında </a:t>
            </a:r>
            <a:r>
              <a:rPr lang="tr-TR" sz="2800" dirty="0">
                <a:solidFill>
                  <a:srgbClr val="FF0000"/>
                </a:solidFill>
              </a:rPr>
              <a:t>ve sonrasında gıda maddelerinin </a:t>
            </a:r>
            <a:r>
              <a:rPr lang="tr-TR" sz="2800" dirty="0">
                <a:solidFill>
                  <a:srgbClr val="0070C0"/>
                </a:solidFill>
              </a:rPr>
              <a:t>nem içeriğinin ölçümü </a:t>
            </a:r>
            <a:r>
              <a:rPr lang="tr-TR" sz="2800" dirty="0">
                <a:solidFill>
                  <a:srgbClr val="FF0000"/>
                </a:solidFill>
              </a:rPr>
              <a:t>gıda kalite izleme ve kontrolünün önemli bir parçası haline gelir.</a:t>
            </a:r>
          </a:p>
        </p:txBody>
      </p:sp>
    </p:spTree>
    <p:extLst>
      <p:ext uri="{BB962C8B-B14F-4D97-AF65-F5344CB8AC3E}">
        <p14:creationId xmlns:p14="http://schemas.microsoft.com/office/powerpoint/2010/main" val="3942195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353961"/>
            <a:ext cx="9509760" cy="6162749"/>
          </a:xfrm>
        </p:spPr>
        <p:txBody>
          <a:bodyPr>
            <a:normAutofit/>
          </a:bodyPr>
          <a:lstStyle/>
          <a:p>
            <a:pPr>
              <a:lnSpc>
                <a:spcPct val="150000"/>
              </a:lnSpc>
              <a:spcBef>
                <a:spcPts val="600"/>
              </a:spcBef>
            </a:pPr>
            <a:r>
              <a:rPr lang="tr-TR" sz="2800" dirty="0">
                <a:solidFill>
                  <a:srgbClr val="FF0000"/>
                </a:solidFill>
              </a:rPr>
              <a:t>Gıda ürünlerinin hammadde </a:t>
            </a:r>
            <a:r>
              <a:rPr lang="tr-TR" sz="2800" dirty="0">
                <a:solidFill>
                  <a:srgbClr val="00B050"/>
                </a:solidFill>
              </a:rPr>
              <a:t>nem içeriğinin ölçümü </a:t>
            </a:r>
            <a:r>
              <a:rPr lang="tr-TR" sz="2800" dirty="0">
                <a:solidFill>
                  <a:srgbClr val="FF0000"/>
                </a:solidFill>
              </a:rPr>
              <a:t>de birçok endüstride bir rutin kalite işlemidir.</a:t>
            </a:r>
          </a:p>
          <a:p>
            <a:pPr>
              <a:lnSpc>
                <a:spcPct val="150000"/>
              </a:lnSpc>
              <a:spcBef>
                <a:spcPts val="600"/>
              </a:spcBef>
            </a:pPr>
            <a:r>
              <a:rPr lang="tr-TR" sz="2800" dirty="0">
                <a:solidFill>
                  <a:srgbClr val="004C22"/>
                </a:solidFill>
              </a:rPr>
              <a:t>Farklı gıda ürünlerinin </a:t>
            </a:r>
            <a:r>
              <a:rPr lang="tr-TR" sz="2800" dirty="0">
                <a:solidFill>
                  <a:srgbClr val="FF0000"/>
                </a:solidFill>
              </a:rPr>
              <a:t>nem içeriğinin ölçümünde </a:t>
            </a:r>
            <a:r>
              <a:rPr lang="tr-TR" sz="2800" dirty="0">
                <a:solidFill>
                  <a:srgbClr val="0070C0"/>
                </a:solidFill>
              </a:rPr>
              <a:t>farklı metotlar </a:t>
            </a:r>
            <a:r>
              <a:rPr lang="tr-TR" sz="2800" dirty="0">
                <a:solidFill>
                  <a:srgbClr val="FF0000"/>
                </a:solidFill>
              </a:rPr>
              <a:t>uygulanır.</a:t>
            </a:r>
          </a:p>
          <a:p>
            <a:pPr>
              <a:lnSpc>
                <a:spcPct val="150000"/>
              </a:lnSpc>
              <a:spcBef>
                <a:spcPts val="600"/>
              </a:spcBef>
            </a:pPr>
            <a:r>
              <a:rPr lang="tr-TR" sz="2800" dirty="0">
                <a:solidFill>
                  <a:srgbClr val="FF0000"/>
                </a:solidFill>
              </a:rPr>
              <a:t>Bu boyut, şekil, doku, nem miktarı, on-</a:t>
            </a:r>
            <a:r>
              <a:rPr lang="tr-TR" sz="2800" dirty="0" err="1">
                <a:solidFill>
                  <a:srgbClr val="FF0000"/>
                </a:solidFill>
              </a:rPr>
              <a:t>line</a:t>
            </a:r>
            <a:r>
              <a:rPr lang="tr-TR" sz="2800" dirty="0">
                <a:solidFill>
                  <a:srgbClr val="FF0000"/>
                </a:solidFill>
              </a:rPr>
              <a:t> veya </a:t>
            </a:r>
            <a:r>
              <a:rPr lang="tr-TR" sz="2800" dirty="0" err="1">
                <a:solidFill>
                  <a:srgbClr val="FF0000"/>
                </a:solidFill>
              </a:rPr>
              <a:t>off-line</a:t>
            </a:r>
            <a:r>
              <a:rPr lang="tr-TR" sz="2800" dirty="0">
                <a:solidFill>
                  <a:srgbClr val="FF0000"/>
                </a:solidFill>
              </a:rPr>
              <a:t> gereksinimi, hassasiyet gereksinimi ve benzeri </a:t>
            </a:r>
            <a:r>
              <a:rPr lang="tr-TR" sz="2800" dirty="0">
                <a:solidFill>
                  <a:srgbClr val="0070C0"/>
                </a:solidFill>
              </a:rPr>
              <a:t>faktörlere bağlıdır</a:t>
            </a:r>
            <a:r>
              <a:rPr lang="tr-TR" sz="2800" dirty="0">
                <a:solidFill>
                  <a:srgbClr val="FF0000"/>
                </a:solidFill>
              </a:rPr>
              <a:t>.</a:t>
            </a:r>
          </a:p>
        </p:txBody>
      </p:sp>
    </p:spTree>
    <p:extLst>
      <p:ext uri="{BB962C8B-B14F-4D97-AF65-F5344CB8AC3E}">
        <p14:creationId xmlns:p14="http://schemas.microsoft.com/office/powerpoint/2010/main" val="529526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341120" y="206062"/>
            <a:ext cx="9509760" cy="1004552"/>
          </a:xfrm>
        </p:spPr>
        <p:txBody>
          <a:bodyPr>
            <a:normAutofit fontScale="90000"/>
          </a:bodyPr>
          <a:lstStyle/>
          <a:p>
            <a:pPr lvl="1"/>
            <a:r>
              <a:rPr lang="tr-TR" sz="3600" b="1" kern="1200" dirty="0">
                <a:solidFill>
                  <a:srgbClr val="0070C0"/>
                </a:solidFill>
                <a:latin typeface="+mj-lt"/>
                <a:ea typeface="+mj-ea"/>
                <a:cs typeface="+mj-cs"/>
              </a:rPr>
              <a:t>Gıda Kalitesinde Nemin Rolü</a:t>
            </a:r>
            <a:br>
              <a:rPr lang="tr-TR" sz="3600" b="1" kern="1200" dirty="0">
                <a:solidFill>
                  <a:srgbClr val="0070C0"/>
                </a:solidFill>
                <a:latin typeface="+mj-lt"/>
                <a:ea typeface="+mj-ea"/>
                <a:cs typeface="+mj-cs"/>
              </a:rPr>
            </a:br>
            <a:r>
              <a:rPr lang="tr-TR" sz="3600" b="1" i="1" kern="1200" dirty="0">
                <a:solidFill>
                  <a:srgbClr val="00B050"/>
                </a:solidFill>
                <a:latin typeface="+mj-lt"/>
                <a:ea typeface="+mj-ea"/>
                <a:cs typeface="+mj-cs"/>
              </a:rPr>
              <a:t>Nem Miktarı Tanımı</a:t>
            </a:r>
          </a:p>
        </p:txBody>
      </p:sp>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1341120" y="1210614"/>
                <a:ext cx="9509760" cy="5306096"/>
              </a:xfrm>
            </p:spPr>
            <p:txBody>
              <a:bodyPr>
                <a:normAutofit/>
              </a:bodyPr>
              <a:lstStyle/>
              <a:p>
                <a:pPr>
                  <a:lnSpc>
                    <a:spcPct val="150000"/>
                  </a:lnSpc>
                  <a:spcBef>
                    <a:spcPts val="600"/>
                  </a:spcBef>
                </a:pPr>
                <a:r>
                  <a:rPr lang="tr-TR" sz="2800" dirty="0">
                    <a:solidFill>
                      <a:srgbClr val="FF0000"/>
                    </a:solidFill>
                  </a:rPr>
                  <a:t>Nem içeriği, belirli bir malzemeye ve uygulamaya özgü çeşitli şekillerde tanımlanmıştır.</a:t>
                </a:r>
              </a:p>
              <a:p>
                <a:pPr>
                  <a:lnSpc>
                    <a:spcPct val="150000"/>
                  </a:lnSpc>
                  <a:spcBef>
                    <a:spcPts val="600"/>
                  </a:spcBef>
                </a:pPr>
                <a:r>
                  <a:rPr lang="tr-TR" sz="2800" dirty="0">
                    <a:solidFill>
                      <a:srgbClr val="FF0000"/>
                    </a:solidFill>
                  </a:rPr>
                  <a:t>Nem içeriği, ya </a:t>
                </a:r>
                <a:r>
                  <a:rPr lang="tr-TR" sz="2800" dirty="0">
                    <a:solidFill>
                      <a:srgbClr val="0070C0"/>
                    </a:solidFill>
                  </a:rPr>
                  <a:t>ıslak</a:t>
                </a:r>
                <a:r>
                  <a:rPr lang="tr-TR" sz="2800" dirty="0">
                    <a:solidFill>
                      <a:srgbClr val="FF0000"/>
                    </a:solidFill>
                  </a:rPr>
                  <a:t> ya da </a:t>
                </a:r>
                <a:r>
                  <a:rPr lang="tr-TR" sz="2800" dirty="0">
                    <a:solidFill>
                      <a:srgbClr val="002060"/>
                    </a:solidFill>
                  </a:rPr>
                  <a:t>kuru</a:t>
                </a:r>
                <a:r>
                  <a:rPr lang="tr-TR" sz="2800" dirty="0">
                    <a:solidFill>
                      <a:srgbClr val="FF0000"/>
                    </a:solidFill>
                  </a:rPr>
                  <a:t> olarak ifade edilir.</a:t>
                </a:r>
              </a:p>
              <a:p>
                <a:pPr>
                  <a:lnSpc>
                    <a:spcPct val="150000"/>
                  </a:lnSpc>
                  <a:spcBef>
                    <a:spcPts val="600"/>
                  </a:spcBef>
                </a:pPr>
                <a:r>
                  <a:rPr lang="tr-TR" sz="2800" dirty="0">
                    <a:solidFill>
                      <a:srgbClr val="FF0000"/>
                    </a:solidFill>
                  </a:rPr>
                  <a:t>Nem içeriği (</a:t>
                </a:r>
                <a:r>
                  <a:rPr lang="tr-TR" sz="2800" dirty="0">
                    <a:solidFill>
                      <a:srgbClr val="0070C0"/>
                    </a:solidFill>
                  </a:rPr>
                  <a:t>Yaş madde </a:t>
                </a:r>
                <a:r>
                  <a:rPr lang="tr-TR" sz="2800" dirty="0">
                    <a:solidFill>
                      <a:srgbClr val="FF0000"/>
                    </a:solidFill>
                  </a:rPr>
                  <a:t>üzerinden)</a:t>
                </a:r>
              </a:p>
              <a:p>
                <a:pPr marL="45720" indent="0" algn="ctr">
                  <a:lnSpc>
                    <a:spcPct val="150000"/>
                  </a:lnSpc>
                  <a:spcBef>
                    <a:spcPts val="600"/>
                  </a:spcBef>
                  <a:buNone/>
                </a:pPr>
                <a14:m>
                  <m:oMath xmlns:m="http://schemas.openxmlformats.org/officeDocument/2006/math">
                    <m:sSub>
                      <m:sSubPr>
                        <m:ctrlPr>
                          <a:rPr lang="tr-TR" sz="2800" i="1">
                            <a:solidFill>
                              <a:srgbClr val="0070C0"/>
                            </a:solidFill>
                            <a:latin typeface="Cambria Math" panose="02040503050406030204" pitchFamily="18" charset="0"/>
                          </a:rPr>
                        </m:ctrlPr>
                      </m:sSubPr>
                      <m:e>
                        <m:r>
                          <a:rPr lang="tr-TR" sz="2800" i="1">
                            <a:solidFill>
                              <a:srgbClr val="0070C0"/>
                            </a:solidFill>
                            <a:latin typeface="Cambria Math" panose="02040503050406030204" pitchFamily="18" charset="0"/>
                          </a:rPr>
                          <m:t>𝑀</m:t>
                        </m:r>
                      </m:e>
                      <m:sub>
                        <m:r>
                          <a:rPr lang="tr-TR" sz="2800" i="1">
                            <a:solidFill>
                              <a:srgbClr val="0070C0"/>
                            </a:solidFill>
                            <a:latin typeface="Cambria Math" panose="02040503050406030204" pitchFamily="18" charset="0"/>
                          </a:rPr>
                          <m:t>𝑤</m:t>
                        </m:r>
                      </m:sub>
                    </m:sSub>
                    <m:r>
                      <a:rPr lang="tr-TR" sz="2800" i="1">
                        <a:solidFill>
                          <a:srgbClr val="0070C0"/>
                        </a:solidFill>
                        <a:latin typeface="Cambria Math" panose="02040503050406030204" pitchFamily="18" charset="0"/>
                      </a:rPr>
                      <m:t>=</m:t>
                    </m:r>
                    <m:f>
                      <m:fPr>
                        <m:ctrlPr>
                          <a:rPr lang="tr-TR" sz="2800" i="1">
                            <a:solidFill>
                              <a:srgbClr val="0070C0"/>
                            </a:solidFill>
                            <a:latin typeface="Cambria Math" panose="02040503050406030204" pitchFamily="18" charset="0"/>
                          </a:rPr>
                        </m:ctrlPr>
                      </m:fPr>
                      <m:num>
                        <m:sSub>
                          <m:sSubPr>
                            <m:ctrlPr>
                              <a:rPr lang="tr-TR" sz="2800" i="1">
                                <a:solidFill>
                                  <a:srgbClr val="0070C0"/>
                                </a:solidFill>
                                <a:latin typeface="Cambria Math" panose="02040503050406030204" pitchFamily="18" charset="0"/>
                              </a:rPr>
                            </m:ctrlPr>
                          </m:sSubPr>
                          <m:e>
                            <m:r>
                              <a:rPr lang="tr-TR" sz="2800" i="1">
                                <a:solidFill>
                                  <a:srgbClr val="0070C0"/>
                                </a:solidFill>
                                <a:latin typeface="Cambria Math" panose="02040503050406030204" pitchFamily="18" charset="0"/>
                              </a:rPr>
                              <m:t>𝑊</m:t>
                            </m:r>
                          </m:e>
                          <m:sub>
                            <m:r>
                              <a:rPr lang="tr-TR" sz="2800" i="1">
                                <a:solidFill>
                                  <a:srgbClr val="0070C0"/>
                                </a:solidFill>
                                <a:latin typeface="Cambria Math" panose="02040503050406030204" pitchFamily="18" charset="0"/>
                              </a:rPr>
                              <m:t>𝑤</m:t>
                            </m:r>
                          </m:sub>
                        </m:sSub>
                        <m:r>
                          <a:rPr lang="tr-TR" sz="2800" i="1">
                            <a:solidFill>
                              <a:srgbClr val="0070C0"/>
                            </a:solidFill>
                            <a:latin typeface="Cambria Math" panose="02040503050406030204" pitchFamily="18" charset="0"/>
                          </a:rPr>
                          <m:t>−</m:t>
                        </m:r>
                        <m:sSub>
                          <m:sSubPr>
                            <m:ctrlPr>
                              <a:rPr lang="tr-TR" sz="2800" i="1">
                                <a:solidFill>
                                  <a:srgbClr val="0070C0"/>
                                </a:solidFill>
                                <a:latin typeface="Cambria Math" panose="02040503050406030204" pitchFamily="18" charset="0"/>
                              </a:rPr>
                            </m:ctrlPr>
                          </m:sSubPr>
                          <m:e>
                            <m:r>
                              <a:rPr lang="tr-TR" sz="2800" i="1">
                                <a:solidFill>
                                  <a:srgbClr val="0070C0"/>
                                </a:solidFill>
                                <a:latin typeface="Cambria Math" panose="02040503050406030204" pitchFamily="18" charset="0"/>
                              </a:rPr>
                              <m:t>𝑊</m:t>
                            </m:r>
                          </m:e>
                          <m:sub>
                            <m:r>
                              <a:rPr lang="tr-TR" sz="2800" i="1">
                                <a:solidFill>
                                  <a:srgbClr val="0070C0"/>
                                </a:solidFill>
                                <a:latin typeface="Cambria Math" panose="02040503050406030204" pitchFamily="18" charset="0"/>
                              </a:rPr>
                              <m:t>𝑑</m:t>
                            </m:r>
                          </m:sub>
                        </m:sSub>
                      </m:num>
                      <m:den>
                        <m:sSub>
                          <m:sSubPr>
                            <m:ctrlPr>
                              <a:rPr lang="tr-TR" sz="2800" i="1">
                                <a:solidFill>
                                  <a:srgbClr val="0070C0"/>
                                </a:solidFill>
                                <a:latin typeface="Cambria Math" panose="02040503050406030204" pitchFamily="18" charset="0"/>
                              </a:rPr>
                            </m:ctrlPr>
                          </m:sSubPr>
                          <m:e>
                            <m:r>
                              <a:rPr lang="tr-TR" sz="2800" i="1">
                                <a:solidFill>
                                  <a:srgbClr val="0070C0"/>
                                </a:solidFill>
                                <a:latin typeface="Cambria Math" panose="02040503050406030204" pitchFamily="18" charset="0"/>
                              </a:rPr>
                              <m:t>𝑊</m:t>
                            </m:r>
                          </m:e>
                          <m:sub>
                            <m:r>
                              <a:rPr lang="tr-TR" sz="2800" i="1">
                                <a:solidFill>
                                  <a:srgbClr val="0070C0"/>
                                </a:solidFill>
                                <a:latin typeface="Cambria Math" panose="02040503050406030204" pitchFamily="18" charset="0"/>
                              </a:rPr>
                              <m:t>𝑤</m:t>
                            </m:r>
                          </m:sub>
                        </m:sSub>
                      </m:den>
                    </m:f>
                  </m:oMath>
                </a14:m>
                <a:r>
                  <a:rPr lang="tr-TR" sz="2800" dirty="0">
                    <a:solidFill>
                      <a:srgbClr val="0070C0"/>
                    </a:solidFill>
                  </a:rPr>
                  <a:t>   (g/g)</a:t>
                </a:r>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1341120" y="1210614"/>
                <a:ext cx="9509760" cy="5306096"/>
              </a:xfrm>
              <a:blipFill>
                <a:blip r:embed="rId2"/>
                <a:stretch>
                  <a:fillRect l="-641"/>
                </a:stretch>
              </a:blipFill>
            </p:spPr>
            <p:txBody>
              <a:bodyPr/>
              <a:lstStyle/>
              <a:p>
                <a:r>
                  <a:rPr lang="tr-TR">
                    <a:noFill/>
                  </a:rPr>
                  <a:t> </a:t>
                </a:r>
              </a:p>
            </p:txBody>
          </p:sp>
        </mc:Fallback>
      </mc:AlternateContent>
    </p:spTree>
    <p:extLst>
      <p:ext uri="{BB962C8B-B14F-4D97-AF65-F5344CB8AC3E}">
        <p14:creationId xmlns:p14="http://schemas.microsoft.com/office/powerpoint/2010/main" val="949458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1341120" y="368710"/>
                <a:ext cx="9509760" cy="6148000"/>
              </a:xfrm>
            </p:spPr>
            <p:txBody>
              <a:bodyPr>
                <a:normAutofit/>
              </a:bodyPr>
              <a:lstStyle/>
              <a:p>
                <a:pPr>
                  <a:lnSpc>
                    <a:spcPct val="150000"/>
                  </a:lnSpc>
                  <a:spcBef>
                    <a:spcPts val="600"/>
                  </a:spcBef>
                </a:pPr>
                <a:r>
                  <a:rPr lang="tr-TR" sz="2800" dirty="0">
                    <a:solidFill>
                      <a:srgbClr val="FF0000"/>
                    </a:solidFill>
                  </a:rPr>
                  <a:t>Nem içeriği (</a:t>
                </a:r>
                <a:r>
                  <a:rPr lang="tr-TR" sz="2800" dirty="0">
                    <a:solidFill>
                      <a:srgbClr val="00B050"/>
                    </a:solidFill>
                  </a:rPr>
                  <a:t>Kuru madde </a:t>
                </a:r>
                <a:r>
                  <a:rPr lang="tr-TR" sz="2800" dirty="0">
                    <a:solidFill>
                      <a:srgbClr val="FF0000"/>
                    </a:solidFill>
                  </a:rPr>
                  <a:t>üzerinden)</a:t>
                </a:r>
              </a:p>
              <a:p>
                <a:pPr marL="45720" indent="0" algn="ctr">
                  <a:lnSpc>
                    <a:spcPct val="150000"/>
                  </a:lnSpc>
                  <a:spcBef>
                    <a:spcPts val="600"/>
                  </a:spcBef>
                  <a:buNone/>
                </a:pPr>
                <a14:m>
                  <m:oMath xmlns:m="http://schemas.openxmlformats.org/officeDocument/2006/math">
                    <m:sSub>
                      <m:sSubPr>
                        <m:ctrlPr>
                          <a:rPr lang="tr-TR" sz="2800" i="1" smtClean="0">
                            <a:solidFill>
                              <a:srgbClr val="0070C0"/>
                            </a:solidFill>
                            <a:latin typeface="Cambria Math" panose="02040503050406030204" pitchFamily="18" charset="0"/>
                          </a:rPr>
                        </m:ctrlPr>
                      </m:sSubPr>
                      <m:e>
                        <m:r>
                          <a:rPr lang="tr-TR" sz="2800" i="1">
                            <a:solidFill>
                              <a:srgbClr val="0070C0"/>
                            </a:solidFill>
                            <a:latin typeface="Cambria Math" panose="02040503050406030204" pitchFamily="18" charset="0"/>
                          </a:rPr>
                          <m:t>𝑀</m:t>
                        </m:r>
                      </m:e>
                      <m:sub>
                        <m:r>
                          <a:rPr lang="tr-TR" sz="2800" i="1">
                            <a:solidFill>
                              <a:srgbClr val="0070C0"/>
                            </a:solidFill>
                            <a:latin typeface="Cambria Math" panose="02040503050406030204" pitchFamily="18" charset="0"/>
                          </a:rPr>
                          <m:t>𝑤</m:t>
                        </m:r>
                      </m:sub>
                    </m:sSub>
                    <m:r>
                      <a:rPr lang="tr-TR" sz="2800" i="1">
                        <a:solidFill>
                          <a:srgbClr val="0070C0"/>
                        </a:solidFill>
                        <a:latin typeface="Cambria Math" panose="02040503050406030204" pitchFamily="18" charset="0"/>
                      </a:rPr>
                      <m:t>=</m:t>
                    </m:r>
                    <m:f>
                      <m:fPr>
                        <m:ctrlPr>
                          <a:rPr lang="tr-TR" sz="2800" i="1">
                            <a:solidFill>
                              <a:srgbClr val="0070C0"/>
                            </a:solidFill>
                            <a:latin typeface="Cambria Math" panose="02040503050406030204" pitchFamily="18" charset="0"/>
                          </a:rPr>
                        </m:ctrlPr>
                      </m:fPr>
                      <m:num>
                        <m:sSub>
                          <m:sSubPr>
                            <m:ctrlPr>
                              <a:rPr lang="tr-TR" sz="2800" i="1">
                                <a:solidFill>
                                  <a:srgbClr val="0070C0"/>
                                </a:solidFill>
                                <a:latin typeface="Cambria Math" panose="02040503050406030204" pitchFamily="18" charset="0"/>
                              </a:rPr>
                            </m:ctrlPr>
                          </m:sSubPr>
                          <m:e>
                            <m:r>
                              <a:rPr lang="tr-TR" sz="2800" b="0" i="1" smtClean="0">
                                <a:solidFill>
                                  <a:srgbClr val="0070C0"/>
                                </a:solidFill>
                                <a:latin typeface="Cambria Math" panose="02040503050406030204" pitchFamily="18" charset="0"/>
                              </a:rPr>
                              <m:t>𝑊</m:t>
                            </m:r>
                          </m:e>
                          <m:sub>
                            <m:r>
                              <a:rPr lang="tr-TR" sz="2800" i="1">
                                <a:solidFill>
                                  <a:srgbClr val="0070C0"/>
                                </a:solidFill>
                                <a:latin typeface="Cambria Math" panose="02040503050406030204" pitchFamily="18" charset="0"/>
                              </a:rPr>
                              <m:t>𝑤</m:t>
                            </m:r>
                          </m:sub>
                        </m:sSub>
                        <m:r>
                          <a:rPr lang="tr-TR" sz="2800" i="1">
                            <a:solidFill>
                              <a:srgbClr val="0070C0"/>
                            </a:solidFill>
                            <a:latin typeface="Cambria Math" panose="02040503050406030204" pitchFamily="18" charset="0"/>
                          </a:rPr>
                          <m:t>−</m:t>
                        </m:r>
                        <m:sSub>
                          <m:sSubPr>
                            <m:ctrlPr>
                              <a:rPr lang="tr-TR" sz="2800" i="1">
                                <a:solidFill>
                                  <a:srgbClr val="0070C0"/>
                                </a:solidFill>
                                <a:latin typeface="Cambria Math" panose="02040503050406030204" pitchFamily="18" charset="0"/>
                              </a:rPr>
                            </m:ctrlPr>
                          </m:sSubPr>
                          <m:e>
                            <m:r>
                              <a:rPr lang="tr-TR" sz="2800" b="0" i="1" smtClean="0">
                                <a:solidFill>
                                  <a:srgbClr val="0070C0"/>
                                </a:solidFill>
                                <a:latin typeface="Cambria Math" panose="02040503050406030204" pitchFamily="18" charset="0"/>
                              </a:rPr>
                              <m:t>𝑊</m:t>
                            </m:r>
                          </m:e>
                          <m:sub>
                            <m:r>
                              <a:rPr lang="tr-TR" sz="2800" i="1">
                                <a:solidFill>
                                  <a:srgbClr val="0070C0"/>
                                </a:solidFill>
                                <a:latin typeface="Cambria Math" panose="02040503050406030204" pitchFamily="18" charset="0"/>
                              </a:rPr>
                              <m:t>𝑑</m:t>
                            </m:r>
                          </m:sub>
                        </m:sSub>
                      </m:num>
                      <m:den>
                        <m:sSub>
                          <m:sSubPr>
                            <m:ctrlPr>
                              <a:rPr lang="tr-TR" sz="2800" i="1" smtClean="0">
                                <a:solidFill>
                                  <a:srgbClr val="0070C0"/>
                                </a:solidFill>
                                <a:latin typeface="Cambria Math" panose="02040503050406030204" pitchFamily="18" charset="0"/>
                              </a:rPr>
                            </m:ctrlPr>
                          </m:sSubPr>
                          <m:e>
                            <m:r>
                              <a:rPr lang="tr-TR" sz="2800" b="0" i="1" smtClean="0">
                                <a:solidFill>
                                  <a:srgbClr val="0070C0"/>
                                </a:solidFill>
                                <a:latin typeface="Cambria Math" panose="02040503050406030204" pitchFamily="18" charset="0"/>
                              </a:rPr>
                              <m:t>𝑊</m:t>
                            </m:r>
                          </m:e>
                          <m:sub>
                            <m:r>
                              <a:rPr lang="tr-TR" sz="2800" b="0" i="1" smtClean="0">
                                <a:solidFill>
                                  <a:srgbClr val="0070C0"/>
                                </a:solidFill>
                                <a:latin typeface="Cambria Math" panose="02040503050406030204" pitchFamily="18" charset="0"/>
                              </a:rPr>
                              <m:t>𝑑</m:t>
                            </m:r>
                          </m:sub>
                        </m:sSub>
                      </m:den>
                    </m:f>
                  </m:oMath>
                </a14:m>
                <a:r>
                  <a:rPr lang="tr-TR" sz="2800" dirty="0">
                    <a:solidFill>
                      <a:srgbClr val="0070C0"/>
                    </a:solidFill>
                  </a:rPr>
                  <a:t>   (g/g)</a:t>
                </a:r>
              </a:p>
              <a:p>
                <a:pPr>
                  <a:lnSpc>
                    <a:spcPct val="150000"/>
                  </a:lnSpc>
                  <a:spcBef>
                    <a:spcPts val="600"/>
                  </a:spcBef>
                </a:pPr>
                <a:r>
                  <a:rPr lang="en-US" sz="2800" i="1" dirty="0" err="1">
                    <a:solidFill>
                      <a:srgbClr val="FF0000"/>
                    </a:solidFill>
                  </a:rPr>
                  <a:t>W</a:t>
                </a:r>
                <a:r>
                  <a:rPr lang="en-US" sz="2800" i="1" baseline="-25000" dirty="0" err="1">
                    <a:solidFill>
                      <a:srgbClr val="FF0000"/>
                    </a:solidFill>
                  </a:rPr>
                  <a:t>w</a:t>
                </a:r>
                <a:r>
                  <a:rPr lang="en-US" sz="2800" i="1" dirty="0">
                    <a:solidFill>
                      <a:srgbClr val="FF0000"/>
                    </a:solidFill>
                  </a:rPr>
                  <a:t>= </a:t>
                </a:r>
                <a:r>
                  <a:rPr lang="tr-TR" sz="2800" i="1" dirty="0">
                    <a:solidFill>
                      <a:srgbClr val="FF0000"/>
                    </a:solidFill>
                  </a:rPr>
                  <a:t>Nemli numune ağırlığı (g)</a:t>
                </a:r>
                <a:endParaRPr lang="en-US" sz="2800" dirty="0">
                  <a:solidFill>
                    <a:srgbClr val="FF0000"/>
                  </a:solidFill>
                </a:endParaRPr>
              </a:p>
              <a:p>
                <a:pPr>
                  <a:lnSpc>
                    <a:spcPct val="150000"/>
                  </a:lnSpc>
                  <a:spcBef>
                    <a:spcPts val="600"/>
                  </a:spcBef>
                </a:pPr>
                <a:r>
                  <a:rPr lang="en-US" sz="2800" i="1" dirty="0" err="1">
                    <a:solidFill>
                      <a:srgbClr val="FF0000"/>
                    </a:solidFill>
                  </a:rPr>
                  <a:t>W</a:t>
                </a:r>
                <a:r>
                  <a:rPr lang="en-US" sz="2800" i="1" baseline="-25000" dirty="0" err="1">
                    <a:solidFill>
                      <a:srgbClr val="FF0000"/>
                    </a:solidFill>
                  </a:rPr>
                  <a:t>d</a:t>
                </a:r>
                <a:r>
                  <a:rPr lang="en-US" sz="2800" i="1" dirty="0">
                    <a:solidFill>
                      <a:srgbClr val="FF0000"/>
                    </a:solidFill>
                  </a:rPr>
                  <a:t>= Kuru </a:t>
                </a:r>
                <a:r>
                  <a:rPr lang="tr-TR" sz="2800" i="1" dirty="0">
                    <a:solidFill>
                      <a:srgbClr val="FF0000"/>
                    </a:solidFill>
                  </a:rPr>
                  <a:t>numune ağırlığı (g)</a:t>
                </a:r>
              </a:p>
              <a:p>
                <a:pPr>
                  <a:lnSpc>
                    <a:spcPct val="150000"/>
                  </a:lnSpc>
                  <a:spcBef>
                    <a:spcPts val="600"/>
                  </a:spcBef>
                </a:pPr>
                <a:r>
                  <a:rPr lang="tr-TR" sz="2800" dirty="0">
                    <a:solidFill>
                      <a:srgbClr val="00B050"/>
                    </a:solidFill>
                  </a:rPr>
                  <a:t>İşlenmemiş gıdaların </a:t>
                </a:r>
                <a:r>
                  <a:rPr lang="tr-TR" sz="2800" dirty="0">
                    <a:solidFill>
                      <a:srgbClr val="FF0000"/>
                    </a:solidFill>
                  </a:rPr>
                  <a:t>nem içeriği genellikle </a:t>
                </a:r>
                <a:r>
                  <a:rPr lang="tr-TR" sz="2800" dirty="0">
                    <a:solidFill>
                      <a:schemeClr val="tx2"/>
                    </a:solidFill>
                  </a:rPr>
                  <a:t>yaş baz olarak </a:t>
                </a:r>
                <a:r>
                  <a:rPr lang="tr-TR" sz="2800" dirty="0">
                    <a:solidFill>
                      <a:srgbClr val="FF0000"/>
                    </a:solidFill>
                  </a:rPr>
                  <a:t>ifade edilir, ancak birçok </a:t>
                </a:r>
                <a:r>
                  <a:rPr lang="tr-TR" sz="2800" dirty="0">
                    <a:solidFill>
                      <a:srgbClr val="0070C0"/>
                    </a:solidFill>
                  </a:rPr>
                  <a:t>gıda ürününün kurutulduktan sonraki </a:t>
                </a:r>
                <a:r>
                  <a:rPr lang="tr-TR" sz="2800" dirty="0">
                    <a:solidFill>
                      <a:srgbClr val="FF0000"/>
                    </a:solidFill>
                  </a:rPr>
                  <a:t>nem içeriği kuru baz olarak ifade edilir.</a:t>
                </a:r>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1341120" y="368710"/>
                <a:ext cx="9509760" cy="6148000"/>
              </a:xfrm>
              <a:blipFill>
                <a:blip r:embed="rId2"/>
                <a:stretch>
                  <a:fillRect l="-641" r="-449"/>
                </a:stretch>
              </a:blipFill>
            </p:spPr>
            <p:txBody>
              <a:bodyPr/>
              <a:lstStyle/>
              <a:p>
                <a:r>
                  <a:rPr lang="tr-TR">
                    <a:noFill/>
                  </a:rPr>
                  <a:t> </a:t>
                </a:r>
              </a:p>
            </p:txBody>
          </p:sp>
        </mc:Fallback>
      </mc:AlternateContent>
    </p:spTree>
    <p:extLst>
      <p:ext uri="{BB962C8B-B14F-4D97-AF65-F5344CB8AC3E}">
        <p14:creationId xmlns:p14="http://schemas.microsoft.com/office/powerpoint/2010/main" val="2478512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353962"/>
            <a:ext cx="6888480" cy="5855110"/>
          </a:xfrm>
        </p:spPr>
        <p:txBody>
          <a:bodyPr>
            <a:noAutofit/>
          </a:bodyPr>
          <a:lstStyle/>
          <a:p>
            <a:pPr>
              <a:lnSpc>
                <a:spcPct val="150000"/>
              </a:lnSpc>
              <a:spcBef>
                <a:spcPts val="600"/>
              </a:spcBef>
            </a:pPr>
            <a:r>
              <a:rPr lang="tr-TR" sz="2800" dirty="0">
                <a:solidFill>
                  <a:srgbClr val="FF0000"/>
                </a:solidFill>
              </a:rPr>
              <a:t>Gıda ürünlerinin nem içeriği ölçümünde en sık kullanılan </a:t>
            </a:r>
            <a:r>
              <a:rPr lang="tr-TR" sz="2800" dirty="0">
                <a:solidFill>
                  <a:srgbClr val="00B050"/>
                </a:solidFill>
              </a:rPr>
              <a:t>klasik yöntemlerden </a:t>
            </a:r>
            <a:r>
              <a:rPr lang="tr-TR" sz="2800" dirty="0">
                <a:solidFill>
                  <a:srgbClr val="FF0000"/>
                </a:solidFill>
              </a:rPr>
              <a:t>biri </a:t>
            </a:r>
            <a:r>
              <a:rPr lang="tr-TR" sz="2800" dirty="0">
                <a:solidFill>
                  <a:srgbClr val="0070C0"/>
                </a:solidFill>
              </a:rPr>
              <a:t>kurutma metodudur</a:t>
            </a:r>
            <a:r>
              <a:rPr lang="tr-TR" sz="2800" dirty="0">
                <a:solidFill>
                  <a:srgbClr val="FF0000"/>
                </a:solidFill>
              </a:rPr>
              <a:t>.</a:t>
            </a:r>
          </a:p>
          <a:p>
            <a:pPr>
              <a:lnSpc>
                <a:spcPct val="150000"/>
              </a:lnSpc>
              <a:spcBef>
                <a:spcPts val="600"/>
              </a:spcBef>
            </a:pPr>
            <a:r>
              <a:rPr lang="tr-TR" sz="2800" dirty="0">
                <a:solidFill>
                  <a:srgbClr val="FF0000"/>
                </a:solidFill>
              </a:rPr>
              <a:t>Bu metotta gıda maddesi temsili numunesi standart </a:t>
            </a:r>
            <a:r>
              <a:rPr lang="tr-TR" sz="2800" dirty="0">
                <a:solidFill>
                  <a:srgbClr val="0070C0"/>
                </a:solidFill>
              </a:rPr>
              <a:t>kurutma fırını </a:t>
            </a:r>
            <a:r>
              <a:rPr lang="tr-TR" sz="2800" dirty="0">
                <a:solidFill>
                  <a:srgbClr val="FF0000"/>
                </a:solidFill>
              </a:rPr>
              <a:t>kullanılarak kurutulur ve hassas terazi ile tartılır.</a:t>
            </a:r>
          </a:p>
          <a:p>
            <a:pPr>
              <a:lnSpc>
                <a:spcPct val="150000"/>
              </a:lnSpc>
              <a:spcBef>
                <a:spcPts val="600"/>
              </a:spcBef>
            </a:pPr>
            <a:r>
              <a:rPr lang="tr-TR" sz="2800" dirty="0">
                <a:solidFill>
                  <a:srgbClr val="FF0000"/>
                </a:solidFill>
              </a:rPr>
              <a:t>Ağırlık farklılığı ile malzemenin ihtiva edilen nemi hesaplanır.</a:t>
            </a:r>
          </a:p>
        </p:txBody>
      </p:sp>
      <p:pic>
        <p:nvPicPr>
          <p:cNvPr id="4" name="Resim 3">
            <a:extLst>
              <a:ext uri="{FF2B5EF4-FFF2-40B4-BE49-F238E27FC236}">
                <a16:creationId xmlns:a16="http://schemas.microsoft.com/office/drawing/2014/main" id="{E387B5C3-6569-4954-9003-1DAF546B7CF0}"/>
              </a:ext>
            </a:extLst>
          </p:cNvPr>
          <p:cNvPicPr>
            <a:picLocks noChangeAspect="1"/>
          </p:cNvPicPr>
          <p:nvPr/>
        </p:nvPicPr>
        <p:blipFill>
          <a:blip r:embed="rId2"/>
          <a:stretch>
            <a:fillRect/>
          </a:stretch>
        </p:blipFill>
        <p:spPr>
          <a:xfrm>
            <a:off x="8347587" y="1043507"/>
            <a:ext cx="3524865" cy="4476019"/>
          </a:xfrm>
          <a:prstGeom prst="rect">
            <a:avLst/>
          </a:prstGeom>
        </p:spPr>
      </p:pic>
    </p:spTree>
    <p:extLst>
      <p:ext uri="{BB962C8B-B14F-4D97-AF65-F5344CB8AC3E}">
        <p14:creationId xmlns:p14="http://schemas.microsoft.com/office/powerpoint/2010/main" val="157850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19" y="353961"/>
            <a:ext cx="10233303" cy="6162749"/>
          </a:xfrm>
        </p:spPr>
        <p:txBody>
          <a:bodyPr>
            <a:normAutofit/>
          </a:bodyPr>
          <a:lstStyle/>
          <a:p>
            <a:pPr>
              <a:lnSpc>
                <a:spcPct val="150000"/>
              </a:lnSpc>
              <a:spcBef>
                <a:spcPts val="600"/>
              </a:spcBef>
            </a:pPr>
            <a:r>
              <a:rPr lang="tr-TR" sz="2800" dirty="0">
                <a:solidFill>
                  <a:srgbClr val="FF0000"/>
                </a:solidFill>
              </a:rPr>
              <a:t>Bu yöntemde, ihtiva edilen nemin tümü kurutularak uzaklaştırıldığı belirli bir malzeme için </a:t>
            </a:r>
            <a:r>
              <a:rPr lang="tr-TR" sz="2800" dirty="0">
                <a:solidFill>
                  <a:srgbClr val="00B050"/>
                </a:solidFill>
              </a:rPr>
              <a:t>standart ve önceden tespit edilmiş bir zaman </a:t>
            </a:r>
            <a:r>
              <a:rPr lang="tr-TR" sz="2800" dirty="0">
                <a:solidFill>
                  <a:srgbClr val="FF0000"/>
                </a:solidFill>
              </a:rPr>
              <a:t>vardır.</a:t>
            </a:r>
          </a:p>
          <a:p>
            <a:pPr>
              <a:lnSpc>
                <a:spcPct val="150000"/>
              </a:lnSpc>
              <a:spcBef>
                <a:spcPts val="600"/>
              </a:spcBef>
            </a:pPr>
            <a:r>
              <a:rPr lang="tr-TR" sz="2800" dirty="0">
                <a:solidFill>
                  <a:srgbClr val="FF0000"/>
                </a:solidFill>
              </a:rPr>
              <a:t>Geliştirilmiş cihazlar, hızlı ve doğru nem tayini için </a:t>
            </a:r>
            <a:r>
              <a:rPr lang="tr-TR" sz="2800" dirty="0">
                <a:solidFill>
                  <a:srgbClr val="0070C0"/>
                </a:solidFill>
              </a:rPr>
              <a:t>kızılötesi ısıtma </a:t>
            </a:r>
            <a:r>
              <a:rPr lang="tr-TR" sz="2800" dirty="0">
                <a:solidFill>
                  <a:srgbClr val="FF0000"/>
                </a:solidFill>
              </a:rPr>
              <a:t>ve hassas tartmayı kullanır.</a:t>
            </a:r>
          </a:p>
        </p:txBody>
      </p:sp>
      <p:pic>
        <p:nvPicPr>
          <p:cNvPr id="4" name="Picture 3"/>
          <p:cNvPicPr>
            <a:picLocks noChangeAspect="1"/>
          </p:cNvPicPr>
          <p:nvPr/>
        </p:nvPicPr>
        <p:blipFill rotWithShape="1">
          <a:blip r:embed="rId2"/>
          <a:srcRect t="27384"/>
          <a:stretch/>
        </p:blipFill>
        <p:spPr>
          <a:xfrm>
            <a:off x="6800410" y="3723133"/>
            <a:ext cx="3063200" cy="2669254"/>
          </a:xfrm>
          <a:prstGeom prst="rect">
            <a:avLst/>
          </a:prstGeom>
        </p:spPr>
      </p:pic>
      <p:pic>
        <p:nvPicPr>
          <p:cNvPr id="5" name="Picture 4"/>
          <p:cNvPicPr>
            <a:picLocks noChangeAspect="1"/>
          </p:cNvPicPr>
          <p:nvPr/>
        </p:nvPicPr>
        <p:blipFill>
          <a:blip r:embed="rId3"/>
          <a:stretch>
            <a:fillRect/>
          </a:stretch>
        </p:blipFill>
        <p:spPr>
          <a:xfrm>
            <a:off x="2992940" y="3723133"/>
            <a:ext cx="2669254" cy="2669254"/>
          </a:xfrm>
          <a:prstGeom prst="rect">
            <a:avLst/>
          </a:prstGeom>
        </p:spPr>
      </p:pic>
    </p:spTree>
    <p:extLst>
      <p:ext uri="{BB962C8B-B14F-4D97-AF65-F5344CB8AC3E}">
        <p14:creationId xmlns:p14="http://schemas.microsoft.com/office/powerpoint/2010/main" val="2222895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368710"/>
            <a:ext cx="9509760" cy="5943600"/>
          </a:xfrm>
        </p:spPr>
        <p:txBody>
          <a:bodyPr>
            <a:normAutofit/>
          </a:bodyPr>
          <a:lstStyle/>
          <a:p>
            <a:pPr>
              <a:lnSpc>
                <a:spcPct val="150000"/>
              </a:lnSpc>
              <a:spcBef>
                <a:spcPts val="600"/>
              </a:spcBef>
            </a:pPr>
            <a:r>
              <a:rPr lang="tr-TR" sz="2800" dirty="0"/>
              <a:t>Numune tartılır ve </a:t>
            </a:r>
            <a:r>
              <a:rPr lang="tr-TR" sz="2800" dirty="0" err="1">
                <a:solidFill>
                  <a:srgbClr val="0070C0"/>
                </a:solidFill>
              </a:rPr>
              <a:t>infrared</a:t>
            </a:r>
            <a:r>
              <a:rPr lang="tr-TR" sz="2800" dirty="0">
                <a:solidFill>
                  <a:srgbClr val="0070C0"/>
                </a:solidFill>
              </a:rPr>
              <a:t> radyatör </a:t>
            </a:r>
            <a:r>
              <a:rPr lang="tr-TR" sz="2800" dirty="0"/>
              <a:t>(</a:t>
            </a:r>
            <a:r>
              <a:rPr lang="tr-TR" sz="2800" dirty="0">
                <a:solidFill>
                  <a:srgbClr val="FF0000"/>
                </a:solidFill>
              </a:rPr>
              <a:t>halojen lamba</a:t>
            </a:r>
            <a:r>
              <a:rPr lang="tr-TR" sz="2800" dirty="0"/>
              <a:t>) ile ısıtılır. </a:t>
            </a:r>
          </a:p>
          <a:p>
            <a:pPr>
              <a:lnSpc>
                <a:spcPct val="150000"/>
              </a:lnSpc>
              <a:spcBef>
                <a:spcPts val="600"/>
              </a:spcBef>
            </a:pPr>
            <a:r>
              <a:rPr lang="tr-TR" sz="2800" dirty="0">
                <a:solidFill>
                  <a:srgbClr val="00B050"/>
                </a:solidFill>
              </a:rPr>
              <a:t>Kütledeki azalma </a:t>
            </a:r>
            <a:r>
              <a:rPr lang="tr-TR" sz="2800" dirty="0"/>
              <a:t>sürekli olarak ölçülür ve daha önce belirlenmiş olan kriterlere ulaşıldığında kurutma durur. </a:t>
            </a:r>
          </a:p>
          <a:p>
            <a:pPr>
              <a:lnSpc>
                <a:spcPct val="150000"/>
              </a:lnSpc>
              <a:spcBef>
                <a:spcPts val="600"/>
              </a:spcBef>
            </a:pPr>
            <a:r>
              <a:rPr lang="tr-TR" sz="2800" dirty="0"/>
              <a:t>Nem miktarı otomatik olarak kütledeki farktan bulunur. </a:t>
            </a:r>
          </a:p>
        </p:txBody>
      </p:sp>
      <p:pic>
        <p:nvPicPr>
          <p:cNvPr id="3" name="Resim 2">
            <a:extLst>
              <a:ext uri="{FF2B5EF4-FFF2-40B4-BE49-F238E27FC236}">
                <a16:creationId xmlns:a16="http://schemas.microsoft.com/office/drawing/2014/main" id="{ECBB0D5F-CED6-4586-967F-E40909701865}"/>
              </a:ext>
            </a:extLst>
          </p:cNvPr>
          <p:cNvPicPr>
            <a:picLocks noChangeAspect="1"/>
          </p:cNvPicPr>
          <p:nvPr/>
        </p:nvPicPr>
        <p:blipFill>
          <a:blip r:embed="rId3"/>
          <a:stretch>
            <a:fillRect/>
          </a:stretch>
        </p:blipFill>
        <p:spPr>
          <a:xfrm>
            <a:off x="2328402" y="3819832"/>
            <a:ext cx="3613677" cy="2616302"/>
          </a:xfrm>
          <a:prstGeom prst="rect">
            <a:avLst/>
          </a:prstGeom>
        </p:spPr>
      </p:pic>
      <p:pic>
        <p:nvPicPr>
          <p:cNvPr id="4" name="Resim 3">
            <a:extLst>
              <a:ext uri="{FF2B5EF4-FFF2-40B4-BE49-F238E27FC236}">
                <a16:creationId xmlns:a16="http://schemas.microsoft.com/office/drawing/2014/main" id="{B887FD02-FB22-4286-B043-F71EBA2E1DAD}"/>
              </a:ext>
            </a:extLst>
          </p:cNvPr>
          <p:cNvPicPr>
            <a:picLocks noChangeAspect="1"/>
          </p:cNvPicPr>
          <p:nvPr/>
        </p:nvPicPr>
        <p:blipFill>
          <a:blip r:embed="rId4"/>
          <a:stretch>
            <a:fillRect/>
          </a:stretch>
        </p:blipFill>
        <p:spPr>
          <a:xfrm>
            <a:off x="6716431" y="3819832"/>
            <a:ext cx="2616302" cy="2616302"/>
          </a:xfrm>
          <a:prstGeom prst="rect">
            <a:avLst/>
          </a:prstGeom>
        </p:spPr>
      </p:pic>
    </p:spTree>
    <p:extLst>
      <p:ext uri="{BB962C8B-B14F-4D97-AF65-F5344CB8AC3E}">
        <p14:creationId xmlns:p14="http://schemas.microsoft.com/office/powerpoint/2010/main" val="414808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341120" y="206062"/>
            <a:ext cx="9509760" cy="1004552"/>
          </a:xfrm>
        </p:spPr>
        <p:txBody>
          <a:bodyPr/>
          <a:lstStyle/>
          <a:p>
            <a:pPr>
              <a:lnSpc>
                <a:spcPct val="150000"/>
              </a:lnSpc>
            </a:pPr>
            <a:r>
              <a:rPr lang="tr-TR" sz="3600" dirty="0">
                <a:solidFill>
                  <a:srgbClr val="FF0000"/>
                </a:solidFill>
              </a:rPr>
              <a:t>Gıda Proseslerinde Ölçümler</a:t>
            </a:r>
          </a:p>
        </p:txBody>
      </p:sp>
      <p:sp>
        <p:nvSpPr>
          <p:cNvPr id="2" name="Content Placeholder 1"/>
          <p:cNvSpPr>
            <a:spLocks noGrp="1"/>
          </p:cNvSpPr>
          <p:nvPr>
            <p:ph idx="1"/>
          </p:nvPr>
        </p:nvSpPr>
        <p:spPr>
          <a:xfrm>
            <a:off x="1341120" y="1210614"/>
            <a:ext cx="9509760" cy="5306096"/>
          </a:xfrm>
        </p:spPr>
        <p:txBody>
          <a:bodyPr>
            <a:normAutofit lnSpcReduction="10000"/>
          </a:bodyPr>
          <a:lstStyle/>
          <a:p>
            <a:pPr>
              <a:lnSpc>
                <a:spcPct val="120000"/>
              </a:lnSpc>
            </a:pPr>
            <a:r>
              <a:rPr lang="tr-TR" sz="2800" dirty="0">
                <a:solidFill>
                  <a:srgbClr val="FF0000"/>
                </a:solidFill>
              </a:rPr>
              <a:t>3.1 Giriş</a:t>
            </a:r>
            <a:endParaRPr lang="en-US" sz="2800" dirty="0">
              <a:solidFill>
                <a:srgbClr val="FF0000"/>
              </a:solidFill>
            </a:endParaRPr>
          </a:p>
          <a:p>
            <a:pPr>
              <a:lnSpc>
                <a:spcPct val="120000"/>
              </a:lnSpc>
            </a:pPr>
            <a:r>
              <a:rPr lang="tr-TR" sz="2800" dirty="0">
                <a:solidFill>
                  <a:srgbClr val="FF0000"/>
                </a:solidFill>
              </a:rPr>
              <a:t>3.2 Nem Miktarı Ölçümü</a:t>
            </a:r>
          </a:p>
          <a:p>
            <a:pPr>
              <a:lnSpc>
                <a:spcPct val="120000"/>
              </a:lnSpc>
            </a:pPr>
            <a:r>
              <a:rPr lang="tr-TR" sz="2800" dirty="0">
                <a:solidFill>
                  <a:schemeClr val="tx2"/>
                </a:solidFill>
              </a:rPr>
              <a:t>3.3 Gıda Kurutma Sırasında Nem Yayma</a:t>
            </a:r>
            <a:endParaRPr lang="en-US" sz="2800" dirty="0">
              <a:solidFill>
                <a:schemeClr val="tx2"/>
              </a:solidFill>
            </a:endParaRPr>
          </a:p>
          <a:p>
            <a:pPr>
              <a:lnSpc>
                <a:spcPct val="120000"/>
              </a:lnSpc>
            </a:pPr>
            <a:r>
              <a:rPr lang="tr-TR" sz="2800" dirty="0">
                <a:solidFill>
                  <a:schemeClr val="tx2"/>
                </a:solidFill>
              </a:rPr>
              <a:t>3.4 Gıda İşleme Ortamında Nem</a:t>
            </a:r>
          </a:p>
          <a:p>
            <a:pPr>
              <a:lnSpc>
                <a:spcPct val="120000"/>
              </a:lnSpc>
            </a:pPr>
            <a:r>
              <a:rPr lang="tr-TR" sz="2800" dirty="0">
                <a:solidFill>
                  <a:schemeClr val="tx2"/>
                </a:solidFill>
              </a:rPr>
              <a:t>3.5 Gıdanın Bulanıklığı ve Rengi</a:t>
            </a:r>
          </a:p>
          <a:p>
            <a:r>
              <a:rPr lang="tr-TR" sz="2800" dirty="0">
                <a:solidFill>
                  <a:schemeClr val="tx2"/>
                </a:solidFill>
              </a:rPr>
              <a:t>3.6 Gıda ve Proses Sıcaklık Ölçümü</a:t>
            </a:r>
          </a:p>
          <a:p>
            <a:pPr>
              <a:lnSpc>
                <a:spcPct val="120000"/>
              </a:lnSpc>
            </a:pPr>
            <a:r>
              <a:rPr lang="tr-TR" sz="2800" dirty="0">
                <a:solidFill>
                  <a:schemeClr val="tx2"/>
                </a:solidFill>
              </a:rPr>
              <a:t>3.7 Gıda Akışının Ölçümü</a:t>
            </a:r>
          </a:p>
          <a:p>
            <a:r>
              <a:rPr lang="tr-TR" sz="2800" dirty="0">
                <a:solidFill>
                  <a:schemeClr val="tx2"/>
                </a:solidFill>
              </a:rPr>
              <a:t>3.8 Sıvı Gıdaların Viskozitesi</a:t>
            </a:r>
          </a:p>
        </p:txBody>
      </p:sp>
    </p:spTree>
    <p:extLst>
      <p:ext uri="{BB962C8B-B14F-4D97-AF65-F5344CB8AC3E}">
        <p14:creationId xmlns:p14="http://schemas.microsoft.com/office/powerpoint/2010/main" val="311059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353961"/>
            <a:ext cx="9509760" cy="6162749"/>
          </a:xfrm>
        </p:spPr>
        <p:txBody>
          <a:bodyPr>
            <a:noAutofit/>
          </a:bodyPr>
          <a:lstStyle/>
          <a:p>
            <a:pPr>
              <a:lnSpc>
                <a:spcPct val="150000"/>
              </a:lnSpc>
              <a:spcBef>
                <a:spcPts val="600"/>
              </a:spcBef>
            </a:pPr>
            <a:r>
              <a:rPr lang="tr-TR" sz="2800" dirty="0">
                <a:solidFill>
                  <a:srgbClr val="0070C0"/>
                </a:solidFill>
              </a:rPr>
              <a:t>Radyo frekansına (RF) özdirenci ölçümü </a:t>
            </a:r>
            <a:r>
              <a:rPr lang="tr-TR" sz="2800" dirty="0">
                <a:solidFill>
                  <a:srgbClr val="FF0000"/>
                </a:solidFill>
              </a:rPr>
              <a:t>ve </a:t>
            </a:r>
            <a:r>
              <a:rPr lang="tr-TR" sz="2800" dirty="0">
                <a:solidFill>
                  <a:srgbClr val="00B050"/>
                </a:solidFill>
              </a:rPr>
              <a:t>mikrodalga geçirgenlik</a:t>
            </a:r>
            <a:r>
              <a:rPr lang="tr-TR" sz="2800" dirty="0">
                <a:solidFill>
                  <a:srgbClr val="FF0000"/>
                </a:solidFill>
              </a:rPr>
              <a:t> teknikleri </a:t>
            </a:r>
            <a:r>
              <a:rPr lang="tr-TR" sz="2800" dirty="0">
                <a:solidFill>
                  <a:srgbClr val="7030A0"/>
                </a:solidFill>
              </a:rPr>
              <a:t>yıkıcı olmaması sebebiyle </a:t>
            </a:r>
            <a:r>
              <a:rPr lang="tr-TR" sz="2800" dirty="0">
                <a:solidFill>
                  <a:srgbClr val="FF0000"/>
                </a:solidFill>
              </a:rPr>
              <a:t>meyve ve tahıllar için en uygundur.</a:t>
            </a:r>
          </a:p>
          <a:p>
            <a:pPr>
              <a:lnSpc>
                <a:spcPct val="150000"/>
              </a:lnSpc>
              <a:spcBef>
                <a:spcPts val="600"/>
              </a:spcBef>
            </a:pPr>
            <a:r>
              <a:rPr lang="tr-TR" sz="2800" dirty="0">
                <a:solidFill>
                  <a:srgbClr val="FF0000"/>
                </a:solidFill>
              </a:rPr>
              <a:t>Birçok gıda endüstrisi </a:t>
            </a:r>
            <a:r>
              <a:rPr lang="tr-TR" sz="2800" dirty="0"/>
              <a:t>malzemenin üretilme veya işlenme aşamasında </a:t>
            </a:r>
          </a:p>
          <a:p>
            <a:pPr marL="880110" lvl="1" indent="-514350">
              <a:lnSpc>
                <a:spcPct val="150000"/>
              </a:lnSpc>
              <a:spcBef>
                <a:spcPts val="600"/>
              </a:spcBef>
              <a:buFont typeface="+mj-lt"/>
              <a:buAutoNum type="arabicPeriod"/>
            </a:pPr>
            <a:r>
              <a:rPr lang="tr-TR" sz="2800" dirty="0">
                <a:solidFill>
                  <a:srgbClr val="FF0000"/>
                </a:solidFill>
              </a:rPr>
              <a:t>tahrip etmeyen (</a:t>
            </a:r>
            <a:r>
              <a:rPr lang="tr-TR" sz="2800" dirty="0"/>
              <a:t>yani malzemenin yapısında ve biçiminde bir değişikliğe sebep olmayan </a:t>
            </a:r>
            <a:r>
              <a:rPr lang="tr-TR" sz="2800" dirty="0">
                <a:solidFill>
                  <a:srgbClr val="FF0000"/>
                </a:solidFill>
              </a:rPr>
              <a:t>) </a:t>
            </a:r>
          </a:p>
          <a:p>
            <a:pPr marL="880110" lvl="1" indent="-514350">
              <a:lnSpc>
                <a:spcPct val="150000"/>
              </a:lnSpc>
              <a:spcBef>
                <a:spcPts val="600"/>
              </a:spcBef>
              <a:buFont typeface="+mj-lt"/>
              <a:buAutoNum type="arabicPeriod"/>
            </a:pPr>
            <a:r>
              <a:rPr lang="tr-TR" sz="2800" dirty="0">
                <a:solidFill>
                  <a:srgbClr val="7030A0"/>
                </a:solidFill>
              </a:rPr>
              <a:t>temassız işlem </a:t>
            </a:r>
          </a:p>
        </p:txBody>
      </p:sp>
    </p:spTree>
    <p:extLst>
      <p:ext uri="{BB962C8B-B14F-4D97-AF65-F5344CB8AC3E}">
        <p14:creationId xmlns:p14="http://schemas.microsoft.com/office/powerpoint/2010/main" val="1636128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353961"/>
            <a:ext cx="9509760" cy="6162749"/>
          </a:xfrm>
        </p:spPr>
        <p:txBody>
          <a:bodyPr>
            <a:noAutofit/>
          </a:bodyPr>
          <a:lstStyle/>
          <a:p>
            <a:pPr marL="880110" lvl="1" indent="-514350">
              <a:lnSpc>
                <a:spcPct val="150000"/>
              </a:lnSpc>
              <a:spcBef>
                <a:spcPts val="600"/>
              </a:spcBef>
              <a:buFont typeface="+mj-lt"/>
              <a:buAutoNum type="arabicPeriod" startAt="3"/>
            </a:pPr>
            <a:r>
              <a:rPr lang="tr-TR" sz="2800" dirty="0"/>
              <a:t>nem oranının sürekli olarak gözlenmesi ve kontrol edilmesine olanak sağlanması</a:t>
            </a:r>
          </a:p>
          <a:p>
            <a:pPr marL="880110" lvl="1" indent="-514350">
              <a:lnSpc>
                <a:spcPct val="150000"/>
              </a:lnSpc>
              <a:spcBef>
                <a:spcPts val="600"/>
              </a:spcBef>
              <a:buFont typeface="+mj-lt"/>
              <a:buAutoNum type="arabicPeriod" startAt="3"/>
            </a:pPr>
            <a:r>
              <a:rPr lang="tr-TR" sz="2800" dirty="0">
                <a:solidFill>
                  <a:srgbClr val="FF0000"/>
                </a:solidFill>
              </a:rPr>
              <a:t>yüksek doğruluk </a:t>
            </a:r>
          </a:p>
          <a:p>
            <a:pPr marL="365760" lvl="1" indent="0">
              <a:lnSpc>
                <a:spcPct val="150000"/>
              </a:lnSpc>
              <a:spcBef>
                <a:spcPts val="600"/>
              </a:spcBef>
              <a:buNone/>
            </a:pPr>
            <a:r>
              <a:rPr lang="tr-TR" sz="2800" dirty="0">
                <a:solidFill>
                  <a:srgbClr val="FF0000"/>
                </a:solidFill>
              </a:rPr>
              <a:t>nedeniyle elde edilen bu ölçüm tekniklerini benimsemiştir.</a:t>
            </a:r>
            <a:endParaRPr lang="tr-TR" sz="2800" dirty="0">
              <a:solidFill>
                <a:srgbClr val="7030A0"/>
              </a:solidFill>
            </a:endParaRPr>
          </a:p>
          <a:p>
            <a:pPr marL="365760" lvl="1" indent="0">
              <a:lnSpc>
                <a:spcPct val="150000"/>
              </a:lnSpc>
              <a:spcBef>
                <a:spcPts val="600"/>
              </a:spcBef>
              <a:buNone/>
            </a:pPr>
            <a:endParaRPr lang="tr-TR" sz="2800" dirty="0">
              <a:solidFill>
                <a:srgbClr val="FF0000"/>
              </a:solidFill>
            </a:endParaRPr>
          </a:p>
        </p:txBody>
      </p:sp>
    </p:spTree>
    <p:extLst>
      <p:ext uri="{BB962C8B-B14F-4D97-AF65-F5344CB8AC3E}">
        <p14:creationId xmlns:p14="http://schemas.microsoft.com/office/powerpoint/2010/main" val="4179010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341120" y="206062"/>
            <a:ext cx="9509760" cy="1004552"/>
          </a:xfrm>
        </p:spPr>
        <p:txBody>
          <a:bodyPr>
            <a:normAutofit/>
          </a:bodyPr>
          <a:lstStyle/>
          <a:p>
            <a:pPr lvl="1" algn="l" rtl="0">
              <a:spcBef>
                <a:spcPct val="0"/>
              </a:spcBef>
            </a:pPr>
            <a:r>
              <a:rPr lang="tr-TR" sz="3600" b="1" kern="1200" dirty="0">
                <a:solidFill>
                  <a:srgbClr val="0070C0"/>
                </a:solidFill>
              </a:rPr>
              <a:t>Radyo Frekans (RF) Özdirenç Tekniği</a:t>
            </a:r>
            <a:endParaRPr lang="tr-TR" sz="3600" b="1" kern="1200" dirty="0">
              <a:solidFill>
                <a:srgbClr val="0070C0"/>
              </a:solidFill>
              <a:latin typeface="+mj-lt"/>
              <a:ea typeface="+mj-ea"/>
              <a:cs typeface="+mj-cs"/>
            </a:endParaRPr>
          </a:p>
        </p:txBody>
      </p:sp>
      <p:sp>
        <p:nvSpPr>
          <p:cNvPr id="2" name="Content Placeholder 1"/>
          <p:cNvSpPr>
            <a:spLocks noGrp="1"/>
          </p:cNvSpPr>
          <p:nvPr>
            <p:ph idx="1"/>
          </p:nvPr>
        </p:nvSpPr>
        <p:spPr>
          <a:xfrm>
            <a:off x="1341120" y="1210614"/>
            <a:ext cx="9509760" cy="5306096"/>
          </a:xfrm>
        </p:spPr>
        <p:txBody>
          <a:bodyPr>
            <a:normAutofit/>
          </a:bodyPr>
          <a:lstStyle/>
          <a:p>
            <a:pPr>
              <a:lnSpc>
                <a:spcPct val="150000"/>
              </a:lnSpc>
              <a:spcBef>
                <a:spcPts val="600"/>
              </a:spcBef>
            </a:pPr>
            <a:endParaRPr lang="tr-TR" sz="2600" dirty="0">
              <a:solidFill>
                <a:srgbClr val="FF0000"/>
              </a:solidFill>
            </a:endParaRPr>
          </a:p>
        </p:txBody>
      </p:sp>
      <p:pic>
        <p:nvPicPr>
          <p:cNvPr id="1026" name="Picture 2" descr="File:EM Spectrum Properties edit tr.svg">
            <a:extLst>
              <a:ext uri="{FF2B5EF4-FFF2-40B4-BE49-F238E27FC236}">
                <a16:creationId xmlns:a16="http://schemas.microsoft.com/office/drawing/2014/main" id="{3F7E1AA8-85BA-4013-B695-83EE4F99FE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8981" y="1210614"/>
            <a:ext cx="8954037" cy="53060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7199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563880"/>
            <a:ext cx="9509760" cy="5952830"/>
          </a:xfrm>
        </p:spPr>
        <p:txBody>
          <a:bodyPr>
            <a:normAutofit/>
          </a:bodyPr>
          <a:lstStyle/>
          <a:p>
            <a:pPr>
              <a:lnSpc>
                <a:spcPct val="150000"/>
              </a:lnSpc>
              <a:spcBef>
                <a:spcPts val="600"/>
              </a:spcBef>
            </a:pPr>
            <a:r>
              <a:rPr lang="tr-TR" sz="2800" dirty="0">
                <a:solidFill>
                  <a:srgbClr val="FF0000"/>
                </a:solidFill>
              </a:rPr>
              <a:t>RF özdirenç tekniğinin temel ilkesi, </a:t>
            </a:r>
            <a:r>
              <a:rPr lang="tr-TR" sz="2800" dirty="0">
                <a:solidFill>
                  <a:srgbClr val="0070C0"/>
                </a:solidFill>
              </a:rPr>
              <a:t>10 MHz altındaki bir frekans </a:t>
            </a:r>
            <a:r>
              <a:rPr lang="tr-TR" sz="2800" dirty="0">
                <a:solidFill>
                  <a:srgbClr val="FF0000"/>
                </a:solidFill>
              </a:rPr>
              <a:t>radyo sinyali su partikülleri ihtiva eden bir gıda maddesi ile geçirildiğinde, </a:t>
            </a:r>
            <a:r>
              <a:rPr lang="tr-TR" sz="2800" dirty="0">
                <a:solidFill>
                  <a:srgbClr val="00B050"/>
                </a:solidFill>
              </a:rPr>
              <a:t>su molekülleri RF enerjisinin bir kısmını emmesi</a:t>
            </a:r>
            <a:r>
              <a:rPr lang="tr-TR" sz="2800" dirty="0">
                <a:solidFill>
                  <a:srgbClr val="FF0000"/>
                </a:solidFill>
              </a:rPr>
              <a:t> molekülerin hareketine neden olur.</a:t>
            </a:r>
          </a:p>
          <a:p>
            <a:pPr>
              <a:lnSpc>
                <a:spcPct val="150000"/>
              </a:lnSpc>
              <a:spcBef>
                <a:spcPts val="600"/>
              </a:spcBef>
            </a:pPr>
            <a:r>
              <a:rPr lang="tr-TR" sz="2800" dirty="0">
                <a:solidFill>
                  <a:srgbClr val="FF0000"/>
                </a:solidFill>
              </a:rPr>
              <a:t>Nem ölçüm RF tekniği test altındaki </a:t>
            </a:r>
            <a:r>
              <a:rPr lang="tr-TR" sz="2800" dirty="0">
                <a:solidFill>
                  <a:srgbClr val="7030A0"/>
                </a:solidFill>
              </a:rPr>
              <a:t>numunenin RF özdirencinin</a:t>
            </a:r>
            <a:r>
              <a:rPr lang="tr-TR" sz="2800" dirty="0">
                <a:solidFill>
                  <a:srgbClr val="FF0000"/>
                </a:solidFill>
              </a:rPr>
              <a:t> ölçüm prensibine dayanır.</a:t>
            </a:r>
          </a:p>
          <a:p>
            <a:pPr>
              <a:lnSpc>
                <a:spcPct val="150000"/>
              </a:lnSpc>
              <a:spcBef>
                <a:spcPts val="600"/>
              </a:spcBef>
            </a:pPr>
            <a:endParaRPr lang="tr-TR" sz="2800" dirty="0">
              <a:solidFill>
                <a:srgbClr val="FF0000"/>
              </a:solidFill>
            </a:endParaRPr>
          </a:p>
        </p:txBody>
      </p:sp>
    </p:spTree>
    <p:extLst>
      <p:ext uri="{BB962C8B-B14F-4D97-AF65-F5344CB8AC3E}">
        <p14:creationId xmlns:p14="http://schemas.microsoft.com/office/powerpoint/2010/main" val="233484133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41120" y="368710"/>
            <a:ext cx="9509760" cy="5660869"/>
          </a:xfrm>
        </p:spPr>
        <p:txBody>
          <a:bodyPr>
            <a:normAutofit/>
          </a:bodyPr>
          <a:lstStyle/>
          <a:p>
            <a:pPr>
              <a:lnSpc>
                <a:spcPct val="150000"/>
              </a:lnSpc>
            </a:pPr>
            <a:r>
              <a:rPr lang="tr-TR" sz="2800" dirty="0">
                <a:solidFill>
                  <a:srgbClr val="FF0000"/>
                </a:solidFill>
              </a:rPr>
              <a:t>Şekil RF </a:t>
            </a:r>
            <a:r>
              <a:rPr lang="tr-TR" sz="2800" dirty="0" err="1">
                <a:solidFill>
                  <a:srgbClr val="FF0000"/>
                </a:solidFill>
              </a:rPr>
              <a:t>absorpsiyon</a:t>
            </a:r>
            <a:r>
              <a:rPr lang="tr-TR" sz="2800" dirty="0">
                <a:solidFill>
                  <a:srgbClr val="FF0000"/>
                </a:solidFill>
              </a:rPr>
              <a:t> tekniğinin bir blok diyagramını göstermektedir.</a:t>
            </a:r>
          </a:p>
          <a:p>
            <a:pPr>
              <a:lnSpc>
                <a:spcPct val="150000"/>
              </a:lnSpc>
            </a:pPr>
            <a:endParaRPr lang="tr-TR" sz="2800" dirty="0"/>
          </a:p>
        </p:txBody>
      </p:sp>
      <p:pic>
        <p:nvPicPr>
          <p:cNvPr id="4" name="Picture 3"/>
          <p:cNvPicPr>
            <a:picLocks noChangeAspect="1"/>
          </p:cNvPicPr>
          <p:nvPr/>
        </p:nvPicPr>
        <p:blipFill>
          <a:blip r:embed="rId2"/>
          <a:stretch>
            <a:fillRect/>
          </a:stretch>
        </p:blipFill>
        <p:spPr>
          <a:xfrm>
            <a:off x="1341120" y="1760937"/>
            <a:ext cx="9509760" cy="3192010"/>
          </a:xfrm>
          <a:prstGeom prst="rect">
            <a:avLst/>
          </a:prstGeom>
        </p:spPr>
      </p:pic>
    </p:spTree>
    <p:extLst>
      <p:ext uri="{BB962C8B-B14F-4D97-AF65-F5344CB8AC3E}">
        <p14:creationId xmlns:p14="http://schemas.microsoft.com/office/powerpoint/2010/main" val="2873118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353961"/>
            <a:ext cx="9509760" cy="6162749"/>
          </a:xfrm>
        </p:spPr>
        <p:txBody>
          <a:bodyPr>
            <a:normAutofit/>
          </a:bodyPr>
          <a:lstStyle/>
          <a:p>
            <a:pPr>
              <a:lnSpc>
                <a:spcPct val="150000"/>
              </a:lnSpc>
              <a:spcBef>
                <a:spcPts val="600"/>
              </a:spcBef>
            </a:pPr>
            <a:r>
              <a:rPr lang="tr-TR" sz="2800" dirty="0">
                <a:solidFill>
                  <a:srgbClr val="FF0000"/>
                </a:solidFill>
              </a:rPr>
              <a:t>Bu teknik, </a:t>
            </a:r>
            <a:r>
              <a:rPr lang="tr-TR" sz="2800" dirty="0">
                <a:solidFill>
                  <a:srgbClr val="00B050"/>
                </a:solidFill>
              </a:rPr>
              <a:t>tahıl, hububat</a:t>
            </a:r>
            <a:r>
              <a:rPr lang="tr-TR" sz="2800" dirty="0">
                <a:solidFill>
                  <a:srgbClr val="FF0000"/>
                </a:solidFill>
              </a:rPr>
              <a:t>, </a:t>
            </a:r>
            <a:r>
              <a:rPr lang="tr-TR" sz="2800" dirty="0">
                <a:solidFill>
                  <a:schemeClr val="tx2"/>
                </a:solidFill>
              </a:rPr>
              <a:t>mısır</a:t>
            </a:r>
            <a:r>
              <a:rPr lang="tr-TR" sz="2800" dirty="0">
                <a:solidFill>
                  <a:srgbClr val="FF0000"/>
                </a:solidFill>
              </a:rPr>
              <a:t> ve benzeri gibi </a:t>
            </a:r>
            <a:r>
              <a:rPr lang="tr-TR" sz="2800" dirty="0">
                <a:solidFill>
                  <a:srgbClr val="0070C0"/>
                </a:solidFill>
              </a:rPr>
              <a:t>nispeten kuru malzemeler için uygundur</a:t>
            </a:r>
            <a:r>
              <a:rPr lang="tr-TR" sz="2800" dirty="0">
                <a:solidFill>
                  <a:srgbClr val="FF0000"/>
                </a:solidFill>
              </a:rPr>
              <a:t>.</a:t>
            </a:r>
          </a:p>
          <a:p>
            <a:pPr>
              <a:lnSpc>
                <a:spcPct val="150000"/>
              </a:lnSpc>
              <a:spcBef>
                <a:spcPts val="600"/>
              </a:spcBef>
            </a:pPr>
            <a:r>
              <a:rPr lang="tr-TR" sz="2800" dirty="0">
                <a:solidFill>
                  <a:srgbClr val="FF0000"/>
                </a:solidFill>
              </a:rPr>
              <a:t>Soya fasulyesi, bezelye, nohut ya da mısır gibi </a:t>
            </a:r>
            <a:r>
              <a:rPr lang="tr-TR" sz="2800" dirty="0">
                <a:solidFill>
                  <a:schemeClr val="tx2"/>
                </a:solidFill>
              </a:rPr>
              <a:t>bireysel numune </a:t>
            </a:r>
            <a:r>
              <a:rPr lang="tr-TR" sz="2800" dirty="0">
                <a:solidFill>
                  <a:srgbClr val="FF0000"/>
                </a:solidFill>
              </a:rPr>
              <a:t>ölçümü ile en iyi sonuçlar elde edilir.</a:t>
            </a:r>
          </a:p>
          <a:p>
            <a:pPr>
              <a:lnSpc>
                <a:spcPct val="150000"/>
              </a:lnSpc>
              <a:spcBef>
                <a:spcPts val="600"/>
              </a:spcBef>
            </a:pPr>
            <a:r>
              <a:rPr lang="tr-TR" sz="2800" dirty="0">
                <a:solidFill>
                  <a:srgbClr val="FF0000"/>
                </a:solidFill>
              </a:rPr>
              <a:t>Nem tayini RF özdirenç tekniği tabiatı kuru olan </a:t>
            </a:r>
            <a:r>
              <a:rPr lang="tr-TR" sz="2800" dirty="0">
                <a:solidFill>
                  <a:srgbClr val="0070C0"/>
                </a:solidFill>
              </a:rPr>
              <a:t>düşük nem içerikli gıda ürünleri için uygundur</a:t>
            </a:r>
            <a:r>
              <a:rPr lang="tr-TR" sz="2800" dirty="0">
                <a:solidFill>
                  <a:srgbClr val="FF0000"/>
                </a:solidFill>
              </a:rPr>
              <a:t>.</a:t>
            </a:r>
          </a:p>
          <a:p>
            <a:pPr>
              <a:lnSpc>
                <a:spcPct val="150000"/>
              </a:lnSpc>
              <a:spcBef>
                <a:spcPts val="600"/>
              </a:spcBef>
            </a:pPr>
            <a:r>
              <a:rPr lang="tr-TR" sz="2800" dirty="0">
                <a:solidFill>
                  <a:srgbClr val="FF0000"/>
                </a:solidFill>
              </a:rPr>
              <a:t>Bu teknik ,% 0,6 ila % 0,7 (nem içeriği) aralığındaki hatalar ile nem içeriği ölçümlerini sağlayabilir.</a:t>
            </a:r>
          </a:p>
        </p:txBody>
      </p:sp>
    </p:spTree>
    <p:extLst>
      <p:ext uri="{BB962C8B-B14F-4D97-AF65-F5344CB8AC3E}">
        <p14:creationId xmlns:p14="http://schemas.microsoft.com/office/powerpoint/2010/main" val="2272693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529389"/>
            <a:ext cx="9509760" cy="5987321"/>
          </a:xfrm>
        </p:spPr>
        <p:txBody>
          <a:bodyPr>
            <a:normAutofit fontScale="85000" lnSpcReduction="10000"/>
          </a:bodyPr>
          <a:lstStyle/>
          <a:p>
            <a:pPr>
              <a:lnSpc>
                <a:spcPct val="170000"/>
              </a:lnSpc>
              <a:spcBef>
                <a:spcPts val="600"/>
              </a:spcBef>
            </a:pPr>
            <a:r>
              <a:rPr lang="en-US" sz="2400" dirty="0"/>
              <a:t>The equivalent circuit and phasor diagram of the measurement is shown in figure 3.5. </a:t>
            </a:r>
          </a:p>
          <a:p>
            <a:pPr>
              <a:lnSpc>
                <a:spcPct val="170000"/>
              </a:lnSpc>
              <a:spcBef>
                <a:spcPts val="600"/>
              </a:spcBef>
            </a:pPr>
            <a:r>
              <a:rPr lang="en-US" sz="2400" dirty="0"/>
              <a:t>The impedance model of the sample consists of a capacitance (</a:t>
            </a:r>
            <a:r>
              <a:rPr lang="en-US" sz="2400" i="1" dirty="0"/>
              <a:t>C</a:t>
            </a:r>
            <a:r>
              <a:rPr lang="en-US" sz="2400" dirty="0"/>
              <a:t>) and a parallel equivalent resistance (</a:t>
            </a:r>
            <a:r>
              <a:rPr lang="en-US" sz="2400" i="1" dirty="0"/>
              <a:t>R</a:t>
            </a:r>
            <a:r>
              <a:rPr lang="en-US" sz="2400" dirty="0"/>
              <a:t>). </a:t>
            </a:r>
            <a:endParaRPr lang="en-US" sz="2600" dirty="0"/>
          </a:p>
          <a:p>
            <a:pPr>
              <a:lnSpc>
                <a:spcPct val="150000"/>
              </a:lnSpc>
              <a:spcBef>
                <a:spcPts val="600"/>
              </a:spcBef>
            </a:pPr>
            <a:r>
              <a:rPr lang="en-US" sz="2600" dirty="0"/>
              <a:t>The </a:t>
            </a:r>
            <a:r>
              <a:rPr lang="en-US" sz="2600" dirty="0" err="1"/>
              <a:t>susceptance</a:t>
            </a:r>
            <a:r>
              <a:rPr lang="en-US" sz="2600" dirty="0"/>
              <a:t> of the sample is given by</a:t>
            </a:r>
            <a:endParaRPr lang="tr-TR" sz="2600" dirty="0"/>
          </a:p>
          <a:p>
            <a:pPr>
              <a:lnSpc>
                <a:spcPct val="150000"/>
              </a:lnSpc>
              <a:spcBef>
                <a:spcPts val="600"/>
              </a:spcBef>
            </a:pPr>
            <a:r>
              <a:rPr lang="tr-TR" sz="2800" i="1" dirty="0"/>
              <a:t>B </a:t>
            </a:r>
            <a:r>
              <a:rPr lang="tr-TR" sz="2800" dirty="0"/>
              <a:t>= </a:t>
            </a:r>
            <a:r>
              <a:rPr lang="el-GR" sz="2800" dirty="0"/>
              <a:t>ω</a:t>
            </a:r>
            <a:r>
              <a:rPr lang="tr-TR" sz="2800" i="1" dirty="0"/>
              <a:t>C </a:t>
            </a:r>
            <a:r>
              <a:rPr lang="tr-TR" sz="2600" dirty="0"/>
              <a:t>(3.4)</a:t>
            </a:r>
          </a:p>
          <a:p>
            <a:pPr>
              <a:lnSpc>
                <a:spcPct val="150000"/>
              </a:lnSpc>
              <a:spcBef>
                <a:spcPts val="600"/>
              </a:spcBef>
            </a:pPr>
            <a:r>
              <a:rPr lang="en-US" sz="2600" dirty="0"/>
              <a:t>when the sample is excited by an alternating voltage of angular frequency ω. </a:t>
            </a:r>
          </a:p>
          <a:p>
            <a:pPr>
              <a:lnSpc>
                <a:spcPct val="150000"/>
              </a:lnSpc>
              <a:spcBef>
                <a:spcPts val="600"/>
              </a:spcBef>
            </a:pPr>
            <a:r>
              <a:rPr lang="en-US" sz="2600" dirty="0"/>
              <a:t>The admittance of the sample is</a:t>
            </a:r>
          </a:p>
          <a:p>
            <a:pPr>
              <a:lnSpc>
                <a:spcPct val="150000"/>
              </a:lnSpc>
              <a:spcBef>
                <a:spcPts val="600"/>
              </a:spcBef>
            </a:pPr>
            <a:r>
              <a:rPr lang="tr-TR" sz="2800" i="1" dirty="0"/>
              <a:t>Y </a:t>
            </a:r>
            <a:r>
              <a:rPr lang="tr-TR" sz="2800" dirty="0"/>
              <a:t>= </a:t>
            </a:r>
            <a:r>
              <a:rPr lang="tr-TR" sz="2800" i="1" dirty="0"/>
              <a:t>G</a:t>
            </a:r>
            <a:r>
              <a:rPr lang="tr-TR" sz="2800" dirty="0"/>
              <a:t>+ </a:t>
            </a:r>
            <a:r>
              <a:rPr lang="tr-TR" sz="2800" i="1" dirty="0" err="1"/>
              <a:t>jB</a:t>
            </a:r>
            <a:r>
              <a:rPr lang="tr-TR" sz="2800" i="1" dirty="0"/>
              <a:t> </a:t>
            </a:r>
            <a:r>
              <a:rPr lang="tr-TR" sz="2600" dirty="0"/>
              <a:t>(3.5)</a:t>
            </a:r>
          </a:p>
          <a:p>
            <a:pPr>
              <a:lnSpc>
                <a:spcPct val="150000"/>
              </a:lnSpc>
              <a:spcBef>
                <a:spcPts val="600"/>
              </a:spcBef>
            </a:pPr>
            <a:r>
              <a:rPr lang="en-US" sz="2600" dirty="0"/>
              <a:t>where </a:t>
            </a:r>
            <a:r>
              <a:rPr lang="en-US" sz="2600" i="1" dirty="0"/>
              <a:t>G </a:t>
            </a:r>
            <a:r>
              <a:rPr lang="en-US" sz="2600" dirty="0"/>
              <a:t>is the conductance. </a:t>
            </a:r>
          </a:p>
        </p:txBody>
      </p:sp>
    </p:spTree>
    <p:extLst>
      <p:ext uri="{BB962C8B-B14F-4D97-AF65-F5344CB8AC3E}">
        <p14:creationId xmlns:p14="http://schemas.microsoft.com/office/powerpoint/2010/main" val="2289288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529389"/>
            <a:ext cx="9509760" cy="5987321"/>
          </a:xfrm>
        </p:spPr>
        <p:txBody>
          <a:bodyPr>
            <a:normAutofit/>
          </a:bodyPr>
          <a:lstStyle/>
          <a:p>
            <a:pPr>
              <a:lnSpc>
                <a:spcPct val="150000"/>
              </a:lnSpc>
            </a:pPr>
            <a:r>
              <a:rPr lang="en-US" sz="2600" dirty="0"/>
              <a:t>The phase angle θ and the loss factor angle δ </a:t>
            </a:r>
            <a:r>
              <a:rPr lang="tr-TR" sz="2600" dirty="0" err="1"/>
              <a:t>are</a:t>
            </a:r>
            <a:r>
              <a:rPr lang="tr-TR" sz="2600" dirty="0"/>
              <a:t> </a:t>
            </a:r>
            <a:r>
              <a:rPr lang="tr-TR" sz="2600" dirty="0" err="1"/>
              <a:t>given</a:t>
            </a:r>
            <a:r>
              <a:rPr lang="tr-TR" sz="2600" dirty="0"/>
              <a:t> </a:t>
            </a:r>
            <a:r>
              <a:rPr lang="tr-TR" sz="2600" dirty="0" err="1"/>
              <a:t>by</a:t>
            </a:r>
            <a:endParaRPr lang="tr-TR" sz="2600" dirty="0"/>
          </a:p>
          <a:p>
            <a:pPr>
              <a:lnSpc>
                <a:spcPct val="150000"/>
              </a:lnSpc>
            </a:pPr>
            <a:r>
              <a:rPr lang="el-GR" sz="2600" dirty="0"/>
              <a:t>θ = </a:t>
            </a:r>
            <a:r>
              <a:rPr lang="tr-TR" sz="2600" dirty="0"/>
              <a:t>tan−1[</a:t>
            </a:r>
            <a:r>
              <a:rPr lang="el-GR" sz="2600" dirty="0"/>
              <a:t>ω</a:t>
            </a:r>
            <a:r>
              <a:rPr lang="tr-TR" sz="2600" i="1" dirty="0"/>
              <a:t>CR</a:t>
            </a:r>
            <a:r>
              <a:rPr lang="tr-TR" sz="2600" dirty="0"/>
              <a:t>] = tan−1[</a:t>
            </a:r>
            <a:r>
              <a:rPr lang="tr-TR" sz="2600" i="1" dirty="0"/>
              <a:t>B</a:t>
            </a:r>
            <a:r>
              <a:rPr lang="tr-TR" sz="2600" dirty="0"/>
              <a:t>/</a:t>
            </a:r>
            <a:r>
              <a:rPr lang="tr-TR" sz="2600" i="1" dirty="0"/>
              <a:t>G</a:t>
            </a:r>
            <a:r>
              <a:rPr lang="tr-TR" sz="2600" dirty="0"/>
              <a:t>] (3.6)</a:t>
            </a:r>
          </a:p>
          <a:p>
            <a:pPr>
              <a:lnSpc>
                <a:spcPct val="150000"/>
              </a:lnSpc>
            </a:pPr>
            <a:r>
              <a:rPr lang="tr-TR" sz="2600" dirty="0" err="1"/>
              <a:t>and</a:t>
            </a:r>
            <a:endParaRPr lang="tr-TR" sz="2600" dirty="0"/>
          </a:p>
          <a:p>
            <a:pPr>
              <a:lnSpc>
                <a:spcPct val="150000"/>
              </a:lnSpc>
            </a:pPr>
            <a:r>
              <a:rPr lang="el-GR" sz="2600" dirty="0"/>
              <a:t>δ = </a:t>
            </a:r>
            <a:r>
              <a:rPr lang="tr-TR" sz="2600" dirty="0"/>
              <a:t>tan−1[1/</a:t>
            </a:r>
            <a:r>
              <a:rPr lang="el-GR" sz="2600" dirty="0"/>
              <a:t>ω</a:t>
            </a:r>
            <a:r>
              <a:rPr lang="tr-TR" sz="2600" i="1" dirty="0"/>
              <a:t>CR</a:t>
            </a:r>
            <a:r>
              <a:rPr lang="tr-TR" sz="2600" dirty="0"/>
              <a:t>] = </a:t>
            </a:r>
            <a:r>
              <a:rPr lang="tr-TR" sz="2600" i="1" dirty="0"/>
              <a:t>G</a:t>
            </a:r>
            <a:r>
              <a:rPr lang="tr-TR" sz="2600" dirty="0"/>
              <a:t>/</a:t>
            </a:r>
            <a:r>
              <a:rPr lang="el-GR" sz="2600" dirty="0"/>
              <a:t>ω</a:t>
            </a:r>
            <a:r>
              <a:rPr lang="tr-TR" sz="2600" i="1" dirty="0"/>
              <a:t>C </a:t>
            </a:r>
            <a:r>
              <a:rPr lang="tr-TR" sz="2600" dirty="0"/>
              <a:t>= </a:t>
            </a:r>
            <a:r>
              <a:rPr lang="tr-TR" sz="2600" i="1" dirty="0"/>
              <a:t>G</a:t>
            </a:r>
            <a:r>
              <a:rPr lang="tr-TR" sz="2600" dirty="0"/>
              <a:t>/</a:t>
            </a:r>
            <a:r>
              <a:rPr lang="tr-TR" sz="2600" i="1" dirty="0"/>
              <a:t>B </a:t>
            </a:r>
            <a:r>
              <a:rPr lang="tr-TR" sz="2600" dirty="0"/>
              <a:t>(3.7)</a:t>
            </a:r>
          </a:p>
        </p:txBody>
      </p:sp>
    </p:spTree>
    <p:extLst>
      <p:ext uri="{BB962C8B-B14F-4D97-AF65-F5344CB8AC3E}">
        <p14:creationId xmlns:p14="http://schemas.microsoft.com/office/powerpoint/2010/main" val="3344938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529389"/>
            <a:ext cx="9509760" cy="5987321"/>
          </a:xfrm>
        </p:spPr>
        <p:txBody>
          <a:bodyPr>
            <a:normAutofit fontScale="85000" lnSpcReduction="10000"/>
          </a:bodyPr>
          <a:lstStyle/>
          <a:p>
            <a:pPr>
              <a:lnSpc>
                <a:spcPct val="150000"/>
              </a:lnSpc>
            </a:pPr>
            <a:r>
              <a:rPr lang="en-US" sz="2600" dirty="0"/>
              <a:t>The current through the sample has two components, a capacitive and a resistive component. </a:t>
            </a:r>
          </a:p>
          <a:p>
            <a:pPr>
              <a:lnSpc>
                <a:spcPct val="150000"/>
              </a:lnSpc>
            </a:pPr>
            <a:r>
              <a:rPr lang="en-US" sz="2600" dirty="0"/>
              <a:t>The currents through the capacitor and the resistor are </a:t>
            </a:r>
            <a:r>
              <a:rPr lang="tr-TR" sz="2600" dirty="0" err="1"/>
              <a:t>given</a:t>
            </a:r>
            <a:r>
              <a:rPr lang="tr-TR" sz="2600" dirty="0"/>
              <a:t> </a:t>
            </a:r>
            <a:r>
              <a:rPr lang="tr-TR" sz="2600" dirty="0" err="1"/>
              <a:t>by</a:t>
            </a:r>
            <a:endParaRPr lang="tr-TR" sz="2600" dirty="0"/>
          </a:p>
          <a:p>
            <a:pPr>
              <a:lnSpc>
                <a:spcPct val="150000"/>
              </a:lnSpc>
            </a:pPr>
            <a:r>
              <a:rPr lang="tr-TR" sz="2600" dirty="0"/>
              <a:t>(3.8)</a:t>
            </a:r>
          </a:p>
          <a:p>
            <a:pPr>
              <a:lnSpc>
                <a:spcPct val="150000"/>
              </a:lnSpc>
            </a:pPr>
            <a:r>
              <a:rPr lang="tr-TR" sz="2600" dirty="0" err="1"/>
              <a:t>and</a:t>
            </a:r>
            <a:endParaRPr lang="tr-TR" sz="2600" dirty="0"/>
          </a:p>
          <a:p>
            <a:pPr>
              <a:lnSpc>
                <a:spcPct val="150000"/>
              </a:lnSpc>
            </a:pPr>
            <a:r>
              <a:rPr lang="tr-TR" sz="2600" dirty="0"/>
              <a:t>(3.9)</a:t>
            </a:r>
          </a:p>
          <a:p>
            <a:pPr>
              <a:lnSpc>
                <a:spcPct val="150000"/>
              </a:lnSpc>
            </a:pPr>
            <a:r>
              <a:rPr lang="en-US" sz="2600" dirty="0"/>
              <a:t>so the total current through the resistor is</a:t>
            </a:r>
          </a:p>
          <a:p>
            <a:pPr>
              <a:lnSpc>
                <a:spcPct val="150000"/>
              </a:lnSpc>
            </a:pPr>
            <a:r>
              <a:rPr lang="tr-TR" sz="2600" dirty="0"/>
              <a:t>(3.10)</a:t>
            </a:r>
          </a:p>
          <a:p>
            <a:pPr>
              <a:lnSpc>
                <a:spcPct val="150000"/>
              </a:lnSpc>
            </a:pPr>
            <a:r>
              <a:rPr lang="en-US" sz="2600" dirty="0"/>
              <a:t>where </a:t>
            </a:r>
            <a:r>
              <a:rPr lang="en-US" sz="2600" i="1" dirty="0"/>
              <a:t>V </a:t>
            </a:r>
            <a:r>
              <a:rPr lang="en-US" sz="2600" dirty="0"/>
              <a:t>is the voltage applied and </a:t>
            </a:r>
            <a:r>
              <a:rPr lang="en-US" sz="2600" i="1" dirty="0"/>
              <a:t>Z </a:t>
            </a:r>
            <a:r>
              <a:rPr lang="en-US" sz="2600" dirty="0"/>
              <a:t>is the impedance of the sample.</a:t>
            </a:r>
            <a:endParaRPr lang="tr-TR" sz="2600" dirty="0"/>
          </a:p>
        </p:txBody>
      </p:sp>
    </p:spTree>
    <p:extLst>
      <p:ext uri="{BB962C8B-B14F-4D97-AF65-F5344CB8AC3E}">
        <p14:creationId xmlns:p14="http://schemas.microsoft.com/office/powerpoint/2010/main" val="3224014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529389"/>
            <a:ext cx="9509760" cy="5987321"/>
          </a:xfrm>
        </p:spPr>
        <p:txBody>
          <a:bodyPr>
            <a:normAutofit fontScale="85000" lnSpcReduction="10000"/>
          </a:bodyPr>
          <a:lstStyle/>
          <a:p>
            <a:pPr>
              <a:lnSpc>
                <a:spcPct val="160000"/>
              </a:lnSpc>
            </a:pPr>
            <a:r>
              <a:rPr lang="en-US" sz="2600" dirty="0"/>
              <a:t>Figure 3.6 shows the electrode setup for the RF impedance technique of moisture content measurement. </a:t>
            </a:r>
          </a:p>
          <a:p>
            <a:pPr>
              <a:lnSpc>
                <a:spcPct val="160000"/>
              </a:lnSpc>
            </a:pPr>
            <a:r>
              <a:rPr lang="en-US" sz="2600" dirty="0"/>
              <a:t>Two parallel plate brass electrodes are arranged for placing the sample between them. </a:t>
            </a:r>
          </a:p>
          <a:p>
            <a:pPr>
              <a:lnSpc>
                <a:spcPct val="160000"/>
              </a:lnSpc>
            </a:pPr>
            <a:r>
              <a:rPr lang="en-US" sz="2600" dirty="0"/>
              <a:t>The upper electrode is connected to a spring pressure dial indicator and the lower electrode is fixed to a base. </a:t>
            </a:r>
          </a:p>
          <a:p>
            <a:pPr>
              <a:lnSpc>
                <a:spcPct val="160000"/>
              </a:lnSpc>
            </a:pPr>
            <a:r>
              <a:rPr lang="en-US" sz="2600" dirty="0"/>
              <a:t>The upper electrode can be moved by a lever connected to the upper side of the dial gauge. </a:t>
            </a:r>
          </a:p>
          <a:p>
            <a:pPr>
              <a:lnSpc>
                <a:spcPct val="160000"/>
              </a:lnSpc>
            </a:pPr>
            <a:r>
              <a:rPr lang="en-US" sz="2600" dirty="0"/>
              <a:t>The gauge indicates the desired pressure applied to the sample to get proper contact, compactness, and uniformity between </a:t>
            </a:r>
            <a:r>
              <a:rPr lang="tr-TR" sz="2600" dirty="0" err="1"/>
              <a:t>measurements</a:t>
            </a:r>
            <a:r>
              <a:rPr lang="tr-TR" sz="2600" dirty="0"/>
              <a:t>.</a:t>
            </a:r>
          </a:p>
        </p:txBody>
      </p:sp>
    </p:spTree>
    <p:extLst>
      <p:ext uri="{BB962C8B-B14F-4D97-AF65-F5344CB8AC3E}">
        <p14:creationId xmlns:p14="http://schemas.microsoft.com/office/powerpoint/2010/main" val="1823666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341120" y="206062"/>
            <a:ext cx="9509760" cy="1004552"/>
          </a:xfrm>
        </p:spPr>
        <p:txBody>
          <a:bodyPr/>
          <a:lstStyle/>
          <a:p>
            <a:pPr>
              <a:lnSpc>
                <a:spcPct val="150000"/>
              </a:lnSpc>
            </a:pPr>
            <a:r>
              <a:rPr lang="tr-TR" sz="3600" dirty="0">
                <a:solidFill>
                  <a:srgbClr val="FF0000"/>
                </a:solidFill>
              </a:rPr>
              <a:t>Gıda Proseslerinde Ölçümler</a:t>
            </a:r>
          </a:p>
        </p:txBody>
      </p:sp>
      <p:sp>
        <p:nvSpPr>
          <p:cNvPr id="2" name="Content Placeholder 1"/>
          <p:cNvSpPr>
            <a:spLocks noGrp="1"/>
          </p:cNvSpPr>
          <p:nvPr>
            <p:ph idx="1"/>
          </p:nvPr>
        </p:nvSpPr>
        <p:spPr>
          <a:xfrm>
            <a:off x="1341120" y="1210614"/>
            <a:ext cx="9509760" cy="5306096"/>
          </a:xfrm>
        </p:spPr>
        <p:txBody>
          <a:bodyPr>
            <a:normAutofit/>
          </a:bodyPr>
          <a:lstStyle/>
          <a:p>
            <a:pPr>
              <a:lnSpc>
                <a:spcPct val="120000"/>
              </a:lnSpc>
            </a:pPr>
            <a:r>
              <a:rPr lang="tr-TR" sz="2800" dirty="0">
                <a:solidFill>
                  <a:schemeClr val="tx2"/>
                </a:solidFill>
              </a:rPr>
              <a:t>3.9 Gıdanın </a:t>
            </a:r>
            <a:r>
              <a:rPr lang="tr-TR" sz="2800" dirty="0" err="1">
                <a:solidFill>
                  <a:schemeClr val="tx2"/>
                </a:solidFill>
              </a:rPr>
              <a:t>Brixi</a:t>
            </a:r>
            <a:endParaRPr lang="tr-TR" sz="2800" dirty="0">
              <a:solidFill>
                <a:schemeClr val="tx2"/>
              </a:solidFill>
            </a:endParaRPr>
          </a:p>
          <a:p>
            <a:pPr>
              <a:lnSpc>
                <a:spcPct val="120000"/>
              </a:lnSpc>
            </a:pPr>
            <a:r>
              <a:rPr lang="tr-TR" sz="2800" dirty="0">
                <a:solidFill>
                  <a:schemeClr val="tx2"/>
                </a:solidFill>
              </a:rPr>
              <a:t>3.10 Gıdanın </a:t>
            </a:r>
            <a:r>
              <a:rPr lang="tr-TR" sz="2800" dirty="0" err="1">
                <a:solidFill>
                  <a:schemeClr val="tx2"/>
                </a:solidFill>
              </a:rPr>
              <a:t>pH</a:t>
            </a:r>
            <a:r>
              <a:rPr lang="tr-TR" sz="2800" dirty="0">
                <a:solidFill>
                  <a:schemeClr val="tx2"/>
                </a:solidFill>
              </a:rPr>
              <a:t> Değerleri</a:t>
            </a:r>
          </a:p>
          <a:p>
            <a:pPr>
              <a:lnSpc>
                <a:spcPct val="120000"/>
              </a:lnSpc>
            </a:pPr>
            <a:r>
              <a:rPr lang="tr-TR" sz="2800" dirty="0">
                <a:solidFill>
                  <a:schemeClr val="tx2"/>
                </a:solidFill>
              </a:rPr>
              <a:t>3.11 Gıda Enzimleri</a:t>
            </a:r>
          </a:p>
          <a:p>
            <a:pPr>
              <a:lnSpc>
                <a:spcPct val="120000"/>
              </a:lnSpc>
            </a:pPr>
            <a:r>
              <a:rPr lang="tr-TR" sz="2800" dirty="0">
                <a:solidFill>
                  <a:schemeClr val="tx2"/>
                </a:solidFill>
              </a:rPr>
              <a:t>3.12 Lezzet Ölçümü</a:t>
            </a:r>
            <a:endParaRPr lang="en-US" sz="2800" dirty="0">
              <a:solidFill>
                <a:schemeClr val="tx2"/>
              </a:solidFill>
            </a:endParaRPr>
          </a:p>
          <a:p>
            <a:pPr>
              <a:lnSpc>
                <a:spcPct val="120000"/>
              </a:lnSpc>
            </a:pPr>
            <a:r>
              <a:rPr lang="tr-TR" sz="2800" dirty="0">
                <a:solidFill>
                  <a:schemeClr val="tx2"/>
                </a:solidFill>
              </a:rPr>
              <a:t>3.13 Gıdanın Dokusu ve Partikül Boyutu</a:t>
            </a:r>
          </a:p>
          <a:p>
            <a:pPr>
              <a:lnSpc>
                <a:spcPct val="120000"/>
              </a:lnSpc>
            </a:pPr>
            <a:r>
              <a:rPr lang="tr-TR" sz="2800" dirty="0">
                <a:solidFill>
                  <a:schemeClr val="tx2"/>
                </a:solidFill>
              </a:rPr>
              <a:t>3.14 Gıda Bileşenleri Analizi</a:t>
            </a:r>
          </a:p>
          <a:p>
            <a:pPr>
              <a:lnSpc>
                <a:spcPct val="120000"/>
              </a:lnSpc>
            </a:pPr>
            <a:r>
              <a:rPr lang="tr-TR" sz="2800" dirty="0">
                <a:solidFill>
                  <a:schemeClr val="tx2"/>
                </a:solidFill>
              </a:rPr>
              <a:t>3.15 Sonuç</a:t>
            </a:r>
          </a:p>
        </p:txBody>
      </p:sp>
    </p:spTree>
    <p:extLst>
      <p:ext uri="{BB962C8B-B14F-4D97-AF65-F5344CB8AC3E}">
        <p14:creationId xmlns:p14="http://schemas.microsoft.com/office/powerpoint/2010/main" val="1239419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529389"/>
            <a:ext cx="9509760" cy="5987321"/>
          </a:xfrm>
        </p:spPr>
        <p:txBody>
          <a:bodyPr>
            <a:normAutofit/>
          </a:bodyPr>
          <a:lstStyle/>
          <a:p>
            <a:pPr>
              <a:lnSpc>
                <a:spcPct val="150000"/>
              </a:lnSpc>
            </a:pPr>
            <a:r>
              <a:rPr lang="en-US" sz="2600" dirty="0"/>
              <a:t>The capacitance </a:t>
            </a:r>
            <a:r>
              <a:rPr lang="en-US" sz="2600" i="1" dirty="0"/>
              <a:t>C </a:t>
            </a:r>
            <a:r>
              <a:rPr lang="en-US" sz="2600" dirty="0"/>
              <a:t>can be calculated from the following mathematical steps:</a:t>
            </a:r>
          </a:p>
          <a:p>
            <a:pPr>
              <a:lnSpc>
                <a:spcPct val="150000"/>
              </a:lnSpc>
            </a:pPr>
            <a:r>
              <a:rPr lang="tr-TR" sz="2600" dirty="0"/>
              <a:t>(3.11)</a:t>
            </a:r>
          </a:p>
          <a:p>
            <a:pPr>
              <a:lnSpc>
                <a:spcPct val="150000"/>
              </a:lnSpc>
            </a:pPr>
            <a:r>
              <a:rPr lang="tr-TR" sz="2600" dirty="0" err="1"/>
              <a:t>and</a:t>
            </a:r>
            <a:endParaRPr lang="tr-TR" sz="2600" dirty="0"/>
          </a:p>
          <a:p>
            <a:pPr>
              <a:lnSpc>
                <a:spcPct val="150000"/>
              </a:lnSpc>
            </a:pPr>
            <a:r>
              <a:rPr lang="tr-TR" sz="2600" dirty="0"/>
              <a:t>(3.12)</a:t>
            </a:r>
          </a:p>
          <a:p>
            <a:pPr>
              <a:lnSpc>
                <a:spcPct val="150000"/>
              </a:lnSpc>
            </a:pPr>
            <a:r>
              <a:rPr lang="en-US" sz="2600" dirty="0"/>
              <a:t>where </a:t>
            </a:r>
            <a:r>
              <a:rPr lang="en-US" sz="2600" i="1" dirty="0"/>
              <a:t>f </a:t>
            </a:r>
            <a:r>
              <a:rPr lang="en-US" sz="2600" dirty="0"/>
              <a:t>is the frequency of the operating voltage.</a:t>
            </a:r>
            <a:endParaRPr lang="tr-TR" sz="2600" dirty="0"/>
          </a:p>
        </p:txBody>
      </p:sp>
    </p:spTree>
    <p:extLst>
      <p:ext uri="{BB962C8B-B14F-4D97-AF65-F5344CB8AC3E}">
        <p14:creationId xmlns:p14="http://schemas.microsoft.com/office/powerpoint/2010/main" val="1418396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529389"/>
            <a:ext cx="9509760" cy="5987321"/>
          </a:xfrm>
        </p:spPr>
        <p:txBody>
          <a:bodyPr>
            <a:normAutofit fontScale="77500" lnSpcReduction="20000"/>
          </a:bodyPr>
          <a:lstStyle/>
          <a:p>
            <a:pPr>
              <a:lnSpc>
                <a:spcPct val="170000"/>
              </a:lnSpc>
            </a:pPr>
            <a:r>
              <a:rPr lang="tr-TR" sz="2600" dirty="0" err="1"/>
              <a:t>Voltage</a:t>
            </a:r>
            <a:r>
              <a:rPr lang="tr-TR" sz="2600" dirty="0"/>
              <a:t> </a:t>
            </a:r>
            <a:r>
              <a:rPr lang="tr-TR" sz="2600" dirty="0" err="1"/>
              <a:t>and</a:t>
            </a:r>
            <a:r>
              <a:rPr lang="tr-TR" sz="2600" dirty="0"/>
              <a:t> </a:t>
            </a:r>
            <a:r>
              <a:rPr lang="tr-TR" sz="2600" dirty="0" err="1"/>
              <a:t>current</a:t>
            </a:r>
            <a:r>
              <a:rPr lang="tr-TR" sz="2600" dirty="0"/>
              <a:t> </a:t>
            </a:r>
            <a:r>
              <a:rPr lang="tr-TR" sz="2600" dirty="0" err="1"/>
              <a:t>sensors</a:t>
            </a:r>
            <a:r>
              <a:rPr lang="tr-TR" sz="2600" dirty="0"/>
              <a:t> can </a:t>
            </a:r>
            <a:r>
              <a:rPr lang="tr-TR" sz="2600" dirty="0" err="1"/>
              <a:t>produce</a:t>
            </a:r>
            <a:r>
              <a:rPr lang="tr-TR" sz="2600" dirty="0"/>
              <a:t> </a:t>
            </a:r>
            <a:r>
              <a:rPr lang="tr-TR" sz="2600" dirty="0" err="1"/>
              <a:t>equivalent</a:t>
            </a:r>
            <a:r>
              <a:rPr lang="tr-TR" sz="2600" dirty="0"/>
              <a:t> DC </a:t>
            </a:r>
            <a:r>
              <a:rPr lang="tr-TR" sz="2600" dirty="0" err="1"/>
              <a:t>signals</a:t>
            </a:r>
            <a:r>
              <a:rPr lang="tr-TR" sz="2600" dirty="0"/>
              <a:t> </a:t>
            </a:r>
            <a:r>
              <a:rPr lang="tr-TR" sz="2600" dirty="0" err="1"/>
              <a:t>proportional</a:t>
            </a:r>
            <a:r>
              <a:rPr lang="tr-TR" sz="2600" dirty="0"/>
              <a:t> </a:t>
            </a:r>
            <a:r>
              <a:rPr lang="en-US" sz="2600" dirty="0"/>
              <a:t>to the AC voltage applied (</a:t>
            </a:r>
            <a:r>
              <a:rPr lang="en-US" sz="2600" i="1" dirty="0"/>
              <a:t>V</a:t>
            </a:r>
            <a:r>
              <a:rPr lang="en-US" sz="2600" dirty="0"/>
              <a:t>) and AC current produced (</a:t>
            </a:r>
            <a:r>
              <a:rPr lang="en-US" sz="2600" i="1" dirty="0"/>
              <a:t>I</a:t>
            </a:r>
            <a:r>
              <a:rPr lang="en-US" sz="2600" dirty="0"/>
              <a:t>). </a:t>
            </a:r>
          </a:p>
          <a:p>
            <a:pPr>
              <a:lnSpc>
                <a:spcPct val="170000"/>
              </a:lnSpc>
            </a:pPr>
            <a:r>
              <a:rPr lang="en-US" sz="2600" dirty="0"/>
              <a:t>Figure 3.7 shows the block diagram representation of the technique. </a:t>
            </a:r>
          </a:p>
          <a:p>
            <a:pPr>
              <a:lnSpc>
                <a:spcPct val="170000"/>
              </a:lnSpc>
            </a:pPr>
            <a:r>
              <a:rPr lang="en-US" sz="2600" dirty="0"/>
              <a:t>The voltage- and current-dependent signals after signal conditioning are interfaced to a computer-based data acquisition system. </a:t>
            </a:r>
          </a:p>
          <a:p>
            <a:pPr>
              <a:lnSpc>
                <a:spcPct val="170000"/>
              </a:lnSpc>
            </a:pPr>
            <a:r>
              <a:rPr lang="en-US" sz="2600" dirty="0"/>
              <a:t>The phase angle θ is also produced </a:t>
            </a:r>
            <a:r>
              <a:rPr lang="en-US" sz="2600" dirty="0" err="1"/>
              <a:t>bya</a:t>
            </a:r>
            <a:r>
              <a:rPr lang="en-US" sz="2600" dirty="0"/>
              <a:t> phase angle sensor and the signal is interfaced to the computer. </a:t>
            </a:r>
            <a:endParaRPr lang="tr-TR" sz="2600" dirty="0"/>
          </a:p>
          <a:p>
            <a:pPr>
              <a:lnSpc>
                <a:spcPct val="170000"/>
              </a:lnSpc>
              <a:spcBef>
                <a:spcPts val="600"/>
              </a:spcBef>
            </a:pPr>
            <a:r>
              <a:rPr lang="en-US" sz="2600" dirty="0"/>
              <a:t>The computer is programmed to calculate the value of </a:t>
            </a:r>
            <a:r>
              <a:rPr lang="en-US" sz="2600" i="1" dirty="0"/>
              <a:t>C </a:t>
            </a:r>
            <a:r>
              <a:rPr lang="en-US" sz="2600" dirty="0"/>
              <a:t>using equation 3.12. </a:t>
            </a:r>
          </a:p>
          <a:p>
            <a:pPr>
              <a:lnSpc>
                <a:spcPct val="170000"/>
              </a:lnSpc>
              <a:spcBef>
                <a:spcPts val="600"/>
              </a:spcBef>
            </a:pPr>
            <a:r>
              <a:rPr lang="en-US" sz="2600" dirty="0"/>
              <a:t>From the capacitance values obtained at different frequencies, the moisture content of the sample can be determined. </a:t>
            </a:r>
          </a:p>
        </p:txBody>
      </p:sp>
    </p:spTree>
    <p:extLst>
      <p:ext uri="{BB962C8B-B14F-4D97-AF65-F5344CB8AC3E}">
        <p14:creationId xmlns:p14="http://schemas.microsoft.com/office/powerpoint/2010/main" val="2128721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341120" y="206062"/>
            <a:ext cx="9509760" cy="1004552"/>
          </a:xfrm>
        </p:spPr>
        <p:txBody>
          <a:bodyPr>
            <a:normAutofit/>
          </a:bodyPr>
          <a:lstStyle/>
          <a:p>
            <a:pPr lvl="1" algn="l" rtl="0">
              <a:spcBef>
                <a:spcPct val="0"/>
              </a:spcBef>
            </a:pPr>
            <a:r>
              <a:rPr lang="tr-TR" sz="3600" b="1" kern="1200" dirty="0">
                <a:solidFill>
                  <a:srgbClr val="0070C0"/>
                </a:solidFill>
                <a:latin typeface="+mj-lt"/>
                <a:ea typeface="+mj-ea"/>
                <a:cs typeface="+mj-cs"/>
              </a:rPr>
              <a:t>Mikrodalga Emilim Yöntemi</a:t>
            </a:r>
          </a:p>
        </p:txBody>
      </p:sp>
      <p:sp>
        <p:nvSpPr>
          <p:cNvPr id="2" name="Content Placeholder 1"/>
          <p:cNvSpPr>
            <a:spLocks noGrp="1"/>
          </p:cNvSpPr>
          <p:nvPr>
            <p:ph idx="1"/>
          </p:nvPr>
        </p:nvSpPr>
        <p:spPr>
          <a:xfrm>
            <a:off x="1341120" y="1210614"/>
            <a:ext cx="9509760" cy="5306096"/>
          </a:xfrm>
        </p:spPr>
        <p:txBody>
          <a:bodyPr>
            <a:normAutofit/>
          </a:bodyPr>
          <a:lstStyle/>
          <a:p>
            <a:pPr>
              <a:lnSpc>
                <a:spcPct val="150000"/>
              </a:lnSpc>
              <a:spcBef>
                <a:spcPts val="600"/>
              </a:spcBef>
            </a:pPr>
            <a:r>
              <a:rPr lang="tr-TR" sz="2800" dirty="0">
                <a:solidFill>
                  <a:srgbClr val="FF0000"/>
                </a:solidFill>
              </a:rPr>
              <a:t>Malzemelerin nemlilik oranının mikrodalga teknikleri ile ölçülmesinin prensibi, </a:t>
            </a:r>
            <a:r>
              <a:rPr lang="tr-TR" sz="2800" dirty="0">
                <a:solidFill>
                  <a:schemeClr val="tx2"/>
                </a:solidFill>
              </a:rPr>
              <a:t>suyun </a:t>
            </a:r>
            <a:r>
              <a:rPr lang="tr-TR" sz="2800" dirty="0" err="1">
                <a:solidFill>
                  <a:schemeClr val="tx2"/>
                </a:solidFill>
              </a:rPr>
              <a:t>dielektrik</a:t>
            </a:r>
            <a:r>
              <a:rPr lang="tr-TR" sz="2800" dirty="0">
                <a:solidFill>
                  <a:schemeClr val="tx2"/>
                </a:solidFill>
              </a:rPr>
              <a:t> özelliklerinin </a:t>
            </a:r>
            <a:r>
              <a:rPr lang="tr-TR" sz="2800" dirty="0">
                <a:solidFill>
                  <a:srgbClr val="FF0000"/>
                </a:solidFill>
              </a:rPr>
              <a:t>bir çok kuru malzemenin </a:t>
            </a:r>
            <a:r>
              <a:rPr lang="tr-TR" sz="2800" dirty="0" err="1">
                <a:solidFill>
                  <a:srgbClr val="FF0000"/>
                </a:solidFill>
              </a:rPr>
              <a:t>dielektrik</a:t>
            </a:r>
            <a:r>
              <a:rPr lang="tr-TR" sz="2800" dirty="0">
                <a:solidFill>
                  <a:srgbClr val="FF0000"/>
                </a:solidFill>
              </a:rPr>
              <a:t> özelliklerinden çok </a:t>
            </a:r>
            <a:r>
              <a:rPr lang="tr-TR" sz="2800" dirty="0">
                <a:solidFill>
                  <a:srgbClr val="00B050"/>
                </a:solidFill>
              </a:rPr>
              <a:t>büyük</a:t>
            </a:r>
            <a:r>
              <a:rPr lang="tr-TR" sz="2800" dirty="0">
                <a:solidFill>
                  <a:srgbClr val="FF0000"/>
                </a:solidFill>
              </a:rPr>
              <a:t> olmasına dayanır.</a:t>
            </a:r>
          </a:p>
          <a:p>
            <a:pPr>
              <a:lnSpc>
                <a:spcPct val="150000"/>
              </a:lnSpc>
              <a:spcBef>
                <a:spcPts val="600"/>
              </a:spcBef>
            </a:pPr>
            <a:r>
              <a:rPr lang="tr-TR" sz="2800" dirty="0">
                <a:solidFill>
                  <a:schemeClr val="tx2">
                    <a:lumMod val="95000"/>
                    <a:lumOff val="5000"/>
                  </a:schemeClr>
                </a:solidFill>
              </a:rPr>
              <a:t>Malzemenin nemlilik oranının belirlenmesinde, nemli malzemenin üzerine gelen elektromanyetik dalgayı </a:t>
            </a:r>
            <a:r>
              <a:rPr lang="tr-TR" sz="2800" dirty="0">
                <a:solidFill>
                  <a:srgbClr val="0070C0"/>
                </a:solidFill>
              </a:rPr>
              <a:t>yansıtma miktarının </a:t>
            </a:r>
            <a:r>
              <a:rPr lang="tr-TR" sz="2800" dirty="0">
                <a:solidFill>
                  <a:schemeClr val="tx2">
                    <a:lumMod val="95000"/>
                    <a:lumOff val="5000"/>
                  </a:schemeClr>
                </a:solidFill>
              </a:rPr>
              <a:t>ve </a:t>
            </a:r>
            <a:r>
              <a:rPr lang="tr-TR" sz="2800" dirty="0">
                <a:solidFill>
                  <a:srgbClr val="7030A0"/>
                </a:solidFill>
              </a:rPr>
              <a:t>zayıflatma miktarının </a:t>
            </a:r>
            <a:r>
              <a:rPr lang="tr-TR" sz="2800" dirty="0">
                <a:solidFill>
                  <a:schemeClr val="tx2">
                    <a:lumMod val="95000"/>
                    <a:lumOff val="5000"/>
                  </a:schemeClr>
                </a:solidFill>
              </a:rPr>
              <a:t>nemlilik ile değişimi de kullanılabilir.</a:t>
            </a:r>
          </a:p>
        </p:txBody>
      </p:sp>
    </p:spTree>
    <p:extLst>
      <p:ext uri="{BB962C8B-B14F-4D97-AF65-F5344CB8AC3E}">
        <p14:creationId xmlns:p14="http://schemas.microsoft.com/office/powerpoint/2010/main" val="118924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368710"/>
            <a:ext cx="9509760" cy="5928852"/>
          </a:xfrm>
        </p:spPr>
        <p:txBody>
          <a:bodyPr>
            <a:normAutofit/>
          </a:bodyPr>
          <a:lstStyle/>
          <a:p>
            <a:pPr>
              <a:lnSpc>
                <a:spcPct val="160000"/>
              </a:lnSpc>
              <a:spcBef>
                <a:spcPts val="600"/>
              </a:spcBef>
            </a:pPr>
            <a:r>
              <a:rPr lang="tr-TR" sz="2800" dirty="0">
                <a:solidFill>
                  <a:srgbClr val="FF0000"/>
                </a:solidFill>
              </a:rPr>
              <a:t>Frekanslar </a:t>
            </a:r>
            <a:r>
              <a:rPr lang="tr-TR" sz="2800" dirty="0">
                <a:solidFill>
                  <a:srgbClr val="00B050"/>
                </a:solidFill>
              </a:rPr>
              <a:t>2.45 GHz</a:t>
            </a:r>
            <a:r>
              <a:rPr lang="tr-TR" sz="2800" dirty="0">
                <a:solidFill>
                  <a:srgbClr val="FF0000"/>
                </a:solidFill>
              </a:rPr>
              <a:t>, </a:t>
            </a:r>
            <a:r>
              <a:rPr lang="tr-TR" sz="2800" dirty="0">
                <a:solidFill>
                  <a:schemeClr val="tx2"/>
                </a:solidFill>
              </a:rPr>
              <a:t>8.9’dan 10.68 GHz’e </a:t>
            </a:r>
            <a:r>
              <a:rPr lang="tr-TR" sz="2800" dirty="0">
                <a:solidFill>
                  <a:srgbClr val="FF0000"/>
                </a:solidFill>
              </a:rPr>
              <a:t>ve </a:t>
            </a:r>
            <a:r>
              <a:rPr lang="tr-TR" sz="2800" dirty="0">
                <a:solidFill>
                  <a:srgbClr val="0070C0"/>
                </a:solidFill>
              </a:rPr>
              <a:t>20.3 ‘ten 22.3 GHz’e </a:t>
            </a:r>
            <a:r>
              <a:rPr lang="tr-TR" sz="2800" dirty="0">
                <a:solidFill>
                  <a:srgbClr val="FF0000"/>
                </a:solidFill>
              </a:rPr>
              <a:t>, tekniğin kullanılabilir olduğu </a:t>
            </a:r>
            <a:r>
              <a:rPr lang="tr-TR" sz="2800" dirty="0">
                <a:solidFill>
                  <a:srgbClr val="7030A0"/>
                </a:solidFill>
              </a:rPr>
              <a:t>üç bölgedir</a:t>
            </a:r>
            <a:r>
              <a:rPr lang="tr-TR" sz="2800" dirty="0">
                <a:solidFill>
                  <a:srgbClr val="FF0000"/>
                </a:solidFill>
              </a:rPr>
              <a:t>.</a:t>
            </a:r>
          </a:p>
          <a:p>
            <a:pPr>
              <a:lnSpc>
                <a:spcPct val="160000"/>
              </a:lnSpc>
              <a:spcBef>
                <a:spcPts val="600"/>
              </a:spcBef>
            </a:pPr>
            <a:r>
              <a:rPr lang="tr-TR" sz="2800" dirty="0">
                <a:solidFill>
                  <a:srgbClr val="0070C0"/>
                </a:solidFill>
              </a:rPr>
              <a:t>Mikrodalga emme </a:t>
            </a:r>
            <a:r>
              <a:rPr lang="tr-TR" sz="2800" dirty="0">
                <a:solidFill>
                  <a:srgbClr val="FF0000"/>
                </a:solidFill>
              </a:rPr>
              <a:t>teknikleriyle, meyve ve sebzelerin nem içeriği </a:t>
            </a:r>
            <a:r>
              <a:rPr lang="tr-TR" sz="2800" dirty="0">
                <a:solidFill>
                  <a:srgbClr val="0070C0"/>
                </a:solidFill>
              </a:rPr>
              <a:t>20.3 GHz 22,3 GHz'e </a:t>
            </a:r>
            <a:r>
              <a:rPr lang="tr-TR" sz="2800" dirty="0">
                <a:solidFill>
                  <a:srgbClr val="FF0000"/>
                </a:solidFill>
              </a:rPr>
              <a:t>mikrodalga frekansı bandında ölçülebilir.</a:t>
            </a:r>
          </a:p>
        </p:txBody>
      </p:sp>
    </p:spTree>
    <p:extLst>
      <p:ext uri="{BB962C8B-B14F-4D97-AF65-F5344CB8AC3E}">
        <p14:creationId xmlns:p14="http://schemas.microsoft.com/office/powerpoint/2010/main" val="3561272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368710"/>
            <a:ext cx="9509760" cy="6148000"/>
          </a:xfrm>
        </p:spPr>
        <p:txBody>
          <a:bodyPr>
            <a:normAutofit/>
          </a:bodyPr>
          <a:lstStyle/>
          <a:p>
            <a:pPr>
              <a:lnSpc>
                <a:spcPct val="150000"/>
              </a:lnSpc>
              <a:spcBef>
                <a:spcPts val="600"/>
              </a:spcBef>
            </a:pPr>
            <a:r>
              <a:rPr lang="tr-TR" sz="2800" dirty="0"/>
              <a:t>Mikro dalga nem </a:t>
            </a:r>
            <a:r>
              <a:rPr lang="tr-TR" sz="2800" dirty="0" err="1"/>
              <a:t>sensörü</a:t>
            </a:r>
            <a:r>
              <a:rPr lang="tr-TR" sz="2800" dirty="0"/>
              <a:t> malzemenin içinde bulunan suyun mikrodalga enerjisini (</a:t>
            </a:r>
            <a:r>
              <a:rPr lang="tr-TR" sz="2800" dirty="0">
                <a:solidFill>
                  <a:srgbClr val="00B050"/>
                </a:solidFill>
              </a:rPr>
              <a:t>diğer malzemelerle kıyaslandığında kuru materyallerin </a:t>
            </a:r>
            <a:r>
              <a:rPr lang="tr-TR" sz="2800" dirty="0" err="1">
                <a:solidFill>
                  <a:srgbClr val="00B050"/>
                </a:solidFill>
              </a:rPr>
              <a:t>absorbe</a:t>
            </a:r>
            <a:r>
              <a:rPr lang="tr-TR" sz="2800" dirty="0">
                <a:solidFill>
                  <a:srgbClr val="00B050"/>
                </a:solidFill>
              </a:rPr>
              <a:t> oranlarından 100 kat daha büyüktür</a:t>
            </a:r>
            <a:r>
              <a:rPr lang="tr-TR" sz="2800" dirty="0"/>
              <a:t>) </a:t>
            </a:r>
            <a:r>
              <a:rPr lang="tr-TR" sz="2800" dirty="0" err="1"/>
              <a:t>absorbe</a:t>
            </a:r>
            <a:r>
              <a:rPr lang="tr-TR" sz="2800" dirty="0"/>
              <a:t> etmesinden (moleküllerini titreştirerek </a:t>
            </a:r>
            <a:r>
              <a:rPr lang="tr-TR" sz="2800" dirty="0">
                <a:solidFill>
                  <a:srgbClr val="7030A0"/>
                </a:solidFill>
              </a:rPr>
              <a:t>ısı enerjisine dönüşür</a:t>
            </a:r>
            <a:r>
              <a:rPr lang="tr-TR" sz="2800" dirty="0"/>
              <a:t>) faydalanır. </a:t>
            </a:r>
          </a:p>
          <a:p>
            <a:pPr>
              <a:lnSpc>
                <a:spcPct val="150000"/>
              </a:lnSpc>
              <a:spcBef>
                <a:spcPts val="600"/>
              </a:spcBef>
            </a:pPr>
            <a:r>
              <a:rPr lang="tr-TR" sz="2800" dirty="0">
                <a:solidFill>
                  <a:srgbClr val="FF0000"/>
                </a:solidFill>
              </a:rPr>
              <a:t>Bu nedenle, </a:t>
            </a:r>
            <a:r>
              <a:rPr lang="tr-TR" sz="2800" dirty="0">
                <a:solidFill>
                  <a:srgbClr val="0070C0"/>
                </a:solidFill>
              </a:rPr>
              <a:t>20.3 GHz ile 22,3 GHz </a:t>
            </a:r>
            <a:r>
              <a:rPr lang="tr-TR" sz="2800" dirty="0">
                <a:solidFill>
                  <a:srgbClr val="FF0000"/>
                </a:solidFill>
              </a:rPr>
              <a:t>frekans, özellikle </a:t>
            </a:r>
            <a:r>
              <a:rPr lang="tr-TR" sz="2800" dirty="0">
                <a:solidFill>
                  <a:srgbClr val="0070C0"/>
                </a:solidFill>
              </a:rPr>
              <a:t>serbest suyun </a:t>
            </a:r>
            <a:r>
              <a:rPr lang="tr-TR" sz="2800" dirty="0">
                <a:solidFill>
                  <a:srgbClr val="FF0000"/>
                </a:solidFill>
              </a:rPr>
              <a:t>belirlenmesinde, </a:t>
            </a:r>
            <a:r>
              <a:rPr lang="tr-TR" sz="2800" dirty="0">
                <a:solidFill>
                  <a:srgbClr val="00B050"/>
                </a:solidFill>
              </a:rPr>
              <a:t>nem miktarı için </a:t>
            </a:r>
            <a:r>
              <a:rPr lang="tr-TR" sz="2800" dirty="0">
                <a:solidFill>
                  <a:srgbClr val="FF0000"/>
                </a:solidFill>
              </a:rPr>
              <a:t>en uygun olanıdır.</a:t>
            </a:r>
          </a:p>
        </p:txBody>
      </p:sp>
    </p:spTree>
    <p:extLst>
      <p:ext uri="{BB962C8B-B14F-4D97-AF65-F5344CB8AC3E}">
        <p14:creationId xmlns:p14="http://schemas.microsoft.com/office/powerpoint/2010/main" val="57688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368710"/>
            <a:ext cx="9509760" cy="6148000"/>
          </a:xfrm>
        </p:spPr>
        <p:txBody>
          <a:bodyPr>
            <a:noAutofit/>
          </a:bodyPr>
          <a:lstStyle/>
          <a:p>
            <a:pPr>
              <a:lnSpc>
                <a:spcPct val="150000"/>
              </a:lnSpc>
              <a:spcBef>
                <a:spcPts val="600"/>
              </a:spcBef>
            </a:pPr>
            <a:r>
              <a:rPr lang="tr-TR" sz="2800" dirty="0">
                <a:solidFill>
                  <a:srgbClr val="00B050"/>
                </a:solidFill>
              </a:rPr>
              <a:t>Mikrodalga nem </a:t>
            </a:r>
            <a:r>
              <a:rPr lang="tr-TR" sz="2800" dirty="0" err="1">
                <a:solidFill>
                  <a:srgbClr val="00B050"/>
                </a:solidFill>
              </a:rPr>
              <a:t>sensörünün</a:t>
            </a:r>
            <a:r>
              <a:rPr lang="tr-TR" sz="2800" dirty="0">
                <a:solidFill>
                  <a:schemeClr val="tx2">
                    <a:lumMod val="95000"/>
                    <a:lumOff val="5000"/>
                  </a:schemeClr>
                </a:solidFill>
              </a:rPr>
              <a:t>, önüne konulmuş malzemeye </a:t>
            </a:r>
            <a:r>
              <a:rPr lang="tr-TR" sz="2800" dirty="0">
                <a:solidFill>
                  <a:srgbClr val="FF0000"/>
                </a:solidFill>
              </a:rPr>
              <a:t>yolladığı mikrodalga enerjisi</a:t>
            </a:r>
            <a:r>
              <a:rPr lang="tr-TR" sz="2800" dirty="0">
                <a:solidFill>
                  <a:schemeClr val="tx2">
                    <a:lumMod val="95000"/>
                    <a:lumOff val="5000"/>
                  </a:schemeClr>
                </a:solidFill>
              </a:rPr>
              <a:t>, doğrudan (%99,9 oranında) su tarafından </a:t>
            </a:r>
            <a:r>
              <a:rPr lang="tr-TR" sz="2800" dirty="0" err="1">
                <a:solidFill>
                  <a:schemeClr val="tx2">
                    <a:lumMod val="95000"/>
                    <a:lumOff val="5000"/>
                  </a:schemeClr>
                </a:solidFill>
              </a:rPr>
              <a:t>absorbe</a:t>
            </a:r>
            <a:r>
              <a:rPr lang="tr-TR" sz="2800" dirty="0">
                <a:solidFill>
                  <a:schemeClr val="tx2">
                    <a:lumMod val="95000"/>
                    <a:lumOff val="5000"/>
                  </a:schemeClr>
                </a:solidFill>
              </a:rPr>
              <a:t> edildiğinden, </a:t>
            </a:r>
            <a:r>
              <a:rPr lang="tr-TR" sz="2800" dirty="0" err="1">
                <a:solidFill>
                  <a:srgbClr val="0070C0"/>
                </a:solidFill>
              </a:rPr>
              <a:t>absorbe</a:t>
            </a:r>
            <a:r>
              <a:rPr lang="tr-TR" sz="2800" dirty="0">
                <a:solidFill>
                  <a:srgbClr val="0070C0"/>
                </a:solidFill>
              </a:rPr>
              <a:t> edilen enerji miktarı bize malzemedeki su miktarını verir</a:t>
            </a:r>
            <a:r>
              <a:rPr lang="tr-TR" sz="2800" dirty="0"/>
              <a:t>. </a:t>
            </a:r>
          </a:p>
          <a:p>
            <a:pPr>
              <a:lnSpc>
                <a:spcPct val="150000"/>
              </a:lnSpc>
              <a:spcBef>
                <a:spcPts val="600"/>
              </a:spcBef>
            </a:pPr>
            <a:r>
              <a:rPr lang="tr-TR" sz="2800" dirty="0">
                <a:solidFill>
                  <a:schemeClr val="tx2">
                    <a:lumMod val="95000"/>
                    <a:lumOff val="5000"/>
                  </a:schemeClr>
                </a:solidFill>
              </a:rPr>
              <a:t>Bu </a:t>
            </a:r>
            <a:r>
              <a:rPr lang="tr-TR" sz="2800" dirty="0">
                <a:solidFill>
                  <a:srgbClr val="FF0000"/>
                </a:solidFill>
              </a:rPr>
              <a:t>ölçüm sonucu </a:t>
            </a:r>
            <a:r>
              <a:rPr lang="tr-TR" sz="2800" dirty="0">
                <a:solidFill>
                  <a:srgbClr val="0070C0"/>
                </a:solidFill>
              </a:rPr>
              <a:t>çıkan değerler </a:t>
            </a:r>
            <a:r>
              <a:rPr lang="tr-TR" sz="2800" dirty="0">
                <a:solidFill>
                  <a:schemeClr val="tx2">
                    <a:lumMod val="95000"/>
                    <a:lumOff val="5000"/>
                  </a:schemeClr>
                </a:solidFill>
              </a:rPr>
              <a:t>tamamıyla </a:t>
            </a:r>
            <a:r>
              <a:rPr lang="tr-TR" sz="2800" dirty="0">
                <a:solidFill>
                  <a:srgbClr val="00B050"/>
                </a:solidFill>
              </a:rPr>
              <a:t>lineerdir</a:t>
            </a:r>
            <a:r>
              <a:rPr lang="tr-TR" sz="2800" dirty="0">
                <a:solidFill>
                  <a:schemeClr val="tx2">
                    <a:lumMod val="95000"/>
                    <a:lumOff val="5000"/>
                  </a:schemeClr>
                </a:solidFill>
              </a:rPr>
              <a:t>. </a:t>
            </a:r>
            <a:endParaRPr lang="en-US" sz="2800" dirty="0">
              <a:solidFill>
                <a:schemeClr val="tx2">
                  <a:lumMod val="95000"/>
                  <a:lumOff val="5000"/>
                </a:schemeClr>
              </a:solidFill>
            </a:endParaRPr>
          </a:p>
          <a:p>
            <a:pPr>
              <a:lnSpc>
                <a:spcPct val="150000"/>
              </a:lnSpc>
              <a:spcBef>
                <a:spcPts val="600"/>
              </a:spcBef>
            </a:pPr>
            <a:r>
              <a:rPr lang="tr-TR" sz="2800" dirty="0">
                <a:solidFill>
                  <a:schemeClr val="tx2">
                    <a:lumMod val="95000"/>
                    <a:lumOff val="5000"/>
                  </a:schemeClr>
                </a:solidFill>
              </a:rPr>
              <a:t>Yani </a:t>
            </a:r>
            <a:r>
              <a:rPr lang="tr-TR" sz="2800" dirty="0" err="1">
                <a:solidFill>
                  <a:schemeClr val="tx2">
                    <a:lumMod val="95000"/>
                    <a:lumOff val="5000"/>
                  </a:schemeClr>
                </a:solidFill>
              </a:rPr>
              <a:t>absorbe</a:t>
            </a:r>
            <a:r>
              <a:rPr lang="tr-TR" sz="2800" dirty="0">
                <a:solidFill>
                  <a:schemeClr val="tx2">
                    <a:lumMod val="95000"/>
                    <a:lumOff val="5000"/>
                  </a:schemeClr>
                </a:solidFill>
              </a:rPr>
              <a:t> edilen enerji ile malzemedeki nem birbiriyle doğru orantılıdır.</a:t>
            </a:r>
          </a:p>
        </p:txBody>
      </p:sp>
    </p:spTree>
    <p:extLst>
      <p:ext uri="{BB962C8B-B14F-4D97-AF65-F5344CB8AC3E}">
        <p14:creationId xmlns:p14="http://schemas.microsoft.com/office/powerpoint/2010/main" val="2103817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368710"/>
            <a:ext cx="9509760" cy="6148000"/>
          </a:xfrm>
        </p:spPr>
        <p:txBody>
          <a:bodyPr>
            <a:noAutofit/>
          </a:bodyPr>
          <a:lstStyle/>
          <a:p>
            <a:pPr>
              <a:lnSpc>
                <a:spcPct val="150000"/>
              </a:lnSpc>
              <a:spcBef>
                <a:spcPts val="600"/>
              </a:spcBef>
            </a:pPr>
            <a:r>
              <a:rPr lang="tr-TR" sz="2800" dirty="0">
                <a:solidFill>
                  <a:schemeClr val="tx2"/>
                </a:solidFill>
              </a:rPr>
              <a:t>Elektromanyetik dalgalar, malzeme ile </a:t>
            </a:r>
            <a:r>
              <a:rPr lang="tr-TR" sz="2800" dirty="0">
                <a:solidFill>
                  <a:srgbClr val="FF0000"/>
                </a:solidFill>
              </a:rPr>
              <a:t>hacimsel olarak etkileşime</a:t>
            </a:r>
            <a:r>
              <a:rPr lang="tr-TR" sz="2800" dirty="0">
                <a:solidFill>
                  <a:schemeClr val="tx2"/>
                </a:solidFill>
              </a:rPr>
              <a:t> girdikleri için, kızıl ötesi sistemleri gibi noktasal ölçüm yapan tekniklerin aksine, mikrodalga teknikleri ile </a:t>
            </a:r>
            <a:r>
              <a:rPr lang="tr-TR" sz="2800" dirty="0">
                <a:solidFill>
                  <a:srgbClr val="00B050"/>
                </a:solidFill>
              </a:rPr>
              <a:t>nemliliği homojen olmayan </a:t>
            </a:r>
            <a:r>
              <a:rPr lang="tr-TR" sz="2800" dirty="0">
                <a:solidFill>
                  <a:schemeClr val="tx2"/>
                </a:solidFill>
              </a:rPr>
              <a:t>ve </a:t>
            </a:r>
            <a:r>
              <a:rPr lang="tr-TR" sz="2800" dirty="0">
                <a:solidFill>
                  <a:srgbClr val="0070C0"/>
                </a:solidFill>
              </a:rPr>
              <a:t>gizli (bağlı) nem </a:t>
            </a:r>
            <a:r>
              <a:rPr lang="tr-TR" sz="2800" dirty="0">
                <a:solidFill>
                  <a:schemeClr val="tx2"/>
                </a:solidFill>
              </a:rPr>
              <a:t>içeren malzemelerin nemlilik oranlarının hassas olarak ölçülmesi mümkündür.</a:t>
            </a:r>
          </a:p>
        </p:txBody>
      </p:sp>
    </p:spTree>
    <p:extLst>
      <p:ext uri="{BB962C8B-B14F-4D97-AF65-F5344CB8AC3E}">
        <p14:creationId xmlns:p14="http://schemas.microsoft.com/office/powerpoint/2010/main" val="2004495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153265" y="402926"/>
            <a:ext cx="8032087" cy="5696832"/>
          </a:xfrm>
          <a:prstGeom prst="rect">
            <a:avLst/>
          </a:prstGeom>
        </p:spPr>
      </p:pic>
      <p:sp>
        <p:nvSpPr>
          <p:cNvPr id="6" name="Dikdörtgen 5">
            <a:extLst>
              <a:ext uri="{FF2B5EF4-FFF2-40B4-BE49-F238E27FC236}">
                <a16:creationId xmlns:a16="http://schemas.microsoft.com/office/drawing/2014/main" id="{DFFD6090-FFAD-41DB-977F-F57044F692AF}"/>
              </a:ext>
            </a:extLst>
          </p:cNvPr>
          <p:cNvSpPr/>
          <p:nvPr/>
        </p:nvSpPr>
        <p:spPr>
          <a:xfrm>
            <a:off x="2153265" y="6099758"/>
            <a:ext cx="8642553" cy="369332"/>
          </a:xfrm>
          <a:prstGeom prst="rect">
            <a:avLst/>
          </a:prstGeom>
        </p:spPr>
        <p:txBody>
          <a:bodyPr wrap="square">
            <a:spAutoFit/>
          </a:bodyPr>
          <a:lstStyle/>
          <a:p>
            <a:r>
              <a:rPr lang="tr-TR" dirty="0"/>
              <a:t>http://www.southeastern-automation.com/Files/Berthold/moisture.html</a:t>
            </a:r>
          </a:p>
        </p:txBody>
      </p:sp>
    </p:spTree>
    <p:extLst>
      <p:ext uri="{BB962C8B-B14F-4D97-AF65-F5344CB8AC3E}">
        <p14:creationId xmlns:p14="http://schemas.microsoft.com/office/powerpoint/2010/main" val="2387761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339213"/>
            <a:ext cx="9509760" cy="6177497"/>
          </a:xfrm>
        </p:spPr>
        <p:txBody>
          <a:bodyPr>
            <a:normAutofit/>
          </a:bodyPr>
          <a:lstStyle/>
          <a:p>
            <a:pPr>
              <a:lnSpc>
                <a:spcPct val="170000"/>
              </a:lnSpc>
              <a:spcBef>
                <a:spcPts val="600"/>
              </a:spcBef>
            </a:pPr>
            <a:endParaRPr lang="tr-TR" sz="2800" dirty="0"/>
          </a:p>
        </p:txBody>
      </p:sp>
      <p:pic>
        <p:nvPicPr>
          <p:cNvPr id="3" name="Picture 2"/>
          <p:cNvPicPr>
            <a:picLocks noChangeAspect="1"/>
          </p:cNvPicPr>
          <p:nvPr/>
        </p:nvPicPr>
        <p:blipFill>
          <a:blip r:embed="rId3"/>
          <a:stretch>
            <a:fillRect/>
          </a:stretch>
        </p:blipFill>
        <p:spPr>
          <a:xfrm>
            <a:off x="7664873" y="332253"/>
            <a:ext cx="3186007" cy="3023583"/>
          </a:xfrm>
          <a:prstGeom prst="rect">
            <a:avLst/>
          </a:prstGeom>
        </p:spPr>
      </p:pic>
      <p:pic>
        <p:nvPicPr>
          <p:cNvPr id="7" name="Picture 4">
            <a:extLst>
              <a:ext uri="{FF2B5EF4-FFF2-40B4-BE49-F238E27FC236}">
                <a16:creationId xmlns:a16="http://schemas.microsoft.com/office/drawing/2014/main" id="{F812428E-D153-4440-9D11-4A2A6F2B60FA}"/>
              </a:ext>
            </a:extLst>
          </p:cNvPr>
          <p:cNvPicPr>
            <a:picLocks noChangeAspect="1"/>
          </p:cNvPicPr>
          <p:nvPr/>
        </p:nvPicPr>
        <p:blipFill>
          <a:blip r:embed="rId4"/>
          <a:stretch>
            <a:fillRect/>
          </a:stretch>
        </p:blipFill>
        <p:spPr>
          <a:xfrm>
            <a:off x="1399422" y="339213"/>
            <a:ext cx="3016623" cy="3016623"/>
          </a:xfrm>
          <a:prstGeom prst="rect">
            <a:avLst/>
          </a:prstGeom>
        </p:spPr>
      </p:pic>
      <p:pic>
        <p:nvPicPr>
          <p:cNvPr id="8" name="Picture 5">
            <a:extLst>
              <a:ext uri="{FF2B5EF4-FFF2-40B4-BE49-F238E27FC236}">
                <a16:creationId xmlns:a16="http://schemas.microsoft.com/office/drawing/2014/main" id="{BF8D9D23-9F1F-44FF-BA41-495B25F2C55B}"/>
              </a:ext>
            </a:extLst>
          </p:cNvPr>
          <p:cNvPicPr>
            <a:picLocks noChangeAspect="1"/>
          </p:cNvPicPr>
          <p:nvPr/>
        </p:nvPicPr>
        <p:blipFill>
          <a:blip r:embed="rId5"/>
          <a:stretch>
            <a:fillRect/>
          </a:stretch>
        </p:blipFill>
        <p:spPr>
          <a:xfrm>
            <a:off x="4641290" y="3492431"/>
            <a:ext cx="3023583" cy="3023583"/>
          </a:xfrm>
          <a:prstGeom prst="rect">
            <a:avLst/>
          </a:prstGeom>
        </p:spPr>
      </p:pic>
    </p:spTree>
    <p:extLst>
      <p:ext uri="{BB962C8B-B14F-4D97-AF65-F5344CB8AC3E}">
        <p14:creationId xmlns:p14="http://schemas.microsoft.com/office/powerpoint/2010/main" val="138152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353961"/>
            <a:ext cx="9509760" cy="6162749"/>
          </a:xfrm>
        </p:spPr>
        <p:txBody>
          <a:bodyPr>
            <a:normAutofit fontScale="92500"/>
          </a:bodyPr>
          <a:lstStyle/>
          <a:p>
            <a:pPr>
              <a:lnSpc>
                <a:spcPct val="170000"/>
              </a:lnSpc>
              <a:spcBef>
                <a:spcPts val="600"/>
              </a:spcBef>
            </a:pPr>
            <a:r>
              <a:rPr lang="tr-TR" sz="2600" dirty="0">
                <a:solidFill>
                  <a:schemeClr val="bg2">
                    <a:lumMod val="75000"/>
                  </a:schemeClr>
                </a:solidFill>
              </a:rPr>
              <a:t>Bu teknikte malzemenin karmaşık bağıl </a:t>
            </a:r>
            <a:r>
              <a:rPr lang="tr-TR" sz="2600" dirty="0" err="1">
                <a:solidFill>
                  <a:schemeClr val="bg2">
                    <a:lumMod val="75000"/>
                  </a:schemeClr>
                </a:solidFill>
              </a:rPr>
              <a:t>yalıtkanlığı</a:t>
            </a:r>
            <a:r>
              <a:rPr lang="tr-TR" sz="2600" dirty="0">
                <a:solidFill>
                  <a:schemeClr val="bg2">
                    <a:lumMod val="75000"/>
                  </a:schemeClr>
                </a:solidFill>
              </a:rPr>
              <a:t> nem içeriğinin ölçülmesi için kullanılır.</a:t>
            </a:r>
          </a:p>
          <a:p>
            <a:pPr>
              <a:lnSpc>
                <a:spcPct val="170000"/>
              </a:lnSpc>
              <a:spcBef>
                <a:spcPts val="600"/>
              </a:spcBef>
            </a:pPr>
            <a:r>
              <a:rPr lang="tr-TR" sz="2600" dirty="0">
                <a:solidFill>
                  <a:schemeClr val="bg2">
                    <a:lumMod val="75000"/>
                  </a:schemeClr>
                </a:solidFill>
              </a:rPr>
              <a:t>Bir gıda malzemesinin karmaşık bağıl </a:t>
            </a:r>
            <a:r>
              <a:rPr lang="tr-TR" sz="2600" dirty="0" err="1">
                <a:solidFill>
                  <a:schemeClr val="bg2">
                    <a:lumMod val="75000"/>
                  </a:schemeClr>
                </a:solidFill>
              </a:rPr>
              <a:t>yalıtkanlığı</a:t>
            </a:r>
            <a:r>
              <a:rPr lang="tr-TR" sz="2600" dirty="0">
                <a:solidFill>
                  <a:schemeClr val="bg2">
                    <a:lumMod val="75000"/>
                  </a:schemeClr>
                </a:solidFill>
              </a:rPr>
              <a:t> aşağıdaki gibi temsil edilebilir</a:t>
            </a:r>
          </a:p>
          <a:p>
            <a:pPr marL="45720" indent="0" algn="ctr">
              <a:lnSpc>
                <a:spcPct val="170000"/>
              </a:lnSpc>
              <a:spcBef>
                <a:spcPts val="600"/>
              </a:spcBef>
              <a:buNone/>
            </a:pPr>
            <a:r>
              <a:rPr lang="el-GR" sz="3400" dirty="0">
                <a:solidFill>
                  <a:schemeClr val="bg2">
                    <a:lumMod val="75000"/>
                  </a:schemeClr>
                </a:solidFill>
              </a:rPr>
              <a:t>ε = ε′ − </a:t>
            </a:r>
            <a:r>
              <a:rPr lang="tr-TR" sz="3400" dirty="0">
                <a:solidFill>
                  <a:schemeClr val="bg2">
                    <a:lumMod val="75000"/>
                  </a:schemeClr>
                </a:solidFill>
              </a:rPr>
              <a:t>j </a:t>
            </a:r>
            <a:r>
              <a:rPr lang="el-GR" sz="3400" dirty="0">
                <a:solidFill>
                  <a:schemeClr val="bg2">
                    <a:lumMod val="75000"/>
                  </a:schemeClr>
                </a:solidFill>
              </a:rPr>
              <a:t>ε′′</a:t>
            </a:r>
            <a:r>
              <a:rPr lang="tr-TR" sz="3400" dirty="0">
                <a:solidFill>
                  <a:schemeClr val="bg2">
                    <a:lumMod val="75000"/>
                  </a:schemeClr>
                </a:solidFill>
              </a:rPr>
              <a:t> </a:t>
            </a:r>
          </a:p>
          <a:p>
            <a:pPr>
              <a:lnSpc>
                <a:spcPct val="170000"/>
              </a:lnSpc>
              <a:spcBef>
                <a:spcPts val="600"/>
              </a:spcBef>
            </a:pPr>
            <a:r>
              <a:rPr lang="tr-TR" sz="2600" dirty="0">
                <a:solidFill>
                  <a:schemeClr val="bg2">
                    <a:lumMod val="75000"/>
                  </a:schemeClr>
                </a:solidFill>
              </a:rPr>
              <a:t>gerçek kısmı ε‘ </a:t>
            </a:r>
            <a:r>
              <a:rPr lang="tr-TR" sz="2600" dirty="0" err="1">
                <a:solidFill>
                  <a:schemeClr val="bg2">
                    <a:lumMod val="75000"/>
                  </a:schemeClr>
                </a:solidFill>
              </a:rPr>
              <a:t>yalıtkanlığı</a:t>
            </a:r>
            <a:r>
              <a:rPr lang="tr-TR" sz="2600" dirty="0">
                <a:solidFill>
                  <a:schemeClr val="bg2">
                    <a:lumMod val="75000"/>
                  </a:schemeClr>
                </a:solidFill>
              </a:rPr>
              <a:t> sabiti ve sanal kısmı ε</a:t>
            </a:r>
            <a:r>
              <a:rPr lang="en-US" sz="2600" dirty="0">
                <a:solidFill>
                  <a:schemeClr val="bg2">
                    <a:lumMod val="75000"/>
                  </a:schemeClr>
                </a:solidFill>
              </a:rPr>
              <a:t>″</a:t>
            </a:r>
            <a:r>
              <a:rPr lang="tr-TR" sz="2600" dirty="0">
                <a:solidFill>
                  <a:schemeClr val="bg2">
                    <a:lumMod val="75000"/>
                  </a:schemeClr>
                </a:solidFill>
              </a:rPr>
              <a:t> </a:t>
            </a:r>
            <a:r>
              <a:rPr lang="tr-TR" sz="2600" dirty="0" err="1">
                <a:solidFill>
                  <a:schemeClr val="bg2">
                    <a:lumMod val="75000"/>
                  </a:schemeClr>
                </a:solidFill>
              </a:rPr>
              <a:t>yalıtkanlığı</a:t>
            </a:r>
            <a:r>
              <a:rPr lang="tr-TR" sz="2600" dirty="0">
                <a:solidFill>
                  <a:schemeClr val="bg2">
                    <a:lumMod val="75000"/>
                  </a:schemeClr>
                </a:solidFill>
              </a:rPr>
              <a:t> kayıp faktörüdür. </a:t>
            </a:r>
          </a:p>
          <a:p>
            <a:pPr>
              <a:lnSpc>
                <a:spcPct val="170000"/>
              </a:lnSpc>
              <a:spcBef>
                <a:spcPts val="600"/>
              </a:spcBef>
            </a:pPr>
            <a:r>
              <a:rPr lang="tr-TR" sz="2600" dirty="0">
                <a:solidFill>
                  <a:schemeClr val="bg2">
                    <a:lumMod val="75000"/>
                  </a:schemeClr>
                </a:solidFill>
              </a:rPr>
              <a:t>Bir maddenin bu kayıp faktörü malzeme içinde mevcut neme bağlıdır</a:t>
            </a:r>
            <a:r>
              <a:rPr lang="tr-TR" sz="2600" dirty="0">
                <a:solidFill>
                  <a:srgbClr val="FF0000"/>
                </a:solidFill>
              </a:rPr>
              <a:t>.</a:t>
            </a:r>
          </a:p>
        </p:txBody>
      </p:sp>
    </p:spTree>
    <p:extLst>
      <p:ext uri="{BB962C8B-B14F-4D97-AF65-F5344CB8AC3E}">
        <p14:creationId xmlns:p14="http://schemas.microsoft.com/office/powerpoint/2010/main" val="4276368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341120" y="206062"/>
            <a:ext cx="9509760" cy="1004552"/>
          </a:xfrm>
        </p:spPr>
        <p:txBody>
          <a:bodyPr/>
          <a:lstStyle/>
          <a:p>
            <a:pPr>
              <a:lnSpc>
                <a:spcPct val="150000"/>
              </a:lnSpc>
            </a:pPr>
            <a:r>
              <a:rPr lang="tr-TR" sz="3600" dirty="0">
                <a:solidFill>
                  <a:srgbClr val="FF0000"/>
                </a:solidFill>
              </a:rPr>
              <a:t>Giriş</a:t>
            </a:r>
          </a:p>
        </p:txBody>
      </p:sp>
      <p:sp>
        <p:nvSpPr>
          <p:cNvPr id="2" name="Content Placeholder 1"/>
          <p:cNvSpPr>
            <a:spLocks noGrp="1"/>
          </p:cNvSpPr>
          <p:nvPr>
            <p:ph idx="1"/>
          </p:nvPr>
        </p:nvSpPr>
        <p:spPr>
          <a:xfrm>
            <a:off x="1341120" y="1210613"/>
            <a:ext cx="9509760" cy="5249181"/>
          </a:xfrm>
        </p:spPr>
        <p:txBody>
          <a:bodyPr>
            <a:normAutofit/>
          </a:bodyPr>
          <a:lstStyle/>
          <a:p>
            <a:pPr>
              <a:lnSpc>
                <a:spcPct val="150000"/>
              </a:lnSpc>
              <a:spcBef>
                <a:spcPts val="600"/>
              </a:spcBef>
            </a:pPr>
            <a:r>
              <a:rPr lang="tr-TR" sz="2800" dirty="0">
                <a:solidFill>
                  <a:srgbClr val="FF0000"/>
                </a:solidFill>
              </a:rPr>
              <a:t>Gıda kalite testi yapan personel, </a:t>
            </a:r>
            <a:r>
              <a:rPr lang="tr-TR" sz="2800" dirty="0">
                <a:solidFill>
                  <a:schemeClr val="tx2"/>
                </a:solidFill>
              </a:rPr>
              <a:t>fiziksel özellikleri</a:t>
            </a:r>
            <a:r>
              <a:rPr lang="tr-TR" sz="2800" dirty="0">
                <a:solidFill>
                  <a:srgbClr val="FF0000"/>
                </a:solidFill>
              </a:rPr>
              <a:t> (boyutları, ağırlıkları, yoğunluğu, vb.), </a:t>
            </a:r>
            <a:r>
              <a:rPr lang="tr-TR" sz="2800" dirty="0">
                <a:solidFill>
                  <a:srgbClr val="0070C0"/>
                </a:solidFill>
              </a:rPr>
              <a:t>Kimyasal özellikleri </a:t>
            </a:r>
            <a:r>
              <a:rPr lang="tr-TR" sz="2800" dirty="0">
                <a:solidFill>
                  <a:srgbClr val="FF0000"/>
                </a:solidFill>
              </a:rPr>
              <a:t>(</a:t>
            </a:r>
            <a:r>
              <a:rPr lang="tr-TR" sz="2800" dirty="0" err="1">
                <a:solidFill>
                  <a:srgbClr val="FF0000"/>
                </a:solidFill>
              </a:rPr>
              <a:t>pH</a:t>
            </a:r>
            <a:r>
              <a:rPr lang="tr-TR" sz="2800" dirty="0">
                <a:solidFill>
                  <a:srgbClr val="FF0000"/>
                </a:solidFill>
              </a:rPr>
              <a:t>, vitamin içeriği, yağ içeriği, vb.), </a:t>
            </a:r>
            <a:r>
              <a:rPr lang="tr-TR" sz="2800" dirty="0">
                <a:solidFill>
                  <a:srgbClr val="00B050"/>
                </a:solidFill>
              </a:rPr>
              <a:t>Duyusal öznitelikleri</a:t>
            </a:r>
            <a:r>
              <a:rPr lang="tr-TR" sz="2800" dirty="0">
                <a:solidFill>
                  <a:srgbClr val="FF0000"/>
                </a:solidFill>
              </a:rPr>
              <a:t> (görünüşü, tadını, lezzet, doku vs.) ve yasal gereklilikler veya halk </a:t>
            </a:r>
            <a:r>
              <a:rPr lang="tr-TR" sz="2800" dirty="0">
                <a:solidFill>
                  <a:srgbClr val="7030A0"/>
                </a:solidFill>
              </a:rPr>
              <a:t>sağlığı hususları </a:t>
            </a:r>
            <a:r>
              <a:rPr lang="tr-TR" sz="2800" dirty="0">
                <a:solidFill>
                  <a:srgbClr val="FF0000"/>
                </a:solidFill>
              </a:rPr>
              <a:t>(bazı mikroorganizmalar, böcek ilaçları, metal partikülleri vb. varlığı) gibi gıda ürünleri üzerinde birçok standartlaşmış </a:t>
            </a:r>
            <a:r>
              <a:rPr lang="tr-TR" sz="2800" dirty="0">
                <a:solidFill>
                  <a:schemeClr val="tx2">
                    <a:lumMod val="95000"/>
                    <a:lumOff val="5000"/>
                  </a:schemeClr>
                </a:solidFill>
              </a:rPr>
              <a:t>fiziksel</a:t>
            </a:r>
            <a:r>
              <a:rPr lang="tr-TR" sz="2800" dirty="0">
                <a:solidFill>
                  <a:srgbClr val="FF0000"/>
                </a:solidFill>
              </a:rPr>
              <a:t> ve </a:t>
            </a:r>
            <a:r>
              <a:rPr lang="tr-TR" sz="2800" dirty="0">
                <a:solidFill>
                  <a:srgbClr val="0070C0"/>
                </a:solidFill>
              </a:rPr>
              <a:t>kimyasal</a:t>
            </a:r>
            <a:r>
              <a:rPr lang="tr-TR" sz="2800" dirty="0">
                <a:solidFill>
                  <a:srgbClr val="FF0000"/>
                </a:solidFill>
              </a:rPr>
              <a:t> testleri gerçekleştirir.</a:t>
            </a:r>
          </a:p>
        </p:txBody>
      </p:sp>
    </p:spTree>
    <p:extLst>
      <p:ext uri="{BB962C8B-B14F-4D97-AF65-F5344CB8AC3E}">
        <p14:creationId xmlns:p14="http://schemas.microsoft.com/office/powerpoint/2010/main" val="18535163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http://www.southeastern-automation.com/Files/Berthold/moisture.html</a:t>
            </a:r>
          </a:p>
        </p:txBody>
      </p:sp>
      <p:sp>
        <p:nvSpPr>
          <p:cNvPr id="5" name="Rectangle 1"/>
          <p:cNvSpPr>
            <a:spLocks noGrp="1" noChangeArrowheads="1"/>
          </p:cNvSpPr>
          <p:nvPr>
            <p:ph idx="1"/>
          </p:nvPr>
        </p:nvSpPr>
        <p:spPr bwMode="auto">
          <a:xfrm>
            <a:off x="1341120" y="1700784"/>
            <a:ext cx="9509760" cy="4689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rmAutofit fontScale="62500" lnSpcReduction="20000"/>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r-SY" altLang="ar-SY" sz="1600" b="1" i="0" u="none" strike="noStrike" cap="none" normalizeH="0" baseline="0" dirty="0">
                <a:ln>
                  <a:noFill/>
                </a:ln>
                <a:solidFill>
                  <a:schemeClr val="tx2"/>
                </a:solidFill>
                <a:effectLst/>
                <a:latin typeface="Arial" panose="020B0604020202020204" pitchFamily="34" charset="0"/>
              </a:rPr>
              <a:t>Principle of Measurement and Benefits of this Technology</a:t>
            </a:r>
            <a:br>
              <a:rPr kumimoji="0" lang="ar-SY" altLang="ar-SY" sz="1100" b="0" i="0" u="none" strike="noStrike" cap="none" normalizeH="0" baseline="0" dirty="0">
                <a:ln>
                  <a:noFill/>
                </a:ln>
                <a:solidFill>
                  <a:schemeClr val="tx2"/>
                </a:solidFill>
                <a:effectLst/>
                <a:latin typeface="Arial" panose="020B0604020202020204" pitchFamily="34" charset="0"/>
              </a:rPr>
            </a:br>
            <a:br>
              <a:rPr kumimoji="0" lang="ar-SY" altLang="ar-SY" sz="1100" b="0" i="0" u="none" strike="noStrike" cap="none" normalizeH="0" baseline="0" dirty="0">
                <a:ln>
                  <a:noFill/>
                </a:ln>
                <a:solidFill>
                  <a:schemeClr val="tx2"/>
                </a:solidFill>
                <a:effectLst/>
                <a:latin typeface="Arial" panose="020B0604020202020204" pitchFamily="34" charset="0"/>
              </a:rPr>
            </a:br>
            <a:r>
              <a:rPr kumimoji="0" lang="ar-SY" altLang="ar-SY" sz="1100" b="0" i="0" u="none" strike="noStrike" cap="none" normalizeH="0" baseline="0" dirty="0">
                <a:ln>
                  <a:noFill/>
                </a:ln>
                <a:solidFill>
                  <a:schemeClr val="tx2"/>
                </a:solidFill>
                <a:effectLst/>
                <a:latin typeface="Arial" panose="020B0604020202020204" pitchFamily="34" charset="0"/>
              </a:rPr>
              <a:t>The material layer to be measured is transmitted by microwaves. The free water molecules rotate in the electromagnetic field. As a result, the propagation velocity of the microwaves is slowed down (phase shift) and their intensity is weakened (attenuation). Both effects are measured by Micro-Moist and used as a direct indication of the moisture contents. Micro-Moist utilizes a wide frequency band . In each measurement cycle, phase shift and attenuation are measured at a variety of individual frequencies and a plausibility analysis is performed.</a:t>
            </a:r>
            <a:br>
              <a:rPr kumimoji="0" lang="ar-SY" altLang="ar-SY" sz="1100" b="0" i="0" u="none" strike="noStrike" cap="none" normalizeH="0" baseline="0" dirty="0">
                <a:ln>
                  <a:noFill/>
                </a:ln>
                <a:solidFill>
                  <a:schemeClr val="tx2"/>
                </a:solidFill>
                <a:effectLst/>
                <a:latin typeface="Arial" panose="020B0604020202020204" pitchFamily="34" charset="0"/>
              </a:rPr>
            </a:br>
            <a:r>
              <a:rPr kumimoji="0" lang="ar-SY" altLang="ar-SY" sz="1100" b="0" i="0" u="none" strike="noStrike" cap="none" normalizeH="0" baseline="0" dirty="0">
                <a:ln>
                  <a:noFill/>
                </a:ln>
                <a:solidFill>
                  <a:schemeClr val="tx2"/>
                </a:solidFill>
                <a:effectLst/>
                <a:latin typeface="Arial" panose="020B0604020202020204" pitchFamily="34" charset="0"/>
              </a:rPr>
              <a:t>This, in particular, is the benefit of the wide-band technique : interfering resonance and reflection effects which occur with demanding measurement geometries can be reliably suppressed. In general, only non-conductive material (product, walls, conveyor systems) can be transmitted. Steel reinforced conveyer belts may be transmitted only under certain circumstances.</a:t>
            </a:r>
            <a:br>
              <a:rPr kumimoji="0" lang="ar-SY" altLang="ar-SY" sz="1100" b="0" i="0" u="none" strike="noStrike" cap="none" normalizeH="0" baseline="0" dirty="0">
                <a:ln>
                  <a:noFill/>
                </a:ln>
                <a:solidFill>
                  <a:schemeClr val="tx2"/>
                </a:solidFill>
                <a:effectLst/>
                <a:latin typeface="Arial" panose="020B0604020202020204" pitchFamily="34" charset="0"/>
              </a:rPr>
            </a:br>
            <a:r>
              <a:rPr kumimoji="0" lang="ar-SY" altLang="ar-SY" sz="1800" b="1" i="0" u="none" strike="noStrike" cap="none" normalizeH="0" baseline="0" dirty="0">
                <a:ln>
                  <a:noFill/>
                </a:ln>
                <a:solidFill>
                  <a:schemeClr val="tx2"/>
                </a:solidFill>
                <a:effectLst/>
                <a:latin typeface="Arial" panose="020B0604020202020204" pitchFamily="34" charset="0"/>
              </a:rPr>
              <a:t>Option: basis weight compensation</a:t>
            </a:r>
            <a:br>
              <a:rPr kumimoji="0" lang="ar-SY" altLang="ar-SY" sz="1800" b="0" i="0" u="none" strike="noStrike" cap="none" normalizeH="0" baseline="0" dirty="0">
                <a:ln>
                  <a:noFill/>
                </a:ln>
                <a:solidFill>
                  <a:schemeClr val="tx2"/>
                </a:solidFill>
                <a:effectLst/>
                <a:latin typeface="Arial" panose="020B0604020202020204" pitchFamily="34" charset="0"/>
              </a:rPr>
            </a:br>
            <a:r>
              <a:rPr kumimoji="0" lang="ar-SY" altLang="ar-SY" sz="1800" b="0" i="0" u="none" strike="noStrike" cap="none" normalizeH="0" baseline="0" dirty="0">
                <a:ln>
                  <a:noFill/>
                </a:ln>
                <a:solidFill>
                  <a:schemeClr val="tx2"/>
                </a:solidFill>
                <a:effectLst/>
                <a:latin typeface="Arial" panose="020B0604020202020204" pitchFamily="34" charset="0"/>
              </a:rPr>
              <a:t>The radiometric measuring path consists of a Gamma radiation source in a shielding container and a highly sensitive scintillation detector. If the layer thickness and density of the material being measured varies significantly, an additional radiometric irradiation measurement may compensate for this influence. This situation may occur on conveyor belts with varying loading or in chutes with varying bulk weights of the product being measured.</a:t>
            </a:r>
            <a:br>
              <a:rPr kumimoji="0" lang="ar-SY" altLang="ar-SY" sz="1800" b="0" i="0" u="none" strike="noStrike" cap="none" normalizeH="0" baseline="0" dirty="0">
                <a:ln>
                  <a:noFill/>
                </a:ln>
                <a:solidFill>
                  <a:schemeClr val="tx2"/>
                </a:solidFill>
                <a:effectLst/>
                <a:latin typeface="Arial" panose="020B0604020202020204" pitchFamily="34" charset="0"/>
              </a:rPr>
            </a:br>
            <a:r>
              <a:rPr kumimoji="0" lang="ar-SY" altLang="ar-SY" sz="1800" b="0" i="0" u="none" strike="noStrike" cap="none" normalizeH="0" baseline="0" dirty="0">
                <a:ln>
                  <a:noFill/>
                </a:ln>
                <a:solidFill>
                  <a:schemeClr val="tx2"/>
                </a:solidFill>
                <a:effectLst/>
                <a:latin typeface="Arial" panose="020B0604020202020204" pitchFamily="34" charset="0"/>
              </a:rPr>
              <a:t>The starting point of this kind of measurement is the basis weight dependent attenuation of Gamma rays passing through the medium being measured.</a:t>
            </a:r>
            <a:br>
              <a:rPr kumimoji="0" lang="ar-SY" altLang="ar-SY" sz="1800" b="0" i="0" u="none" strike="noStrike" cap="none" normalizeH="0" baseline="0" dirty="0">
                <a:ln>
                  <a:noFill/>
                </a:ln>
                <a:solidFill>
                  <a:schemeClr val="tx2"/>
                </a:solidFill>
                <a:effectLst/>
                <a:latin typeface="Arial" panose="020B0604020202020204" pitchFamily="34" charset="0"/>
              </a:rPr>
            </a:br>
            <a:br>
              <a:rPr kumimoji="0" lang="ar-SY" altLang="ar-SY" sz="1800" b="0" i="0" u="none" strike="noStrike" cap="none" normalizeH="0" baseline="0" dirty="0">
                <a:ln>
                  <a:noFill/>
                </a:ln>
                <a:solidFill>
                  <a:schemeClr val="tx2"/>
                </a:solidFill>
                <a:effectLst/>
                <a:latin typeface="Arial" panose="020B0604020202020204" pitchFamily="34" charset="0"/>
              </a:rPr>
            </a:br>
            <a:r>
              <a:rPr kumimoji="0" lang="ar-SY" altLang="ar-SY" sz="1800" b="1" i="0" u="none" strike="noStrike" cap="none" normalizeH="0" baseline="0" dirty="0">
                <a:ln>
                  <a:noFill/>
                </a:ln>
                <a:solidFill>
                  <a:schemeClr val="tx2"/>
                </a:solidFill>
                <a:effectLst/>
                <a:latin typeface="Arial" panose="020B0604020202020204" pitchFamily="34" charset="0"/>
              </a:rPr>
              <a:t>Benefits of this Technology</a:t>
            </a:r>
            <a:r>
              <a:rPr kumimoji="0" lang="ar-SY" altLang="ar-SY" sz="1800" b="0" i="0" u="none" strike="noStrike" cap="none" normalizeH="0" baseline="0" dirty="0">
                <a:ln>
                  <a:noFill/>
                </a:ln>
                <a:solidFill>
                  <a:schemeClr val="tx2"/>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ar-SY" altLang="ar-SY" sz="1800" b="0" i="0" u="none" strike="noStrike" cap="none" normalizeH="0" baseline="0" dirty="0">
                <a:ln>
                  <a:noFill/>
                </a:ln>
                <a:solidFill>
                  <a:schemeClr val="tx2"/>
                </a:solidFill>
                <a:effectLst/>
                <a:latin typeface="Arial" panose="020B0604020202020204" pitchFamily="34" charset="0"/>
              </a:rPr>
              <a:t>High selective sensitivity to free water molecules.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ar-SY" altLang="ar-SY" sz="1800" b="0" i="0" u="none" strike="noStrike" cap="none" normalizeH="0" baseline="0" dirty="0">
                <a:ln>
                  <a:noFill/>
                </a:ln>
                <a:solidFill>
                  <a:schemeClr val="tx2"/>
                </a:solidFill>
                <a:effectLst/>
                <a:latin typeface="Arial" panose="020B0604020202020204" pitchFamily="34" charset="0"/>
              </a:rPr>
              <a:t>A transmission measurement covers the entire material cross-section in the range of radiation; thus, representative measurement is possible even in case of inhomogeneous moisture distribution.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ar-SY" altLang="ar-SY" sz="1800" b="0" i="0" u="none" strike="noStrike" cap="none" normalizeH="0" baseline="0" dirty="0">
                <a:ln>
                  <a:noFill/>
                </a:ln>
                <a:solidFill>
                  <a:schemeClr val="tx2"/>
                </a:solidFill>
                <a:effectLst/>
                <a:latin typeface="Arial" panose="020B0604020202020204" pitchFamily="34" charset="0"/>
              </a:rPr>
              <a:t>Contactless transmission measurement, without any influence on the product or wear of the measuring system.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ar-SY" altLang="ar-SY" sz="1800" b="0" i="0" u="none" strike="noStrike" cap="none" normalizeH="0" baseline="0" dirty="0">
                <a:ln>
                  <a:noFill/>
                </a:ln>
                <a:solidFill>
                  <a:schemeClr val="tx2"/>
                </a:solidFill>
                <a:effectLst/>
                <a:latin typeface="Arial" panose="020B0604020202020204" pitchFamily="34" charset="0"/>
              </a:rPr>
              <a:t>Measurement of both microwave parameters phase shift and attenuation: variations of grain size, product temperature and composition may cause errors in pure attenuation measurements. These errors are minimized when running a phase measurement or a combined phase and attenuation measurement.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ar-SY" altLang="ar-SY" sz="1800" b="0" i="0" u="none" strike="noStrike" cap="none" normalizeH="0" baseline="0" dirty="0">
                <a:ln>
                  <a:noFill/>
                </a:ln>
                <a:solidFill>
                  <a:schemeClr val="tx2"/>
                </a:solidFill>
                <a:effectLst/>
                <a:latin typeface="Arial" panose="020B0604020202020204" pitchFamily="34" charset="0"/>
              </a:rPr>
              <a:t>Wide-band technique: interfering reflections and resonances often occur in mono-frequency measuring systems. Such interferences are suppressed by Micro-Moist’s wide-band technique. Benefits of this Technology</a:t>
            </a:r>
          </a:p>
          <a:p>
            <a:pPr marL="0" marR="0" lvl="0" indent="0" algn="l" defTabSz="914400" rtl="0" eaLnBrk="0" fontAlgn="base" latinLnBrk="0" hangingPunct="0">
              <a:lnSpc>
                <a:spcPct val="100000"/>
              </a:lnSpc>
              <a:spcBef>
                <a:spcPct val="0"/>
              </a:spcBef>
              <a:spcAft>
                <a:spcPct val="0"/>
              </a:spcAft>
              <a:buClrTx/>
              <a:buSzTx/>
              <a:buFontTx/>
              <a:buNone/>
              <a:tabLst/>
            </a:pPr>
            <a:r>
              <a:rPr kumimoji="0" lang="ar-SY" altLang="ar-SY" sz="1800" b="1" i="0" u="none" strike="noStrike" cap="none" normalizeH="0" baseline="0" dirty="0">
                <a:ln>
                  <a:noFill/>
                </a:ln>
                <a:solidFill>
                  <a:schemeClr val="tx2"/>
                </a:solidFill>
                <a:effectLst/>
                <a:latin typeface="Arial" panose="020B0604020202020204" pitchFamily="34" charset="0"/>
              </a:rPr>
              <a:t>Your Benefit </a:t>
            </a:r>
            <a:endParaRPr kumimoji="0" lang="ar-SY" altLang="ar-SY" sz="1800" b="0" i="0" u="none" strike="noStrike" cap="none" normalizeH="0" baseline="0" dirty="0">
              <a:ln>
                <a:noFill/>
              </a:ln>
              <a:solidFill>
                <a:schemeClr val="tx2"/>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ar-SY" altLang="ar-SY" sz="1800" b="0" i="0" u="none" strike="noStrike" cap="none" normalizeH="0" baseline="0" dirty="0">
                <a:ln>
                  <a:noFill/>
                </a:ln>
                <a:solidFill>
                  <a:schemeClr val="tx2"/>
                </a:solidFill>
                <a:effectLst/>
                <a:latin typeface="Arial" panose="020B0604020202020204" pitchFamily="34" charset="0"/>
              </a:rPr>
              <a:t>High selective sensitivity to water: High accuracy and long-term stability even with difficult products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ar-SY" altLang="ar-SY" sz="1800" b="0" i="0" u="none" strike="noStrike" cap="none" normalizeH="0" baseline="0" dirty="0">
                <a:ln>
                  <a:noFill/>
                </a:ln>
                <a:solidFill>
                  <a:schemeClr val="tx2"/>
                </a:solidFill>
                <a:effectLst/>
                <a:latin typeface="Arial" panose="020B0604020202020204" pitchFamily="34" charset="0"/>
              </a:rPr>
              <a:t>On-line measurement: Expensive mechanical sample separators and sampling devices are not required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ar-SY" altLang="ar-SY" sz="1800" b="0" i="0" u="none" strike="noStrike" cap="none" normalizeH="0" baseline="0" dirty="0">
                <a:ln>
                  <a:noFill/>
                </a:ln>
                <a:solidFill>
                  <a:schemeClr val="tx2"/>
                </a:solidFill>
                <a:effectLst/>
                <a:latin typeface="Arial" panose="020B0604020202020204" pitchFamily="34" charset="0"/>
              </a:rPr>
              <a:t>Transmission measurement: Representative measurement even on inhomogeneous products due to measuring large material quantities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ar-SY" altLang="ar-SY" sz="1800" b="0" i="0" u="none" strike="noStrike" cap="none" normalizeH="0" baseline="0" dirty="0">
                <a:ln>
                  <a:noFill/>
                </a:ln>
                <a:solidFill>
                  <a:schemeClr val="tx2"/>
                </a:solidFill>
                <a:effectLst/>
                <a:latin typeface="Arial" panose="020B0604020202020204" pitchFamily="34" charset="0"/>
              </a:rPr>
              <a:t>Compensation of material variations: Layer thickness and density variations are corrected through radiometric basis weight compensation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ar-SY" altLang="ar-SY" sz="1800" b="0" i="0" u="none" strike="noStrike" cap="none" normalizeH="0" baseline="0" dirty="0">
                <a:ln>
                  <a:noFill/>
                </a:ln>
                <a:solidFill>
                  <a:schemeClr val="tx2"/>
                </a:solidFill>
                <a:effectLst/>
                <a:latin typeface="Arial" panose="020B0604020202020204" pitchFamily="34" charset="0"/>
              </a:rPr>
              <a:t>Contactless measurement: No caking or abrasion on probes, no influence on product being measured by the microwaves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ar-SY" altLang="ar-SY" sz="1800" b="0" i="0" u="none" strike="noStrike" cap="none" normalizeH="0" baseline="0" dirty="0">
                <a:ln>
                  <a:noFill/>
                </a:ln>
                <a:solidFill>
                  <a:schemeClr val="tx2"/>
                </a:solidFill>
                <a:effectLst/>
                <a:latin typeface="Arial" panose="020B0604020202020204" pitchFamily="34" charset="0"/>
              </a:rPr>
              <a:t>Simple installation: Directly on existing conveyor belts, chutes, bunkers, containers, etc. </a:t>
            </a:r>
            <a:br>
              <a:rPr kumimoji="0" lang="ar-SY" altLang="ar-SY" sz="1800" b="0" i="0" u="none" strike="noStrike" cap="none" normalizeH="0" baseline="0" dirty="0">
                <a:ln>
                  <a:noFill/>
                </a:ln>
                <a:solidFill>
                  <a:schemeClr val="tx2"/>
                </a:solidFill>
                <a:effectLst/>
                <a:latin typeface="Arial" panose="020B0604020202020204" pitchFamily="34" charset="0"/>
              </a:rPr>
            </a:br>
            <a:r>
              <a:rPr kumimoji="0" lang="ar-SY" altLang="ar-SY" sz="1800" b="0" i="0" u="none" strike="noStrike" cap="none" normalizeH="0" baseline="0" dirty="0">
                <a:ln>
                  <a:noFill/>
                </a:ln>
                <a:solidFill>
                  <a:schemeClr val="tx2"/>
                </a:solidFill>
                <a:effectLst/>
                <a:latin typeface="Arial" panose="020B0604020202020204" pitchFamily="34" charset="0"/>
              </a:rPr>
              <a:t>High operating safety and system availability </a:t>
            </a:r>
          </a:p>
        </p:txBody>
      </p:sp>
    </p:spTree>
    <p:extLst>
      <p:ext uri="{BB962C8B-B14F-4D97-AF65-F5344CB8AC3E}">
        <p14:creationId xmlns:p14="http://schemas.microsoft.com/office/powerpoint/2010/main" val="3671158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341120" y="206062"/>
            <a:ext cx="9509760" cy="1004552"/>
          </a:xfrm>
        </p:spPr>
        <p:txBody>
          <a:bodyPr>
            <a:normAutofit fontScale="90000"/>
          </a:bodyPr>
          <a:lstStyle/>
          <a:p>
            <a:pPr lvl="2" algn="l" rtl="0">
              <a:spcBef>
                <a:spcPct val="0"/>
              </a:spcBef>
            </a:pPr>
            <a:r>
              <a:rPr lang="tr-TR" sz="3600" b="1" kern="1200" dirty="0">
                <a:solidFill>
                  <a:srgbClr val="0070C0"/>
                </a:solidFill>
                <a:latin typeface="+mj-lt"/>
                <a:ea typeface="+mj-ea"/>
                <a:cs typeface="+mj-cs"/>
              </a:rPr>
              <a:t>Mikrodalga Emilim Yöntemi</a:t>
            </a:r>
            <a:br>
              <a:rPr lang="tr-TR" sz="3600" b="1" kern="1200" dirty="0">
                <a:solidFill>
                  <a:srgbClr val="0070C0"/>
                </a:solidFill>
                <a:latin typeface="+mj-lt"/>
                <a:ea typeface="+mj-ea"/>
                <a:cs typeface="+mj-cs"/>
              </a:rPr>
            </a:br>
            <a:r>
              <a:rPr lang="tr-TR" sz="3600" b="1" i="1" kern="1200" dirty="0">
                <a:solidFill>
                  <a:srgbClr val="00B050"/>
                </a:solidFill>
                <a:latin typeface="+mj-lt"/>
                <a:ea typeface="+mj-ea"/>
                <a:cs typeface="+mj-cs"/>
              </a:rPr>
              <a:t>Kayıp Faktörü Ölçümü</a:t>
            </a:r>
          </a:p>
        </p:txBody>
      </p:sp>
      <p:sp>
        <p:nvSpPr>
          <p:cNvPr id="2" name="Content Placeholder 1"/>
          <p:cNvSpPr>
            <a:spLocks noGrp="1"/>
          </p:cNvSpPr>
          <p:nvPr>
            <p:ph idx="1"/>
          </p:nvPr>
        </p:nvSpPr>
        <p:spPr>
          <a:xfrm>
            <a:off x="1341120" y="1210614"/>
            <a:ext cx="9509760" cy="5306096"/>
          </a:xfrm>
        </p:spPr>
        <p:txBody>
          <a:bodyPr>
            <a:normAutofit/>
          </a:bodyPr>
          <a:lstStyle/>
          <a:p>
            <a:pPr>
              <a:lnSpc>
                <a:spcPct val="150000"/>
              </a:lnSpc>
            </a:pPr>
            <a:r>
              <a:rPr lang="tr-TR" sz="2600" dirty="0">
                <a:solidFill>
                  <a:schemeClr val="bg2">
                    <a:lumMod val="75000"/>
                  </a:schemeClr>
                </a:solidFill>
              </a:rPr>
              <a:t>Şekil 3.3 te mikrodalga tekniği kullanılarak düzeni ölçen bir kayıp faktörü gösterilmiştir</a:t>
            </a:r>
            <a:r>
              <a:rPr lang="tr-TR" sz="2600" dirty="0">
                <a:solidFill>
                  <a:srgbClr val="FF0000"/>
                </a:solidFill>
              </a:rPr>
              <a:t>.</a:t>
            </a:r>
          </a:p>
        </p:txBody>
      </p:sp>
      <p:pic>
        <p:nvPicPr>
          <p:cNvPr id="3" name="Picture 2"/>
          <p:cNvPicPr>
            <a:picLocks noChangeAspect="1"/>
          </p:cNvPicPr>
          <p:nvPr/>
        </p:nvPicPr>
        <p:blipFill>
          <a:blip r:embed="rId2"/>
          <a:stretch>
            <a:fillRect/>
          </a:stretch>
        </p:blipFill>
        <p:spPr>
          <a:xfrm>
            <a:off x="2092729" y="2550017"/>
            <a:ext cx="8006542" cy="3966693"/>
          </a:xfrm>
          <a:prstGeom prst="rect">
            <a:avLst/>
          </a:prstGeom>
        </p:spPr>
      </p:pic>
    </p:spTree>
    <p:extLst>
      <p:ext uri="{BB962C8B-B14F-4D97-AF65-F5344CB8AC3E}">
        <p14:creationId xmlns:p14="http://schemas.microsoft.com/office/powerpoint/2010/main" val="1742261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341120" y="206062"/>
            <a:ext cx="9509760" cy="1004552"/>
          </a:xfrm>
        </p:spPr>
        <p:txBody>
          <a:bodyPr>
            <a:normAutofit fontScale="90000"/>
          </a:bodyPr>
          <a:lstStyle/>
          <a:p>
            <a:pPr lvl="2" algn="l" rtl="0">
              <a:spcBef>
                <a:spcPct val="0"/>
              </a:spcBef>
            </a:pPr>
            <a:r>
              <a:rPr lang="tr-TR" sz="3600" b="1" kern="1200" dirty="0">
                <a:solidFill>
                  <a:srgbClr val="0070C0"/>
                </a:solidFill>
                <a:latin typeface="+mj-lt"/>
                <a:ea typeface="+mj-ea"/>
                <a:cs typeface="+mj-cs"/>
              </a:rPr>
              <a:t>Mikrodalga Emilim Yöntemi</a:t>
            </a:r>
            <a:br>
              <a:rPr lang="tr-TR" sz="3600" b="1" kern="1200" dirty="0">
                <a:solidFill>
                  <a:srgbClr val="0070C0"/>
                </a:solidFill>
                <a:latin typeface="+mj-lt"/>
                <a:ea typeface="+mj-ea"/>
                <a:cs typeface="+mj-cs"/>
              </a:rPr>
            </a:br>
            <a:r>
              <a:rPr lang="tr-TR" sz="3600" b="1" i="1" kern="1200" dirty="0">
                <a:solidFill>
                  <a:srgbClr val="00B050"/>
                </a:solidFill>
                <a:latin typeface="+mj-lt"/>
                <a:ea typeface="+mj-ea"/>
                <a:cs typeface="+mj-cs"/>
              </a:rPr>
              <a:t>Kayıp Faktörü Ölçümü</a:t>
            </a:r>
          </a:p>
        </p:txBody>
      </p:sp>
      <p:sp>
        <p:nvSpPr>
          <p:cNvPr id="2" name="Content Placeholder 1"/>
          <p:cNvSpPr>
            <a:spLocks noGrp="1"/>
          </p:cNvSpPr>
          <p:nvPr>
            <p:ph idx="1"/>
          </p:nvPr>
        </p:nvSpPr>
        <p:spPr>
          <a:xfrm>
            <a:off x="1341120" y="1210614"/>
            <a:ext cx="9509760" cy="5306096"/>
          </a:xfrm>
        </p:spPr>
        <p:txBody>
          <a:bodyPr>
            <a:normAutofit fontScale="92500"/>
          </a:bodyPr>
          <a:lstStyle/>
          <a:p>
            <a:pPr>
              <a:lnSpc>
                <a:spcPct val="150000"/>
              </a:lnSpc>
            </a:pPr>
            <a:r>
              <a:rPr lang="en-US" sz="2600" dirty="0">
                <a:solidFill>
                  <a:schemeClr val="bg2"/>
                </a:solidFill>
              </a:rPr>
              <a:t>The permittivity measurement can be made by measurement on a free-ended </a:t>
            </a:r>
            <a:r>
              <a:rPr lang="en-US" sz="2600" dirty="0" err="1">
                <a:solidFill>
                  <a:schemeClr val="bg2"/>
                </a:solidFill>
              </a:rPr>
              <a:t>semirigid</a:t>
            </a:r>
            <a:r>
              <a:rPr lang="en-US" sz="2600" dirty="0">
                <a:solidFill>
                  <a:schemeClr val="bg2"/>
                </a:solidFill>
              </a:rPr>
              <a:t> Teflon insulated small coaxial copper conductor as the wave guide of the microwave energy. </a:t>
            </a:r>
          </a:p>
          <a:p>
            <a:pPr>
              <a:lnSpc>
                <a:spcPct val="150000"/>
              </a:lnSpc>
            </a:pPr>
            <a:r>
              <a:rPr lang="en-US" sz="2600" dirty="0">
                <a:solidFill>
                  <a:schemeClr val="bg2"/>
                </a:solidFill>
              </a:rPr>
              <a:t>A wave guide 10 cm long consists of a 7-mm diameter air line that is connected directly to the reflection and transmission set. </a:t>
            </a:r>
          </a:p>
          <a:p>
            <a:pPr>
              <a:lnSpc>
                <a:spcPct val="150000"/>
              </a:lnSpc>
            </a:pPr>
            <a:r>
              <a:rPr lang="en-US" sz="2600" dirty="0">
                <a:solidFill>
                  <a:schemeClr val="bg2"/>
                </a:solidFill>
              </a:rPr>
              <a:t>A 90° bend at 10 cm from the free end of the coaxial copper conductor is provided to facilitate contact with the surface of the sample.</a:t>
            </a:r>
            <a:endParaRPr lang="tr-TR" sz="2600" dirty="0">
              <a:solidFill>
                <a:schemeClr val="bg2"/>
              </a:solidFill>
            </a:endParaRPr>
          </a:p>
        </p:txBody>
      </p:sp>
    </p:spTree>
    <p:extLst>
      <p:ext uri="{BB962C8B-B14F-4D97-AF65-F5344CB8AC3E}">
        <p14:creationId xmlns:p14="http://schemas.microsoft.com/office/powerpoint/2010/main" val="3241247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341120" y="206062"/>
            <a:ext cx="9509760" cy="1004552"/>
          </a:xfrm>
        </p:spPr>
        <p:txBody>
          <a:bodyPr>
            <a:normAutofit fontScale="90000"/>
          </a:bodyPr>
          <a:lstStyle/>
          <a:p>
            <a:pPr>
              <a:lnSpc>
                <a:spcPct val="100000"/>
              </a:lnSpc>
            </a:pPr>
            <a:r>
              <a:rPr lang="tr-TR" sz="3600" dirty="0">
                <a:solidFill>
                  <a:srgbClr val="0070C0"/>
                </a:solidFill>
              </a:rPr>
              <a:t>Mikrodalga Emilim Yöntemi</a:t>
            </a:r>
            <a:br>
              <a:rPr lang="tr-TR" sz="3600" dirty="0">
                <a:solidFill>
                  <a:srgbClr val="0070C0"/>
                </a:solidFill>
              </a:rPr>
            </a:br>
            <a:r>
              <a:rPr lang="tr-TR" sz="3600" i="1" dirty="0">
                <a:solidFill>
                  <a:srgbClr val="00B050"/>
                </a:solidFill>
              </a:rPr>
              <a:t>Kayıp Faktörü Ölçümü</a:t>
            </a:r>
            <a:endParaRPr lang="tr-TR" sz="3600" dirty="0">
              <a:solidFill>
                <a:srgbClr val="FF0000"/>
              </a:solidFill>
            </a:endParaRPr>
          </a:p>
        </p:txBody>
      </p:sp>
      <p:sp>
        <p:nvSpPr>
          <p:cNvPr id="2" name="Content Placeholder 1"/>
          <p:cNvSpPr>
            <a:spLocks noGrp="1"/>
          </p:cNvSpPr>
          <p:nvPr>
            <p:ph idx="1"/>
          </p:nvPr>
        </p:nvSpPr>
        <p:spPr>
          <a:xfrm>
            <a:off x="1341120" y="1210614"/>
            <a:ext cx="9509760" cy="5306096"/>
          </a:xfrm>
        </p:spPr>
        <p:txBody>
          <a:bodyPr>
            <a:normAutofit fontScale="85000" lnSpcReduction="20000"/>
          </a:bodyPr>
          <a:lstStyle/>
          <a:p>
            <a:pPr>
              <a:lnSpc>
                <a:spcPct val="150000"/>
              </a:lnSpc>
            </a:pPr>
            <a:r>
              <a:rPr lang="en-US" sz="2800" dirty="0">
                <a:solidFill>
                  <a:schemeClr val="bg2"/>
                </a:solidFill>
              </a:rPr>
              <a:t>The free end of the cable is cut and polished smoothly to avoid distortion perpendicular to the axis of the line.</a:t>
            </a:r>
          </a:p>
          <a:p>
            <a:pPr>
              <a:lnSpc>
                <a:spcPct val="150000"/>
              </a:lnSpc>
            </a:pPr>
            <a:r>
              <a:rPr lang="en-US" sz="2800" dirty="0">
                <a:solidFill>
                  <a:schemeClr val="bg2"/>
                </a:solidFill>
              </a:rPr>
              <a:t>The reflection coefficient of the wave guide at the dielectric interface at the tip of the probe is determined by the permittivity of the material in contact with the probe. </a:t>
            </a:r>
          </a:p>
          <a:p>
            <a:pPr>
              <a:lnSpc>
                <a:spcPct val="150000"/>
              </a:lnSpc>
            </a:pPr>
            <a:r>
              <a:rPr lang="en-US" sz="2800" dirty="0">
                <a:solidFill>
                  <a:schemeClr val="bg2"/>
                </a:solidFill>
              </a:rPr>
              <a:t>This technique can be adopted for moisture content determination </a:t>
            </a:r>
            <a:r>
              <a:rPr lang="tr-TR" sz="2800" dirty="0">
                <a:solidFill>
                  <a:schemeClr val="bg2"/>
                </a:solidFill>
              </a:rPr>
              <a:t>of </a:t>
            </a:r>
            <a:r>
              <a:rPr lang="tr-TR" sz="2800" dirty="0" err="1">
                <a:solidFill>
                  <a:schemeClr val="bg2"/>
                </a:solidFill>
              </a:rPr>
              <a:t>fruits</a:t>
            </a:r>
            <a:r>
              <a:rPr lang="tr-TR" sz="2800" dirty="0">
                <a:solidFill>
                  <a:schemeClr val="bg2"/>
                </a:solidFill>
              </a:rPr>
              <a:t> </a:t>
            </a:r>
            <a:r>
              <a:rPr lang="tr-TR" sz="2800" dirty="0" err="1">
                <a:solidFill>
                  <a:schemeClr val="bg2"/>
                </a:solidFill>
              </a:rPr>
              <a:t>and</a:t>
            </a:r>
            <a:r>
              <a:rPr lang="tr-TR" sz="2800" dirty="0">
                <a:solidFill>
                  <a:schemeClr val="bg2"/>
                </a:solidFill>
              </a:rPr>
              <a:t> </a:t>
            </a:r>
            <a:r>
              <a:rPr lang="tr-TR" sz="2800" dirty="0" err="1">
                <a:solidFill>
                  <a:schemeClr val="bg2"/>
                </a:solidFill>
              </a:rPr>
              <a:t>vegetables</a:t>
            </a:r>
            <a:r>
              <a:rPr lang="tr-TR" sz="2800" dirty="0">
                <a:solidFill>
                  <a:schemeClr val="bg2"/>
                </a:solidFill>
              </a:rPr>
              <a:t>. </a:t>
            </a:r>
          </a:p>
          <a:p>
            <a:pPr>
              <a:lnSpc>
                <a:spcPct val="150000"/>
              </a:lnSpc>
            </a:pPr>
            <a:r>
              <a:rPr lang="tr-TR" sz="2800" dirty="0" err="1">
                <a:solidFill>
                  <a:schemeClr val="bg2"/>
                </a:solidFill>
              </a:rPr>
              <a:t>The</a:t>
            </a:r>
            <a:r>
              <a:rPr lang="tr-TR" sz="2800" dirty="0">
                <a:solidFill>
                  <a:schemeClr val="bg2"/>
                </a:solidFill>
              </a:rPr>
              <a:t> </a:t>
            </a:r>
            <a:r>
              <a:rPr lang="tr-TR" sz="2800" dirty="0" err="1">
                <a:solidFill>
                  <a:schemeClr val="bg2"/>
                </a:solidFill>
              </a:rPr>
              <a:t>technique</a:t>
            </a:r>
            <a:r>
              <a:rPr lang="tr-TR" sz="2800" dirty="0">
                <a:solidFill>
                  <a:schemeClr val="bg2"/>
                </a:solidFill>
              </a:rPr>
              <a:t> </a:t>
            </a:r>
            <a:r>
              <a:rPr lang="tr-TR" sz="2800" dirty="0" err="1">
                <a:solidFill>
                  <a:schemeClr val="bg2"/>
                </a:solidFill>
              </a:rPr>
              <a:t>provides</a:t>
            </a:r>
            <a:r>
              <a:rPr lang="tr-TR" sz="2800" dirty="0">
                <a:solidFill>
                  <a:schemeClr val="bg2"/>
                </a:solidFill>
              </a:rPr>
              <a:t> a </a:t>
            </a:r>
            <a:r>
              <a:rPr lang="tr-TR" sz="2800" dirty="0" err="1">
                <a:solidFill>
                  <a:schemeClr val="bg2"/>
                </a:solidFill>
              </a:rPr>
              <a:t>nondestructive</a:t>
            </a:r>
            <a:r>
              <a:rPr lang="tr-TR" sz="2800" dirty="0">
                <a:solidFill>
                  <a:schemeClr val="bg2"/>
                </a:solidFill>
              </a:rPr>
              <a:t> </a:t>
            </a:r>
            <a:r>
              <a:rPr lang="en-US" sz="2800" dirty="0">
                <a:solidFill>
                  <a:schemeClr val="bg2"/>
                </a:solidFill>
              </a:rPr>
              <a:t>moisture evaluation of fruits and vegetables that is desired in many food </a:t>
            </a:r>
            <a:r>
              <a:rPr lang="tr-TR" sz="2800" dirty="0" err="1">
                <a:solidFill>
                  <a:schemeClr val="bg2"/>
                </a:solidFill>
              </a:rPr>
              <a:t>industries</a:t>
            </a:r>
            <a:r>
              <a:rPr lang="tr-TR" sz="2800" dirty="0">
                <a:solidFill>
                  <a:schemeClr val="bg2"/>
                </a:solidFill>
              </a:rPr>
              <a:t>.</a:t>
            </a:r>
            <a:endParaRPr lang="tr-TR" sz="2600" dirty="0">
              <a:solidFill>
                <a:schemeClr val="bg2"/>
              </a:solidFill>
            </a:endParaRPr>
          </a:p>
        </p:txBody>
      </p:sp>
    </p:spTree>
    <p:extLst>
      <p:ext uri="{BB962C8B-B14F-4D97-AF65-F5344CB8AC3E}">
        <p14:creationId xmlns:p14="http://schemas.microsoft.com/office/powerpoint/2010/main" val="523504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341120" y="206062"/>
            <a:ext cx="9509760" cy="1004552"/>
          </a:xfrm>
        </p:spPr>
        <p:txBody>
          <a:bodyPr>
            <a:normAutofit/>
          </a:bodyPr>
          <a:lstStyle/>
          <a:p>
            <a:pPr lvl="1"/>
            <a:r>
              <a:rPr lang="tr-TR" sz="3600" b="1" kern="1200" dirty="0">
                <a:solidFill>
                  <a:srgbClr val="0070C0"/>
                </a:solidFill>
                <a:latin typeface="+mj-lt"/>
                <a:ea typeface="+mj-ea"/>
                <a:cs typeface="+mj-cs"/>
              </a:rPr>
              <a:t>Kızılötesi Tekniği</a:t>
            </a:r>
          </a:p>
        </p:txBody>
      </p:sp>
      <p:sp>
        <p:nvSpPr>
          <p:cNvPr id="2" name="Content Placeholder 1"/>
          <p:cNvSpPr>
            <a:spLocks noGrp="1"/>
          </p:cNvSpPr>
          <p:nvPr>
            <p:ph idx="1"/>
          </p:nvPr>
        </p:nvSpPr>
        <p:spPr>
          <a:xfrm>
            <a:off x="1341120" y="1210614"/>
            <a:ext cx="9509760" cy="5306096"/>
          </a:xfrm>
        </p:spPr>
        <p:txBody>
          <a:bodyPr>
            <a:normAutofit/>
          </a:bodyPr>
          <a:lstStyle/>
          <a:p>
            <a:pPr>
              <a:lnSpc>
                <a:spcPct val="150000"/>
              </a:lnSpc>
              <a:spcBef>
                <a:spcPts val="600"/>
              </a:spcBef>
            </a:pPr>
            <a:r>
              <a:rPr lang="tr-TR" sz="2800" dirty="0">
                <a:solidFill>
                  <a:srgbClr val="FF0000"/>
                </a:solidFill>
              </a:rPr>
              <a:t>Kızılötesi (IR) tekniği yağ, şeker, nişasta, tahıl, yağlı tohumlar, hayvan yemleri, yem bitkileri, ve benzerleri gibi, birçok </a:t>
            </a:r>
            <a:r>
              <a:rPr lang="tr-TR" sz="2800" dirty="0">
                <a:solidFill>
                  <a:srgbClr val="00B050"/>
                </a:solidFill>
              </a:rPr>
              <a:t>gıda maddeleri, bileşenlerinin </a:t>
            </a:r>
            <a:r>
              <a:rPr lang="tr-TR" sz="2800" dirty="0">
                <a:solidFill>
                  <a:srgbClr val="FF0000"/>
                </a:solidFill>
              </a:rPr>
              <a:t>belirlenmesi için kullanılır.</a:t>
            </a:r>
          </a:p>
          <a:p>
            <a:pPr>
              <a:lnSpc>
                <a:spcPct val="150000"/>
              </a:lnSpc>
              <a:spcBef>
                <a:spcPts val="600"/>
              </a:spcBef>
            </a:pPr>
            <a:r>
              <a:rPr lang="tr-TR" sz="2800" dirty="0">
                <a:solidFill>
                  <a:srgbClr val="FF0000"/>
                </a:solidFill>
              </a:rPr>
              <a:t>Bu teknik su moleküllerinin seçici IR radyasyonunu </a:t>
            </a:r>
            <a:r>
              <a:rPr lang="tr-TR" sz="2800" dirty="0" err="1">
                <a:solidFill>
                  <a:srgbClr val="FF0000"/>
                </a:solidFill>
              </a:rPr>
              <a:t>absorbe</a:t>
            </a:r>
            <a:r>
              <a:rPr lang="tr-TR" sz="2800" dirty="0">
                <a:solidFill>
                  <a:srgbClr val="FF0000"/>
                </a:solidFill>
              </a:rPr>
              <a:t> ettiği </a:t>
            </a:r>
            <a:r>
              <a:rPr lang="tr-TR" sz="2800" dirty="0">
                <a:solidFill>
                  <a:srgbClr val="00B050"/>
                </a:solidFill>
              </a:rPr>
              <a:t>ilkesine</a:t>
            </a:r>
            <a:r>
              <a:rPr lang="tr-TR" sz="2800" dirty="0">
                <a:solidFill>
                  <a:srgbClr val="FF0000"/>
                </a:solidFill>
              </a:rPr>
              <a:t> dayanmaktadır.</a:t>
            </a:r>
          </a:p>
        </p:txBody>
      </p:sp>
    </p:spTree>
    <p:extLst>
      <p:ext uri="{BB962C8B-B14F-4D97-AF65-F5344CB8AC3E}">
        <p14:creationId xmlns:p14="http://schemas.microsoft.com/office/powerpoint/2010/main" val="2587061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353961"/>
            <a:ext cx="9509760" cy="6162749"/>
          </a:xfrm>
        </p:spPr>
        <p:txBody>
          <a:bodyPr>
            <a:normAutofit/>
          </a:bodyPr>
          <a:lstStyle/>
          <a:p>
            <a:pPr>
              <a:lnSpc>
                <a:spcPct val="150000"/>
              </a:lnSpc>
              <a:spcBef>
                <a:spcPts val="600"/>
              </a:spcBef>
            </a:pPr>
            <a:r>
              <a:rPr lang="tr-TR" sz="2800" dirty="0">
                <a:solidFill>
                  <a:srgbClr val="FF0000"/>
                </a:solidFill>
              </a:rPr>
              <a:t>Örneğin, </a:t>
            </a:r>
            <a:r>
              <a:rPr lang="tr-TR" sz="2800" dirty="0" err="1">
                <a:solidFill>
                  <a:srgbClr val="FF0000"/>
                </a:solidFill>
              </a:rPr>
              <a:t>absorpsiyon</a:t>
            </a:r>
            <a:r>
              <a:rPr lang="tr-TR" sz="2800" dirty="0">
                <a:solidFill>
                  <a:srgbClr val="FF0000"/>
                </a:solidFill>
              </a:rPr>
              <a:t> </a:t>
            </a:r>
            <a:r>
              <a:rPr lang="tr-TR" sz="2800" dirty="0">
                <a:solidFill>
                  <a:srgbClr val="00B050"/>
                </a:solidFill>
              </a:rPr>
              <a:t>1,45 </a:t>
            </a:r>
            <a:r>
              <a:rPr lang="en-US" sz="2800" dirty="0" err="1">
                <a:solidFill>
                  <a:srgbClr val="00B050"/>
                </a:solidFill>
              </a:rPr>
              <a:t>μm</a:t>
            </a:r>
            <a:r>
              <a:rPr lang="tr-TR" sz="2800" dirty="0">
                <a:solidFill>
                  <a:srgbClr val="00B050"/>
                </a:solidFill>
              </a:rPr>
              <a:t> ve 1,94 </a:t>
            </a:r>
            <a:r>
              <a:rPr lang="en-US" sz="2800" dirty="0" err="1">
                <a:solidFill>
                  <a:srgbClr val="00B050"/>
                </a:solidFill>
              </a:rPr>
              <a:t>μm</a:t>
            </a:r>
            <a:r>
              <a:rPr lang="en-US" sz="2800" dirty="0">
                <a:solidFill>
                  <a:srgbClr val="00B050"/>
                </a:solidFill>
              </a:rPr>
              <a:t> </a:t>
            </a:r>
            <a:r>
              <a:rPr lang="tr-TR" sz="2800" dirty="0">
                <a:solidFill>
                  <a:srgbClr val="FF0000"/>
                </a:solidFill>
              </a:rPr>
              <a:t>dalga boylarında gerçekleşir, genellikle </a:t>
            </a:r>
            <a:r>
              <a:rPr lang="tr-TR" sz="2800" dirty="0">
                <a:solidFill>
                  <a:srgbClr val="0070C0"/>
                </a:solidFill>
              </a:rPr>
              <a:t>gıda malzemelerinin nem ölçümü </a:t>
            </a:r>
            <a:r>
              <a:rPr lang="tr-TR" sz="2800" dirty="0">
                <a:solidFill>
                  <a:srgbClr val="FF0000"/>
                </a:solidFill>
              </a:rPr>
              <a:t>için kullanılır.</a:t>
            </a:r>
          </a:p>
          <a:p>
            <a:pPr>
              <a:lnSpc>
                <a:spcPct val="150000"/>
              </a:lnSpc>
              <a:spcBef>
                <a:spcPts val="600"/>
              </a:spcBef>
            </a:pPr>
            <a:r>
              <a:rPr lang="tr-TR" sz="2800" dirty="0">
                <a:solidFill>
                  <a:srgbClr val="FF0000"/>
                </a:solidFill>
              </a:rPr>
              <a:t>Şekil 3.12 temel IR nem ölçerin şematik bir diyagramını göstermektedir.</a:t>
            </a:r>
            <a:endParaRPr lang="en-US" sz="2800" dirty="0"/>
          </a:p>
          <a:p>
            <a:pPr>
              <a:lnSpc>
                <a:spcPct val="170000"/>
              </a:lnSpc>
              <a:spcBef>
                <a:spcPts val="600"/>
              </a:spcBef>
            </a:pPr>
            <a:endParaRPr lang="tr-TR" sz="2600" dirty="0"/>
          </a:p>
        </p:txBody>
      </p:sp>
    </p:spTree>
    <p:extLst>
      <p:ext uri="{BB962C8B-B14F-4D97-AF65-F5344CB8AC3E}">
        <p14:creationId xmlns:p14="http://schemas.microsoft.com/office/powerpoint/2010/main" val="501924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1210614"/>
            <a:ext cx="9509760" cy="5306096"/>
          </a:xfrm>
        </p:spPr>
        <p:txBody>
          <a:bodyPr>
            <a:normAutofit/>
          </a:bodyPr>
          <a:lstStyle/>
          <a:p>
            <a:pPr>
              <a:lnSpc>
                <a:spcPct val="170000"/>
              </a:lnSpc>
            </a:pPr>
            <a:endParaRPr lang="tr-TR" sz="2600" dirty="0"/>
          </a:p>
        </p:txBody>
      </p:sp>
      <p:pic>
        <p:nvPicPr>
          <p:cNvPr id="3" name="Picture 2"/>
          <p:cNvPicPr>
            <a:picLocks noChangeAspect="1"/>
          </p:cNvPicPr>
          <p:nvPr/>
        </p:nvPicPr>
        <p:blipFill>
          <a:blip r:embed="rId2"/>
          <a:stretch>
            <a:fillRect/>
          </a:stretch>
        </p:blipFill>
        <p:spPr>
          <a:xfrm>
            <a:off x="1588122" y="412955"/>
            <a:ext cx="9015755" cy="6103755"/>
          </a:xfrm>
          <a:prstGeom prst="rect">
            <a:avLst/>
          </a:prstGeom>
        </p:spPr>
      </p:pic>
    </p:spTree>
    <p:extLst>
      <p:ext uri="{BB962C8B-B14F-4D97-AF65-F5344CB8AC3E}">
        <p14:creationId xmlns:p14="http://schemas.microsoft.com/office/powerpoint/2010/main" val="3936817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383458"/>
            <a:ext cx="9509760" cy="6133252"/>
          </a:xfrm>
        </p:spPr>
        <p:txBody>
          <a:bodyPr>
            <a:normAutofit/>
          </a:bodyPr>
          <a:lstStyle/>
          <a:p>
            <a:pPr>
              <a:lnSpc>
                <a:spcPct val="150000"/>
              </a:lnSpc>
              <a:spcBef>
                <a:spcPts val="600"/>
              </a:spcBef>
            </a:pPr>
            <a:r>
              <a:rPr lang="tr-TR" sz="2800" dirty="0">
                <a:solidFill>
                  <a:srgbClr val="0070C0"/>
                </a:solidFill>
              </a:rPr>
              <a:t>IR kaynağının ışığı </a:t>
            </a:r>
            <a:r>
              <a:rPr lang="tr-TR" sz="2800" dirty="0">
                <a:solidFill>
                  <a:srgbClr val="FF0000"/>
                </a:solidFill>
              </a:rPr>
              <a:t>filtrede odaklanır ve geçirilir, </a:t>
            </a:r>
            <a:r>
              <a:rPr lang="tr-TR" sz="2800" dirty="0" err="1">
                <a:solidFill>
                  <a:srgbClr val="FF0000"/>
                </a:solidFill>
              </a:rPr>
              <a:t>absorpsiyon</a:t>
            </a:r>
            <a:r>
              <a:rPr lang="tr-TR" sz="2800" dirty="0">
                <a:solidFill>
                  <a:srgbClr val="FF0000"/>
                </a:solidFill>
              </a:rPr>
              <a:t> bandının dalga boylarını üretir.</a:t>
            </a:r>
          </a:p>
          <a:p>
            <a:pPr>
              <a:lnSpc>
                <a:spcPct val="150000"/>
              </a:lnSpc>
              <a:spcBef>
                <a:spcPts val="600"/>
              </a:spcBef>
            </a:pPr>
            <a:r>
              <a:rPr lang="tr-TR" sz="2800" dirty="0">
                <a:solidFill>
                  <a:srgbClr val="00B050"/>
                </a:solidFill>
              </a:rPr>
              <a:t>Filtre</a:t>
            </a:r>
            <a:r>
              <a:rPr lang="tr-TR" sz="2800" dirty="0">
                <a:solidFill>
                  <a:srgbClr val="FF0000"/>
                </a:solidFill>
              </a:rPr>
              <a:t> numunesi üzerine düşmesine izin verilen dalga boylarında </a:t>
            </a:r>
            <a:r>
              <a:rPr lang="tr-TR" sz="2800" dirty="0">
                <a:solidFill>
                  <a:srgbClr val="7030A0"/>
                </a:solidFill>
              </a:rPr>
              <a:t>iki ayrı ışık ışınları</a:t>
            </a:r>
            <a:r>
              <a:rPr lang="tr-TR" sz="2800" dirty="0">
                <a:solidFill>
                  <a:srgbClr val="FF0000"/>
                </a:solidFill>
              </a:rPr>
              <a:t>, ölçme dalga boyu ve </a:t>
            </a:r>
            <a:r>
              <a:rPr lang="tr-TR" sz="2800" dirty="0">
                <a:solidFill>
                  <a:schemeClr val="tx2"/>
                </a:solidFill>
              </a:rPr>
              <a:t>referans dalga boyu</a:t>
            </a:r>
            <a:r>
              <a:rPr lang="tr-TR" sz="2800" dirty="0">
                <a:solidFill>
                  <a:srgbClr val="FF0000"/>
                </a:solidFill>
              </a:rPr>
              <a:t>, izole eder.</a:t>
            </a:r>
          </a:p>
          <a:p>
            <a:pPr>
              <a:lnSpc>
                <a:spcPct val="150000"/>
              </a:lnSpc>
              <a:spcBef>
                <a:spcPts val="600"/>
              </a:spcBef>
            </a:pPr>
            <a:r>
              <a:rPr lang="tr-TR" sz="2800" dirty="0">
                <a:solidFill>
                  <a:srgbClr val="FF0000"/>
                </a:solidFill>
              </a:rPr>
              <a:t>Işık </a:t>
            </a:r>
            <a:r>
              <a:rPr lang="tr-TR" sz="2800" dirty="0">
                <a:solidFill>
                  <a:srgbClr val="00B0F0"/>
                </a:solidFill>
              </a:rPr>
              <a:t>su parçacıkları tarafından </a:t>
            </a:r>
            <a:r>
              <a:rPr lang="tr-TR" sz="2800" dirty="0" err="1">
                <a:solidFill>
                  <a:srgbClr val="00B0F0"/>
                </a:solidFill>
              </a:rPr>
              <a:t>absorbe</a:t>
            </a:r>
            <a:r>
              <a:rPr lang="tr-TR" sz="2800" dirty="0">
                <a:solidFill>
                  <a:srgbClr val="00B0F0"/>
                </a:solidFill>
              </a:rPr>
              <a:t> </a:t>
            </a:r>
            <a:r>
              <a:rPr lang="tr-TR" sz="2800" dirty="0">
                <a:solidFill>
                  <a:srgbClr val="FF0000"/>
                </a:solidFill>
              </a:rPr>
              <a:t>edildikten sonra geri yansıtılır, kurşun sülfit detektör gibi detektör tarafından ağlanır ve bir modüle elektrik sinyaline dönüştürülür.</a:t>
            </a:r>
          </a:p>
        </p:txBody>
      </p:sp>
    </p:spTree>
    <p:extLst>
      <p:ext uri="{BB962C8B-B14F-4D97-AF65-F5344CB8AC3E}">
        <p14:creationId xmlns:p14="http://schemas.microsoft.com/office/powerpoint/2010/main" val="2511998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368710"/>
            <a:ext cx="9509760" cy="6148000"/>
          </a:xfrm>
        </p:spPr>
        <p:txBody>
          <a:bodyPr>
            <a:normAutofit/>
          </a:bodyPr>
          <a:lstStyle/>
          <a:p>
            <a:pPr>
              <a:lnSpc>
                <a:spcPct val="150000"/>
              </a:lnSpc>
              <a:spcBef>
                <a:spcPts val="600"/>
              </a:spcBef>
            </a:pPr>
            <a:r>
              <a:rPr lang="tr-TR" sz="2800" dirty="0">
                <a:solidFill>
                  <a:srgbClr val="FF0000"/>
                </a:solidFill>
              </a:rPr>
              <a:t>Çıkış sinyali düzeyini artırmak için bir </a:t>
            </a:r>
            <a:r>
              <a:rPr lang="tr-TR" sz="2800" dirty="0" err="1">
                <a:solidFill>
                  <a:srgbClr val="FF0000"/>
                </a:solidFill>
              </a:rPr>
              <a:t>preamplifier</a:t>
            </a:r>
            <a:r>
              <a:rPr lang="tr-TR" sz="2800" dirty="0">
                <a:solidFill>
                  <a:srgbClr val="FF0000"/>
                </a:solidFill>
              </a:rPr>
              <a:t> tarafından güçlendirilir ve bazen otomatik kazanç kontrol cihazı (AGC) </a:t>
            </a:r>
            <a:r>
              <a:rPr lang="tr-TR" sz="2800" dirty="0" err="1">
                <a:solidFill>
                  <a:srgbClr val="FF0000"/>
                </a:solidFill>
              </a:rPr>
              <a:t>preamplifier</a:t>
            </a:r>
            <a:r>
              <a:rPr lang="tr-TR" sz="2800" dirty="0">
                <a:solidFill>
                  <a:srgbClr val="FF0000"/>
                </a:solidFill>
              </a:rPr>
              <a:t> geri beslemek için kullanılır.</a:t>
            </a:r>
          </a:p>
          <a:p>
            <a:pPr>
              <a:lnSpc>
                <a:spcPct val="150000"/>
              </a:lnSpc>
              <a:spcBef>
                <a:spcPts val="600"/>
              </a:spcBef>
            </a:pPr>
            <a:r>
              <a:rPr lang="tr-TR" sz="2800" dirty="0">
                <a:solidFill>
                  <a:srgbClr val="FF0000"/>
                </a:solidFill>
              </a:rPr>
              <a:t>Bir senkron detektör, iki dalga boyunda örnek yansıtma orantılı iki DC sinyallerini vermek için sinyali hesaplanır.</a:t>
            </a:r>
          </a:p>
          <a:p>
            <a:pPr>
              <a:lnSpc>
                <a:spcPct val="150000"/>
              </a:lnSpc>
              <a:spcBef>
                <a:spcPts val="600"/>
              </a:spcBef>
            </a:pPr>
            <a:r>
              <a:rPr lang="tr-TR" sz="2800" dirty="0">
                <a:solidFill>
                  <a:srgbClr val="FF0000"/>
                </a:solidFill>
              </a:rPr>
              <a:t>Bu iki sinyal arasındaki oran numunenin nem miktarının bir temsilidir.</a:t>
            </a:r>
          </a:p>
        </p:txBody>
      </p:sp>
    </p:spTree>
    <p:extLst>
      <p:ext uri="{BB962C8B-B14F-4D97-AF65-F5344CB8AC3E}">
        <p14:creationId xmlns:p14="http://schemas.microsoft.com/office/powerpoint/2010/main" val="961780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339213"/>
            <a:ext cx="9509760" cy="6177497"/>
          </a:xfrm>
        </p:spPr>
        <p:txBody>
          <a:bodyPr>
            <a:normAutofit/>
          </a:bodyPr>
          <a:lstStyle/>
          <a:p>
            <a:pPr>
              <a:lnSpc>
                <a:spcPct val="150000"/>
              </a:lnSpc>
              <a:spcBef>
                <a:spcPts val="600"/>
              </a:spcBef>
            </a:pPr>
            <a:r>
              <a:rPr lang="tr-TR" sz="2800" dirty="0">
                <a:solidFill>
                  <a:srgbClr val="FF0000"/>
                </a:solidFill>
              </a:rPr>
              <a:t>Bu iki sinyal dijital biçime dönüştürdükten sonra bir mikrobilgisayara adapte edilir.</a:t>
            </a:r>
          </a:p>
          <a:p>
            <a:pPr>
              <a:lnSpc>
                <a:spcPct val="150000"/>
              </a:lnSpc>
              <a:spcBef>
                <a:spcPts val="600"/>
              </a:spcBef>
            </a:pPr>
            <a:r>
              <a:rPr lang="tr-TR" sz="2800" dirty="0">
                <a:solidFill>
                  <a:srgbClr val="FF0000"/>
                </a:solidFill>
              </a:rPr>
              <a:t>Mikrobilgisayar yansıtma oranı hesaplar ve nem içeriğini kalibre edilmiş ekran üzerinde gösterir. </a:t>
            </a:r>
          </a:p>
          <a:p>
            <a:pPr>
              <a:lnSpc>
                <a:spcPct val="150000"/>
              </a:lnSpc>
              <a:spcBef>
                <a:spcPts val="600"/>
              </a:spcBef>
            </a:pPr>
            <a:r>
              <a:rPr lang="tr-TR" sz="2800" dirty="0">
                <a:solidFill>
                  <a:srgbClr val="00B050"/>
                </a:solidFill>
              </a:rPr>
              <a:t>Nem ölçer çıkış sinyali, her malzeme için kalibre edilmelidir.</a:t>
            </a:r>
          </a:p>
          <a:p>
            <a:pPr>
              <a:lnSpc>
                <a:spcPct val="150000"/>
              </a:lnSpc>
              <a:spcBef>
                <a:spcPts val="600"/>
              </a:spcBef>
            </a:pPr>
            <a:r>
              <a:rPr lang="tr-TR" sz="2800" dirty="0">
                <a:solidFill>
                  <a:srgbClr val="FF0000"/>
                </a:solidFill>
              </a:rPr>
              <a:t>Malzemenin gerçek nem içeriği, farklı nem düzeyleri için bir veri kümesinden belirlenmelidir.</a:t>
            </a:r>
          </a:p>
        </p:txBody>
      </p:sp>
    </p:spTree>
    <p:extLst>
      <p:ext uri="{BB962C8B-B14F-4D97-AF65-F5344CB8AC3E}">
        <p14:creationId xmlns:p14="http://schemas.microsoft.com/office/powerpoint/2010/main" val="339063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353961"/>
            <a:ext cx="9509760" cy="6162749"/>
          </a:xfrm>
        </p:spPr>
        <p:txBody>
          <a:bodyPr>
            <a:normAutofit/>
          </a:bodyPr>
          <a:lstStyle/>
          <a:p>
            <a:pPr>
              <a:lnSpc>
                <a:spcPct val="150000"/>
              </a:lnSpc>
              <a:spcBef>
                <a:spcPts val="600"/>
              </a:spcBef>
            </a:pPr>
            <a:r>
              <a:rPr lang="tr-TR" sz="2800" dirty="0">
                <a:solidFill>
                  <a:srgbClr val="0070C0"/>
                </a:solidFill>
              </a:rPr>
              <a:t>Objektif testlerde </a:t>
            </a:r>
            <a:r>
              <a:rPr lang="tr-TR" sz="2800" dirty="0">
                <a:solidFill>
                  <a:srgbClr val="FF0000"/>
                </a:solidFill>
              </a:rPr>
              <a:t>(fiziksel ve kimyasal özellikler), </a:t>
            </a:r>
            <a:r>
              <a:rPr lang="tr-TR" sz="2800" dirty="0">
                <a:solidFill>
                  <a:srgbClr val="00B050"/>
                </a:solidFill>
              </a:rPr>
              <a:t>enstrümantal yöntemler </a:t>
            </a:r>
            <a:r>
              <a:rPr lang="tr-TR" sz="2800" dirty="0">
                <a:solidFill>
                  <a:srgbClr val="FF0000"/>
                </a:solidFill>
              </a:rPr>
              <a:t>tercih edilir, ancak </a:t>
            </a:r>
            <a:r>
              <a:rPr lang="tr-TR" sz="2800" dirty="0">
                <a:solidFill>
                  <a:srgbClr val="00B0F0"/>
                </a:solidFill>
              </a:rPr>
              <a:t>koku, lezzet </a:t>
            </a:r>
            <a:r>
              <a:rPr lang="tr-TR" sz="2800" dirty="0">
                <a:solidFill>
                  <a:srgbClr val="FF0000"/>
                </a:solidFill>
              </a:rPr>
              <a:t>ve benzeri kalite özelliklerinin </a:t>
            </a:r>
            <a:r>
              <a:rPr lang="tr-TR" sz="2800" dirty="0">
                <a:solidFill>
                  <a:srgbClr val="7030A0"/>
                </a:solidFill>
              </a:rPr>
              <a:t>objektif testini </a:t>
            </a:r>
            <a:r>
              <a:rPr lang="tr-TR" sz="2800" dirty="0">
                <a:solidFill>
                  <a:srgbClr val="FF0000"/>
                </a:solidFill>
              </a:rPr>
              <a:t>öznel yöntemlerle gerçekleştirmek zordur.</a:t>
            </a:r>
          </a:p>
          <a:p>
            <a:pPr>
              <a:lnSpc>
                <a:spcPct val="150000"/>
              </a:lnSpc>
              <a:spcBef>
                <a:spcPts val="600"/>
              </a:spcBef>
            </a:pPr>
            <a:r>
              <a:rPr lang="tr-TR" sz="2800" dirty="0">
                <a:solidFill>
                  <a:srgbClr val="FF0000"/>
                </a:solidFill>
              </a:rPr>
              <a:t>Günümüz teknolojisi, çeşitli </a:t>
            </a:r>
            <a:r>
              <a:rPr lang="tr-TR" sz="2800" dirty="0">
                <a:solidFill>
                  <a:schemeClr val="tx2"/>
                </a:solidFill>
              </a:rPr>
              <a:t>gıda kalite parametrelerinin izlenmesi </a:t>
            </a:r>
            <a:r>
              <a:rPr lang="tr-TR" sz="2800" dirty="0">
                <a:solidFill>
                  <a:srgbClr val="FF0000"/>
                </a:solidFill>
              </a:rPr>
              <a:t>ve kontrolü için </a:t>
            </a:r>
            <a:r>
              <a:rPr lang="tr-TR" sz="2800" dirty="0">
                <a:solidFill>
                  <a:srgbClr val="0070C0"/>
                </a:solidFill>
              </a:rPr>
              <a:t>çeşitli modern araçları </a:t>
            </a:r>
            <a:r>
              <a:rPr lang="tr-TR" sz="2800" dirty="0">
                <a:solidFill>
                  <a:srgbClr val="FF0000"/>
                </a:solidFill>
              </a:rPr>
              <a:t>geliştirmeye ve kullanmaya devam etmektedir.</a:t>
            </a:r>
          </a:p>
        </p:txBody>
      </p:sp>
    </p:spTree>
    <p:extLst>
      <p:ext uri="{BB962C8B-B14F-4D97-AF65-F5344CB8AC3E}">
        <p14:creationId xmlns:p14="http://schemas.microsoft.com/office/powerpoint/2010/main" val="4094010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368710"/>
            <a:ext cx="9509760" cy="6148000"/>
          </a:xfrm>
        </p:spPr>
        <p:txBody>
          <a:bodyPr>
            <a:normAutofit lnSpcReduction="10000"/>
          </a:bodyPr>
          <a:lstStyle/>
          <a:p>
            <a:pPr>
              <a:lnSpc>
                <a:spcPct val="160000"/>
              </a:lnSpc>
              <a:spcBef>
                <a:spcPts val="600"/>
              </a:spcBef>
            </a:pPr>
            <a:r>
              <a:rPr lang="tr-TR" sz="2800" dirty="0">
                <a:solidFill>
                  <a:srgbClr val="FF0000"/>
                </a:solidFill>
              </a:rPr>
              <a:t>İkinci derece regresyon denklemi formüle edilebilir ve regresyon katsayısı nem muhtevasının tespitine yönelik kullanılabilir.</a:t>
            </a:r>
          </a:p>
          <a:p>
            <a:pPr>
              <a:lnSpc>
                <a:spcPct val="160000"/>
              </a:lnSpc>
              <a:spcBef>
                <a:spcPts val="600"/>
              </a:spcBef>
            </a:pPr>
            <a:r>
              <a:rPr lang="tr-TR" sz="2800" dirty="0">
                <a:solidFill>
                  <a:srgbClr val="FF0000"/>
                </a:solidFill>
              </a:rPr>
              <a:t>Bu nem ölçerin </a:t>
            </a:r>
            <a:r>
              <a:rPr lang="tr-TR" sz="2800" dirty="0">
                <a:solidFill>
                  <a:srgbClr val="00B050"/>
                </a:solidFill>
              </a:rPr>
              <a:t>başlıca avantajları </a:t>
            </a:r>
            <a:r>
              <a:rPr lang="tr-TR" sz="2800" dirty="0">
                <a:solidFill>
                  <a:srgbClr val="FF0000"/>
                </a:solidFill>
              </a:rPr>
              <a:t>daha hızlı yanıt, On-</a:t>
            </a:r>
            <a:r>
              <a:rPr lang="tr-TR" sz="2800" dirty="0" err="1">
                <a:solidFill>
                  <a:srgbClr val="FF0000"/>
                </a:solidFill>
              </a:rPr>
              <a:t>line</a:t>
            </a:r>
            <a:r>
              <a:rPr lang="tr-TR" sz="2800" dirty="0">
                <a:solidFill>
                  <a:srgbClr val="FF0000"/>
                </a:solidFill>
              </a:rPr>
              <a:t> (hat üzerinde) kullanım, temas olmayan ve yıkıcı olmayan gıda maddeleri için uygundur.</a:t>
            </a:r>
          </a:p>
          <a:p>
            <a:pPr>
              <a:lnSpc>
                <a:spcPct val="160000"/>
              </a:lnSpc>
              <a:spcBef>
                <a:spcPts val="600"/>
              </a:spcBef>
            </a:pPr>
            <a:r>
              <a:rPr lang="tr-TR" sz="2800" dirty="0">
                <a:solidFill>
                  <a:srgbClr val="FF0000"/>
                </a:solidFill>
              </a:rPr>
              <a:t>Bu tekniğin bir </a:t>
            </a:r>
            <a:r>
              <a:rPr lang="tr-TR" sz="2800" dirty="0">
                <a:solidFill>
                  <a:srgbClr val="00B050"/>
                </a:solidFill>
              </a:rPr>
              <a:t>sınırlaması</a:t>
            </a:r>
            <a:r>
              <a:rPr lang="tr-TR" sz="2800" dirty="0">
                <a:solidFill>
                  <a:srgbClr val="FF0000"/>
                </a:solidFill>
              </a:rPr>
              <a:t>, IR çok uzak numune yüzeyinin altında nüfuz etmemesi sebebiyle, cihazın yalnızca temsilci nem içeriğini vermesidir.</a:t>
            </a:r>
          </a:p>
        </p:txBody>
      </p:sp>
    </p:spTree>
    <p:extLst>
      <p:ext uri="{BB962C8B-B14F-4D97-AF65-F5344CB8AC3E}">
        <p14:creationId xmlns:p14="http://schemas.microsoft.com/office/powerpoint/2010/main" val="1033885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4" name="Picture 3"/>
          <p:cNvPicPr>
            <a:picLocks noChangeAspect="1"/>
          </p:cNvPicPr>
          <p:nvPr/>
        </p:nvPicPr>
        <p:blipFill>
          <a:blip r:embed="rId2"/>
          <a:stretch>
            <a:fillRect/>
          </a:stretch>
        </p:blipFill>
        <p:spPr>
          <a:xfrm>
            <a:off x="7993380" y="1901952"/>
            <a:ext cx="2857500" cy="3181350"/>
          </a:xfrm>
          <a:prstGeom prst="rect">
            <a:avLst/>
          </a:prstGeom>
        </p:spPr>
      </p:pic>
      <p:pic>
        <p:nvPicPr>
          <p:cNvPr id="5" name="Picture 4"/>
          <p:cNvPicPr>
            <a:picLocks noChangeAspect="1"/>
          </p:cNvPicPr>
          <p:nvPr/>
        </p:nvPicPr>
        <p:blipFill>
          <a:blip r:embed="rId3"/>
          <a:stretch>
            <a:fillRect/>
          </a:stretch>
        </p:blipFill>
        <p:spPr>
          <a:xfrm>
            <a:off x="1341120" y="1901952"/>
            <a:ext cx="5302250" cy="3181350"/>
          </a:xfrm>
          <a:prstGeom prst="rect">
            <a:avLst/>
          </a:prstGeom>
        </p:spPr>
      </p:pic>
      <p:pic>
        <p:nvPicPr>
          <p:cNvPr id="6" name="Picture 5"/>
          <p:cNvPicPr>
            <a:picLocks noChangeAspect="1"/>
          </p:cNvPicPr>
          <p:nvPr/>
        </p:nvPicPr>
        <p:blipFill>
          <a:blip r:embed="rId4"/>
          <a:stretch>
            <a:fillRect/>
          </a:stretch>
        </p:blipFill>
        <p:spPr>
          <a:xfrm>
            <a:off x="1341120" y="256293"/>
            <a:ext cx="5302250" cy="6209942"/>
          </a:xfrm>
          <a:prstGeom prst="rect">
            <a:avLst/>
          </a:prstGeom>
        </p:spPr>
      </p:pic>
    </p:spTree>
    <p:extLst>
      <p:ext uri="{BB962C8B-B14F-4D97-AF65-F5344CB8AC3E}">
        <p14:creationId xmlns:p14="http://schemas.microsoft.com/office/powerpoint/2010/main" val="955556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stretch>
            <a:fillRect/>
          </a:stretch>
        </p:blipFill>
        <p:spPr>
          <a:xfrm>
            <a:off x="1166763" y="1251388"/>
            <a:ext cx="5439532" cy="4080141"/>
          </a:xfrm>
          <a:prstGeom prst="rect">
            <a:avLst/>
          </a:prstGeom>
        </p:spPr>
      </p:pic>
      <p:pic>
        <p:nvPicPr>
          <p:cNvPr id="5" name="Picture 4"/>
          <p:cNvPicPr>
            <a:picLocks noChangeAspect="1"/>
          </p:cNvPicPr>
          <p:nvPr/>
        </p:nvPicPr>
        <p:blipFill>
          <a:blip r:embed="rId3"/>
          <a:stretch>
            <a:fillRect/>
          </a:stretch>
        </p:blipFill>
        <p:spPr>
          <a:xfrm>
            <a:off x="6606295" y="1700784"/>
            <a:ext cx="5302250" cy="3181350"/>
          </a:xfrm>
          <a:prstGeom prst="rect">
            <a:avLst/>
          </a:prstGeom>
        </p:spPr>
      </p:pic>
      <p:sp>
        <p:nvSpPr>
          <p:cNvPr id="2" name="Dikdörtgen 1">
            <a:extLst>
              <a:ext uri="{FF2B5EF4-FFF2-40B4-BE49-F238E27FC236}">
                <a16:creationId xmlns:a16="http://schemas.microsoft.com/office/drawing/2014/main" id="{5F897886-3E7A-4F10-88FE-53317E7D3B29}"/>
              </a:ext>
            </a:extLst>
          </p:cNvPr>
          <p:cNvSpPr/>
          <p:nvPr/>
        </p:nvSpPr>
        <p:spPr>
          <a:xfrm>
            <a:off x="2931886" y="328058"/>
            <a:ext cx="6096000" cy="923330"/>
          </a:xfrm>
          <a:prstGeom prst="rect">
            <a:avLst/>
          </a:prstGeom>
        </p:spPr>
        <p:txBody>
          <a:bodyPr>
            <a:spAutoFit/>
          </a:bodyPr>
          <a:lstStyle/>
          <a:p>
            <a:r>
              <a:rPr lang="tr-TR" dirty="0"/>
              <a:t>https://www.swr-engineering.com/en/measurement-products/humiditydetermination-capillaryhumidty-surface-humidity.html</a:t>
            </a:r>
          </a:p>
        </p:txBody>
      </p:sp>
    </p:spTree>
    <p:extLst>
      <p:ext uri="{BB962C8B-B14F-4D97-AF65-F5344CB8AC3E}">
        <p14:creationId xmlns:p14="http://schemas.microsoft.com/office/powerpoint/2010/main" val="308207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341120" y="206062"/>
            <a:ext cx="9509760" cy="1004552"/>
          </a:xfrm>
        </p:spPr>
        <p:txBody>
          <a:bodyPr>
            <a:normAutofit/>
          </a:bodyPr>
          <a:lstStyle/>
          <a:p>
            <a:pPr lvl="1" rtl="0"/>
            <a:r>
              <a:rPr lang="tr-TR" sz="3600" b="1" kern="1200" dirty="0">
                <a:solidFill>
                  <a:srgbClr val="0070C0"/>
                </a:solidFill>
                <a:latin typeface="+mj-lt"/>
                <a:ea typeface="+mj-ea"/>
                <a:cs typeface="+mj-cs"/>
              </a:rPr>
              <a:t>DC Direnç Tekniği</a:t>
            </a:r>
          </a:p>
        </p:txBody>
      </p:sp>
      <p:sp>
        <p:nvSpPr>
          <p:cNvPr id="2" name="Content Placeholder 1"/>
          <p:cNvSpPr>
            <a:spLocks noGrp="1"/>
          </p:cNvSpPr>
          <p:nvPr>
            <p:ph idx="1"/>
          </p:nvPr>
        </p:nvSpPr>
        <p:spPr>
          <a:xfrm>
            <a:off x="1341120" y="1210614"/>
            <a:ext cx="9509760" cy="5306096"/>
          </a:xfrm>
        </p:spPr>
        <p:txBody>
          <a:bodyPr>
            <a:normAutofit/>
          </a:bodyPr>
          <a:lstStyle/>
          <a:p>
            <a:pPr>
              <a:lnSpc>
                <a:spcPct val="150000"/>
              </a:lnSpc>
              <a:spcBef>
                <a:spcPts val="600"/>
              </a:spcBef>
            </a:pPr>
            <a:r>
              <a:rPr lang="tr-TR" sz="2800" dirty="0">
                <a:solidFill>
                  <a:srgbClr val="FF0000"/>
                </a:solidFill>
              </a:rPr>
              <a:t>Bir gıda ürünün </a:t>
            </a:r>
            <a:r>
              <a:rPr lang="tr-TR" sz="2800" dirty="0">
                <a:solidFill>
                  <a:srgbClr val="0070C0"/>
                </a:solidFill>
              </a:rPr>
              <a:t>direnci ya da iletkenliği </a:t>
            </a:r>
            <a:r>
              <a:rPr lang="tr-TR" sz="2800" dirty="0">
                <a:solidFill>
                  <a:srgbClr val="FF0000"/>
                </a:solidFill>
              </a:rPr>
              <a:t>büyük ölçüde içindeki mevcut </a:t>
            </a:r>
            <a:r>
              <a:rPr lang="tr-TR" sz="2800" dirty="0">
                <a:solidFill>
                  <a:srgbClr val="00B050"/>
                </a:solidFill>
              </a:rPr>
              <a:t>nem miktarına bağlıdır</a:t>
            </a:r>
            <a:r>
              <a:rPr lang="tr-TR" sz="2800" dirty="0">
                <a:solidFill>
                  <a:srgbClr val="FF0000"/>
                </a:solidFill>
              </a:rPr>
              <a:t>.</a:t>
            </a:r>
          </a:p>
          <a:p>
            <a:pPr>
              <a:lnSpc>
                <a:spcPct val="150000"/>
              </a:lnSpc>
              <a:spcBef>
                <a:spcPts val="600"/>
              </a:spcBef>
            </a:pPr>
            <a:r>
              <a:rPr lang="tr-TR" sz="2800" dirty="0">
                <a:solidFill>
                  <a:srgbClr val="00B050"/>
                </a:solidFill>
              </a:rPr>
              <a:t>Sabit voltajda </a:t>
            </a:r>
            <a:r>
              <a:rPr lang="tr-TR" sz="2800" dirty="0">
                <a:solidFill>
                  <a:srgbClr val="7030A0"/>
                </a:solidFill>
              </a:rPr>
              <a:t>nem miktarı arttıkça </a:t>
            </a:r>
            <a:r>
              <a:rPr lang="tr-TR" sz="2800" dirty="0">
                <a:solidFill>
                  <a:srgbClr val="0070C0"/>
                </a:solidFill>
              </a:rPr>
              <a:t>elektriksel iletkenlik artar.</a:t>
            </a:r>
          </a:p>
          <a:p>
            <a:pPr>
              <a:lnSpc>
                <a:spcPct val="150000"/>
              </a:lnSpc>
              <a:spcBef>
                <a:spcPts val="600"/>
              </a:spcBef>
            </a:pPr>
            <a:r>
              <a:rPr lang="tr-TR" sz="2800" dirty="0">
                <a:solidFill>
                  <a:srgbClr val="7030A0"/>
                </a:solidFill>
              </a:rPr>
              <a:t>Malzemenin toplam iletkenliği </a:t>
            </a:r>
            <a:r>
              <a:rPr lang="tr-TR" sz="2800" dirty="0">
                <a:solidFill>
                  <a:srgbClr val="FF0000"/>
                </a:solidFill>
              </a:rPr>
              <a:t>numenin etkili </a:t>
            </a:r>
            <a:r>
              <a:rPr lang="tr-TR" sz="2800" dirty="0">
                <a:solidFill>
                  <a:srgbClr val="0070C0"/>
                </a:solidFill>
              </a:rPr>
              <a:t>hacmi</a:t>
            </a:r>
            <a:r>
              <a:rPr lang="tr-TR" sz="2800" dirty="0">
                <a:solidFill>
                  <a:srgbClr val="FF0000"/>
                </a:solidFill>
              </a:rPr>
              <a:t> ve </a:t>
            </a:r>
            <a:r>
              <a:rPr lang="tr-TR" sz="2800" dirty="0">
                <a:solidFill>
                  <a:srgbClr val="00B050"/>
                </a:solidFill>
              </a:rPr>
              <a:t>yüzey iletkenliğine bağlıdır</a:t>
            </a:r>
            <a:r>
              <a:rPr lang="tr-TR" sz="2800" dirty="0">
                <a:solidFill>
                  <a:srgbClr val="FF0000"/>
                </a:solidFill>
              </a:rPr>
              <a:t>.</a:t>
            </a:r>
          </a:p>
        </p:txBody>
      </p:sp>
      <p:sp>
        <p:nvSpPr>
          <p:cNvPr id="4" name="Konuşma Balonu: Oval 3">
            <a:extLst>
              <a:ext uri="{FF2B5EF4-FFF2-40B4-BE49-F238E27FC236}">
                <a16:creationId xmlns:a16="http://schemas.microsoft.com/office/drawing/2014/main" id="{D7B57C72-19D9-42FE-8150-BA43CA6E352B}"/>
              </a:ext>
            </a:extLst>
          </p:cNvPr>
          <p:cNvSpPr/>
          <p:nvPr/>
        </p:nvSpPr>
        <p:spPr>
          <a:xfrm>
            <a:off x="4475747" y="5390147"/>
            <a:ext cx="2598821" cy="1126563"/>
          </a:xfrm>
          <a:prstGeom prst="wedgeEllipseCallou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2800" dirty="0">
                <a:solidFill>
                  <a:sysClr val="windowText" lastClr="000000"/>
                </a:solidFill>
              </a:rPr>
              <a:t>V= I R</a:t>
            </a:r>
          </a:p>
        </p:txBody>
      </p:sp>
    </p:spTree>
    <p:extLst>
      <p:ext uri="{BB962C8B-B14F-4D97-AF65-F5344CB8AC3E}">
        <p14:creationId xmlns:p14="http://schemas.microsoft.com/office/powerpoint/2010/main" val="1512118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353961"/>
            <a:ext cx="9509760" cy="6162749"/>
          </a:xfrm>
        </p:spPr>
        <p:txBody>
          <a:bodyPr>
            <a:normAutofit/>
          </a:bodyPr>
          <a:lstStyle/>
          <a:p>
            <a:pPr>
              <a:lnSpc>
                <a:spcPct val="150000"/>
              </a:lnSpc>
              <a:spcBef>
                <a:spcPts val="600"/>
              </a:spcBef>
            </a:pPr>
            <a:r>
              <a:rPr lang="tr-TR" sz="2800" dirty="0">
                <a:solidFill>
                  <a:srgbClr val="FF0000"/>
                </a:solidFill>
              </a:rPr>
              <a:t>Ayrıca, </a:t>
            </a:r>
            <a:r>
              <a:rPr lang="tr-TR" sz="2800" dirty="0">
                <a:solidFill>
                  <a:srgbClr val="0070C0"/>
                </a:solidFill>
              </a:rPr>
              <a:t>sabit bir nemde </a:t>
            </a:r>
            <a:r>
              <a:rPr lang="tr-TR" sz="2800" dirty="0">
                <a:solidFill>
                  <a:srgbClr val="FF0000"/>
                </a:solidFill>
              </a:rPr>
              <a:t>bir malzemenin </a:t>
            </a:r>
            <a:r>
              <a:rPr lang="tr-TR" sz="2800" dirty="0">
                <a:solidFill>
                  <a:srgbClr val="7030A0"/>
                </a:solidFill>
              </a:rPr>
              <a:t>spesifik direnci </a:t>
            </a:r>
            <a:r>
              <a:rPr lang="tr-TR" sz="2800" dirty="0">
                <a:solidFill>
                  <a:srgbClr val="FF0000"/>
                </a:solidFill>
              </a:rPr>
              <a:t>aşağıdaki faktörlere bağlıdır:</a:t>
            </a:r>
          </a:p>
          <a:p>
            <a:pPr>
              <a:lnSpc>
                <a:spcPct val="150000"/>
              </a:lnSpc>
              <a:spcBef>
                <a:spcPts val="600"/>
              </a:spcBef>
            </a:pPr>
            <a:r>
              <a:rPr lang="tr-TR" sz="2800" dirty="0">
                <a:solidFill>
                  <a:srgbClr val="FF0000"/>
                </a:solidFill>
              </a:rPr>
              <a:t>1. Elektrotların boyut ve şekli</a:t>
            </a:r>
          </a:p>
          <a:p>
            <a:pPr>
              <a:lnSpc>
                <a:spcPct val="150000"/>
              </a:lnSpc>
              <a:spcBef>
                <a:spcPts val="600"/>
              </a:spcBef>
            </a:pPr>
            <a:r>
              <a:rPr lang="tr-TR" sz="2800" dirty="0">
                <a:solidFill>
                  <a:srgbClr val="FF0000"/>
                </a:solidFill>
              </a:rPr>
              <a:t>2. Elektrotlar arasındaki mesafe</a:t>
            </a:r>
          </a:p>
          <a:p>
            <a:pPr>
              <a:lnSpc>
                <a:spcPct val="150000"/>
              </a:lnSpc>
              <a:spcBef>
                <a:spcPts val="600"/>
              </a:spcBef>
            </a:pPr>
            <a:r>
              <a:rPr lang="tr-TR" sz="2800" dirty="0">
                <a:solidFill>
                  <a:srgbClr val="FF0000"/>
                </a:solidFill>
              </a:rPr>
              <a:t>3. Elektrik alanı yoğunluğu, sıcaklık, tuz basıncı </a:t>
            </a:r>
            <a:r>
              <a:rPr lang="tr-TR" sz="2800" dirty="0" err="1">
                <a:solidFill>
                  <a:srgbClr val="FF0000"/>
                </a:solidFill>
              </a:rPr>
              <a:t>vb</a:t>
            </a:r>
            <a:endParaRPr lang="tr-TR" sz="2800" dirty="0">
              <a:solidFill>
                <a:srgbClr val="FF0000"/>
              </a:solidFill>
            </a:endParaRPr>
          </a:p>
        </p:txBody>
      </p:sp>
    </p:spTree>
    <p:extLst>
      <p:ext uri="{BB962C8B-B14F-4D97-AF65-F5344CB8AC3E}">
        <p14:creationId xmlns:p14="http://schemas.microsoft.com/office/powerpoint/2010/main" val="3683647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1341120" y="353961"/>
                <a:ext cx="9509760" cy="6162749"/>
              </a:xfrm>
            </p:spPr>
            <p:txBody>
              <a:bodyPr>
                <a:normAutofit/>
              </a:bodyPr>
              <a:lstStyle/>
              <a:p>
                <a:pPr>
                  <a:lnSpc>
                    <a:spcPct val="150000"/>
                  </a:lnSpc>
                  <a:spcBef>
                    <a:spcPts val="600"/>
                  </a:spcBef>
                </a:pPr>
                <a:r>
                  <a:rPr lang="tr-TR" sz="2800" dirty="0">
                    <a:solidFill>
                      <a:srgbClr val="00B050"/>
                    </a:solidFill>
                  </a:rPr>
                  <a:t>Nem içeriği </a:t>
                </a:r>
                <a:r>
                  <a:rPr lang="tr-TR" sz="2800" i="1" dirty="0">
                    <a:solidFill>
                      <a:srgbClr val="00B050"/>
                    </a:solidFill>
                  </a:rPr>
                  <a:t>M</a:t>
                </a:r>
                <a:r>
                  <a:rPr lang="tr-TR" sz="2800" i="1" baseline="-25000" dirty="0">
                    <a:solidFill>
                      <a:srgbClr val="00B050"/>
                    </a:solidFill>
                  </a:rPr>
                  <a:t>C</a:t>
                </a:r>
                <a:r>
                  <a:rPr lang="tr-TR" sz="2800" dirty="0">
                    <a:solidFill>
                      <a:srgbClr val="00B050"/>
                    </a:solidFill>
                  </a:rPr>
                  <a:t> </a:t>
                </a:r>
                <a:r>
                  <a:rPr lang="tr-TR" sz="2800" dirty="0">
                    <a:solidFill>
                      <a:srgbClr val="FF0000"/>
                    </a:solidFill>
                  </a:rPr>
                  <a:t>ile malzemenin </a:t>
                </a:r>
                <a:r>
                  <a:rPr lang="tr-TR" sz="2800" dirty="0">
                    <a:solidFill>
                      <a:srgbClr val="0070C0"/>
                    </a:solidFill>
                  </a:rPr>
                  <a:t>elektrik direnci </a:t>
                </a:r>
                <a:r>
                  <a:rPr lang="tr-TR" sz="2800" dirty="0">
                    <a:solidFill>
                      <a:srgbClr val="FF0000"/>
                    </a:solidFill>
                  </a:rPr>
                  <a:t>aşağıdaki eşitlikte verilmiştir.</a:t>
                </a:r>
              </a:p>
              <a:p>
                <a:pPr marL="45720" indent="0" algn="ctr">
                  <a:lnSpc>
                    <a:spcPct val="150000"/>
                  </a:lnSpc>
                  <a:spcBef>
                    <a:spcPts val="600"/>
                  </a:spcBef>
                  <a:buNone/>
                </a:pPr>
                <a14:m>
                  <m:oMathPara xmlns:m="http://schemas.openxmlformats.org/officeDocument/2006/math">
                    <m:oMathParaPr>
                      <m:jc m:val="centerGroup"/>
                    </m:oMathParaPr>
                    <m:oMath xmlns:m="http://schemas.openxmlformats.org/officeDocument/2006/math">
                      <m:r>
                        <a:rPr lang="tr-TR" sz="2800" b="0" i="1" smtClean="0">
                          <a:latin typeface="Cambria Math" panose="02040503050406030204" pitchFamily="18" charset="0"/>
                        </a:rPr>
                        <m:t>𝑅</m:t>
                      </m:r>
                      <m:r>
                        <a:rPr lang="tr-TR" sz="2800" b="0" i="1" smtClean="0">
                          <a:latin typeface="Cambria Math" panose="02040503050406030204" pitchFamily="18" charset="0"/>
                        </a:rPr>
                        <m:t>=</m:t>
                      </m:r>
                      <m:f>
                        <m:fPr>
                          <m:ctrlPr>
                            <a:rPr lang="tr-TR" sz="2800" b="0" i="1" smtClean="0">
                              <a:latin typeface="Cambria Math" panose="02040503050406030204" pitchFamily="18" charset="0"/>
                            </a:rPr>
                          </m:ctrlPr>
                        </m:fPr>
                        <m:num>
                          <m:r>
                            <a:rPr lang="tr-TR" sz="2800" b="0" i="1" smtClean="0">
                              <a:latin typeface="Cambria Math" panose="02040503050406030204" pitchFamily="18" charset="0"/>
                            </a:rPr>
                            <m:t>𝐾</m:t>
                          </m:r>
                        </m:num>
                        <m:den>
                          <m:sSup>
                            <m:sSupPr>
                              <m:ctrlPr>
                                <a:rPr lang="tr-TR" sz="2800" b="0" i="1" smtClean="0">
                                  <a:latin typeface="Cambria Math" panose="02040503050406030204" pitchFamily="18" charset="0"/>
                                </a:rPr>
                              </m:ctrlPr>
                            </m:sSupPr>
                            <m:e>
                              <m:r>
                                <a:rPr lang="tr-TR" sz="2800" b="0" i="1" smtClean="0">
                                  <a:latin typeface="Cambria Math" panose="02040503050406030204" pitchFamily="18" charset="0"/>
                                </a:rPr>
                                <m:t>(</m:t>
                              </m:r>
                              <m:sSubSup>
                                <m:sSubSupPr>
                                  <m:ctrlPr>
                                    <a:rPr lang="tr-TR" sz="2800" b="0" i="1" smtClean="0">
                                      <a:latin typeface="Cambria Math" panose="02040503050406030204" pitchFamily="18" charset="0"/>
                                    </a:rPr>
                                  </m:ctrlPr>
                                </m:sSubSupPr>
                                <m:e>
                                  <m:r>
                                    <a:rPr lang="tr-TR" sz="2800" b="0" i="1" smtClean="0">
                                      <a:latin typeface="Cambria Math" panose="02040503050406030204" pitchFamily="18" charset="0"/>
                                    </a:rPr>
                                    <m:t>𝑀</m:t>
                                  </m:r>
                                </m:e>
                                <m:sub>
                                  <m:r>
                                    <a:rPr lang="tr-TR" sz="2800" b="0" i="1" smtClean="0">
                                      <a:latin typeface="Cambria Math" panose="02040503050406030204" pitchFamily="18" charset="0"/>
                                    </a:rPr>
                                    <m:t>𝑐</m:t>
                                  </m:r>
                                </m:sub>
                                <m:sup/>
                              </m:sSubSup>
                              <m:r>
                                <a:rPr lang="tr-TR" sz="2800" b="0" i="1" smtClean="0">
                                  <a:latin typeface="Cambria Math" panose="02040503050406030204" pitchFamily="18" charset="0"/>
                                </a:rPr>
                                <m:t>)</m:t>
                              </m:r>
                            </m:e>
                            <m:sup>
                              <m:r>
                                <a:rPr lang="tr-TR" sz="2800" b="0" i="1" smtClean="0">
                                  <a:latin typeface="Cambria Math" panose="02040503050406030204" pitchFamily="18" charset="0"/>
                                </a:rPr>
                                <m:t>𝑏</m:t>
                              </m:r>
                            </m:sup>
                          </m:sSup>
                        </m:den>
                      </m:f>
                    </m:oMath>
                  </m:oMathPara>
                </a14:m>
                <a:endParaRPr lang="tr-TR" sz="2800" dirty="0"/>
              </a:p>
              <a:p>
                <a:pPr>
                  <a:lnSpc>
                    <a:spcPct val="150000"/>
                  </a:lnSpc>
                  <a:spcBef>
                    <a:spcPts val="600"/>
                  </a:spcBef>
                </a:pPr>
                <a:r>
                  <a:rPr lang="tr-TR" sz="2800" dirty="0">
                    <a:solidFill>
                      <a:srgbClr val="FF0000"/>
                    </a:solidFill>
                  </a:rPr>
                  <a:t>K ve b, elektrotun boyutu ve şekli ve test edilen malzemenin diğer yapısına bağlı olan, iki sabittir.</a:t>
                </a:r>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1341120" y="353961"/>
                <a:ext cx="9509760" cy="6162749"/>
              </a:xfrm>
              <a:blipFill>
                <a:blip r:embed="rId2"/>
                <a:stretch>
                  <a:fillRect l="-641" r="-1538"/>
                </a:stretch>
              </a:blipFill>
            </p:spPr>
            <p:txBody>
              <a:bodyPr/>
              <a:lstStyle/>
              <a:p>
                <a:r>
                  <a:rPr lang="tr-TR">
                    <a:noFill/>
                  </a:rPr>
                  <a:t> </a:t>
                </a:r>
              </a:p>
            </p:txBody>
          </p:sp>
        </mc:Fallback>
      </mc:AlternateContent>
    </p:spTree>
    <p:extLst>
      <p:ext uri="{BB962C8B-B14F-4D97-AF65-F5344CB8AC3E}">
        <p14:creationId xmlns:p14="http://schemas.microsoft.com/office/powerpoint/2010/main" val="3106696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341120" y="206062"/>
            <a:ext cx="9509760" cy="1004552"/>
          </a:xfrm>
        </p:spPr>
        <p:txBody>
          <a:bodyPr/>
          <a:lstStyle/>
          <a:p>
            <a:pPr>
              <a:lnSpc>
                <a:spcPct val="150000"/>
              </a:lnSpc>
            </a:pPr>
            <a:r>
              <a:rPr lang="tr-TR" sz="3600" dirty="0">
                <a:solidFill>
                  <a:srgbClr val="FF0000"/>
                </a:solidFill>
              </a:rPr>
              <a:t>Nem Miktarı Ölçümü</a:t>
            </a:r>
          </a:p>
        </p:txBody>
      </p:sp>
      <p:sp>
        <p:nvSpPr>
          <p:cNvPr id="2" name="Content Placeholder 1"/>
          <p:cNvSpPr>
            <a:spLocks noGrp="1"/>
          </p:cNvSpPr>
          <p:nvPr>
            <p:ph idx="1"/>
          </p:nvPr>
        </p:nvSpPr>
        <p:spPr>
          <a:xfrm>
            <a:off x="1341120" y="1210614"/>
            <a:ext cx="9509760" cy="5306096"/>
          </a:xfrm>
        </p:spPr>
        <p:txBody>
          <a:bodyPr>
            <a:normAutofit/>
          </a:bodyPr>
          <a:lstStyle/>
          <a:p>
            <a:pPr>
              <a:lnSpc>
                <a:spcPct val="150000"/>
              </a:lnSpc>
            </a:pPr>
            <a:r>
              <a:rPr lang="tr-TR" sz="2800" dirty="0">
                <a:solidFill>
                  <a:srgbClr val="0070C0"/>
                </a:solidFill>
              </a:rPr>
              <a:t>3.2.1 Gıda Kalitesinde Nemin Rolü</a:t>
            </a:r>
          </a:p>
          <a:p>
            <a:pPr lvl="1">
              <a:lnSpc>
                <a:spcPct val="150000"/>
              </a:lnSpc>
            </a:pPr>
            <a:r>
              <a:rPr lang="tr-TR" sz="2800" dirty="0">
                <a:solidFill>
                  <a:srgbClr val="00B050"/>
                </a:solidFill>
              </a:rPr>
              <a:t>3.2.1.1 Nem Miktarı Tanımı</a:t>
            </a:r>
          </a:p>
          <a:p>
            <a:pPr>
              <a:lnSpc>
                <a:spcPct val="150000"/>
              </a:lnSpc>
            </a:pPr>
            <a:r>
              <a:rPr lang="tr-TR" sz="2800" dirty="0">
                <a:solidFill>
                  <a:srgbClr val="0070C0"/>
                </a:solidFill>
              </a:rPr>
              <a:t>3.2.3 Radyo Frekans (RF) Özdirenç Tekniği</a:t>
            </a:r>
          </a:p>
          <a:p>
            <a:pPr>
              <a:lnSpc>
                <a:spcPct val="150000"/>
              </a:lnSpc>
            </a:pPr>
            <a:r>
              <a:rPr lang="tr-TR" sz="2800" dirty="0">
                <a:solidFill>
                  <a:srgbClr val="0070C0"/>
                </a:solidFill>
              </a:rPr>
              <a:t>3.2.2 Mikrodalga Emilim Yöntemi</a:t>
            </a:r>
          </a:p>
          <a:p>
            <a:pPr lvl="1">
              <a:lnSpc>
                <a:spcPct val="150000"/>
              </a:lnSpc>
            </a:pPr>
            <a:r>
              <a:rPr lang="tr-TR" sz="2800" dirty="0">
                <a:solidFill>
                  <a:srgbClr val="00B050"/>
                </a:solidFill>
              </a:rPr>
              <a:t>3.2.2.1 Kayıp Faktörü Ölçümü</a:t>
            </a:r>
          </a:p>
          <a:p>
            <a:r>
              <a:rPr lang="tr-TR" sz="2800" dirty="0">
                <a:solidFill>
                  <a:srgbClr val="0070C0"/>
                </a:solidFill>
              </a:rPr>
              <a:t>3.2.5 Kızılötesi Tekniği</a:t>
            </a:r>
          </a:p>
          <a:p>
            <a:r>
              <a:rPr lang="tr-TR" sz="2800" dirty="0">
                <a:solidFill>
                  <a:srgbClr val="0070C0"/>
                </a:solidFill>
              </a:rPr>
              <a:t>3.2.4 DC Direnç Tekniği</a:t>
            </a:r>
          </a:p>
        </p:txBody>
      </p:sp>
    </p:spTree>
    <p:extLst>
      <p:ext uri="{BB962C8B-B14F-4D97-AF65-F5344CB8AC3E}">
        <p14:creationId xmlns:p14="http://schemas.microsoft.com/office/powerpoint/2010/main" val="35191145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1210614"/>
            <a:ext cx="9509760" cy="5306096"/>
          </a:xfrm>
        </p:spPr>
        <p:txBody>
          <a:bodyPr>
            <a:normAutofit/>
          </a:bodyPr>
          <a:lstStyle/>
          <a:p>
            <a:pPr>
              <a:lnSpc>
                <a:spcPct val="150000"/>
              </a:lnSpc>
              <a:spcBef>
                <a:spcPts val="600"/>
              </a:spcBef>
            </a:pPr>
            <a:r>
              <a:rPr lang="tr-TR" sz="2800" dirty="0">
                <a:solidFill>
                  <a:schemeClr val="tx2"/>
                </a:solidFill>
              </a:rPr>
              <a:t>Gıda maddeleri işlendiğinde</a:t>
            </a:r>
            <a:r>
              <a:rPr lang="tr-TR" sz="2800" dirty="0">
                <a:solidFill>
                  <a:srgbClr val="FF0000"/>
                </a:solidFill>
              </a:rPr>
              <a:t>; su, ya karıştırılır ya da kurutma işlemi ile uzaklaştırılır.</a:t>
            </a:r>
          </a:p>
          <a:p>
            <a:pPr>
              <a:lnSpc>
                <a:spcPct val="150000"/>
              </a:lnSpc>
              <a:spcBef>
                <a:spcPts val="600"/>
              </a:spcBef>
            </a:pPr>
            <a:r>
              <a:rPr lang="tr-TR" sz="2800" dirty="0">
                <a:solidFill>
                  <a:srgbClr val="FF0000"/>
                </a:solidFill>
              </a:rPr>
              <a:t>Besin öğelerinin çoğu işleme ya da </a:t>
            </a:r>
            <a:r>
              <a:rPr lang="tr-TR" sz="2800" dirty="0">
                <a:solidFill>
                  <a:srgbClr val="00B050"/>
                </a:solidFill>
              </a:rPr>
              <a:t>muhafaza sırasında </a:t>
            </a:r>
            <a:r>
              <a:rPr lang="tr-TR" sz="2800" dirty="0">
                <a:solidFill>
                  <a:srgbClr val="0070C0"/>
                </a:solidFill>
              </a:rPr>
              <a:t>havadaki nemi çeker</a:t>
            </a:r>
            <a:r>
              <a:rPr lang="tr-TR" sz="2800" dirty="0">
                <a:solidFill>
                  <a:srgbClr val="FF0000"/>
                </a:solidFill>
              </a:rPr>
              <a:t>.</a:t>
            </a:r>
          </a:p>
          <a:p>
            <a:pPr>
              <a:lnSpc>
                <a:spcPct val="150000"/>
              </a:lnSpc>
              <a:spcBef>
                <a:spcPts val="600"/>
              </a:spcBef>
            </a:pPr>
            <a:r>
              <a:rPr lang="tr-TR" sz="2800" dirty="0">
                <a:solidFill>
                  <a:schemeClr val="tx2"/>
                </a:solidFill>
              </a:rPr>
              <a:t>Nemli bir ortama </a:t>
            </a:r>
            <a:r>
              <a:rPr lang="tr-TR" sz="2800" dirty="0">
                <a:solidFill>
                  <a:srgbClr val="FF0000"/>
                </a:solidFill>
              </a:rPr>
              <a:t>maruz kaldığında </a:t>
            </a:r>
            <a:r>
              <a:rPr lang="tr-TR" sz="2800" dirty="0">
                <a:solidFill>
                  <a:srgbClr val="7030A0"/>
                </a:solidFill>
              </a:rPr>
              <a:t>patates cipsi</a:t>
            </a:r>
            <a:r>
              <a:rPr lang="tr-TR" sz="2800" dirty="0">
                <a:solidFill>
                  <a:srgbClr val="FF0000"/>
                </a:solidFill>
              </a:rPr>
              <a:t>, </a:t>
            </a:r>
            <a:r>
              <a:rPr lang="tr-TR" sz="2800" dirty="0">
                <a:solidFill>
                  <a:schemeClr val="accent2">
                    <a:lumMod val="50000"/>
                  </a:schemeClr>
                </a:solidFill>
              </a:rPr>
              <a:t>kuru kahvaltılık tahıllar</a:t>
            </a:r>
            <a:r>
              <a:rPr lang="tr-TR" sz="2800" dirty="0">
                <a:solidFill>
                  <a:srgbClr val="FF0000"/>
                </a:solidFill>
              </a:rPr>
              <a:t>, kraker, ve diğer pek çok gıda </a:t>
            </a:r>
            <a:r>
              <a:rPr lang="tr-TR" sz="2800" dirty="0">
                <a:solidFill>
                  <a:srgbClr val="0070C0"/>
                </a:solidFill>
              </a:rPr>
              <a:t>suyu çeker</a:t>
            </a:r>
            <a:r>
              <a:rPr lang="tr-TR" sz="2800" dirty="0">
                <a:solidFill>
                  <a:srgbClr val="FF0000"/>
                </a:solidFill>
              </a:rPr>
              <a:t>.</a:t>
            </a:r>
          </a:p>
        </p:txBody>
      </p:sp>
      <p:sp>
        <p:nvSpPr>
          <p:cNvPr id="7" name="Title 12"/>
          <p:cNvSpPr>
            <a:spLocks noGrp="1"/>
          </p:cNvSpPr>
          <p:nvPr>
            <p:ph type="title"/>
          </p:nvPr>
        </p:nvSpPr>
        <p:spPr>
          <a:xfrm>
            <a:off x="1341120" y="206062"/>
            <a:ext cx="9509760" cy="1004552"/>
          </a:xfrm>
        </p:spPr>
        <p:txBody>
          <a:bodyPr>
            <a:normAutofit/>
          </a:bodyPr>
          <a:lstStyle/>
          <a:p>
            <a:r>
              <a:rPr lang="tr-TR" sz="3600" dirty="0">
                <a:solidFill>
                  <a:srgbClr val="0070C0"/>
                </a:solidFill>
              </a:rPr>
              <a:t>Gıda Kalitesinde Nemin Rolü</a:t>
            </a:r>
            <a:endParaRPr lang="tr-TR" sz="3600" dirty="0">
              <a:solidFill>
                <a:srgbClr val="FF0000"/>
              </a:solidFill>
            </a:endParaRPr>
          </a:p>
        </p:txBody>
      </p:sp>
    </p:spTree>
    <p:extLst>
      <p:ext uri="{BB962C8B-B14F-4D97-AF65-F5344CB8AC3E}">
        <p14:creationId xmlns:p14="http://schemas.microsoft.com/office/powerpoint/2010/main" val="1792424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353961"/>
            <a:ext cx="9509760" cy="6032091"/>
          </a:xfrm>
        </p:spPr>
        <p:txBody>
          <a:bodyPr>
            <a:normAutofit/>
          </a:bodyPr>
          <a:lstStyle/>
          <a:p>
            <a:pPr>
              <a:lnSpc>
                <a:spcPct val="150000"/>
              </a:lnSpc>
              <a:spcBef>
                <a:spcPts val="600"/>
              </a:spcBef>
            </a:pPr>
            <a:r>
              <a:rPr lang="tr-TR" sz="2800" dirty="0">
                <a:solidFill>
                  <a:srgbClr val="FF0000"/>
                </a:solidFill>
              </a:rPr>
              <a:t>Bu besinler, genellikle yüksek sıcaklıklarda imal edilir ve bunların nem içeriği düşüktür.</a:t>
            </a:r>
          </a:p>
          <a:p>
            <a:pPr>
              <a:lnSpc>
                <a:spcPct val="150000"/>
              </a:lnSpc>
              <a:spcBef>
                <a:spcPts val="600"/>
              </a:spcBef>
            </a:pPr>
            <a:r>
              <a:rPr lang="tr-TR" sz="2800" dirty="0">
                <a:solidFill>
                  <a:srgbClr val="FF0000"/>
                </a:solidFill>
              </a:rPr>
              <a:t>Bu besinler nemli koşullara maruz kalıyorlarsa, </a:t>
            </a:r>
            <a:r>
              <a:rPr lang="tr-TR" sz="2800" dirty="0">
                <a:solidFill>
                  <a:srgbClr val="0070C0"/>
                </a:solidFill>
              </a:rPr>
              <a:t>nemli hale gelir</a:t>
            </a:r>
            <a:r>
              <a:rPr lang="tr-TR" sz="2800" dirty="0">
                <a:solidFill>
                  <a:srgbClr val="FF0000"/>
                </a:solidFill>
              </a:rPr>
              <a:t> ve </a:t>
            </a:r>
            <a:r>
              <a:rPr lang="tr-TR" sz="2800" dirty="0">
                <a:solidFill>
                  <a:srgbClr val="7030A0"/>
                </a:solidFill>
              </a:rPr>
              <a:t>kalitesi bozulur</a:t>
            </a:r>
            <a:r>
              <a:rPr lang="tr-TR" sz="2800" dirty="0">
                <a:solidFill>
                  <a:srgbClr val="FF0000"/>
                </a:solidFill>
              </a:rPr>
              <a:t>.</a:t>
            </a:r>
          </a:p>
          <a:p>
            <a:pPr>
              <a:lnSpc>
                <a:spcPct val="150000"/>
              </a:lnSpc>
              <a:spcBef>
                <a:spcPts val="600"/>
              </a:spcBef>
            </a:pPr>
            <a:r>
              <a:rPr lang="tr-TR" sz="2800" dirty="0">
                <a:solidFill>
                  <a:srgbClr val="FF0000"/>
                </a:solidFill>
              </a:rPr>
              <a:t>Gıda nem aldığında</a:t>
            </a:r>
            <a:r>
              <a:rPr lang="tr-TR" sz="2800" dirty="0">
                <a:solidFill>
                  <a:srgbClr val="00B050"/>
                </a:solidFill>
              </a:rPr>
              <a:t>, kalitesi etkilenmese bile</a:t>
            </a:r>
            <a:r>
              <a:rPr lang="tr-TR" sz="2800" dirty="0">
                <a:solidFill>
                  <a:srgbClr val="FF0000"/>
                </a:solidFill>
              </a:rPr>
              <a:t>,  vıcık, lastik gibi ve iştah kapatan hale gelebilir.</a:t>
            </a:r>
          </a:p>
          <a:p>
            <a:pPr>
              <a:lnSpc>
                <a:spcPct val="150000"/>
              </a:lnSpc>
              <a:spcBef>
                <a:spcPts val="600"/>
              </a:spcBef>
            </a:pPr>
            <a:endParaRPr lang="tr-TR" sz="2800" dirty="0">
              <a:solidFill>
                <a:srgbClr val="FF0000"/>
              </a:solidFill>
            </a:endParaRPr>
          </a:p>
        </p:txBody>
      </p:sp>
    </p:spTree>
    <p:extLst>
      <p:ext uri="{BB962C8B-B14F-4D97-AF65-F5344CB8AC3E}">
        <p14:creationId xmlns:p14="http://schemas.microsoft.com/office/powerpoint/2010/main" val="177927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41120" y="339213"/>
            <a:ext cx="9509760" cy="6177497"/>
          </a:xfrm>
        </p:spPr>
        <p:txBody>
          <a:bodyPr>
            <a:normAutofit/>
          </a:bodyPr>
          <a:lstStyle/>
          <a:p>
            <a:pPr>
              <a:lnSpc>
                <a:spcPct val="150000"/>
              </a:lnSpc>
              <a:spcBef>
                <a:spcPts val="600"/>
              </a:spcBef>
            </a:pPr>
            <a:r>
              <a:rPr lang="tr-TR" sz="2800" dirty="0">
                <a:solidFill>
                  <a:srgbClr val="FF0000"/>
                </a:solidFill>
              </a:rPr>
              <a:t>Kakao, süt, jelatin ve kurutulmuş konsantreleri gibi tuzlu gıdaların üretiminde, gıda da küçük parçacıkların sebep olduğu pıhtılaşmayı önlemek için </a:t>
            </a:r>
            <a:r>
              <a:rPr lang="tr-TR" sz="2800" dirty="0">
                <a:solidFill>
                  <a:srgbClr val="004C22"/>
                </a:solidFill>
              </a:rPr>
              <a:t>ürün tamamen kurutulur</a:t>
            </a:r>
            <a:r>
              <a:rPr lang="tr-TR" sz="2800" dirty="0">
                <a:solidFill>
                  <a:srgbClr val="FF0000"/>
                </a:solidFill>
              </a:rPr>
              <a:t>.</a:t>
            </a:r>
          </a:p>
          <a:p>
            <a:pPr>
              <a:lnSpc>
                <a:spcPct val="150000"/>
              </a:lnSpc>
              <a:spcBef>
                <a:spcPts val="600"/>
              </a:spcBef>
            </a:pPr>
            <a:r>
              <a:rPr lang="tr-TR" sz="2800" dirty="0">
                <a:solidFill>
                  <a:srgbClr val="FF0000"/>
                </a:solidFill>
              </a:rPr>
              <a:t>Bu gıda maddeleri neme maruz kalırsa, </a:t>
            </a:r>
            <a:r>
              <a:rPr lang="tr-TR" sz="2800" dirty="0">
                <a:solidFill>
                  <a:srgbClr val="0070C0"/>
                </a:solidFill>
              </a:rPr>
              <a:t>minik parçacıklar birbirine yapıştırılarak </a:t>
            </a:r>
            <a:r>
              <a:rPr lang="tr-TR" sz="2800" dirty="0">
                <a:solidFill>
                  <a:schemeClr val="accent3">
                    <a:lumMod val="50000"/>
                  </a:schemeClr>
                </a:solidFill>
              </a:rPr>
              <a:t>paketleme sırasındaki akışta soruna neden olacaktır</a:t>
            </a:r>
            <a:r>
              <a:rPr lang="tr-TR" sz="2800" dirty="0">
                <a:solidFill>
                  <a:srgbClr val="FF0000"/>
                </a:solidFill>
              </a:rPr>
              <a:t>.</a:t>
            </a:r>
          </a:p>
          <a:p>
            <a:pPr>
              <a:lnSpc>
                <a:spcPct val="150000"/>
              </a:lnSpc>
              <a:spcBef>
                <a:spcPts val="600"/>
              </a:spcBef>
            </a:pPr>
            <a:endParaRPr lang="tr-TR" sz="2800" dirty="0">
              <a:solidFill>
                <a:srgbClr val="FF0000"/>
              </a:solidFill>
            </a:endParaRPr>
          </a:p>
        </p:txBody>
      </p:sp>
    </p:spTree>
    <p:extLst>
      <p:ext uri="{BB962C8B-B14F-4D97-AF65-F5344CB8AC3E}">
        <p14:creationId xmlns:p14="http://schemas.microsoft.com/office/powerpoint/2010/main" val="2236969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anded Design Yellow 16x9">
  <a:themeElements>
    <a:clrScheme name="Banded_Design_Yellow">
      <a:dk1>
        <a:srgbClr val="323232"/>
      </a:dk1>
      <a:lt1>
        <a:sysClr val="window" lastClr="FFFFFF"/>
      </a:lt1>
      <a:dk2>
        <a:srgbClr val="000000"/>
      </a:dk2>
      <a:lt2>
        <a:srgbClr val="E5E8E8"/>
      </a:lt2>
      <a:accent1>
        <a:srgbClr val="FFCD36"/>
      </a:accent1>
      <a:accent2>
        <a:srgbClr val="F29E3E"/>
      </a:accent2>
      <a:accent3>
        <a:srgbClr val="83C546"/>
      </a:accent3>
      <a:accent4>
        <a:srgbClr val="52C1CA"/>
      </a:accent4>
      <a:accent5>
        <a:srgbClr val="7384CA"/>
      </a:accent5>
      <a:accent6>
        <a:srgbClr val="DA6A89"/>
      </a:accent6>
      <a:hlink>
        <a:srgbClr val="88CACA"/>
      </a:hlink>
      <a:folHlink>
        <a:srgbClr val="91A7CA"/>
      </a:folHlink>
    </a:clrScheme>
    <a:fontScheme name="Book Antiqua">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Banded_Design_Yellow">
      <a:dk1>
        <a:srgbClr val="595959"/>
      </a:dk1>
      <a:lt1>
        <a:sysClr val="window" lastClr="FFFFFF"/>
      </a:lt1>
      <a:dk2>
        <a:srgbClr val="323232"/>
      </a:dk2>
      <a:lt2>
        <a:srgbClr val="E5E8E8"/>
      </a:lt2>
      <a:accent1>
        <a:srgbClr val="FFCD36"/>
      </a:accent1>
      <a:accent2>
        <a:srgbClr val="F29E3E"/>
      </a:accent2>
      <a:accent3>
        <a:srgbClr val="83C546"/>
      </a:accent3>
      <a:accent4>
        <a:srgbClr val="52C1CA"/>
      </a:accent4>
      <a:accent5>
        <a:srgbClr val="7384CA"/>
      </a:accent5>
      <a:accent6>
        <a:srgbClr val="DA6A89"/>
      </a:accent6>
      <a:hlink>
        <a:srgbClr val="88CACA"/>
      </a:hlink>
      <a:folHlink>
        <a:srgbClr val="91A7CA"/>
      </a:folHlink>
    </a:clrScheme>
    <a:fontScheme name="Book Antiqua">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Banded_Design_Yellow">
      <a:dk1>
        <a:srgbClr val="595959"/>
      </a:dk1>
      <a:lt1>
        <a:sysClr val="window" lastClr="FFFFFF"/>
      </a:lt1>
      <a:dk2>
        <a:srgbClr val="323232"/>
      </a:dk2>
      <a:lt2>
        <a:srgbClr val="E5E8E8"/>
      </a:lt2>
      <a:accent1>
        <a:srgbClr val="FFCD36"/>
      </a:accent1>
      <a:accent2>
        <a:srgbClr val="F29E3E"/>
      </a:accent2>
      <a:accent3>
        <a:srgbClr val="83C546"/>
      </a:accent3>
      <a:accent4>
        <a:srgbClr val="52C1CA"/>
      </a:accent4>
      <a:accent5>
        <a:srgbClr val="7384CA"/>
      </a:accent5>
      <a:accent6>
        <a:srgbClr val="DA6A89"/>
      </a:accent6>
      <a:hlink>
        <a:srgbClr val="88CACA"/>
      </a:hlink>
      <a:folHlink>
        <a:srgbClr val="91A7CA"/>
      </a:folHlink>
    </a:clrScheme>
    <a:fontScheme name="Book Antiqua">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866677B1-365E-411F-9971-C788BC29752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Yellow banded design presentation (widescreen)</Template>
  <TotalTime>2</TotalTime>
  <Words>3073</Words>
  <Application>Microsoft Office PowerPoint</Application>
  <PresentationFormat>Widescreen</PresentationFormat>
  <Paragraphs>242</Paragraphs>
  <Slides>55</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55</vt:i4>
      </vt:variant>
    </vt:vector>
  </HeadingPairs>
  <TitlesOfParts>
    <vt:vector size="59" baseType="lpstr">
      <vt:lpstr>Arial</vt:lpstr>
      <vt:lpstr>Book Antiqua</vt:lpstr>
      <vt:lpstr>Cambria Math</vt:lpstr>
      <vt:lpstr>Banded Design Yellow 16x9</vt:lpstr>
      <vt:lpstr>Proses Kontrol Nem Miktarı Ölçümü</vt:lpstr>
      <vt:lpstr>Gıda Proseslerinde Ölçümler</vt:lpstr>
      <vt:lpstr>Gıda Proseslerinde Ölçümler</vt:lpstr>
      <vt:lpstr>Giriş</vt:lpstr>
      <vt:lpstr>PowerPoint Presentation</vt:lpstr>
      <vt:lpstr>Nem Miktarı Ölçümü</vt:lpstr>
      <vt:lpstr>Gıda Kalitesinde Nemin Rolü</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Gıda Kalitesinde Nemin Rolü Nem Miktarı Tanımı</vt:lpstr>
      <vt:lpstr>PowerPoint Presentation</vt:lpstr>
      <vt:lpstr>PowerPoint Presentation</vt:lpstr>
      <vt:lpstr>PowerPoint Presentation</vt:lpstr>
      <vt:lpstr>PowerPoint Presentation</vt:lpstr>
      <vt:lpstr>PowerPoint Presentation</vt:lpstr>
      <vt:lpstr>PowerPoint Presentation</vt:lpstr>
      <vt:lpstr>Radyo Frekans (RF) Özdirenç Tekniği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Mikrodalga Emilim Yöntemi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http://www.southeastern-automation.com/Files/Berthold/moisture.html</vt:lpstr>
      <vt:lpstr>Mikrodalga Emilim Yöntemi Kayıp Faktörü Ölçümü</vt:lpstr>
      <vt:lpstr>Mikrodalga Emilim Yöntemi Kayıp Faktörü Ölçümü</vt:lpstr>
      <vt:lpstr>Mikrodalga Emilim Yöntemi Kayıp Faktörü Ölçümü</vt:lpstr>
      <vt:lpstr>Kızılötesi Tekniği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DC Direnç Tekniği</vt:lpstr>
      <vt:lpstr>PowerPoint Presentation</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Farhan Alfin</cp:lastModifiedBy>
  <cp:revision>2</cp:revision>
  <dcterms:created xsi:type="dcterms:W3CDTF">2015-10-27T08:17:55Z</dcterms:created>
  <dcterms:modified xsi:type="dcterms:W3CDTF">2026-04-24T07:23:19Z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TC029009979991</vt:lpwstr>
  </property>
</Properties>
</file>