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75"/>
  </p:notesMasterIdLst>
  <p:handoutMasterIdLst>
    <p:handoutMasterId r:id="rId76"/>
  </p:handoutMasterIdLst>
  <p:sldIdLst>
    <p:sldId id="256" r:id="rId3"/>
    <p:sldId id="266" r:id="rId4"/>
    <p:sldId id="267" r:id="rId5"/>
    <p:sldId id="346" r:id="rId6"/>
    <p:sldId id="345" r:id="rId7"/>
    <p:sldId id="344" r:id="rId8"/>
    <p:sldId id="398" r:id="rId9"/>
    <p:sldId id="403" r:id="rId10"/>
    <p:sldId id="401" r:id="rId11"/>
    <p:sldId id="399" r:id="rId12"/>
    <p:sldId id="400" r:id="rId13"/>
    <p:sldId id="404" r:id="rId14"/>
    <p:sldId id="375" r:id="rId15"/>
    <p:sldId id="376" r:id="rId16"/>
    <p:sldId id="444" r:id="rId17"/>
    <p:sldId id="405" r:id="rId18"/>
    <p:sldId id="450" r:id="rId19"/>
    <p:sldId id="439" r:id="rId20"/>
    <p:sldId id="378" r:id="rId21"/>
    <p:sldId id="379" r:id="rId22"/>
    <p:sldId id="377" r:id="rId23"/>
    <p:sldId id="449" r:id="rId24"/>
    <p:sldId id="407" r:id="rId25"/>
    <p:sldId id="408" r:id="rId26"/>
    <p:sldId id="448" r:id="rId27"/>
    <p:sldId id="409" r:id="rId28"/>
    <p:sldId id="381" r:id="rId29"/>
    <p:sldId id="411" r:id="rId30"/>
    <p:sldId id="441" r:id="rId31"/>
    <p:sldId id="412" r:id="rId32"/>
    <p:sldId id="383" r:id="rId33"/>
    <p:sldId id="440" r:id="rId34"/>
    <p:sldId id="413" r:id="rId35"/>
    <p:sldId id="384" r:id="rId36"/>
    <p:sldId id="436" r:id="rId37"/>
    <p:sldId id="385" r:id="rId38"/>
    <p:sldId id="414" r:id="rId39"/>
    <p:sldId id="415" r:id="rId40"/>
    <p:sldId id="416" r:id="rId41"/>
    <p:sldId id="386" r:id="rId42"/>
    <p:sldId id="417" r:id="rId43"/>
    <p:sldId id="437" r:id="rId44"/>
    <p:sldId id="387" r:id="rId45"/>
    <p:sldId id="418" r:id="rId46"/>
    <p:sldId id="419" r:id="rId47"/>
    <p:sldId id="388" r:id="rId48"/>
    <p:sldId id="389" r:id="rId49"/>
    <p:sldId id="390" r:id="rId50"/>
    <p:sldId id="438" r:id="rId51"/>
    <p:sldId id="420" r:id="rId52"/>
    <p:sldId id="391" r:id="rId53"/>
    <p:sldId id="421" r:id="rId54"/>
    <p:sldId id="422" r:id="rId55"/>
    <p:sldId id="423" r:id="rId56"/>
    <p:sldId id="392" r:id="rId57"/>
    <p:sldId id="424" r:id="rId58"/>
    <p:sldId id="393" r:id="rId59"/>
    <p:sldId id="425" r:id="rId60"/>
    <p:sldId id="426" r:id="rId61"/>
    <p:sldId id="394" r:id="rId62"/>
    <p:sldId id="427" r:id="rId63"/>
    <p:sldId id="428" r:id="rId64"/>
    <p:sldId id="429" r:id="rId65"/>
    <p:sldId id="434" r:id="rId66"/>
    <p:sldId id="395" r:id="rId67"/>
    <p:sldId id="430" r:id="rId68"/>
    <p:sldId id="432" r:id="rId69"/>
    <p:sldId id="442" r:id="rId70"/>
    <p:sldId id="445" r:id="rId71"/>
    <p:sldId id="447" r:id="rId72"/>
    <p:sldId id="446" r:id="rId73"/>
    <p:sldId id="435" r:id="rId7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0000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Açık Stil 2 - Vurgu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Açık Stil 2 - Vurgu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6" autoAdjust="0"/>
    <p:restoredTop sz="94291" autoAdjust="0"/>
  </p:normalViewPr>
  <p:slideViewPr>
    <p:cSldViewPr snapToGrid="0">
      <p:cViewPr varScale="1">
        <p:scale>
          <a:sx n="47" d="100"/>
          <a:sy n="47" d="100"/>
        </p:scale>
        <p:origin x="1027" y="43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3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1.xml"/><Relationship Id="rId29" Type="http://schemas.openxmlformats.org/officeDocument/2006/relationships/slide" Target="slides/slide2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024E61-76AB-4E06-83CE-FC94BA860D31}" type="doc">
      <dgm:prSet loTypeId="urn:microsoft.com/office/officeart/2005/8/layout/orgChart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9F36A211-24CB-4068-8194-B17601B95A5A}">
      <dgm:prSet phldrT="[Metin]"/>
      <dgm:spPr/>
      <dgm:t>
        <a:bodyPr/>
        <a:lstStyle/>
        <a:p>
          <a:r>
            <a:rPr lang="tr-TR" dirty="0"/>
            <a:t>Akışkan Tipleri</a:t>
          </a:r>
        </a:p>
      </dgm:t>
    </dgm:pt>
    <dgm:pt modelId="{E270EB18-DBF4-41D2-8416-CFE94F128AA6}" type="parTrans" cxnId="{9236BD72-79C6-45D1-A385-9FEFF6BDF18E}">
      <dgm:prSet/>
      <dgm:spPr/>
      <dgm:t>
        <a:bodyPr/>
        <a:lstStyle/>
        <a:p>
          <a:endParaRPr lang="tr-TR"/>
        </a:p>
      </dgm:t>
    </dgm:pt>
    <dgm:pt modelId="{2179C43F-B125-4601-8C5A-EFD041E9D26D}" type="sibTrans" cxnId="{9236BD72-79C6-45D1-A385-9FEFF6BDF18E}">
      <dgm:prSet/>
      <dgm:spPr/>
      <dgm:t>
        <a:bodyPr/>
        <a:lstStyle/>
        <a:p>
          <a:endParaRPr lang="tr-TR"/>
        </a:p>
      </dgm:t>
    </dgm:pt>
    <dgm:pt modelId="{F456D559-43B0-4BB6-BD30-DD42EAA9587A}">
      <dgm:prSet phldrT="[Metin]"/>
      <dgm:spPr/>
      <dgm:t>
        <a:bodyPr/>
        <a:lstStyle/>
        <a:p>
          <a:r>
            <a:rPr lang="tr-TR" dirty="0" err="1">
              <a:solidFill>
                <a:schemeClr val="tx2">
                  <a:lumMod val="95000"/>
                  <a:lumOff val="5000"/>
                </a:schemeClr>
              </a:solidFill>
            </a:rPr>
            <a:t>Newtonian</a:t>
          </a:r>
          <a:endParaRPr lang="tr-TR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r>
            <a:rPr lang="tr-TR" dirty="0"/>
            <a:t>(</a:t>
          </a:r>
          <a:r>
            <a:rPr lang="tr-TR" dirty="0">
              <a:solidFill>
                <a:srgbClr val="00B0F0"/>
              </a:solidFill>
            </a:rPr>
            <a:t>meyve suyu </a:t>
          </a:r>
          <a:r>
            <a:rPr lang="tr-TR" dirty="0"/>
            <a:t>)</a:t>
          </a:r>
        </a:p>
      </dgm:t>
    </dgm:pt>
    <dgm:pt modelId="{037A0CFB-BF09-44F8-9F1C-603A7207C30C}" type="parTrans" cxnId="{01F4736F-ACCA-467F-BEC4-356811E5761E}">
      <dgm:prSet/>
      <dgm:spPr/>
      <dgm:t>
        <a:bodyPr/>
        <a:lstStyle/>
        <a:p>
          <a:endParaRPr lang="tr-TR"/>
        </a:p>
      </dgm:t>
    </dgm:pt>
    <dgm:pt modelId="{CACF4ECD-55A1-4747-BB46-5CE0D22E85CD}" type="sibTrans" cxnId="{01F4736F-ACCA-467F-BEC4-356811E5761E}">
      <dgm:prSet/>
      <dgm:spPr/>
      <dgm:t>
        <a:bodyPr/>
        <a:lstStyle/>
        <a:p>
          <a:endParaRPr lang="tr-TR"/>
        </a:p>
      </dgm:t>
    </dgm:pt>
    <dgm:pt modelId="{8FAA6FFC-6F52-4733-8ED0-C479335E5A1A}">
      <dgm:prSet phldrT="[Metin]"/>
      <dgm:spPr/>
      <dgm:t>
        <a:bodyPr/>
        <a:lstStyle/>
        <a:p>
          <a:r>
            <a:rPr lang="tr-TR" dirty="0" err="1">
              <a:solidFill>
                <a:schemeClr val="tx2">
                  <a:lumMod val="95000"/>
                  <a:lumOff val="5000"/>
                </a:schemeClr>
              </a:solidFill>
            </a:rPr>
            <a:t>Newtonian</a:t>
          </a:r>
          <a:r>
            <a:rPr lang="tr-TR" dirty="0">
              <a:solidFill>
                <a:schemeClr val="tx2">
                  <a:lumMod val="95000"/>
                  <a:lumOff val="5000"/>
                </a:schemeClr>
              </a:solidFill>
            </a:rPr>
            <a:t> olmayan</a:t>
          </a:r>
          <a:endParaRPr lang="tr-TR" dirty="0"/>
        </a:p>
      </dgm:t>
    </dgm:pt>
    <dgm:pt modelId="{57DB50C7-F9D4-44C6-9311-DF4ACA0CBFAF}" type="parTrans" cxnId="{AB0B3494-C244-4CBD-ACB0-8A42A99EDD5F}">
      <dgm:prSet/>
      <dgm:spPr/>
      <dgm:t>
        <a:bodyPr/>
        <a:lstStyle/>
        <a:p>
          <a:endParaRPr lang="tr-TR"/>
        </a:p>
      </dgm:t>
    </dgm:pt>
    <dgm:pt modelId="{E7545DCA-3F44-455B-AC2B-A782EA808E8F}" type="sibTrans" cxnId="{AB0B3494-C244-4CBD-ACB0-8A42A99EDD5F}">
      <dgm:prSet/>
      <dgm:spPr/>
      <dgm:t>
        <a:bodyPr/>
        <a:lstStyle/>
        <a:p>
          <a:endParaRPr lang="tr-TR"/>
        </a:p>
      </dgm:t>
    </dgm:pt>
    <dgm:pt modelId="{011743DB-7433-4EED-A38E-D8B82CAE71FF}">
      <dgm:prSet/>
      <dgm:spPr/>
      <dgm:t>
        <a:bodyPr/>
        <a:lstStyle/>
        <a:p>
          <a:r>
            <a:rPr lang="tr-TR" dirty="0">
              <a:solidFill>
                <a:srgbClr val="0070C0"/>
              </a:solidFill>
            </a:rPr>
            <a:t>Zamana bağlı</a:t>
          </a:r>
          <a:endParaRPr lang="tr-TR" dirty="0"/>
        </a:p>
      </dgm:t>
    </dgm:pt>
    <dgm:pt modelId="{41CFA196-E721-4DCF-9C29-E1B19E616FDC}" type="parTrans" cxnId="{BDF7AA5B-03C4-4CC6-90FA-41B9AEE346C2}">
      <dgm:prSet/>
      <dgm:spPr/>
      <dgm:t>
        <a:bodyPr/>
        <a:lstStyle/>
        <a:p>
          <a:endParaRPr lang="tr-TR"/>
        </a:p>
      </dgm:t>
    </dgm:pt>
    <dgm:pt modelId="{2B7B14DA-A352-487B-83A9-9D7F83EB02EC}" type="sibTrans" cxnId="{BDF7AA5B-03C4-4CC6-90FA-41B9AEE346C2}">
      <dgm:prSet/>
      <dgm:spPr/>
      <dgm:t>
        <a:bodyPr/>
        <a:lstStyle/>
        <a:p>
          <a:endParaRPr lang="tr-TR"/>
        </a:p>
      </dgm:t>
    </dgm:pt>
    <dgm:pt modelId="{19DD0EE4-EE8A-4E42-AC80-E4D6A70352B1}">
      <dgm:prSet/>
      <dgm:spPr/>
      <dgm:t>
        <a:bodyPr/>
        <a:lstStyle/>
        <a:p>
          <a:r>
            <a:rPr lang="tr-TR" dirty="0">
              <a:solidFill>
                <a:srgbClr val="00B050"/>
              </a:solidFill>
            </a:rPr>
            <a:t>Zamandan bağımsız</a:t>
          </a:r>
        </a:p>
        <a:p>
          <a:r>
            <a:rPr lang="tr-TR" dirty="0" err="1">
              <a:solidFill>
                <a:schemeClr val="tx2"/>
              </a:solidFill>
            </a:rPr>
            <a:t>Bingham</a:t>
          </a:r>
          <a:r>
            <a:rPr lang="tr-TR" dirty="0">
              <a:solidFill>
                <a:schemeClr val="tx2"/>
              </a:solidFill>
            </a:rPr>
            <a:t> sıvıları</a:t>
          </a:r>
        </a:p>
        <a:p>
          <a:r>
            <a:rPr lang="tr-TR" dirty="0">
              <a:solidFill>
                <a:srgbClr val="0070C0"/>
              </a:solidFill>
            </a:rPr>
            <a:t>Nişasta macunu </a:t>
          </a:r>
          <a:r>
            <a:rPr lang="tr-TR" dirty="0">
              <a:solidFill>
                <a:schemeClr val="tx2"/>
              </a:solidFill>
            </a:rPr>
            <a:t> </a:t>
          </a:r>
          <a:r>
            <a:rPr lang="tr-TR" dirty="0">
              <a:solidFill>
                <a:srgbClr val="00B050"/>
              </a:solidFill>
            </a:rPr>
            <a:t> </a:t>
          </a:r>
          <a:endParaRPr lang="tr-TR" dirty="0"/>
        </a:p>
      </dgm:t>
    </dgm:pt>
    <dgm:pt modelId="{9C528712-E914-4C59-9DDD-9EDCB5339E75}" type="parTrans" cxnId="{69E3AE48-9900-4E62-B569-D5463C05F240}">
      <dgm:prSet/>
      <dgm:spPr/>
      <dgm:t>
        <a:bodyPr/>
        <a:lstStyle/>
        <a:p>
          <a:endParaRPr lang="tr-TR"/>
        </a:p>
      </dgm:t>
    </dgm:pt>
    <dgm:pt modelId="{EE617780-900D-44CA-8AA0-EC179137F866}" type="sibTrans" cxnId="{69E3AE48-9900-4E62-B569-D5463C05F240}">
      <dgm:prSet/>
      <dgm:spPr/>
      <dgm:t>
        <a:bodyPr/>
        <a:lstStyle/>
        <a:p>
          <a:endParaRPr lang="tr-TR"/>
        </a:p>
      </dgm:t>
    </dgm:pt>
    <dgm:pt modelId="{3343F954-C944-4923-8F23-20D18845CAA2}">
      <dgm:prSet/>
      <dgm:spPr/>
      <dgm:t>
        <a:bodyPr/>
        <a:lstStyle/>
        <a:p>
          <a:r>
            <a:rPr lang="tr-TR" dirty="0">
              <a:solidFill>
                <a:srgbClr val="00B050"/>
              </a:solidFill>
            </a:rPr>
            <a:t>Kayma incelme</a:t>
          </a:r>
        </a:p>
        <a:p>
          <a:r>
            <a: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tr-TR" dirty="0">
              <a:solidFill>
                <a:srgbClr val="00B050"/>
              </a:solidFill>
            </a:rPr>
            <a:t>Meyve püreleri) </a:t>
          </a:r>
          <a:endParaRPr lang="tr-TR" dirty="0"/>
        </a:p>
      </dgm:t>
    </dgm:pt>
    <dgm:pt modelId="{A4DEDC17-7C3D-4FCF-936E-7A0CC1DDE1AF}" type="parTrans" cxnId="{9CBB7B8B-FEC7-4920-936A-2E8C513A62EB}">
      <dgm:prSet/>
      <dgm:spPr/>
      <dgm:t>
        <a:bodyPr/>
        <a:lstStyle/>
        <a:p>
          <a:endParaRPr lang="tr-TR"/>
        </a:p>
      </dgm:t>
    </dgm:pt>
    <dgm:pt modelId="{8D122111-AE2A-4C9B-A5E7-34CCB1B938C2}" type="sibTrans" cxnId="{9CBB7B8B-FEC7-4920-936A-2E8C513A62EB}">
      <dgm:prSet/>
      <dgm:spPr/>
      <dgm:t>
        <a:bodyPr/>
        <a:lstStyle/>
        <a:p>
          <a:endParaRPr lang="tr-TR"/>
        </a:p>
      </dgm:t>
    </dgm:pt>
    <dgm:pt modelId="{A7E3EE2E-3A2B-4E99-81A2-EEA92B0D2329}">
      <dgm:prSet/>
      <dgm:spPr/>
      <dgm:t>
        <a:bodyPr/>
        <a:lstStyle/>
        <a:p>
          <a:r>
            <a:rPr lang="tr-TR" dirty="0">
              <a:solidFill>
                <a:schemeClr val="bg2">
                  <a:lumMod val="10000"/>
                </a:schemeClr>
              </a:solidFill>
            </a:rPr>
            <a:t>Kayma kalınlaşma</a:t>
          </a:r>
        </a:p>
        <a:p>
          <a:r>
            <a:rPr lang="tr-TR" dirty="0">
              <a:solidFill>
                <a:schemeClr val="bg2">
                  <a:lumMod val="10000"/>
                </a:schemeClr>
              </a:solidFill>
            </a:rPr>
            <a:t>(</a:t>
          </a:r>
          <a:r>
            <a:rPr lang="tr-TR" dirty="0">
              <a:solidFill>
                <a:srgbClr val="7030A0"/>
              </a:solidFill>
            </a:rPr>
            <a:t>fıstık </a:t>
          </a:r>
          <a:r>
            <a:rPr lang="tr-TR" dirty="0">
              <a:solidFill>
                <a:srgbClr val="FF0000"/>
              </a:solidFill>
            </a:rPr>
            <a:t>ezmesi </a:t>
          </a:r>
          <a:r>
            <a:rPr lang="tr-TR" dirty="0">
              <a:solidFill>
                <a:schemeClr val="bg2">
                  <a:lumMod val="10000"/>
                </a:schemeClr>
              </a:solidFill>
            </a:rPr>
            <a:t>) </a:t>
          </a:r>
          <a:endParaRPr lang="tr-TR" dirty="0"/>
        </a:p>
      </dgm:t>
    </dgm:pt>
    <dgm:pt modelId="{A466CFCF-7325-4816-A7AA-CB86821BCEF5}" type="parTrans" cxnId="{526A0C16-F73E-4DED-A206-C36B0651A44F}">
      <dgm:prSet/>
      <dgm:spPr/>
      <dgm:t>
        <a:bodyPr/>
        <a:lstStyle/>
        <a:p>
          <a:endParaRPr lang="tr-TR"/>
        </a:p>
      </dgm:t>
    </dgm:pt>
    <dgm:pt modelId="{031F99AA-BE0D-486B-A508-CD92122DCC98}" type="sibTrans" cxnId="{526A0C16-F73E-4DED-A206-C36B0651A44F}">
      <dgm:prSet/>
      <dgm:spPr/>
      <dgm:t>
        <a:bodyPr/>
        <a:lstStyle/>
        <a:p>
          <a:endParaRPr lang="tr-TR"/>
        </a:p>
      </dgm:t>
    </dgm:pt>
    <dgm:pt modelId="{C9805620-E06C-4147-8CC0-ABCC74518BF6}" type="pres">
      <dgm:prSet presAssocID="{73024E61-76AB-4E06-83CE-FC94BA860D3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467BF00-711D-438E-9F02-E6A7168C6040}" type="pres">
      <dgm:prSet presAssocID="{9F36A211-24CB-4068-8194-B17601B95A5A}" presName="hierRoot1" presStyleCnt="0">
        <dgm:presLayoutVars>
          <dgm:hierBranch val="init"/>
        </dgm:presLayoutVars>
      </dgm:prSet>
      <dgm:spPr/>
    </dgm:pt>
    <dgm:pt modelId="{85965341-697A-4419-8986-B17A96713674}" type="pres">
      <dgm:prSet presAssocID="{9F36A211-24CB-4068-8194-B17601B95A5A}" presName="rootComposite1" presStyleCnt="0"/>
      <dgm:spPr/>
    </dgm:pt>
    <dgm:pt modelId="{0BB35408-E544-4BB4-88EB-033E25C2DB62}" type="pres">
      <dgm:prSet presAssocID="{9F36A211-24CB-4068-8194-B17601B95A5A}" presName="rootText1" presStyleLbl="node0" presStyleIdx="0" presStyleCnt="1" custScaleX="171194" custScaleY="95099" custLinFactNeighborY="-26586">
        <dgm:presLayoutVars>
          <dgm:chPref val="3"/>
        </dgm:presLayoutVars>
      </dgm:prSet>
      <dgm:spPr/>
    </dgm:pt>
    <dgm:pt modelId="{48C00C29-080D-4114-8E79-9FC160948AAA}" type="pres">
      <dgm:prSet presAssocID="{9F36A211-24CB-4068-8194-B17601B95A5A}" presName="rootConnector1" presStyleLbl="node1" presStyleIdx="0" presStyleCnt="0"/>
      <dgm:spPr/>
    </dgm:pt>
    <dgm:pt modelId="{D8A383D4-E964-4F49-A50D-923B2A952D8B}" type="pres">
      <dgm:prSet presAssocID="{9F36A211-24CB-4068-8194-B17601B95A5A}" presName="hierChild2" presStyleCnt="0"/>
      <dgm:spPr/>
    </dgm:pt>
    <dgm:pt modelId="{80FE48F3-1A07-4F4D-9C50-383291486601}" type="pres">
      <dgm:prSet presAssocID="{037A0CFB-BF09-44F8-9F1C-603A7207C30C}" presName="Name37" presStyleLbl="parChTrans1D2" presStyleIdx="0" presStyleCnt="2"/>
      <dgm:spPr/>
    </dgm:pt>
    <dgm:pt modelId="{85B7251D-DD18-4E38-9E90-BDBB621476A1}" type="pres">
      <dgm:prSet presAssocID="{F456D559-43B0-4BB6-BD30-DD42EAA9587A}" presName="hierRoot2" presStyleCnt="0">
        <dgm:presLayoutVars>
          <dgm:hierBranch val="init"/>
        </dgm:presLayoutVars>
      </dgm:prSet>
      <dgm:spPr/>
    </dgm:pt>
    <dgm:pt modelId="{2E0A93D9-A6C3-42D5-B2FF-15A8B9475F7A}" type="pres">
      <dgm:prSet presAssocID="{F456D559-43B0-4BB6-BD30-DD42EAA9587A}" presName="rootComposite" presStyleCnt="0"/>
      <dgm:spPr/>
    </dgm:pt>
    <dgm:pt modelId="{3F74B163-B732-4F34-92C1-15909D24C8EF}" type="pres">
      <dgm:prSet presAssocID="{F456D559-43B0-4BB6-BD30-DD42EAA9587A}" presName="rootText" presStyleLbl="node2" presStyleIdx="0" presStyleCnt="2">
        <dgm:presLayoutVars>
          <dgm:chPref val="3"/>
        </dgm:presLayoutVars>
      </dgm:prSet>
      <dgm:spPr/>
    </dgm:pt>
    <dgm:pt modelId="{FA84B160-44E8-40BC-9B5E-EC3E5156203D}" type="pres">
      <dgm:prSet presAssocID="{F456D559-43B0-4BB6-BD30-DD42EAA9587A}" presName="rootConnector" presStyleLbl="node2" presStyleIdx="0" presStyleCnt="2"/>
      <dgm:spPr/>
    </dgm:pt>
    <dgm:pt modelId="{0E6357D0-0F6E-4845-8EDB-C4605543F297}" type="pres">
      <dgm:prSet presAssocID="{F456D559-43B0-4BB6-BD30-DD42EAA9587A}" presName="hierChild4" presStyleCnt="0"/>
      <dgm:spPr/>
    </dgm:pt>
    <dgm:pt modelId="{B80DBA86-F0C9-4924-BD27-05D2FDDF4BCA}" type="pres">
      <dgm:prSet presAssocID="{F456D559-43B0-4BB6-BD30-DD42EAA9587A}" presName="hierChild5" presStyleCnt="0"/>
      <dgm:spPr/>
    </dgm:pt>
    <dgm:pt modelId="{4559FCF5-F382-4D99-95A9-EC6DF946DD6C}" type="pres">
      <dgm:prSet presAssocID="{57DB50C7-F9D4-44C6-9311-DF4ACA0CBFAF}" presName="Name37" presStyleLbl="parChTrans1D2" presStyleIdx="1" presStyleCnt="2"/>
      <dgm:spPr/>
    </dgm:pt>
    <dgm:pt modelId="{381D494A-103E-4C60-8BDB-25DCAB38184A}" type="pres">
      <dgm:prSet presAssocID="{8FAA6FFC-6F52-4733-8ED0-C479335E5A1A}" presName="hierRoot2" presStyleCnt="0">
        <dgm:presLayoutVars>
          <dgm:hierBranch/>
        </dgm:presLayoutVars>
      </dgm:prSet>
      <dgm:spPr/>
    </dgm:pt>
    <dgm:pt modelId="{909C2396-60ED-4999-ACA0-636DBFD0DD76}" type="pres">
      <dgm:prSet presAssocID="{8FAA6FFC-6F52-4733-8ED0-C479335E5A1A}" presName="rootComposite" presStyleCnt="0"/>
      <dgm:spPr/>
    </dgm:pt>
    <dgm:pt modelId="{3481CB33-F36E-4C26-BCF4-645414B0D81C}" type="pres">
      <dgm:prSet presAssocID="{8FAA6FFC-6F52-4733-8ED0-C479335E5A1A}" presName="rootText" presStyleLbl="node2" presStyleIdx="1" presStyleCnt="2" custScaleX="225985">
        <dgm:presLayoutVars>
          <dgm:chPref val="3"/>
        </dgm:presLayoutVars>
      </dgm:prSet>
      <dgm:spPr/>
    </dgm:pt>
    <dgm:pt modelId="{F5114CB4-FF3B-4230-BB0A-1F46AAE887C9}" type="pres">
      <dgm:prSet presAssocID="{8FAA6FFC-6F52-4733-8ED0-C479335E5A1A}" presName="rootConnector" presStyleLbl="node2" presStyleIdx="1" presStyleCnt="2"/>
      <dgm:spPr/>
    </dgm:pt>
    <dgm:pt modelId="{4B5E780C-6168-4C6E-A331-F2EEA0353A9D}" type="pres">
      <dgm:prSet presAssocID="{8FAA6FFC-6F52-4733-8ED0-C479335E5A1A}" presName="hierChild4" presStyleCnt="0"/>
      <dgm:spPr/>
    </dgm:pt>
    <dgm:pt modelId="{39DE6D77-D191-49A7-85D7-4489AD260BBD}" type="pres">
      <dgm:prSet presAssocID="{41CFA196-E721-4DCF-9C29-E1B19E616FDC}" presName="Name35" presStyleLbl="parChTrans1D3" presStyleIdx="0" presStyleCnt="2"/>
      <dgm:spPr/>
    </dgm:pt>
    <dgm:pt modelId="{5A5BB3C5-45D5-47C1-9B38-5153C14EADC8}" type="pres">
      <dgm:prSet presAssocID="{011743DB-7433-4EED-A38E-D8B82CAE71FF}" presName="hierRoot2" presStyleCnt="0">
        <dgm:presLayoutVars>
          <dgm:hierBranch/>
        </dgm:presLayoutVars>
      </dgm:prSet>
      <dgm:spPr/>
    </dgm:pt>
    <dgm:pt modelId="{B8E36542-EB2B-4B1D-93EF-21078A4F21B3}" type="pres">
      <dgm:prSet presAssocID="{011743DB-7433-4EED-A38E-D8B82CAE71FF}" presName="rootComposite" presStyleCnt="0"/>
      <dgm:spPr/>
    </dgm:pt>
    <dgm:pt modelId="{F9B2DA26-FFBB-4194-94F1-3F2433C448DF}" type="pres">
      <dgm:prSet presAssocID="{011743DB-7433-4EED-A38E-D8B82CAE71FF}" presName="rootText" presStyleLbl="node3" presStyleIdx="0" presStyleCnt="2" custScaleX="158254" custScaleY="137050">
        <dgm:presLayoutVars>
          <dgm:chPref val="3"/>
        </dgm:presLayoutVars>
      </dgm:prSet>
      <dgm:spPr/>
    </dgm:pt>
    <dgm:pt modelId="{E09519E0-6D37-4C35-AEA2-08CB858C74FC}" type="pres">
      <dgm:prSet presAssocID="{011743DB-7433-4EED-A38E-D8B82CAE71FF}" presName="rootConnector" presStyleLbl="node3" presStyleIdx="0" presStyleCnt="2"/>
      <dgm:spPr/>
    </dgm:pt>
    <dgm:pt modelId="{E6A91EC3-332B-4A75-B2B9-4F4A6E24D791}" type="pres">
      <dgm:prSet presAssocID="{011743DB-7433-4EED-A38E-D8B82CAE71FF}" presName="hierChild4" presStyleCnt="0"/>
      <dgm:spPr/>
    </dgm:pt>
    <dgm:pt modelId="{DFCBF9E2-67A7-4E66-AFA5-03AB91294C4C}" type="pres">
      <dgm:prSet presAssocID="{A4DEDC17-7C3D-4FCF-936E-7A0CC1DDE1AF}" presName="Name35" presStyleLbl="parChTrans1D4" presStyleIdx="0" presStyleCnt="2"/>
      <dgm:spPr/>
    </dgm:pt>
    <dgm:pt modelId="{E088CEB4-5012-4962-9EA9-3D048E7669A5}" type="pres">
      <dgm:prSet presAssocID="{3343F954-C944-4923-8F23-20D18845CAA2}" presName="hierRoot2" presStyleCnt="0">
        <dgm:presLayoutVars>
          <dgm:hierBranch val="init"/>
        </dgm:presLayoutVars>
      </dgm:prSet>
      <dgm:spPr/>
    </dgm:pt>
    <dgm:pt modelId="{04D370FE-2182-4902-8A4E-3762EE092FB5}" type="pres">
      <dgm:prSet presAssocID="{3343F954-C944-4923-8F23-20D18845CAA2}" presName="rootComposite" presStyleCnt="0"/>
      <dgm:spPr/>
    </dgm:pt>
    <dgm:pt modelId="{1BE6E34A-95C0-4CFA-A182-3C1FCA40F4CB}" type="pres">
      <dgm:prSet presAssocID="{3343F954-C944-4923-8F23-20D18845CAA2}" presName="rootText" presStyleLbl="node4" presStyleIdx="0" presStyleCnt="2" custScaleX="161947">
        <dgm:presLayoutVars>
          <dgm:chPref val="3"/>
        </dgm:presLayoutVars>
      </dgm:prSet>
      <dgm:spPr/>
    </dgm:pt>
    <dgm:pt modelId="{E9BB8D2A-76BC-4883-9251-B7C18928C636}" type="pres">
      <dgm:prSet presAssocID="{3343F954-C944-4923-8F23-20D18845CAA2}" presName="rootConnector" presStyleLbl="node4" presStyleIdx="0" presStyleCnt="2"/>
      <dgm:spPr/>
    </dgm:pt>
    <dgm:pt modelId="{C5243E8E-D71B-4D45-9861-784329F7A369}" type="pres">
      <dgm:prSet presAssocID="{3343F954-C944-4923-8F23-20D18845CAA2}" presName="hierChild4" presStyleCnt="0"/>
      <dgm:spPr/>
    </dgm:pt>
    <dgm:pt modelId="{D454BB57-7C6E-4556-89A2-387938CC0CD6}" type="pres">
      <dgm:prSet presAssocID="{3343F954-C944-4923-8F23-20D18845CAA2}" presName="hierChild5" presStyleCnt="0"/>
      <dgm:spPr/>
    </dgm:pt>
    <dgm:pt modelId="{CFE329CE-81C9-4DC6-AFF1-725526F77F90}" type="pres">
      <dgm:prSet presAssocID="{A466CFCF-7325-4816-A7AA-CB86821BCEF5}" presName="Name35" presStyleLbl="parChTrans1D4" presStyleIdx="1" presStyleCnt="2"/>
      <dgm:spPr/>
    </dgm:pt>
    <dgm:pt modelId="{740DBB70-7C1E-46A8-89E3-8CDFBFF354B0}" type="pres">
      <dgm:prSet presAssocID="{A7E3EE2E-3A2B-4E99-81A2-EEA92B0D2329}" presName="hierRoot2" presStyleCnt="0">
        <dgm:presLayoutVars>
          <dgm:hierBranch val="init"/>
        </dgm:presLayoutVars>
      </dgm:prSet>
      <dgm:spPr/>
    </dgm:pt>
    <dgm:pt modelId="{AA2E1694-F97F-4691-ADEF-30EA859CC493}" type="pres">
      <dgm:prSet presAssocID="{A7E3EE2E-3A2B-4E99-81A2-EEA92B0D2329}" presName="rootComposite" presStyleCnt="0"/>
      <dgm:spPr/>
    </dgm:pt>
    <dgm:pt modelId="{E7C60680-F0EB-4635-825E-44901F55C789}" type="pres">
      <dgm:prSet presAssocID="{A7E3EE2E-3A2B-4E99-81A2-EEA92B0D2329}" presName="rootText" presStyleLbl="node4" presStyleIdx="1" presStyleCnt="2" custScaleX="199869">
        <dgm:presLayoutVars>
          <dgm:chPref val="3"/>
        </dgm:presLayoutVars>
      </dgm:prSet>
      <dgm:spPr/>
    </dgm:pt>
    <dgm:pt modelId="{E36589B7-1284-4CDD-AD57-F9F995626542}" type="pres">
      <dgm:prSet presAssocID="{A7E3EE2E-3A2B-4E99-81A2-EEA92B0D2329}" presName="rootConnector" presStyleLbl="node4" presStyleIdx="1" presStyleCnt="2"/>
      <dgm:spPr/>
    </dgm:pt>
    <dgm:pt modelId="{A3781E43-BF5C-4BF9-9C4C-429968FC2E68}" type="pres">
      <dgm:prSet presAssocID="{A7E3EE2E-3A2B-4E99-81A2-EEA92B0D2329}" presName="hierChild4" presStyleCnt="0"/>
      <dgm:spPr/>
    </dgm:pt>
    <dgm:pt modelId="{AD81C0B5-7A5B-41AB-AB95-35DD9006AD45}" type="pres">
      <dgm:prSet presAssocID="{A7E3EE2E-3A2B-4E99-81A2-EEA92B0D2329}" presName="hierChild5" presStyleCnt="0"/>
      <dgm:spPr/>
    </dgm:pt>
    <dgm:pt modelId="{CD18E63D-6A03-4FB0-AABF-BD87A399067F}" type="pres">
      <dgm:prSet presAssocID="{011743DB-7433-4EED-A38E-D8B82CAE71FF}" presName="hierChild5" presStyleCnt="0"/>
      <dgm:spPr/>
    </dgm:pt>
    <dgm:pt modelId="{2551CA5D-6BDB-4FAC-9F4D-25A86BBD83BB}" type="pres">
      <dgm:prSet presAssocID="{9C528712-E914-4C59-9DDD-9EDCB5339E75}" presName="Name35" presStyleLbl="parChTrans1D3" presStyleIdx="1" presStyleCnt="2"/>
      <dgm:spPr/>
    </dgm:pt>
    <dgm:pt modelId="{618F9C55-6E5C-4A17-A8F8-702C360C5D27}" type="pres">
      <dgm:prSet presAssocID="{19DD0EE4-EE8A-4E42-AC80-E4D6A70352B1}" presName="hierRoot2" presStyleCnt="0">
        <dgm:presLayoutVars>
          <dgm:hierBranch val="init"/>
        </dgm:presLayoutVars>
      </dgm:prSet>
      <dgm:spPr/>
    </dgm:pt>
    <dgm:pt modelId="{CF6C42AC-C5E7-4ED4-9664-2445A613197B}" type="pres">
      <dgm:prSet presAssocID="{19DD0EE4-EE8A-4E42-AC80-E4D6A70352B1}" presName="rootComposite" presStyleCnt="0"/>
      <dgm:spPr/>
    </dgm:pt>
    <dgm:pt modelId="{1CE1024A-A1D3-41BF-9581-D672CA4164E4}" type="pres">
      <dgm:prSet presAssocID="{19DD0EE4-EE8A-4E42-AC80-E4D6A70352B1}" presName="rootText" presStyleLbl="node3" presStyleIdx="1" presStyleCnt="2" custScaleX="184738" custScaleY="137050">
        <dgm:presLayoutVars>
          <dgm:chPref val="3"/>
        </dgm:presLayoutVars>
      </dgm:prSet>
      <dgm:spPr/>
    </dgm:pt>
    <dgm:pt modelId="{B324C5AF-D941-4A7F-9458-A8FC19CCA94B}" type="pres">
      <dgm:prSet presAssocID="{19DD0EE4-EE8A-4E42-AC80-E4D6A70352B1}" presName="rootConnector" presStyleLbl="node3" presStyleIdx="1" presStyleCnt="2"/>
      <dgm:spPr/>
    </dgm:pt>
    <dgm:pt modelId="{19D859C2-8B0A-49F8-AA75-2DDC67524D09}" type="pres">
      <dgm:prSet presAssocID="{19DD0EE4-EE8A-4E42-AC80-E4D6A70352B1}" presName="hierChild4" presStyleCnt="0"/>
      <dgm:spPr/>
    </dgm:pt>
    <dgm:pt modelId="{40DE0476-7EAF-47E8-96E1-CE186FD1A612}" type="pres">
      <dgm:prSet presAssocID="{19DD0EE4-EE8A-4E42-AC80-E4D6A70352B1}" presName="hierChild5" presStyleCnt="0"/>
      <dgm:spPr/>
    </dgm:pt>
    <dgm:pt modelId="{B07DA1CE-9A80-4271-959A-80B7C3E1BFC2}" type="pres">
      <dgm:prSet presAssocID="{8FAA6FFC-6F52-4733-8ED0-C479335E5A1A}" presName="hierChild5" presStyleCnt="0"/>
      <dgm:spPr/>
    </dgm:pt>
    <dgm:pt modelId="{1899B79B-D89C-46AC-A67E-D43E647C0750}" type="pres">
      <dgm:prSet presAssocID="{9F36A211-24CB-4068-8194-B17601B95A5A}" presName="hierChild3" presStyleCnt="0"/>
      <dgm:spPr/>
    </dgm:pt>
  </dgm:ptLst>
  <dgm:cxnLst>
    <dgm:cxn modelId="{6AAC6506-BD88-4423-A408-042ACB5BE2C7}" type="presOf" srcId="{F456D559-43B0-4BB6-BD30-DD42EAA9587A}" destId="{3F74B163-B732-4F34-92C1-15909D24C8EF}" srcOrd="0" destOrd="0" presId="urn:microsoft.com/office/officeart/2005/8/layout/orgChart1"/>
    <dgm:cxn modelId="{526A0C16-F73E-4DED-A206-C36B0651A44F}" srcId="{011743DB-7433-4EED-A38E-D8B82CAE71FF}" destId="{A7E3EE2E-3A2B-4E99-81A2-EEA92B0D2329}" srcOrd="1" destOrd="0" parTransId="{A466CFCF-7325-4816-A7AA-CB86821BCEF5}" sibTransId="{031F99AA-BE0D-486B-A508-CD92122DCC98}"/>
    <dgm:cxn modelId="{B1BA8224-D583-4A4A-AEA9-838FA79B7823}" type="presOf" srcId="{3343F954-C944-4923-8F23-20D18845CAA2}" destId="{1BE6E34A-95C0-4CFA-A182-3C1FCA40F4CB}" srcOrd="0" destOrd="0" presId="urn:microsoft.com/office/officeart/2005/8/layout/orgChart1"/>
    <dgm:cxn modelId="{4158DD25-56A6-4375-B44F-E6863A821353}" type="presOf" srcId="{19DD0EE4-EE8A-4E42-AC80-E4D6A70352B1}" destId="{B324C5AF-D941-4A7F-9458-A8FC19CCA94B}" srcOrd="1" destOrd="0" presId="urn:microsoft.com/office/officeart/2005/8/layout/orgChart1"/>
    <dgm:cxn modelId="{BE84CD29-08F9-448C-AB80-2CE985FD13EB}" type="presOf" srcId="{9F36A211-24CB-4068-8194-B17601B95A5A}" destId="{48C00C29-080D-4114-8E79-9FC160948AAA}" srcOrd="1" destOrd="0" presId="urn:microsoft.com/office/officeart/2005/8/layout/orgChart1"/>
    <dgm:cxn modelId="{395B452A-4680-43A2-8800-E7972267BC98}" type="presOf" srcId="{3343F954-C944-4923-8F23-20D18845CAA2}" destId="{E9BB8D2A-76BC-4883-9251-B7C18928C636}" srcOrd="1" destOrd="0" presId="urn:microsoft.com/office/officeart/2005/8/layout/orgChart1"/>
    <dgm:cxn modelId="{BDF7AA5B-03C4-4CC6-90FA-41B9AEE346C2}" srcId="{8FAA6FFC-6F52-4733-8ED0-C479335E5A1A}" destId="{011743DB-7433-4EED-A38E-D8B82CAE71FF}" srcOrd="0" destOrd="0" parTransId="{41CFA196-E721-4DCF-9C29-E1B19E616FDC}" sibTransId="{2B7B14DA-A352-487B-83A9-9D7F83EB02EC}"/>
    <dgm:cxn modelId="{4263FF5B-D931-4F12-A099-E436912DCF8F}" type="presOf" srcId="{8FAA6FFC-6F52-4733-8ED0-C479335E5A1A}" destId="{F5114CB4-FF3B-4230-BB0A-1F46AAE887C9}" srcOrd="1" destOrd="0" presId="urn:microsoft.com/office/officeart/2005/8/layout/orgChart1"/>
    <dgm:cxn modelId="{80BDCE41-3734-4156-8D65-32297AA7F765}" type="presOf" srcId="{037A0CFB-BF09-44F8-9F1C-603A7207C30C}" destId="{80FE48F3-1A07-4F4D-9C50-383291486601}" srcOrd="0" destOrd="0" presId="urn:microsoft.com/office/officeart/2005/8/layout/orgChart1"/>
    <dgm:cxn modelId="{D890EF41-6D1F-4196-A8E1-3CAE1DDD10CA}" type="presOf" srcId="{011743DB-7433-4EED-A38E-D8B82CAE71FF}" destId="{F9B2DA26-FFBB-4194-94F1-3F2433C448DF}" srcOrd="0" destOrd="0" presId="urn:microsoft.com/office/officeart/2005/8/layout/orgChart1"/>
    <dgm:cxn modelId="{61102064-A010-43F7-81D6-6AE9AD07E0AA}" type="presOf" srcId="{19DD0EE4-EE8A-4E42-AC80-E4D6A70352B1}" destId="{1CE1024A-A1D3-41BF-9581-D672CA4164E4}" srcOrd="0" destOrd="0" presId="urn:microsoft.com/office/officeart/2005/8/layout/orgChart1"/>
    <dgm:cxn modelId="{69E3AE48-9900-4E62-B569-D5463C05F240}" srcId="{8FAA6FFC-6F52-4733-8ED0-C479335E5A1A}" destId="{19DD0EE4-EE8A-4E42-AC80-E4D6A70352B1}" srcOrd="1" destOrd="0" parTransId="{9C528712-E914-4C59-9DDD-9EDCB5339E75}" sibTransId="{EE617780-900D-44CA-8AA0-EC179137F866}"/>
    <dgm:cxn modelId="{622D5769-25D1-450E-917D-7E5331EFFB68}" type="presOf" srcId="{F456D559-43B0-4BB6-BD30-DD42EAA9587A}" destId="{FA84B160-44E8-40BC-9B5E-EC3E5156203D}" srcOrd="1" destOrd="0" presId="urn:microsoft.com/office/officeart/2005/8/layout/orgChart1"/>
    <dgm:cxn modelId="{01F4736F-ACCA-467F-BEC4-356811E5761E}" srcId="{9F36A211-24CB-4068-8194-B17601B95A5A}" destId="{F456D559-43B0-4BB6-BD30-DD42EAA9587A}" srcOrd="0" destOrd="0" parTransId="{037A0CFB-BF09-44F8-9F1C-603A7207C30C}" sibTransId="{CACF4ECD-55A1-4747-BB46-5CE0D22E85CD}"/>
    <dgm:cxn modelId="{9236BD72-79C6-45D1-A385-9FEFF6BDF18E}" srcId="{73024E61-76AB-4E06-83CE-FC94BA860D31}" destId="{9F36A211-24CB-4068-8194-B17601B95A5A}" srcOrd="0" destOrd="0" parTransId="{E270EB18-DBF4-41D2-8416-CFE94F128AA6}" sibTransId="{2179C43F-B125-4601-8C5A-EFD041E9D26D}"/>
    <dgm:cxn modelId="{987F3A83-F3B1-4365-870C-6124A75F6DD1}" type="presOf" srcId="{A7E3EE2E-3A2B-4E99-81A2-EEA92B0D2329}" destId="{E36589B7-1284-4CDD-AD57-F9F995626542}" srcOrd="1" destOrd="0" presId="urn:microsoft.com/office/officeart/2005/8/layout/orgChart1"/>
    <dgm:cxn modelId="{23C5988A-740A-4248-906E-1D045A954376}" type="presOf" srcId="{A4DEDC17-7C3D-4FCF-936E-7A0CC1DDE1AF}" destId="{DFCBF9E2-67A7-4E66-AFA5-03AB91294C4C}" srcOrd="0" destOrd="0" presId="urn:microsoft.com/office/officeart/2005/8/layout/orgChart1"/>
    <dgm:cxn modelId="{9CBB7B8B-FEC7-4920-936A-2E8C513A62EB}" srcId="{011743DB-7433-4EED-A38E-D8B82CAE71FF}" destId="{3343F954-C944-4923-8F23-20D18845CAA2}" srcOrd="0" destOrd="0" parTransId="{A4DEDC17-7C3D-4FCF-936E-7A0CC1DDE1AF}" sibTransId="{8D122111-AE2A-4C9B-A5E7-34CCB1B938C2}"/>
    <dgm:cxn modelId="{AB0B3494-C244-4CBD-ACB0-8A42A99EDD5F}" srcId="{9F36A211-24CB-4068-8194-B17601B95A5A}" destId="{8FAA6FFC-6F52-4733-8ED0-C479335E5A1A}" srcOrd="1" destOrd="0" parTransId="{57DB50C7-F9D4-44C6-9311-DF4ACA0CBFAF}" sibTransId="{E7545DCA-3F44-455B-AC2B-A782EA808E8F}"/>
    <dgm:cxn modelId="{7C564F97-8F0A-4944-A01A-8042998D3693}" type="presOf" srcId="{9F36A211-24CB-4068-8194-B17601B95A5A}" destId="{0BB35408-E544-4BB4-88EB-033E25C2DB62}" srcOrd="0" destOrd="0" presId="urn:microsoft.com/office/officeart/2005/8/layout/orgChart1"/>
    <dgm:cxn modelId="{7E4202A6-5748-44DC-9E1B-D4F0605073A5}" type="presOf" srcId="{011743DB-7433-4EED-A38E-D8B82CAE71FF}" destId="{E09519E0-6D37-4C35-AEA2-08CB858C74FC}" srcOrd="1" destOrd="0" presId="urn:microsoft.com/office/officeart/2005/8/layout/orgChart1"/>
    <dgm:cxn modelId="{6543F4BA-3C66-48FC-91A9-EDA66FF81088}" type="presOf" srcId="{73024E61-76AB-4E06-83CE-FC94BA860D31}" destId="{C9805620-E06C-4147-8CC0-ABCC74518BF6}" srcOrd="0" destOrd="0" presId="urn:microsoft.com/office/officeart/2005/8/layout/orgChart1"/>
    <dgm:cxn modelId="{B61DAAC6-EB80-4D4A-84D6-0D01EEAE7837}" type="presOf" srcId="{A7E3EE2E-3A2B-4E99-81A2-EEA92B0D2329}" destId="{E7C60680-F0EB-4635-825E-44901F55C789}" srcOrd="0" destOrd="0" presId="urn:microsoft.com/office/officeart/2005/8/layout/orgChart1"/>
    <dgm:cxn modelId="{218E35CC-F2CA-435E-B8E5-AE01B92D3E2C}" type="presOf" srcId="{9C528712-E914-4C59-9DDD-9EDCB5339E75}" destId="{2551CA5D-6BDB-4FAC-9F4D-25A86BBD83BB}" srcOrd="0" destOrd="0" presId="urn:microsoft.com/office/officeart/2005/8/layout/orgChart1"/>
    <dgm:cxn modelId="{5D8ABFE2-F2ED-40A7-84B4-36E8F42BCD04}" type="presOf" srcId="{8FAA6FFC-6F52-4733-8ED0-C479335E5A1A}" destId="{3481CB33-F36E-4C26-BCF4-645414B0D81C}" srcOrd="0" destOrd="0" presId="urn:microsoft.com/office/officeart/2005/8/layout/orgChart1"/>
    <dgm:cxn modelId="{D54533F8-6CD8-4961-97E5-BF2F18BC6A42}" type="presOf" srcId="{A466CFCF-7325-4816-A7AA-CB86821BCEF5}" destId="{CFE329CE-81C9-4DC6-AFF1-725526F77F90}" srcOrd="0" destOrd="0" presId="urn:microsoft.com/office/officeart/2005/8/layout/orgChart1"/>
    <dgm:cxn modelId="{174FD0F9-8960-40D9-901C-474F77E0A278}" type="presOf" srcId="{57DB50C7-F9D4-44C6-9311-DF4ACA0CBFAF}" destId="{4559FCF5-F382-4D99-95A9-EC6DF946DD6C}" srcOrd="0" destOrd="0" presId="urn:microsoft.com/office/officeart/2005/8/layout/orgChart1"/>
    <dgm:cxn modelId="{BA06C8FB-0C48-4D97-8556-32C747B808E7}" type="presOf" srcId="{41CFA196-E721-4DCF-9C29-E1B19E616FDC}" destId="{39DE6D77-D191-49A7-85D7-4489AD260BBD}" srcOrd="0" destOrd="0" presId="urn:microsoft.com/office/officeart/2005/8/layout/orgChart1"/>
    <dgm:cxn modelId="{6F342A13-531E-4E6D-AE48-EC0FA3D6FB08}" type="presParOf" srcId="{C9805620-E06C-4147-8CC0-ABCC74518BF6}" destId="{F467BF00-711D-438E-9F02-E6A7168C6040}" srcOrd="0" destOrd="0" presId="urn:microsoft.com/office/officeart/2005/8/layout/orgChart1"/>
    <dgm:cxn modelId="{3417B9B6-A1B8-4B6B-8209-83FB78EF84B3}" type="presParOf" srcId="{F467BF00-711D-438E-9F02-E6A7168C6040}" destId="{85965341-697A-4419-8986-B17A96713674}" srcOrd="0" destOrd="0" presId="urn:microsoft.com/office/officeart/2005/8/layout/orgChart1"/>
    <dgm:cxn modelId="{B310FA6A-B4AB-4980-9FA3-CAE608E866FD}" type="presParOf" srcId="{85965341-697A-4419-8986-B17A96713674}" destId="{0BB35408-E544-4BB4-88EB-033E25C2DB62}" srcOrd="0" destOrd="0" presId="urn:microsoft.com/office/officeart/2005/8/layout/orgChart1"/>
    <dgm:cxn modelId="{711E88EF-99E5-4178-A2B5-249E8CFB6DDD}" type="presParOf" srcId="{85965341-697A-4419-8986-B17A96713674}" destId="{48C00C29-080D-4114-8E79-9FC160948AAA}" srcOrd="1" destOrd="0" presId="urn:microsoft.com/office/officeart/2005/8/layout/orgChart1"/>
    <dgm:cxn modelId="{535A021E-5225-45E2-963B-9F73F4384E25}" type="presParOf" srcId="{F467BF00-711D-438E-9F02-E6A7168C6040}" destId="{D8A383D4-E964-4F49-A50D-923B2A952D8B}" srcOrd="1" destOrd="0" presId="urn:microsoft.com/office/officeart/2005/8/layout/orgChart1"/>
    <dgm:cxn modelId="{98D4135E-4632-4BE4-83F7-CE44167FEC7A}" type="presParOf" srcId="{D8A383D4-E964-4F49-A50D-923B2A952D8B}" destId="{80FE48F3-1A07-4F4D-9C50-383291486601}" srcOrd="0" destOrd="0" presId="urn:microsoft.com/office/officeart/2005/8/layout/orgChart1"/>
    <dgm:cxn modelId="{3F11891C-CE51-4857-A1CB-1E1DF9D1269E}" type="presParOf" srcId="{D8A383D4-E964-4F49-A50D-923B2A952D8B}" destId="{85B7251D-DD18-4E38-9E90-BDBB621476A1}" srcOrd="1" destOrd="0" presId="urn:microsoft.com/office/officeart/2005/8/layout/orgChart1"/>
    <dgm:cxn modelId="{DC604DD8-AC3F-4D33-9B2C-AA55102697EC}" type="presParOf" srcId="{85B7251D-DD18-4E38-9E90-BDBB621476A1}" destId="{2E0A93D9-A6C3-42D5-B2FF-15A8B9475F7A}" srcOrd="0" destOrd="0" presId="urn:microsoft.com/office/officeart/2005/8/layout/orgChart1"/>
    <dgm:cxn modelId="{08701B23-6A1A-4040-A2BA-7A8F82907A7B}" type="presParOf" srcId="{2E0A93D9-A6C3-42D5-B2FF-15A8B9475F7A}" destId="{3F74B163-B732-4F34-92C1-15909D24C8EF}" srcOrd="0" destOrd="0" presId="urn:microsoft.com/office/officeart/2005/8/layout/orgChart1"/>
    <dgm:cxn modelId="{6EC99520-C4BB-4B2D-A59E-6BE537392D37}" type="presParOf" srcId="{2E0A93D9-A6C3-42D5-B2FF-15A8B9475F7A}" destId="{FA84B160-44E8-40BC-9B5E-EC3E5156203D}" srcOrd="1" destOrd="0" presId="urn:microsoft.com/office/officeart/2005/8/layout/orgChart1"/>
    <dgm:cxn modelId="{3CC36D59-38CE-4B8A-B805-680A6CCC951B}" type="presParOf" srcId="{85B7251D-DD18-4E38-9E90-BDBB621476A1}" destId="{0E6357D0-0F6E-4845-8EDB-C4605543F297}" srcOrd="1" destOrd="0" presId="urn:microsoft.com/office/officeart/2005/8/layout/orgChart1"/>
    <dgm:cxn modelId="{8DD07528-27FA-4153-A5C7-F5B0B042BE2C}" type="presParOf" srcId="{85B7251D-DD18-4E38-9E90-BDBB621476A1}" destId="{B80DBA86-F0C9-4924-BD27-05D2FDDF4BCA}" srcOrd="2" destOrd="0" presId="urn:microsoft.com/office/officeart/2005/8/layout/orgChart1"/>
    <dgm:cxn modelId="{F73781CC-3C63-449F-827C-7C804F6B78CE}" type="presParOf" srcId="{D8A383D4-E964-4F49-A50D-923B2A952D8B}" destId="{4559FCF5-F382-4D99-95A9-EC6DF946DD6C}" srcOrd="2" destOrd="0" presId="urn:microsoft.com/office/officeart/2005/8/layout/orgChart1"/>
    <dgm:cxn modelId="{4318023E-CE1E-47BB-AAD5-21F2D35AEEB7}" type="presParOf" srcId="{D8A383D4-E964-4F49-A50D-923B2A952D8B}" destId="{381D494A-103E-4C60-8BDB-25DCAB38184A}" srcOrd="3" destOrd="0" presId="urn:microsoft.com/office/officeart/2005/8/layout/orgChart1"/>
    <dgm:cxn modelId="{D8864C09-ABFF-459F-B667-0DC2735D38CA}" type="presParOf" srcId="{381D494A-103E-4C60-8BDB-25DCAB38184A}" destId="{909C2396-60ED-4999-ACA0-636DBFD0DD76}" srcOrd="0" destOrd="0" presId="urn:microsoft.com/office/officeart/2005/8/layout/orgChart1"/>
    <dgm:cxn modelId="{1CC3C9D4-59C1-4E1F-AE4A-0D470002F4BA}" type="presParOf" srcId="{909C2396-60ED-4999-ACA0-636DBFD0DD76}" destId="{3481CB33-F36E-4C26-BCF4-645414B0D81C}" srcOrd="0" destOrd="0" presId="urn:microsoft.com/office/officeart/2005/8/layout/orgChart1"/>
    <dgm:cxn modelId="{E0DCD3B0-0E4B-45B1-B4D4-F77E4CDBCD6B}" type="presParOf" srcId="{909C2396-60ED-4999-ACA0-636DBFD0DD76}" destId="{F5114CB4-FF3B-4230-BB0A-1F46AAE887C9}" srcOrd="1" destOrd="0" presId="urn:microsoft.com/office/officeart/2005/8/layout/orgChart1"/>
    <dgm:cxn modelId="{F54EA2D4-F6D4-4D15-BD5D-997F0D2D56B6}" type="presParOf" srcId="{381D494A-103E-4C60-8BDB-25DCAB38184A}" destId="{4B5E780C-6168-4C6E-A331-F2EEA0353A9D}" srcOrd="1" destOrd="0" presId="urn:microsoft.com/office/officeart/2005/8/layout/orgChart1"/>
    <dgm:cxn modelId="{CA3DCA7F-CDC0-4469-AB09-12954C00C33E}" type="presParOf" srcId="{4B5E780C-6168-4C6E-A331-F2EEA0353A9D}" destId="{39DE6D77-D191-49A7-85D7-4489AD260BBD}" srcOrd="0" destOrd="0" presId="urn:microsoft.com/office/officeart/2005/8/layout/orgChart1"/>
    <dgm:cxn modelId="{09978C01-9157-4CF7-8FDD-BC0B1BF73900}" type="presParOf" srcId="{4B5E780C-6168-4C6E-A331-F2EEA0353A9D}" destId="{5A5BB3C5-45D5-47C1-9B38-5153C14EADC8}" srcOrd="1" destOrd="0" presId="urn:microsoft.com/office/officeart/2005/8/layout/orgChart1"/>
    <dgm:cxn modelId="{3D571F7C-D977-4BA7-900A-7B0DD268EB6D}" type="presParOf" srcId="{5A5BB3C5-45D5-47C1-9B38-5153C14EADC8}" destId="{B8E36542-EB2B-4B1D-93EF-21078A4F21B3}" srcOrd="0" destOrd="0" presId="urn:microsoft.com/office/officeart/2005/8/layout/orgChart1"/>
    <dgm:cxn modelId="{934DD1A4-AC23-4F49-90CE-797C60646D2B}" type="presParOf" srcId="{B8E36542-EB2B-4B1D-93EF-21078A4F21B3}" destId="{F9B2DA26-FFBB-4194-94F1-3F2433C448DF}" srcOrd="0" destOrd="0" presId="urn:microsoft.com/office/officeart/2005/8/layout/orgChart1"/>
    <dgm:cxn modelId="{285B7B5D-4C44-417C-B1C4-A8B12B932F39}" type="presParOf" srcId="{B8E36542-EB2B-4B1D-93EF-21078A4F21B3}" destId="{E09519E0-6D37-4C35-AEA2-08CB858C74FC}" srcOrd="1" destOrd="0" presId="urn:microsoft.com/office/officeart/2005/8/layout/orgChart1"/>
    <dgm:cxn modelId="{914AF469-6B46-42D6-B49B-5C2B73A8E47B}" type="presParOf" srcId="{5A5BB3C5-45D5-47C1-9B38-5153C14EADC8}" destId="{E6A91EC3-332B-4A75-B2B9-4F4A6E24D791}" srcOrd="1" destOrd="0" presId="urn:microsoft.com/office/officeart/2005/8/layout/orgChart1"/>
    <dgm:cxn modelId="{820F0A9C-D92C-4CBE-9E34-A3DAC42C7C5D}" type="presParOf" srcId="{E6A91EC3-332B-4A75-B2B9-4F4A6E24D791}" destId="{DFCBF9E2-67A7-4E66-AFA5-03AB91294C4C}" srcOrd="0" destOrd="0" presId="urn:microsoft.com/office/officeart/2005/8/layout/orgChart1"/>
    <dgm:cxn modelId="{DC71AAD2-5053-4D93-9D41-4B3FE83680B4}" type="presParOf" srcId="{E6A91EC3-332B-4A75-B2B9-4F4A6E24D791}" destId="{E088CEB4-5012-4962-9EA9-3D048E7669A5}" srcOrd="1" destOrd="0" presId="urn:microsoft.com/office/officeart/2005/8/layout/orgChart1"/>
    <dgm:cxn modelId="{7B757DEA-DDA5-4BC9-8B95-54192BBE4076}" type="presParOf" srcId="{E088CEB4-5012-4962-9EA9-3D048E7669A5}" destId="{04D370FE-2182-4902-8A4E-3762EE092FB5}" srcOrd="0" destOrd="0" presId="urn:microsoft.com/office/officeart/2005/8/layout/orgChart1"/>
    <dgm:cxn modelId="{4FB68816-BB29-452F-8ACD-A1649863D4EE}" type="presParOf" srcId="{04D370FE-2182-4902-8A4E-3762EE092FB5}" destId="{1BE6E34A-95C0-4CFA-A182-3C1FCA40F4CB}" srcOrd="0" destOrd="0" presId="urn:microsoft.com/office/officeart/2005/8/layout/orgChart1"/>
    <dgm:cxn modelId="{7F310C84-0CD7-4CA9-9208-25CEA6336757}" type="presParOf" srcId="{04D370FE-2182-4902-8A4E-3762EE092FB5}" destId="{E9BB8D2A-76BC-4883-9251-B7C18928C636}" srcOrd="1" destOrd="0" presId="urn:microsoft.com/office/officeart/2005/8/layout/orgChart1"/>
    <dgm:cxn modelId="{353736F4-48BF-48F4-BC97-3C7F60DF1DA0}" type="presParOf" srcId="{E088CEB4-5012-4962-9EA9-3D048E7669A5}" destId="{C5243E8E-D71B-4D45-9861-784329F7A369}" srcOrd="1" destOrd="0" presId="urn:microsoft.com/office/officeart/2005/8/layout/orgChart1"/>
    <dgm:cxn modelId="{F966DDDE-4E2A-406C-A468-937FD065183E}" type="presParOf" srcId="{E088CEB4-5012-4962-9EA9-3D048E7669A5}" destId="{D454BB57-7C6E-4556-89A2-387938CC0CD6}" srcOrd="2" destOrd="0" presId="urn:microsoft.com/office/officeart/2005/8/layout/orgChart1"/>
    <dgm:cxn modelId="{6A73622D-C4C3-4DE7-B570-C9201514D0CC}" type="presParOf" srcId="{E6A91EC3-332B-4A75-B2B9-4F4A6E24D791}" destId="{CFE329CE-81C9-4DC6-AFF1-725526F77F90}" srcOrd="2" destOrd="0" presId="urn:microsoft.com/office/officeart/2005/8/layout/orgChart1"/>
    <dgm:cxn modelId="{4462B182-6CF1-4E51-B90E-69F19AFE6F94}" type="presParOf" srcId="{E6A91EC3-332B-4A75-B2B9-4F4A6E24D791}" destId="{740DBB70-7C1E-46A8-89E3-8CDFBFF354B0}" srcOrd="3" destOrd="0" presId="urn:microsoft.com/office/officeart/2005/8/layout/orgChart1"/>
    <dgm:cxn modelId="{387C38B3-27A4-470C-A371-F6C1AFA95646}" type="presParOf" srcId="{740DBB70-7C1E-46A8-89E3-8CDFBFF354B0}" destId="{AA2E1694-F97F-4691-ADEF-30EA859CC493}" srcOrd="0" destOrd="0" presId="urn:microsoft.com/office/officeart/2005/8/layout/orgChart1"/>
    <dgm:cxn modelId="{19FFE4A4-C244-4875-AFA3-5814D58A2F32}" type="presParOf" srcId="{AA2E1694-F97F-4691-ADEF-30EA859CC493}" destId="{E7C60680-F0EB-4635-825E-44901F55C789}" srcOrd="0" destOrd="0" presId="urn:microsoft.com/office/officeart/2005/8/layout/orgChart1"/>
    <dgm:cxn modelId="{8653E77B-66BB-49E9-A23F-B123DD2723E3}" type="presParOf" srcId="{AA2E1694-F97F-4691-ADEF-30EA859CC493}" destId="{E36589B7-1284-4CDD-AD57-F9F995626542}" srcOrd="1" destOrd="0" presId="urn:microsoft.com/office/officeart/2005/8/layout/orgChart1"/>
    <dgm:cxn modelId="{2E054BB3-621E-4442-8857-74A1E9A8C3BA}" type="presParOf" srcId="{740DBB70-7C1E-46A8-89E3-8CDFBFF354B0}" destId="{A3781E43-BF5C-4BF9-9C4C-429968FC2E68}" srcOrd="1" destOrd="0" presId="urn:microsoft.com/office/officeart/2005/8/layout/orgChart1"/>
    <dgm:cxn modelId="{D8C0FA7C-4B2D-4B1A-8040-DBC663DB39B4}" type="presParOf" srcId="{740DBB70-7C1E-46A8-89E3-8CDFBFF354B0}" destId="{AD81C0B5-7A5B-41AB-AB95-35DD9006AD45}" srcOrd="2" destOrd="0" presId="urn:microsoft.com/office/officeart/2005/8/layout/orgChart1"/>
    <dgm:cxn modelId="{DD5D1B6A-C7F2-4CE9-AB48-31482EE41281}" type="presParOf" srcId="{5A5BB3C5-45D5-47C1-9B38-5153C14EADC8}" destId="{CD18E63D-6A03-4FB0-AABF-BD87A399067F}" srcOrd="2" destOrd="0" presId="urn:microsoft.com/office/officeart/2005/8/layout/orgChart1"/>
    <dgm:cxn modelId="{22D01C5E-FE54-4223-A0A8-8BDADFE74CBE}" type="presParOf" srcId="{4B5E780C-6168-4C6E-A331-F2EEA0353A9D}" destId="{2551CA5D-6BDB-4FAC-9F4D-25A86BBD83BB}" srcOrd="2" destOrd="0" presId="urn:microsoft.com/office/officeart/2005/8/layout/orgChart1"/>
    <dgm:cxn modelId="{6D426F09-8C36-4917-B872-64AA262D545D}" type="presParOf" srcId="{4B5E780C-6168-4C6E-A331-F2EEA0353A9D}" destId="{618F9C55-6E5C-4A17-A8F8-702C360C5D27}" srcOrd="3" destOrd="0" presId="urn:microsoft.com/office/officeart/2005/8/layout/orgChart1"/>
    <dgm:cxn modelId="{A597067A-CC84-4427-9F88-87E6BFB04D5C}" type="presParOf" srcId="{618F9C55-6E5C-4A17-A8F8-702C360C5D27}" destId="{CF6C42AC-C5E7-4ED4-9664-2445A613197B}" srcOrd="0" destOrd="0" presId="urn:microsoft.com/office/officeart/2005/8/layout/orgChart1"/>
    <dgm:cxn modelId="{25A2DC04-8CA2-4E9B-8739-DAE6BAC3BF0A}" type="presParOf" srcId="{CF6C42AC-C5E7-4ED4-9664-2445A613197B}" destId="{1CE1024A-A1D3-41BF-9581-D672CA4164E4}" srcOrd="0" destOrd="0" presId="urn:microsoft.com/office/officeart/2005/8/layout/orgChart1"/>
    <dgm:cxn modelId="{84EA7DF5-3BF1-4D09-8E77-010E2ECB7EFD}" type="presParOf" srcId="{CF6C42AC-C5E7-4ED4-9664-2445A613197B}" destId="{B324C5AF-D941-4A7F-9458-A8FC19CCA94B}" srcOrd="1" destOrd="0" presId="urn:microsoft.com/office/officeart/2005/8/layout/orgChart1"/>
    <dgm:cxn modelId="{9E579057-3FFD-48BD-9E91-DC9D6F1E4394}" type="presParOf" srcId="{618F9C55-6E5C-4A17-A8F8-702C360C5D27}" destId="{19D859C2-8B0A-49F8-AA75-2DDC67524D09}" srcOrd="1" destOrd="0" presId="urn:microsoft.com/office/officeart/2005/8/layout/orgChart1"/>
    <dgm:cxn modelId="{F568B468-1BF6-457D-85F5-ED9C8A4D3F64}" type="presParOf" srcId="{618F9C55-6E5C-4A17-A8F8-702C360C5D27}" destId="{40DE0476-7EAF-47E8-96E1-CE186FD1A612}" srcOrd="2" destOrd="0" presId="urn:microsoft.com/office/officeart/2005/8/layout/orgChart1"/>
    <dgm:cxn modelId="{7D77778E-4D13-4D62-AD71-A178C45B31FF}" type="presParOf" srcId="{381D494A-103E-4C60-8BDB-25DCAB38184A}" destId="{B07DA1CE-9A80-4271-959A-80B7C3E1BFC2}" srcOrd="2" destOrd="0" presId="urn:microsoft.com/office/officeart/2005/8/layout/orgChart1"/>
    <dgm:cxn modelId="{97DA1024-3C51-4FAC-9073-D5F4AC53F307}" type="presParOf" srcId="{F467BF00-711D-438E-9F02-E6A7168C6040}" destId="{1899B79B-D89C-46AC-A67E-D43E647C075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51CA5D-6BDB-4FAC-9F4D-25A86BBD83BB}">
      <dsp:nvSpPr>
        <dsp:cNvPr id="0" name=""/>
        <dsp:cNvSpPr/>
      </dsp:nvSpPr>
      <dsp:spPr>
        <a:xfrm>
          <a:off x="5875432" y="2653576"/>
          <a:ext cx="1789443" cy="419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637"/>
              </a:lnTo>
              <a:lnTo>
                <a:pt x="1789443" y="209637"/>
              </a:lnTo>
              <a:lnTo>
                <a:pt x="1789443" y="41927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E329CE-81C9-4DC6-AFF1-725526F77F90}">
      <dsp:nvSpPr>
        <dsp:cNvPr id="0" name=""/>
        <dsp:cNvSpPr/>
      </dsp:nvSpPr>
      <dsp:spPr>
        <a:xfrm>
          <a:off x="3821607" y="4440983"/>
          <a:ext cx="1826309" cy="419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637"/>
              </a:lnTo>
              <a:lnTo>
                <a:pt x="1826309" y="209637"/>
              </a:lnTo>
              <a:lnTo>
                <a:pt x="1826309" y="41927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CBF9E2-67A7-4E66-AFA5-03AB91294C4C}">
      <dsp:nvSpPr>
        <dsp:cNvPr id="0" name=""/>
        <dsp:cNvSpPr/>
      </dsp:nvSpPr>
      <dsp:spPr>
        <a:xfrm>
          <a:off x="1616732" y="4440983"/>
          <a:ext cx="2204874" cy="419274"/>
        </a:xfrm>
        <a:custGeom>
          <a:avLst/>
          <a:gdLst/>
          <a:ahLst/>
          <a:cxnLst/>
          <a:rect l="0" t="0" r="0" b="0"/>
          <a:pathLst>
            <a:path>
              <a:moveTo>
                <a:pt x="2204874" y="0"/>
              </a:moveTo>
              <a:lnTo>
                <a:pt x="2204874" y="209637"/>
              </a:lnTo>
              <a:lnTo>
                <a:pt x="0" y="209637"/>
              </a:lnTo>
              <a:lnTo>
                <a:pt x="0" y="41927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DE6D77-D191-49A7-85D7-4489AD260BBD}">
      <dsp:nvSpPr>
        <dsp:cNvPr id="0" name=""/>
        <dsp:cNvSpPr/>
      </dsp:nvSpPr>
      <dsp:spPr>
        <a:xfrm>
          <a:off x="3821607" y="2653576"/>
          <a:ext cx="2053825" cy="419274"/>
        </a:xfrm>
        <a:custGeom>
          <a:avLst/>
          <a:gdLst/>
          <a:ahLst/>
          <a:cxnLst/>
          <a:rect l="0" t="0" r="0" b="0"/>
          <a:pathLst>
            <a:path>
              <a:moveTo>
                <a:pt x="2053825" y="0"/>
              </a:moveTo>
              <a:lnTo>
                <a:pt x="2053825" y="209637"/>
              </a:lnTo>
              <a:lnTo>
                <a:pt x="0" y="209637"/>
              </a:lnTo>
              <a:lnTo>
                <a:pt x="0" y="41927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59FCF5-F382-4D99-95A9-EC6DF946DD6C}">
      <dsp:nvSpPr>
        <dsp:cNvPr id="0" name=""/>
        <dsp:cNvSpPr/>
      </dsp:nvSpPr>
      <dsp:spPr>
        <a:xfrm>
          <a:off x="4667523" y="970629"/>
          <a:ext cx="1207909" cy="6846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5037"/>
              </a:lnTo>
              <a:lnTo>
                <a:pt x="1207909" y="475037"/>
              </a:lnTo>
              <a:lnTo>
                <a:pt x="1207909" y="68467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FE48F3-1A07-4F4D-9C50-383291486601}">
      <dsp:nvSpPr>
        <dsp:cNvPr id="0" name=""/>
        <dsp:cNvSpPr/>
      </dsp:nvSpPr>
      <dsp:spPr>
        <a:xfrm>
          <a:off x="2201940" y="970629"/>
          <a:ext cx="2465583" cy="684675"/>
        </a:xfrm>
        <a:custGeom>
          <a:avLst/>
          <a:gdLst/>
          <a:ahLst/>
          <a:cxnLst/>
          <a:rect l="0" t="0" r="0" b="0"/>
          <a:pathLst>
            <a:path>
              <a:moveTo>
                <a:pt x="2465583" y="0"/>
              </a:moveTo>
              <a:lnTo>
                <a:pt x="2465583" y="475037"/>
              </a:lnTo>
              <a:lnTo>
                <a:pt x="0" y="475037"/>
              </a:lnTo>
              <a:lnTo>
                <a:pt x="0" y="68467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B35408-E544-4BB4-88EB-033E25C2DB62}">
      <dsp:nvSpPr>
        <dsp:cNvPr id="0" name=""/>
        <dsp:cNvSpPr/>
      </dsp:nvSpPr>
      <dsp:spPr>
        <a:xfrm>
          <a:off x="2958540" y="21282"/>
          <a:ext cx="3417964" cy="94934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Akışkan Tipleri</a:t>
          </a:r>
        </a:p>
      </dsp:txBody>
      <dsp:txXfrm>
        <a:off x="2958540" y="21282"/>
        <a:ext cx="3417964" cy="949347"/>
      </dsp:txXfrm>
    </dsp:sp>
    <dsp:sp modelId="{3F74B163-B732-4F34-92C1-15909D24C8EF}">
      <dsp:nvSpPr>
        <dsp:cNvPr id="0" name=""/>
        <dsp:cNvSpPr/>
      </dsp:nvSpPr>
      <dsp:spPr>
        <a:xfrm>
          <a:off x="1203667" y="1655304"/>
          <a:ext cx="1996544" cy="99827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Newtonian</a:t>
          </a:r>
          <a:endParaRPr lang="tr-TR" sz="2400" kern="1200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(</a:t>
          </a:r>
          <a:r>
            <a:rPr lang="tr-TR" sz="2400" kern="1200" dirty="0">
              <a:solidFill>
                <a:srgbClr val="00B0F0"/>
              </a:solidFill>
            </a:rPr>
            <a:t>meyve suyu </a:t>
          </a:r>
          <a:r>
            <a:rPr lang="tr-TR" sz="2400" kern="1200" dirty="0"/>
            <a:t>)</a:t>
          </a:r>
        </a:p>
      </dsp:txBody>
      <dsp:txXfrm>
        <a:off x="1203667" y="1655304"/>
        <a:ext cx="1996544" cy="998272"/>
      </dsp:txXfrm>
    </dsp:sp>
    <dsp:sp modelId="{3481CB33-F36E-4C26-BCF4-645414B0D81C}">
      <dsp:nvSpPr>
        <dsp:cNvPr id="0" name=""/>
        <dsp:cNvSpPr/>
      </dsp:nvSpPr>
      <dsp:spPr>
        <a:xfrm>
          <a:off x="3619486" y="1655304"/>
          <a:ext cx="4511891" cy="99827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Newtonian</a:t>
          </a:r>
          <a:r>
            <a:rPr lang="tr-TR" sz="2400" kern="1200" dirty="0">
              <a:solidFill>
                <a:schemeClr val="tx2">
                  <a:lumMod val="95000"/>
                  <a:lumOff val="5000"/>
                </a:schemeClr>
              </a:solidFill>
            </a:rPr>
            <a:t> olmayan</a:t>
          </a:r>
          <a:endParaRPr lang="tr-TR" sz="2400" kern="1200" dirty="0"/>
        </a:p>
      </dsp:txBody>
      <dsp:txXfrm>
        <a:off x="3619486" y="1655304"/>
        <a:ext cx="4511891" cy="998272"/>
      </dsp:txXfrm>
    </dsp:sp>
    <dsp:sp modelId="{F9B2DA26-FFBB-4194-94F1-3F2433C448DF}">
      <dsp:nvSpPr>
        <dsp:cNvPr id="0" name=""/>
        <dsp:cNvSpPr/>
      </dsp:nvSpPr>
      <dsp:spPr>
        <a:xfrm>
          <a:off x="2241801" y="3072851"/>
          <a:ext cx="3159612" cy="1368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>
              <a:solidFill>
                <a:srgbClr val="0070C0"/>
              </a:solidFill>
            </a:rPr>
            <a:t>Zamana bağlı</a:t>
          </a:r>
          <a:endParaRPr lang="tr-TR" sz="2400" kern="1200" dirty="0"/>
        </a:p>
      </dsp:txBody>
      <dsp:txXfrm>
        <a:off x="2241801" y="3072851"/>
        <a:ext cx="3159612" cy="1368132"/>
      </dsp:txXfrm>
    </dsp:sp>
    <dsp:sp modelId="{1BE6E34A-95C0-4CFA-A182-3C1FCA40F4CB}">
      <dsp:nvSpPr>
        <dsp:cNvPr id="0" name=""/>
        <dsp:cNvSpPr/>
      </dsp:nvSpPr>
      <dsp:spPr>
        <a:xfrm>
          <a:off x="60" y="4860257"/>
          <a:ext cx="3233344" cy="9982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>
              <a:solidFill>
                <a:srgbClr val="00B050"/>
              </a:solidFill>
            </a:rPr>
            <a:t>Kayma incelme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tr-TR" sz="2400" kern="1200" dirty="0">
              <a:solidFill>
                <a:srgbClr val="00B050"/>
              </a:solidFill>
            </a:rPr>
            <a:t>Meyve püreleri) </a:t>
          </a:r>
          <a:endParaRPr lang="tr-TR" sz="2400" kern="1200" dirty="0"/>
        </a:p>
      </dsp:txBody>
      <dsp:txXfrm>
        <a:off x="60" y="4860257"/>
        <a:ext cx="3233344" cy="998272"/>
      </dsp:txXfrm>
    </dsp:sp>
    <dsp:sp modelId="{E7C60680-F0EB-4635-825E-44901F55C789}">
      <dsp:nvSpPr>
        <dsp:cNvPr id="0" name=""/>
        <dsp:cNvSpPr/>
      </dsp:nvSpPr>
      <dsp:spPr>
        <a:xfrm>
          <a:off x="3652679" y="4860257"/>
          <a:ext cx="3990474" cy="9982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>
              <a:solidFill>
                <a:schemeClr val="bg2">
                  <a:lumMod val="10000"/>
                </a:schemeClr>
              </a:solidFill>
            </a:rPr>
            <a:t>Kayma kalınlaşma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>
              <a:solidFill>
                <a:schemeClr val="bg2">
                  <a:lumMod val="10000"/>
                </a:schemeClr>
              </a:solidFill>
            </a:rPr>
            <a:t>(</a:t>
          </a:r>
          <a:r>
            <a:rPr lang="tr-TR" sz="2400" kern="1200" dirty="0">
              <a:solidFill>
                <a:srgbClr val="7030A0"/>
              </a:solidFill>
            </a:rPr>
            <a:t>fıstık </a:t>
          </a:r>
          <a:r>
            <a:rPr lang="tr-TR" sz="2400" kern="1200" dirty="0">
              <a:solidFill>
                <a:srgbClr val="FF0000"/>
              </a:solidFill>
            </a:rPr>
            <a:t>ezmesi </a:t>
          </a:r>
          <a:r>
            <a:rPr lang="tr-TR" sz="2400" kern="1200" dirty="0">
              <a:solidFill>
                <a:schemeClr val="bg2">
                  <a:lumMod val="10000"/>
                </a:schemeClr>
              </a:solidFill>
            </a:rPr>
            <a:t>) </a:t>
          </a:r>
          <a:endParaRPr lang="tr-TR" sz="2400" kern="1200" dirty="0"/>
        </a:p>
      </dsp:txBody>
      <dsp:txXfrm>
        <a:off x="3652679" y="4860257"/>
        <a:ext cx="3990474" cy="998272"/>
      </dsp:txXfrm>
    </dsp:sp>
    <dsp:sp modelId="{1CE1024A-A1D3-41BF-9581-D672CA4164E4}">
      <dsp:nvSpPr>
        <dsp:cNvPr id="0" name=""/>
        <dsp:cNvSpPr/>
      </dsp:nvSpPr>
      <dsp:spPr>
        <a:xfrm>
          <a:off x="5820687" y="3072851"/>
          <a:ext cx="3688376" cy="1368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>
              <a:solidFill>
                <a:srgbClr val="00B050"/>
              </a:solidFill>
            </a:rPr>
            <a:t>Zamandan bağımsız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>
              <a:solidFill>
                <a:schemeClr val="tx2"/>
              </a:solidFill>
            </a:rPr>
            <a:t>Bingham</a:t>
          </a:r>
          <a:r>
            <a:rPr lang="tr-TR" sz="2400" kern="1200" dirty="0">
              <a:solidFill>
                <a:schemeClr val="tx2"/>
              </a:solidFill>
            </a:rPr>
            <a:t> sıvıları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>
              <a:solidFill>
                <a:srgbClr val="0070C0"/>
              </a:solidFill>
            </a:rPr>
            <a:t>Nişasta macunu </a:t>
          </a:r>
          <a:r>
            <a:rPr lang="tr-TR" sz="2400" kern="1200" dirty="0">
              <a:solidFill>
                <a:schemeClr val="tx2"/>
              </a:solidFill>
            </a:rPr>
            <a:t> </a:t>
          </a:r>
          <a:r>
            <a:rPr lang="tr-TR" sz="2400" kern="1200" dirty="0">
              <a:solidFill>
                <a:srgbClr val="00B050"/>
              </a:solidFill>
            </a:rPr>
            <a:t> </a:t>
          </a:r>
          <a:endParaRPr lang="tr-TR" sz="2400" kern="1200" dirty="0"/>
        </a:p>
      </dsp:txBody>
      <dsp:txXfrm>
        <a:off x="5820687" y="3072851"/>
        <a:ext cx="3688376" cy="13681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D2DDA-69D8-473F-A583-B6774B31A77B}" type="datetimeFigureOut">
              <a:rPr lang="en-US"/>
              <a:t>24-04-2026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92CCB-FF08-4D29-8DA3-E1FD8604480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2153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F6DFB-6833-46E4-B515-70E0D9178056}" type="datetimeFigureOut">
              <a:rPr lang="en-US"/>
              <a:t>24-04-2026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706C7-F2C3-48B6-8A22-C484D800B5D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9506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http://www.rheosense.com/applications/viscosity/corn-syrup-viscosity-vs-temperature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6353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32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https://hydramotion.com/en/products/viscojet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tr-TR" smtClean="0"/>
              <a:t>71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661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" y="1905000"/>
            <a:ext cx="12188826" cy="32004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50000"/>
                </a:schemeClr>
              </a:gs>
              <a:gs pos="0">
                <a:schemeClr val="accent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-2" y="1795132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-2" y="5142116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2079812"/>
            <a:ext cx="9601200" cy="1724092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959352"/>
            <a:ext cx="96012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8575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593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050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731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 rotWithShape="1">
          <a:gsLst>
            <a:gs pos="100000">
              <a:schemeClr val="accent1">
                <a:alpha val="80000"/>
              </a:schemeClr>
            </a:gs>
            <a:gs pos="0">
              <a:schemeClr val="accent1">
                <a:lumMod val="40000"/>
                <a:lumOff val="60000"/>
                <a:alpha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130552"/>
            <a:ext cx="9601200" cy="2359152"/>
          </a:xfrm>
        </p:spPr>
        <p:txBody>
          <a:bodyPr anchor="b">
            <a:normAutofit/>
          </a:bodyPr>
          <a:lstStyle>
            <a:lvl1pPr algn="ctr">
              <a:defRPr sz="54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572000"/>
            <a:ext cx="9601200" cy="841248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203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635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439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291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6" name="Rectangle 5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543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Rectangle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58952"/>
            <a:ext cx="6629400" cy="533095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937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Rectangle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1" y="506104"/>
            <a:ext cx="6858002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198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  <a:alpha val="59000"/>
              </a:schemeClr>
            </a:gs>
            <a:gs pos="40000">
              <a:schemeClr val="accent1">
                <a:lumMod val="20000"/>
                <a:lumOff val="80000"/>
                <a:alpha val="66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" y="6480048"/>
            <a:ext cx="12188827" cy="377952"/>
            <a:chOff x="-1" y="6480048"/>
            <a:chExt cx="12188827" cy="377952"/>
          </a:xfrm>
        </p:grpSpPr>
        <p:sp>
          <p:nvSpPr>
            <p:cNvPr id="7" name="Rectangle 6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B277187-C200-495F-A386-621319EADA8F}" type="datetimeFigureOut">
              <a:rPr lang="en-US"/>
              <a:pPr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C749032-2A07-4AE8-BA90-74324CAE0C87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002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unyagida.com.tr/haber.php?nid=3039" TargetMode="External"/><Relationship Id="rId2" Type="http://schemas.openxmlformats.org/officeDocument/2006/relationships/hyperlink" Target="http://www.gidacilar.net/ders-ve-arastirma-projeleri/gidalarin-reolojik-davranislarinin-incelenmesi-791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mk209.wikispaces.com/Nadiah_Rheology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Proses Kontrol</a:t>
            </a:r>
            <a:br>
              <a:rPr lang="tr-TR" dirty="0"/>
            </a:br>
            <a:r>
              <a:rPr lang="tr-TR" dirty="0">
                <a:solidFill>
                  <a:srgbClr val="FF0000"/>
                </a:solidFill>
              </a:rPr>
              <a:t>Sıvı Gıdaların Viskozitesi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295400" y="3959351"/>
            <a:ext cx="9601200" cy="2549504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tr-TR" altLang="en-US" dirty="0">
                <a:solidFill>
                  <a:schemeClr val="tx2"/>
                </a:solidFill>
              </a:rPr>
              <a:t>Mühendislik Mimarlık Fakültesi </a:t>
            </a:r>
          </a:p>
          <a:p>
            <a:pPr>
              <a:spcBef>
                <a:spcPct val="0"/>
              </a:spcBef>
            </a:pPr>
            <a:r>
              <a:rPr lang="tr-TR" altLang="en-US" dirty="0">
                <a:solidFill>
                  <a:srgbClr val="00B050"/>
                </a:solidFill>
              </a:rPr>
              <a:t>Gıda Mühendisliği Bölümü</a:t>
            </a:r>
          </a:p>
          <a:p>
            <a:pPr>
              <a:spcBef>
                <a:spcPct val="0"/>
              </a:spcBef>
            </a:pPr>
            <a:endParaRPr lang="tr-TR" altLang="en-US" dirty="0"/>
          </a:p>
          <a:p>
            <a:pPr>
              <a:spcBef>
                <a:spcPct val="0"/>
              </a:spcBef>
            </a:pPr>
            <a:r>
              <a:rPr lang="tr-TR" altLang="en-US" sz="2400" dirty="0">
                <a:solidFill>
                  <a:srgbClr val="7030A0"/>
                </a:solidFill>
              </a:rPr>
              <a:t>Prof. Dr. Farhan ALFİN</a:t>
            </a:r>
          </a:p>
          <a:p>
            <a:pPr>
              <a:spcBef>
                <a:spcPct val="0"/>
              </a:spcBef>
            </a:pPr>
            <a:endParaRPr lang="tr-TR" altLang="en-US" sz="2400" dirty="0">
              <a:solidFill>
                <a:srgbClr val="7030A0"/>
              </a:solidFill>
            </a:endParaRPr>
          </a:p>
          <a:p>
            <a:pPr>
              <a:spcBef>
                <a:spcPct val="0"/>
              </a:spcBef>
            </a:pPr>
            <a:r>
              <a:rPr lang="tr-TR" altLang="en-US" sz="2400" dirty="0">
                <a:solidFill>
                  <a:srgbClr val="0070C0"/>
                </a:solidFill>
              </a:rPr>
              <a:t>2018-2019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953" y="184922"/>
            <a:ext cx="2143125" cy="2143125"/>
          </a:xfrm>
          <a:prstGeom prst="rect">
            <a:avLst/>
          </a:prstGeom>
        </p:spPr>
      </p:pic>
      <p:pic>
        <p:nvPicPr>
          <p:cNvPr id="3074" name="Picture 2" descr="2633672-spreading-butter-with-a-knife-on-a-toast.jpg">
            <a:extLst>
              <a:ext uri="{FF2B5EF4-FFF2-40B4-BE49-F238E27FC236}">
                <a16:creationId xmlns:a16="http://schemas.microsoft.com/office/drawing/2014/main" id="{658057DE-1078-407A-BCCA-8DC2F7B18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22" y="349146"/>
            <a:ext cx="3222744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ouring-otts-wing-sauce.jpg">
            <a:extLst>
              <a:ext uri="{FF2B5EF4-FFF2-40B4-BE49-F238E27FC236}">
                <a16:creationId xmlns:a16="http://schemas.microsoft.com/office/drawing/2014/main" id="{55FA39C1-FB1D-45FA-99F3-95AABB268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22" y="4014918"/>
            <a:ext cx="2828925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01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387458"/>
                <a:ext cx="9509760" cy="6129252"/>
              </a:xfrm>
            </p:spPr>
            <p:txBody>
              <a:bodyPr>
                <a:normAutofit fontScale="92500"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4 eşitlikten</a:t>
                </a:r>
              </a:p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tr-TR" sz="3000" i="1" smtClean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tr-TR" sz="3000" b="0" i="1" smtClean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3000" b="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3000" b="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num>
                      <m:den>
                        <m:f>
                          <m:fPr>
                            <m:ctrlPr>
                              <a:rPr lang="tr-TR" sz="3000" b="0" i="1">
                                <a:solidFill>
                                  <a:schemeClr val="tx2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3000" i="1">
                                <a:solidFill>
                                  <a:schemeClr val="tx2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𝑑𝑢</m:t>
                            </m:r>
                          </m:num>
                          <m:den>
                            <m:r>
                              <a:rPr lang="tr-TR" sz="3000" i="1">
                                <a:solidFill>
                                  <a:schemeClr val="tx2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𝑑𝑦</m:t>
                            </m:r>
                          </m:den>
                        </m:f>
                      </m:den>
                    </m:f>
                  </m:oMath>
                </a14:m>
                <a:r>
                  <a:rPr lang="tr-TR" sz="2800" dirty="0"/>
                  <a:t>		</a:t>
                </a:r>
                <a:r>
                  <a:rPr lang="tr-TR" sz="2800" dirty="0">
                    <a:solidFill>
                      <a:srgbClr val="FF0000"/>
                    </a:solidFill>
                  </a:rPr>
                  <a:t>(6)</a:t>
                </a:r>
                <a:endParaRPr lang="tr-TR" sz="2800" dirty="0"/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nb-NO" sz="2800" dirty="0">
                    <a:solidFill>
                      <a:srgbClr val="FF0000"/>
                    </a:solidFill>
                  </a:rPr>
                  <a:t>MKS (</a:t>
                </a:r>
                <a:r>
                  <a:rPr lang="nb-NO" sz="2800" dirty="0">
                    <a:solidFill>
                      <a:srgbClr val="00CC00"/>
                    </a:solidFill>
                  </a:rPr>
                  <a:t>metre, kilogram, saniye</a:t>
                </a:r>
                <a:r>
                  <a:rPr lang="nb-NO" sz="2800" dirty="0">
                    <a:solidFill>
                      <a:srgbClr val="FF0000"/>
                    </a:solidFill>
                  </a:rPr>
                  <a:t>) sistemi dinamik viskozite birimi</a:t>
                </a:r>
                <a:endParaRPr lang="tr-TR" sz="2800" dirty="0">
                  <a:solidFill>
                    <a:srgbClr val="FF0000"/>
                  </a:solidFill>
                </a:endParaRPr>
              </a:p>
              <a:p>
                <a:pPr marL="4572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chemeClr val="tx2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tr-TR" sz="2800" b="0" i="1" smtClean="0">
                                  <a:solidFill>
                                    <a:schemeClr val="tx2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0" i="1" smtClean="0">
                                  <a:solidFill>
                                    <a:schemeClr val="tx2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tr-TR" sz="2800" b="0" i="1" smtClean="0">
                                      <a:solidFill>
                                        <a:schemeClr val="tx2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0" i="1" smtClean="0">
                                      <a:solidFill>
                                        <a:schemeClr val="tx2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tr-TR" sz="2800" b="0" i="1" smtClean="0">
                                      <a:solidFill>
                                        <a:schemeClr val="tx2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800" i="1" smtClean="0">
                                  <a:solidFill>
                                    <a:schemeClr val="tx2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tr-TR" sz="2800" b="0" i="1" smtClean="0">
                                      <a:solidFill>
                                        <a:schemeClr val="tx2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0" i="1" smtClean="0">
                                      <a:solidFill>
                                        <a:schemeClr val="tx2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num>
                                <m:den>
                                  <m:r>
                                    <a:rPr lang="tr-TR" sz="2800" b="0" i="1" smtClean="0">
                                      <a:solidFill>
                                        <a:schemeClr val="tx2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tr-TR" sz="2800" b="0" i="1" smtClean="0">
                                      <a:solidFill>
                                        <a:schemeClr val="tx2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0" i="1" smtClean="0">
                                      <a:solidFill>
                                        <a:schemeClr val="tx2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num>
                                <m:den>
                                  <m:r>
                                    <a:rPr lang="tr-TR" sz="2800" b="0" i="1" smtClean="0">
                                      <a:solidFill>
                                        <a:schemeClr val="tx2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den>
                              </m:f>
                            </m:den>
                          </m:f>
                        </m:den>
                      </m:f>
                      <m:f>
                        <m:fPr>
                          <m:ctrlPr>
                            <a:rPr lang="en-US" sz="2800" i="1" smtClean="0">
                              <a:solidFill>
                                <a:schemeClr val="tx2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tr-TR" sz="2800" b="0" i="1" smtClean="0">
                                  <a:solidFill>
                                    <a:schemeClr val="tx2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0" i="1" smtClean="0">
                                  <a:solidFill>
                                    <a:schemeClr val="tx2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tr-TR" sz="2800" b="0" i="1" smtClean="0">
                                      <a:solidFill>
                                        <a:schemeClr val="tx2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0" i="1" smtClean="0">
                                      <a:solidFill>
                                        <a:schemeClr val="tx2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tr-TR" sz="2800" b="0" i="1" smtClean="0">
                                      <a:solidFill>
                                        <a:schemeClr val="tx2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tr-TR" sz="2800" b="0" i="1" smtClean="0">
                                  <a:solidFill>
                                    <a:schemeClr val="tx2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0" i="1" smtClean="0">
                                  <a:solidFill>
                                    <a:schemeClr val="tx2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tr-TR" sz="2800" b="0" i="1" smtClean="0">
                                  <a:solidFill>
                                    <a:schemeClr val="tx2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</m:den>
                      </m:f>
                      <m:r>
                        <a:rPr lang="tr-TR" sz="2800" b="0" i="1" smtClean="0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solidFill>
                                <a:schemeClr val="tx2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solidFill>
                                <a:schemeClr val="tx2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𝑃𝑎</m:t>
                          </m:r>
                        </m:num>
                        <m:den>
                          <m:f>
                            <m:fPr>
                              <m:ctrlPr>
                                <a:rPr lang="tr-TR" sz="2800" b="0" i="1" smtClean="0">
                                  <a:solidFill>
                                    <a:schemeClr val="tx2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0" i="1" smtClean="0">
                                  <a:solidFill>
                                    <a:schemeClr val="tx2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tr-TR" sz="2800" b="0" i="1" smtClean="0">
                                  <a:solidFill>
                                    <a:schemeClr val="tx2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</m:den>
                      </m:f>
                      <m:r>
                        <a:rPr lang="tr-TR" sz="2800" b="0" i="1" smtClean="0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𝑃𝑎</m:t>
                      </m:r>
                      <m:r>
                        <a:rPr lang="tr-TR" sz="2800" b="0" i="1" smtClean="0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0" i="1" smtClean="0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sz="2800" dirty="0">
                  <a:solidFill>
                    <a:schemeClr val="tx2">
                      <a:lumMod val="95000"/>
                      <a:lumOff val="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387458"/>
                <a:ext cx="9509760" cy="6129252"/>
              </a:xfrm>
              <a:blipFill>
                <a:blip r:embed="rId2"/>
                <a:stretch>
                  <a:fillRect l="-44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628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CGS (</a:t>
                </a:r>
                <a:r>
                  <a:rPr lang="tr-TR" sz="2800" dirty="0">
                    <a:solidFill>
                      <a:srgbClr val="00CC00"/>
                    </a:solidFill>
                  </a:rPr>
                  <a:t>santimetre, gram, saniye</a:t>
                </a:r>
                <a:r>
                  <a:rPr lang="tr-TR" sz="2800" dirty="0">
                    <a:solidFill>
                      <a:srgbClr val="FF0000"/>
                    </a:solidFill>
                  </a:rPr>
                  <a:t>) sisteminde viskozite birimidir</a:t>
                </a:r>
              </a:p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sz="280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tr-TR" sz="2800" b="0" i="1" smtClean="0">
                                <a:solidFill>
                                  <a:schemeClr val="tx2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2800" b="0" i="1" smtClean="0">
                                <a:solidFill>
                                  <a:schemeClr val="tx2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𝑑𝑦𝑛𝑒</m:t>
                            </m:r>
                          </m:num>
                          <m:den>
                            <m:sSup>
                              <m:sSupPr>
                                <m:ctrlPr>
                                  <a:rPr lang="tr-TR" sz="2800" b="0" i="1" smtClean="0">
                                    <a:solidFill>
                                      <a:schemeClr val="tx2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sz="2800" b="0" i="1" smtClean="0">
                                    <a:solidFill>
                                      <a:schemeClr val="tx2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𝑐𝑚</m:t>
                                </m:r>
                              </m:e>
                              <m:sup>
                                <m:r>
                                  <a:rPr lang="tr-TR" sz="2800" b="0" i="1" smtClean="0">
                                    <a:solidFill>
                                      <a:schemeClr val="tx2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num>
                      <m:den>
                        <m:f>
                          <m:fPr>
                            <m:ctrlPr>
                              <a:rPr lang="tr-TR" sz="2800" b="0" i="1" smtClean="0">
                                <a:solidFill>
                                  <a:schemeClr val="tx2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2800" b="0" i="1" smtClean="0">
                                <a:solidFill>
                                  <a:schemeClr val="tx2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tr-TR" sz="2800" b="0" i="1" smtClean="0">
                                <a:solidFill>
                                  <a:schemeClr val="tx2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den>
                        </m:f>
                      </m:den>
                    </m:f>
                    <m:r>
                      <a:rPr lang="tr-TR" sz="2800" b="0" i="1" smtClean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𝑑𝑦𝑛𝑒</m:t>
                        </m:r>
                        <m:r>
                          <a:rPr lang="tr-TR" sz="2800" b="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tr-TR" sz="2800" b="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sSup>
                          <m:sSupPr>
                            <m:ctrlPr>
                              <a:rPr lang="tr-TR" sz="2800" b="0" i="1" smtClean="0">
                                <a:solidFill>
                                  <a:schemeClr val="tx2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0" i="1" smtClean="0">
                                <a:solidFill>
                                  <a:schemeClr val="tx2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tr-TR" sz="2800" b="0" i="1" smtClean="0">
                                <a:solidFill>
                                  <a:schemeClr val="tx2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tr-TR" sz="2800" b="0" i="1" smtClean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0" i="1" smtClean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𝑝𝑜𝑖𝑠𝑒</m:t>
                    </m:r>
                  </m:oMath>
                </a14:m>
                <a:r>
                  <a:rPr lang="tr-TR" sz="2800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		[1 </a:t>
                </a:r>
                <a:r>
                  <a:rPr lang="tr-TR" sz="2800" dirty="0" err="1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Pa.s</a:t>
                </a:r>
                <a:r>
                  <a:rPr lang="tr-TR" sz="2800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 = 10 </a:t>
                </a:r>
                <a:r>
                  <a:rPr lang="tr-TR" sz="2800" dirty="0" err="1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poise</a:t>
                </a:r>
                <a:r>
                  <a:rPr lang="tr-TR" sz="2800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]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 err="1">
                    <a:solidFill>
                      <a:srgbClr val="FF0000"/>
                    </a:solidFill>
                  </a:rPr>
                  <a:t>Poise</a:t>
                </a:r>
                <a:r>
                  <a:rPr lang="tr-TR" sz="2800" dirty="0">
                    <a:solidFill>
                      <a:srgbClr val="FF0000"/>
                    </a:solidFill>
                  </a:rPr>
                  <a:t> pratik viskozite birimidir ve genellikle </a:t>
                </a:r>
                <a:r>
                  <a:rPr lang="tr-TR" sz="2800" dirty="0" err="1">
                    <a:solidFill>
                      <a:srgbClr val="0070C0"/>
                    </a:solidFill>
                  </a:rPr>
                  <a:t>santipoz</a:t>
                </a:r>
                <a:r>
                  <a:rPr lang="tr-TR" sz="2800" dirty="0">
                    <a:solidFill>
                      <a:srgbClr val="FF0000"/>
                    </a:solidFill>
                  </a:rPr>
                  <a:t> (0.01 </a:t>
                </a:r>
                <a:r>
                  <a:rPr lang="tr-TR" sz="2800" dirty="0" err="1">
                    <a:solidFill>
                      <a:srgbClr val="FF0000"/>
                    </a:solidFill>
                  </a:rPr>
                  <a:t>poise</a:t>
                </a:r>
                <a:r>
                  <a:rPr lang="tr-TR" sz="2800" dirty="0">
                    <a:solidFill>
                      <a:srgbClr val="FF0000"/>
                    </a:solidFill>
                  </a:rPr>
                  <a:t>) olarak ifade edilir.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  <a:blipFill>
                <a:blip r:embed="rId2"/>
                <a:stretch>
                  <a:fillRect l="-6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250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Viskoziteyi ifade eden bir yol daha vardır, </a:t>
                </a:r>
                <a:r>
                  <a:rPr lang="tr-TR" sz="2800" dirty="0">
                    <a:solidFill>
                      <a:srgbClr val="0070C0"/>
                    </a:solidFill>
                  </a:rPr>
                  <a:t>viskozitenin sıvı yoğunluğuna oranı </a:t>
                </a:r>
                <a:r>
                  <a:rPr lang="tr-TR" sz="2800" dirty="0">
                    <a:solidFill>
                      <a:srgbClr val="00B050"/>
                    </a:solidFill>
                  </a:rPr>
                  <a:t>kinematik viskozite </a:t>
                </a:r>
                <a:r>
                  <a:rPr lang="tr-TR" sz="2800" dirty="0">
                    <a:solidFill>
                      <a:srgbClr val="FF0000"/>
                    </a:solidFill>
                  </a:rPr>
                  <a:t>olarak ifade edilir.</a:t>
                </a:r>
              </a:p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dirty="0" err="1">
                    <a:solidFill>
                      <a:schemeClr val="bg2">
                        <a:lumMod val="10000"/>
                      </a:schemeClr>
                    </a:solidFill>
                  </a:rPr>
                  <a:t>Stokes</a:t>
                </a:r>
                <a:r>
                  <a:rPr lang="tr-TR" sz="2800" dirty="0">
                    <a:solidFill>
                      <a:schemeClr val="bg2">
                        <a:lumMod val="10000"/>
                      </a:schemeClr>
                    </a:solidFill>
                  </a:rPr>
                  <a:t> = </a:t>
                </a:r>
                <a:r>
                  <a:rPr lang="el-GR" sz="2800" dirty="0">
                    <a:solidFill>
                      <a:schemeClr val="bg2">
                        <a:lumMod val="10000"/>
                      </a:schemeClr>
                    </a:solidFill>
                  </a:rPr>
                  <a:t>υ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80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sz="280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num>
                      <m:den>
                        <m:r>
                          <a:rPr lang="el-GR" sz="280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den>
                    </m:f>
                    <m:r>
                      <a:rPr lang="tr-TR" sz="2800" b="0" i="1" smtClean="0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800" dirty="0">
                    <a:solidFill>
                      <a:schemeClr val="bg2">
                        <a:lumMod val="10000"/>
                      </a:schemeClr>
                    </a:solidFill>
                  </a:rPr>
                  <a:t>m</a:t>
                </a:r>
                <a:r>
                  <a:rPr lang="tr-TR" sz="2800" baseline="30000" dirty="0">
                    <a:solidFill>
                      <a:schemeClr val="bg2">
                        <a:lumMod val="10000"/>
                      </a:schemeClr>
                    </a:solidFill>
                  </a:rPr>
                  <a:t>2</a:t>
                </a:r>
                <a:r>
                  <a:rPr lang="tr-TR" sz="2800" dirty="0">
                    <a:solidFill>
                      <a:schemeClr val="bg2">
                        <a:lumMod val="10000"/>
                      </a:schemeClr>
                    </a:solidFill>
                  </a:rPr>
                  <a:t>/</a:t>
                </a:r>
                <a:r>
                  <a:rPr lang="tr-TR" sz="2800" dirty="0" err="1">
                    <a:solidFill>
                      <a:schemeClr val="bg2">
                        <a:lumMod val="10000"/>
                      </a:schemeClr>
                    </a:solidFill>
                  </a:rPr>
                  <a:t>sec</a:t>
                </a:r>
                <a:endParaRPr lang="tr-TR" sz="2800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  <a:blipFill>
                <a:blip r:embed="rId2"/>
                <a:stretch>
                  <a:fillRect l="-6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175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Autofit/>
          </a:bodyPr>
          <a:lstStyle/>
          <a:p>
            <a:pPr lvl="1">
              <a:lnSpc>
                <a:spcPct val="120000"/>
              </a:lnSpc>
            </a:pPr>
            <a:br>
              <a:rPr lang="tr-TR" sz="3200" dirty="0">
                <a:solidFill>
                  <a:srgbClr val="FF0000"/>
                </a:solidFill>
              </a:rPr>
            </a:br>
            <a:r>
              <a:rPr lang="tr-TR" sz="32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Newton ve </a:t>
            </a:r>
            <a:r>
              <a:rPr lang="tr-TR" sz="3200" b="1" kern="1200" dirty="0" err="1">
                <a:solidFill>
                  <a:srgbClr val="0070C0"/>
                </a:solidFill>
                <a:latin typeface="+mj-lt"/>
                <a:ea typeface="+mj-ea"/>
                <a:cs typeface="+mj-cs"/>
              </a:rPr>
              <a:t>Non-Newtonian</a:t>
            </a:r>
            <a:r>
              <a:rPr lang="tr-TR" sz="32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Gıda Akışı</a:t>
            </a:r>
            <a:endParaRPr lang="en-US" sz="3200" b="1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1210614"/>
                <a:ext cx="9509760" cy="530609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Sıvı sürtünme, Newton </a:t>
                </a:r>
                <a:r>
                  <a:rPr lang="tr-TR" sz="2900" dirty="0">
                    <a:solidFill>
                      <a:srgbClr val="FF0000"/>
                    </a:solidFill>
                  </a:rPr>
                  <a:t>kanunu </a:t>
                </a:r>
                <a:r>
                  <a:rPr lang="tr-TR" sz="2900" dirty="0">
                    <a:solidFill>
                      <a:schemeClr val="bg2">
                        <a:lumMod val="10000"/>
                      </a:schemeClr>
                    </a:solidFill>
                  </a:rPr>
                  <a:t>sıvı kayma gerilimi </a:t>
                </a:r>
                <a:r>
                  <a:rPr lang="tr-TR" sz="2900" dirty="0">
                    <a:solidFill>
                      <a:srgbClr val="FF0000"/>
                    </a:solidFill>
                  </a:rPr>
                  <a:t>ve </a:t>
                </a:r>
                <a:r>
                  <a:rPr lang="tr-TR" sz="2900" dirty="0">
                    <a:solidFill>
                      <a:srgbClr val="0070C0"/>
                    </a:solidFill>
                  </a:rPr>
                  <a:t>hız değişimi </a:t>
                </a:r>
                <a:r>
                  <a:rPr lang="tr-TR" sz="2900" dirty="0">
                    <a:solidFill>
                      <a:srgbClr val="FF0000"/>
                    </a:solidFill>
                  </a:rPr>
                  <a:t>arasındaki ilişkiyi aşağıdaki gibi verir</a:t>
                </a:r>
              </a:p>
              <a:p>
                <a:pPr marL="45720" indent="0" algn="ctr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tr-TR" sz="2800" i="1" smtClean="0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tr-TR" sz="2800" i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sz="2800" i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f>
                      <m:fPr>
                        <m:ctrlPr>
                          <a:rPr lang="tr-TR" sz="28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80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tr-TR" sz="28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sz="280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tr-TR" sz="28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den>
                    </m:f>
                    <m:r>
                      <a:rPr lang="tr-TR" sz="2800" b="0" i="1" smtClean="0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sz="2800" b="0" i="1" smtClean="0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𝜇𝛾</m:t>
                    </m:r>
                  </m:oMath>
                </a14:m>
                <a:r>
                  <a:rPr lang="tr-TR" sz="2800" dirty="0">
                    <a:solidFill>
                      <a:schemeClr val="bg2">
                        <a:lumMod val="10000"/>
                      </a:schemeClr>
                    </a:solidFill>
                  </a:rPr>
                  <a:t> 				(7)</a:t>
                </a:r>
              </a:p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Gıda endüstrisinde, </a:t>
                </a:r>
                <a:r>
                  <a:rPr lang="tr-TR" sz="2800" dirty="0">
                    <a:solidFill>
                      <a:schemeClr val="bg2">
                        <a:lumMod val="10000"/>
                      </a:schemeClr>
                    </a:solidFill>
                  </a:rPr>
                  <a:t>gıda viskozitesi </a:t>
                </a:r>
                <a:r>
                  <a:rPr lang="tr-TR" sz="2800" dirty="0">
                    <a:solidFill>
                      <a:srgbClr val="FF0000"/>
                    </a:solidFill>
                  </a:rPr>
                  <a:t>çeşitli durumlarda önemli rol oynar.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1210614"/>
                <a:ext cx="9509760" cy="5306096"/>
              </a:xfrm>
              <a:blipFill>
                <a:blip r:embed="rId2"/>
                <a:stretch>
                  <a:fillRect l="-6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260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F84383D-E1C9-4692-8602-5977ED5A2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2712" y="371959"/>
            <a:ext cx="7446575" cy="6154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0270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Örneğin, </a:t>
            </a:r>
            <a:r>
              <a:rPr lang="tr-TR" sz="2800" dirty="0">
                <a:solidFill>
                  <a:srgbClr val="0070C0"/>
                </a:solidFill>
              </a:rPr>
              <a:t>çiğneme</a:t>
            </a:r>
            <a:r>
              <a:rPr lang="tr-TR" sz="2800" dirty="0">
                <a:solidFill>
                  <a:srgbClr val="FF0000"/>
                </a:solidFill>
              </a:rPr>
              <a:t> ya da </a:t>
            </a:r>
            <a:r>
              <a:rPr lang="tr-TR" sz="2800" dirty="0">
                <a:solidFill>
                  <a:srgbClr val="00B050"/>
                </a:solidFill>
              </a:rPr>
              <a:t>yutma</a:t>
            </a:r>
            <a:r>
              <a:rPr lang="tr-TR" sz="2800" dirty="0">
                <a:solidFill>
                  <a:srgbClr val="FF0000"/>
                </a:solidFill>
              </a:rPr>
              <a:t> sırasında gıda daha </a:t>
            </a:r>
            <a:r>
              <a:rPr lang="tr-TR" sz="2800" dirty="0">
                <a:solidFill>
                  <a:srgbClr val="002060"/>
                </a:solidFill>
              </a:rPr>
              <a:t>yüksek bir viskoziteye </a:t>
            </a:r>
            <a:r>
              <a:rPr lang="tr-TR" sz="2800" dirty="0">
                <a:solidFill>
                  <a:srgbClr val="FF0000"/>
                </a:solidFill>
              </a:rPr>
              <a:t>sahip olmalıyken, </a:t>
            </a:r>
            <a:r>
              <a:rPr lang="tr-TR" sz="2800" dirty="0">
                <a:solidFill>
                  <a:srgbClr val="7030A0"/>
                </a:solidFill>
              </a:rPr>
              <a:t>gıdanın yayılması sırasında </a:t>
            </a:r>
            <a:r>
              <a:rPr lang="tr-TR" sz="2800" dirty="0">
                <a:solidFill>
                  <a:schemeClr val="accent1">
                    <a:lumMod val="50000"/>
                  </a:schemeClr>
                </a:solidFill>
              </a:rPr>
              <a:t>düşük viskozite </a:t>
            </a:r>
            <a:r>
              <a:rPr lang="tr-TR" sz="2800" dirty="0">
                <a:solidFill>
                  <a:srgbClr val="FF0000"/>
                </a:solidFill>
              </a:rPr>
              <a:t>arzu edilir.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Kayma inceltme </a:t>
            </a:r>
            <a:r>
              <a:rPr lang="tr-TR" sz="2800" dirty="0">
                <a:solidFill>
                  <a:srgbClr val="FF0000"/>
                </a:solidFill>
              </a:rPr>
              <a:t>(</a:t>
            </a:r>
            <a:r>
              <a:rPr lang="en-US" sz="2800" dirty="0">
                <a:solidFill>
                  <a:srgbClr val="0000FF"/>
                </a:solidFill>
              </a:rPr>
              <a:t>Shear thinning</a:t>
            </a:r>
            <a:r>
              <a:rPr lang="tr-TR" sz="2800" dirty="0">
                <a:solidFill>
                  <a:srgbClr val="FF0000"/>
                </a:solidFill>
              </a:rPr>
              <a:t>) davranışı, </a:t>
            </a:r>
            <a:r>
              <a:rPr lang="tr-TR" sz="2800" dirty="0">
                <a:solidFill>
                  <a:srgbClr val="00B050"/>
                </a:solidFill>
              </a:rPr>
              <a:t>artan kayma hızı </a:t>
            </a:r>
            <a:r>
              <a:rPr lang="tr-TR" sz="2800" dirty="0">
                <a:solidFill>
                  <a:srgbClr val="FF0000"/>
                </a:solidFill>
              </a:rPr>
              <a:t>ile </a:t>
            </a:r>
            <a:r>
              <a:rPr lang="tr-TR" sz="2800" dirty="0">
                <a:solidFill>
                  <a:srgbClr val="0070C0"/>
                </a:solidFill>
              </a:rPr>
              <a:t>viskozitenin azaldığı </a:t>
            </a:r>
            <a:r>
              <a:rPr lang="tr-TR" sz="2800" dirty="0">
                <a:solidFill>
                  <a:srgbClr val="FF0000"/>
                </a:solidFill>
              </a:rPr>
              <a:t>bazı sıvı gıdalarda görülmektedir.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B050"/>
                </a:solidFill>
              </a:rPr>
              <a:t>Meyve püreleri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chemeClr val="accent2">
                    <a:lumMod val="50000"/>
                  </a:schemeClr>
                </a:solidFill>
              </a:rPr>
              <a:t>çikolata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chemeClr val="accent6">
                    <a:lumMod val="75000"/>
                  </a:schemeClr>
                </a:solidFill>
              </a:rPr>
              <a:t>et hamuru</a:t>
            </a:r>
            <a:r>
              <a:rPr lang="tr-TR" sz="2800" dirty="0">
                <a:solidFill>
                  <a:srgbClr val="FF0000"/>
                </a:solidFill>
              </a:rPr>
              <a:t>, bunun gibi gıda malzemelerine örneklerdir.</a:t>
            </a:r>
          </a:p>
        </p:txBody>
      </p:sp>
    </p:spTree>
    <p:extLst>
      <p:ext uri="{BB962C8B-B14F-4D97-AF65-F5344CB8AC3E}">
        <p14:creationId xmlns:p14="http://schemas.microsoft.com/office/powerpoint/2010/main" val="3774927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Denklem 4’te bir </a:t>
            </a:r>
            <a:r>
              <a:rPr lang="tr-TR" sz="2800" dirty="0">
                <a:solidFill>
                  <a:schemeClr val="tx2"/>
                </a:solidFill>
              </a:rPr>
              <a:t>Newton tipi </a:t>
            </a:r>
            <a:r>
              <a:rPr lang="tr-TR" sz="2800" dirty="0">
                <a:solidFill>
                  <a:srgbClr val="FF0000"/>
                </a:solidFill>
              </a:rPr>
              <a:t>sıvı akış dinamiğini açıklanmaktadır.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Kayma hızının kayma gerilmesiyle </a:t>
            </a:r>
            <a:r>
              <a:rPr lang="tr-TR" sz="2800" dirty="0">
                <a:solidFill>
                  <a:srgbClr val="00B0F0"/>
                </a:solidFill>
              </a:rPr>
              <a:t>doğru orantılı </a:t>
            </a:r>
            <a:r>
              <a:rPr lang="tr-TR" sz="2800" dirty="0">
                <a:solidFill>
                  <a:srgbClr val="FF0000"/>
                </a:solidFill>
              </a:rPr>
              <a:t>olduğu akışkanlara </a:t>
            </a:r>
            <a:r>
              <a:rPr lang="tr-TR" sz="2800" dirty="0">
                <a:solidFill>
                  <a:schemeClr val="tx2"/>
                </a:solidFill>
              </a:rPr>
              <a:t>Newton tipi </a:t>
            </a:r>
            <a:r>
              <a:rPr lang="tr-TR" sz="2800" dirty="0">
                <a:solidFill>
                  <a:srgbClr val="FF0000"/>
                </a:solidFill>
              </a:rPr>
              <a:t>akışkanlar denilmektedir.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Su, hava, yağlar, vs. akışkanlar en çok bilinen newton tipi akışkanlara örnektir.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Newton tipi akışkanların </a:t>
            </a:r>
            <a:r>
              <a:rPr lang="tr-TR" sz="2800" dirty="0" err="1">
                <a:solidFill>
                  <a:srgbClr val="FF0000"/>
                </a:solidFill>
              </a:rPr>
              <a:t>vizkositezi</a:t>
            </a:r>
            <a:r>
              <a:rPr lang="tr-TR" sz="2800" dirty="0">
                <a:solidFill>
                  <a:srgbClr val="FF0000"/>
                </a:solidFill>
              </a:rPr>
              <a:t> gerçek bir termodinamik özellik olup sıcaklık ve basınç ile değişmektedir.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63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accent2">
                    <a:lumMod val="50000"/>
                  </a:schemeClr>
                </a:solidFill>
              </a:rPr>
              <a:t>Erimiş çikolata </a:t>
            </a:r>
            <a:r>
              <a:rPr lang="tr-TR" sz="2800" dirty="0">
                <a:solidFill>
                  <a:srgbClr val="FF0000"/>
                </a:solidFill>
              </a:rPr>
              <a:t>bir </a:t>
            </a:r>
            <a:r>
              <a:rPr lang="tr-TR" sz="2800" dirty="0" err="1">
                <a:solidFill>
                  <a:srgbClr val="0070C0"/>
                </a:solidFill>
              </a:rPr>
              <a:t>Newtonian</a:t>
            </a:r>
            <a:r>
              <a:rPr lang="tr-TR" sz="2800" dirty="0">
                <a:solidFill>
                  <a:srgbClr val="0070C0"/>
                </a:solidFill>
              </a:rPr>
              <a:t> olmayan </a:t>
            </a:r>
            <a:r>
              <a:rPr lang="tr-TR" sz="2800" dirty="0">
                <a:solidFill>
                  <a:srgbClr val="FF0000"/>
                </a:solidFill>
              </a:rPr>
              <a:t>akışkan iken </a:t>
            </a:r>
            <a:r>
              <a:rPr lang="tr-TR" sz="2800" dirty="0">
                <a:solidFill>
                  <a:schemeClr val="accent1">
                    <a:lumMod val="75000"/>
                  </a:schemeClr>
                </a:solidFill>
              </a:rPr>
              <a:t>bal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sıvı süt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chemeClr val="accent3">
                    <a:lumMod val="75000"/>
                  </a:schemeClr>
                </a:solidFill>
              </a:rPr>
              <a:t>meyve suyu </a:t>
            </a:r>
            <a:r>
              <a:rPr lang="tr-TR" sz="2800" dirty="0">
                <a:solidFill>
                  <a:srgbClr val="FF0000"/>
                </a:solidFill>
              </a:rPr>
              <a:t>ve </a:t>
            </a:r>
            <a:r>
              <a:rPr lang="tr-TR" sz="2800" dirty="0">
                <a:solidFill>
                  <a:srgbClr val="7030A0"/>
                </a:solidFill>
              </a:rPr>
              <a:t>soğuk içecekler </a:t>
            </a:r>
            <a:r>
              <a:rPr lang="tr-TR" sz="2800" dirty="0">
                <a:solidFill>
                  <a:srgbClr val="FF0000"/>
                </a:solidFill>
              </a:rPr>
              <a:t>gibi bazı gıda maddeleri </a:t>
            </a:r>
            <a:r>
              <a:rPr lang="tr-TR" sz="2800" dirty="0">
                <a:solidFill>
                  <a:schemeClr val="tx2"/>
                </a:solidFill>
              </a:rPr>
              <a:t>Newton özellikleri </a:t>
            </a:r>
            <a:r>
              <a:rPr lang="tr-TR" sz="2800" dirty="0">
                <a:solidFill>
                  <a:srgbClr val="FF0000"/>
                </a:solidFill>
              </a:rPr>
              <a:t>gösterirler.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accent2">
                    <a:lumMod val="50000"/>
                  </a:schemeClr>
                </a:solidFill>
              </a:rPr>
              <a:t>Erimiş çikolata</a:t>
            </a:r>
            <a:r>
              <a:rPr lang="tr-TR" sz="2800" dirty="0">
                <a:solidFill>
                  <a:srgbClr val="FF0000"/>
                </a:solidFill>
              </a:rPr>
              <a:t>, şeker parçacıkları, kakao ve süt </a:t>
            </a:r>
            <a:r>
              <a:rPr lang="tr-TR" sz="2800" dirty="0">
                <a:solidFill>
                  <a:srgbClr val="00B050"/>
                </a:solidFill>
              </a:rPr>
              <a:t>katılarının bir süspansiyon </a:t>
            </a:r>
            <a:r>
              <a:rPr lang="tr-TR" sz="2800" dirty="0">
                <a:solidFill>
                  <a:srgbClr val="FF0000"/>
                </a:solidFill>
              </a:rPr>
              <a:t>karışımıdır.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accent5">
                    <a:lumMod val="75000"/>
                  </a:schemeClr>
                </a:solidFill>
              </a:rPr>
              <a:t>Katı parçacıkların varlığından </a:t>
            </a:r>
            <a:r>
              <a:rPr lang="tr-TR" sz="2800" dirty="0">
                <a:solidFill>
                  <a:srgbClr val="FF0000"/>
                </a:solidFill>
              </a:rPr>
              <a:t>dolayı </a:t>
            </a:r>
            <a:r>
              <a:rPr lang="tr-TR" sz="2800" dirty="0">
                <a:solidFill>
                  <a:srgbClr val="0070C0"/>
                </a:solidFill>
              </a:rPr>
              <a:t>Newton tipi olmayan </a:t>
            </a:r>
            <a:r>
              <a:rPr lang="tr-TR" sz="2800" dirty="0">
                <a:solidFill>
                  <a:srgbClr val="FF0000"/>
                </a:solidFill>
              </a:rPr>
              <a:t>bir sıvı gibi davranır.</a:t>
            </a:r>
          </a:p>
        </p:txBody>
      </p:sp>
    </p:spTree>
    <p:extLst>
      <p:ext uri="{BB962C8B-B14F-4D97-AF65-F5344CB8AC3E}">
        <p14:creationId xmlns:p14="http://schemas.microsoft.com/office/powerpoint/2010/main" val="295845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7458"/>
            <a:ext cx="9509760" cy="61292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Gıda sanayisinde, </a:t>
            </a:r>
            <a:r>
              <a:rPr lang="tr-TR" sz="2800" dirty="0">
                <a:solidFill>
                  <a:srgbClr val="0070C0"/>
                </a:solidFill>
              </a:rPr>
              <a:t>süt ürünleri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00B050"/>
                </a:solidFill>
              </a:rPr>
              <a:t>glikoz şurupları</a:t>
            </a:r>
            <a:r>
              <a:rPr lang="tr-TR" sz="2800" dirty="0">
                <a:solidFill>
                  <a:srgbClr val="FF0000"/>
                </a:solidFill>
              </a:rPr>
              <a:t>, gamlar, çikolata, </a:t>
            </a:r>
            <a:r>
              <a:rPr lang="tr-TR" sz="2800" dirty="0" err="1">
                <a:solidFill>
                  <a:srgbClr val="FF0000"/>
                </a:solidFill>
              </a:rPr>
              <a:t>pralin</a:t>
            </a:r>
            <a:r>
              <a:rPr lang="tr-TR" sz="2800" dirty="0">
                <a:solidFill>
                  <a:srgbClr val="FF0000"/>
                </a:solidFill>
              </a:rPr>
              <a:t> macunlar, karamel, şekerleme, </a:t>
            </a:r>
            <a:r>
              <a:rPr lang="tr-TR" sz="2800" dirty="0">
                <a:solidFill>
                  <a:srgbClr val="7030A0"/>
                </a:solidFill>
              </a:rPr>
              <a:t>hamur</a:t>
            </a:r>
            <a:r>
              <a:rPr lang="tr-TR" sz="2800" dirty="0">
                <a:solidFill>
                  <a:srgbClr val="FF0000"/>
                </a:solidFill>
              </a:rPr>
              <a:t>, sakız ve yağlar gibi çeşitli sıvı gıda malzemeleri viskozitede </a:t>
            </a:r>
            <a:r>
              <a:rPr lang="tr-TR" sz="28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Newtonian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olmayan </a:t>
            </a:r>
            <a:r>
              <a:rPr lang="tr-TR" sz="2800" dirty="0">
                <a:solidFill>
                  <a:srgbClr val="FF0000"/>
                </a:solidFill>
              </a:rPr>
              <a:t>davranış gösterirler.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Tablo 1 bazı gıda maddelerinin viskozite değerlerini göstermektedir ve tablo 2 bazı gıda maddelerinin </a:t>
            </a:r>
            <a:r>
              <a:rPr lang="tr-TR" sz="2800" dirty="0">
                <a:solidFill>
                  <a:srgbClr val="0070C0"/>
                </a:solidFill>
              </a:rPr>
              <a:t>kayma hızı</a:t>
            </a:r>
            <a:r>
              <a:rPr lang="tr-TR" sz="2800" dirty="0">
                <a:solidFill>
                  <a:srgbClr val="FF0000"/>
                </a:solidFill>
              </a:rPr>
              <a:t> ve işleme önemlerini vermektedir.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84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403860"/>
            <a:ext cx="9509760" cy="1805940"/>
          </a:xfrm>
        </p:spPr>
        <p:txBody>
          <a:bodyPr>
            <a:normAutofit/>
          </a:bodyPr>
          <a:lstStyle/>
          <a:p>
            <a:pPr marL="4572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rgbClr val="FF0000"/>
                </a:solidFill>
              </a:rPr>
              <a:t>Tablo 1 Bazı Gıda Maddelerinin Viskozite Değerleri</a:t>
            </a:r>
          </a:p>
          <a:p>
            <a:endParaRPr lang="tr-TR" dirty="0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069074"/>
              </p:ext>
            </p:extLst>
          </p:nvPr>
        </p:nvGraphicFramePr>
        <p:xfrm>
          <a:off x="2032000" y="1346867"/>
          <a:ext cx="8128000" cy="457200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5439544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8842635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b="1" dirty="0">
                          <a:solidFill>
                            <a:srgbClr val="FF0000"/>
                          </a:solidFill>
                        </a:rPr>
                        <a:t>Gıda Malzemesi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b="1" noProof="0" dirty="0">
                          <a:solidFill>
                            <a:srgbClr val="FF0000"/>
                          </a:solidFill>
                        </a:rPr>
                        <a:t>Viskozite</a:t>
                      </a:r>
                    </a:p>
                    <a:p>
                      <a:pPr algn="ctr"/>
                      <a:r>
                        <a:rPr lang="tr-TR" sz="2800" b="1" dirty="0"/>
                        <a:t>(</a:t>
                      </a:r>
                      <a:r>
                        <a:rPr lang="tr-TR" sz="2800" b="1" dirty="0" err="1"/>
                        <a:t>Pa.s</a:t>
                      </a:r>
                      <a:r>
                        <a:rPr lang="tr-TR" sz="2800" b="1" dirty="0"/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3453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800" noProof="0" dirty="0">
                          <a:solidFill>
                            <a:srgbClr val="FF0000"/>
                          </a:solidFill>
                        </a:rPr>
                        <a:t>Kahve kreması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0.01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581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800" noProof="0" dirty="0">
                          <a:solidFill>
                            <a:srgbClr val="FF0000"/>
                          </a:solidFill>
                        </a:rPr>
                        <a:t>Bitkisel yağ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/>
                        <a:t>0.10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9649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800" noProof="0" dirty="0">
                          <a:solidFill>
                            <a:srgbClr val="FF0000"/>
                          </a:solidFill>
                        </a:rPr>
                        <a:t>Bal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/>
                        <a:t>10.00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6920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800" noProof="0" dirty="0">
                          <a:solidFill>
                            <a:srgbClr val="FF0000"/>
                          </a:solidFill>
                        </a:rPr>
                        <a:t>Mayonez</a:t>
                      </a:r>
                      <a:endParaRPr lang="en-US" sz="2800" noProof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/>
                        <a:t>4.2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067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800" noProof="0" dirty="0">
                          <a:solidFill>
                            <a:srgbClr val="FF0000"/>
                          </a:solidFill>
                        </a:rPr>
                        <a:t>Elma püresi</a:t>
                      </a:r>
                      <a:endParaRPr lang="en-US" sz="2800" noProof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/>
                        <a:t>7.32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2791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800" noProof="0" dirty="0">
                          <a:solidFill>
                            <a:srgbClr val="FF0000"/>
                          </a:solidFill>
                        </a:rPr>
                        <a:t>Muz püresi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/>
                        <a:t>107.3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96369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800" noProof="0" dirty="0">
                          <a:solidFill>
                            <a:srgbClr val="FF0000"/>
                          </a:solidFill>
                        </a:rPr>
                        <a:t>Su</a:t>
                      </a:r>
                      <a:endParaRPr lang="en-US" sz="2800" noProof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/>
                        <a:t>0.001</a:t>
                      </a:r>
                      <a:endParaRPr lang="tr-TR" sz="28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5608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530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/>
          <a:lstStyle/>
          <a:p>
            <a:r>
              <a:rPr lang="tr-TR" dirty="0">
                <a:solidFill>
                  <a:schemeClr val="tx2"/>
                </a:solidFill>
              </a:rPr>
              <a:t>Konular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481896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chemeClr val="tx2"/>
                </a:solidFill>
              </a:rPr>
              <a:t>Bölüm 1 Giriş</a:t>
            </a:r>
          </a:p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chemeClr val="tx2"/>
                </a:solidFill>
              </a:rPr>
              <a:t>Bölüm 2 Ölçme ve Kontrol Cihazları</a:t>
            </a:r>
          </a:p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rgbClr val="FF0000"/>
                </a:solidFill>
              </a:rPr>
              <a:t>Bölüm 3 Gıda Proseslerinde Ölçümler</a:t>
            </a:r>
          </a:p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chemeClr val="tx2"/>
                </a:solidFill>
              </a:rPr>
              <a:t>Bölüm 4 Kontrol Cihazları ve Göstergeler</a:t>
            </a:r>
          </a:p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chemeClr val="tx2"/>
                </a:solidFill>
              </a:rPr>
              <a:t>Bölüm 5 Bilgisayar Tabanlı İzleme ve Kontrol</a:t>
            </a:r>
          </a:p>
        </p:txBody>
      </p:sp>
    </p:spTree>
    <p:extLst>
      <p:ext uri="{BB962C8B-B14F-4D97-AF65-F5344CB8AC3E}">
        <p14:creationId xmlns:p14="http://schemas.microsoft.com/office/powerpoint/2010/main" val="273143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411480"/>
            <a:ext cx="9509760" cy="2133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>
                <a:solidFill>
                  <a:srgbClr val="FF0000"/>
                </a:solidFill>
              </a:rPr>
              <a:t>Tablo 2 Bazı Gıda Maddelerinin İşleme Önemi Kayma Hızları</a:t>
            </a: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5173675"/>
              </p:ext>
            </p:extLst>
          </p:nvPr>
        </p:nvGraphicFramePr>
        <p:xfrm>
          <a:off x="1341120" y="1785663"/>
          <a:ext cx="10111740" cy="390144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3500774">
                  <a:extLst>
                    <a:ext uri="{9D8B030D-6E8A-4147-A177-3AD203B41FA5}">
                      <a16:colId xmlns:a16="http://schemas.microsoft.com/office/drawing/2014/main" val="3131653715"/>
                    </a:ext>
                  </a:extLst>
                </a:gridCol>
                <a:gridCol w="2271163">
                  <a:extLst>
                    <a:ext uri="{9D8B030D-6E8A-4147-A177-3AD203B41FA5}">
                      <a16:colId xmlns:a16="http://schemas.microsoft.com/office/drawing/2014/main" val="3063057014"/>
                    </a:ext>
                  </a:extLst>
                </a:gridCol>
                <a:gridCol w="4339803">
                  <a:extLst>
                    <a:ext uri="{9D8B030D-6E8A-4147-A177-3AD203B41FA5}">
                      <a16:colId xmlns:a16="http://schemas.microsoft.com/office/drawing/2014/main" val="31114325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tr-TR" sz="2600" b="1" noProof="0" dirty="0"/>
                        <a:t>Gıda Malzemesi</a:t>
                      </a:r>
                      <a:endParaRPr lang="en-US" sz="2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600" b="1" noProof="0" dirty="0"/>
                        <a:t>Kayma Hızı</a:t>
                      </a:r>
                      <a:endParaRPr lang="en-US" sz="2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600" b="1" noProof="0" dirty="0"/>
                        <a:t>İşleme</a:t>
                      </a:r>
                      <a:r>
                        <a:rPr lang="tr-TR" sz="2600" b="1" baseline="0" noProof="0" dirty="0"/>
                        <a:t> </a:t>
                      </a:r>
                      <a:endParaRPr lang="en-US" sz="2600" b="1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6406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2600" noProof="0" dirty="0">
                          <a:solidFill>
                            <a:srgbClr val="FF0000"/>
                          </a:solidFill>
                        </a:rPr>
                        <a:t>Salata sosu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noProof="0" dirty="0"/>
                        <a:t>10</a:t>
                      </a:r>
                      <a:r>
                        <a:rPr lang="en-US" sz="2600" baseline="30000" noProof="0" dirty="0"/>
                        <a:t>–6</a:t>
                      </a:r>
                      <a:r>
                        <a:rPr lang="en-US" sz="2600" noProof="0" dirty="0"/>
                        <a:t>–10</a:t>
                      </a:r>
                      <a:r>
                        <a:rPr lang="en-US" sz="2600" baseline="30000" noProof="0" dirty="0"/>
                        <a:t>–4</a:t>
                      </a:r>
                      <a:r>
                        <a:rPr lang="en-US" sz="2600" noProof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600" noProof="0" dirty="0">
                          <a:solidFill>
                            <a:srgbClr val="FF0000"/>
                          </a:solidFill>
                        </a:rPr>
                        <a:t>İnce süspansiyon ayarı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4074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2600" noProof="0" dirty="0">
                          <a:solidFill>
                            <a:srgbClr val="FF0000"/>
                          </a:solidFill>
                        </a:rPr>
                        <a:t>Bitkisel yağ</a:t>
                      </a:r>
                      <a:endParaRPr lang="en-US" sz="2600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noProof="0" dirty="0"/>
                        <a:t>10</a:t>
                      </a:r>
                      <a:r>
                        <a:rPr lang="en-US" sz="2600" baseline="30000" noProof="0" dirty="0"/>
                        <a:t>–1</a:t>
                      </a:r>
                      <a:r>
                        <a:rPr lang="en-US" sz="2600" noProof="0" dirty="0"/>
                        <a:t>–10</a:t>
                      </a:r>
                      <a:r>
                        <a:rPr lang="en-US" sz="2600" baseline="30000" noProof="0" dirty="0"/>
                        <a:t>1</a:t>
                      </a:r>
                      <a:r>
                        <a:rPr lang="en-US" sz="2600" noProof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600" noProof="0" dirty="0">
                          <a:solidFill>
                            <a:srgbClr val="FF0000"/>
                          </a:solidFill>
                        </a:rPr>
                        <a:t>Yerçekimi drenaj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859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2600" noProof="0" dirty="0">
                          <a:solidFill>
                            <a:srgbClr val="FF0000"/>
                          </a:solidFill>
                        </a:rPr>
                        <a:t>Hazır gıda, tahıllar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noProof="0" dirty="0"/>
                        <a:t>10</a:t>
                      </a:r>
                      <a:r>
                        <a:rPr lang="en-US" sz="2600" baseline="30000" noProof="0" dirty="0"/>
                        <a:t>0</a:t>
                      </a:r>
                      <a:r>
                        <a:rPr lang="en-US" sz="2600" noProof="0" dirty="0"/>
                        <a:t>–10</a:t>
                      </a:r>
                      <a:r>
                        <a:rPr lang="en-US" sz="2600" baseline="30000" noProof="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600" kern="1200" dirty="0" err="1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Ekstrüzyon</a:t>
                      </a:r>
                      <a:endParaRPr lang="en-US" sz="2600" kern="1200" noProof="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510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2600" noProof="0" dirty="0">
                          <a:solidFill>
                            <a:srgbClr val="FF0000"/>
                          </a:solidFill>
                        </a:rPr>
                        <a:t>Çikolata, soslar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noProof="0" dirty="0"/>
                        <a:t>10</a:t>
                      </a:r>
                      <a:r>
                        <a:rPr lang="en-US" sz="2600" baseline="30000" noProof="0" dirty="0"/>
                        <a:t>0</a:t>
                      </a:r>
                      <a:r>
                        <a:rPr lang="en-US" sz="2600" noProof="0" dirty="0"/>
                        <a:t>–10</a:t>
                      </a:r>
                      <a:r>
                        <a:rPr lang="en-US" sz="2600" baseline="30000" noProof="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600" noProof="0" dirty="0">
                          <a:solidFill>
                            <a:srgbClr val="FF0000"/>
                          </a:solidFill>
                        </a:rPr>
                        <a:t>Boru akışı</a:t>
                      </a:r>
                      <a:endParaRPr lang="en-US" sz="2600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842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2600" noProof="0" dirty="0">
                          <a:solidFill>
                            <a:srgbClr val="FF0000"/>
                          </a:solidFill>
                        </a:rPr>
                        <a:t>Gıda maddelerin çoğu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noProof="0" dirty="0"/>
                        <a:t>10</a:t>
                      </a:r>
                      <a:r>
                        <a:rPr lang="en-US" sz="2600" baseline="30000" noProof="0" dirty="0"/>
                        <a:t>1</a:t>
                      </a:r>
                      <a:r>
                        <a:rPr lang="en-US" sz="2600" noProof="0" dirty="0"/>
                        <a:t>–10</a:t>
                      </a:r>
                      <a:r>
                        <a:rPr lang="en-US" sz="2600" baseline="30000" noProof="0" dirty="0"/>
                        <a:t>2</a:t>
                      </a:r>
                      <a:r>
                        <a:rPr lang="en-US" sz="2600" noProof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600" noProof="0" dirty="0">
                          <a:solidFill>
                            <a:srgbClr val="FF0000"/>
                          </a:solidFill>
                        </a:rPr>
                        <a:t>Çiğneme ve yutma</a:t>
                      </a:r>
                      <a:endParaRPr lang="en-US" sz="2600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454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600" noProof="0" dirty="0">
                          <a:solidFill>
                            <a:srgbClr val="FF0000"/>
                          </a:solidFill>
                        </a:rPr>
                        <a:t>M</a:t>
                      </a:r>
                      <a:r>
                        <a:rPr lang="tr-TR" sz="2600" noProof="0" dirty="0" err="1">
                          <a:solidFill>
                            <a:srgbClr val="FF0000"/>
                          </a:solidFill>
                        </a:rPr>
                        <a:t>eyve</a:t>
                      </a:r>
                      <a:r>
                        <a:rPr lang="tr-TR" sz="2600" noProof="0" dirty="0">
                          <a:solidFill>
                            <a:srgbClr val="FF0000"/>
                          </a:solidFill>
                        </a:rPr>
                        <a:t> kabak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noProof="0" dirty="0"/>
                        <a:t>10</a:t>
                      </a:r>
                      <a:r>
                        <a:rPr lang="en-US" sz="2600" baseline="30000" noProof="0" dirty="0"/>
                        <a:t>1</a:t>
                      </a:r>
                      <a:r>
                        <a:rPr lang="en-US" sz="2600" noProof="0" dirty="0"/>
                        <a:t>–10</a:t>
                      </a:r>
                      <a:r>
                        <a:rPr lang="en-US" sz="2600" baseline="30000" noProof="0" dirty="0"/>
                        <a:t>3</a:t>
                      </a:r>
                      <a:r>
                        <a:rPr lang="en-US" sz="2600" noProof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600" noProof="0" dirty="0">
                          <a:solidFill>
                            <a:srgbClr val="FF0000"/>
                          </a:solidFill>
                        </a:rPr>
                        <a:t>Karışma ve karıştırma</a:t>
                      </a:r>
                      <a:endParaRPr lang="en-US" sz="2600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264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2600" noProof="0" dirty="0">
                          <a:solidFill>
                            <a:srgbClr val="FF0000"/>
                          </a:solidFill>
                        </a:rPr>
                        <a:t>Margarin, tereyağı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noProof="0" dirty="0"/>
                        <a:t>10</a:t>
                      </a:r>
                      <a:r>
                        <a:rPr lang="en-US" sz="2600" baseline="30000" noProof="0" dirty="0"/>
                        <a:t>2</a:t>
                      </a:r>
                      <a:r>
                        <a:rPr lang="en-US" sz="2600" noProof="0" dirty="0"/>
                        <a:t>–10</a:t>
                      </a:r>
                      <a:r>
                        <a:rPr lang="en-US" sz="2600" baseline="30000" noProof="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600" noProof="0" dirty="0">
                          <a:solidFill>
                            <a:srgbClr val="FF0000"/>
                          </a:solidFill>
                        </a:rPr>
                        <a:t>Yayma</a:t>
                      </a:r>
                      <a:endParaRPr lang="en-US" sz="2600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8388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649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İçerik Yer Tutucusu 2">
            <a:extLst>
              <a:ext uri="{FF2B5EF4-FFF2-40B4-BE49-F238E27FC236}">
                <a16:creationId xmlns:a16="http://schemas.microsoft.com/office/drawing/2014/main" id="{80F2FAA6-0871-43AD-98B0-CF0529FDED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4459908"/>
              </p:ext>
            </p:extLst>
          </p:nvPr>
        </p:nvGraphicFramePr>
        <p:xfrm>
          <a:off x="1341438" y="371475"/>
          <a:ext cx="9509125" cy="6145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334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Newtonian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olmayan </a:t>
            </a:r>
            <a:r>
              <a:rPr lang="tr-TR" sz="2800" dirty="0">
                <a:solidFill>
                  <a:srgbClr val="FF0000"/>
                </a:solidFill>
              </a:rPr>
              <a:t>sıvılar temelde iki türdür: </a:t>
            </a:r>
            <a:r>
              <a:rPr lang="tr-TR" sz="2800" dirty="0">
                <a:solidFill>
                  <a:srgbClr val="00B050"/>
                </a:solidFill>
              </a:rPr>
              <a:t>Zamandan bağımsız </a:t>
            </a:r>
            <a:r>
              <a:rPr lang="tr-TR" sz="2800" dirty="0">
                <a:solidFill>
                  <a:srgbClr val="FF0000"/>
                </a:solidFill>
              </a:rPr>
              <a:t>ve </a:t>
            </a:r>
            <a:r>
              <a:rPr lang="tr-TR" sz="2800" dirty="0">
                <a:solidFill>
                  <a:srgbClr val="0070C0"/>
                </a:solidFill>
              </a:rPr>
              <a:t>zamana bağlı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Birinci tip </a:t>
            </a:r>
            <a:r>
              <a:rPr lang="tr-TR" sz="2800" dirty="0">
                <a:solidFill>
                  <a:srgbClr val="7030A0"/>
                </a:solidFill>
              </a:rPr>
              <a:t>kayma gerilimi </a:t>
            </a:r>
            <a:r>
              <a:rPr lang="tr-TR" sz="2800" dirty="0">
                <a:solidFill>
                  <a:srgbClr val="FF0000"/>
                </a:solidFill>
              </a:rPr>
              <a:t>uygulandığında </a:t>
            </a:r>
            <a:r>
              <a:rPr lang="tr-TR" sz="2800" dirty="0">
                <a:solidFill>
                  <a:srgbClr val="0070C0"/>
                </a:solidFill>
              </a:rPr>
              <a:t>hemen akar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İkinci tip ise, </a:t>
            </a:r>
            <a:r>
              <a:rPr lang="tr-TR" sz="2800" dirty="0">
                <a:solidFill>
                  <a:srgbClr val="00B050"/>
                </a:solidFill>
              </a:rPr>
              <a:t>kayma incelmesi </a:t>
            </a:r>
            <a:r>
              <a:rPr lang="tr-TR" sz="2800" dirty="0">
                <a:solidFill>
                  <a:srgbClr val="FF0000"/>
                </a:solidFill>
              </a:rPr>
              <a:t>ve </a:t>
            </a:r>
            <a:r>
              <a:rPr lang="tr-TR" sz="2800" dirty="0">
                <a:solidFill>
                  <a:schemeClr val="bg2">
                    <a:lumMod val="10000"/>
                  </a:schemeClr>
                </a:solidFill>
              </a:rPr>
              <a:t>kayma kalınlaşması </a:t>
            </a:r>
            <a:r>
              <a:rPr lang="tr-TR" sz="2800" dirty="0">
                <a:solidFill>
                  <a:srgbClr val="FF0000"/>
                </a:solidFill>
              </a:rPr>
              <a:t>sıvılar olmak üzere iki sınıftır.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00B050"/>
                </a:solidFill>
              </a:rPr>
              <a:t>Kayma inceltme </a:t>
            </a:r>
            <a:r>
              <a:rPr lang="tr-TR" sz="2800" dirty="0">
                <a:solidFill>
                  <a:srgbClr val="FF0000"/>
                </a:solidFill>
              </a:rPr>
              <a:t>sıvıların durumda da, </a:t>
            </a:r>
            <a:r>
              <a:rPr lang="tr-TR" sz="2800" dirty="0">
                <a:solidFill>
                  <a:schemeClr val="tx2"/>
                </a:solidFill>
              </a:rPr>
              <a:t>kayma hızı arttıkça</a:t>
            </a:r>
            <a:r>
              <a:rPr lang="tr-TR" sz="2800" dirty="0">
                <a:solidFill>
                  <a:srgbClr val="FF0000"/>
                </a:solidFill>
              </a:rPr>
              <a:t> görünür </a:t>
            </a:r>
            <a:r>
              <a:rPr lang="tr-TR" sz="2800" dirty="0">
                <a:solidFill>
                  <a:srgbClr val="0070C0"/>
                </a:solidFill>
              </a:rPr>
              <a:t>viskozite azalır</a:t>
            </a:r>
            <a:r>
              <a:rPr lang="tr-TR" sz="2800" dirty="0">
                <a:solidFill>
                  <a:srgbClr val="FF0000"/>
                </a:solidFill>
              </a:rPr>
              <a:t>; bu nedenle, görünür viskozite onun akış özelliğini tanımlamak için kayma hızı ile birlikte ifade edilir.</a:t>
            </a:r>
          </a:p>
        </p:txBody>
      </p:sp>
    </p:spTree>
    <p:extLst>
      <p:ext uri="{BB962C8B-B14F-4D97-AF65-F5344CB8AC3E}">
        <p14:creationId xmlns:p14="http://schemas.microsoft.com/office/powerpoint/2010/main" val="184871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7458"/>
            <a:ext cx="9509760" cy="61292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</a:rPr>
              <a:t>Yoğunlaştırılmış süt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00B050"/>
                </a:solidFill>
              </a:rPr>
              <a:t>meyve püreleri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chemeClr val="accent2">
                    <a:lumMod val="50000"/>
                  </a:schemeClr>
                </a:solidFill>
              </a:rPr>
              <a:t>mayonez</a:t>
            </a:r>
            <a:r>
              <a:rPr lang="tr-TR" sz="2800" dirty="0">
                <a:solidFill>
                  <a:srgbClr val="FF0000"/>
                </a:solidFill>
              </a:rPr>
              <a:t>, hardal yağı ve bitkisel çorba kayma inceltme sıvı gıda örnekleridir.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Kayma hızı ile görünür viskozite arttığında, </a:t>
            </a:r>
            <a:r>
              <a:rPr lang="tr-TR" sz="2800" dirty="0">
                <a:solidFill>
                  <a:srgbClr val="002060"/>
                </a:solidFill>
              </a:rPr>
              <a:t>sıvı kayma kalınlaşma </a:t>
            </a:r>
            <a:r>
              <a:rPr lang="tr-TR" sz="2800" dirty="0">
                <a:solidFill>
                  <a:srgbClr val="FF0000"/>
                </a:solidFill>
              </a:rPr>
              <a:t>sıvısı adını alır.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2060"/>
                </a:solidFill>
              </a:rPr>
              <a:t>Kayma kalınlaşması </a:t>
            </a:r>
            <a:r>
              <a:rPr lang="tr-TR" sz="2800" dirty="0">
                <a:solidFill>
                  <a:srgbClr val="FF0000"/>
                </a:solidFill>
              </a:rPr>
              <a:t>gıdalarının örnekleri </a:t>
            </a:r>
            <a:r>
              <a:rPr lang="tr-TR" sz="2800" dirty="0" err="1">
                <a:solidFill>
                  <a:srgbClr val="7030A0"/>
                </a:solidFill>
              </a:rPr>
              <a:t>homojenize</a:t>
            </a:r>
            <a:r>
              <a:rPr lang="tr-TR" sz="2800" dirty="0">
                <a:solidFill>
                  <a:srgbClr val="7030A0"/>
                </a:solidFill>
              </a:rPr>
              <a:t> fıstık </a:t>
            </a:r>
            <a:r>
              <a:rPr lang="tr-TR" sz="2800" dirty="0">
                <a:solidFill>
                  <a:srgbClr val="FF0000"/>
                </a:solidFill>
              </a:rPr>
              <a:t>ezmesi ve suda %60 mısır şurubu süspansiyonudur.</a:t>
            </a:r>
          </a:p>
        </p:txBody>
      </p:sp>
    </p:spTree>
    <p:extLst>
      <p:ext uri="{BB962C8B-B14F-4D97-AF65-F5344CB8AC3E}">
        <p14:creationId xmlns:p14="http://schemas.microsoft.com/office/powerpoint/2010/main" val="387236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Zamana bağlı </a:t>
            </a:r>
            <a:r>
              <a:rPr lang="tr-TR" sz="2800" dirty="0" err="1">
                <a:solidFill>
                  <a:srgbClr val="FF0000"/>
                </a:solidFill>
              </a:rPr>
              <a:t>Newtonian</a:t>
            </a:r>
            <a:r>
              <a:rPr lang="tr-TR" sz="2800" dirty="0">
                <a:solidFill>
                  <a:srgbClr val="FF0000"/>
                </a:solidFill>
              </a:rPr>
              <a:t> olmayan sıvılar, sadece </a:t>
            </a:r>
            <a:r>
              <a:rPr lang="tr-TR" sz="2800" dirty="0">
                <a:solidFill>
                  <a:srgbClr val="0070C0"/>
                </a:solidFill>
              </a:rPr>
              <a:t>kayma geriliminin </a:t>
            </a:r>
            <a:r>
              <a:rPr lang="tr-TR" sz="2800" dirty="0">
                <a:solidFill>
                  <a:srgbClr val="00B050"/>
                </a:solidFill>
              </a:rPr>
              <a:t>sınırlı bir süre </a:t>
            </a:r>
            <a:r>
              <a:rPr lang="tr-TR" sz="2800" dirty="0">
                <a:solidFill>
                  <a:srgbClr val="FF0000"/>
                </a:solidFill>
              </a:rPr>
              <a:t>uygulamasından sonra </a:t>
            </a:r>
            <a:r>
              <a:rPr lang="tr-TR" sz="2800" dirty="0">
                <a:solidFill>
                  <a:schemeClr val="tx2"/>
                </a:solidFill>
              </a:rPr>
              <a:t>kararlı sıvı gibi davranırlar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</a:rPr>
              <a:t>Nişasta macunu </a:t>
            </a:r>
            <a:r>
              <a:rPr lang="tr-TR" sz="2800" dirty="0">
                <a:solidFill>
                  <a:srgbClr val="FF0000"/>
                </a:solidFill>
              </a:rPr>
              <a:t>ve meyve suyu zamana bağlı </a:t>
            </a:r>
            <a:r>
              <a:rPr lang="tr-TR" sz="2800" dirty="0" err="1">
                <a:solidFill>
                  <a:srgbClr val="FF0000"/>
                </a:solidFill>
              </a:rPr>
              <a:t>Newtonian</a:t>
            </a:r>
            <a:r>
              <a:rPr lang="tr-TR" sz="2800" dirty="0">
                <a:solidFill>
                  <a:srgbClr val="FF0000"/>
                </a:solidFill>
              </a:rPr>
              <a:t> olmayan sıvı gıdaların örnekleridir.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Bunlara aynı zamanda </a:t>
            </a:r>
            <a:r>
              <a:rPr lang="tr-TR" sz="2800" dirty="0" err="1">
                <a:solidFill>
                  <a:schemeClr val="tx2"/>
                </a:solidFill>
              </a:rPr>
              <a:t>Bingham</a:t>
            </a:r>
            <a:r>
              <a:rPr lang="tr-TR" sz="2800" dirty="0">
                <a:solidFill>
                  <a:schemeClr val="tx2"/>
                </a:solidFill>
              </a:rPr>
              <a:t> sıvıları </a:t>
            </a:r>
            <a:r>
              <a:rPr lang="tr-TR" sz="2800" dirty="0">
                <a:solidFill>
                  <a:srgbClr val="FF0000"/>
                </a:solidFill>
              </a:rPr>
              <a:t>da denir.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Akma gerilimi uygulanmasından sonra, tanıt bir </a:t>
            </a:r>
            <a:r>
              <a:rPr lang="tr-TR" sz="2800" dirty="0">
                <a:solidFill>
                  <a:srgbClr val="00CC00"/>
                </a:solidFill>
              </a:rPr>
              <a:t>kayma inceltme </a:t>
            </a:r>
            <a:r>
              <a:rPr lang="tr-TR" sz="2800" dirty="0">
                <a:solidFill>
                  <a:srgbClr val="FF0000"/>
                </a:solidFill>
              </a:rPr>
              <a:t>sıvısına benzer ise, sıvı </a:t>
            </a:r>
            <a:r>
              <a:rPr lang="tr-TR" sz="2800" dirty="0">
                <a:solidFill>
                  <a:srgbClr val="0070C0"/>
                </a:solidFill>
              </a:rPr>
              <a:t>plastik</a:t>
            </a:r>
            <a:r>
              <a:rPr lang="tr-TR" sz="2800" dirty="0">
                <a:solidFill>
                  <a:srgbClr val="FF0000"/>
                </a:solidFill>
              </a:rPr>
              <a:t> olarak adlandırılır.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41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56461"/>
            <a:ext cx="9509760" cy="61602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</a:rPr>
              <a:t>Sakız</a:t>
            </a:r>
            <a:r>
              <a:rPr lang="tr-TR" sz="2800" dirty="0">
                <a:solidFill>
                  <a:srgbClr val="FF0000"/>
                </a:solidFill>
              </a:rPr>
              <a:t> plastik gıdalara iyi bir örnektir.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Gıda viskozitesi, </a:t>
            </a:r>
            <a:r>
              <a:rPr lang="tr-TR" sz="2700" dirty="0">
                <a:solidFill>
                  <a:srgbClr val="FF0000"/>
                </a:solidFill>
              </a:rPr>
              <a:t>sadece </a:t>
            </a:r>
            <a:r>
              <a:rPr lang="tr-TR" sz="2700" dirty="0">
                <a:solidFill>
                  <a:srgbClr val="00B050"/>
                </a:solidFill>
              </a:rPr>
              <a:t>şişeleme</a:t>
            </a:r>
            <a:r>
              <a:rPr lang="tr-TR" sz="2700" dirty="0">
                <a:solidFill>
                  <a:srgbClr val="FF0000"/>
                </a:solidFill>
              </a:rPr>
              <a:t> ve </a:t>
            </a:r>
            <a:r>
              <a:rPr lang="tr-TR" sz="2700" dirty="0">
                <a:solidFill>
                  <a:srgbClr val="0070C0"/>
                </a:solidFill>
              </a:rPr>
              <a:t>kutulamada</a:t>
            </a:r>
            <a:r>
              <a:rPr lang="tr-TR" sz="2700" dirty="0">
                <a:solidFill>
                  <a:srgbClr val="FF0000"/>
                </a:solidFill>
              </a:rPr>
              <a:t> gerekli </a:t>
            </a:r>
            <a:r>
              <a:rPr lang="tr-TR" sz="2700" dirty="0">
                <a:solidFill>
                  <a:schemeClr val="tx2"/>
                </a:solidFill>
              </a:rPr>
              <a:t>gıda kalitesini </a:t>
            </a:r>
            <a:r>
              <a:rPr lang="tr-TR" sz="2700" dirty="0">
                <a:solidFill>
                  <a:srgbClr val="FF0000"/>
                </a:solidFill>
              </a:rPr>
              <a:t>elde etmede ölçüm ve kontrol için değil, aynı zamanda </a:t>
            </a:r>
            <a:r>
              <a:rPr lang="tr-TR" sz="2700" dirty="0">
                <a:solidFill>
                  <a:srgbClr val="7030A0"/>
                </a:solidFill>
              </a:rPr>
              <a:t>akış mekaniği</a:t>
            </a:r>
            <a:r>
              <a:rPr lang="tr-TR" sz="2700" dirty="0">
                <a:solidFill>
                  <a:srgbClr val="FF0000"/>
                </a:solidFill>
              </a:rPr>
              <a:t>, </a:t>
            </a:r>
            <a:r>
              <a:rPr lang="tr-TR" sz="27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yayılma</a:t>
            </a:r>
            <a:r>
              <a:rPr lang="tr-TR" sz="2700" dirty="0">
                <a:solidFill>
                  <a:srgbClr val="FF0000"/>
                </a:solidFill>
              </a:rPr>
              <a:t>, </a:t>
            </a:r>
            <a:r>
              <a:rPr lang="tr-TR" sz="2700" dirty="0" err="1">
                <a:solidFill>
                  <a:srgbClr val="C00000"/>
                </a:solidFill>
              </a:rPr>
              <a:t>ekstrüzyon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vb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tahmin etmek için gereklidir.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Bir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pompa üreticisi</a:t>
            </a:r>
            <a:r>
              <a:rPr lang="tr-TR" sz="2800" dirty="0">
                <a:solidFill>
                  <a:srgbClr val="FF0000"/>
                </a:solidFill>
              </a:rPr>
              <a:t>, belirli bir gıda için bir pompa tasarımı yapmadan önce her zaman gıda malzemesinin viskozite ve kayma hızı aralığını bilmesi gerekir.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91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Karıştırma ve </a:t>
            </a:r>
            <a:r>
              <a:rPr lang="tr-TR" sz="2800" dirty="0">
                <a:solidFill>
                  <a:srgbClr val="0070C0"/>
                </a:solidFill>
              </a:rPr>
              <a:t>karışma makinelerinin </a:t>
            </a:r>
            <a:r>
              <a:rPr lang="tr-TR" sz="2800" dirty="0">
                <a:solidFill>
                  <a:srgbClr val="FF0000"/>
                </a:solidFill>
              </a:rPr>
              <a:t>geometrisi ve </a:t>
            </a:r>
            <a:r>
              <a:rPr lang="tr-TR" sz="2800" dirty="0">
                <a:solidFill>
                  <a:srgbClr val="7030A0"/>
                </a:solidFill>
              </a:rPr>
              <a:t>özgül gücü </a:t>
            </a:r>
            <a:r>
              <a:rPr lang="tr-TR" sz="2800" dirty="0">
                <a:solidFill>
                  <a:srgbClr val="FF0000"/>
                </a:solidFill>
              </a:rPr>
              <a:t>gıda viskozitesine bağlıdır.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Viskozitenin dayandığı önemli bir faktör </a:t>
            </a:r>
            <a:r>
              <a:rPr lang="tr-TR" sz="2800" dirty="0">
                <a:solidFill>
                  <a:srgbClr val="00B050"/>
                </a:solidFill>
              </a:rPr>
              <a:t>sıcaklıktır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Viskozite </a:t>
            </a:r>
            <a:r>
              <a:rPr lang="tr-TR" sz="2800" dirty="0">
                <a:solidFill>
                  <a:schemeClr val="tx2"/>
                </a:solidFill>
              </a:rPr>
              <a:t>sıcaklıktaki artış </a:t>
            </a:r>
            <a:r>
              <a:rPr lang="tr-TR" sz="2800" dirty="0">
                <a:solidFill>
                  <a:srgbClr val="FF0000"/>
                </a:solidFill>
              </a:rPr>
              <a:t>ile hızlı bir şekilde </a:t>
            </a:r>
            <a:r>
              <a:rPr lang="tr-TR" sz="2800" dirty="0">
                <a:solidFill>
                  <a:srgbClr val="0070C0"/>
                </a:solidFill>
              </a:rPr>
              <a:t>azalmaktadır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Örneğin, 100 ° C 'de, su viskozitesinin sıcaklığa hassasiyeti %3/°C oda sıcaklığında ise %1/°C'dir.</a:t>
            </a:r>
          </a:p>
        </p:txBody>
      </p:sp>
    </p:spTree>
    <p:extLst>
      <p:ext uri="{BB962C8B-B14F-4D97-AF65-F5344CB8AC3E}">
        <p14:creationId xmlns:p14="http://schemas.microsoft.com/office/powerpoint/2010/main" val="41634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dirty="0"/>
              <a:t>Örnek 3.2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Su, mısır şurubu ile karıştırılır ve </a:t>
            </a:r>
            <a:r>
              <a:rPr lang="tr-TR" sz="2800" dirty="0">
                <a:solidFill>
                  <a:schemeClr val="tx2"/>
                </a:solidFill>
              </a:rPr>
              <a:t>karıştırmak için gerekli olan kuvvet</a:t>
            </a:r>
            <a:r>
              <a:rPr lang="tr-TR" sz="2800" dirty="0">
                <a:solidFill>
                  <a:srgbClr val="FF0000"/>
                </a:solidFill>
              </a:rPr>
              <a:t>, ürünün iki katmanı arasında gelişmiş nispi kuvvet bulunarak hesaplanabilir.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Katmanlar 0,15 cm arayla olduğunu varsayalım.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Bileşenlerin karıştırma haznesinin içine beslenme hızları, mısır şurubu için 8 cm/</a:t>
            </a:r>
            <a:r>
              <a:rPr lang="tr-TR" sz="2800" dirty="0" err="1">
                <a:solidFill>
                  <a:srgbClr val="FF0000"/>
                </a:solidFill>
              </a:rPr>
              <a:t>sn</a:t>
            </a:r>
            <a:r>
              <a:rPr lang="tr-TR" sz="2800" dirty="0">
                <a:solidFill>
                  <a:srgbClr val="FF0000"/>
                </a:solidFill>
              </a:rPr>
              <a:t> ve su için 10 cm/saniyedir.</a:t>
            </a:r>
          </a:p>
        </p:txBody>
      </p:sp>
    </p:spTree>
    <p:extLst>
      <p:ext uri="{BB962C8B-B14F-4D97-AF65-F5344CB8AC3E}">
        <p14:creationId xmlns:p14="http://schemas.microsoft.com/office/powerpoint/2010/main" val="309287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Su ve mısır şurubu sıcaklık ve viskozite katsayıları sırasıyla 15 °C ve 0,011 </a:t>
            </a:r>
            <a:r>
              <a:rPr lang="tr-TR" sz="2800" dirty="0" err="1">
                <a:solidFill>
                  <a:srgbClr val="FF0000"/>
                </a:solidFill>
              </a:rPr>
              <a:t>poise</a:t>
            </a:r>
            <a:r>
              <a:rPr lang="tr-TR" sz="2800" dirty="0">
                <a:solidFill>
                  <a:srgbClr val="FF0000"/>
                </a:solidFill>
              </a:rPr>
              <a:t> ve 37 °C ve 280 </a:t>
            </a:r>
            <a:r>
              <a:rPr lang="tr-TR" sz="2800" dirty="0" err="1">
                <a:solidFill>
                  <a:srgbClr val="FF0000"/>
                </a:solidFill>
              </a:rPr>
              <a:t>poise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Her ikisi için birim katman alanları alınız.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CC00"/>
                </a:solidFill>
              </a:rPr>
              <a:t>Mısır şurubunda </a:t>
            </a:r>
            <a:r>
              <a:rPr lang="tr-TR" sz="2800" dirty="0">
                <a:solidFill>
                  <a:srgbClr val="FF0000"/>
                </a:solidFill>
              </a:rPr>
              <a:t>kuvvet nasıl </a:t>
            </a:r>
            <a:r>
              <a:rPr lang="tr-TR" sz="2800" dirty="0">
                <a:solidFill>
                  <a:schemeClr val="tx2"/>
                </a:solidFill>
              </a:rPr>
              <a:t>yarıya düşürülebilir</a:t>
            </a:r>
            <a:r>
              <a:rPr lang="tr-TR" sz="2800" dirty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Mısır şurubunun sıcaklık viskozitesi duyarlılığı %5/°C olduğunu varsayalım.</a:t>
            </a:r>
          </a:p>
        </p:txBody>
      </p:sp>
    </p:spTree>
    <p:extLst>
      <p:ext uri="{BB962C8B-B14F-4D97-AF65-F5344CB8AC3E}">
        <p14:creationId xmlns:p14="http://schemas.microsoft.com/office/powerpoint/2010/main" val="229390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3600" i="1" dirty="0">
                <a:solidFill>
                  <a:schemeClr val="tx2"/>
                </a:solidFill>
              </a:rPr>
              <a:t>Çözüm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Verilen bilgiler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Katmanların birim alanı = A = 1 cm</a:t>
            </a:r>
            <a:r>
              <a:rPr lang="tr-TR" sz="2800" baseline="30000" dirty="0">
                <a:solidFill>
                  <a:srgbClr val="FF0000"/>
                </a:solidFill>
              </a:rPr>
              <a:t>2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Katmanlar arasındaki mesafe = y = 0,15 cm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Suyun viskozitesi </a:t>
            </a:r>
            <a:r>
              <a:rPr lang="en-US" sz="2800" dirty="0">
                <a:solidFill>
                  <a:srgbClr val="FF0000"/>
                </a:solidFill>
              </a:rPr>
              <a:t>15°C</a:t>
            </a:r>
            <a:r>
              <a:rPr lang="tr-TR" sz="2800" dirty="0">
                <a:solidFill>
                  <a:srgbClr val="FF0000"/>
                </a:solidFill>
              </a:rPr>
              <a:t>’de </a:t>
            </a:r>
            <a:r>
              <a:rPr lang="en-US" sz="2800" dirty="0">
                <a:solidFill>
                  <a:srgbClr val="FF0000"/>
                </a:solidFill>
              </a:rPr>
              <a:t>= μ</a:t>
            </a:r>
            <a:r>
              <a:rPr lang="tr-TR" sz="2800" baseline="-25000" dirty="0">
                <a:solidFill>
                  <a:srgbClr val="FF0000"/>
                </a:solidFill>
              </a:rPr>
              <a:t>1</a:t>
            </a:r>
            <a:r>
              <a:rPr lang="en-US" sz="2800" baseline="-25000" dirty="0">
                <a:solidFill>
                  <a:srgbClr val="FF0000"/>
                </a:solidFill>
              </a:rPr>
              <a:t>5</a:t>
            </a:r>
            <a:r>
              <a:rPr lang="en-US" sz="2800" dirty="0">
                <a:solidFill>
                  <a:srgbClr val="FF0000"/>
                </a:solidFill>
              </a:rPr>
              <a:t> = 0</a:t>
            </a:r>
            <a:r>
              <a:rPr lang="tr-TR" sz="2800" dirty="0">
                <a:solidFill>
                  <a:srgbClr val="FF0000"/>
                </a:solidFill>
              </a:rPr>
              <a:t>,</a:t>
            </a:r>
            <a:r>
              <a:rPr lang="en-US" sz="2800" dirty="0">
                <a:solidFill>
                  <a:srgbClr val="FF0000"/>
                </a:solidFill>
              </a:rPr>
              <a:t>011 poise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Mısır Şurubun viskozitesi 37°C’de = μ</a:t>
            </a:r>
            <a:r>
              <a:rPr lang="tr-TR" sz="2800" baseline="-25000" dirty="0">
                <a:solidFill>
                  <a:srgbClr val="FF0000"/>
                </a:solidFill>
              </a:rPr>
              <a:t>37</a:t>
            </a:r>
            <a:r>
              <a:rPr lang="tr-TR" sz="2800" dirty="0">
                <a:solidFill>
                  <a:srgbClr val="FF0000"/>
                </a:solidFill>
              </a:rPr>
              <a:t> = 280 </a:t>
            </a:r>
            <a:r>
              <a:rPr lang="tr-TR" sz="2800" dirty="0" err="1">
                <a:solidFill>
                  <a:srgbClr val="FF0000"/>
                </a:solidFill>
              </a:rPr>
              <a:t>poise</a:t>
            </a:r>
            <a:endParaRPr lang="tr-TR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Su beslenme hızı = 10 cm/saniye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Mısır şurubu beslenme hızı = 8 cm/saniye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9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Gıda Proseslerinde Ölçümler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 Giriş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3.2 Nem Miktarı Ölçümü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3.3 Gıda Kurutma Sırasında Nem Yayma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3.4 Gıda İşleme Ortamında Nem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3.5 Gıdanın Bulanıklığı ve Rengi</a:t>
            </a:r>
          </a:p>
          <a:p>
            <a:r>
              <a:rPr lang="tr-TR" sz="2800" dirty="0">
                <a:solidFill>
                  <a:schemeClr val="tx2"/>
                </a:solidFill>
              </a:rPr>
              <a:t>3.6 Gıda ve Proses Sıcaklık Ölçümü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3.7 Gıda Akışının Ölçümü</a:t>
            </a:r>
          </a:p>
          <a:p>
            <a:r>
              <a:rPr lang="tr-TR" sz="2800" dirty="0">
                <a:solidFill>
                  <a:srgbClr val="FF0000"/>
                </a:solidFill>
              </a:rPr>
              <a:t>3.8 Sıvı Gıdaların Viskozitesi</a:t>
            </a:r>
          </a:p>
        </p:txBody>
      </p:sp>
    </p:spTree>
    <p:extLst>
      <p:ext uri="{BB962C8B-B14F-4D97-AF65-F5344CB8AC3E}">
        <p14:creationId xmlns:p14="http://schemas.microsoft.com/office/powerpoint/2010/main" val="31105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Su ve mısır şurubu arasındaki nispi hız</a:t>
                </a:r>
              </a:p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fr-FR" sz="2800" dirty="0">
                    <a:solidFill>
                      <a:srgbClr val="FF0000"/>
                    </a:solidFill>
                  </a:rPr>
                  <a:t>(10 – 8) cm/</a:t>
                </a:r>
                <a:r>
                  <a:rPr lang="tr-TR" sz="2800" dirty="0">
                    <a:solidFill>
                      <a:srgbClr val="FF0000"/>
                    </a:solidFill>
                  </a:rPr>
                  <a:t>saniye</a:t>
                </a:r>
                <a:r>
                  <a:rPr lang="fr-FR" sz="2800" dirty="0">
                    <a:solidFill>
                      <a:srgbClr val="FF0000"/>
                    </a:solidFill>
                  </a:rPr>
                  <a:t> = 2 cm/</a:t>
                </a:r>
                <a:r>
                  <a:rPr lang="tr-TR" sz="2800" dirty="0">
                    <a:solidFill>
                      <a:srgbClr val="FF0000"/>
                    </a:solidFill>
                  </a:rPr>
                  <a:t>saniye</a:t>
                </a:r>
              </a:p>
              <a:p>
                <a:pPr marL="45720" indent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r>
                        <a:rPr lang="tr-TR" sz="2800" i="1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800" i="1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tr-TR" sz="2800" i="1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2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800">
                              <a:solidFill>
                                <a:schemeClr val="tx2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tr-TR" sz="2800" i="1">
                              <a:solidFill>
                                <a:schemeClr val="tx2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sz="2800">
                              <a:solidFill>
                                <a:schemeClr val="tx2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tr-TR" sz="2800" i="1">
                              <a:solidFill>
                                <a:schemeClr val="tx2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tr-TR" sz="2800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denkleme göre su tabakası üzerinde gerekli kuvvet</a:t>
                </a:r>
              </a:p>
              <a:p>
                <a:pPr marL="45720" indent="0" algn="ctr">
                  <a:lnSpc>
                    <a:spcPct val="170000"/>
                  </a:lnSpc>
                  <a:spcBef>
                    <a:spcPts val="600"/>
                  </a:spcBef>
                  <a:buNone/>
                </a:pPr>
                <a:r>
                  <a:rPr lang="tr-TR" sz="2800" dirty="0">
                    <a:solidFill>
                      <a:srgbClr val="FF0000"/>
                    </a:solidFill>
                  </a:rPr>
                  <a:t>F</a:t>
                </a:r>
                <a:r>
                  <a:rPr lang="tr-TR" sz="2800" baseline="-25000" dirty="0">
                    <a:solidFill>
                      <a:srgbClr val="FF0000"/>
                    </a:solidFill>
                  </a:rPr>
                  <a:t>W</a:t>
                </a:r>
                <a:r>
                  <a:rPr lang="tr-TR" sz="2800" dirty="0">
                    <a:solidFill>
                      <a:srgbClr val="FF0000"/>
                    </a:solidFill>
                  </a:rPr>
                  <a:t> = (0,011)(1)(2)/0,15</a:t>
                </a:r>
              </a:p>
              <a:p>
                <a:pPr marL="45720" indent="0" algn="ctr">
                  <a:lnSpc>
                    <a:spcPct val="170000"/>
                  </a:lnSpc>
                  <a:spcBef>
                    <a:spcPts val="600"/>
                  </a:spcBef>
                  <a:buNone/>
                </a:pPr>
                <a:r>
                  <a:rPr lang="tr-TR" sz="2800" dirty="0">
                    <a:solidFill>
                      <a:srgbClr val="FF0000"/>
                    </a:solidFill>
                  </a:rPr>
                  <a:t>= 0,146 </a:t>
                </a:r>
                <a:r>
                  <a:rPr lang="tr-TR" sz="2800" dirty="0" err="1">
                    <a:solidFill>
                      <a:srgbClr val="FF0000"/>
                    </a:solidFill>
                  </a:rPr>
                  <a:t>dyne</a:t>
                </a:r>
                <a:endParaRPr lang="tr-TR" sz="2800" dirty="0">
                  <a:solidFill>
                    <a:srgbClr val="FF0000"/>
                  </a:solidFill>
                </a:endParaRPr>
              </a:p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  <a:blipFill>
                <a:blip r:embed="rId2"/>
                <a:stretch>
                  <a:fillRect l="-6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763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Benzer şekilde mısır şurubu tabakası üzerinde gerekli kuvvet</a:t>
            </a:r>
          </a:p>
          <a:p>
            <a:pPr marL="45720" indent="0" algn="ctr">
              <a:lnSpc>
                <a:spcPct val="17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rgbClr val="FF0000"/>
                </a:solidFill>
              </a:rPr>
              <a:t>F</a:t>
            </a:r>
            <a:r>
              <a:rPr lang="tr-TR" sz="2800" baseline="-25000" dirty="0">
                <a:solidFill>
                  <a:srgbClr val="FF0000"/>
                </a:solidFill>
              </a:rPr>
              <a:t>CS</a:t>
            </a:r>
            <a:r>
              <a:rPr lang="tr-TR" sz="2800" dirty="0">
                <a:solidFill>
                  <a:srgbClr val="FF0000"/>
                </a:solidFill>
              </a:rPr>
              <a:t> = (280)(1)(2)/0,15</a:t>
            </a:r>
          </a:p>
          <a:p>
            <a:pPr marL="45720" indent="0" algn="ctr">
              <a:lnSpc>
                <a:spcPct val="17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rgbClr val="FF0000"/>
                </a:solidFill>
              </a:rPr>
              <a:t>= 3733,33 </a:t>
            </a:r>
            <a:r>
              <a:rPr lang="tr-TR" sz="2800" dirty="0" err="1">
                <a:solidFill>
                  <a:srgbClr val="FF0000"/>
                </a:solidFill>
              </a:rPr>
              <a:t>dyne</a:t>
            </a:r>
            <a:endParaRPr lang="tr-TR" sz="2800" dirty="0">
              <a:solidFill>
                <a:srgbClr val="FF0000"/>
              </a:solidFill>
            </a:endParaRP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Mısır şurubu tabakasını hareket ettirmek için gerekli kuvvet mısır şurubu </a:t>
            </a:r>
            <a:r>
              <a:rPr lang="tr-TR" sz="2800" dirty="0">
                <a:solidFill>
                  <a:srgbClr val="00CC00"/>
                </a:solidFill>
              </a:rPr>
              <a:t>sıcaklığının artırılması </a:t>
            </a:r>
            <a:r>
              <a:rPr lang="tr-TR" sz="2800" dirty="0">
                <a:solidFill>
                  <a:srgbClr val="FF0000"/>
                </a:solidFill>
              </a:rPr>
              <a:t>ile azaltılabilir, çünkü sıcaklığı artırıldığı takdirde viskozite azalır.</a:t>
            </a:r>
          </a:p>
        </p:txBody>
      </p:sp>
    </p:spTree>
    <p:extLst>
      <p:ext uri="{BB962C8B-B14F-4D97-AF65-F5344CB8AC3E}">
        <p14:creationId xmlns:p14="http://schemas.microsoft.com/office/powerpoint/2010/main" val="203904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1668" y="442738"/>
            <a:ext cx="9368663" cy="597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77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Sıcaklık azalırsa, mısır şurubu viskozitesi aşağıdaki gibi hesaplanabilir:</a:t>
                </a:r>
              </a:p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Mısır şurubu viskozitesi 37 °C’de = 280 </a:t>
                </a:r>
                <a:r>
                  <a:rPr lang="tr-TR" sz="2800" dirty="0" err="1">
                    <a:solidFill>
                      <a:srgbClr val="FF0000"/>
                    </a:solidFill>
                  </a:rPr>
                  <a:t>poise</a:t>
                </a:r>
                <a:r>
                  <a:rPr lang="tr-TR" sz="2800" dirty="0">
                    <a:solidFill>
                      <a:srgbClr val="FF0000"/>
                    </a:solidFill>
                  </a:rPr>
                  <a:t>.</a:t>
                </a:r>
              </a:p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Viskozite yarısını azaltmak için (yani, 140 </a:t>
                </a:r>
                <a:r>
                  <a:rPr lang="tr-TR" sz="2800" dirty="0" err="1">
                    <a:solidFill>
                      <a:srgbClr val="FF0000"/>
                    </a:solidFill>
                  </a:rPr>
                  <a:t>poise</a:t>
                </a:r>
                <a:r>
                  <a:rPr lang="tr-TR" sz="2800" dirty="0">
                    <a:solidFill>
                      <a:srgbClr val="FF0000"/>
                    </a:solidFill>
                  </a:rPr>
                  <a:t>), azaltma yüzdesi %50'dir.</a:t>
                </a:r>
              </a:p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Sıcaklıkta gerekli düşüş</a:t>
                </a:r>
              </a:p>
              <a:p>
                <a:pPr marL="45720" indent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tr-T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[%])/(5[%/℃])=</m:t>
                      </m:r>
                      <m:r>
                        <a:rPr lang="tr-T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tr-T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℃</m:t>
                      </m:r>
                    </m:oMath>
                  </m:oMathPara>
                </a14:m>
                <a:endParaRPr lang="tr-T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  <a:blipFill>
                <a:blip r:embed="rId3"/>
                <a:stretch>
                  <a:fillRect l="-641" r="-160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518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>
              <a:lnSpc>
                <a:spcPct val="120000"/>
              </a:lnSpc>
            </a:pPr>
            <a:r>
              <a:rPr lang="en-US" sz="3600" b="1" kern="1200" dirty="0" err="1">
                <a:solidFill>
                  <a:srgbClr val="0070C0"/>
                </a:solidFill>
                <a:latin typeface="+mj-lt"/>
                <a:ea typeface="+mj-ea"/>
                <a:cs typeface="+mj-cs"/>
              </a:rPr>
              <a:t>Laboratuar</a:t>
            </a:r>
            <a:r>
              <a:rPr lang="en-US" sz="36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Tipi </a:t>
            </a:r>
            <a:r>
              <a:rPr lang="en-US" sz="3600" b="1" kern="1200" dirty="0" err="1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Saybolt</a:t>
            </a:r>
            <a:r>
              <a:rPr lang="en-US" sz="36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rgbClr val="0070C0"/>
                </a:solidFill>
                <a:latin typeface="+mj-lt"/>
                <a:ea typeface="+mj-ea"/>
                <a:cs typeface="+mj-cs"/>
              </a:rPr>
              <a:t>Viskozimetre</a:t>
            </a:r>
            <a:endParaRPr lang="en-US" sz="3600" b="1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rgbClr val="FF0000"/>
                </a:solidFill>
              </a:rPr>
              <a:t>Saybolt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viskozimetre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kinematik viskoziteyi </a:t>
            </a:r>
            <a:r>
              <a:rPr lang="tr-TR" sz="2800" dirty="0">
                <a:solidFill>
                  <a:srgbClr val="FF0000"/>
                </a:solidFill>
              </a:rPr>
              <a:t>ölçmek için kullanılan bir laboratuar tipi </a:t>
            </a:r>
            <a:r>
              <a:rPr lang="tr-TR" sz="2800" dirty="0" err="1">
                <a:solidFill>
                  <a:srgbClr val="FF0000"/>
                </a:solidFill>
              </a:rPr>
              <a:t>viskozimetredir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rgbClr val="FF0000"/>
                </a:solidFill>
              </a:rPr>
              <a:t>Saybolt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viskometrenin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rgbClr val="0070C0"/>
                </a:solidFill>
              </a:rPr>
              <a:t>çalışma prensibi</a:t>
            </a:r>
            <a:r>
              <a:rPr lang="tr-TR" sz="2800" dirty="0">
                <a:solidFill>
                  <a:srgbClr val="FF0000"/>
                </a:solidFill>
              </a:rPr>
              <a:t>, bir </a:t>
            </a:r>
            <a:r>
              <a:rPr lang="tr-TR" sz="2800" dirty="0">
                <a:solidFill>
                  <a:schemeClr val="tx2"/>
                </a:solidFill>
              </a:rPr>
              <a:t>kılcal tüp </a:t>
            </a:r>
            <a:r>
              <a:rPr lang="tr-TR" sz="2800" dirty="0">
                <a:solidFill>
                  <a:srgbClr val="FF0000"/>
                </a:solidFill>
              </a:rPr>
              <a:t>içinden sıvının </a:t>
            </a:r>
            <a:r>
              <a:rPr lang="tr-TR" sz="2800" dirty="0">
                <a:solidFill>
                  <a:srgbClr val="00B050"/>
                </a:solidFill>
              </a:rPr>
              <a:t>sabit bir miktarının </a:t>
            </a:r>
            <a:r>
              <a:rPr lang="tr-TR" sz="2800" dirty="0">
                <a:solidFill>
                  <a:srgbClr val="FF0000"/>
                </a:solidFill>
              </a:rPr>
              <a:t>boşaltılması için </a:t>
            </a:r>
            <a:r>
              <a:rPr lang="tr-TR" sz="2800" dirty="0">
                <a:solidFill>
                  <a:srgbClr val="0070C0"/>
                </a:solidFill>
              </a:rPr>
              <a:t>gereken zamanın </a:t>
            </a:r>
            <a:r>
              <a:rPr lang="tr-TR" sz="2800" dirty="0">
                <a:solidFill>
                  <a:srgbClr val="FF0000"/>
                </a:solidFill>
              </a:rPr>
              <a:t>ölçülmesine dayanır.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rgbClr val="FF0000"/>
                </a:solidFill>
              </a:rPr>
              <a:t>Saybolt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viskozimetrenin</a:t>
            </a:r>
            <a:r>
              <a:rPr lang="tr-TR" sz="2800" dirty="0">
                <a:solidFill>
                  <a:srgbClr val="FF0000"/>
                </a:solidFill>
              </a:rPr>
              <a:t> şematik bir diyagramı </a:t>
            </a:r>
            <a:r>
              <a:rPr lang="tr-TR" sz="2800" dirty="0" err="1">
                <a:solidFill>
                  <a:srgbClr val="FF0000"/>
                </a:solidFill>
              </a:rPr>
              <a:t>şekil'de</a:t>
            </a:r>
            <a:r>
              <a:rPr lang="tr-TR" sz="2800" dirty="0">
                <a:solidFill>
                  <a:srgbClr val="FF0000"/>
                </a:solidFill>
              </a:rPr>
              <a:t> gösterilmiştir.</a:t>
            </a:r>
          </a:p>
        </p:txBody>
      </p:sp>
    </p:spTree>
    <p:extLst>
      <p:ext uri="{BB962C8B-B14F-4D97-AF65-F5344CB8AC3E}">
        <p14:creationId xmlns:p14="http://schemas.microsoft.com/office/powerpoint/2010/main" val="13576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Bütün boyutların birimi cm’dir.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142118"/>
            <a:ext cx="4840900" cy="4840900"/>
          </a:xfrm>
          <a:prstGeom prst="rect">
            <a:avLst/>
          </a:prstGeom>
        </p:spPr>
      </p:pic>
      <p:pic>
        <p:nvPicPr>
          <p:cNvPr id="1026" name="Picture 2" descr="http://www.utest.com.tr/upload/Node/20461/xpics/UTAS-0300-1.jpg">
            <a:extLst>
              <a:ext uri="{FF2B5EF4-FFF2-40B4-BE49-F238E27FC236}">
                <a16:creationId xmlns:a16="http://schemas.microsoft.com/office/drawing/2014/main" id="{D939F00B-CA1D-4483-A0F4-CFF7441A7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313" y="1142118"/>
            <a:ext cx="49530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49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Bu düzenlemede, bir kılcal bir dereceli silindir altına bağlanır.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Silindir, bir sabit sıcaklık banyosun içine yerleştirilir.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chemeClr val="tx2"/>
                    </a:solidFill>
                  </a:rPr>
                  <a:t>Sıvının 60 ml </a:t>
                </a:r>
                <a:r>
                  <a:rPr lang="tr-TR" sz="2800" dirty="0">
                    <a:solidFill>
                      <a:srgbClr val="FF0000"/>
                    </a:solidFill>
                  </a:rPr>
                  <a:t>tahliye edilmesi için gerekli süre (</a:t>
                </a:r>
                <a:r>
                  <a:rPr lang="tr-TR" sz="2800" i="1" dirty="0">
                    <a:solidFill>
                      <a:srgbClr val="FF0000"/>
                    </a:solidFill>
                  </a:rPr>
                  <a:t>t</a:t>
                </a:r>
                <a:r>
                  <a:rPr lang="tr-TR" sz="2800" dirty="0">
                    <a:solidFill>
                      <a:srgbClr val="FF0000"/>
                    </a:solidFill>
                  </a:rPr>
                  <a:t>) viskozitesinin hesaplanmasında kullanılır.</a:t>
                </a:r>
                <a:endParaRPr lang="tr-TR" sz="2800" dirty="0"/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00B050"/>
                    </a:solidFill>
                  </a:rPr>
                  <a:t>Viskozite</a:t>
                </a:r>
                <a:r>
                  <a:rPr lang="tr-TR" sz="2800" dirty="0">
                    <a:solidFill>
                      <a:srgbClr val="FF0000"/>
                    </a:solidFill>
                  </a:rPr>
                  <a:t> hesaplanmasında </a:t>
                </a:r>
                <a:r>
                  <a:rPr lang="tr-TR" sz="2800" dirty="0">
                    <a:solidFill>
                      <a:srgbClr val="0070C0"/>
                    </a:solidFill>
                  </a:rPr>
                  <a:t>ampirik bir denklem </a:t>
                </a:r>
                <a:r>
                  <a:rPr lang="tr-TR" sz="2800" dirty="0">
                    <a:solidFill>
                      <a:srgbClr val="FF0000"/>
                    </a:solidFill>
                  </a:rPr>
                  <a:t>kullanılır.</a:t>
                </a:r>
              </a:p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tr-TR" sz="28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𝐴𝑡</m:t>
                      </m:r>
                      <m:r>
                        <a:rPr lang="tr-TR" sz="28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tr-TR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  <a:blipFill>
                <a:blip r:embed="rId2"/>
                <a:stretch>
                  <a:fillRect l="-6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399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Burada </a:t>
            </a:r>
            <a:r>
              <a:rPr lang="tr-TR" sz="2800" i="1" dirty="0">
                <a:solidFill>
                  <a:srgbClr val="FF0000"/>
                </a:solidFill>
              </a:rPr>
              <a:t>t </a:t>
            </a:r>
            <a:r>
              <a:rPr lang="tr-TR" sz="2800" dirty="0">
                <a:solidFill>
                  <a:srgbClr val="FF0000"/>
                </a:solidFill>
              </a:rPr>
              <a:t>= sıvıyı boşaltmak için zaman (</a:t>
            </a:r>
            <a:r>
              <a:rPr lang="tr-TR" sz="2800" dirty="0" err="1">
                <a:solidFill>
                  <a:srgbClr val="FF0000"/>
                </a:solidFill>
              </a:rPr>
              <a:t>sn</a:t>
            </a:r>
            <a:r>
              <a:rPr lang="tr-TR" sz="2800" dirty="0">
                <a:solidFill>
                  <a:srgbClr val="FF0000"/>
                </a:solidFill>
              </a:rPr>
              <a:t> veya derece </a:t>
            </a:r>
            <a:r>
              <a:rPr lang="tr-TR" sz="2800" dirty="0" err="1">
                <a:solidFill>
                  <a:srgbClr val="FF0000"/>
                </a:solidFill>
              </a:rPr>
              <a:t>Engler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viskozimetre</a:t>
            </a:r>
            <a:r>
              <a:rPr lang="tr-TR" sz="2800" dirty="0">
                <a:solidFill>
                  <a:srgbClr val="FF0000"/>
                </a:solidFill>
              </a:rPr>
              <a:t> için) </a:t>
            </a:r>
            <a:r>
              <a:rPr lang="tr-TR" sz="2800" dirty="0">
                <a:solidFill>
                  <a:srgbClr val="0070C0"/>
                </a:solidFill>
              </a:rPr>
              <a:t>A ve B iki sabit</a:t>
            </a:r>
            <a:endParaRPr lang="en-US" sz="2800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Boşaltılacak olan sıvının miktarına göre </a:t>
            </a:r>
            <a:r>
              <a:rPr lang="tr-TR" sz="2800" dirty="0" err="1">
                <a:solidFill>
                  <a:srgbClr val="FF0000"/>
                </a:solidFill>
              </a:rPr>
              <a:t>Saybolt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viskometrenin</a:t>
            </a:r>
            <a:r>
              <a:rPr lang="tr-TR" sz="2800" dirty="0">
                <a:solidFill>
                  <a:srgbClr val="FF0000"/>
                </a:solidFill>
              </a:rPr>
              <a:t> iki varyasyonu: 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sıvı toplama </a:t>
            </a:r>
            <a:r>
              <a:rPr lang="tr-TR" sz="2800" dirty="0">
                <a:solidFill>
                  <a:srgbClr val="00CC00"/>
                </a:solidFill>
              </a:rPr>
              <a:t>miktarı 50 ml olan </a:t>
            </a:r>
            <a:r>
              <a:rPr lang="tr-TR" sz="2800" dirty="0" err="1">
                <a:solidFill>
                  <a:srgbClr val="00CC00"/>
                </a:solidFill>
              </a:rPr>
              <a:t>Redwood</a:t>
            </a:r>
            <a:r>
              <a:rPr lang="tr-TR" sz="2800" dirty="0">
                <a:solidFill>
                  <a:srgbClr val="00CC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viskozimetre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200 ml olan </a:t>
            </a:r>
            <a:r>
              <a:rPr lang="tr-TR" sz="2800" dirty="0" err="1">
                <a:solidFill>
                  <a:srgbClr val="7030A0"/>
                </a:solidFill>
              </a:rPr>
              <a:t>Engler</a:t>
            </a:r>
            <a:r>
              <a:rPr lang="tr-TR" sz="2800" dirty="0">
                <a:solidFill>
                  <a:srgbClr val="7030A0"/>
                </a:solidFill>
              </a:rPr>
              <a:t> </a:t>
            </a:r>
            <a:r>
              <a:rPr lang="tr-TR" sz="2800" dirty="0" err="1">
                <a:solidFill>
                  <a:srgbClr val="7030A0"/>
                </a:solidFill>
              </a:rPr>
              <a:t>viskozimetre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868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Üç </a:t>
            </a:r>
            <a:r>
              <a:rPr lang="tr-TR" sz="2800" dirty="0" err="1">
                <a:solidFill>
                  <a:srgbClr val="FF0000"/>
                </a:solidFill>
              </a:rPr>
              <a:t>viskometre</a:t>
            </a:r>
            <a:r>
              <a:rPr lang="tr-TR" sz="2800" dirty="0">
                <a:solidFill>
                  <a:srgbClr val="FF0000"/>
                </a:solidFill>
              </a:rPr>
              <a:t> için A, B sabitleri ve toplanan sıvı miktarı aşağıda verilmiştir: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dirty="0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869385"/>
              </p:ext>
            </p:extLst>
          </p:nvPr>
        </p:nvGraphicFramePr>
        <p:xfrm>
          <a:off x="2571750" y="2133077"/>
          <a:ext cx="7048500" cy="2172024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790172">
                  <a:extLst>
                    <a:ext uri="{9D8B030D-6E8A-4147-A177-3AD203B41FA5}">
                      <a16:colId xmlns:a16="http://schemas.microsoft.com/office/drawing/2014/main" val="3767540991"/>
                    </a:ext>
                  </a:extLst>
                </a:gridCol>
                <a:gridCol w="1386590">
                  <a:extLst>
                    <a:ext uri="{9D8B030D-6E8A-4147-A177-3AD203B41FA5}">
                      <a16:colId xmlns:a16="http://schemas.microsoft.com/office/drawing/2014/main" val="3997934760"/>
                    </a:ext>
                  </a:extLst>
                </a:gridCol>
                <a:gridCol w="1109613">
                  <a:extLst>
                    <a:ext uri="{9D8B030D-6E8A-4147-A177-3AD203B41FA5}">
                      <a16:colId xmlns:a16="http://schemas.microsoft.com/office/drawing/2014/main" val="1278186672"/>
                    </a:ext>
                  </a:extLst>
                </a:gridCol>
                <a:gridCol w="1762125">
                  <a:extLst>
                    <a:ext uri="{9D8B030D-6E8A-4147-A177-3AD203B41FA5}">
                      <a16:colId xmlns:a16="http://schemas.microsoft.com/office/drawing/2014/main" val="3720863167"/>
                    </a:ext>
                  </a:extLst>
                </a:gridCol>
              </a:tblGrid>
              <a:tr h="543006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err="1">
                          <a:effectLst/>
                        </a:rPr>
                        <a:t>Viscometer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>
                          <a:effectLst/>
                        </a:rPr>
                        <a:t>A</a:t>
                      </a:r>
                      <a:endParaRPr lang="tr-T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>
                          <a:effectLst/>
                        </a:rPr>
                        <a:t>B</a:t>
                      </a:r>
                      <a:endParaRPr lang="tr-T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Q </a:t>
                      </a:r>
                      <a:r>
                        <a:rPr lang="en-US" sz="2800" dirty="0">
                          <a:effectLst/>
                        </a:rPr>
                        <a:t>(ml)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89000319"/>
                  </a:ext>
                </a:extLst>
              </a:tr>
              <a:tr h="543006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Saybolt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0.22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180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60</a:t>
                      </a:r>
                      <a:endParaRPr lang="tr-T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4032343"/>
                  </a:ext>
                </a:extLst>
              </a:tr>
              <a:tr h="543006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>
                          <a:effectLst/>
                        </a:rPr>
                        <a:t>Redwood</a:t>
                      </a:r>
                      <a:endParaRPr lang="tr-T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0.26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172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>
                          <a:effectLst/>
                        </a:rPr>
                        <a:t>50</a:t>
                      </a:r>
                      <a:endParaRPr lang="tr-T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0837858"/>
                  </a:ext>
                </a:extLst>
              </a:tr>
              <a:tr h="543006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err="1">
                          <a:effectLst/>
                        </a:rPr>
                        <a:t>Engler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1.47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374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200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452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20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</a:t>
            </a:r>
            <a:r>
              <a:rPr lang="tr-TR" sz="2800" dirty="0" err="1">
                <a:solidFill>
                  <a:srgbClr val="FF0000"/>
                </a:solidFill>
              </a:rPr>
              <a:t>viskometreler</a:t>
            </a:r>
            <a:r>
              <a:rPr lang="tr-TR" sz="2800" dirty="0">
                <a:solidFill>
                  <a:srgbClr val="FF0000"/>
                </a:solidFill>
              </a:rPr>
              <a:t> tarafından </a:t>
            </a:r>
            <a:r>
              <a:rPr lang="tr-TR" sz="2800" dirty="0">
                <a:solidFill>
                  <a:srgbClr val="7030A0"/>
                </a:solidFill>
              </a:rPr>
              <a:t>kinematik viskozite </a:t>
            </a:r>
            <a:r>
              <a:rPr lang="tr-TR" sz="2800" dirty="0">
                <a:solidFill>
                  <a:srgbClr val="FF0000"/>
                </a:solidFill>
              </a:rPr>
              <a:t>birimi m</a:t>
            </a:r>
            <a:r>
              <a:rPr lang="tr-TR" sz="2800" baseline="30000" dirty="0">
                <a:solidFill>
                  <a:srgbClr val="FF0000"/>
                </a:solidFill>
              </a:rPr>
              <a:t>2</a:t>
            </a:r>
            <a:r>
              <a:rPr lang="tr-TR" sz="2800" dirty="0">
                <a:solidFill>
                  <a:srgbClr val="FF0000"/>
                </a:solidFill>
              </a:rPr>
              <a:t>/</a:t>
            </a:r>
            <a:r>
              <a:rPr lang="tr-TR" sz="2800" dirty="0" err="1">
                <a:solidFill>
                  <a:srgbClr val="FF0000"/>
                </a:solidFill>
              </a:rPr>
              <a:t>sn</a:t>
            </a:r>
            <a:r>
              <a:rPr lang="tr-TR" sz="2800" dirty="0">
                <a:solidFill>
                  <a:srgbClr val="FF0000"/>
                </a:solidFill>
              </a:rPr>
              <a:t> olarak ifade edilir.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tip </a:t>
            </a:r>
            <a:r>
              <a:rPr lang="tr-TR" sz="2800" dirty="0" err="1">
                <a:solidFill>
                  <a:srgbClr val="FF0000"/>
                </a:solidFill>
              </a:rPr>
              <a:t>viskozimetreye</a:t>
            </a:r>
            <a:r>
              <a:rPr lang="tr-TR" sz="2800" dirty="0">
                <a:solidFill>
                  <a:srgbClr val="FF0000"/>
                </a:solidFill>
              </a:rPr>
              <a:t> akış fincan </a:t>
            </a:r>
            <a:r>
              <a:rPr lang="tr-TR" sz="2800" dirty="0" err="1">
                <a:solidFill>
                  <a:srgbClr val="FF0000"/>
                </a:solidFill>
              </a:rPr>
              <a:t>viskozimetre</a:t>
            </a:r>
            <a:r>
              <a:rPr lang="tr-TR" sz="2800" dirty="0">
                <a:solidFill>
                  <a:srgbClr val="FF0000"/>
                </a:solidFill>
              </a:rPr>
              <a:t> denir.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Gıda endüstrisinde </a:t>
            </a:r>
            <a:r>
              <a:rPr lang="tr-TR" sz="2800" dirty="0">
                <a:solidFill>
                  <a:srgbClr val="00B050"/>
                </a:solidFill>
              </a:rPr>
              <a:t>kılcal tüp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 err="1">
                <a:solidFill>
                  <a:srgbClr val="0070C0"/>
                </a:solidFill>
              </a:rPr>
              <a:t>rotametre</a:t>
            </a:r>
            <a:r>
              <a:rPr lang="tr-TR" sz="2800" dirty="0">
                <a:solidFill>
                  <a:srgbClr val="0070C0"/>
                </a:solidFill>
              </a:rPr>
              <a:t> ve dönen silindir </a:t>
            </a:r>
            <a:r>
              <a:rPr lang="tr-TR" sz="2800" dirty="0">
                <a:solidFill>
                  <a:srgbClr val="FF0000"/>
                </a:solidFill>
              </a:rPr>
              <a:t>yaygın olarak kullanılan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on-</a:t>
            </a:r>
            <a:r>
              <a:rPr lang="tr-TR" sz="28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line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viskozimetreleridir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482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Gıda Proseslerinde Ölçümler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3.9 Gıdanın </a:t>
            </a:r>
            <a:r>
              <a:rPr lang="tr-TR" sz="2800" dirty="0" err="1">
                <a:solidFill>
                  <a:schemeClr val="tx2"/>
                </a:solidFill>
              </a:rPr>
              <a:t>Brixi</a:t>
            </a:r>
            <a:endParaRPr lang="tr-TR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3.10 Gıdanın </a:t>
            </a:r>
            <a:r>
              <a:rPr lang="tr-TR" sz="2800" dirty="0" err="1">
                <a:solidFill>
                  <a:schemeClr val="tx2"/>
                </a:solidFill>
              </a:rPr>
              <a:t>pH</a:t>
            </a:r>
            <a:r>
              <a:rPr lang="tr-TR" sz="2800" dirty="0">
                <a:solidFill>
                  <a:schemeClr val="tx2"/>
                </a:solidFill>
              </a:rPr>
              <a:t> Değerleri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3.11 Gıda Enzimleri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3.12 Lezzet Ölçümü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3.13 Gıdanın Dokusu ve Partikül Boyutu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3.14 Gıda Bileşenleri Analizi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3.15 Sonuç</a:t>
            </a:r>
          </a:p>
        </p:txBody>
      </p:sp>
    </p:spTree>
    <p:extLst>
      <p:ext uri="{BB962C8B-B14F-4D97-AF65-F5344CB8AC3E}">
        <p14:creationId xmlns:p14="http://schemas.microsoft.com/office/powerpoint/2010/main" val="123941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>
              <a:lnSpc>
                <a:spcPct val="120000"/>
              </a:lnSpc>
            </a:pPr>
            <a:r>
              <a:rPr lang="tr-TR" sz="36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Kılcal Tüp </a:t>
            </a:r>
            <a:r>
              <a:rPr lang="tr-TR" sz="3600" b="1" kern="1200" dirty="0" err="1">
                <a:solidFill>
                  <a:srgbClr val="0070C0"/>
                </a:solidFill>
                <a:latin typeface="+mj-lt"/>
                <a:ea typeface="+mj-ea"/>
                <a:cs typeface="+mj-cs"/>
              </a:rPr>
              <a:t>Viskozimetre</a:t>
            </a:r>
            <a:endParaRPr lang="tr-TR" sz="3600" b="1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1210614"/>
                <a:ext cx="9509760" cy="5306096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Bu tip </a:t>
                </a:r>
                <a:r>
                  <a:rPr lang="tr-TR" sz="2800" dirty="0" err="1">
                    <a:solidFill>
                      <a:srgbClr val="FF0000"/>
                    </a:solidFill>
                  </a:rPr>
                  <a:t>viskozimetre</a:t>
                </a:r>
                <a:r>
                  <a:rPr lang="tr-TR" sz="2800" dirty="0">
                    <a:solidFill>
                      <a:srgbClr val="FF0000"/>
                    </a:solidFill>
                  </a:rPr>
                  <a:t> </a:t>
                </a:r>
                <a:r>
                  <a:rPr lang="tr-TR" sz="2800" dirty="0" err="1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Hagen</a:t>
                </a:r>
                <a:r>
                  <a:rPr lang="tr-TR" sz="2800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tr-TR" sz="2800" dirty="0" err="1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Poiseuille</a:t>
                </a:r>
                <a:r>
                  <a:rPr lang="tr-TR" sz="2800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tr-TR" sz="2800" dirty="0" err="1">
                    <a:solidFill>
                      <a:srgbClr val="FF0000"/>
                    </a:solidFill>
                  </a:rPr>
                  <a:t>laminer</a:t>
                </a:r>
                <a:r>
                  <a:rPr lang="tr-TR" sz="2800" dirty="0">
                    <a:solidFill>
                      <a:srgbClr val="FF0000"/>
                    </a:solidFill>
                  </a:rPr>
                  <a:t> akış denkleminin prensibine göre çalışır:</a:t>
                </a:r>
                <a:endParaRPr lang="en-US" sz="2800" dirty="0">
                  <a:solidFill>
                    <a:srgbClr val="FF0000"/>
                  </a:solidFill>
                </a:endParaRPr>
              </a:p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tr-T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tr-TR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tr-TR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8 </m:t>
                          </m:r>
                          <m: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</m:oMath>
                  </m:oMathPara>
                </a14:m>
                <a:endParaRPr lang="tr-TR" sz="2800" dirty="0">
                  <a:solidFill>
                    <a:srgbClr val="FF0000"/>
                  </a:solidFill>
                </a:endParaRPr>
              </a:p>
              <a:p>
                <a:pPr marL="4572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r>
                  <a:rPr lang="en-US" sz="2800" i="1" dirty="0"/>
                  <a:t>Q </a:t>
                </a:r>
                <a:r>
                  <a:rPr lang="en-US" sz="2800" dirty="0"/>
                  <a:t>= </a:t>
                </a:r>
                <a:r>
                  <a:rPr lang="tr-TR" sz="2800" dirty="0">
                    <a:solidFill>
                      <a:srgbClr val="FF0000"/>
                    </a:solidFill>
                  </a:rPr>
                  <a:t>sıvının kılcalda </a:t>
                </a:r>
                <a:r>
                  <a:rPr lang="tr-TR" sz="2800" dirty="0">
                    <a:solidFill>
                      <a:schemeClr val="tx2"/>
                    </a:solidFill>
                  </a:rPr>
                  <a:t>hacimsel akış hızı</a:t>
                </a:r>
                <a:endParaRPr lang="en-US" sz="2800" dirty="0">
                  <a:solidFill>
                    <a:schemeClr val="tx2"/>
                  </a:solidFill>
                </a:endParaRPr>
              </a:p>
              <a:p>
                <a:pPr marL="4572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r>
                  <a:rPr lang="en-US" sz="2800" i="1" dirty="0"/>
                  <a:t>L </a:t>
                </a:r>
                <a:r>
                  <a:rPr lang="en-US" sz="2800" dirty="0"/>
                  <a:t>= </a:t>
                </a:r>
                <a:r>
                  <a:rPr lang="tr-TR" sz="2800" dirty="0">
                    <a:solidFill>
                      <a:srgbClr val="FF0000"/>
                    </a:solidFill>
                  </a:rPr>
                  <a:t>kılcal uzunluğu</a:t>
                </a:r>
                <a:endParaRPr lang="en-US" sz="2800" dirty="0">
                  <a:solidFill>
                    <a:srgbClr val="FF0000"/>
                  </a:solidFill>
                </a:endParaRPr>
              </a:p>
              <a:p>
                <a:pPr marL="4572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r>
                  <a:rPr lang="en-US" sz="2800" i="1" dirty="0"/>
                  <a:t>R </a:t>
                </a:r>
                <a:r>
                  <a:rPr lang="en-US" sz="2800" dirty="0"/>
                  <a:t>= </a:t>
                </a:r>
                <a:r>
                  <a:rPr lang="tr-TR" sz="2800" dirty="0">
                    <a:solidFill>
                      <a:srgbClr val="FF0000"/>
                    </a:solidFill>
                  </a:rPr>
                  <a:t>Kılcal borunun yarıçapı</a:t>
                </a:r>
                <a:endParaRPr lang="en-US" sz="2800" dirty="0">
                  <a:solidFill>
                    <a:srgbClr val="FF0000"/>
                  </a:solidFill>
                </a:endParaRPr>
              </a:p>
              <a:p>
                <a:pPr marL="4572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r>
                  <a:rPr lang="el-GR" sz="2800" dirty="0"/>
                  <a:t>μ = </a:t>
                </a:r>
                <a:r>
                  <a:rPr lang="tr-TR" sz="2800" dirty="0">
                    <a:solidFill>
                      <a:srgbClr val="FF0000"/>
                    </a:solidFill>
                  </a:rPr>
                  <a:t>dinamik viskozite</a:t>
                </a:r>
              </a:p>
              <a:p>
                <a:pPr marL="4572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r>
                  <a:rPr lang="en-US" sz="2800" dirty="0"/>
                  <a:t>Δ</a:t>
                </a:r>
                <a:r>
                  <a:rPr lang="en-US" sz="2800" i="1" dirty="0"/>
                  <a:t>P </a:t>
                </a:r>
                <a:r>
                  <a:rPr lang="en-US" sz="2800" dirty="0"/>
                  <a:t>= </a:t>
                </a:r>
                <a:r>
                  <a:rPr lang="tr-TR" sz="2800" dirty="0">
                    <a:solidFill>
                      <a:srgbClr val="FF0000"/>
                    </a:solidFill>
                  </a:rPr>
                  <a:t>kılcal basınç düşüşü</a:t>
                </a:r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1210614"/>
                <a:ext cx="9509760" cy="5306096"/>
              </a:xfrm>
              <a:blipFill>
                <a:blip r:embed="rId2"/>
                <a:stretch>
                  <a:fillRect l="-769" b="-252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54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</a:t>
            </a:r>
            <a:r>
              <a:rPr lang="tr-TR" sz="2800" dirty="0" err="1">
                <a:solidFill>
                  <a:srgbClr val="FF0000"/>
                </a:solidFill>
              </a:rPr>
              <a:t>viskozimetrenin</a:t>
            </a:r>
            <a:r>
              <a:rPr lang="tr-TR" sz="2800" dirty="0">
                <a:solidFill>
                  <a:srgbClr val="FF0000"/>
                </a:solidFill>
              </a:rPr>
              <a:t> şematik düzenlemesi </a:t>
            </a:r>
            <a:r>
              <a:rPr lang="tr-TR" sz="2800" dirty="0" err="1">
                <a:solidFill>
                  <a:srgbClr val="FF0000"/>
                </a:solidFill>
              </a:rPr>
              <a:t>şekil’de</a:t>
            </a:r>
            <a:r>
              <a:rPr lang="tr-TR" sz="2800" dirty="0">
                <a:solidFill>
                  <a:srgbClr val="FF0000"/>
                </a:solidFill>
              </a:rPr>
              <a:t> gösterilmiştir.</a:t>
            </a:r>
          </a:p>
        </p:txBody>
      </p:sp>
      <p:pic>
        <p:nvPicPr>
          <p:cNvPr id="2052" name="Picture 4" descr="Online Viscometer VIS">
            <a:extLst>
              <a:ext uri="{FF2B5EF4-FFF2-40B4-BE49-F238E27FC236}">
                <a16:creationId xmlns:a16="http://schemas.microsoft.com/office/drawing/2014/main" id="{CE9CE971-74AF-46BD-AEAD-D59531944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82" y="2171333"/>
            <a:ext cx="6665624" cy="287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vis_eng">
            <a:extLst>
              <a:ext uri="{FF2B5EF4-FFF2-40B4-BE49-F238E27FC236}">
                <a16:creationId xmlns:a16="http://schemas.microsoft.com/office/drawing/2014/main" id="{AAB4BC42-E5AA-41A5-9F28-419266A40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435" y="2171333"/>
            <a:ext cx="4683842" cy="323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10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Sıvı madde bir </a:t>
            </a:r>
            <a:r>
              <a:rPr lang="tr-TR" sz="2800" dirty="0">
                <a:solidFill>
                  <a:srgbClr val="00CC00"/>
                </a:solidFill>
              </a:rPr>
              <a:t>akış pompası </a:t>
            </a:r>
            <a:r>
              <a:rPr lang="tr-TR" sz="2800" dirty="0">
                <a:solidFill>
                  <a:srgbClr val="FF0000"/>
                </a:solidFill>
              </a:rPr>
              <a:t>ile </a:t>
            </a:r>
            <a:r>
              <a:rPr lang="tr-TR" sz="2800" dirty="0">
                <a:solidFill>
                  <a:schemeClr val="tx2"/>
                </a:solidFill>
              </a:rPr>
              <a:t>sabit akış hızında </a:t>
            </a:r>
            <a:r>
              <a:rPr lang="tr-TR" sz="2800" dirty="0">
                <a:solidFill>
                  <a:srgbClr val="0000FF"/>
                </a:solidFill>
              </a:rPr>
              <a:t>kılcal içerisinde</a:t>
            </a:r>
            <a:r>
              <a:rPr lang="tr-TR" sz="2800" dirty="0">
                <a:solidFill>
                  <a:srgbClr val="FF0000"/>
                </a:solidFill>
              </a:rPr>
              <a:t> hareket etmeye zorlanır.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Bir </a:t>
            </a:r>
            <a:r>
              <a:rPr lang="tr-TR" sz="2800" dirty="0">
                <a:solidFill>
                  <a:srgbClr val="7030A0"/>
                </a:solidFill>
              </a:rPr>
              <a:t>basınç farkı </a:t>
            </a:r>
            <a:r>
              <a:rPr lang="tr-TR" sz="2800" dirty="0" err="1">
                <a:solidFill>
                  <a:srgbClr val="FF0000"/>
                </a:solidFill>
              </a:rPr>
              <a:t>transmitteri</a:t>
            </a:r>
            <a:r>
              <a:rPr lang="tr-TR" sz="2800" dirty="0">
                <a:solidFill>
                  <a:srgbClr val="FF0000"/>
                </a:solidFill>
              </a:rPr>
              <a:t> kılcalın girişi ve çıkışı arasındaki basınç farkını bir elektrik sinyaline dönüştürür.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Kılcal akış </a:t>
            </a:r>
            <a:r>
              <a:rPr lang="tr-TR" sz="2800" dirty="0" err="1">
                <a:solidFill>
                  <a:srgbClr val="FF0000"/>
                </a:solidFill>
              </a:rPr>
              <a:t>viskometrenin</a:t>
            </a:r>
            <a:r>
              <a:rPr lang="tr-TR" sz="2800" dirty="0">
                <a:solidFill>
                  <a:srgbClr val="FF0000"/>
                </a:solidFill>
              </a:rPr>
              <a:t> bir ticari modeli aşağıdaki diğer aksesuarlar ile donatılır: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01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Y süzgeç</a:t>
            </a:r>
            <a:r>
              <a:rPr lang="tr-TR" sz="2800" dirty="0">
                <a:solidFill>
                  <a:srgbClr val="FF0000"/>
                </a:solidFill>
              </a:rPr>
              <a:t>: yaklaşık 150 mikron civarında bir açıklık ile harici bir sıvı filtre olarak bağlanır.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0070C0"/>
                </a:solidFill>
              </a:rPr>
              <a:t>Filtre</a:t>
            </a:r>
            <a:r>
              <a:rPr lang="tr-TR" sz="2800" dirty="0">
                <a:solidFill>
                  <a:srgbClr val="FF0000"/>
                </a:solidFill>
              </a:rPr>
              <a:t>: 250 mikrondan daha küçük </a:t>
            </a:r>
            <a:r>
              <a:rPr lang="tr-TR" sz="2800" dirty="0">
                <a:solidFill>
                  <a:srgbClr val="7030A0"/>
                </a:solidFill>
              </a:rPr>
              <a:t>kok</a:t>
            </a:r>
            <a:r>
              <a:rPr lang="tr-TR" sz="2800" dirty="0">
                <a:solidFill>
                  <a:srgbClr val="FF0000"/>
                </a:solidFill>
              </a:rPr>
              <a:t> parçacıklardan kılcalı korur.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00B050"/>
                </a:solidFill>
              </a:rPr>
              <a:t>Emniyet valfi</a:t>
            </a:r>
            <a:r>
              <a:rPr lang="tr-TR" sz="2800" dirty="0">
                <a:solidFill>
                  <a:srgbClr val="FF0000"/>
                </a:solidFill>
              </a:rPr>
              <a:t>: Bu kılcal damarların tıkanması nedeniyle gelişebilen aşırı basınca karşı akış sistemini korur.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7030A0"/>
                </a:solidFill>
              </a:rPr>
              <a:t>Isı değiştirici</a:t>
            </a:r>
            <a:r>
              <a:rPr lang="tr-TR" sz="2800" dirty="0">
                <a:solidFill>
                  <a:srgbClr val="FF0000"/>
                </a:solidFill>
              </a:rPr>
              <a:t>: ±0.005 °C’den daha az sapma ile bir yağ banyosu ile sabit sıcaklık sağlar.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53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00B050"/>
                </a:solidFill>
              </a:rPr>
              <a:t>Yağ banyosu karıştırıcı</a:t>
            </a:r>
            <a:r>
              <a:rPr lang="tr-TR" sz="2800" dirty="0">
                <a:solidFill>
                  <a:srgbClr val="FF0000"/>
                </a:solidFill>
              </a:rPr>
              <a:t>: Yağın </a:t>
            </a:r>
            <a:r>
              <a:rPr lang="tr-TR" sz="2800" dirty="0" err="1">
                <a:solidFill>
                  <a:srgbClr val="FF0000"/>
                </a:solidFill>
              </a:rPr>
              <a:t>radyal</a:t>
            </a:r>
            <a:r>
              <a:rPr lang="tr-TR" sz="2800" dirty="0">
                <a:solidFill>
                  <a:srgbClr val="FF0000"/>
                </a:solidFill>
              </a:rPr>
              <a:t> akması için içi boş iki bıçak kullanır.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0070C0"/>
                </a:solidFill>
              </a:rPr>
              <a:t>Sıcaklık kontrolörü:</a:t>
            </a:r>
            <a:r>
              <a:rPr lang="tr-TR" sz="2800" dirty="0">
                <a:solidFill>
                  <a:srgbClr val="FF0000"/>
                </a:solidFill>
              </a:rPr>
              <a:t> Bir direnç termometresi banyo sıcaklığını algılar ve bir PI denetleyici uygular.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C00000"/>
                </a:solidFill>
              </a:rPr>
              <a:t>Isıtıcı</a:t>
            </a:r>
            <a:r>
              <a:rPr lang="tr-TR" sz="2800" dirty="0">
                <a:solidFill>
                  <a:srgbClr val="FF0000"/>
                </a:solidFill>
              </a:rPr>
              <a:t>: Bir daldırma elektrikli ısıtıcı kullanır.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7030A0"/>
                </a:solidFill>
              </a:rPr>
              <a:t>Sıcaklık set:</a:t>
            </a:r>
            <a:r>
              <a:rPr lang="tr-TR" sz="2800" dirty="0">
                <a:solidFill>
                  <a:srgbClr val="FF0000"/>
                </a:solidFill>
              </a:rPr>
              <a:t> Bir 10-dönüş potansiyometre dirençtir.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76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56461"/>
            <a:ext cx="9509760" cy="6160249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dirty="0" err="1">
                <a:solidFill>
                  <a:srgbClr val="FF0000"/>
                </a:solidFill>
              </a:rPr>
              <a:t>Viskozimetre</a:t>
            </a:r>
            <a:r>
              <a:rPr lang="tr-TR" sz="2800" dirty="0">
                <a:solidFill>
                  <a:srgbClr val="FF0000"/>
                </a:solidFill>
              </a:rPr>
              <a:t> ölçüm aralığı ±% 1 hassasiyetle 0 - 250 </a:t>
            </a:r>
            <a:r>
              <a:rPr lang="tr-TR" sz="2800" dirty="0" err="1">
                <a:solidFill>
                  <a:srgbClr val="FF0000"/>
                </a:solidFill>
              </a:rPr>
              <a:t>poise</a:t>
            </a:r>
            <a:r>
              <a:rPr lang="tr-TR" sz="2800" dirty="0">
                <a:solidFill>
                  <a:srgbClr val="FF0000"/>
                </a:solidFill>
              </a:rPr>
              <a:t> dur.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On-</a:t>
            </a:r>
            <a:r>
              <a:rPr lang="tr-TR" sz="2800" dirty="0" err="1">
                <a:solidFill>
                  <a:schemeClr val="tx2"/>
                </a:solidFill>
              </a:rPr>
              <a:t>line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viskozimetre</a:t>
            </a:r>
            <a:r>
              <a:rPr lang="tr-TR" sz="2800" dirty="0">
                <a:solidFill>
                  <a:srgbClr val="FF0000"/>
                </a:solidFill>
              </a:rPr>
              <a:t> uygulamak için, bir </a:t>
            </a:r>
            <a:r>
              <a:rPr lang="tr-TR" sz="2800" dirty="0">
                <a:solidFill>
                  <a:srgbClr val="7030A0"/>
                </a:solidFill>
              </a:rPr>
              <a:t>baypas hattı </a:t>
            </a:r>
            <a:r>
              <a:rPr lang="tr-TR" sz="2800" dirty="0">
                <a:solidFill>
                  <a:srgbClr val="FF0000"/>
                </a:solidFill>
              </a:rPr>
              <a:t>ile bir örnekleme sistemi ana akış hattından ölçülü bir miktarda sıvı alarak kullanılır.</a:t>
            </a:r>
          </a:p>
        </p:txBody>
      </p:sp>
    </p:spTree>
    <p:extLst>
      <p:ext uri="{BB962C8B-B14F-4D97-AF65-F5344CB8AC3E}">
        <p14:creationId xmlns:p14="http://schemas.microsoft.com/office/powerpoint/2010/main" val="201949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dirty="0"/>
              <a:t>Örnek 3.3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Çok ince bir tüp </a:t>
            </a:r>
            <a:r>
              <a:rPr lang="tr-TR" sz="2800" dirty="0" err="1">
                <a:solidFill>
                  <a:srgbClr val="FF0000"/>
                </a:solidFill>
              </a:rPr>
              <a:t>viskometrede</a:t>
            </a:r>
            <a:r>
              <a:rPr lang="tr-TR" sz="2800" dirty="0">
                <a:solidFill>
                  <a:srgbClr val="FF0000"/>
                </a:solidFill>
              </a:rPr>
              <a:t> 30 °C'de </a:t>
            </a:r>
            <a:r>
              <a:rPr lang="tr-TR" sz="2800" dirty="0">
                <a:solidFill>
                  <a:schemeClr val="tx2"/>
                </a:solidFill>
              </a:rPr>
              <a:t>bitkisel sıvı yağ </a:t>
            </a:r>
            <a:r>
              <a:rPr lang="tr-TR" sz="2800" dirty="0">
                <a:solidFill>
                  <a:srgbClr val="FF0000"/>
                </a:solidFill>
              </a:rPr>
              <a:t>viskoziteyi ölçmek için kullanılır.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Kılcal boru çapı 2 cm ve </a:t>
            </a:r>
            <a:r>
              <a:rPr lang="tr-TR" sz="2800" dirty="0">
                <a:solidFill>
                  <a:srgbClr val="0000FF"/>
                </a:solidFill>
              </a:rPr>
              <a:t>uzunluğu 20 cm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Basınç farkı </a:t>
            </a:r>
            <a:r>
              <a:rPr lang="tr-TR" sz="2800" dirty="0" err="1">
                <a:solidFill>
                  <a:srgbClr val="FF0000"/>
                </a:solidFill>
              </a:rPr>
              <a:t>transmitteri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rgbClr val="7030A0"/>
                </a:solidFill>
              </a:rPr>
              <a:t>1,55 cm</a:t>
            </a:r>
            <a:r>
              <a:rPr lang="tr-TR" sz="2800" baseline="30000" dirty="0">
                <a:solidFill>
                  <a:srgbClr val="7030A0"/>
                </a:solidFill>
              </a:rPr>
              <a:t>3</a:t>
            </a:r>
            <a:r>
              <a:rPr lang="tr-TR" sz="2800" dirty="0">
                <a:solidFill>
                  <a:srgbClr val="7030A0"/>
                </a:solidFill>
              </a:rPr>
              <a:t>/</a:t>
            </a:r>
            <a:r>
              <a:rPr lang="tr-TR" sz="2800" dirty="0" err="1">
                <a:solidFill>
                  <a:srgbClr val="7030A0"/>
                </a:solidFill>
              </a:rPr>
              <a:t>sn</a:t>
            </a:r>
            <a:r>
              <a:rPr lang="tr-TR" sz="2800" dirty="0">
                <a:solidFill>
                  <a:srgbClr val="7030A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lik</a:t>
            </a:r>
            <a:r>
              <a:rPr lang="tr-TR" sz="2800" dirty="0">
                <a:solidFill>
                  <a:srgbClr val="FF0000"/>
                </a:solidFill>
              </a:rPr>
              <a:t> bir sabit akış hızında </a:t>
            </a:r>
            <a:r>
              <a:rPr lang="tr-TR" sz="2800" dirty="0">
                <a:solidFill>
                  <a:srgbClr val="00CC00"/>
                </a:solidFill>
              </a:rPr>
              <a:t>4,8 </a:t>
            </a:r>
            <a:r>
              <a:rPr lang="tr-TR" sz="2800" dirty="0" err="1">
                <a:solidFill>
                  <a:srgbClr val="00CC00"/>
                </a:solidFill>
              </a:rPr>
              <a:t>Pa'lık</a:t>
            </a:r>
            <a:r>
              <a:rPr lang="tr-TR" sz="2800" dirty="0">
                <a:solidFill>
                  <a:srgbClr val="00CC00"/>
                </a:solidFill>
              </a:rPr>
              <a:t> bir basınç </a:t>
            </a:r>
            <a:r>
              <a:rPr lang="tr-TR" sz="2800" dirty="0">
                <a:solidFill>
                  <a:srgbClr val="FF0000"/>
                </a:solidFill>
              </a:rPr>
              <a:t>sinyali gönderir.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Yağ viskozitesi belirlenir.</a:t>
            </a:r>
          </a:p>
        </p:txBody>
      </p:sp>
    </p:spTree>
    <p:extLst>
      <p:ext uri="{BB962C8B-B14F-4D97-AF65-F5344CB8AC3E}">
        <p14:creationId xmlns:p14="http://schemas.microsoft.com/office/powerpoint/2010/main" val="168320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3600" i="1" dirty="0">
                <a:solidFill>
                  <a:srgbClr val="FF0000"/>
                </a:solidFill>
              </a:rPr>
              <a:t>Çözüm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1210614"/>
                <a:ext cx="9509760" cy="530609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Verilen bilgiler</a:t>
                </a:r>
              </a:p>
              <a:p>
                <a:pPr marL="4572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l-GR" sz="2800" dirty="0">
                    <a:solidFill>
                      <a:schemeClr val="tx2"/>
                    </a:solidFill>
                  </a:rPr>
                  <a:t>Δ</a:t>
                </a:r>
                <a:r>
                  <a:rPr lang="tr-TR" sz="2800" i="1" dirty="0">
                    <a:solidFill>
                      <a:schemeClr val="tx2"/>
                    </a:solidFill>
                  </a:rPr>
                  <a:t>P </a:t>
                </a:r>
                <a:r>
                  <a:rPr lang="tr-TR" sz="2800" dirty="0">
                    <a:solidFill>
                      <a:schemeClr val="tx2"/>
                    </a:solidFill>
                  </a:rPr>
                  <a:t>= 4,8 </a:t>
                </a:r>
                <a:r>
                  <a:rPr lang="tr-TR" sz="2800" dirty="0" err="1">
                    <a:solidFill>
                      <a:schemeClr val="tx2"/>
                    </a:solidFill>
                  </a:rPr>
                  <a:t>Pa</a:t>
                </a:r>
                <a:endParaRPr lang="tr-TR" sz="2800" dirty="0">
                  <a:solidFill>
                    <a:schemeClr val="tx2"/>
                  </a:solidFill>
                </a:endParaRPr>
              </a:p>
              <a:p>
                <a:pPr marL="4572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pt-BR" sz="2800" i="1" dirty="0">
                    <a:solidFill>
                      <a:schemeClr val="tx2"/>
                    </a:solidFill>
                  </a:rPr>
                  <a:t>R </a:t>
                </a:r>
                <a:r>
                  <a:rPr lang="pt-BR" sz="2800" dirty="0">
                    <a:solidFill>
                      <a:schemeClr val="tx2"/>
                    </a:solidFill>
                  </a:rPr>
                  <a:t>= 2 cm = 0</a:t>
                </a:r>
                <a:r>
                  <a:rPr lang="tr-TR" sz="2800" dirty="0">
                    <a:solidFill>
                      <a:schemeClr val="tx2"/>
                    </a:solidFill>
                  </a:rPr>
                  <a:t>,</a:t>
                </a:r>
                <a:r>
                  <a:rPr lang="pt-BR" sz="2800" dirty="0">
                    <a:solidFill>
                      <a:schemeClr val="tx2"/>
                    </a:solidFill>
                  </a:rPr>
                  <a:t>02 m</a:t>
                </a:r>
              </a:p>
              <a:p>
                <a:pPr marL="4572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i="1" dirty="0">
                    <a:solidFill>
                      <a:schemeClr val="tx2"/>
                    </a:solidFill>
                  </a:rPr>
                  <a:t>L </a:t>
                </a:r>
                <a:r>
                  <a:rPr lang="tr-TR" sz="2800" dirty="0">
                    <a:solidFill>
                      <a:schemeClr val="tx2"/>
                    </a:solidFill>
                  </a:rPr>
                  <a:t>= 20 cm = 0,2 m</a:t>
                </a:r>
              </a:p>
              <a:p>
                <a:pPr marL="4572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fr-FR" sz="2800" i="1" dirty="0">
                    <a:solidFill>
                      <a:schemeClr val="tx2"/>
                    </a:solidFill>
                  </a:rPr>
                  <a:t>Q </a:t>
                </a:r>
                <a:r>
                  <a:rPr lang="fr-FR" sz="2800" dirty="0">
                    <a:solidFill>
                      <a:schemeClr val="tx2"/>
                    </a:solidFill>
                  </a:rPr>
                  <a:t>= 1</a:t>
                </a:r>
                <a:r>
                  <a:rPr lang="tr-TR" sz="2800" dirty="0">
                    <a:solidFill>
                      <a:schemeClr val="tx2"/>
                    </a:solidFill>
                  </a:rPr>
                  <a:t>,</a:t>
                </a:r>
                <a:r>
                  <a:rPr lang="fr-FR" sz="2800" dirty="0">
                    <a:solidFill>
                      <a:schemeClr val="tx2"/>
                    </a:solidFill>
                  </a:rPr>
                  <a:t>55 cm</a:t>
                </a:r>
                <a:r>
                  <a:rPr lang="fr-FR" sz="2800" baseline="30000" dirty="0">
                    <a:solidFill>
                      <a:schemeClr val="tx2"/>
                    </a:solidFill>
                  </a:rPr>
                  <a:t>3</a:t>
                </a:r>
                <a:r>
                  <a:rPr lang="fr-FR" sz="2800" dirty="0">
                    <a:solidFill>
                      <a:schemeClr val="tx2"/>
                    </a:solidFill>
                  </a:rPr>
                  <a:t>/sec = 1</a:t>
                </a:r>
                <a:r>
                  <a:rPr lang="tr-TR" sz="2800" dirty="0">
                    <a:solidFill>
                      <a:schemeClr val="tx2"/>
                    </a:solidFill>
                  </a:rPr>
                  <a:t>,</a:t>
                </a:r>
                <a:r>
                  <a:rPr lang="fr-FR" sz="2800" dirty="0">
                    <a:solidFill>
                      <a:schemeClr val="tx2"/>
                    </a:solidFill>
                  </a:rPr>
                  <a:t>55 × 10</a:t>
                </a:r>
                <a:r>
                  <a:rPr lang="fr-FR" sz="2800" baseline="30000" dirty="0">
                    <a:solidFill>
                      <a:schemeClr val="tx2"/>
                    </a:solidFill>
                  </a:rPr>
                  <a:t>–6</a:t>
                </a:r>
                <a:r>
                  <a:rPr lang="fr-FR" sz="2800" dirty="0">
                    <a:solidFill>
                      <a:schemeClr val="tx2"/>
                    </a:solidFill>
                  </a:rPr>
                  <a:t> m</a:t>
                </a:r>
                <a:r>
                  <a:rPr lang="fr-FR" sz="2800" baseline="30000" dirty="0">
                    <a:solidFill>
                      <a:schemeClr val="tx2"/>
                    </a:solidFill>
                  </a:rPr>
                  <a:t>3</a:t>
                </a:r>
                <a:r>
                  <a:rPr lang="fr-FR" sz="2800" dirty="0">
                    <a:solidFill>
                      <a:schemeClr val="tx2"/>
                    </a:solidFill>
                  </a:rPr>
                  <a:t>/sec</a:t>
                </a:r>
              </a:p>
              <a:p>
                <a:pPr marL="4572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tr-TR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𝑄𝐿</m:t>
                          </m:r>
                        </m:den>
                      </m:f>
                      <m:r>
                        <a:rPr lang="tr-T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tr-TR" sz="2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0,02</m:t>
                                  </m:r>
                                </m:e>
                              </m:d>
                            </m:e>
                            <m:sup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(4,8)</m:t>
                          </m:r>
                        </m:num>
                        <m:den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d>
                            <m:dPr>
                              <m:ctrlPr>
                                <a:rPr lang="tr-TR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1,55 </m:t>
                              </m:r>
                              <m:r>
                                <a:rPr lang="tr-TR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 </m:t>
                              </m:r>
                              <m:sSup>
                                <m:sSupPr>
                                  <m:ctrlPr>
                                    <a:rPr lang="tr-TR" sz="2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tr-TR" sz="2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−6</m:t>
                                  </m:r>
                                </m:sup>
                              </m:sSup>
                            </m:e>
                          </m:d>
                          <m: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(0,2)</m:t>
                          </m:r>
                        </m:den>
                      </m:f>
                      <m:r>
                        <a:rPr lang="tr-TR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0,97 </m:t>
                      </m:r>
                      <m:r>
                        <a:rPr lang="tr-T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𝑃𝑎</m:t>
                      </m:r>
                      <m:r>
                        <a:rPr lang="tr-T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tr-T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tr-TR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1210614"/>
                <a:ext cx="9509760" cy="5306096"/>
              </a:xfrm>
              <a:blipFill>
                <a:blip r:embed="rId2"/>
                <a:stretch>
                  <a:fillRect l="-76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412366E6-2667-465C-BAA8-9ED66BBEFDDE}"/>
                  </a:ext>
                </a:extLst>
              </p:cNvPr>
              <p:cNvSpPr/>
              <p:nvPr/>
            </p:nvSpPr>
            <p:spPr>
              <a:xfrm>
                <a:off x="6845546" y="2375819"/>
                <a:ext cx="2113014" cy="14878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tr-TR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8 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</m:oMath>
                  </m:oMathPara>
                </a14:m>
                <a:endParaRPr lang="tr-T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412366E6-2667-465C-BAA8-9ED66BBEFD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546" y="2375819"/>
                <a:ext cx="2113014" cy="14878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316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>
              <a:lnSpc>
                <a:spcPct val="120000"/>
              </a:lnSpc>
            </a:pPr>
            <a:r>
              <a:rPr lang="tr-TR" sz="27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Online Değişken Alan veya </a:t>
            </a:r>
            <a:r>
              <a:rPr lang="tr-TR" sz="2700" b="1" kern="1200" dirty="0" err="1">
                <a:solidFill>
                  <a:srgbClr val="0070C0"/>
                </a:solidFill>
                <a:latin typeface="+mj-lt"/>
                <a:ea typeface="+mj-ea"/>
                <a:cs typeface="+mj-cs"/>
              </a:rPr>
              <a:t>Rotametre</a:t>
            </a:r>
            <a:r>
              <a:rPr lang="tr-TR" sz="27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Tipi </a:t>
            </a:r>
            <a:r>
              <a:rPr lang="tr-TR" sz="2700" b="1" kern="1200" dirty="0" err="1">
                <a:solidFill>
                  <a:srgbClr val="0070C0"/>
                </a:solidFill>
                <a:latin typeface="+mj-lt"/>
                <a:ea typeface="+mj-ea"/>
                <a:cs typeface="+mj-cs"/>
              </a:rPr>
              <a:t>Viskozimetre</a:t>
            </a:r>
            <a:endParaRPr lang="en-US" sz="2700" b="1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Değişken alan veya </a:t>
            </a:r>
            <a:r>
              <a:rPr lang="tr-TR" sz="2800" dirty="0" err="1">
                <a:solidFill>
                  <a:srgbClr val="FF0000"/>
                </a:solidFill>
              </a:rPr>
              <a:t>rotametre</a:t>
            </a:r>
            <a:r>
              <a:rPr lang="tr-TR" sz="2800" dirty="0">
                <a:solidFill>
                  <a:srgbClr val="FF0000"/>
                </a:solidFill>
              </a:rPr>
              <a:t> tip </a:t>
            </a:r>
            <a:r>
              <a:rPr lang="tr-TR" sz="2800" dirty="0" err="1">
                <a:solidFill>
                  <a:srgbClr val="FF0000"/>
                </a:solidFill>
              </a:rPr>
              <a:t>viskozimetre</a:t>
            </a:r>
            <a:r>
              <a:rPr lang="tr-TR" sz="2800" dirty="0">
                <a:solidFill>
                  <a:srgbClr val="FF0000"/>
                </a:solidFill>
              </a:rPr>
              <a:t> şekil 'de gösterilmiştir.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23B53A7-ED2D-40E3-88F1-3A581C383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9677" y="2030278"/>
            <a:ext cx="5839030" cy="448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846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</a:t>
            </a:r>
            <a:r>
              <a:rPr lang="en-US" sz="2800" dirty="0">
                <a:solidFill>
                  <a:srgbClr val="FF0000"/>
                </a:solidFill>
              </a:rPr>
              <a:t>v</a:t>
            </a:r>
            <a:r>
              <a:rPr lang="tr-TR" sz="2800" dirty="0" err="1">
                <a:solidFill>
                  <a:srgbClr val="FF0000"/>
                </a:solidFill>
              </a:rPr>
              <a:t>iskozimetre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konik bir tüp </a:t>
            </a:r>
            <a:r>
              <a:rPr lang="tr-TR" sz="2800" dirty="0">
                <a:solidFill>
                  <a:srgbClr val="FF0000"/>
                </a:solidFill>
              </a:rPr>
              <a:t>içinde </a:t>
            </a:r>
            <a:r>
              <a:rPr lang="tr-TR" sz="2800" dirty="0">
                <a:solidFill>
                  <a:srgbClr val="0070C0"/>
                </a:solidFill>
              </a:rPr>
              <a:t>sabit akış hızı </a:t>
            </a:r>
            <a:r>
              <a:rPr lang="tr-TR" sz="2800" dirty="0">
                <a:solidFill>
                  <a:srgbClr val="FF0000"/>
                </a:solidFill>
              </a:rPr>
              <a:t>altında bir </a:t>
            </a:r>
            <a:r>
              <a:rPr lang="tr-TR" sz="2800" dirty="0">
                <a:solidFill>
                  <a:srgbClr val="7030A0"/>
                </a:solidFill>
              </a:rPr>
              <a:t>viskoziteye duyarlı </a:t>
            </a:r>
            <a:r>
              <a:rPr lang="tr-TR" sz="2800" dirty="0">
                <a:solidFill>
                  <a:srgbClr val="00B050"/>
                </a:solidFill>
              </a:rPr>
              <a:t>şamandıra konumunda</a:t>
            </a:r>
            <a:r>
              <a:rPr lang="tr-TR" sz="2800" dirty="0">
                <a:solidFill>
                  <a:srgbClr val="FF0000"/>
                </a:solidFill>
              </a:rPr>
              <a:t>, sıvı viskozitesi fonksiyonu olan bir prensibine göre çalışır.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Sıvının sabit akış pompası ile baypas akış hattı sağlanır.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rgbClr val="FF0000"/>
                </a:solidFill>
              </a:rPr>
              <a:t>Viskozitesiteye</a:t>
            </a:r>
            <a:r>
              <a:rPr lang="tr-TR" sz="2800" dirty="0">
                <a:solidFill>
                  <a:srgbClr val="FF0000"/>
                </a:solidFill>
              </a:rPr>
              <a:t> bağlı bir </a:t>
            </a:r>
            <a:r>
              <a:rPr lang="tr-TR" sz="2800" dirty="0">
                <a:solidFill>
                  <a:srgbClr val="0070C0"/>
                </a:solidFill>
              </a:rPr>
              <a:t>akış hızı şamandıra</a:t>
            </a:r>
            <a:r>
              <a:rPr lang="tr-TR" sz="2800" dirty="0">
                <a:solidFill>
                  <a:srgbClr val="FF0000"/>
                </a:solidFill>
              </a:rPr>
              <a:t>, akış hızı ayarlanarak gösterge işareti ayarlanır.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6295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tr-TR" sz="3600" dirty="0">
                <a:solidFill>
                  <a:srgbClr val="FF0000"/>
                </a:solidFill>
              </a:rPr>
              <a:t>Sıvı Gıdaların Viskozitesi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755666" cy="5306096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</a:pPr>
            <a:r>
              <a:rPr lang="tr-TR" sz="3000" dirty="0">
                <a:solidFill>
                  <a:srgbClr val="0070C0"/>
                </a:solidFill>
              </a:rPr>
              <a:t>Tanımı ve Birimler</a:t>
            </a:r>
            <a:endParaRPr lang="en-US" sz="3000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3000" dirty="0">
                <a:solidFill>
                  <a:srgbClr val="0070C0"/>
                </a:solidFill>
              </a:rPr>
              <a:t>Newton ve </a:t>
            </a:r>
            <a:r>
              <a:rPr lang="tr-TR" sz="3000" dirty="0" err="1">
                <a:solidFill>
                  <a:srgbClr val="0070C0"/>
                </a:solidFill>
              </a:rPr>
              <a:t>Non-Newtonian</a:t>
            </a:r>
            <a:r>
              <a:rPr lang="tr-TR" sz="3000" dirty="0">
                <a:solidFill>
                  <a:srgbClr val="0070C0"/>
                </a:solidFill>
              </a:rPr>
              <a:t> Gıda Akışı</a:t>
            </a:r>
            <a:endParaRPr lang="en-US" sz="3000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3000" dirty="0" err="1">
                <a:solidFill>
                  <a:srgbClr val="0070C0"/>
                </a:solidFill>
              </a:rPr>
              <a:t>Laboratuar</a:t>
            </a:r>
            <a:r>
              <a:rPr lang="en-US" sz="3000" dirty="0">
                <a:solidFill>
                  <a:srgbClr val="0070C0"/>
                </a:solidFill>
              </a:rPr>
              <a:t> Tipi </a:t>
            </a:r>
            <a:r>
              <a:rPr lang="en-US" sz="3000" dirty="0" err="1">
                <a:solidFill>
                  <a:srgbClr val="0070C0"/>
                </a:solidFill>
              </a:rPr>
              <a:t>Saybolt</a:t>
            </a:r>
            <a:r>
              <a:rPr lang="en-US" sz="3000" dirty="0">
                <a:solidFill>
                  <a:srgbClr val="0070C0"/>
                </a:solidFill>
              </a:rPr>
              <a:t> </a:t>
            </a:r>
            <a:r>
              <a:rPr lang="en-US" sz="3000" dirty="0" err="1">
                <a:solidFill>
                  <a:srgbClr val="0070C0"/>
                </a:solidFill>
              </a:rPr>
              <a:t>Viskozimetre</a:t>
            </a:r>
            <a:endParaRPr lang="en-US" sz="3000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3000" dirty="0">
                <a:solidFill>
                  <a:srgbClr val="0070C0"/>
                </a:solidFill>
              </a:rPr>
              <a:t>Kılcal Tüp </a:t>
            </a:r>
            <a:r>
              <a:rPr lang="tr-TR" sz="3000" dirty="0" err="1">
                <a:solidFill>
                  <a:srgbClr val="0070C0"/>
                </a:solidFill>
              </a:rPr>
              <a:t>Viskozimetre</a:t>
            </a:r>
            <a:endParaRPr lang="tr-TR" sz="3000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3000" dirty="0">
                <a:solidFill>
                  <a:srgbClr val="0070C0"/>
                </a:solidFill>
              </a:rPr>
              <a:t>Online Değişken Alan veya </a:t>
            </a:r>
            <a:r>
              <a:rPr lang="tr-TR" sz="3000" dirty="0" err="1">
                <a:solidFill>
                  <a:srgbClr val="0070C0"/>
                </a:solidFill>
              </a:rPr>
              <a:t>Rotametre</a:t>
            </a:r>
            <a:r>
              <a:rPr lang="tr-TR" sz="3000" dirty="0">
                <a:solidFill>
                  <a:srgbClr val="0070C0"/>
                </a:solidFill>
              </a:rPr>
              <a:t> Tipi </a:t>
            </a:r>
            <a:r>
              <a:rPr lang="tr-TR" sz="3000" dirty="0" err="1">
                <a:solidFill>
                  <a:srgbClr val="0070C0"/>
                </a:solidFill>
              </a:rPr>
              <a:t>Viskozimetre</a:t>
            </a:r>
            <a:endParaRPr lang="en-US" sz="3000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3000" dirty="0">
                <a:solidFill>
                  <a:srgbClr val="0070C0"/>
                </a:solidFill>
              </a:rPr>
              <a:t>Döner Silindir </a:t>
            </a:r>
            <a:r>
              <a:rPr lang="tr-TR" sz="3000" dirty="0" err="1">
                <a:solidFill>
                  <a:srgbClr val="0070C0"/>
                </a:solidFill>
              </a:rPr>
              <a:t>Viskozimetre</a:t>
            </a:r>
            <a:endParaRPr lang="tr-TR" sz="3000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3000" dirty="0" err="1">
                <a:solidFill>
                  <a:srgbClr val="0070C0"/>
                </a:solidFill>
              </a:rPr>
              <a:t>Vibro</a:t>
            </a:r>
            <a:r>
              <a:rPr lang="tr-TR" sz="3000" dirty="0">
                <a:solidFill>
                  <a:srgbClr val="0070C0"/>
                </a:solidFill>
              </a:rPr>
              <a:t> </a:t>
            </a:r>
            <a:r>
              <a:rPr lang="tr-TR" sz="3000" dirty="0" err="1">
                <a:solidFill>
                  <a:srgbClr val="0070C0"/>
                </a:solidFill>
              </a:rPr>
              <a:t>Viskozimetreler</a:t>
            </a:r>
            <a:endParaRPr lang="tr-TR" sz="3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91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Diğer şamandıra </a:t>
            </a:r>
            <a:r>
              <a:rPr lang="tr-TR" sz="2800" dirty="0">
                <a:solidFill>
                  <a:srgbClr val="0070C0"/>
                </a:solidFill>
              </a:rPr>
              <a:t>viskozitesi duyarlıdır </a:t>
            </a:r>
            <a:r>
              <a:rPr lang="tr-TR" sz="2800" dirty="0">
                <a:solidFill>
                  <a:srgbClr val="FF0000"/>
                </a:solidFill>
              </a:rPr>
              <a:t>ve sayacın </a:t>
            </a:r>
            <a:r>
              <a:rPr lang="tr-TR" sz="2800" dirty="0">
                <a:solidFill>
                  <a:srgbClr val="00CC00"/>
                </a:solidFill>
              </a:rPr>
              <a:t>konik alanı üzerindeki konumu </a:t>
            </a:r>
            <a:r>
              <a:rPr lang="tr-TR" sz="2800" dirty="0">
                <a:solidFill>
                  <a:srgbClr val="FF0000"/>
                </a:solidFill>
              </a:rPr>
              <a:t>sıvının viskozitesini gösterir.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tr-TR" sz="2800" dirty="0">
                <a:solidFill>
                  <a:srgbClr val="FF0000"/>
                </a:solidFill>
              </a:rPr>
              <a:t>ir çift </a:t>
            </a:r>
            <a:r>
              <a:rPr lang="tr-TR" sz="2800" dirty="0" err="1">
                <a:solidFill>
                  <a:srgbClr val="FF0000"/>
                </a:solidFill>
              </a:rPr>
              <a:t>selenoid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endüktif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sensör</a:t>
            </a:r>
            <a:r>
              <a:rPr lang="tr-TR" sz="2800" dirty="0">
                <a:solidFill>
                  <a:srgbClr val="FF0000"/>
                </a:solidFill>
              </a:rPr>
              <a:t> veya doğrusal değişken deplasmanlı </a:t>
            </a:r>
            <a:r>
              <a:rPr lang="tr-TR" sz="2800" dirty="0" err="1">
                <a:solidFill>
                  <a:srgbClr val="FF0000"/>
                </a:solidFill>
              </a:rPr>
              <a:t>transdüser</a:t>
            </a:r>
            <a:r>
              <a:rPr lang="tr-TR" sz="2800" dirty="0">
                <a:solidFill>
                  <a:srgbClr val="FF0000"/>
                </a:solidFill>
              </a:rPr>
              <a:t> (LVDT) çekirdeği viskozitesi duyarlı şamandıraya bağlanır ve böylece </a:t>
            </a:r>
            <a:r>
              <a:rPr lang="tr-TR" sz="2800" dirty="0" err="1">
                <a:solidFill>
                  <a:srgbClr val="FF0000"/>
                </a:solidFill>
              </a:rPr>
              <a:t>endüktif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sensör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rgbClr val="00B050"/>
                </a:solidFill>
              </a:rPr>
              <a:t>şamandıranın konumunu algılar</a:t>
            </a:r>
            <a:r>
              <a:rPr lang="tr-TR" sz="2800" dirty="0">
                <a:solidFill>
                  <a:srgbClr val="FF0000"/>
                </a:solidFill>
              </a:rPr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Viskoziteye duyarlı şamandıra </a:t>
            </a:r>
            <a:r>
              <a:rPr lang="tr-TR" sz="2800" dirty="0">
                <a:solidFill>
                  <a:srgbClr val="0070C0"/>
                </a:solidFill>
              </a:rPr>
              <a:t>kuvvet dengesi </a:t>
            </a:r>
            <a:r>
              <a:rPr lang="tr-TR" sz="2800" dirty="0">
                <a:solidFill>
                  <a:srgbClr val="FF0000"/>
                </a:solidFill>
              </a:rPr>
              <a:t>koşulları aşağıdaki gibi ifade edilebilir:</a:t>
            </a:r>
          </a:p>
        </p:txBody>
      </p:sp>
    </p:spTree>
    <p:extLst>
      <p:ext uri="{BB962C8B-B14F-4D97-AF65-F5344CB8AC3E}">
        <p14:creationId xmlns:p14="http://schemas.microsoft.com/office/powerpoint/2010/main" val="20942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Şamandıra ağırlığı nedeniyle aşağı doğru etki eden kuvvet</a:t>
            </a:r>
            <a:endParaRPr lang="en-US" sz="2800" dirty="0">
              <a:solidFill>
                <a:srgbClr val="FF0000"/>
              </a:solidFill>
            </a:endParaRPr>
          </a:p>
          <a:p>
            <a:pPr marL="45720" indent="0" algn="ctr">
              <a:lnSpc>
                <a:spcPct val="160000"/>
              </a:lnSpc>
              <a:spcBef>
                <a:spcPts val="600"/>
              </a:spcBef>
              <a:buNone/>
            </a:pPr>
            <a:r>
              <a:rPr lang="tr-TR" sz="2800" i="1" dirty="0" err="1">
                <a:solidFill>
                  <a:schemeClr val="tx2"/>
                </a:solidFill>
              </a:rPr>
              <a:t>F</a:t>
            </a:r>
            <a:r>
              <a:rPr lang="tr-TR" sz="2800" i="1" baseline="-25000" dirty="0" err="1">
                <a:solidFill>
                  <a:schemeClr val="tx2"/>
                </a:solidFill>
              </a:rPr>
              <a:t>w</a:t>
            </a:r>
            <a:r>
              <a:rPr lang="tr-TR" sz="2800" i="1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= </a:t>
            </a:r>
            <a:r>
              <a:rPr lang="tr-TR" sz="2800" i="1" dirty="0" err="1">
                <a:solidFill>
                  <a:schemeClr val="tx2"/>
                </a:solidFill>
              </a:rPr>
              <a:t>V</a:t>
            </a:r>
            <a:r>
              <a:rPr lang="tr-TR" sz="2800" i="1" baseline="-25000" dirty="0" err="1">
                <a:solidFill>
                  <a:schemeClr val="tx2"/>
                </a:solidFill>
              </a:rPr>
              <a:t>f</a:t>
            </a:r>
            <a:r>
              <a:rPr lang="tr-TR" sz="2800" i="1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(</a:t>
            </a:r>
            <a:r>
              <a:rPr lang="el-GR" sz="2800" i="1" dirty="0">
                <a:solidFill>
                  <a:schemeClr val="tx2"/>
                </a:solidFill>
              </a:rPr>
              <a:t>ρ</a:t>
            </a:r>
            <a:r>
              <a:rPr lang="el-GR" sz="2800" baseline="-25000" dirty="0">
                <a:solidFill>
                  <a:schemeClr val="tx2"/>
                </a:solidFill>
              </a:rPr>
              <a:t>2</a:t>
            </a:r>
            <a:r>
              <a:rPr lang="el-GR" sz="2800" dirty="0">
                <a:solidFill>
                  <a:schemeClr val="tx2"/>
                </a:solidFill>
              </a:rPr>
              <a:t> – </a:t>
            </a:r>
            <a:r>
              <a:rPr lang="el-GR" sz="2800" i="1" dirty="0">
                <a:solidFill>
                  <a:schemeClr val="tx2"/>
                </a:solidFill>
              </a:rPr>
              <a:t>ρ</a:t>
            </a:r>
            <a:r>
              <a:rPr lang="el-GR" sz="2800" baseline="-25000" dirty="0">
                <a:solidFill>
                  <a:schemeClr val="tx2"/>
                </a:solidFill>
              </a:rPr>
              <a:t>1</a:t>
            </a:r>
            <a:r>
              <a:rPr lang="el-GR" sz="2800" dirty="0">
                <a:solidFill>
                  <a:schemeClr val="tx2"/>
                </a:solidFill>
              </a:rPr>
              <a:t>)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Burada</a:t>
            </a:r>
          </a:p>
          <a:p>
            <a:pPr marL="45720" indent="0">
              <a:lnSpc>
                <a:spcPct val="160000"/>
              </a:lnSpc>
              <a:spcBef>
                <a:spcPts val="600"/>
              </a:spcBef>
              <a:buNone/>
            </a:pPr>
            <a:r>
              <a:rPr lang="en-US" sz="2800" i="1" dirty="0" err="1">
                <a:solidFill>
                  <a:schemeClr val="tx2"/>
                </a:solidFill>
              </a:rPr>
              <a:t>V</a:t>
            </a:r>
            <a:r>
              <a:rPr lang="en-US" sz="2800" i="1" baseline="-25000" dirty="0" err="1">
                <a:solidFill>
                  <a:schemeClr val="tx2"/>
                </a:solidFill>
              </a:rPr>
              <a:t>f</a:t>
            </a:r>
            <a:r>
              <a:rPr lang="en-US" sz="2800" i="1" dirty="0">
                <a:solidFill>
                  <a:schemeClr val="tx2"/>
                </a:solidFill>
              </a:rPr>
              <a:t> </a:t>
            </a:r>
            <a:r>
              <a:rPr lang="en-US" sz="2800" dirty="0">
                <a:solidFill>
                  <a:schemeClr val="tx2"/>
                </a:solidFill>
              </a:rPr>
              <a:t>= </a:t>
            </a:r>
            <a:r>
              <a:rPr lang="tr-TR" sz="2800" dirty="0">
                <a:solidFill>
                  <a:srgbClr val="FF0000"/>
                </a:solidFill>
              </a:rPr>
              <a:t>sıvı akış hızı</a:t>
            </a:r>
            <a:endParaRPr lang="en-US" sz="2800" dirty="0">
              <a:solidFill>
                <a:srgbClr val="FF0000"/>
              </a:solidFill>
            </a:endParaRPr>
          </a:p>
          <a:p>
            <a:pPr marL="45720" indent="0">
              <a:lnSpc>
                <a:spcPct val="160000"/>
              </a:lnSpc>
              <a:spcBef>
                <a:spcPts val="600"/>
              </a:spcBef>
              <a:buNone/>
            </a:pPr>
            <a:r>
              <a:rPr lang="en-US" sz="2800" i="1" dirty="0">
                <a:solidFill>
                  <a:schemeClr val="tx2"/>
                </a:solidFill>
              </a:rPr>
              <a:t>ρ</a:t>
            </a:r>
            <a:r>
              <a:rPr lang="en-US" sz="2800" baseline="-25000" dirty="0">
                <a:solidFill>
                  <a:schemeClr val="tx2"/>
                </a:solidFill>
              </a:rPr>
              <a:t>2</a:t>
            </a:r>
            <a:r>
              <a:rPr lang="en-US" sz="2800" dirty="0">
                <a:solidFill>
                  <a:schemeClr val="tx2"/>
                </a:solidFill>
              </a:rPr>
              <a:t> = </a:t>
            </a:r>
            <a:r>
              <a:rPr lang="tr-TR" sz="2800" dirty="0">
                <a:solidFill>
                  <a:srgbClr val="FF0000"/>
                </a:solidFill>
              </a:rPr>
              <a:t>şamandıra malzemesinin yoğunluğu</a:t>
            </a:r>
            <a:endParaRPr lang="en-US" sz="2800" dirty="0">
              <a:solidFill>
                <a:srgbClr val="FF0000"/>
              </a:solidFill>
            </a:endParaRPr>
          </a:p>
          <a:p>
            <a:pPr marL="45720" indent="0">
              <a:lnSpc>
                <a:spcPct val="160000"/>
              </a:lnSpc>
              <a:spcBef>
                <a:spcPts val="600"/>
              </a:spcBef>
              <a:buNone/>
            </a:pPr>
            <a:r>
              <a:rPr lang="en-US" sz="2800" i="1" dirty="0">
                <a:solidFill>
                  <a:schemeClr val="tx2"/>
                </a:solidFill>
              </a:rPr>
              <a:t>ρ</a:t>
            </a:r>
            <a:r>
              <a:rPr lang="en-US" sz="2800" baseline="-25000" dirty="0">
                <a:solidFill>
                  <a:schemeClr val="tx2"/>
                </a:solidFill>
              </a:rPr>
              <a:t>1</a:t>
            </a:r>
            <a:r>
              <a:rPr lang="en-US" sz="2800" dirty="0">
                <a:solidFill>
                  <a:schemeClr val="tx2"/>
                </a:solidFill>
              </a:rPr>
              <a:t> = </a:t>
            </a:r>
            <a:r>
              <a:rPr lang="tr-TR" sz="2800" dirty="0">
                <a:solidFill>
                  <a:srgbClr val="FF0000"/>
                </a:solidFill>
              </a:rPr>
              <a:t>sıvının yoğunluğu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51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Aşağı ve yukarı sıvı basıncı </a:t>
            </a:r>
            <a:r>
              <a:rPr lang="tr-TR" sz="2800" i="1" dirty="0" err="1">
                <a:solidFill>
                  <a:srgbClr val="FF0000"/>
                </a:solidFill>
              </a:rPr>
              <a:t>F</a:t>
            </a:r>
            <a:r>
              <a:rPr lang="tr-TR" sz="2800" i="1" baseline="-25000" dirty="0" err="1">
                <a:solidFill>
                  <a:srgbClr val="FF0000"/>
                </a:solidFill>
              </a:rPr>
              <a:t>d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i="1" dirty="0">
                <a:solidFill>
                  <a:srgbClr val="FF0000"/>
                </a:solidFill>
              </a:rPr>
              <a:t>F</a:t>
            </a:r>
            <a:r>
              <a:rPr lang="tr-TR" sz="2800" i="1" baseline="-25000" dirty="0">
                <a:solidFill>
                  <a:srgbClr val="FF0000"/>
                </a:solidFill>
              </a:rPr>
              <a:t>u</a:t>
            </a:r>
            <a:r>
              <a:rPr lang="tr-TR" sz="2800" dirty="0">
                <a:solidFill>
                  <a:srgbClr val="FF0000"/>
                </a:solidFill>
              </a:rPr>
              <a:t>, sırasıyla, ve yukarı etki eden viskozite sürtünme kuvveti </a:t>
            </a:r>
            <a:r>
              <a:rPr lang="tr-TR" sz="2800" i="1" dirty="0" err="1">
                <a:solidFill>
                  <a:srgbClr val="FF0000"/>
                </a:solidFill>
              </a:rPr>
              <a:t>F</a:t>
            </a:r>
            <a:r>
              <a:rPr lang="tr-TR" sz="2800" i="1" baseline="-25000" dirty="0" err="1">
                <a:solidFill>
                  <a:srgbClr val="FF0000"/>
                </a:solidFill>
              </a:rPr>
              <a:t>v</a:t>
            </a:r>
            <a:r>
              <a:rPr lang="tr-TR" sz="2800" dirty="0">
                <a:solidFill>
                  <a:srgbClr val="FF0000"/>
                </a:solidFill>
              </a:rPr>
              <a:t> ise, o denge koşulu altında </a:t>
            </a:r>
          </a:p>
          <a:p>
            <a:pPr marL="45720" indent="0" algn="ctr">
              <a:lnSpc>
                <a:spcPct val="160000"/>
              </a:lnSpc>
              <a:spcBef>
                <a:spcPts val="600"/>
              </a:spcBef>
              <a:buNone/>
            </a:pPr>
            <a:r>
              <a:rPr lang="tr-TR" sz="2800" i="1" dirty="0" err="1">
                <a:solidFill>
                  <a:schemeClr val="tx2"/>
                </a:solidFill>
              </a:rPr>
              <a:t>F</a:t>
            </a:r>
            <a:r>
              <a:rPr lang="tr-TR" sz="2800" i="1" baseline="-25000" dirty="0" err="1">
                <a:solidFill>
                  <a:schemeClr val="tx2"/>
                </a:solidFill>
              </a:rPr>
              <a:t>v</a:t>
            </a:r>
            <a:r>
              <a:rPr lang="tr-TR" sz="2800" i="1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+ </a:t>
            </a:r>
            <a:r>
              <a:rPr lang="tr-TR" sz="2800" i="1" dirty="0">
                <a:solidFill>
                  <a:schemeClr val="tx2"/>
                </a:solidFill>
              </a:rPr>
              <a:t>F</a:t>
            </a:r>
            <a:r>
              <a:rPr lang="tr-TR" sz="2800" i="1" baseline="-25000" dirty="0">
                <a:solidFill>
                  <a:schemeClr val="tx2"/>
                </a:solidFill>
              </a:rPr>
              <a:t>u</a:t>
            </a:r>
            <a:r>
              <a:rPr lang="tr-TR" sz="2800" i="1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= </a:t>
            </a:r>
            <a:r>
              <a:rPr lang="tr-TR" sz="2800" i="1" dirty="0" err="1">
                <a:solidFill>
                  <a:schemeClr val="tx2"/>
                </a:solidFill>
              </a:rPr>
              <a:t>F</a:t>
            </a:r>
            <a:r>
              <a:rPr lang="tr-TR" sz="2800" i="1" baseline="-25000" dirty="0" err="1">
                <a:solidFill>
                  <a:schemeClr val="tx2"/>
                </a:solidFill>
              </a:rPr>
              <a:t>w</a:t>
            </a:r>
            <a:r>
              <a:rPr lang="tr-TR" sz="2800" i="1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+ </a:t>
            </a:r>
            <a:r>
              <a:rPr lang="tr-TR" sz="2800" i="1" dirty="0" err="1">
                <a:solidFill>
                  <a:schemeClr val="tx2"/>
                </a:solidFill>
              </a:rPr>
              <a:t>F</a:t>
            </a:r>
            <a:r>
              <a:rPr lang="tr-TR" sz="2800" i="1" baseline="-25000" dirty="0" err="1">
                <a:solidFill>
                  <a:schemeClr val="tx2"/>
                </a:solidFill>
              </a:rPr>
              <a:t>d</a:t>
            </a:r>
            <a:r>
              <a:rPr lang="tr-TR" sz="2800" i="1" dirty="0">
                <a:solidFill>
                  <a:schemeClr val="tx2"/>
                </a:solidFill>
              </a:rPr>
              <a:t> 		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Akış sebebi ile yukarı ve aşağı doğru </a:t>
            </a:r>
            <a:r>
              <a:rPr lang="tr-TR" sz="2800" dirty="0">
                <a:solidFill>
                  <a:srgbClr val="00CC00"/>
                </a:solidFill>
              </a:rPr>
              <a:t>basınç etkisi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 err="1">
                <a:solidFill>
                  <a:srgbClr val="0000FF"/>
                </a:solidFill>
              </a:rPr>
              <a:t>rotametre</a:t>
            </a:r>
            <a:r>
              <a:rPr lang="tr-TR" sz="2800" dirty="0">
                <a:solidFill>
                  <a:srgbClr val="0000FF"/>
                </a:solidFill>
              </a:rPr>
              <a:t> uygun tasarımı </a:t>
            </a:r>
            <a:r>
              <a:rPr lang="tr-TR" sz="2800" dirty="0">
                <a:solidFill>
                  <a:srgbClr val="FF0000"/>
                </a:solidFill>
              </a:rPr>
              <a:t>ile sıfıra eşit hale getirilebilir.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nedenle,</a:t>
            </a:r>
          </a:p>
          <a:p>
            <a:pPr marL="4572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i="1" dirty="0" err="1">
                <a:solidFill>
                  <a:schemeClr val="tx2"/>
                </a:solidFill>
              </a:rPr>
              <a:t>F</a:t>
            </a:r>
            <a:r>
              <a:rPr lang="tr-TR" sz="2800" i="1" baseline="-25000" dirty="0" err="1">
                <a:solidFill>
                  <a:schemeClr val="tx2"/>
                </a:solidFill>
              </a:rPr>
              <a:t>w</a:t>
            </a:r>
            <a:r>
              <a:rPr lang="tr-TR" sz="2800" i="1" baseline="-25000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=</a:t>
            </a:r>
            <a:r>
              <a:rPr lang="tr-TR" sz="2800" i="1" dirty="0">
                <a:solidFill>
                  <a:schemeClr val="tx2"/>
                </a:solidFill>
              </a:rPr>
              <a:t>F</a:t>
            </a:r>
            <a:r>
              <a:rPr lang="tr-TR" sz="2800" i="1" baseline="-25000" dirty="0">
                <a:solidFill>
                  <a:schemeClr val="tx2"/>
                </a:solidFill>
              </a:rPr>
              <a:t>u</a:t>
            </a:r>
            <a:r>
              <a:rPr lang="tr-TR" sz="2800" i="1" dirty="0">
                <a:solidFill>
                  <a:schemeClr val="tx2"/>
                </a:solidFill>
              </a:rPr>
              <a:t> </a:t>
            </a:r>
          </a:p>
          <a:p>
            <a:pPr marL="45720" indent="0" algn="ctr">
              <a:lnSpc>
                <a:spcPct val="170000"/>
              </a:lnSpc>
              <a:spcBef>
                <a:spcPts val="600"/>
              </a:spcBef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94933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</p:spPr>
            <p:txBody>
              <a:bodyPr>
                <a:normAutofit/>
              </a:bodyPr>
              <a:lstStyle/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i="1" dirty="0" err="1">
                    <a:solidFill>
                      <a:schemeClr val="tx2"/>
                    </a:solidFill>
                  </a:rPr>
                  <a:t>F</a:t>
                </a:r>
                <a:r>
                  <a:rPr lang="tr-TR" sz="2800" i="1" baseline="-25000" dirty="0" err="1">
                    <a:solidFill>
                      <a:schemeClr val="tx2"/>
                    </a:solidFill>
                  </a:rPr>
                  <a:t>w</a:t>
                </a:r>
                <a:r>
                  <a:rPr lang="tr-TR" sz="2800" i="1" baseline="-25000" dirty="0">
                    <a:solidFill>
                      <a:schemeClr val="tx2"/>
                    </a:solidFill>
                  </a:rPr>
                  <a:t> </a:t>
                </a:r>
                <a:r>
                  <a:rPr lang="tr-TR" sz="2800" dirty="0">
                    <a:solidFill>
                      <a:schemeClr val="tx2"/>
                    </a:solidFill>
                  </a:rPr>
                  <a:t>=</a:t>
                </a:r>
                <a:r>
                  <a:rPr lang="tr-TR" sz="2800" i="1" dirty="0" err="1">
                    <a:solidFill>
                      <a:schemeClr val="tx2"/>
                    </a:solidFill>
                  </a:rPr>
                  <a:t>F</a:t>
                </a:r>
                <a:r>
                  <a:rPr lang="tr-TR" sz="2800" i="1" baseline="-25000" dirty="0" err="1">
                    <a:solidFill>
                      <a:schemeClr val="tx2"/>
                    </a:solidFill>
                  </a:rPr>
                  <a:t>v</a:t>
                </a:r>
                <a:r>
                  <a:rPr lang="tr-TR" sz="2800" i="1" dirty="0">
                    <a:solidFill>
                      <a:schemeClr val="tx2"/>
                    </a:solidFill>
                  </a:rPr>
                  <a:t> </a:t>
                </a:r>
              </a:p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d>
                        <m:d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tr-TR" sz="2800" dirty="0">
                  <a:solidFill>
                    <a:schemeClr val="tx2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böylece viskozite</a:t>
                </a:r>
              </a:p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  <a:blipFill>
                <a:blip r:embed="rId2"/>
                <a:stretch>
                  <a:fillRect l="-6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365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6636068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Şamandıra serbest hareket olduğu için akış yönünde yukarı doğru hareket eder ve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konik duvar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dirty="0">
                <a:solidFill>
                  <a:srgbClr val="0070C0"/>
                </a:solidFill>
              </a:rPr>
              <a:t>şamandıra </a:t>
            </a:r>
            <a:r>
              <a:rPr lang="tr-TR" sz="2800" dirty="0">
                <a:solidFill>
                  <a:schemeClr val="accent3">
                    <a:lumMod val="50000"/>
                  </a:schemeClr>
                </a:solidFill>
              </a:rPr>
              <a:t>arasındaki boşluğu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i="1" dirty="0">
                <a:solidFill>
                  <a:srgbClr val="7030A0"/>
                </a:solidFill>
              </a:rPr>
              <a:t>d</a:t>
            </a:r>
            <a:r>
              <a:rPr lang="tr-TR" sz="2800" dirty="0">
                <a:solidFill>
                  <a:srgbClr val="7030A0"/>
                </a:solidFill>
              </a:rPr>
              <a:t> arttırır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Şamandıranın yeni konumu </a:t>
            </a:r>
            <a:r>
              <a:rPr lang="tr-TR" sz="2800" dirty="0">
                <a:solidFill>
                  <a:schemeClr val="tx2"/>
                </a:solidFill>
              </a:rPr>
              <a:t>viskozite ölçümüdür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Boşluğun mesafeleri </a:t>
            </a:r>
            <a:r>
              <a:rPr lang="tr-TR" sz="2800" i="1" dirty="0">
                <a:solidFill>
                  <a:srgbClr val="FF0000"/>
                </a:solidFill>
              </a:rPr>
              <a:t>d</a:t>
            </a:r>
            <a:r>
              <a:rPr lang="tr-TR" sz="2800" dirty="0">
                <a:solidFill>
                  <a:srgbClr val="FF0000"/>
                </a:solidFill>
              </a:rPr>
              <a:t> arasındaki doğrusal yer değiştirme </a:t>
            </a:r>
            <a:r>
              <a:rPr lang="tr-TR" sz="2800" i="1" dirty="0">
                <a:solidFill>
                  <a:srgbClr val="FF0000"/>
                </a:solidFill>
              </a:rPr>
              <a:t>x</a:t>
            </a:r>
            <a:r>
              <a:rPr lang="tr-TR" sz="2800" dirty="0">
                <a:solidFill>
                  <a:srgbClr val="FF0000"/>
                </a:solidFill>
              </a:rPr>
              <a:t> ile ilişkisi şekil geometrik şemada gösterilmiştir.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B284A5C2-88F4-43B2-85D3-02C5722C9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7188" y="1733903"/>
            <a:ext cx="3802192" cy="384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84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387458"/>
                <a:ext cx="7367451" cy="6129252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Birim yer değiştirmesine göre boşluk mesafesindeki değişiklik aşağıdaki gibi ifade edilebilir</a:t>
                </a:r>
              </a:p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tr-TR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tr-TR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func>
                      <m:funcPr>
                        <m:ctrlPr>
                          <a:rPr lang="tr-TR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sz="28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f>
                          <m:fPr>
                            <m:ctrlPr>
                              <a:rPr lang="tr-TR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num>
                          <m:den>
                            <m:r>
                              <a:rPr lang="tr-TR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tr-TR" sz="2800" dirty="0"/>
                  <a:t>		(3.52)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Böylece </a:t>
                </a:r>
                <a:r>
                  <a:rPr lang="tr-TR" sz="2800" dirty="0">
                    <a:solidFill>
                      <a:srgbClr val="00CC00"/>
                    </a:solidFill>
                  </a:rPr>
                  <a:t>yer değiştirme </a:t>
                </a:r>
                <a:r>
                  <a:rPr lang="tr-TR" sz="2800" i="1" dirty="0">
                    <a:solidFill>
                      <a:srgbClr val="00CC00"/>
                    </a:solidFill>
                  </a:rPr>
                  <a:t>x</a:t>
                </a:r>
                <a:r>
                  <a:rPr lang="tr-TR" sz="2800" dirty="0">
                    <a:solidFill>
                      <a:srgbClr val="00CC00"/>
                    </a:solidFill>
                  </a:rPr>
                  <a:t> viskozitesini </a:t>
                </a:r>
                <a:r>
                  <a:rPr lang="tr-TR" sz="2800" dirty="0">
                    <a:solidFill>
                      <a:srgbClr val="FF0000"/>
                    </a:solidFill>
                  </a:rPr>
                  <a:t>ayarlamak için kullanılabilir.</a:t>
                </a:r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387458"/>
                <a:ext cx="7367451" cy="6129252"/>
              </a:xfrm>
              <a:blipFill>
                <a:blip r:embed="rId2"/>
                <a:stretch>
                  <a:fillRect l="-82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7188" y="1733903"/>
            <a:ext cx="3802192" cy="384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2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7458"/>
            <a:ext cx="9509760" cy="61292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viskozimetre kayıt ve kontrol uygulamaları için uygundur ve basınç ya da vakum altında kapalı ve açık sistemlerde kullanılabilir.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viskozimetre </a:t>
            </a:r>
            <a:r>
              <a:rPr lang="tr-TR" sz="2800" dirty="0">
                <a:solidFill>
                  <a:schemeClr val="tx2"/>
                </a:solidFill>
              </a:rPr>
              <a:t>ölçüm aralığı 0-300 centipoise</a:t>
            </a:r>
            <a:r>
              <a:rPr lang="en-US" sz="2800" dirty="0" err="1">
                <a:solidFill>
                  <a:srgbClr val="FF0000"/>
                </a:solidFill>
              </a:rPr>
              <a:t>dir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800" dirty="0">
                <a:solidFill>
                  <a:srgbClr val="FF0000"/>
                </a:solidFill>
              </a:rPr>
              <a:t>G</a:t>
            </a:r>
            <a:r>
              <a:rPr lang="tr-TR" sz="2800" dirty="0">
                <a:solidFill>
                  <a:srgbClr val="FF0000"/>
                </a:solidFill>
              </a:rPr>
              <a:t>ıda işlemede, bitkisel yağ, kahve kreması, meyve suyu ve meşrubat gibi sıvıların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rgbClr val="00B050"/>
                </a:solidFill>
              </a:rPr>
              <a:t>d</a:t>
            </a:r>
            <a:r>
              <a:rPr lang="tr-TR" sz="2800" dirty="0">
                <a:solidFill>
                  <a:srgbClr val="00B050"/>
                </a:solidFill>
              </a:rPr>
              <a:t>üşük aralık viskozitesi </a:t>
            </a:r>
            <a:r>
              <a:rPr lang="tr-TR" sz="2800" dirty="0">
                <a:solidFill>
                  <a:srgbClr val="0070C0"/>
                </a:solidFill>
              </a:rPr>
              <a:t>rotametre tip </a:t>
            </a:r>
            <a:r>
              <a:rPr lang="tr-TR" sz="2800" dirty="0" err="1">
                <a:solidFill>
                  <a:srgbClr val="0070C0"/>
                </a:solidFill>
              </a:rPr>
              <a:t>viskometreler</a:t>
            </a:r>
            <a:r>
              <a:rPr lang="tr-TR" sz="2800" dirty="0">
                <a:solidFill>
                  <a:srgbClr val="0070C0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tarafından ölçülebilir.</a:t>
            </a:r>
          </a:p>
        </p:txBody>
      </p:sp>
    </p:spTree>
    <p:extLst>
      <p:ext uri="{BB962C8B-B14F-4D97-AF65-F5344CB8AC3E}">
        <p14:creationId xmlns:p14="http://schemas.microsoft.com/office/powerpoint/2010/main" val="283018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>
              <a:lnSpc>
                <a:spcPct val="120000"/>
              </a:lnSpc>
            </a:pPr>
            <a:r>
              <a:rPr lang="tr-TR" sz="36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Döner Silindir </a:t>
            </a:r>
            <a:r>
              <a:rPr lang="tr-TR" sz="3600" b="1" kern="1200" dirty="0" err="1">
                <a:solidFill>
                  <a:srgbClr val="0070C0"/>
                </a:solidFill>
                <a:latin typeface="+mj-lt"/>
                <a:ea typeface="+mj-ea"/>
                <a:cs typeface="+mj-cs"/>
              </a:rPr>
              <a:t>Viskozimetre</a:t>
            </a:r>
            <a:endParaRPr lang="tr-TR" sz="3600" b="1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Dönen silindir </a:t>
            </a:r>
            <a:r>
              <a:rPr lang="tr-TR" sz="2800" dirty="0" err="1">
                <a:solidFill>
                  <a:srgbClr val="FF0000"/>
                </a:solidFill>
              </a:rPr>
              <a:t>viskozimetre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şekil’de</a:t>
            </a:r>
            <a:r>
              <a:rPr lang="tr-TR" sz="2800" dirty="0">
                <a:solidFill>
                  <a:srgbClr val="FF0000"/>
                </a:solidFill>
              </a:rPr>
              <a:t> görüntülenmiştir.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l="45900" t="19674" r="17790" b="7790"/>
          <a:stretch/>
        </p:blipFill>
        <p:spPr>
          <a:xfrm>
            <a:off x="6968779" y="2119752"/>
            <a:ext cx="3882101" cy="4360087"/>
          </a:xfrm>
          <a:prstGeom prst="rect">
            <a:avLst/>
          </a:prstGeom>
        </p:spPr>
      </p:pic>
      <p:pic>
        <p:nvPicPr>
          <p:cNvPr id="1026" name="Picture 2" descr="viscocity meter">
            <a:extLst>
              <a:ext uri="{FF2B5EF4-FFF2-40B4-BE49-F238E27FC236}">
                <a16:creationId xmlns:a16="http://schemas.microsoft.com/office/drawing/2014/main" id="{02B683BD-BB62-4E9D-AFEE-AC26FD7CF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20" y="2475561"/>
            <a:ext cx="4762500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677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İç silindir</a:t>
            </a:r>
            <a:r>
              <a:rPr lang="tr-TR" sz="2800" dirty="0">
                <a:solidFill>
                  <a:srgbClr val="FF0000"/>
                </a:solidFill>
              </a:rPr>
              <a:t>, sabit dış silindir </a:t>
            </a:r>
            <a:r>
              <a:rPr lang="en-US" sz="2800" dirty="0">
                <a:solidFill>
                  <a:srgbClr val="0070C0"/>
                </a:solidFill>
              </a:rPr>
              <a:t>ω </a:t>
            </a:r>
            <a:r>
              <a:rPr lang="tr-TR" sz="2800" dirty="0">
                <a:solidFill>
                  <a:srgbClr val="0070C0"/>
                </a:solidFill>
              </a:rPr>
              <a:t>açısal hız </a:t>
            </a:r>
            <a:r>
              <a:rPr lang="tr-TR" sz="2800" dirty="0">
                <a:solidFill>
                  <a:srgbClr val="FF0000"/>
                </a:solidFill>
              </a:rPr>
              <a:t>ile döndürülür.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İki silindir </a:t>
            </a:r>
            <a:r>
              <a:rPr lang="tr-TR" sz="2800" dirty="0">
                <a:solidFill>
                  <a:schemeClr val="accent3">
                    <a:lumMod val="50000"/>
                  </a:schemeClr>
                </a:solidFill>
              </a:rPr>
              <a:t>arasındaki boşluk bir sıvı ile doldurulur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</a:rPr>
              <a:t>Dönme momenti </a:t>
            </a:r>
            <a:r>
              <a:rPr lang="tr-TR" sz="2800" dirty="0">
                <a:solidFill>
                  <a:srgbClr val="FF0000"/>
                </a:solidFill>
              </a:rPr>
              <a:t>(tork) </a:t>
            </a:r>
            <a:r>
              <a:rPr lang="tr-TR" sz="2800" i="1" dirty="0">
                <a:solidFill>
                  <a:srgbClr val="FF0000"/>
                </a:solidFill>
              </a:rPr>
              <a:t>T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dirty="0">
                <a:solidFill>
                  <a:schemeClr val="tx2"/>
                </a:solidFill>
              </a:rPr>
              <a:t>kayma gerilmesi σ </a:t>
            </a:r>
            <a:r>
              <a:rPr lang="tr-TR" sz="2800" dirty="0">
                <a:solidFill>
                  <a:srgbClr val="FF0000"/>
                </a:solidFill>
              </a:rPr>
              <a:t>arasındaki ilişki aşağıdaki eşitlikle gösterilebilir</a:t>
            </a:r>
            <a:endParaRPr lang="en-US" sz="2800" dirty="0">
              <a:solidFill>
                <a:srgbClr val="FF0000"/>
              </a:solidFill>
            </a:endParaRPr>
          </a:p>
          <a:p>
            <a:pPr marL="4572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i="1" dirty="0">
                <a:solidFill>
                  <a:schemeClr val="tx2"/>
                </a:solidFill>
                <a:latin typeface="Cambria" panose="02040503050406030204" pitchFamily="18" charset="0"/>
              </a:rPr>
              <a:t>T </a:t>
            </a:r>
            <a:r>
              <a:rPr lang="tr-TR" sz="2800" dirty="0">
                <a:solidFill>
                  <a:schemeClr val="tx2"/>
                </a:solidFill>
                <a:latin typeface="Cambria" panose="02040503050406030204" pitchFamily="18" charset="0"/>
              </a:rPr>
              <a:t>= 2 </a:t>
            </a:r>
            <a:r>
              <a:rPr lang="el-GR" sz="2800" dirty="0">
                <a:solidFill>
                  <a:schemeClr val="tx2"/>
                </a:solidFill>
                <a:latin typeface="Cambria" panose="02040503050406030204" pitchFamily="18" charset="0"/>
              </a:rPr>
              <a:t>π</a:t>
            </a:r>
            <a:r>
              <a:rPr lang="tr-TR" sz="2800" dirty="0">
                <a:solidFill>
                  <a:schemeClr val="tx2"/>
                </a:solidFill>
                <a:latin typeface="Cambria" panose="02040503050406030204" pitchFamily="18" charset="0"/>
              </a:rPr>
              <a:t> </a:t>
            </a:r>
            <a:r>
              <a:rPr lang="tr-TR" sz="2800" i="1" dirty="0">
                <a:solidFill>
                  <a:schemeClr val="tx2"/>
                </a:solidFill>
                <a:latin typeface="Cambria" panose="02040503050406030204" pitchFamily="18" charset="0"/>
              </a:rPr>
              <a:t>b</a:t>
            </a:r>
            <a:r>
              <a:rPr lang="tr-TR" sz="2800" baseline="30000" dirty="0">
                <a:solidFill>
                  <a:schemeClr val="tx2"/>
                </a:solidFill>
                <a:latin typeface="Cambria" panose="02040503050406030204" pitchFamily="18" charset="0"/>
              </a:rPr>
              <a:t>2</a:t>
            </a:r>
            <a:r>
              <a:rPr lang="tr-TR" sz="2800" dirty="0">
                <a:solidFill>
                  <a:schemeClr val="tx2"/>
                </a:solidFill>
                <a:latin typeface="Cambria" panose="02040503050406030204" pitchFamily="18" charset="0"/>
              </a:rPr>
              <a:t> </a:t>
            </a:r>
            <a:r>
              <a:rPr lang="tr-TR" sz="2800" i="1" dirty="0">
                <a:solidFill>
                  <a:schemeClr val="tx2"/>
                </a:solidFill>
                <a:latin typeface="Cambria" panose="02040503050406030204" pitchFamily="18" charset="0"/>
              </a:rPr>
              <a:t>L </a:t>
            </a:r>
            <a:r>
              <a:rPr lang="el-GR" sz="2800" dirty="0">
                <a:solidFill>
                  <a:schemeClr val="tx2"/>
                </a:solidFill>
                <a:latin typeface="Cambria" panose="02040503050406030204" pitchFamily="18" charset="0"/>
              </a:rPr>
              <a:t>σ</a:t>
            </a:r>
            <a:endParaRPr lang="tr-TR" sz="2800" dirty="0">
              <a:solidFill>
                <a:schemeClr val="tx2"/>
              </a:solidFill>
            </a:endParaRPr>
          </a:p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rgbClr val="FF0000"/>
                </a:solidFill>
              </a:rPr>
              <a:t>burada </a:t>
            </a:r>
            <a:r>
              <a:rPr lang="tr-TR" sz="2800" i="1" dirty="0">
                <a:solidFill>
                  <a:srgbClr val="00B050"/>
                </a:solidFill>
              </a:rPr>
              <a:t>L</a:t>
            </a:r>
            <a:r>
              <a:rPr lang="tr-TR" sz="2800" dirty="0">
                <a:solidFill>
                  <a:srgbClr val="00B050"/>
                </a:solidFill>
              </a:rPr>
              <a:t> silidir uzunluğu </a:t>
            </a:r>
            <a:r>
              <a:rPr lang="tr-TR" sz="2800" dirty="0">
                <a:solidFill>
                  <a:srgbClr val="FF0000"/>
                </a:solidFill>
              </a:rPr>
              <a:t>ve </a:t>
            </a:r>
            <a:r>
              <a:rPr lang="tr-TR" sz="2800" i="1" dirty="0">
                <a:solidFill>
                  <a:srgbClr val="0070C0"/>
                </a:solidFill>
              </a:rPr>
              <a:t>b</a:t>
            </a:r>
            <a:r>
              <a:rPr lang="tr-TR" sz="2800" dirty="0">
                <a:solidFill>
                  <a:srgbClr val="0070C0"/>
                </a:solidFill>
              </a:rPr>
              <a:t> iki silindir arasındaki mesafedir.</a:t>
            </a:r>
          </a:p>
        </p:txBody>
      </p:sp>
    </p:spTree>
    <p:extLst>
      <p:ext uri="{BB962C8B-B14F-4D97-AF65-F5344CB8AC3E}">
        <p14:creationId xmlns:p14="http://schemas.microsoft.com/office/powerpoint/2010/main" val="396333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371959"/>
                <a:ext cx="9228724" cy="6144751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 err="1">
                    <a:solidFill>
                      <a:srgbClr val="0070C0"/>
                    </a:solidFill>
                  </a:rPr>
                  <a:t>Açısal</a:t>
                </a:r>
                <a:r>
                  <a:rPr lang="tr-TR" sz="2800" dirty="0">
                    <a:solidFill>
                      <a:srgbClr val="0070C0"/>
                    </a:solidFill>
                  </a:rPr>
                  <a:t> hıza </a:t>
                </a:r>
                <a:r>
                  <a:rPr lang="en-US" sz="2800" i="1" dirty="0">
                    <a:solidFill>
                      <a:srgbClr val="0070C0"/>
                    </a:solidFill>
                  </a:rPr>
                  <a:t>ϖ</a:t>
                </a:r>
                <a:r>
                  <a:rPr lang="tr-TR" sz="2800" dirty="0">
                    <a:solidFill>
                      <a:srgbClr val="0070C0"/>
                    </a:solidFill>
                  </a:rPr>
                  <a:t> </a:t>
                </a:r>
                <a:r>
                  <a:rPr lang="tr-TR" sz="2800" dirty="0">
                    <a:solidFill>
                      <a:srgbClr val="FF0000"/>
                    </a:solidFill>
                  </a:rPr>
                  <a:t>bağlı olarak döner silindir için </a:t>
                </a:r>
                <a:r>
                  <a:rPr lang="tr-TR" sz="2800" dirty="0">
                    <a:solidFill>
                      <a:schemeClr val="tx2"/>
                    </a:solidFill>
                  </a:rPr>
                  <a:t>kayma hızı </a:t>
                </a:r>
                <a:r>
                  <a:rPr lang="tr-TR" sz="2800" i="1" dirty="0">
                    <a:solidFill>
                      <a:schemeClr val="tx2"/>
                    </a:solidFill>
                  </a:rPr>
                  <a:t>γ</a:t>
                </a:r>
                <a:r>
                  <a:rPr lang="tr-TR" sz="2800" dirty="0">
                    <a:solidFill>
                      <a:schemeClr val="tx2"/>
                    </a:solidFill>
                  </a:rPr>
                  <a:t> </a:t>
                </a:r>
                <a:r>
                  <a:rPr lang="tr-TR" sz="2800" dirty="0">
                    <a:solidFill>
                      <a:srgbClr val="FF0000"/>
                    </a:solidFill>
                  </a:rPr>
                  <a:t>aşağıdaki eşitlik ile verilir</a:t>
                </a:r>
              </a:p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(−</m:t>
                      </m:r>
                      <m:f>
                        <m:fPr>
                          <m:ctrlP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num>
                        <m:den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𝑑𝑏</m:t>
                          </m:r>
                        </m:den>
                      </m:f>
                      <m:r>
                        <a:rPr 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dirty="0">
                  <a:solidFill>
                    <a:schemeClr val="tx2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denklemleri kullanarak aşağıdaki denklem elde edilir</a:t>
                </a:r>
                <a:endParaRPr lang="tr-TR" sz="2800" dirty="0"/>
              </a:p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dirty="0">
                              <a:solidFill>
                                <a:schemeClr val="tx2"/>
                              </a:solidFill>
                            </a:rPr>
                            <m:t>2 </m:t>
                          </m:r>
                          <m:r>
                            <m:rPr>
                              <m:nor/>
                            </m:rPr>
                            <a:rPr lang="el-GR" sz="2800" i="1" dirty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  <m:r>
                            <m:rPr>
                              <m:nor/>
                            </m:rPr>
                            <a:rPr lang="tr-TR" sz="2800" dirty="0">
                              <a:solidFill>
                                <a:schemeClr val="tx2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i="1" dirty="0">
                              <a:solidFill>
                                <a:schemeClr val="tx2"/>
                              </a:solidFill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tr-TR" sz="2800" baseline="30000" dirty="0">
                              <a:solidFill>
                                <a:schemeClr val="tx2"/>
                              </a:solidFill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tr-TR" sz="2800" dirty="0">
                              <a:solidFill>
                                <a:schemeClr val="tx2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i="1" dirty="0">
                              <a:solidFill>
                                <a:schemeClr val="tx2"/>
                              </a:solidFill>
                            </a:rPr>
                            <m:t>L</m:t>
                          </m:r>
                        </m:den>
                      </m:f>
                      <m:r>
                        <a:rPr 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num>
                        <m:den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𝑑𝑏</m:t>
                          </m:r>
                        </m:den>
                      </m:f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371959"/>
                <a:ext cx="9228724" cy="6144751"/>
              </a:xfrm>
              <a:blipFill>
                <a:blip r:embed="rId2"/>
                <a:stretch>
                  <a:fillRect l="-661" r="-21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717206" y="995179"/>
                <a:ext cx="2285883" cy="2076531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r>
                        <a:rPr lang="tr-TR" sz="2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tr-TR" sz="2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8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tr-TR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sz="28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tr-TR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tr-TR" sz="2800" dirty="0">
                  <a:solidFill>
                    <a:srgbClr val="0000FF"/>
                  </a:solidFill>
                </a:endParaRPr>
              </a:p>
              <a:p>
                <a:pPr marL="45720" algn="ctr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i="1" dirty="0">
                    <a:solidFill>
                      <a:srgbClr val="0000FF"/>
                    </a:solidFill>
                  </a:rPr>
                  <a:t>T </a:t>
                </a:r>
                <a:r>
                  <a:rPr lang="tr-TR" sz="2800" dirty="0">
                    <a:solidFill>
                      <a:srgbClr val="0000FF"/>
                    </a:solidFill>
                  </a:rPr>
                  <a:t>= 2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sz="2800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tr-TR" sz="2800" dirty="0">
                    <a:solidFill>
                      <a:srgbClr val="0000FF"/>
                    </a:solidFill>
                  </a:rPr>
                  <a:t> </a:t>
                </a:r>
                <a:r>
                  <a:rPr lang="tr-TR" sz="2800" i="1" dirty="0">
                    <a:solidFill>
                      <a:srgbClr val="0000FF"/>
                    </a:solidFill>
                  </a:rPr>
                  <a:t>b</a:t>
                </a:r>
                <a:r>
                  <a:rPr lang="tr-TR" sz="2800" baseline="30000" dirty="0">
                    <a:solidFill>
                      <a:srgbClr val="0000FF"/>
                    </a:solidFill>
                  </a:rPr>
                  <a:t>2</a:t>
                </a:r>
                <a:r>
                  <a:rPr lang="tr-TR" sz="2800" dirty="0">
                    <a:solidFill>
                      <a:srgbClr val="0000FF"/>
                    </a:solidFill>
                  </a:rPr>
                  <a:t> </a:t>
                </a:r>
                <a:r>
                  <a:rPr lang="tr-TR" sz="2800" i="1" dirty="0">
                    <a:solidFill>
                      <a:srgbClr val="0000FF"/>
                    </a:solidFill>
                  </a:rPr>
                  <a:t>L </a:t>
                </a:r>
                <a:r>
                  <a:rPr lang="el-GR" sz="2800" dirty="0">
                    <a:solidFill>
                      <a:srgbClr val="0000FF"/>
                    </a:solidFill>
                  </a:rPr>
                  <a:t>σ</a:t>
                </a:r>
                <a:endParaRPr lang="tr-TR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7206" y="995179"/>
                <a:ext cx="2285883" cy="2076531"/>
              </a:xfrm>
              <a:prstGeom prst="rect">
                <a:avLst/>
              </a:prstGeom>
              <a:blipFill>
                <a:blip r:embed="rId3"/>
                <a:stretch>
                  <a:fillRect l="-3200" r="-4800" b="-70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0107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>
              <a:lnSpc>
                <a:spcPct val="120000"/>
              </a:lnSpc>
            </a:pPr>
            <a:r>
              <a:rPr lang="tr-TR" sz="34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Tanımı ve Birimler</a:t>
            </a:r>
            <a:endParaRPr lang="en-US" sz="3400" b="1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Viskozite, sıvının içinde geliştirilen</a:t>
            </a:r>
            <a:r>
              <a:rPr lang="tr-TR" sz="2800" dirty="0">
                <a:solidFill>
                  <a:srgbClr val="0070C0"/>
                </a:solidFill>
              </a:rPr>
              <a:t> kesme (sıyırma) kuvvetleri </a:t>
            </a:r>
            <a:r>
              <a:rPr lang="tr-TR" sz="2800" dirty="0">
                <a:solidFill>
                  <a:srgbClr val="FF0000"/>
                </a:solidFill>
              </a:rPr>
              <a:t>nedeniyle </a:t>
            </a:r>
            <a:r>
              <a:rPr lang="tr-TR" sz="2800" dirty="0">
                <a:solidFill>
                  <a:srgbClr val="00B050"/>
                </a:solidFill>
              </a:rPr>
              <a:t>sıvı tarafından oluşan direnç miktarını </a:t>
            </a:r>
            <a:r>
              <a:rPr lang="tr-TR" sz="2800" dirty="0">
                <a:solidFill>
                  <a:srgbClr val="FF0000"/>
                </a:solidFill>
              </a:rPr>
              <a:t>tanımlayan bir sıvı özelliğidir.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Şekilde gösterildiği gibi bize </a:t>
            </a:r>
            <a:r>
              <a:rPr lang="tr-TR" sz="2800" dirty="0">
                <a:solidFill>
                  <a:schemeClr val="bg2">
                    <a:lumMod val="10000"/>
                  </a:schemeClr>
                </a:solidFill>
              </a:rPr>
              <a:t>bir mesafe </a:t>
            </a:r>
            <a:r>
              <a:rPr lang="el-GR" sz="2800" dirty="0">
                <a:solidFill>
                  <a:schemeClr val="bg2">
                    <a:lumMod val="10000"/>
                  </a:schemeClr>
                </a:solidFill>
              </a:rPr>
              <a:t>Δ</a:t>
            </a:r>
            <a:r>
              <a:rPr lang="tr-TR" sz="2800" i="1" dirty="0">
                <a:solidFill>
                  <a:schemeClr val="bg2">
                    <a:lumMod val="10000"/>
                  </a:schemeClr>
                </a:solidFill>
              </a:rPr>
              <a:t>y</a:t>
            </a:r>
            <a:r>
              <a:rPr lang="tr-TR" sz="28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ayrılmış bir sıvının </a:t>
            </a:r>
            <a:r>
              <a:rPr lang="tr-TR" sz="2800" dirty="0">
                <a:solidFill>
                  <a:srgbClr val="7030A0"/>
                </a:solidFill>
              </a:rPr>
              <a:t>iki paralel katmanları </a:t>
            </a:r>
            <a:r>
              <a:rPr lang="tr-TR" sz="2800" dirty="0">
                <a:solidFill>
                  <a:srgbClr val="FF0000"/>
                </a:solidFill>
              </a:rPr>
              <a:t>ele alalım.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97A2D80-EAD2-4036-9AB5-17C400CAA8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55" t="30417" r="22592" b="24375"/>
          <a:stretch/>
        </p:blipFill>
        <p:spPr>
          <a:xfrm>
            <a:off x="3782638" y="4542697"/>
            <a:ext cx="4626723" cy="210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59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Sıvının dış katmandan iç katmanına kadar </a:t>
                </a:r>
                <a:r>
                  <a:rPr lang="en-US" sz="2800" i="1" dirty="0" err="1">
                    <a:solidFill>
                      <a:srgbClr val="FF0000"/>
                    </a:solidFill>
                  </a:rPr>
                  <a:t>dϖ</a:t>
                </a:r>
                <a:r>
                  <a:rPr lang="en-US" sz="2800" dirty="0">
                    <a:solidFill>
                      <a:srgbClr val="FF0000"/>
                    </a:solidFill>
                  </a:rPr>
                  <a:t> </a:t>
                </a:r>
                <a:r>
                  <a:rPr lang="tr-TR" sz="2800" dirty="0">
                    <a:solidFill>
                      <a:srgbClr val="FF0000"/>
                    </a:solidFill>
                  </a:rPr>
                  <a:t>ve </a:t>
                </a:r>
                <a:r>
                  <a:rPr lang="en-US" sz="2800" i="1" dirty="0" err="1">
                    <a:solidFill>
                      <a:srgbClr val="FF0000"/>
                    </a:solidFill>
                  </a:rPr>
                  <a:t>db</a:t>
                </a:r>
                <a:r>
                  <a:rPr lang="en-US" sz="2800" dirty="0">
                    <a:solidFill>
                      <a:srgbClr val="FF0000"/>
                    </a:solidFill>
                  </a:rPr>
                  <a:t> </a:t>
                </a:r>
                <a:r>
                  <a:rPr lang="tr-TR" sz="2800" dirty="0">
                    <a:solidFill>
                      <a:srgbClr val="FF0000"/>
                    </a:solidFill>
                  </a:rPr>
                  <a:t>terimleri entegre edilerek aşağıdaki eşitlik elde edilir</a:t>
                </a:r>
                <a:endParaRPr lang="en-US" sz="2800" dirty="0">
                  <a:solidFill>
                    <a:srgbClr val="FF0000"/>
                  </a:solidFill>
                </a:endParaRPr>
              </a:p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tr-TR" sz="280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sSub>
                            <m:sSubPr>
                              <m:ctrlPr>
                                <a:rPr lang="tr-TR" sz="280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p>
                        <m:e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</m:nary>
                      <m:r>
                        <a:rPr 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𝜋𝜇</m:t>
                          </m:r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p>
                        <m:e>
                          <m:sSup>
                            <m:sSupPr>
                              <m:ctrlP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sup>
                          </m:sSup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𝑑𝑏</m:t>
                          </m:r>
                        </m:e>
                      </m:nary>
                    </m:oMath>
                  </m:oMathPara>
                </a14:m>
                <a:endParaRPr lang="tr-TR" sz="2800" dirty="0"/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Dış tabaka sabittir, iç tabaka hareketlidir ve önceki denklemde bu limitler koyularak aşağıdaki denklem elde edilir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  <a:blipFill>
                <a:blip r:embed="rId2"/>
                <a:stretch>
                  <a:fillRect l="-641" r="-173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92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387458"/>
                <a:ext cx="9509760" cy="6129252"/>
              </a:xfrm>
            </p:spPr>
            <p:txBody>
              <a:bodyPr>
                <a:normAutofit/>
              </a:bodyPr>
              <a:lstStyle/>
              <a:p>
                <a:pPr marL="4572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𝜋𝜇</m:t>
                          </m:r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d>
                        <m:d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Sup>
                                <m:sSubSupPr>
                                  <m:ctrlP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Sup>
                                <m:sSubSupPr>
                                  <m:ctrlP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</m:oMath>
                  </m:oMathPara>
                </a14:m>
                <a:endParaRPr lang="tr-TR" sz="2800" dirty="0"/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O halde</a:t>
                </a:r>
              </a:p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d>
                        <m:d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Sup>
                                <m:sSubSupPr>
                                  <m:ctrlP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Sup>
                                <m:sSubSupPr>
                                  <m:ctrlP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</m:oMath>
                  </m:oMathPara>
                </a14:m>
                <a:endParaRPr lang="tr-TR" sz="2800" dirty="0"/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çünkü </a:t>
                </a:r>
                <a:r>
                  <a:rPr lang="el-GR" sz="2800" i="1" dirty="0">
                    <a:solidFill>
                      <a:srgbClr val="FF0000"/>
                    </a:solidFill>
                  </a:rPr>
                  <a:t>ϖ</a:t>
                </a:r>
                <a:r>
                  <a:rPr lang="tr-TR" sz="2800" i="1" baseline="-25000" dirty="0">
                    <a:solidFill>
                      <a:srgbClr val="FF0000"/>
                    </a:solidFill>
                  </a:rPr>
                  <a:t>i</a:t>
                </a:r>
                <a:r>
                  <a:rPr lang="tr-TR" sz="2800" i="1" dirty="0">
                    <a:solidFill>
                      <a:srgbClr val="FF0000"/>
                    </a:solidFill>
                  </a:rPr>
                  <a:t> </a:t>
                </a:r>
                <a:r>
                  <a:rPr lang="tr-TR" sz="2800" dirty="0">
                    <a:solidFill>
                      <a:srgbClr val="FF0000"/>
                    </a:solidFill>
                  </a:rPr>
                  <a:t>= 2</a:t>
                </a:r>
                <a:r>
                  <a:rPr lang="el-GR" sz="2800" dirty="0">
                    <a:solidFill>
                      <a:schemeClr val="tx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sz="2800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  <m:r>
                      <a:rPr lang="el-GR" sz="2800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800" i="1" dirty="0">
                    <a:solidFill>
                      <a:srgbClr val="FF0000"/>
                    </a:solidFill>
                  </a:rPr>
                  <a:t>N</a:t>
                </a:r>
                <a:r>
                  <a:rPr lang="tr-TR" sz="2800" dirty="0">
                    <a:solidFill>
                      <a:srgbClr val="FF000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387458"/>
                <a:ext cx="9509760" cy="6129252"/>
              </a:xfrm>
              <a:blipFill>
                <a:blip r:embed="rId2"/>
                <a:stretch>
                  <a:fillRect l="-6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7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Elde edilen denkleminin kullanılması ile </a:t>
            </a:r>
            <a:r>
              <a:rPr lang="tr-TR" sz="2800" dirty="0">
                <a:solidFill>
                  <a:schemeClr val="tx2"/>
                </a:solidFill>
              </a:rPr>
              <a:t>sıvının viskozitesi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rgbClr val="0070C0"/>
                </a:solidFill>
              </a:rPr>
              <a:t>(N) RPM</a:t>
            </a:r>
            <a:r>
              <a:rPr lang="tr-TR" sz="2800" dirty="0">
                <a:solidFill>
                  <a:srgbClr val="FF0000"/>
                </a:solidFill>
              </a:rPr>
              <a:t> düzeyinde iç </a:t>
            </a:r>
            <a:r>
              <a:rPr lang="tr-TR" sz="2800" dirty="0">
                <a:solidFill>
                  <a:srgbClr val="00B050"/>
                </a:solidFill>
              </a:rPr>
              <a:t>silindiri döndürmek için </a:t>
            </a:r>
            <a:r>
              <a:rPr lang="tr-TR" sz="2800" dirty="0">
                <a:solidFill>
                  <a:srgbClr val="FF0000"/>
                </a:solidFill>
              </a:rPr>
              <a:t>gerekli dönme </a:t>
            </a:r>
            <a:r>
              <a:rPr lang="tr-TR" sz="2800" dirty="0">
                <a:solidFill>
                  <a:srgbClr val="7030A0"/>
                </a:solidFill>
              </a:rPr>
              <a:t>momenti T ölçülerek </a:t>
            </a:r>
            <a:r>
              <a:rPr lang="tr-TR" sz="2800" dirty="0">
                <a:solidFill>
                  <a:srgbClr val="FF0000"/>
                </a:solidFill>
              </a:rPr>
              <a:t>belirlenebilir.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Dış silindirin duvarının sıvıya kayma gerilimi üzerinde hiçbir etkisi olmadığı varsayılarak, döner silindir </a:t>
            </a:r>
            <a:r>
              <a:rPr lang="tr-TR" sz="2800" dirty="0" err="1">
                <a:solidFill>
                  <a:srgbClr val="FF0000"/>
                </a:solidFill>
              </a:rPr>
              <a:t>viskozimetre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rgbClr val="7030A0"/>
                </a:solidFill>
              </a:rPr>
              <a:t>tek bir iç silindir ile gerçekleştirilebilir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089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Bu varsayım </a:t>
                </a:r>
                <a:r>
                  <a:rPr lang="tr-TR" sz="2800" i="1" dirty="0">
                    <a:solidFill>
                      <a:srgbClr val="FF0000"/>
                    </a:solidFill>
                  </a:rPr>
                  <a:t>r</a:t>
                </a:r>
                <a:r>
                  <a:rPr lang="tr-TR" sz="2800" i="1" baseline="-25000" dirty="0">
                    <a:solidFill>
                      <a:srgbClr val="FF0000"/>
                    </a:solidFill>
                  </a:rPr>
                  <a:t>2</a:t>
                </a:r>
                <a:r>
                  <a:rPr lang="tr-TR" sz="2800" dirty="0">
                    <a:solidFill>
                      <a:srgbClr val="FF0000"/>
                    </a:solidFill>
                  </a:rPr>
                  <a:t> yaklaşımını sonsuz yapar ve </a:t>
                </a:r>
                <a:r>
                  <a:rPr lang="tr-TR" sz="2800" dirty="0" err="1">
                    <a:solidFill>
                      <a:srgbClr val="FF0000"/>
                    </a:solidFill>
                  </a:rPr>
                  <a:t>edle</a:t>
                </a:r>
                <a:r>
                  <a:rPr lang="tr-TR" sz="2800" dirty="0">
                    <a:solidFill>
                      <a:srgbClr val="FF0000"/>
                    </a:solidFill>
                  </a:rPr>
                  <a:t> edilen denklem aşağıdaki gibi yazılabilir:</a:t>
                </a:r>
              </a:p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d>
                        <m:d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Sup>
                                <m:sSubSupPr>
                                  <m:ctrlP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</m:oMath>
                  </m:oMathPara>
                </a14:m>
                <a:endParaRPr lang="tr-TR" sz="2800" dirty="0"/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Bu denklemi </a:t>
                </a:r>
                <a:r>
                  <a:rPr lang="tr-TR" sz="2800" dirty="0">
                    <a:solidFill>
                      <a:schemeClr val="bg2">
                        <a:lumMod val="10000"/>
                      </a:schemeClr>
                    </a:solidFill>
                  </a:rPr>
                  <a:t>Newton sıvıları</a:t>
                </a:r>
                <a:r>
                  <a:rPr lang="tr-TR" sz="2800" dirty="0">
                    <a:solidFill>
                      <a:srgbClr val="FF0000"/>
                    </a:solidFill>
                  </a:rPr>
                  <a:t> için uygundur ama her sıvı için dikkatli bir değerlendirme gereklidir.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  <a:blipFill>
                <a:blip r:embed="rId2"/>
                <a:stretch>
                  <a:fillRect l="-641" r="-57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035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56461"/>
            <a:ext cx="5731177" cy="61602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Şekil 'de gösterildiği gibi bir Kontrave (</a:t>
            </a:r>
            <a:r>
              <a:rPr lang="en-US" sz="2800" dirty="0" err="1"/>
              <a:t>contrave</a:t>
            </a:r>
            <a:r>
              <a:rPr lang="tr-TR" sz="2800" dirty="0">
                <a:solidFill>
                  <a:srgbClr val="FF0000"/>
                </a:solidFill>
              </a:rPr>
              <a:t>) viskozimetre dönen silindir viskozimetre ilkesine dayalı ticari modelin tasarımıdır.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l="47540" t="22373" r="17672" b="8958"/>
          <a:stretch/>
        </p:blipFill>
        <p:spPr>
          <a:xfrm>
            <a:off x="7668831" y="1030733"/>
            <a:ext cx="4196446" cy="4657146"/>
          </a:xfrm>
          <a:prstGeom prst="rect">
            <a:avLst/>
          </a:prstGeom>
        </p:spPr>
      </p:pic>
      <p:pic>
        <p:nvPicPr>
          <p:cNvPr id="1026" name="Picture 2" descr="Image result for viscometer">
            <a:extLst>
              <a:ext uri="{FF2B5EF4-FFF2-40B4-BE49-F238E27FC236}">
                <a16:creationId xmlns:a16="http://schemas.microsoft.com/office/drawing/2014/main" id="{7E858800-D7E7-4AEB-99F5-CAA9DC4D73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740" y="3429000"/>
            <a:ext cx="2043113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viscocity meter">
            <a:extLst>
              <a:ext uri="{FF2B5EF4-FFF2-40B4-BE49-F238E27FC236}">
                <a16:creationId xmlns:a16="http://schemas.microsoft.com/office/drawing/2014/main" id="{D8C2A0DC-2710-41E6-A5B0-55419F1EE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20" y="3586162"/>
            <a:ext cx="4290541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162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dirty="0"/>
              <a:t>Örnek 3.4</a:t>
            </a:r>
            <a:endParaRPr lang="tr-TR" sz="2700" dirty="0">
              <a:solidFill>
                <a:schemeClr val="tx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Domates sosu viskozitesi döner silindir viskometre ile ölçülmüştür.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Üç farklı dönme momenti ve dönme hızı ölçümleri </a:t>
            </a:r>
          </a:p>
          <a:p>
            <a:pPr marL="4572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chemeClr val="tx2"/>
                </a:solidFill>
              </a:rPr>
              <a:t>N(RPM): 		60 	120 	300</a:t>
            </a:r>
          </a:p>
          <a:p>
            <a:pPr marL="4572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chemeClr val="tx2"/>
                </a:solidFill>
              </a:rPr>
              <a:t>T( N-m): 		1,97 	2,64 	4,09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İç silindir 2,5 cm </a:t>
            </a:r>
            <a:r>
              <a:rPr lang="tr-TR" sz="2800" dirty="0" err="1">
                <a:solidFill>
                  <a:srgbClr val="FF0000"/>
                </a:solidFill>
              </a:rPr>
              <a:t>lik</a:t>
            </a:r>
            <a:r>
              <a:rPr lang="tr-TR" sz="2800" dirty="0">
                <a:solidFill>
                  <a:srgbClr val="FF0000"/>
                </a:solidFill>
              </a:rPr>
              <a:t> yarıçapa sahiptir ve dış silindirin yarıçapı 2,6 cm'dir.</a:t>
            </a:r>
          </a:p>
        </p:txBody>
      </p:sp>
    </p:spTree>
    <p:extLst>
      <p:ext uri="{BB962C8B-B14F-4D97-AF65-F5344CB8AC3E}">
        <p14:creationId xmlns:p14="http://schemas.microsoft.com/office/powerpoint/2010/main" val="60390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Silindirin uzunluğu 4 cm'dir. Malzemenin viskozitesini belirleyiniz.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i="1" dirty="0">
                <a:solidFill>
                  <a:srgbClr val="FF0000"/>
                </a:solidFill>
              </a:rPr>
              <a:t>Çözüm</a:t>
            </a:r>
            <a:endParaRPr lang="tr-TR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Verilen bilgiler</a:t>
            </a:r>
          </a:p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chemeClr val="tx2"/>
                </a:solidFill>
              </a:rPr>
              <a:t>L = 4 cm = 0,04 m</a:t>
            </a:r>
          </a:p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pt-BR" sz="2800" dirty="0">
                <a:solidFill>
                  <a:schemeClr val="tx2"/>
                </a:solidFill>
              </a:rPr>
              <a:t>r</a:t>
            </a:r>
            <a:r>
              <a:rPr lang="pt-BR" sz="2800" baseline="-25000" dirty="0">
                <a:solidFill>
                  <a:schemeClr val="tx2"/>
                </a:solidFill>
              </a:rPr>
              <a:t>1</a:t>
            </a:r>
            <a:r>
              <a:rPr lang="pt-BR" sz="2800" dirty="0">
                <a:solidFill>
                  <a:schemeClr val="tx2"/>
                </a:solidFill>
              </a:rPr>
              <a:t> = 2</a:t>
            </a:r>
            <a:r>
              <a:rPr lang="tr-TR" sz="2800" dirty="0">
                <a:solidFill>
                  <a:schemeClr val="tx2"/>
                </a:solidFill>
              </a:rPr>
              <a:t>,</a:t>
            </a:r>
            <a:r>
              <a:rPr lang="pt-BR" sz="2800" dirty="0">
                <a:solidFill>
                  <a:schemeClr val="tx2"/>
                </a:solidFill>
              </a:rPr>
              <a:t>5 cm = 0</a:t>
            </a:r>
            <a:r>
              <a:rPr lang="tr-TR" sz="2800" dirty="0">
                <a:solidFill>
                  <a:schemeClr val="tx2"/>
                </a:solidFill>
              </a:rPr>
              <a:t>,</a:t>
            </a:r>
            <a:r>
              <a:rPr lang="pt-BR" sz="2800" dirty="0">
                <a:solidFill>
                  <a:schemeClr val="tx2"/>
                </a:solidFill>
              </a:rPr>
              <a:t>025 m</a:t>
            </a:r>
          </a:p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pt-BR" sz="2800" dirty="0">
                <a:solidFill>
                  <a:schemeClr val="tx2"/>
                </a:solidFill>
              </a:rPr>
              <a:t>r</a:t>
            </a:r>
            <a:r>
              <a:rPr lang="pt-BR" sz="2800" baseline="-25000" dirty="0">
                <a:solidFill>
                  <a:schemeClr val="tx2"/>
                </a:solidFill>
              </a:rPr>
              <a:t>2</a:t>
            </a:r>
            <a:r>
              <a:rPr lang="pt-BR" sz="2800" dirty="0">
                <a:solidFill>
                  <a:schemeClr val="tx2"/>
                </a:solidFill>
              </a:rPr>
              <a:t> = 2</a:t>
            </a:r>
            <a:r>
              <a:rPr lang="tr-TR" sz="2800" dirty="0">
                <a:solidFill>
                  <a:schemeClr val="tx2"/>
                </a:solidFill>
              </a:rPr>
              <a:t>,</a:t>
            </a:r>
            <a:r>
              <a:rPr lang="pt-BR" sz="2800" dirty="0">
                <a:solidFill>
                  <a:schemeClr val="tx2"/>
                </a:solidFill>
              </a:rPr>
              <a:t>6 cm = 0</a:t>
            </a:r>
            <a:r>
              <a:rPr lang="tr-TR" sz="2800" dirty="0">
                <a:solidFill>
                  <a:schemeClr val="tx2"/>
                </a:solidFill>
              </a:rPr>
              <a:t>,</a:t>
            </a:r>
            <a:r>
              <a:rPr lang="pt-BR" sz="2800" dirty="0">
                <a:solidFill>
                  <a:schemeClr val="tx2"/>
                </a:solidFill>
              </a:rPr>
              <a:t>026 m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49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Ölçüm verilerinin ilk seti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chemeClr val="tx2"/>
                    </a:solidFill>
                  </a:rPr>
                  <a:t>N = 60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chemeClr val="tx2"/>
                    </a:solidFill>
                  </a:rPr>
                  <a:t>T = 1,97 N-m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denklemden hesaplanmış viskozitesi</a:t>
                </a:r>
              </a:p>
              <a:p>
                <a:pPr marL="4572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tr-TR" sz="280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(1</m:t>
                          </m:r>
                          <m:r>
                            <a:rPr lang="tr-TR" sz="2800" b="0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97)</m:t>
                          </m:r>
                        </m:num>
                        <m:den>
                          <m:r>
                            <a:rPr lang="tr-TR" sz="280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(8)(</m:t>
                          </m:r>
                          <m:sSup>
                            <m:s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tr-TR" sz="280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sz="280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)(60)(0</m:t>
                          </m:r>
                          <m:r>
                            <a:rPr lang="tr-TR" sz="2800" b="0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04)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(0</m:t>
                                  </m:r>
                                  <m:r>
                                    <a:rPr lang="tr-TR" sz="2800" b="0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tr-TR" sz="280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025)</m:t>
                                  </m:r>
                                </m:e>
                                <m:sup>
                                  <m:r>
                                    <a:rPr lang="tr-TR" sz="280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tr-TR" sz="280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(0</m:t>
                                  </m:r>
                                  <m:r>
                                    <a:rPr lang="tr-TR" sz="2800" b="0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tr-TR" sz="280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026)</m:t>
                                  </m:r>
                                </m:e>
                                <m:sup>
                                  <m:r>
                                    <a:rPr lang="tr-TR" sz="280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tr-TR" sz="280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tr-TR" sz="28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25 </m:t>
                      </m:r>
                      <m:r>
                        <m:rPr>
                          <m:sty m:val="p"/>
                        </m:rPr>
                        <a:rPr lang="tr-TR" sz="280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Pa</m:t>
                      </m:r>
                      <m:r>
                        <a:rPr lang="tr-TR" sz="280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tr-TR" sz="280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 lang="tr-TR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  <a:blipFill>
                <a:blip r:embed="rId2"/>
                <a:stretch>
                  <a:fillRect l="-6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84656A42-C5EB-4702-8D26-6089D77ADE7A}"/>
                  </a:ext>
                </a:extLst>
              </p:cNvPr>
              <p:cNvSpPr/>
              <p:nvPr/>
            </p:nvSpPr>
            <p:spPr>
              <a:xfrm>
                <a:off x="5496811" y="1382344"/>
                <a:ext cx="3785908" cy="1060483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d>
                        <m:d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Sup>
                                <m:sSubSupPr>
                                  <m:ctrlP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Sup>
                                <m:sSubSupPr>
                                  <m:ctrlP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</m:oMath>
                  </m:oMathPara>
                </a14:m>
                <a:endParaRPr lang="tr-TR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84656A42-C5EB-4702-8D26-6089D77ADE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6811" y="1382344"/>
                <a:ext cx="3785908" cy="10604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614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Benzer şekilde ölçümüş verilerinin diğer iki takım için viskozite değerleri 0,84 Pa.s ve 0,52 Pa.s'lik olarak hesaplanır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Üç viskozite değerlerinin ortalaması alınarak</a:t>
            </a:r>
          </a:p>
          <a:p>
            <a:pPr marL="4572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el-GR" sz="2800" dirty="0">
                <a:solidFill>
                  <a:schemeClr val="tx2"/>
                </a:solidFill>
              </a:rPr>
              <a:t>μ = (1</a:t>
            </a:r>
            <a:r>
              <a:rPr lang="tr-TR" sz="2800" dirty="0">
                <a:solidFill>
                  <a:schemeClr val="tx2"/>
                </a:solidFill>
              </a:rPr>
              <a:t>,</a:t>
            </a:r>
            <a:r>
              <a:rPr lang="el-GR" sz="2800" dirty="0">
                <a:solidFill>
                  <a:schemeClr val="tx2"/>
                </a:solidFill>
              </a:rPr>
              <a:t>25 + 0</a:t>
            </a:r>
            <a:r>
              <a:rPr lang="tr-TR" sz="2800" dirty="0">
                <a:solidFill>
                  <a:schemeClr val="tx2"/>
                </a:solidFill>
              </a:rPr>
              <a:t>,</a:t>
            </a:r>
            <a:r>
              <a:rPr lang="el-GR" sz="2800" dirty="0">
                <a:solidFill>
                  <a:schemeClr val="tx2"/>
                </a:solidFill>
              </a:rPr>
              <a:t>84 + 0</a:t>
            </a:r>
            <a:r>
              <a:rPr lang="tr-TR" sz="2800" dirty="0">
                <a:solidFill>
                  <a:schemeClr val="tx2"/>
                </a:solidFill>
              </a:rPr>
              <a:t>,</a:t>
            </a:r>
            <a:r>
              <a:rPr lang="el-GR" sz="2800" dirty="0">
                <a:solidFill>
                  <a:schemeClr val="tx2"/>
                </a:solidFill>
              </a:rPr>
              <a:t>52)/3</a:t>
            </a:r>
            <a:r>
              <a:rPr lang="tr-TR" sz="2800" dirty="0">
                <a:solidFill>
                  <a:schemeClr val="tx2"/>
                </a:solidFill>
              </a:rPr>
              <a:t> = 0,87 Pa.s</a:t>
            </a:r>
          </a:p>
        </p:txBody>
      </p:sp>
    </p:spTree>
    <p:extLst>
      <p:ext uri="{BB962C8B-B14F-4D97-AF65-F5344CB8AC3E}">
        <p14:creationId xmlns:p14="http://schemas.microsoft.com/office/powerpoint/2010/main" val="344284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sz="3600" dirty="0"/>
              <a:t>Yeni Nesil - </a:t>
            </a:r>
            <a:r>
              <a:rPr lang="tr-TR" sz="3600" dirty="0" err="1"/>
              <a:t>Vibro</a:t>
            </a:r>
            <a:r>
              <a:rPr lang="tr-TR" sz="3600" dirty="0"/>
              <a:t> </a:t>
            </a:r>
            <a:r>
              <a:rPr lang="tr-TR" sz="3600" dirty="0" err="1"/>
              <a:t>Viskozimetreler</a:t>
            </a:r>
            <a:endParaRPr lang="tr-TR" sz="2700" dirty="0">
              <a:solidFill>
                <a:schemeClr val="tx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6757229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CC00"/>
                </a:solidFill>
              </a:rPr>
              <a:t>Numune içerisine </a:t>
            </a:r>
            <a:r>
              <a:rPr lang="tr-TR" sz="2800" dirty="0">
                <a:solidFill>
                  <a:srgbClr val="FF0000"/>
                </a:solidFill>
              </a:rPr>
              <a:t>iki adet </a:t>
            </a:r>
            <a:r>
              <a:rPr lang="tr-TR" sz="2800" dirty="0">
                <a:solidFill>
                  <a:srgbClr val="0000FF"/>
                </a:solidFill>
              </a:rPr>
              <a:t>ince </a:t>
            </a:r>
            <a:r>
              <a:rPr lang="tr-TR" sz="2800" dirty="0" err="1">
                <a:solidFill>
                  <a:srgbClr val="0000FF"/>
                </a:solidFill>
              </a:rPr>
              <a:t>sensör</a:t>
            </a:r>
            <a:r>
              <a:rPr lang="tr-TR" sz="2800" dirty="0">
                <a:solidFill>
                  <a:srgbClr val="0000FF"/>
                </a:solidFill>
              </a:rPr>
              <a:t> plakası</a:t>
            </a:r>
            <a:r>
              <a:rPr lang="tr-TR" sz="2800" dirty="0">
                <a:solidFill>
                  <a:srgbClr val="FF0000"/>
                </a:solidFill>
              </a:rPr>
              <a:t> daldırılmaktadır.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FF"/>
                </a:solidFill>
              </a:rPr>
              <a:t>Yaylı plakalar </a:t>
            </a:r>
            <a:r>
              <a:rPr lang="tr-TR" sz="2800" dirty="0">
                <a:solidFill>
                  <a:schemeClr val="tx2"/>
                </a:solidFill>
              </a:rPr>
              <a:t>belirli bir </a:t>
            </a:r>
            <a:r>
              <a:rPr lang="tr-TR" sz="2800" dirty="0" err="1">
                <a:solidFill>
                  <a:schemeClr val="tx2"/>
                </a:solidFill>
              </a:rPr>
              <a:t>frekansda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  <a:r>
              <a:rPr lang="tr-TR" sz="2800" dirty="0" err="1">
                <a:solidFill>
                  <a:schemeClr val="tx2"/>
                </a:solidFill>
              </a:rPr>
              <a:t>titeştirildiğinde</a:t>
            </a:r>
            <a:r>
              <a:rPr lang="tr-TR" sz="2800" dirty="0">
                <a:solidFill>
                  <a:srgbClr val="FF0000"/>
                </a:solidFill>
              </a:rPr>
              <a:t> (vibrasyon) plakalar ile numunenin viskozitesine bağlı olarak bir </a:t>
            </a:r>
            <a:r>
              <a:rPr lang="tr-TR" sz="2800" dirty="0">
                <a:solidFill>
                  <a:srgbClr val="0000FF"/>
                </a:solidFill>
              </a:rPr>
              <a:t>sürtünme kuvveti oluşur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4" name="Picture 2" descr="http://www.sentezgroup.com.tr/imx/sv10v%C4%B1sco.jpg">
            <a:extLst>
              <a:ext uri="{FF2B5EF4-FFF2-40B4-BE49-F238E27FC236}">
                <a16:creationId xmlns:a16="http://schemas.microsoft.com/office/drawing/2014/main" id="{ACFBA124-BEC0-49FB-AB29-0F0363778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98349" y="1210614"/>
            <a:ext cx="3571875" cy="350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134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</p:spPr>
            <p:txBody>
              <a:bodyPr>
                <a:normAutofit lnSpcReduction="10000"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chemeClr val="bg2">
                        <a:lumMod val="10000"/>
                      </a:schemeClr>
                    </a:solidFill>
                  </a:rPr>
                  <a:t>Üst tabaka</a:t>
                </a:r>
                <a:r>
                  <a:rPr lang="tr-TR" sz="2800" dirty="0">
                    <a:solidFill>
                      <a:srgbClr val="FF0000"/>
                    </a:solidFill>
                  </a:rPr>
                  <a:t>, bir </a:t>
                </a:r>
                <a:r>
                  <a:rPr lang="tr-TR" sz="2800" dirty="0">
                    <a:solidFill>
                      <a:srgbClr val="0070C0"/>
                    </a:solidFill>
                  </a:rPr>
                  <a:t>kuvvet F tabi tutulmuş </a:t>
                </a:r>
                <a:r>
                  <a:rPr lang="tr-TR" sz="2800" dirty="0">
                    <a:solidFill>
                      <a:srgbClr val="FF0000"/>
                    </a:solidFill>
                  </a:rPr>
                  <a:t>ve kuvvet doğrultusunda hareket eder.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00B050"/>
                    </a:solidFill>
                  </a:rPr>
                  <a:t>Alt tabaka </a:t>
                </a:r>
                <a:r>
                  <a:rPr lang="tr-TR" sz="2800" dirty="0">
                    <a:solidFill>
                      <a:srgbClr val="FF0000"/>
                    </a:solidFill>
                  </a:rPr>
                  <a:t>sabitken </a:t>
                </a:r>
                <a:r>
                  <a:rPr lang="tr-TR" sz="2800" dirty="0">
                    <a:solidFill>
                      <a:schemeClr val="bg2">
                        <a:lumMod val="10000"/>
                      </a:schemeClr>
                    </a:solidFill>
                  </a:rPr>
                  <a:t>üst tabaka </a:t>
                </a:r>
                <a:r>
                  <a:rPr lang="tr-TR" sz="2800" dirty="0">
                    <a:solidFill>
                      <a:srgbClr val="7030A0"/>
                    </a:solidFill>
                  </a:rPr>
                  <a:t>sabit bir </a:t>
                </a:r>
                <a:r>
                  <a:rPr lang="el-GR" sz="2800" dirty="0">
                    <a:solidFill>
                      <a:srgbClr val="7030A0"/>
                    </a:solidFill>
                  </a:rPr>
                  <a:t>Δ</a:t>
                </a:r>
                <a:r>
                  <a:rPr lang="tr-TR" sz="2800" i="1" dirty="0">
                    <a:solidFill>
                      <a:srgbClr val="7030A0"/>
                    </a:solidFill>
                  </a:rPr>
                  <a:t>u</a:t>
                </a:r>
                <a:r>
                  <a:rPr lang="tr-TR" sz="2800" dirty="0">
                    <a:solidFill>
                      <a:srgbClr val="7030A0"/>
                    </a:solidFill>
                  </a:rPr>
                  <a:t> hızı </a:t>
                </a:r>
                <a:r>
                  <a:rPr lang="tr-TR" sz="2800" dirty="0">
                    <a:solidFill>
                      <a:srgbClr val="FF0000"/>
                    </a:solidFill>
                  </a:rPr>
                  <a:t>ile hareket eder.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0070C0"/>
                    </a:solidFill>
                  </a:rPr>
                  <a:t>Kuvvet F </a:t>
                </a:r>
                <a:r>
                  <a:rPr lang="tr-TR" sz="2800" dirty="0">
                    <a:solidFill>
                      <a:srgbClr val="7030A0"/>
                    </a:solidFill>
                  </a:rPr>
                  <a:t>hız </a:t>
                </a:r>
                <a:r>
                  <a:rPr lang="el-GR" sz="2800" dirty="0">
                    <a:solidFill>
                      <a:srgbClr val="7030A0"/>
                    </a:solidFill>
                  </a:rPr>
                  <a:t>Δ</a:t>
                </a:r>
                <a:r>
                  <a:rPr lang="tr-TR" sz="2800" i="1" dirty="0">
                    <a:solidFill>
                      <a:srgbClr val="7030A0"/>
                    </a:solidFill>
                  </a:rPr>
                  <a:t>u</a:t>
                </a:r>
                <a:r>
                  <a:rPr lang="tr-TR" sz="2800" dirty="0">
                    <a:solidFill>
                      <a:srgbClr val="FF0000"/>
                    </a:solidFill>
                  </a:rPr>
                  <a:t> </a:t>
                </a:r>
                <a:r>
                  <a:rPr lang="tr-TR" sz="2800" dirty="0">
                    <a:solidFill>
                      <a:schemeClr val="accent3">
                        <a:lumMod val="50000"/>
                      </a:schemeClr>
                    </a:solidFill>
                  </a:rPr>
                  <a:t>ve tabakaların yüzey alanı </a:t>
                </a:r>
                <a:r>
                  <a:rPr lang="tr-TR" sz="2800" dirty="0">
                    <a:solidFill>
                      <a:srgbClr val="FF0000"/>
                    </a:solidFill>
                  </a:rPr>
                  <a:t>ile</a:t>
                </a:r>
                <a:r>
                  <a:rPr lang="tr-TR" sz="2800" dirty="0">
                    <a:solidFill>
                      <a:schemeClr val="bg2">
                        <a:lumMod val="10000"/>
                      </a:schemeClr>
                    </a:solidFill>
                  </a:rPr>
                  <a:t> doğrudan orantılı </a:t>
                </a:r>
                <a:r>
                  <a:rPr lang="tr-TR" sz="2800" dirty="0">
                    <a:solidFill>
                      <a:srgbClr val="FF0000"/>
                    </a:solidFill>
                  </a:rPr>
                  <a:t>ve </a:t>
                </a:r>
                <a:r>
                  <a:rPr lang="tr-TR" sz="2800" dirty="0">
                    <a:solidFill>
                      <a:schemeClr val="accent6">
                        <a:lumMod val="75000"/>
                      </a:schemeClr>
                    </a:solidFill>
                  </a:rPr>
                  <a:t>ayırma mesafesi </a:t>
                </a:r>
                <a:r>
                  <a:rPr lang="el-GR" sz="2800" dirty="0">
                    <a:solidFill>
                      <a:schemeClr val="accent6">
                        <a:lumMod val="75000"/>
                      </a:schemeClr>
                    </a:solidFill>
                  </a:rPr>
                  <a:t>Δ</a:t>
                </a:r>
                <a:r>
                  <a:rPr lang="tr-TR" sz="2800" i="1" dirty="0">
                    <a:solidFill>
                      <a:schemeClr val="accent6">
                        <a:lumMod val="75000"/>
                      </a:schemeClr>
                    </a:solidFill>
                  </a:rPr>
                  <a:t>y</a:t>
                </a:r>
                <a:r>
                  <a:rPr lang="tr-TR" sz="280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tr-TR" sz="2800" dirty="0">
                    <a:solidFill>
                      <a:srgbClr val="FF0000"/>
                    </a:solidFill>
                  </a:rPr>
                  <a:t>ile </a:t>
                </a:r>
                <a:r>
                  <a:rPr lang="tr-TR" sz="2800" dirty="0">
                    <a:solidFill>
                      <a:schemeClr val="bg2">
                        <a:lumMod val="10000"/>
                      </a:schemeClr>
                    </a:solidFill>
                  </a:rPr>
                  <a:t>ters</a:t>
                </a:r>
                <a:r>
                  <a:rPr lang="tr-TR" sz="2800" dirty="0">
                    <a:solidFill>
                      <a:srgbClr val="FF0000"/>
                    </a:solidFill>
                  </a:rPr>
                  <a:t> orantılı olduğu görülmüştür.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Bu da matematiksel olarak aşağıdaki gibi ifade edilebilir</a:t>
                </a:r>
              </a:p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tr-TR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tr-TR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∝</m:t>
                    </m:r>
                    <m:r>
                      <a:rPr lang="tr-TR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f>
                      <m:fPr>
                        <m:ctrlPr>
                          <a:rPr lang="tr-TR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tr-TR" sz="2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num>
                      <m:den>
                        <m:r>
                          <a:rPr lang="tr-TR" sz="2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tr-TR" sz="2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tr-TR" sz="2800" dirty="0">
                    <a:solidFill>
                      <a:srgbClr val="FF0000"/>
                    </a:solidFill>
                  </a:rPr>
                  <a:t>			 (1)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  <a:blipFill>
                <a:blip r:embed="rId2"/>
                <a:stretch>
                  <a:fillRect l="-641" r="-205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238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6934975" cy="614475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rgbClr val="FF0000"/>
                </a:solidFill>
              </a:rPr>
              <a:t>Vibro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viskozimetre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rgbClr val="0000FF"/>
                </a:solidFill>
              </a:rPr>
              <a:t>vibrasyon halindeki </a:t>
            </a:r>
            <a:r>
              <a:rPr lang="tr-TR" sz="2800" dirty="0" err="1">
                <a:solidFill>
                  <a:srgbClr val="0000FF"/>
                </a:solidFill>
              </a:rPr>
              <a:t>sensör</a:t>
            </a:r>
            <a:r>
              <a:rPr lang="tr-TR" sz="2800" dirty="0">
                <a:solidFill>
                  <a:srgbClr val="0000FF"/>
                </a:solidFill>
              </a:rPr>
              <a:t> plakalarının </a:t>
            </a:r>
            <a:r>
              <a:rPr lang="tr-TR" sz="2800" dirty="0">
                <a:solidFill>
                  <a:srgbClr val="FF0000"/>
                </a:solidFill>
              </a:rPr>
              <a:t>belirli ve sabit bir </a:t>
            </a:r>
            <a:r>
              <a:rPr lang="tr-TR" sz="2800" dirty="0" err="1">
                <a:solidFill>
                  <a:srgbClr val="FF0000"/>
                </a:solidFill>
              </a:rPr>
              <a:t>frekansda</a:t>
            </a:r>
            <a:r>
              <a:rPr lang="tr-TR" sz="2800" dirty="0">
                <a:solidFill>
                  <a:srgbClr val="FF0000"/>
                </a:solidFill>
              </a:rPr>
              <a:t> hareket etmesi için </a:t>
            </a:r>
            <a:r>
              <a:rPr lang="tr-TR" sz="2800" dirty="0">
                <a:solidFill>
                  <a:srgbClr val="00CC00"/>
                </a:solidFill>
              </a:rPr>
              <a:t>gerekli elektrik miktarını </a:t>
            </a:r>
            <a:r>
              <a:rPr lang="tr-TR" sz="2800" dirty="0">
                <a:solidFill>
                  <a:srgbClr val="FF0000"/>
                </a:solidFill>
              </a:rPr>
              <a:t>kontrol etmektedir.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Numunenin sürtünme kuvveti doğrudan numunenin viskozitesi ile oransal olduğundan </a:t>
            </a:r>
            <a:r>
              <a:rPr lang="tr-TR" sz="2800" dirty="0" err="1">
                <a:solidFill>
                  <a:srgbClr val="0000FF"/>
                </a:solidFill>
              </a:rPr>
              <a:t>sensör</a:t>
            </a:r>
            <a:r>
              <a:rPr lang="tr-TR" sz="2800" dirty="0">
                <a:solidFill>
                  <a:srgbClr val="0000FF"/>
                </a:solidFill>
              </a:rPr>
              <a:t> plakalarını sabit bir </a:t>
            </a:r>
            <a:r>
              <a:rPr lang="tr-TR" sz="2800" dirty="0" err="1">
                <a:solidFill>
                  <a:srgbClr val="0000FF"/>
                </a:solidFill>
              </a:rPr>
              <a:t>frekansda</a:t>
            </a:r>
            <a:r>
              <a:rPr lang="tr-TR" sz="2800" dirty="0">
                <a:solidFill>
                  <a:srgbClr val="0000FF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hareket ettirmek için gerekli olan </a:t>
            </a:r>
            <a:r>
              <a:rPr lang="tr-TR" sz="2800" dirty="0">
                <a:solidFill>
                  <a:schemeClr val="tx2"/>
                </a:solidFill>
              </a:rPr>
              <a:t>elektriksel güç miktarı </a:t>
            </a:r>
            <a:r>
              <a:rPr lang="tr-TR" sz="2800" dirty="0">
                <a:solidFill>
                  <a:srgbClr val="FF0000"/>
                </a:solidFill>
              </a:rPr>
              <a:t>da her numunenin viskozitesi ile oransaldır.</a:t>
            </a:r>
          </a:p>
        </p:txBody>
      </p:sp>
      <p:pic>
        <p:nvPicPr>
          <p:cNvPr id="4" name="Picture 2" descr="http://www.sentezgroup.com.tr/imx/svmekanikk.jpg">
            <a:extLst>
              <a:ext uri="{FF2B5EF4-FFF2-40B4-BE49-F238E27FC236}">
                <a16:creationId xmlns:a16="http://schemas.microsoft.com/office/drawing/2014/main" id="{43D07328-309C-45A8-BCB4-85C5B8741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6095" y="1030003"/>
            <a:ext cx="3343227" cy="3744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185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6970378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Belli bir </a:t>
            </a:r>
            <a:r>
              <a:rPr lang="tr-TR" sz="2800" dirty="0" err="1">
                <a:solidFill>
                  <a:srgbClr val="FF0000"/>
                </a:solidFill>
              </a:rPr>
              <a:t>frekansda</a:t>
            </a:r>
            <a:r>
              <a:rPr lang="tr-TR" sz="2800" dirty="0">
                <a:solidFill>
                  <a:srgbClr val="FF0000"/>
                </a:solidFill>
              </a:rPr>
              <a:t> titreştirilen </a:t>
            </a:r>
            <a:r>
              <a:rPr lang="tr-TR" sz="2800" dirty="0" err="1">
                <a:solidFill>
                  <a:srgbClr val="FF0000"/>
                </a:solidFill>
              </a:rPr>
              <a:t>sensör</a:t>
            </a:r>
            <a:r>
              <a:rPr lang="tr-TR" sz="2800" dirty="0">
                <a:solidFill>
                  <a:srgbClr val="FF0000"/>
                </a:solidFill>
              </a:rPr>
              <a:t> plakalarının yardımı ile dinamik bir ölçüm aralığında ve yüksek doğrulukta ölçüm yapmak mümkündür.</a:t>
            </a:r>
          </a:p>
        </p:txBody>
      </p:sp>
      <p:pic>
        <p:nvPicPr>
          <p:cNvPr id="2050" name="Picture 2" descr="Viscojet in pipe elbow with no guards or spool pieces">
            <a:extLst>
              <a:ext uri="{FF2B5EF4-FFF2-40B4-BE49-F238E27FC236}">
                <a16:creationId xmlns:a16="http://schemas.microsoft.com/office/drawing/2014/main" id="{7DD37ED1-3B03-4E98-A70F-AF21FAEAA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891" y="341290"/>
            <a:ext cx="4040537" cy="404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hydramotion.com/uploads/crop_image/500/500/20170302144059_viscojet-standalone-elbow-graphic%20-.png?">
            <a:extLst>
              <a:ext uri="{FF2B5EF4-FFF2-40B4-BE49-F238E27FC236}">
                <a16:creationId xmlns:a16="http://schemas.microsoft.com/office/drawing/2014/main" id="{769D7A8E-D0FF-4BFD-AFAE-FDE29EFDB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534" y="3429001"/>
            <a:ext cx="3177958" cy="317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hydramotion.com/uploads/crop_image/500/500/20170209154222_20160308155709_resonant-bob.png?">
            <a:extLst>
              <a:ext uri="{FF2B5EF4-FFF2-40B4-BE49-F238E27FC236}">
                <a16:creationId xmlns:a16="http://schemas.microsoft.com/office/drawing/2014/main" id="{BAFCF9BF-3E45-405C-A147-1CE6A5539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071" y="4199232"/>
            <a:ext cx="2286809" cy="228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70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http://www.gidacilar.net/ders-ve-arastirma-projeleri/gidalarin-reolojik-davranislarinin-incelenmesi-791.html</a:t>
            </a:r>
            <a:endParaRPr lang="tr-TR" dirty="0"/>
          </a:p>
          <a:p>
            <a:r>
              <a:rPr lang="tr-TR" dirty="0">
                <a:hlinkClick r:id="rId3"/>
              </a:rPr>
              <a:t>http://www.dunyagida.com.tr/haber.php?nid=3039</a:t>
            </a:r>
            <a:endParaRPr lang="tr-TR" dirty="0"/>
          </a:p>
          <a:p>
            <a:r>
              <a:rPr lang="tr-TR" dirty="0">
                <a:hlinkClick r:id="rId4"/>
              </a:rPr>
              <a:t>https://imk209.wikispaces.com/Nadiah_Rheology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97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387458"/>
                <a:ext cx="9509760" cy="6129252"/>
              </a:xfrm>
            </p:spPr>
            <p:txBody>
              <a:bodyPr>
                <a:normAutofit/>
              </a:bodyPr>
              <a:lstStyle/>
              <a:p>
                <a:pPr marL="4572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dirty="0">
                    <a:solidFill>
                      <a:srgbClr val="FF0000"/>
                    </a:solidFill>
                  </a:rPr>
                  <a:t>veya</a:t>
                </a:r>
              </a:p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tr-TR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tr-TR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tr-TR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tr-TR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f>
                      <m:fPr>
                        <m:ctrlPr>
                          <a:rPr lang="tr-TR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tr-TR" sz="2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num>
                      <m:den>
                        <m:r>
                          <a:rPr lang="tr-TR" sz="2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tr-TR" sz="2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tr-TR" sz="2800" dirty="0">
                    <a:solidFill>
                      <a:srgbClr val="FF0000"/>
                    </a:solidFill>
                  </a:rPr>
                  <a:t>			 (2)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Burada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el-GR" sz="2800" i="1" dirty="0">
                    <a:solidFill>
                      <a:srgbClr val="FF0000"/>
                    </a:solidFill>
                  </a:rPr>
                  <a:t>μ</a:t>
                </a:r>
                <a:r>
                  <a:rPr lang="el-GR" sz="2800" dirty="0">
                    <a:solidFill>
                      <a:srgbClr val="FF0000"/>
                    </a:solidFill>
                  </a:rPr>
                  <a:t> </a:t>
                </a:r>
                <a:r>
                  <a:rPr lang="tr-TR" sz="2800" dirty="0">
                    <a:solidFill>
                      <a:srgbClr val="FF0000"/>
                    </a:solidFill>
                  </a:rPr>
                  <a:t>bir </a:t>
                </a:r>
                <a:r>
                  <a:rPr lang="tr-TR" sz="2800" dirty="0">
                    <a:solidFill>
                      <a:srgbClr val="0070C0"/>
                    </a:solidFill>
                  </a:rPr>
                  <a:t>orantı sabitidir </a:t>
                </a:r>
                <a:r>
                  <a:rPr lang="tr-TR" sz="2800" dirty="0">
                    <a:solidFill>
                      <a:srgbClr val="FF0000"/>
                    </a:solidFill>
                  </a:rPr>
                  <a:t>ve viskozite veya </a:t>
                </a:r>
                <a:r>
                  <a:rPr lang="tr-TR" sz="2800" dirty="0">
                    <a:solidFill>
                      <a:srgbClr val="7030A0"/>
                    </a:solidFill>
                  </a:rPr>
                  <a:t>dinamik viskozite </a:t>
                </a:r>
                <a:r>
                  <a:rPr lang="tr-TR" sz="2800" dirty="0">
                    <a:solidFill>
                      <a:srgbClr val="FF0000"/>
                    </a:solidFill>
                  </a:rPr>
                  <a:t>katsayısı olarak adlandırılır.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00B050"/>
                    </a:solidFill>
                  </a:rPr>
                  <a:t>Negatif işaret </a:t>
                </a:r>
                <a:r>
                  <a:rPr lang="tr-TR" sz="2800" dirty="0">
                    <a:solidFill>
                      <a:schemeClr val="bg2">
                        <a:lumMod val="10000"/>
                      </a:schemeClr>
                    </a:solidFill>
                  </a:rPr>
                  <a:t>hız </a:t>
                </a:r>
                <a:r>
                  <a:rPr lang="tr-TR" sz="2800" dirty="0">
                    <a:solidFill>
                      <a:srgbClr val="FF0000"/>
                    </a:solidFill>
                  </a:rPr>
                  <a:t>(momentum) yavaş yavaş üst tabakadan alt tabakaya azaldığını göstermektedir.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387458"/>
                <a:ext cx="9509760" cy="6129252"/>
              </a:xfrm>
              <a:blipFill>
                <a:blip r:embed="rId2"/>
                <a:stretch>
                  <a:fillRect l="-769" r="-19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656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chemeClr val="bg2">
                        <a:lumMod val="10000"/>
                      </a:schemeClr>
                    </a:solidFill>
                  </a:rPr>
                  <a:t>Kayma gerilimi </a:t>
                </a:r>
                <a:r>
                  <a:rPr lang="tr-TR" sz="2800" dirty="0">
                    <a:solidFill>
                      <a:srgbClr val="FF0000"/>
                    </a:solidFill>
                  </a:rPr>
                  <a:t>(</a:t>
                </a:r>
                <a:r>
                  <a:rPr lang="en-US" sz="2800" dirty="0">
                    <a:solidFill>
                      <a:srgbClr val="0000FF"/>
                    </a:solidFill>
                  </a:rPr>
                  <a:t>shear stress</a:t>
                </a:r>
                <a:r>
                  <a:rPr lang="tr-TR" sz="2800" dirty="0">
                    <a:solidFill>
                      <a:srgbClr val="FF0000"/>
                    </a:solidFill>
                  </a:rPr>
                  <a:t>) aşağıdaki eşitlikle verilir</a:t>
                </a:r>
              </a:p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tr-TR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tr-TR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tr-TR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den>
                    </m:f>
                  </m:oMath>
                </a14:m>
                <a:r>
                  <a:rPr lang="tr-TR" sz="2800" dirty="0">
                    <a:solidFill>
                      <a:srgbClr val="FF0000"/>
                    </a:solidFill>
                  </a:rPr>
                  <a:t>		 (3)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(2) denklemde, </a:t>
                </a:r>
                <a:r>
                  <a:rPr lang="en-US" sz="2800" dirty="0">
                    <a:solidFill>
                      <a:srgbClr val="FF0000"/>
                    </a:solidFill>
                  </a:rPr>
                  <a:t>Δ</a:t>
                </a:r>
                <a:r>
                  <a:rPr lang="tr-TR" sz="2800" i="1" dirty="0">
                    <a:solidFill>
                      <a:srgbClr val="FF0000"/>
                    </a:solidFill>
                  </a:rPr>
                  <a:t>y</a:t>
                </a:r>
                <a:r>
                  <a:rPr lang="tr-TR" sz="2800" dirty="0">
                    <a:solidFill>
                      <a:srgbClr val="FF0000"/>
                    </a:solidFill>
                  </a:rPr>
                  <a:t> sıfıra </a:t>
                </a:r>
                <a:r>
                  <a:rPr lang="tr-TR" sz="2800" dirty="0" err="1">
                    <a:solidFill>
                      <a:srgbClr val="FF0000"/>
                    </a:solidFill>
                  </a:rPr>
                  <a:t>eğimlenirse</a:t>
                </a:r>
                <a:endParaRPr lang="tr-TR" sz="2800" dirty="0">
                  <a:solidFill>
                    <a:srgbClr val="FF0000"/>
                  </a:solidFill>
                </a:endParaRPr>
              </a:p>
              <a:p>
                <a:pPr marL="4572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tr-TR" sz="2800" i="1" smtClean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tr-TR" sz="2800" i="1" smtClean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tr-TR" sz="2800" i="1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den>
                    </m:f>
                    <m:r>
                      <a:rPr lang="tr-TR" sz="2800" b="0" i="1" smtClean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sz="2800" b="0" i="1" smtClean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d>
                      <m:dPr>
                        <m:ctrlPr>
                          <a:rPr lang="tr-TR" sz="2800" b="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tr-TR" sz="2800" b="0" i="1" smtClean="0">
                                <a:solidFill>
                                  <a:schemeClr val="tx2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2800" b="0" i="1" smtClean="0">
                                <a:solidFill>
                                  <a:schemeClr val="tx2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𝑑𝑢</m:t>
                            </m:r>
                          </m:num>
                          <m:den>
                            <m:r>
                              <a:rPr lang="tr-TR" sz="2800" b="0" i="1" smtClean="0">
                                <a:solidFill>
                                  <a:schemeClr val="tx2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𝑑𝑦</m:t>
                            </m:r>
                          </m:den>
                        </m:f>
                      </m:e>
                    </m:d>
                    <m:r>
                      <a:rPr lang="tr-TR" sz="2800" b="0" i="1" smtClean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sz="2800" b="0" i="1" smtClean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tr-TR" sz="2800" b="0" i="1" smtClean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tr-TR" sz="2800" dirty="0"/>
                  <a:t>		</a:t>
                </a:r>
                <a:r>
                  <a:rPr lang="tr-TR" sz="2800" dirty="0">
                    <a:solidFill>
                      <a:srgbClr val="FF0000"/>
                    </a:solidFill>
                  </a:rPr>
                  <a:t>(4)</a:t>
                </a:r>
                <a:endParaRPr lang="tr-TR" sz="2800" dirty="0"/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ve bu yüzden		</a:t>
                </a:r>
                <a14:m>
                  <m:oMath xmlns:m="http://schemas.openxmlformats.org/officeDocument/2006/math">
                    <m:r>
                      <a:rPr lang="tr-TR" sz="2800" b="0" i="1" smtClean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  <m:r>
                      <a:rPr lang="tr-TR" sz="2800" i="1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sz="2800" i="1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tr-TR" sz="2800" b="0" i="1" smtClean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f>
                      <m:fPr>
                        <m:ctrlPr>
                          <a:rPr lang="tr-TR" sz="2800" b="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800" b="0" i="0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tr-TR" sz="2800" b="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sz="2800" b="0" i="0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tr-TR" sz="2800" b="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tr-TR" sz="2800" dirty="0"/>
                  <a:t>		</a:t>
                </a:r>
                <a:r>
                  <a:rPr lang="tr-TR" sz="2800" dirty="0">
                    <a:solidFill>
                      <a:srgbClr val="FF0000"/>
                    </a:solidFill>
                  </a:rPr>
                  <a:t>(5)</a:t>
                </a:r>
                <a:endParaRPr lang="tr-TR" sz="2800" dirty="0"/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Burada: </a:t>
                </a:r>
                <a:r>
                  <a:rPr lang="tr-TR" sz="2800" dirty="0">
                    <a:solidFill>
                      <a:srgbClr val="7030A0"/>
                    </a:solidFill>
                  </a:rPr>
                  <a:t>γ</a:t>
                </a:r>
                <a:r>
                  <a:rPr lang="tr-TR" sz="2800" dirty="0">
                    <a:solidFill>
                      <a:srgbClr val="FF0000"/>
                    </a:solidFill>
                  </a:rPr>
                  <a:t> terimine </a:t>
                </a:r>
                <a:r>
                  <a:rPr lang="tr-TR" sz="2800" dirty="0">
                    <a:solidFill>
                      <a:srgbClr val="7030A0"/>
                    </a:solidFill>
                  </a:rPr>
                  <a:t>kayma hızı </a:t>
                </a:r>
                <a:r>
                  <a:rPr lang="tr-TR" sz="2800" dirty="0">
                    <a:solidFill>
                      <a:srgbClr val="FF0000"/>
                    </a:solidFill>
                  </a:rPr>
                  <a:t>(</a:t>
                </a:r>
                <a:r>
                  <a:rPr lang="en-US" sz="2800" dirty="0">
                    <a:solidFill>
                      <a:srgbClr val="0000FF"/>
                    </a:solidFill>
                  </a:rPr>
                  <a:t>shear rate</a:t>
                </a:r>
                <a:r>
                  <a:rPr lang="tr-TR" sz="2800" dirty="0">
                    <a:solidFill>
                      <a:srgbClr val="FF0000"/>
                    </a:solidFill>
                  </a:rPr>
                  <a:t>) denir.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371959"/>
                <a:ext cx="9509760" cy="6144751"/>
              </a:xfrm>
              <a:blipFill>
                <a:blip r:embed="rId2"/>
                <a:stretch>
                  <a:fillRect l="-6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541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anded Design Yellow 16x9">
  <a:themeElements>
    <a:clrScheme name="Banded_Design_Yellow">
      <a:dk1>
        <a:srgbClr val="323232"/>
      </a:dk1>
      <a:lt1>
        <a:sysClr val="window" lastClr="FFFFFF"/>
      </a:lt1>
      <a:dk2>
        <a:srgbClr val="000000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66677B1-365E-411F-9971-C788BC2975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Yellow banded design presentation (widescreen)</Template>
  <TotalTime>0</TotalTime>
  <Words>2933</Words>
  <Application>Microsoft Office PowerPoint</Application>
  <PresentationFormat>Widescreen</PresentationFormat>
  <Paragraphs>349</Paragraphs>
  <Slides>72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8" baseType="lpstr">
      <vt:lpstr>Arial</vt:lpstr>
      <vt:lpstr>Book Antiqua</vt:lpstr>
      <vt:lpstr>Calibri</vt:lpstr>
      <vt:lpstr>Cambria</vt:lpstr>
      <vt:lpstr>Cambria Math</vt:lpstr>
      <vt:lpstr>Banded Design Yellow 16x9</vt:lpstr>
      <vt:lpstr>Proses Kontrol Sıvı Gıdaların Viskozitesi</vt:lpstr>
      <vt:lpstr>Konular</vt:lpstr>
      <vt:lpstr>Gıda Proseslerinde Ölçümler</vt:lpstr>
      <vt:lpstr>Gıda Proseslerinde Ölçümler</vt:lpstr>
      <vt:lpstr>Sıvı Gıdaların Viskozitesi</vt:lpstr>
      <vt:lpstr>Tanımı ve Birimler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Newton ve Non-Newtonian Gıda Akışı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Örnek 3.2</vt:lpstr>
      <vt:lpstr>PowerPoint Presentation</vt:lpstr>
      <vt:lpstr>Çözüm</vt:lpstr>
      <vt:lpstr>PowerPoint Presentation</vt:lpstr>
      <vt:lpstr>PowerPoint Presentation</vt:lpstr>
      <vt:lpstr>PowerPoint Presentation</vt:lpstr>
      <vt:lpstr>PowerPoint Presentation</vt:lpstr>
      <vt:lpstr>Laboratuar Tipi Saybolt Viskozimetre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Kılcal Tüp Viskozimetre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Örnek 3.3</vt:lpstr>
      <vt:lpstr>Çözüm</vt:lpstr>
      <vt:lpstr>Online Değişken Alan veya Rotametre Tipi Viskozimetre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Döner Silindir Viskozimetre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Örnek 3.4</vt:lpstr>
      <vt:lpstr>PowerPoint Presentation</vt:lpstr>
      <vt:lpstr>PowerPoint Presentation</vt:lpstr>
      <vt:lpstr>PowerPoint Presentation</vt:lpstr>
      <vt:lpstr>Yeni Nesil - Vibro Viskozimetreler</vt:lpstr>
      <vt:lpstr>PowerPoint Presentation</vt:lpstr>
      <vt:lpstr>PowerPoint Presentation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Farhan Alfin</cp:lastModifiedBy>
  <cp:revision>2</cp:revision>
  <dcterms:created xsi:type="dcterms:W3CDTF">2015-10-27T08:17:55Z</dcterms:created>
  <dcterms:modified xsi:type="dcterms:W3CDTF">2026-04-24T07:36:04Z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TC029009979991</vt:lpwstr>
  </property>
</Properties>
</file>