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27"/>
  </p:notesMasterIdLst>
  <p:handoutMasterIdLst>
    <p:handoutMasterId r:id="rId28"/>
  </p:handoutMasterIdLst>
  <p:sldIdLst>
    <p:sldId id="256" r:id="rId3"/>
    <p:sldId id="304" r:id="rId4"/>
    <p:sldId id="375" r:id="rId5"/>
    <p:sldId id="378" r:id="rId6"/>
    <p:sldId id="379" r:id="rId7"/>
    <p:sldId id="380" r:id="rId8"/>
    <p:sldId id="381" r:id="rId9"/>
    <p:sldId id="383" r:id="rId10"/>
    <p:sldId id="384" r:id="rId11"/>
    <p:sldId id="382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CCECFF"/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https://www.youtube.com/watch?v=kEHdyiBMgAg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17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Gıdaların dondurulmaları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"</a:t>
            </a:r>
            <a:r>
              <a:rPr lang="tr-TR" sz="2800" b="1" dirty="0">
                <a:solidFill>
                  <a:srgbClr val="0070C0"/>
                </a:solidFill>
              </a:rPr>
              <a:t>sonsuz dilim</a:t>
            </a:r>
            <a:r>
              <a:rPr lang="tr-TR" sz="2800" b="1" dirty="0">
                <a:solidFill>
                  <a:schemeClr val="tx2"/>
                </a:solidFill>
              </a:rPr>
              <a:t>" denince, sadece bir boyutu, örneğin </a:t>
            </a:r>
            <a:r>
              <a:rPr lang="tr-TR" sz="2800" b="1" dirty="0">
                <a:solidFill>
                  <a:srgbClr val="FF0000"/>
                </a:solidFill>
              </a:rPr>
              <a:t>kalınlığı</a:t>
            </a:r>
            <a:r>
              <a:rPr lang="tr-TR" sz="2800" b="1" dirty="0">
                <a:solidFill>
                  <a:schemeClr val="tx2"/>
                </a:solidFill>
              </a:rPr>
              <a:t> belirli ve fakat diğer dört kenarı sonsuza uzanan dikdörtgen prizma anlaşılır.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"</a:t>
            </a:r>
            <a:r>
              <a:rPr lang="tr-TR" sz="2800" b="1" dirty="0">
                <a:solidFill>
                  <a:srgbClr val="00B050"/>
                </a:solidFill>
              </a:rPr>
              <a:t>sonsuz silindir </a:t>
            </a:r>
            <a:r>
              <a:rPr lang="tr-TR" sz="2800" b="1" dirty="0">
                <a:solidFill>
                  <a:schemeClr val="tx2"/>
                </a:solidFill>
              </a:rPr>
              <a:t>denince, </a:t>
            </a:r>
            <a:r>
              <a:rPr lang="tr-TR" sz="2800" b="1" dirty="0">
                <a:solidFill>
                  <a:srgbClr val="FF0000"/>
                </a:solidFill>
              </a:rPr>
              <a:t>çapı belirli </a:t>
            </a:r>
            <a:r>
              <a:rPr lang="tr-TR" sz="2800" b="1" dirty="0">
                <a:solidFill>
                  <a:schemeClr val="tx2"/>
                </a:solidFill>
              </a:rPr>
              <a:t>fakat uzunluğu sonsuza uzanan bir silindir anlaşılır.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66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8" y="374073"/>
            <a:ext cx="4972414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Dikdörtgen prizma </a:t>
            </a:r>
            <a:r>
              <a:rPr lang="tr-TR" sz="2800" b="1" dirty="0">
                <a:solidFill>
                  <a:schemeClr val="tx2"/>
                </a:solidFill>
              </a:rPr>
              <a:t>şeklindeki (tuğla şekli) cisimlerde P ve R katsayıları Şekil 1'den yararlanılarak hesaplanır.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amaçla önce β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, ve β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değerlerinin belirlenmesi gerekmektedir. </a:t>
            </a:r>
          </a:p>
        </p:txBody>
      </p:sp>
      <p:pic>
        <p:nvPicPr>
          <p:cNvPr id="3" name="Resim 2" descr="Figure 6.12 Coefficients in Plank’s Equation">
            <a:extLst>
              <a:ext uri="{FF2B5EF4-FFF2-40B4-BE49-F238E27FC236}">
                <a16:creationId xmlns:a16="http://schemas.microsoft.com/office/drawing/2014/main" id="{67F01992-FED5-4965-985C-30827FAFE2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312" y="374072"/>
            <a:ext cx="5184940" cy="5027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23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P değerinin saptanması için </a:t>
            </a:r>
            <a:r>
              <a:rPr lang="tr-TR" sz="2800" b="1" dirty="0">
                <a:solidFill>
                  <a:schemeClr val="tx2"/>
                </a:solidFill>
              </a:rPr>
              <a:t>gerekli olan </a:t>
            </a:r>
            <a:r>
              <a:rPr lang="tr-TR" sz="2800" b="1" dirty="0">
                <a:solidFill>
                  <a:srgbClr val="FF0000"/>
                </a:solidFill>
              </a:rPr>
              <a:t>β</a:t>
            </a:r>
            <a:r>
              <a:rPr lang="tr-TR" sz="2800" b="1" baseline="-25000" dirty="0">
                <a:solidFill>
                  <a:srgbClr val="FF0000"/>
                </a:solidFill>
              </a:rPr>
              <a:t>1</a:t>
            </a:r>
            <a:r>
              <a:rPr lang="tr-TR" sz="2800" b="1" dirty="0">
                <a:solidFill>
                  <a:srgbClr val="FF0000"/>
                </a:solidFill>
              </a:rPr>
              <a:t> değeri</a:t>
            </a:r>
            <a:r>
              <a:rPr lang="tr-TR" sz="2800" b="1" dirty="0">
                <a:solidFill>
                  <a:schemeClr val="tx2"/>
                </a:solidFill>
              </a:rPr>
              <a:t>; </a:t>
            </a:r>
            <a:r>
              <a:rPr lang="tr-TR" sz="2800" b="1" dirty="0">
                <a:solidFill>
                  <a:srgbClr val="0070C0"/>
                </a:solidFill>
              </a:rPr>
              <a:t>en uzun kenarın en kısa kenara oranı </a:t>
            </a:r>
            <a:r>
              <a:rPr lang="tr-TR" sz="2800" b="1" dirty="0">
                <a:solidFill>
                  <a:schemeClr val="tx2"/>
                </a:solidFill>
              </a:rPr>
              <a:t>alınarak, </a:t>
            </a:r>
            <a:r>
              <a:rPr lang="tr-TR" sz="2800" b="1" dirty="0">
                <a:solidFill>
                  <a:srgbClr val="C00000"/>
                </a:solidFill>
              </a:rPr>
              <a:t>β</a:t>
            </a:r>
            <a:r>
              <a:rPr lang="tr-TR" sz="2800" b="1" baseline="-25000" dirty="0">
                <a:solidFill>
                  <a:srgbClr val="C00000"/>
                </a:solidFill>
              </a:rPr>
              <a:t>2</a:t>
            </a:r>
            <a:r>
              <a:rPr lang="tr-TR" sz="2800" b="1" dirty="0">
                <a:solidFill>
                  <a:srgbClr val="C00000"/>
                </a:solidFill>
              </a:rPr>
              <a:t> ise; </a:t>
            </a:r>
            <a:r>
              <a:rPr lang="tr-TR" sz="2800" b="1" dirty="0">
                <a:solidFill>
                  <a:srgbClr val="0070C0"/>
                </a:solidFill>
              </a:rPr>
              <a:t>ikinci uzun kenarın yine en kısa kenara oranı </a:t>
            </a:r>
            <a:r>
              <a:rPr lang="tr-TR" sz="2800" b="1" dirty="0">
                <a:solidFill>
                  <a:schemeClr val="tx2"/>
                </a:solidFill>
              </a:rPr>
              <a:t>alınarak hesaplanır.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R değerinin saptanmasında tam aksi yönde bir yol izlenir.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göre, </a:t>
            </a:r>
            <a:r>
              <a:rPr lang="tr-TR" sz="2800" b="1" dirty="0">
                <a:solidFill>
                  <a:srgbClr val="00B050"/>
                </a:solidFill>
              </a:rPr>
              <a:t>R değerini saptamak için </a:t>
            </a:r>
            <a:r>
              <a:rPr lang="tr-TR" sz="2800" b="1" dirty="0">
                <a:solidFill>
                  <a:schemeClr val="tx2"/>
                </a:solidFill>
              </a:rPr>
              <a:t>gerekli bulunan β</a:t>
            </a:r>
            <a:r>
              <a:rPr lang="tr-TR" sz="2800" b="1" baseline="-25000" dirty="0">
                <a:solidFill>
                  <a:schemeClr val="tx2"/>
                </a:solidFill>
              </a:rPr>
              <a:t>1 </a:t>
            </a:r>
            <a:r>
              <a:rPr lang="tr-TR" sz="2800" b="1" dirty="0">
                <a:solidFill>
                  <a:schemeClr val="tx2"/>
                </a:solidFill>
              </a:rPr>
              <a:t>değeri, bu defa ikinci en uzun kenarın yine en kısa kenara oranıyla, β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değeri ise en uzun kenarın en kısa kenara oranıyla hesaplanmaktadır. </a:t>
            </a:r>
          </a:p>
        </p:txBody>
      </p:sp>
    </p:spTree>
    <p:extLst>
      <p:ext uri="{BB962C8B-B14F-4D97-AF65-F5344CB8AC3E}">
        <p14:creationId xmlns:p14="http://schemas.microsoft.com/office/powerpoint/2010/main" val="73845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Eğer dondurulacak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gıda ambalajlanmışsa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,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Plank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eşitliğine, ambalaj kalınlığı ile ambalajın ısıl iletkenlik katsayısının dahil edilmesi gerekmektedir.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Buna göre; herhangi bir ambalaj malzemesiyle tek kat olarak ambalajlanmış bir gıdanın dondurulma süresinin hesaplanmasında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Plank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eşitliği, aşağıdaki eşitliğe dönüşür.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𝛒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𝐋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𝐡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𝐜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𝐋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𝛌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𝐋</m:t>
                                  </m:r>
                                </m:e>
                                <m:sup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𝛌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𝐝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27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98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𝛒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𝐋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𝐡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𝐜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𝐋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𝛌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𝐋</m:t>
                                  </m:r>
                                </m:e>
                                <m:sup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𝛌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𝐝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L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1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Ambalaj materyalinin kalınlığı, m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λ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1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Ambalaj materyalinin ısıl iletkenlik katsayısı, W/ m °C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Eğer, örneğin önce plastik folyo ambalajı, sonra karton kutu gibi çok katlı bir ambalajlama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sözkonusu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ise, eşitlikte parantez içinde bulunan terimde her katın kalınlığı (L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1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, L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2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,...) ve ısıl iletkenlik katsayısı (1,2,….) sıra ile yer alır.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261" r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131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3.20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akışkan yatak dondurma tünelinde </a:t>
            </a:r>
            <a:r>
              <a:rPr lang="tr-TR" sz="2800" b="1" dirty="0">
                <a:solidFill>
                  <a:srgbClr val="C00000"/>
                </a:solidFill>
              </a:rPr>
              <a:t>çilek </a:t>
            </a:r>
            <a:r>
              <a:rPr lang="tr-TR" sz="2800" b="1" dirty="0">
                <a:solidFill>
                  <a:schemeClr val="tx2"/>
                </a:solidFill>
              </a:rPr>
              <a:t>dondurulmaktadır.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amaçla -40 °C'de soğuk hava, tünelde yüksek bir hızla </a:t>
            </a:r>
            <a:r>
              <a:rPr lang="tr-TR" sz="2800" b="1" dirty="0" err="1">
                <a:solidFill>
                  <a:schemeClr val="tx2"/>
                </a:solidFill>
              </a:rPr>
              <a:t>sirküle</a:t>
            </a:r>
            <a:r>
              <a:rPr lang="tr-TR" sz="2800" b="1" dirty="0">
                <a:solidFill>
                  <a:schemeClr val="tx2"/>
                </a:solidFill>
              </a:rPr>
              <a:t> edilerek, 150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düzeyinde bir </a:t>
            </a:r>
            <a:r>
              <a:rPr lang="tr-TR" sz="2800" b="1" dirty="0">
                <a:solidFill>
                  <a:srgbClr val="00B050"/>
                </a:solidFill>
              </a:rPr>
              <a:t>yüzey ısı transfer katsayısına </a:t>
            </a:r>
            <a:r>
              <a:rPr lang="tr-TR" sz="2800" b="1" dirty="0">
                <a:solidFill>
                  <a:schemeClr val="tx2"/>
                </a:solidFill>
              </a:rPr>
              <a:t>ulaşılmaktadır.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veriler aşağıdaki gibidir.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verilere göre, </a:t>
            </a:r>
            <a:r>
              <a:rPr lang="tr-TR" sz="2800" b="1" dirty="0">
                <a:solidFill>
                  <a:srgbClr val="0070C0"/>
                </a:solidFill>
              </a:rPr>
              <a:t>çileklerin donma süresini </a:t>
            </a:r>
            <a:r>
              <a:rPr lang="tr-TR" sz="2800" b="1" dirty="0">
                <a:solidFill>
                  <a:schemeClr val="tx2"/>
                </a:solidFill>
              </a:rPr>
              <a:t>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191890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Çileklerin yoğunluğu, ρ = 900 kg/m</a:t>
            </a:r>
            <a:r>
              <a:rPr lang="tr-TR" sz="2800" b="1" baseline="30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Çileklerin donma gizli ısısı, H</a:t>
            </a:r>
            <a:r>
              <a:rPr lang="tr-TR" sz="2800" b="1" baseline="-25000" dirty="0">
                <a:solidFill>
                  <a:schemeClr val="tx2"/>
                </a:solidFill>
              </a:rPr>
              <a:t>L</a:t>
            </a:r>
            <a:r>
              <a:rPr lang="tr-TR" sz="2800" b="1" dirty="0">
                <a:solidFill>
                  <a:schemeClr val="tx2"/>
                </a:solidFill>
              </a:rPr>
              <a:t> = 298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/kg (Çileklerin % 89 su içerdiği saptandığından, H</a:t>
            </a:r>
            <a:r>
              <a:rPr lang="tr-TR" sz="2800" b="1" baseline="-25000" dirty="0">
                <a:solidFill>
                  <a:schemeClr val="tx2"/>
                </a:solidFill>
              </a:rPr>
              <a:t>L</a:t>
            </a:r>
            <a:r>
              <a:rPr lang="tr-TR" sz="2800" b="1" dirty="0">
                <a:solidFill>
                  <a:schemeClr val="tx2"/>
                </a:solidFill>
              </a:rPr>
              <a:t>= 335 (0,89) = 298 olarak hesaplanmıştır.)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Çileklerin donma başlangıç sıcaklığı, 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= -1°C (Literatürden alınmış değer)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Çileklerin kalınlığı, L = 0,025 m (Orta büyüklükte bir çileğin çapı 2,5 cm olarak alınmıştır.) </a:t>
            </a:r>
          </a:p>
        </p:txBody>
      </p:sp>
    </p:spTree>
    <p:extLst>
      <p:ext uri="{BB962C8B-B14F-4D97-AF65-F5344CB8AC3E}">
        <p14:creationId xmlns:p14="http://schemas.microsoft.com/office/powerpoint/2010/main" val="98989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Yüzey ısı transfer katsayısı, </a:t>
            </a:r>
            <a:r>
              <a:rPr lang="tr-TR" sz="2800" b="1" dirty="0" err="1">
                <a:solidFill>
                  <a:schemeClr val="tx2"/>
                </a:solidFill>
              </a:rPr>
              <a:t>h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= 150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Donmuş çileğin ısıl iletkenlik katsayısı, </a:t>
            </a:r>
            <a:r>
              <a:rPr lang="tr-TR" sz="2800" b="1" dirty="0" err="1">
                <a:solidFill>
                  <a:schemeClr val="tx2"/>
                </a:solidFill>
              </a:rPr>
              <a:t>λ</a:t>
            </a:r>
            <a:r>
              <a:rPr lang="tr-TR" sz="2800" b="1" baseline="-25000" dirty="0" err="1">
                <a:solidFill>
                  <a:schemeClr val="tx2"/>
                </a:solidFill>
              </a:rPr>
              <a:t>d</a:t>
            </a:r>
            <a:r>
              <a:rPr lang="tr-TR" sz="2800" b="1" dirty="0">
                <a:solidFill>
                  <a:schemeClr val="tx2"/>
                </a:solidFill>
              </a:rPr>
              <a:t> = 2,0895 W/ m °C (Çileklerin %89 su, % 10 karbonhidrat ve % 1 lif içerdiği varsayılarak 1.49 eşitliği yardımıyla hesaplanmış değer).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P ve R katsayıları çilekler küre şeklinde olduğundan, P = 1/6 ve R = 1/24' dür. </a:t>
            </a:r>
          </a:p>
        </p:txBody>
      </p:sp>
    </p:spTree>
    <p:extLst>
      <p:ext uri="{BB962C8B-B14F-4D97-AF65-F5344CB8AC3E}">
        <p14:creationId xmlns:p14="http://schemas.microsoft.com/office/powerpoint/2010/main" val="13355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𝟗𝟎𝟎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𝟐𝟗𝟖𝟎𝟎𝟎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−(−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den>
                              </m:f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𝟎𝟐𝟓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𝟏𝟓𝟎</m:t>
                              </m:r>
                            </m:den>
                          </m:f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𝟐𝟒</m:t>
                                  </m:r>
                                </m:den>
                              </m:f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𝟎𝟐𝟓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𝟎𝟖𝟗𝟓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277 saniye 	veya	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4,6 dakika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243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3.23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Kalınlığı 6 cm olan bir </a:t>
            </a:r>
            <a:r>
              <a:rPr lang="tr-TR" sz="2800" b="1" dirty="0">
                <a:solidFill>
                  <a:srgbClr val="C00000"/>
                </a:solidFill>
              </a:rPr>
              <a:t>et dilimi </a:t>
            </a:r>
            <a:r>
              <a:rPr lang="tr-TR" sz="2800" b="1" dirty="0">
                <a:solidFill>
                  <a:schemeClr val="tx2"/>
                </a:solidFill>
              </a:rPr>
              <a:t>bir </a:t>
            </a:r>
            <a:r>
              <a:rPr lang="tr-TR" sz="2800" b="1" dirty="0" err="1">
                <a:solidFill>
                  <a:srgbClr val="0070C0"/>
                </a:solidFill>
              </a:rPr>
              <a:t>kraft</a:t>
            </a:r>
            <a:r>
              <a:rPr lang="tr-TR" sz="2800" b="1" dirty="0">
                <a:solidFill>
                  <a:srgbClr val="0070C0"/>
                </a:solidFill>
              </a:rPr>
              <a:t> kağıda sıkıca sarılmış </a:t>
            </a:r>
            <a:r>
              <a:rPr lang="tr-TR" sz="2800" b="1" dirty="0">
                <a:solidFill>
                  <a:schemeClr val="tx2"/>
                </a:solidFill>
              </a:rPr>
              <a:t>olarak, yüzey sıcaklığı -35 °C olan </a:t>
            </a:r>
            <a:r>
              <a:rPr lang="tr-TR" sz="2800" b="1" dirty="0">
                <a:solidFill>
                  <a:srgbClr val="7030A0"/>
                </a:solidFill>
              </a:rPr>
              <a:t>plakalı bir dondurucuda </a:t>
            </a:r>
            <a:r>
              <a:rPr lang="tr-TR" sz="2800" b="1" dirty="0">
                <a:solidFill>
                  <a:schemeClr val="tx2"/>
                </a:solidFill>
              </a:rPr>
              <a:t>dondurulmaktadır.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Dondurmada hakim olan koşullar aşağıda verilmiştir.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Etin yoğunluğu, ρ = 1080 kg/m</a:t>
            </a:r>
            <a:r>
              <a:rPr lang="tr-TR" sz="2800" b="1" baseline="30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Etin donma gizli ısısı, H</a:t>
            </a:r>
            <a:r>
              <a:rPr lang="tr-TR" sz="2800" b="1" baseline="-25000" dirty="0">
                <a:solidFill>
                  <a:schemeClr val="tx2"/>
                </a:solidFill>
              </a:rPr>
              <a:t>L</a:t>
            </a:r>
            <a:r>
              <a:rPr lang="tr-TR" sz="2800" b="1" dirty="0">
                <a:solidFill>
                  <a:schemeClr val="tx2"/>
                </a:solidFill>
              </a:rPr>
              <a:t> = 256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/kg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Etin donma başlangıç sıcaklığı, 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= -1,8 °C </a:t>
            </a:r>
          </a:p>
        </p:txBody>
      </p:sp>
    </p:spTree>
    <p:extLst>
      <p:ext uri="{BB962C8B-B14F-4D97-AF65-F5344CB8AC3E}">
        <p14:creationId xmlns:p14="http://schemas.microsoft.com/office/powerpoint/2010/main" val="278925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Süresinin Hesaplanması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Plank</a:t>
            </a:r>
            <a:r>
              <a:rPr lang="tr-TR" sz="2800" b="1" dirty="0">
                <a:solidFill>
                  <a:schemeClr val="tx2"/>
                </a:solidFill>
              </a:rPr>
              <a:t> eşitliği ile donma süresinin hesaplanması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"Tao grafikleri" yardımıyla donma süresinin hesaplanması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Plaka sıcaklığı, T</a:t>
            </a:r>
            <a:r>
              <a:rPr lang="tr-TR" sz="2800" b="1" baseline="-25000" dirty="0">
                <a:solidFill>
                  <a:schemeClr val="tx2"/>
                </a:solidFill>
              </a:rPr>
              <a:t>∞</a:t>
            </a:r>
            <a:r>
              <a:rPr lang="tr-TR" sz="2800" b="1" dirty="0">
                <a:solidFill>
                  <a:schemeClr val="tx2"/>
                </a:solidFill>
              </a:rPr>
              <a:t> = -35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Et dilimi kalınlığı, L = 0,06 m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Donmuş etin ısıl iletkenlik katsayısı, </a:t>
            </a:r>
            <a:r>
              <a:rPr lang="tr-TR" sz="2800" b="1" dirty="0" err="1">
                <a:solidFill>
                  <a:schemeClr val="tx2"/>
                </a:solidFill>
              </a:rPr>
              <a:t>λ</a:t>
            </a:r>
            <a:r>
              <a:rPr lang="tr-TR" sz="2800" b="1" baseline="-25000" dirty="0" err="1">
                <a:solidFill>
                  <a:schemeClr val="tx2"/>
                </a:solidFill>
              </a:rPr>
              <a:t>d</a:t>
            </a:r>
            <a:r>
              <a:rPr lang="tr-TR" sz="2800" b="1" dirty="0">
                <a:solidFill>
                  <a:schemeClr val="tx2"/>
                </a:solidFill>
              </a:rPr>
              <a:t> = 1,06 W/ m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Sargı materyalinin kalınlığı, L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= 0,001 m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Sargı materyalinin ısıl iletkenlik katsayısı, λ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= 0,09 W/ m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Yüzey ısı transfer katsayısı, </a:t>
            </a:r>
            <a:r>
              <a:rPr lang="tr-TR" sz="2800" b="1" dirty="0" err="1">
                <a:solidFill>
                  <a:schemeClr val="tx2"/>
                </a:solidFill>
              </a:rPr>
              <a:t>h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= 150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P = 1 / 2, R = 1 / 8 (sonsuz dilimler için katsayılar)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verilere göre; et diliminin donma süresini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234243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𝟏𝟎𝟖𝟎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𝟐𝟓𝟔𝟎𝟎𝟎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−(−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𝟎𝟔</m:t>
                              </m:r>
                            </m:e>
                          </m:d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𝟏𝟓𝟎</m:t>
                                  </m:r>
                                </m:den>
                              </m:f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𝟎𝟎𝟏</m:t>
                                  </m:r>
                                </m:num>
                                <m:den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𝟎𝟗</m:t>
                                  </m:r>
                                </m:den>
                              </m:f>
                            </m:e>
                          </m:d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𝟎𝟔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𝟎𝟔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7445 saniye, 	veya;		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124 dakika 	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veya;  2 h 4 dakika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62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3.25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75 x 62 x 15 cm boyutlarında bir </a:t>
            </a:r>
            <a:r>
              <a:rPr lang="tr-TR" sz="2800" b="1" dirty="0">
                <a:solidFill>
                  <a:srgbClr val="C00000"/>
                </a:solidFill>
              </a:rPr>
              <a:t>et bloğu</a:t>
            </a:r>
            <a:r>
              <a:rPr lang="tr-TR" sz="2800" b="1" dirty="0">
                <a:solidFill>
                  <a:schemeClr val="tx2"/>
                </a:solidFill>
              </a:rPr>
              <a:t>, -30 °C'deki bir </a:t>
            </a:r>
            <a:r>
              <a:rPr lang="tr-TR" sz="2800" b="1" dirty="0">
                <a:solidFill>
                  <a:srgbClr val="0070C0"/>
                </a:solidFill>
              </a:rPr>
              <a:t>soğuk depoda</a:t>
            </a:r>
            <a:r>
              <a:rPr lang="tr-TR" sz="2800" b="1" dirty="0">
                <a:solidFill>
                  <a:schemeClr val="tx2"/>
                </a:solidFill>
              </a:rPr>
              <a:t>, doğal hava konveksiyonunda donmaya bırakılmıştır.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Veriler aşağıdaki gibidir.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verilere göre donma süresini hesaplayınız.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Etin yoğunluğu : ρ = 1060 kg/m</a:t>
            </a:r>
            <a:r>
              <a:rPr lang="tr-TR" sz="2800" b="1" baseline="30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Etin donma gizli ısısı : H</a:t>
            </a:r>
            <a:r>
              <a:rPr lang="tr-TR" sz="2800" b="1" baseline="-25000" dirty="0">
                <a:solidFill>
                  <a:schemeClr val="tx2"/>
                </a:solidFill>
              </a:rPr>
              <a:t>L</a:t>
            </a:r>
            <a:r>
              <a:rPr lang="tr-TR" sz="2800" b="1" dirty="0">
                <a:solidFill>
                  <a:schemeClr val="tx2"/>
                </a:solidFill>
              </a:rPr>
              <a:t> = 249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/kg </a:t>
            </a:r>
          </a:p>
        </p:txBody>
      </p:sp>
    </p:spTree>
    <p:extLst>
      <p:ext uri="{BB962C8B-B14F-4D97-AF65-F5344CB8AC3E}">
        <p14:creationId xmlns:p14="http://schemas.microsoft.com/office/powerpoint/2010/main" val="183249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Etin donma başlangıç sıcaklığı : 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= -1,75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Soğutucu ortam (hava) sıcaklığı : T</a:t>
            </a:r>
            <a:r>
              <a:rPr lang="tr-TR" sz="2800" b="1" baseline="-25000" dirty="0">
                <a:solidFill>
                  <a:schemeClr val="tx2"/>
                </a:solidFill>
              </a:rPr>
              <a:t>∞</a:t>
            </a:r>
            <a:r>
              <a:rPr lang="tr-TR" sz="2800" b="1" dirty="0">
                <a:solidFill>
                  <a:schemeClr val="tx2"/>
                </a:solidFill>
              </a:rPr>
              <a:t> = -30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Donan et bloğunun kalınlığı : L = 0,15 m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Yüzey ısı transfer katsayısı : </a:t>
            </a:r>
            <a:r>
              <a:rPr lang="tr-TR" sz="2800" b="1" dirty="0" err="1">
                <a:solidFill>
                  <a:schemeClr val="tx2"/>
                </a:solidFill>
              </a:rPr>
              <a:t>h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= 10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Donmuş etin ısı iletkenlik katsayısı : </a:t>
            </a:r>
            <a:r>
              <a:rPr lang="tr-TR" sz="2800" b="1" dirty="0" err="1">
                <a:solidFill>
                  <a:schemeClr val="tx2"/>
                </a:solidFill>
              </a:rPr>
              <a:t>λ</a:t>
            </a:r>
            <a:r>
              <a:rPr lang="tr-TR" sz="2800" b="1" baseline="-25000" dirty="0" err="1">
                <a:solidFill>
                  <a:schemeClr val="tx2"/>
                </a:solidFill>
              </a:rPr>
              <a:t>d</a:t>
            </a:r>
            <a:r>
              <a:rPr lang="tr-TR" sz="2800" b="1" dirty="0">
                <a:solidFill>
                  <a:schemeClr val="tx2"/>
                </a:solidFill>
              </a:rPr>
              <a:t> = 1,04 W/ m °C </a:t>
            </a:r>
          </a:p>
        </p:txBody>
      </p:sp>
    </p:spTree>
    <p:extLst>
      <p:ext uri="{BB962C8B-B14F-4D97-AF65-F5344CB8AC3E}">
        <p14:creationId xmlns:p14="http://schemas.microsoft.com/office/powerpoint/2010/main" val="75244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öncelikle P ve R katsayısı Şekil 3.43 yardımıyla hesaplanır.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P ve R katsayıları :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tr-TR" sz="2800" b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tr-TR" sz="2800" b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tr-TR" sz="2800" b="1" dirty="0">
                    <a:solidFill>
                      <a:schemeClr val="tx2"/>
                    </a:solidFill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tr-TR" sz="2800" b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𝟔𝟐</m:t>
                        </m:r>
                      </m:num>
                      <m:den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tr-TR" sz="2800" b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tr-TR" sz="2800" b="1" i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Şekil 1 yardımıyla : P = 0,342 R = 0,097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Donma süresi,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𝟏𝟎𝟔𝟎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𝟐𝟒𝟗𝟎𝟎𝟎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d>
                        <m:d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𝟑𝟒𝟐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𝟏𝟓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𝟎𝟗𝟕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𝟏𝟓</m:t>
                                  </m:r>
                                  <m:r>
                                    <a:rPr lang="tr-TR" sz="2800" b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= 67536 saniye 	veya 	18 saat, 45 dakika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b="-32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134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b="1" dirty="0" err="1"/>
              <a:t>Plank</a:t>
            </a:r>
            <a:r>
              <a:rPr lang="tr-TR" b="1" dirty="0"/>
              <a:t> eşitliği ile donma süresinin hesaplanması </a:t>
            </a:r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süresinin hesaplanması, üzerinde en çok çalışılan konulardan birisidir.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çok araştırıcı bu amaçla </a:t>
            </a:r>
            <a:r>
              <a:rPr lang="tr-TR" sz="2800" b="1" dirty="0">
                <a:solidFill>
                  <a:srgbClr val="FF0000"/>
                </a:solidFill>
              </a:rPr>
              <a:t>bir kısmı teorik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70C0"/>
                </a:solidFill>
              </a:rPr>
              <a:t>bir kısmı yarı teorik </a:t>
            </a:r>
            <a:r>
              <a:rPr lang="tr-TR" sz="2800" b="1" dirty="0">
                <a:solidFill>
                  <a:srgbClr val="00B050"/>
                </a:solidFill>
              </a:rPr>
              <a:t>eşitlikler geliştirmişler </a:t>
            </a:r>
            <a:r>
              <a:rPr lang="tr-TR" sz="2800" b="1" dirty="0">
                <a:solidFill>
                  <a:schemeClr val="tx2"/>
                </a:solidFill>
              </a:rPr>
              <a:t>veya mevcut eşitlikleri </a:t>
            </a:r>
            <a:r>
              <a:rPr lang="tr-TR" sz="2800" b="1" dirty="0" err="1">
                <a:solidFill>
                  <a:schemeClr val="tx2"/>
                </a:solidFill>
              </a:rPr>
              <a:t>modifiye</a:t>
            </a:r>
            <a:r>
              <a:rPr lang="tr-TR" sz="2800" b="1" dirty="0">
                <a:solidFill>
                  <a:schemeClr val="tx2"/>
                </a:solidFill>
              </a:rPr>
              <a:t> etmişlerdir.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konuda halen sürmekte olan yaygın çalışmaların nedeni; </a:t>
            </a:r>
            <a:r>
              <a:rPr lang="tr-TR" sz="2800" b="1" dirty="0">
                <a:solidFill>
                  <a:srgbClr val="C00000"/>
                </a:solidFill>
              </a:rPr>
              <a:t>donma süresinin </a:t>
            </a:r>
            <a:r>
              <a:rPr lang="tr-TR" sz="2800" b="1" dirty="0">
                <a:solidFill>
                  <a:schemeClr val="tx2"/>
                </a:solidFill>
              </a:rPr>
              <a:t>çok </a:t>
            </a:r>
            <a:r>
              <a:rPr lang="tr-TR" sz="2800" b="1" dirty="0">
                <a:solidFill>
                  <a:srgbClr val="0070C0"/>
                </a:solidFill>
              </a:rPr>
              <a:t>çeşitli faktörlere bağlı </a:t>
            </a:r>
            <a:r>
              <a:rPr lang="tr-TR" sz="2800" b="1" dirty="0">
                <a:solidFill>
                  <a:schemeClr val="tx2"/>
                </a:solidFill>
              </a:rPr>
              <a:t>olarak değişmesidir. </a:t>
            </a:r>
          </a:p>
        </p:txBody>
      </p:sp>
    </p:spTree>
    <p:extLst>
      <p:ext uri="{BB962C8B-B14F-4D97-AF65-F5344CB8AC3E}">
        <p14:creationId xmlns:p14="http://schemas.microsoft.com/office/powerpoint/2010/main" val="294840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Nitekim, </a:t>
            </a:r>
            <a:r>
              <a:rPr lang="tr-TR" sz="2800" b="1" dirty="0">
                <a:solidFill>
                  <a:srgbClr val="00B050"/>
                </a:solidFill>
              </a:rPr>
              <a:t>önerilen</a:t>
            </a:r>
            <a:r>
              <a:rPr lang="tr-TR" sz="2800" b="1" dirty="0">
                <a:solidFill>
                  <a:schemeClr val="tx2"/>
                </a:solidFill>
              </a:rPr>
              <a:t> donma süresini hesaplamaya yönelik </a:t>
            </a:r>
            <a:r>
              <a:rPr lang="tr-TR" sz="2800" b="1" dirty="0">
                <a:solidFill>
                  <a:srgbClr val="00B050"/>
                </a:solidFill>
              </a:rPr>
              <a:t>eşitliklerin</a:t>
            </a:r>
            <a:r>
              <a:rPr lang="tr-TR" sz="2800" b="1" dirty="0">
                <a:solidFill>
                  <a:schemeClr val="tx2"/>
                </a:solidFill>
              </a:rPr>
              <a:t> bir çoğunun uygulanabilirliği, </a:t>
            </a:r>
            <a:r>
              <a:rPr lang="tr-TR" sz="2800" b="1" dirty="0">
                <a:solidFill>
                  <a:srgbClr val="0070C0"/>
                </a:solidFill>
              </a:rPr>
              <a:t>bazı koşullara bağlıdır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Tüm koşulları içeren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duyarlı sonuç veren </a:t>
            </a:r>
            <a:r>
              <a:rPr lang="tr-TR" sz="2800" b="1" dirty="0">
                <a:solidFill>
                  <a:schemeClr val="tx2"/>
                </a:solidFill>
              </a:rPr>
              <a:t>bir eşitlik henüz geliştirilememiştir. </a:t>
            </a:r>
          </a:p>
        </p:txBody>
      </p:sp>
    </p:spTree>
    <p:extLst>
      <p:ext uri="{BB962C8B-B14F-4D97-AF65-F5344CB8AC3E}">
        <p14:creationId xmlns:p14="http://schemas.microsoft.com/office/powerpoint/2010/main" val="372377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süresinin hesaplanmasında, </a:t>
            </a:r>
            <a:r>
              <a:rPr lang="tr-TR" sz="2800" b="1" dirty="0">
                <a:solidFill>
                  <a:srgbClr val="7030A0"/>
                </a:solidFill>
              </a:rPr>
              <a:t>yaklaşık</a:t>
            </a:r>
            <a:r>
              <a:rPr lang="tr-TR" sz="2800" b="1" dirty="0">
                <a:solidFill>
                  <a:schemeClr val="tx2"/>
                </a:solidFill>
              </a:rPr>
              <a:t> bir sonuç veren en basit eşitlik </a:t>
            </a:r>
            <a:r>
              <a:rPr lang="tr-TR" sz="2800" b="1" dirty="0" err="1">
                <a:solidFill>
                  <a:srgbClr val="FF0000"/>
                </a:solidFill>
              </a:rPr>
              <a:t>Plank</a:t>
            </a:r>
            <a:r>
              <a:rPr lang="tr-TR" sz="2800" b="1" dirty="0">
                <a:solidFill>
                  <a:schemeClr val="tx2"/>
                </a:solidFill>
              </a:rPr>
              <a:t> tarafından önerilmiştir.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Plank</a:t>
            </a:r>
            <a:r>
              <a:rPr lang="tr-TR" sz="2800" b="1" dirty="0">
                <a:solidFill>
                  <a:schemeClr val="tx2"/>
                </a:solidFill>
              </a:rPr>
              <a:t> eşitliğinin </a:t>
            </a:r>
            <a:r>
              <a:rPr lang="tr-TR" sz="2800" b="1" dirty="0">
                <a:solidFill>
                  <a:srgbClr val="00B050"/>
                </a:solidFill>
              </a:rPr>
              <a:t>duyarlığını artırmak için</a:t>
            </a:r>
            <a:r>
              <a:rPr lang="tr-TR" sz="2800" b="1" dirty="0">
                <a:solidFill>
                  <a:schemeClr val="tx2"/>
                </a:solidFill>
              </a:rPr>
              <a:t>, çeşitli araştırıcılar tarafından bu eşitlikte </a:t>
            </a:r>
            <a:r>
              <a:rPr lang="tr-TR" sz="2800" b="1" dirty="0">
                <a:solidFill>
                  <a:srgbClr val="7030A0"/>
                </a:solidFill>
              </a:rPr>
              <a:t>modifikasyonlar yapılmıştır</a:t>
            </a:r>
            <a:r>
              <a:rPr lang="tr-TR" sz="2800" b="1" dirty="0">
                <a:solidFill>
                  <a:schemeClr val="tx2"/>
                </a:solidFill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taraftan birçok araştırıcı, donma süresinin hesaplanması amacıyla </a:t>
            </a:r>
            <a:r>
              <a:rPr lang="tr-TR" sz="2800" b="1" dirty="0">
                <a:solidFill>
                  <a:srgbClr val="0070C0"/>
                </a:solidFill>
              </a:rPr>
              <a:t>daha karmaşık yeni yöntemler </a:t>
            </a:r>
            <a:r>
              <a:rPr lang="tr-TR" sz="2800" b="1" dirty="0">
                <a:solidFill>
                  <a:schemeClr val="tx2"/>
                </a:solidFill>
              </a:rPr>
              <a:t>ve farklı eşitlikler önermişlerdir. </a:t>
            </a:r>
          </a:p>
        </p:txBody>
      </p:sp>
    </p:spTree>
    <p:extLst>
      <p:ext uri="{BB962C8B-B14F-4D97-AF65-F5344CB8AC3E}">
        <p14:creationId xmlns:p14="http://schemas.microsoft.com/office/powerpoint/2010/main" val="369849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Plank eşitliğinin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yaygın olarak kullanılan formu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𝛒</m:t>
                          </m:r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𝐡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</m:sSub>
                            </m:den>
                          </m:f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𝐋</m:t>
                                  </m:r>
                                </m:e>
                                <m:sup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𝛌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𝐝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Donma süresi, saniye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ρ : Dondurulan gıdanın yoğunluğu, kg/ m</a:t>
                </a:r>
                <a:r>
                  <a:rPr lang="tr-TR" sz="2800" b="1" baseline="30000" dirty="0">
                    <a:solidFill>
                      <a:schemeClr val="tx2"/>
                    </a:solidFill>
                  </a:rPr>
                  <a:t>3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H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Donma gizli ısısı, J/ kg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Donma başlangıç sıcaklığı, °C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∞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Dondurucu ortam sıcaklığı, °C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2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879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𝛒</m:t>
                          </m:r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𝐡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</m:sSub>
                            </m:den>
                          </m:f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𝐋</m:t>
                                  </m:r>
                                </m:e>
                                <m:sup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𝛌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𝐝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530225" indent="-530225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L : Dondurulan gıdanın kalınlığı, m (Küre veya silindir şeklindeki materyallerde çap, dilim için ise kalınlık) </a:t>
                </a:r>
              </a:p>
              <a:p>
                <a:pPr marL="530225" indent="-530225" algn="l" rtl="0">
                  <a:lnSpc>
                    <a:spcPct val="150000"/>
                  </a:lnSpc>
                  <a:spcBef>
                    <a:spcPts val="0"/>
                  </a:spcBef>
                  <a:buNone/>
                  <a:tabLst>
                    <a:tab pos="354013" algn="l"/>
                  </a:tabLst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c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Yüzey ısı transfer katsayısı, (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konvektif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ısı transfer katsayısı), W/ m</a:t>
                </a:r>
                <a:r>
                  <a:rPr lang="tr-TR" sz="2800" b="1" baseline="30000" dirty="0">
                    <a:solidFill>
                      <a:schemeClr val="tx2"/>
                    </a:solidFill>
                  </a:rPr>
                  <a:t>2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°C </a:t>
                </a:r>
              </a:p>
              <a:p>
                <a:pPr marL="530225" indent="-530225" algn="l" rtl="0">
                  <a:lnSpc>
                    <a:spcPct val="150000"/>
                  </a:lnSpc>
                  <a:spcBef>
                    <a:spcPts val="0"/>
                  </a:spcBef>
                  <a:buNone/>
                  <a:tabLst>
                    <a:tab pos="354013" algn="l"/>
                  </a:tabLst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λ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d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Donmuş gıdanın ısıl iletkenlik katsayısı, W/ m °C </a:t>
                </a:r>
              </a:p>
              <a:p>
                <a:pPr marL="530225" indent="-530225" algn="l" rtl="0">
                  <a:lnSpc>
                    <a:spcPct val="150000"/>
                  </a:lnSpc>
                  <a:spcBef>
                    <a:spcPts val="0"/>
                  </a:spcBef>
                  <a:buNone/>
                  <a:tabLst>
                    <a:tab pos="354013" algn="l"/>
                  </a:tabLst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P ve R : Dondurulan gıdanın geometrik şekline bağlı katsayılar. Bunlara aşağıda değinilmiştir.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261" b="-30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814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P ve R katsayıları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sonsuz dilim için : P= 1/2, R = 1/8,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sonsuz silindir için : P = 1/4, 1/16 ve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küre ve küp için : P =1/6, R=1/24 olarak alınmaktadır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Burada kullanılmış bulunan "</a:t>
            </a:r>
            <a:r>
              <a:rPr lang="tr-TR" sz="2800" b="1" dirty="0">
                <a:solidFill>
                  <a:srgbClr val="FF0000"/>
                </a:solidFill>
              </a:rPr>
              <a:t>sonsuz</a:t>
            </a:r>
            <a:r>
              <a:rPr lang="tr-TR" sz="2800" b="1" dirty="0">
                <a:solidFill>
                  <a:schemeClr val="tx2"/>
                </a:solidFill>
              </a:rPr>
              <a:t>" terimi, söz konusu cismin bazı boyutlarının belirli olmasına karşın, bazı boyutlarının sonsuza uzandığını ifade etmektedir.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51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1212</Words>
  <Application>Microsoft Office PowerPoint</Application>
  <PresentationFormat>Widescreen</PresentationFormat>
  <Paragraphs>99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Gıdaların dondurulmaları</vt:lpstr>
      <vt:lpstr>Bu Hafta</vt:lpstr>
      <vt:lpstr>Plank eşitliği ile donma süresinin hesaplanması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2026-04-07T06:42:36Z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