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2"/>
  </p:sldMasterIdLst>
  <p:notesMasterIdLst>
    <p:notesMasterId r:id="rId46"/>
  </p:notesMasterIdLst>
  <p:handoutMasterIdLst>
    <p:handoutMasterId r:id="rId47"/>
  </p:handoutMasterIdLst>
  <p:sldIdLst>
    <p:sldId id="256" r:id="rId3"/>
    <p:sldId id="304" r:id="rId4"/>
    <p:sldId id="375" r:id="rId5"/>
    <p:sldId id="378" r:id="rId6"/>
    <p:sldId id="381" r:id="rId7"/>
    <p:sldId id="379" r:id="rId8"/>
    <p:sldId id="380" r:id="rId9"/>
    <p:sldId id="382" r:id="rId10"/>
    <p:sldId id="384" r:id="rId11"/>
    <p:sldId id="383" r:id="rId12"/>
    <p:sldId id="385" r:id="rId13"/>
    <p:sldId id="386" r:id="rId14"/>
    <p:sldId id="387" r:id="rId15"/>
    <p:sldId id="388" r:id="rId16"/>
    <p:sldId id="389" r:id="rId17"/>
    <p:sldId id="391" r:id="rId18"/>
    <p:sldId id="392" r:id="rId19"/>
    <p:sldId id="393" r:id="rId20"/>
    <p:sldId id="394" r:id="rId21"/>
    <p:sldId id="395" r:id="rId22"/>
    <p:sldId id="396" r:id="rId23"/>
    <p:sldId id="397" r:id="rId24"/>
    <p:sldId id="398" r:id="rId25"/>
    <p:sldId id="418" r:id="rId26"/>
    <p:sldId id="400" r:id="rId27"/>
    <p:sldId id="419" r:id="rId28"/>
    <p:sldId id="401" r:id="rId29"/>
    <p:sldId id="402" r:id="rId30"/>
    <p:sldId id="403" r:id="rId31"/>
    <p:sldId id="404" r:id="rId32"/>
    <p:sldId id="405" r:id="rId33"/>
    <p:sldId id="406" r:id="rId34"/>
    <p:sldId id="408" r:id="rId35"/>
    <p:sldId id="407" r:id="rId36"/>
    <p:sldId id="409" r:id="rId37"/>
    <p:sldId id="410" r:id="rId38"/>
    <p:sldId id="411" r:id="rId39"/>
    <p:sldId id="412" r:id="rId40"/>
    <p:sldId id="413" r:id="rId41"/>
    <p:sldId id="414" r:id="rId42"/>
    <p:sldId id="415" r:id="rId43"/>
    <p:sldId id="416" r:id="rId44"/>
    <p:sldId id="417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FFCCCC"/>
    <a:srgbClr val="CCECFF"/>
    <a:srgbClr val="FFFF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80" autoAdjust="0"/>
  </p:normalViewPr>
  <p:slideViewPr>
    <p:cSldViewPr snapToGrid="0" showGuides="1">
      <p:cViewPr varScale="1">
        <p:scale>
          <a:sx n="78" d="100"/>
          <a:sy n="78" d="100"/>
        </p:scale>
        <p:origin x="878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1" d="100"/>
          <a:sy n="51" d="100"/>
        </p:scale>
        <p:origin x="2352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ar-SY"/>
              <a:t>20/10/1447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ar-SY"/>
              <a:t>20/10/1447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https://www.youtube.com/watch?v=kEHdyiBMgAg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8170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19" name="Instructional Text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sz="1200" b="1" i="1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sz="1200" i="1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402B9795-92DC-40DC-A1CA-9A4B349D7824}" type="datetimeFigureOut">
              <a:rPr lang="ar-SY"/>
              <a:pPr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/>
              <a:pPr/>
              <a:t>‹#›</a:t>
            </a:fld>
            <a:endParaRPr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104900" y="1310656"/>
            <a:ext cx="5734050" cy="3201129"/>
          </a:xfrm>
        </p:spPr>
        <p:txBody>
          <a:bodyPr anchor="ctr">
            <a:normAutofit/>
          </a:bodyPr>
          <a:lstStyle/>
          <a:p>
            <a:pPr algn="ctr" rtl="0"/>
            <a:r>
              <a:rPr lang="en-US" sz="4000" dirty="0"/>
              <a:t>GDM 403 </a:t>
            </a:r>
            <a:br>
              <a:rPr lang="tr-TR" sz="4000" dirty="0"/>
            </a:br>
            <a:r>
              <a:rPr lang="tr-TR" sz="4000" dirty="0"/>
              <a:t>Temel İşlemler Uygulamaları</a:t>
            </a:r>
            <a:br>
              <a:rPr lang="tr-TR" sz="4000" dirty="0"/>
            </a:br>
            <a:r>
              <a:rPr lang="tr-TR" dirty="0">
                <a:solidFill>
                  <a:srgbClr val="FF0000"/>
                </a:solidFill>
              </a:rPr>
              <a:t>Gıdaların dondurulmaları</a:t>
            </a:r>
            <a:endParaRPr lang="tr-TR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rtl="0">
              <a:lnSpc>
                <a:spcPct val="100000"/>
              </a:lnSpc>
            </a:pPr>
            <a:r>
              <a:rPr lang="tr-TR" sz="2400" dirty="0">
                <a:solidFill>
                  <a:srgbClr val="002060"/>
                </a:solidFill>
              </a:rPr>
              <a:t>Mühendislik Mimarlık Fakültesi </a:t>
            </a:r>
          </a:p>
          <a:p>
            <a:pPr rtl="0">
              <a:lnSpc>
                <a:spcPct val="100000"/>
              </a:lnSpc>
            </a:pPr>
            <a:r>
              <a:rPr lang="tr-TR" sz="2400" dirty="0"/>
              <a:t>Gıda Mühendisliği Bölümü</a:t>
            </a:r>
          </a:p>
          <a:p>
            <a:pPr rtl="0">
              <a:lnSpc>
                <a:spcPct val="100000"/>
              </a:lnSpc>
            </a:pPr>
            <a:r>
              <a:rPr lang="tr-TR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Prof. Dr. </a:t>
            </a:r>
            <a:r>
              <a:rPr lang="tr-TR" sz="240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Farhan ALFİN</a:t>
            </a:r>
            <a:endParaRPr lang="tr-TR" sz="24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Placeholder 3" descr="Open book on table, blurred shelves of books in background" title="Sample Picture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/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875" y="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</a:pPr>
            <a:r>
              <a:rPr lang="tr-TR" sz="2800" b="1" dirty="0">
                <a:solidFill>
                  <a:srgbClr val="0070C0"/>
                </a:solidFill>
              </a:rPr>
              <a:t>Donma süresi </a:t>
            </a:r>
            <a:r>
              <a:rPr lang="tr-TR" sz="2800" b="1" dirty="0">
                <a:solidFill>
                  <a:schemeClr val="tx2"/>
                </a:solidFill>
              </a:rPr>
              <a:t>farklı açılardan </a:t>
            </a:r>
            <a:r>
              <a:rPr lang="tr-TR" sz="2800" b="1" dirty="0">
                <a:solidFill>
                  <a:srgbClr val="7030A0"/>
                </a:solidFill>
              </a:rPr>
              <a:t>değişik şekillerde tanımlanabilmektedir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</a:pPr>
            <a:r>
              <a:rPr lang="tr-TR" sz="2800" b="1" dirty="0">
                <a:solidFill>
                  <a:schemeClr val="tx2"/>
                </a:solidFill>
              </a:rPr>
              <a:t>Genellikle aşağıda verilen </a:t>
            </a:r>
            <a:r>
              <a:rPr lang="tr-TR" sz="2800" b="1" dirty="0">
                <a:solidFill>
                  <a:srgbClr val="FF0000"/>
                </a:solidFill>
              </a:rPr>
              <a:t>iki tanım </a:t>
            </a:r>
            <a:r>
              <a:rPr lang="tr-TR" sz="2800" b="1" dirty="0">
                <a:solidFill>
                  <a:schemeClr val="tx2"/>
                </a:solidFill>
              </a:rPr>
              <a:t>yaygın olarak kullanılmaktadır. </a:t>
            </a:r>
          </a:p>
          <a:p>
            <a:pPr marL="514350" indent="-514350" algn="l" rtl="0">
              <a:lnSpc>
                <a:spcPct val="150000"/>
              </a:lnSpc>
              <a:buAutoNum type="arabicPeriod"/>
            </a:pPr>
            <a:r>
              <a:rPr lang="tr-TR" sz="2800" b="1" dirty="0">
                <a:solidFill>
                  <a:schemeClr val="tx2"/>
                </a:solidFill>
              </a:rPr>
              <a:t>Nominal donma süresi </a:t>
            </a:r>
          </a:p>
          <a:p>
            <a:pPr marL="514350" indent="-514350" algn="l" rtl="0">
              <a:lnSpc>
                <a:spcPct val="150000"/>
              </a:lnSpc>
              <a:buAutoNum type="arabicPeriod"/>
            </a:pPr>
            <a:r>
              <a:rPr lang="tr-TR" sz="2800" b="1" dirty="0">
                <a:solidFill>
                  <a:schemeClr val="tx2"/>
                </a:solidFill>
              </a:rPr>
              <a:t>Efektif donma süresi </a:t>
            </a:r>
          </a:p>
        </p:txBody>
      </p:sp>
    </p:spTree>
    <p:extLst>
      <p:ext uri="{BB962C8B-B14F-4D97-AF65-F5344CB8AC3E}">
        <p14:creationId xmlns:p14="http://schemas.microsoft.com/office/powerpoint/2010/main" val="2870664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Nominal donma süresi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Dondurulan gıdanın </a:t>
            </a:r>
            <a:r>
              <a:rPr lang="tr-TR" sz="2800" b="1" dirty="0">
                <a:solidFill>
                  <a:srgbClr val="00B050"/>
                </a:solidFill>
              </a:rPr>
              <a:t>yüzey sıcaklığının 0 °C'ye eriştiği andan</a:t>
            </a:r>
            <a:r>
              <a:rPr lang="tr-TR" sz="2800" b="1" dirty="0">
                <a:solidFill>
                  <a:schemeClr val="tx2"/>
                </a:solidFill>
              </a:rPr>
              <a:t>, termal merkez sıcaklığının; </a:t>
            </a:r>
            <a:r>
              <a:rPr lang="tr-TR" sz="2800" b="1" dirty="0">
                <a:solidFill>
                  <a:srgbClr val="0070C0"/>
                </a:solidFill>
              </a:rPr>
              <a:t>donma başlangıç noktasının 10 °C altına düşene kadar </a:t>
            </a:r>
            <a:r>
              <a:rPr lang="tr-TR" sz="2800" b="1" dirty="0">
                <a:solidFill>
                  <a:schemeClr val="tx2"/>
                </a:solidFill>
              </a:rPr>
              <a:t>geçen süredir.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Örneğin dondurulan </a:t>
            </a:r>
            <a:r>
              <a:rPr lang="tr-TR" sz="2800" b="1" dirty="0">
                <a:solidFill>
                  <a:srgbClr val="C00000"/>
                </a:solidFill>
              </a:rPr>
              <a:t>gıdanın donma noktası -1.5 °C ise</a:t>
            </a:r>
            <a:r>
              <a:rPr lang="tr-TR" sz="2800" b="1" dirty="0">
                <a:solidFill>
                  <a:schemeClr val="tx2"/>
                </a:solidFill>
              </a:rPr>
              <a:t>; gıdanın yüzey sıcaklığının </a:t>
            </a:r>
            <a:r>
              <a:rPr lang="tr-TR" sz="2800" b="1" dirty="0">
                <a:solidFill>
                  <a:srgbClr val="00B050"/>
                </a:solidFill>
              </a:rPr>
              <a:t>0 °C'ye eriştiği andan</a:t>
            </a:r>
            <a:r>
              <a:rPr lang="tr-TR" sz="2800" b="1" dirty="0">
                <a:solidFill>
                  <a:schemeClr val="tx2"/>
                </a:solidFill>
              </a:rPr>
              <a:t>, </a:t>
            </a:r>
            <a:r>
              <a:rPr lang="tr-TR" sz="2800" b="1" dirty="0">
                <a:solidFill>
                  <a:srgbClr val="0070C0"/>
                </a:solidFill>
              </a:rPr>
              <a:t>merkez sıcaklığının -11.5 °C'ye </a:t>
            </a:r>
            <a:r>
              <a:rPr lang="tr-TR" sz="2800" b="1" dirty="0">
                <a:solidFill>
                  <a:schemeClr val="tx2"/>
                </a:solidFill>
              </a:rPr>
              <a:t>(-1.5 + (-10) = -11.5) erişene kadar geçen süre; o gıdanın, o dondurulma koşullarındaki </a:t>
            </a:r>
            <a:r>
              <a:rPr lang="tr-TR" sz="2800" b="1" dirty="0">
                <a:solidFill>
                  <a:srgbClr val="7030A0"/>
                </a:solidFill>
              </a:rPr>
              <a:t>nominal donma süresidir.</a:t>
            </a:r>
            <a:r>
              <a:rPr lang="tr-TR" sz="2800" b="1" dirty="0">
                <a:solidFill>
                  <a:schemeClr val="tx2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17130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Görüldüğü gibi nominal donma süresi, dondurulacak gıdanın dondurucuya girdiği andaki başlangıç sıcaklığını değil, yüzeyin 0 °C'ye erişmiş olmasını temel almaktadır.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nedenle nominal donma süresi, donma hızı hakkında bilgi veren bir değerdir. </a:t>
            </a:r>
          </a:p>
        </p:txBody>
      </p:sp>
    </p:spTree>
    <p:extLst>
      <p:ext uri="{BB962C8B-B14F-4D97-AF65-F5344CB8AC3E}">
        <p14:creationId xmlns:p14="http://schemas.microsoft.com/office/powerpoint/2010/main" val="1720772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Efektif donma süresi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Dondurulacak </a:t>
            </a:r>
            <a:r>
              <a:rPr lang="tr-TR" sz="2800" b="1" dirty="0">
                <a:solidFill>
                  <a:srgbClr val="0070C0"/>
                </a:solidFill>
              </a:rPr>
              <a:t>gıdanın bulunduğu sıcaklıktan</a:t>
            </a:r>
            <a:r>
              <a:rPr lang="tr-TR" sz="2800" b="1" dirty="0">
                <a:solidFill>
                  <a:schemeClr val="tx2"/>
                </a:solidFill>
              </a:rPr>
              <a:t>, </a:t>
            </a:r>
            <a:r>
              <a:rPr lang="tr-TR" sz="2800" b="1" dirty="0">
                <a:solidFill>
                  <a:srgbClr val="00B050"/>
                </a:solidFill>
              </a:rPr>
              <a:t>termal merkez sıcaklığının belli bir dereceye düşmesi için </a:t>
            </a:r>
            <a:r>
              <a:rPr lang="tr-TR" sz="2800" b="1" dirty="0">
                <a:solidFill>
                  <a:schemeClr val="tx2"/>
                </a:solidFill>
              </a:rPr>
              <a:t>geçen süreye "</a:t>
            </a:r>
            <a:r>
              <a:rPr lang="tr-TR" sz="2800" b="1" i="1" dirty="0">
                <a:solidFill>
                  <a:srgbClr val="7030A0"/>
                </a:solidFill>
              </a:rPr>
              <a:t>efektif donma süresi</a:t>
            </a:r>
            <a:r>
              <a:rPr lang="tr-TR" sz="2800" b="1" dirty="0">
                <a:solidFill>
                  <a:schemeClr val="tx2"/>
                </a:solidFill>
              </a:rPr>
              <a:t>" denir.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Örneğin bir gıda dondurucuya 18 °C'de (başlangıç sıcaklığı) giriyorsa ve donma sonunda termal merkez sıcaklığının -15 °C'ye düşmesi hedef alınmışsa, efektif donma süresi; gıdanın 18 °C'den termal merkez sıcaklığı -15 °C'ye inene kadar geçen süredir. 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84168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Efektif donma süresi uygulamada karşılaşılan </a:t>
            </a:r>
            <a:r>
              <a:rPr lang="tr-TR" sz="2800" b="1" dirty="0">
                <a:solidFill>
                  <a:srgbClr val="C00000"/>
                </a:solidFill>
              </a:rPr>
              <a:t>gerçek donma süresidir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Yani bu süre; dondurucunun işgal edildiği süredir.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nedenle </a:t>
            </a:r>
            <a:r>
              <a:rPr lang="tr-TR" sz="2800" b="1" dirty="0">
                <a:solidFill>
                  <a:srgbClr val="0070C0"/>
                </a:solidFill>
              </a:rPr>
              <a:t>dondurucu kapasitelerinin </a:t>
            </a:r>
            <a:r>
              <a:rPr lang="tr-TR" sz="2800" b="1" dirty="0">
                <a:solidFill>
                  <a:schemeClr val="tx2"/>
                </a:solidFill>
              </a:rPr>
              <a:t>belirlenmesinde kullanılabilecek nitelikte bir değerdir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28204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4177" y="2332383"/>
            <a:ext cx="9575527" cy="4043017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FFFF00"/>
                </a:solidFill>
              </a:rPr>
              <a:t>Donma süresine etki eden faktörler </a:t>
            </a:r>
          </a:p>
        </p:txBody>
      </p:sp>
    </p:spTree>
    <p:extLst>
      <p:ext uri="{BB962C8B-B14F-4D97-AF65-F5344CB8AC3E}">
        <p14:creationId xmlns:p14="http://schemas.microsoft.com/office/powerpoint/2010/main" val="28219017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Gıdaların donma süresi üzerine; doğrudan </a:t>
            </a:r>
            <a:r>
              <a:rPr lang="tr-TR" sz="2800" b="1" dirty="0">
                <a:solidFill>
                  <a:srgbClr val="0070C0"/>
                </a:solidFill>
              </a:rPr>
              <a:t>gıdanın kendi özellikleri </a:t>
            </a:r>
            <a:r>
              <a:rPr lang="tr-TR" sz="2800" b="1" dirty="0">
                <a:solidFill>
                  <a:schemeClr val="tx2"/>
                </a:solidFill>
              </a:rPr>
              <a:t>ve </a:t>
            </a:r>
            <a:r>
              <a:rPr lang="tr-TR" sz="2800" b="1" dirty="0">
                <a:solidFill>
                  <a:srgbClr val="00B050"/>
                </a:solidFill>
              </a:rPr>
              <a:t>dondurucu ortamın (</a:t>
            </a:r>
            <a:r>
              <a:rPr lang="tr-TR" sz="2800" b="1" dirty="0" err="1">
                <a:solidFill>
                  <a:srgbClr val="00B050"/>
                </a:solidFill>
              </a:rPr>
              <a:t>frizant</a:t>
            </a:r>
            <a:r>
              <a:rPr lang="tr-TR" sz="2800" b="1" dirty="0">
                <a:solidFill>
                  <a:srgbClr val="00B050"/>
                </a:solidFill>
              </a:rPr>
              <a:t>) özellikleri </a:t>
            </a:r>
            <a:r>
              <a:rPr lang="tr-TR" sz="2800" b="1" dirty="0">
                <a:solidFill>
                  <a:schemeClr val="tx2"/>
                </a:solidFill>
              </a:rPr>
              <a:t>olmak üzere, içsel ve dışsal iki grup faktör etkilidir.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Bunların </a:t>
            </a:r>
            <a:r>
              <a:rPr lang="tr-TR" sz="2800" b="1" dirty="0" err="1">
                <a:solidFill>
                  <a:schemeClr val="tx2"/>
                </a:solidFill>
              </a:rPr>
              <a:t>başlıcalarına</a:t>
            </a:r>
            <a:r>
              <a:rPr lang="tr-TR" sz="2800" b="1" dirty="0">
                <a:solidFill>
                  <a:schemeClr val="tx2"/>
                </a:solidFill>
              </a:rPr>
              <a:t> aşağıda değinilmiştir.</a:t>
            </a:r>
          </a:p>
          <a:p>
            <a:pPr marL="514350" indent="-514350" algn="l" rtl="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tr-TR" sz="2800" b="1" dirty="0">
                <a:solidFill>
                  <a:schemeClr val="tx2"/>
                </a:solidFill>
              </a:rPr>
              <a:t>Gıdanın ısıl iletkenlik katsayısı </a:t>
            </a:r>
          </a:p>
          <a:p>
            <a:pPr marL="514350" indent="-514350" algn="l" rtl="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tr-TR" sz="2800" b="1" dirty="0">
                <a:solidFill>
                  <a:schemeClr val="tx2"/>
                </a:solidFill>
              </a:rPr>
              <a:t>Isı transferinin gerçekleştiği yüzey alanı </a:t>
            </a:r>
          </a:p>
          <a:p>
            <a:pPr marL="514350" indent="-514350" algn="l" rtl="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tr-TR" sz="2800" b="1" dirty="0">
                <a:solidFill>
                  <a:schemeClr val="tx2"/>
                </a:solidFill>
              </a:rPr>
              <a:t>Gıdanın kalınlığı </a:t>
            </a:r>
          </a:p>
          <a:p>
            <a:pPr marL="514350" indent="-514350" algn="l" rtl="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tr-TR" sz="2800" b="1" dirty="0">
                <a:solidFill>
                  <a:schemeClr val="tx2"/>
                </a:solidFill>
              </a:rPr>
              <a:t>Ambalaj</a:t>
            </a:r>
          </a:p>
          <a:p>
            <a:pPr marL="514350" indent="-514350" algn="l" rtl="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tr-TR" sz="2800" b="1" dirty="0">
                <a:solidFill>
                  <a:schemeClr val="tx2"/>
                </a:solidFill>
              </a:rPr>
              <a:t>Gıda ve dondurucu ortam (</a:t>
            </a:r>
            <a:r>
              <a:rPr lang="tr-TR" sz="2800" b="1" dirty="0" err="1">
                <a:solidFill>
                  <a:schemeClr val="tx2"/>
                </a:solidFill>
              </a:rPr>
              <a:t>frizantın</a:t>
            </a:r>
            <a:r>
              <a:rPr lang="tr-TR" sz="2800" b="1" dirty="0">
                <a:solidFill>
                  <a:schemeClr val="tx2"/>
                </a:solidFill>
              </a:rPr>
              <a:t>) sıcaklık farkı</a:t>
            </a:r>
          </a:p>
          <a:p>
            <a:pPr marL="514350" indent="-514350" algn="l" rtl="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tr-TR" sz="2800" b="1" dirty="0">
                <a:solidFill>
                  <a:schemeClr val="tx2"/>
                </a:solidFill>
              </a:rPr>
              <a:t>Yüzey filmi </a:t>
            </a:r>
          </a:p>
        </p:txBody>
      </p:sp>
    </p:spTree>
    <p:extLst>
      <p:ext uri="{BB962C8B-B14F-4D97-AF65-F5344CB8AC3E}">
        <p14:creationId xmlns:p14="http://schemas.microsoft.com/office/powerpoint/2010/main" val="3199070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Gıdanın ısıl iletkenlik katsayısı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Dondurulan gıdanın ısısı, </a:t>
            </a:r>
            <a:r>
              <a:rPr lang="tr-TR" sz="2800" b="1" dirty="0" err="1">
                <a:solidFill>
                  <a:srgbClr val="00B050"/>
                </a:solidFill>
              </a:rPr>
              <a:t>kondüksiyonla</a:t>
            </a:r>
            <a:r>
              <a:rPr lang="tr-TR" sz="2800" b="1" dirty="0">
                <a:solidFill>
                  <a:srgbClr val="00B050"/>
                </a:solidFill>
              </a:rPr>
              <a:t> yüzeye taşınarak </a:t>
            </a:r>
            <a:r>
              <a:rPr lang="tr-TR" sz="2800" b="1" dirty="0">
                <a:solidFill>
                  <a:schemeClr val="tx2"/>
                </a:solidFill>
              </a:rPr>
              <a:t>buradan dondurucu ortama ulaşıp uzaklaştırıldığına göre, </a:t>
            </a:r>
            <a:r>
              <a:rPr lang="tr-TR" sz="2800" b="1" dirty="0">
                <a:solidFill>
                  <a:srgbClr val="0070C0"/>
                </a:solidFill>
              </a:rPr>
              <a:t>gıdanın ısıl iletkenlik katsayısının </a:t>
            </a:r>
            <a:r>
              <a:rPr lang="tr-TR" sz="2800" b="1" dirty="0">
                <a:solidFill>
                  <a:schemeClr val="tx2"/>
                </a:solidFill>
              </a:rPr>
              <a:t>donma süresine ne kadar etkili olduğu kolaylıkla anlaşılabilir.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C00000"/>
                </a:solidFill>
              </a:rPr>
              <a:t>Donma süresinin hesaplanmasında </a:t>
            </a:r>
            <a:r>
              <a:rPr lang="tr-TR" sz="2800" b="1" dirty="0">
                <a:solidFill>
                  <a:schemeClr val="tx2"/>
                </a:solidFill>
              </a:rPr>
              <a:t>kullanılacak olan </a:t>
            </a:r>
            <a:r>
              <a:rPr lang="tr-TR" sz="2800" b="1" dirty="0">
                <a:solidFill>
                  <a:srgbClr val="00B050"/>
                </a:solidFill>
              </a:rPr>
              <a:t>ısıl iletkenlik katsayısı değeri</a:t>
            </a:r>
            <a:r>
              <a:rPr lang="tr-TR" sz="2800" b="1" dirty="0">
                <a:solidFill>
                  <a:schemeClr val="tx2"/>
                </a:solidFill>
              </a:rPr>
              <a:t>, tercihen </a:t>
            </a:r>
            <a:r>
              <a:rPr lang="tr-TR" sz="2800" b="1" dirty="0">
                <a:solidFill>
                  <a:srgbClr val="7030A0"/>
                </a:solidFill>
              </a:rPr>
              <a:t>deneysel yolla saptanmış değer olmalıdır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8213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Eğer böyle bir değere ulaşılamazsa, </a:t>
            </a:r>
            <a:r>
              <a:rPr lang="tr-TR" sz="2800" b="1" dirty="0">
                <a:solidFill>
                  <a:srgbClr val="FF0000"/>
                </a:solidFill>
              </a:rPr>
              <a:t>gıdanın bileşenlerinden yararlanılarak </a:t>
            </a:r>
            <a:r>
              <a:rPr lang="tr-TR" sz="2800" b="1" dirty="0">
                <a:solidFill>
                  <a:schemeClr val="tx2"/>
                </a:solidFill>
              </a:rPr>
              <a:t>daha önce değinilen yolla hesaplanmış bulunan değer kullanılabilir. </a:t>
            </a:r>
          </a:p>
        </p:txBody>
      </p:sp>
    </p:spTree>
    <p:extLst>
      <p:ext uri="{BB962C8B-B14F-4D97-AF65-F5344CB8AC3E}">
        <p14:creationId xmlns:p14="http://schemas.microsoft.com/office/powerpoint/2010/main" val="3246466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Isı transferinin gerçekleştiği yüzey alanı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Donma süresi üzerine, gıdanın ısı transferine elverişli </a:t>
            </a:r>
            <a:r>
              <a:rPr lang="tr-TR" sz="2800" b="1" dirty="0">
                <a:solidFill>
                  <a:srgbClr val="0070C0"/>
                </a:solidFill>
              </a:rPr>
              <a:t>yüzey alanının </a:t>
            </a:r>
            <a:r>
              <a:rPr lang="tr-TR" sz="2800" b="1" dirty="0">
                <a:solidFill>
                  <a:schemeClr val="tx2"/>
                </a:solidFill>
              </a:rPr>
              <a:t>da etkili olduğu kuşkusuzdur.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alan gıdanın </a:t>
            </a:r>
            <a:r>
              <a:rPr lang="tr-TR" sz="2800" b="1" dirty="0">
                <a:solidFill>
                  <a:srgbClr val="00B050"/>
                </a:solidFill>
              </a:rPr>
              <a:t>geometrik şekline bağlıdır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nedenle, </a:t>
            </a:r>
            <a:r>
              <a:rPr lang="tr-TR" sz="2800" b="1" dirty="0">
                <a:solidFill>
                  <a:srgbClr val="7030A0"/>
                </a:solidFill>
              </a:rPr>
              <a:t>donma süresinin hesaplanmasında </a:t>
            </a:r>
            <a:r>
              <a:rPr lang="tr-TR" sz="2800" b="1" dirty="0">
                <a:solidFill>
                  <a:schemeClr val="tx2"/>
                </a:solidFill>
              </a:rPr>
              <a:t>yararlanılan birçok eşitlikte, yüzey alanının etkisini yansıtmak amacıyla, geometrik </a:t>
            </a:r>
            <a:r>
              <a:rPr lang="tr-TR" sz="2800" b="1" dirty="0">
                <a:solidFill>
                  <a:srgbClr val="C00000"/>
                </a:solidFill>
              </a:rPr>
              <a:t>şekil ile ilgili bazı katsayılar </a:t>
            </a:r>
            <a:r>
              <a:rPr lang="tr-TR" sz="2800" b="1" dirty="0">
                <a:solidFill>
                  <a:schemeClr val="tx2"/>
                </a:solidFill>
              </a:rPr>
              <a:t>yer almaktadır. </a:t>
            </a:r>
          </a:p>
        </p:txBody>
      </p:sp>
    </p:spTree>
    <p:extLst>
      <p:ext uri="{BB962C8B-B14F-4D97-AF65-F5344CB8AC3E}">
        <p14:creationId xmlns:p14="http://schemas.microsoft.com/office/powerpoint/2010/main" val="3018706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Bu Hafta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Donma Süresi ve Donma Hızı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Donma süresine etki eden faktörler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Donma hızı </a:t>
            </a:r>
          </a:p>
        </p:txBody>
      </p:sp>
    </p:spTree>
    <p:extLst>
      <p:ext uri="{BB962C8B-B14F-4D97-AF65-F5344CB8AC3E}">
        <p14:creationId xmlns:p14="http://schemas.microsoft.com/office/powerpoint/2010/main" val="136052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Nitekim aşağıda değinilecek olan </a:t>
            </a:r>
            <a:r>
              <a:rPr lang="tr-TR" sz="2800" b="1" dirty="0" err="1">
                <a:solidFill>
                  <a:srgbClr val="FF0000"/>
                </a:solidFill>
              </a:rPr>
              <a:t>Plank</a:t>
            </a:r>
            <a:r>
              <a:rPr lang="tr-TR" sz="2800" b="1" dirty="0">
                <a:solidFill>
                  <a:srgbClr val="FF0000"/>
                </a:solidFill>
              </a:rPr>
              <a:t> eşitliğinde </a:t>
            </a:r>
            <a:r>
              <a:rPr lang="tr-TR" sz="2800" b="1" dirty="0">
                <a:solidFill>
                  <a:schemeClr val="tx2"/>
                </a:solidFill>
              </a:rPr>
              <a:t>yer alan </a:t>
            </a:r>
            <a:r>
              <a:rPr lang="tr-TR" sz="2800" b="1" dirty="0">
                <a:solidFill>
                  <a:srgbClr val="0070C0"/>
                </a:solidFill>
              </a:rPr>
              <a:t>P ve R katsayıları </a:t>
            </a:r>
            <a:r>
              <a:rPr lang="tr-TR" sz="2800" b="1" dirty="0">
                <a:solidFill>
                  <a:schemeClr val="tx2"/>
                </a:solidFill>
              </a:rPr>
              <a:t>böyle değerlerdir ve bunlar dondurulan materyalin </a:t>
            </a:r>
            <a:r>
              <a:rPr lang="tr-TR" sz="2800" b="1" dirty="0">
                <a:solidFill>
                  <a:srgbClr val="00B050"/>
                </a:solidFill>
              </a:rPr>
              <a:t>geometrik şekline bağlı </a:t>
            </a:r>
            <a:r>
              <a:rPr lang="tr-TR" sz="2800" b="1" dirty="0">
                <a:solidFill>
                  <a:schemeClr val="tx2"/>
                </a:solidFill>
              </a:rPr>
              <a:t>olarak değişmektedir. </a:t>
            </a:r>
          </a:p>
        </p:txBody>
      </p:sp>
    </p:spTree>
    <p:extLst>
      <p:ext uri="{BB962C8B-B14F-4D97-AF65-F5344CB8AC3E}">
        <p14:creationId xmlns:p14="http://schemas.microsoft.com/office/powerpoint/2010/main" val="3181733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Gıdanın kalınlığı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chemeClr val="tx2"/>
                </a:solidFill>
              </a:rPr>
              <a:t>Dondurulan </a:t>
            </a:r>
            <a:r>
              <a:rPr lang="tr-TR" sz="2800" b="1" dirty="0">
                <a:solidFill>
                  <a:srgbClr val="00B050"/>
                </a:solidFill>
              </a:rPr>
              <a:t>gıdanın iç kısımlarındaki </a:t>
            </a:r>
            <a:r>
              <a:rPr lang="tr-TR" sz="2800" b="1" dirty="0">
                <a:solidFill>
                  <a:schemeClr val="tx2"/>
                </a:solidFill>
              </a:rPr>
              <a:t>ısının y</a:t>
            </a:r>
            <a:r>
              <a:rPr lang="tr-TR" sz="2800" b="1" dirty="0">
                <a:solidFill>
                  <a:srgbClr val="0070C0"/>
                </a:solidFill>
              </a:rPr>
              <a:t>üzeye ulaşması </a:t>
            </a:r>
            <a:r>
              <a:rPr lang="tr-TR" sz="2800" b="1" dirty="0">
                <a:solidFill>
                  <a:schemeClr val="tx2"/>
                </a:solidFill>
              </a:rPr>
              <a:t>için </a:t>
            </a:r>
            <a:r>
              <a:rPr lang="tr-TR" sz="2800" b="1" dirty="0">
                <a:solidFill>
                  <a:srgbClr val="7030A0"/>
                </a:solidFill>
              </a:rPr>
              <a:t>kat edilen yol</a:t>
            </a:r>
            <a:r>
              <a:rPr lang="tr-TR" sz="2800" b="1" dirty="0">
                <a:solidFill>
                  <a:schemeClr val="tx2"/>
                </a:solidFill>
              </a:rPr>
              <a:t>, donma süresine etkili faktörlerden birisidir.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nedenle donma süresinin hesaplanmasında, gıdanın kalınlığı dikkate alınarak bu önemli faktörün etkisi karşılanmaktadır.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chemeClr val="tx2"/>
                </a:solidFill>
              </a:rPr>
              <a:t>Kalınlık arttıkça donma süresinin uzadığı bilinen bir gerçektir. </a:t>
            </a:r>
          </a:p>
        </p:txBody>
      </p:sp>
    </p:spTree>
    <p:extLst>
      <p:ext uri="{BB962C8B-B14F-4D97-AF65-F5344CB8AC3E}">
        <p14:creationId xmlns:p14="http://schemas.microsoft.com/office/powerpoint/2010/main" val="193025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Ambalaj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chemeClr val="tx2"/>
                </a:solidFill>
              </a:rPr>
              <a:t>Gıdanın ambalajlanmış olması, </a:t>
            </a:r>
            <a:r>
              <a:rPr lang="tr-TR" sz="2800" b="1" dirty="0">
                <a:solidFill>
                  <a:srgbClr val="00B050"/>
                </a:solidFill>
              </a:rPr>
              <a:t>donma süresini uzatan </a:t>
            </a:r>
            <a:r>
              <a:rPr lang="tr-TR" sz="2800" b="1" dirty="0">
                <a:solidFill>
                  <a:schemeClr val="tx2"/>
                </a:solidFill>
              </a:rPr>
              <a:t>en önemli faktörlerden birisidir.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chemeClr val="tx2"/>
                </a:solidFill>
              </a:rPr>
              <a:t>Ambalaj materyalinin </a:t>
            </a:r>
            <a:r>
              <a:rPr lang="tr-TR" sz="2800" b="1" dirty="0">
                <a:solidFill>
                  <a:srgbClr val="0070C0"/>
                </a:solidFill>
              </a:rPr>
              <a:t>ısıl iletkenlik katsayısı </a:t>
            </a:r>
            <a:r>
              <a:rPr lang="tr-TR" sz="2800" b="1" dirty="0">
                <a:solidFill>
                  <a:schemeClr val="tx2"/>
                </a:solidFill>
              </a:rPr>
              <a:t>ve </a:t>
            </a:r>
            <a:r>
              <a:rPr lang="tr-TR" sz="2800" b="1" dirty="0">
                <a:solidFill>
                  <a:srgbClr val="C00000"/>
                </a:solidFill>
              </a:rPr>
              <a:t>kalınlığı</a:t>
            </a:r>
            <a:r>
              <a:rPr lang="tr-TR" sz="2800" b="1" dirty="0">
                <a:solidFill>
                  <a:schemeClr val="tx2"/>
                </a:solidFill>
              </a:rPr>
              <a:t>, </a:t>
            </a:r>
            <a:r>
              <a:rPr lang="tr-TR" sz="2800" b="1" dirty="0">
                <a:solidFill>
                  <a:srgbClr val="00B050"/>
                </a:solidFill>
              </a:rPr>
              <a:t>ambalajın donma süresi </a:t>
            </a:r>
            <a:r>
              <a:rPr lang="tr-TR" sz="2800" b="1" dirty="0">
                <a:solidFill>
                  <a:schemeClr val="tx2"/>
                </a:solidFill>
              </a:rPr>
              <a:t>üzerine etkisini tayin eder.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chemeClr val="tx2"/>
                </a:solidFill>
              </a:rPr>
              <a:t>Dondurulmuş gıdalarda kullanılan ambalajların yapıldığı materyaller, genellikle </a:t>
            </a:r>
            <a:r>
              <a:rPr lang="tr-TR" sz="2800" b="1" dirty="0">
                <a:solidFill>
                  <a:srgbClr val="FF0000"/>
                </a:solidFill>
              </a:rPr>
              <a:t>kötü ısı iletkenidirler </a:t>
            </a:r>
            <a:r>
              <a:rPr lang="tr-TR" sz="2800" b="1" dirty="0">
                <a:solidFill>
                  <a:schemeClr val="tx2"/>
                </a:solidFill>
              </a:rPr>
              <a:t>ve bu nedenle </a:t>
            </a:r>
            <a:r>
              <a:rPr lang="tr-TR" sz="2800" b="1" dirty="0">
                <a:solidFill>
                  <a:srgbClr val="7030A0"/>
                </a:solidFill>
              </a:rPr>
              <a:t>donma süresine olumsuz etki ederler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62768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Ancak ambalajın etkisi sadece ısıl iletkenlik katsayısı ve kalınlığından kaynaklanmaz.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Ambalaj gıdayı ideal olarak bir deri gibi sarmalı, arada </a:t>
            </a:r>
            <a:r>
              <a:rPr lang="tr-TR" sz="2800" b="1" dirty="0">
                <a:solidFill>
                  <a:srgbClr val="0070C0"/>
                </a:solidFill>
              </a:rPr>
              <a:t>boşluk kalmamalıdır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Ambalajla gıda arasında kalabilecek </a:t>
            </a:r>
            <a:r>
              <a:rPr lang="tr-TR" sz="2800" b="1" dirty="0">
                <a:solidFill>
                  <a:srgbClr val="0070C0"/>
                </a:solidFill>
              </a:rPr>
              <a:t>hava boşluğu </a:t>
            </a:r>
            <a:r>
              <a:rPr lang="tr-TR" sz="2800" b="1" dirty="0">
                <a:solidFill>
                  <a:schemeClr val="tx2"/>
                </a:solidFill>
              </a:rPr>
              <a:t>yüzünden oluşan iki yeni sınır yüzey filmi, bu hususta ek olumsuzluklara neden olmaktadır (Şekil 3.40).</a:t>
            </a:r>
          </a:p>
        </p:txBody>
      </p:sp>
    </p:spTree>
    <p:extLst>
      <p:ext uri="{BB962C8B-B14F-4D97-AF65-F5344CB8AC3E}">
        <p14:creationId xmlns:p14="http://schemas.microsoft.com/office/powerpoint/2010/main" val="2162169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669481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Eğer ambalajla gıda arasında bir boşluk varsa, bu katman dikkate alınmadan yapılan bir donma süresi hesabı, tutarlı olmaz.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Normal olarak </a:t>
            </a:r>
            <a:r>
              <a:rPr lang="tr-TR" sz="2800" b="1" dirty="0">
                <a:solidFill>
                  <a:srgbClr val="00B050"/>
                </a:solidFill>
              </a:rPr>
              <a:t>ambalajın donma süresine etkisi</a:t>
            </a:r>
            <a:r>
              <a:rPr lang="tr-TR" sz="2800" b="1" dirty="0">
                <a:solidFill>
                  <a:schemeClr val="tx2"/>
                </a:solidFill>
              </a:rPr>
              <a:t>, </a:t>
            </a:r>
            <a:r>
              <a:rPr lang="tr-TR" sz="2800" b="1" dirty="0">
                <a:solidFill>
                  <a:srgbClr val="0070C0"/>
                </a:solidFill>
              </a:rPr>
              <a:t>toplam ısı transfer katsayısının hesaplanmasında</a:t>
            </a:r>
            <a:r>
              <a:rPr lang="tr-TR" sz="2800" b="1" dirty="0">
                <a:solidFill>
                  <a:schemeClr val="tx2"/>
                </a:solidFill>
              </a:rPr>
              <a:t> dikkate alınmaktadır.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63C2620B-C15E-4AF3-935E-B08151233F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712" y="526473"/>
            <a:ext cx="3933009" cy="5437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492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Gıda ve dondurucu ortam (</a:t>
            </a:r>
            <a:r>
              <a:rPr lang="tr-TR" sz="2800" b="1" dirty="0" err="1">
                <a:solidFill>
                  <a:srgbClr val="FF0000"/>
                </a:solidFill>
              </a:rPr>
              <a:t>frizantın</a:t>
            </a:r>
            <a:r>
              <a:rPr lang="tr-TR" sz="2800" b="1" dirty="0">
                <a:solidFill>
                  <a:srgbClr val="FF0000"/>
                </a:solidFill>
              </a:rPr>
              <a:t>) sıcaklık farkı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00B050"/>
                </a:solidFill>
              </a:rPr>
              <a:t>Gıdanın sıcaklığı </a:t>
            </a:r>
            <a:r>
              <a:rPr lang="tr-TR" sz="2800" b="1" dirty="0">
                <a:solidFill>
                  <a:schemeClr val="tx2"/>
                </a:solidFill>
              </a:rPr>
              <a:t>ile </a:t>
            </a:r>
            <a:r>
              <a:rPr lang="tr-TR" sz="2800" b="1" dirty="0">
                <a:solidFill>
                  <a:srgbClr val="0070C0"/>
                </a:solidFill>
              </a:rPr>
              <a:t>dondurucu ortamın sıcaklığı </a:t>
            </a:r>
            <a:r>
              <a:rPr lang="tr-TR" sz="2800" b="1" dirty="0">
                <a:solidFill>
                  <a:schemeClr val="tx2"/>
                </a:solidFill>
              </a:rPr>
              <a:t>arasındaki fark, ısı transferinin itici gücüdür.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fark büyüdükçe </a:t>
            </a:r>
            <a:r>
              <a:rPr lang="tr-TR" sz="2800" b="1" dirty="0">
                <a:solidFill>
                  <a:srgbClr val="7030A0"/>
                </a:solidFill>
              </a:rPr>
              <a:t>ısı transferi hızlanır </a:t>
            </a:r>
            <a:r>
              <a:rPr lang="tr-TR" sz="2800" b="1" dirty="0">
                <a:solidFill>
                  <a:schemeClr val="tx2"/>
                </a:solidFill>
              </a:rPr>
              <a:t>ve </a:t>
            </a:r>
            <a:r>
              <a:rPr lang="tr-TR" sz="2800" b="1" dirty="0">
                <a:solidFill>
                  <a:srgbClr val="C00000"/>
                </a:solidFill>
              </a:rPr>
              <a:t>donma süresi kısalır.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 err="1">
                <a:solidFill>
                  <a:schemeClr val="tx2"/>
                </a:solidFill>
              </a:rPr>
              <a:t>Kriyojenik</a:t>
            </a:r>
            <a:r>
              <a:rPr lang="tr-TR" sz="2800" b="1" dirty="0">
                <a:solidFill>
                  <a:schemeClr val="tx2"/>
                </a:solidFill>
              </a:rPr>
              <a:t> dondurmada donma süresinin kısalmasının nedenlerinden birisi budur.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durum Şekil 3.41'den de açıklıkla görülmektedir.</a:t>
            </a:r>
          </a:p>
        </p:txBody>
      </p:sp>
    </p:spTree>
    <p:extLst>
      <p:ext uri="{BB962C8B-B14F-4D97-AF65-F5344CB8AC3E}">
        <p14:creationId xmlns:p14="http://schemas.microsoft.com/office/powerpoint/2010/main" val="2471041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endParaRPr lang="tr-TR" sz="2800" b="1" dirty="0">
              <a:solidFill>
                <a:schemeClr val="tx2"/>
              </a:solidFill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036A8D27-009B-404C-905E-95F6434ABC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948" y="187036"/>
            <a:ext cx="4849252" cy="633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839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Yüzey filmi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chemeClr val="tx2"/>
                </a:solidFill>
              </a:rPr>
              <a:t>Gıdaların </a:t>
            </a:r>
            <a:r>
              <a:rPr lang="tr-TR" sz="2800" b="1" dirty="0">
                <a:solidFill>
                  <a:srgbClr val="00B050"/>
                </a:solidFill>
              </a:rPr>
              <a:t>bir akışkandan </a:t>
            </a:r>
            <a:r>
              <a:rPr lang="tr-TR" sz="2800" b="1" dirty="0">
                <a:solidFill>
                  <a:schemeClr val="tx2"/>
                </a:solidFill>
              </a:rPr>
              <a:t>yararlanılarak ısıtılması veya soğutulmasında ısı transferine direnç gösteren faktörlerden birisi, </a:t>
            </a:r>
            <a:r>
              <a:rPr lang="tr-TR" sz="2800" b="1" dirty="0">
                <a:solidFill>
                  <a:srgbClr val="0070C0"/>
                </a:solidFill>
              </a:rPr>
              <a:t>yüzey filmidir </a:t>
            </a:r>
            <a:r>
              <a:rPr lang="tr-TR" sz="2800" b="1" dirty="0">
                <a:solidFill>
                  <a:schemeClr val="tx2"/>
                </a:solidFill>
              </a:rPr>
              <a:t>(</a:t>
            </a:r>
            <a:r>
              <a:rPr lang="en-US" sz="2800" b="1" dirty="0">
                <a:solidFill>
                  <a:schemeClr val="tx2"/>
                </a:solidFill>
              </a:rPr>
              <a:t>boundary film</a:t>
            </a:r>
            <a:r>
              <a:rPr lang="tr-TR" sz="2800" b="1" dirty="0">
                <a:solidFill>
                  <a:schemeClr val="tx2"/>
                </a:solidFill>
              </a:rPr>
              <a:t>).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chemeClr val="tx2"/>
                </a:solidFill>
              </a:rPr>
              <a:t>Nitekim, örneğin; </a:t>
            </a:r>
            <a:r>
              <a:rPr lang="tr-TR" sz="2800" b="1" dirty="0">
                <a:solidFill>
                  <a:srgbClr val="0070C0"/>
                </a:solidFill>
              </a:rPr>
              <a:t>soğuk hava akımında </a:t>
            </a:r>
            <a:r>
              <a:rPr lang="tr-TR" sz="2800" b="1" dirty="0">
                <a:solidFill>
                  <a:schemeClr val="tx2"/>
                </a:solidFill>
              </a:rPr>
              <a:t>dondurmada; gıdanın yüzeyinde ve eğer ambalajlı ise ayrıca ambalajın yüzeylerinde, adeta oraya yapışmış gibi hareketsiz duran ve bu nedenle ısı yalıtkanı olarak davranan </a:t>
            </a:r>
            <a:r>
              <a:rPr lang="tr-TR" sz="2800" b="1" dirty="0">
                <a:solidFill>
                  <a:srgbClr val="C00000"/>
                </a:solidFill>
              </a:rPr>
              <a:t>yüzey filmleri </a:t>
            </a:r>
            <a:r>
              <a:rPr lang="tr-TR" sz="2800" b="1" dirty="0">
                <a:solidFill>
                  <a:schemeClr val="tx2"/>
                </a:solidFill>
              </a:rPr>
              <a:t>bulunur ve bunlar </a:t>
            </a:r>
            <a:r>
              <a:rPr lang="tr-TR" sz="2800" b="1" dirty="0">
                <a:solidFill>
                  <a:srgbClr val="00B050"/>
                </a:solidFill>
              </a:rPr>
              <a:t>donma süresini etkilerler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22136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Yüzey filminin kalınlığı </a:t>
            </a:r>
            <a:r>
              <a:rPr lang="tr-TR" sz="2800" b="1" dirty="0">
                <a:solidFill>
                  <a:schemeClr val="tx2"/>
                </a:solidFill>
              </a:rPr>
              <a:t>arttıkça, ısı transferi güçleşir.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chemeClr val="tx2"/>
                </a:solidFill>
              </a:rPr>
              <a:t>Dondurulacak materyalin yüzeyindeki filmin kalınlığı, </a:t>
            </a:r>
            <a:r>
              <a:rPr lang="tr-TR" sz="2800" b="1" dirty="0">
                <a:solidFill>
                  <a:srgbClr val="0070C0"/>
                </a:solidFill>
              </a:rPr>
              <a:t>hava hızı ve sıcaklığı </a:t>
            </a:r>
            <a:r>
              <a:rPr lang="tr-TR" sz="2800" b="1" dirty="0">
                <a:solidFill>
                  <a:schemeClr val="tx2"/>
                </a:solidFill>
              </a:rPr>
              <a:t>başta olmak üzere, çeşitli faktörler tarafından etkilenmektedir.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7030A0"/>
                </a:solidFill>
              </a:rPr>
              <a:t>Hava hızı arttıkça</a:t>
            </a:r>
            <a:r>
              <a:rPr lang="tr-TR" sz="2800" b="1" dirty="0">
                <a:solidFill>
                  <a:schemeClr val="tx2"/>
                </a:solidFill>
              </a:rPr>
              <a:t>, bu </a:t>
            </a:r>
            <a:r>
              <a:rPr lang="tr-TR" sz="2800" b="1" dirty="0">
                <a:solidFill>
                  <a:srgbClr val="C00000"/>
                </a:solidFill>
              </a:rPr>
              <a:t>filmin kalınlığı azalmakta </a:t>
            </a:r>
            <a:r>
              <a:rPr lang="tr-TR" sz="2800" b="1" dirty="0">
                <a:solidFill>
                  <a:schemeClr val="tx2"/>
                </a:solidFill>
              </a:rPr>
              <a:t>ve böylece ısı transferi iyileşmektedir.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chemeClr val="tx2"/>
                </a:solidFill>
              </a:rPr>
              <a:t>Yüzey filminin donma süresine etkisi, "</a:t>
            </a:r>
            <a:r>
              <a:rPr lang="tr-TR" sz="2800" b="1" dirty="0">
                <a:solidFill>
                  <a:srgbClr val="0070C0"/>
                </a:solidFill>
              </a:rPr>
              <a:t>yüzey film ısı transfer katsayısı"</a:t>
            </a:r>
            <a:r>
              <a:rPr lang="tr-TR" sz="2800" b="1" dirty="0">
                <a:solidFill>
                  <a:schemeClr val="tx2"/>
                </a:solidFill>
              </a:rPr>
              <a:t> değeri üzerinden hesaba dahil edilmektedir. </a:t>
            </a:r>
          </a:p>
        </p:txBody>
      </p:sp>
    </p:spTree>
    <p:extLst>
      <p:ext uri="{BB962C8B-B14F-4D97-AF65-F5344CB8AC3E}">
        <p14:creationId xmlns:p14="http://schemas.microsoft.com/office/powerpoint/2010/main" val="2427772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chemeClr val="tx2"/>
                </a:solidFill>
              </a:rPr>
              <a:t>Yüzey film ısı transfer katsayısı (</a:t>
            </a:r>
            <a:r>
              <a:rPr lang="tr-TR" sz="2800" b="1" dirty="0" err="1">
                <a:solidFill>
                  <a:schemeClr val="tx2"/>
                </a:solidFill>
              </a:rPr>
              <a:t>h</a:t>
            </a:r>
            <a:r>
              <a:rPr lang="tr-TR" sz="2800" b="1" baseline="-25000" dirty="0" err="1">
                <a:solidFill>
                  <a:schemeClr val="tx2"/>
                </a:solidFill>
              </a:rPr>
              <a:t>c</a:t>
            </a:r>
            <a:r>
              <a:rPr lang="tr-TR" sz="2800" b="1" dirty="0">
                <a:solidFill>
                  <a:schemeClr val="tx2"/>
                </a:solidFill>
              </a:rPr>
              <a:t>); aynı zamanda, "</a:t>
            </a:r>
            <a:r>
              <a:rPr lang="tr-TR" sz="2800" b="1" dirty="0">
                <a:solidFill>
                  <a:srgbClr val="0070C0"/>
                </a:solidFill>
              </a:rPr>
              <a:t>yüzey ısı transfer katsayısı</a:t>
            </a:r>
            <a:r>
              <a:rPr lang="tr-TR" sz="2800" b="1" dirty="0">
                <a:solidFill>
                  <a:schemeClr val="tx2"/>
                </a:solidFill>
              </a:rPr>
              <a:t>" veya "</a:t>
            </a:r>
            <a:r>
              <a:rPr lang="tr-TR" sz="2800" b="1" dirty="0" err="1">
                <a:solidFill>
                  <a:srgbClr val="00B050"/>
                </a:solidFill>
              </a:rPr>
              <a:t>konvektif</a:t>
            </a:r>
            <a:r>
              <a:rPr lang="tr-TR" sz="2800" b="1" dirty="0">
                <a:solidFill>
                  <a:srgbClr val="00B050"/>
                </a:solidFill>
              </a:rPr>
              <a:t> ısı transfer katsayısı</a:t>
            </a:r>
            <a:r>
              <a:rPr lang="tr-TR" sz="2800" b="1" dirty="0">
                <a:solidFill>
                  <a:schemeClr val="tx2"/>
                </a:solidFill>
              </a:rPr>
              <a:t>" gibi isimlerle de anılmakta olup, donma süresine etkili en önemli faktörlerden birisidir .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değer </a:t>
            </a:r>
            <a:r>
              <a:rPr lang="tr-TR" sz="2800" b="1" dirty="0">
                <a:solidFill>
                  <a:srgbClr val="C00000"/>
                </a:solidFill>
              </a:rPr>
              <a:t>arttıkça </a:t>
            </a:r>
            <a:r>
              <a:rPr lang="tr-TR" sz="2800" b="1" dirty="0">
                <a:solidFill>
                  <a:srgbClr val="0070C0"/>
                </a:solidFill>
              </a:rPr>
              <a:t>donma süresi kısalmaktadır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chemeClr val="tx2"/>
                </a:solidFill>
              </a:rPr>
              <a:t>Yüzey ısı transfer katsayısı </a:t>
            </a:r>
            <a:r>
              <a:rPr lang="tr-TR" sz="2800" b="1" dirty="0">
                <a:solidFill>
                  <a:srgbClr val="C00000"/>
                </a:solidFill>
              </a:rPr>
              <a:t>dondurma yöntemlerine bağlı </a:t>
            </a:r>
            <a:r>
              <a:rPr lang="tr-TR" sz="2800" b="1" dirty="0">
                <a:solidFill>
                  <a:schemeClr val="tx2"/>
                </a:solidFill>
              </a:rPr>
              <a:t>olarak farklılık göstermektedir.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chemeClr val="tx2"/>
                </a:solidFill>
              </a:rPr>
              <a:t>Ayrıca her yöntemde egemen olan bazı fiziksel koşullar da bu değeri etkilemektedir. </a:t>
            </a:r>
          </a:p>
        </p:txBody>
      </p:sp>
    </p:spTree>
    <p:extLst>
      <p:ext uri="{BB962C8B-B14F-4D97-AF65-F5344CB8AC3E}">
        <p14:creationId xmlns:p14="http://schemas.microsoft.com/office/powerpoint/2010/main" val="210594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4177" y="2332383"/>
            <a:ext cx="9575527" cy="4043017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Donma Süresi ve Donma Hızı </a:t>
            </a:r>
            <a:endParaRPr lang="tr-TR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7930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Örneğin </a:t>
            </a:r>
            <a:r>
              <a:rPr lang="tr-TR" sz="2800" b="1" dirty="0">
                <a:solidFill>
                  <a:srgbClr val="0070C0"/>
                </a:solidFill>
              </a:rPr>
              <a:t>plakalı dondurucularda</a:t>
            </a:r>
            <a:r>
              <a:rPr lang="tr-TR" sz="2800" b="1" dirty="0">
                <a:solidFill>
                  <a:schemeClr val="tx2"/>
                </a:solidFill>
              </a:rPr>
              <a:t>, dondurulan materyalle, </a:t>
            </a:r>
            <a:r>
              <a:rPr lang="tr-TR" sz="2800" b="1" dirty="0">
                <a:solidFill>
                  <a:srgbClr val="00B050"/>
                </a:solidFill>
              </a:rPr>
              <a:t>soğuk yüzeyin temas derecesi </a:t>
            </a:r>
            <a:r>
              <a:rPr lang="tr-TR" sz="2800" b="1" dirty="0">
                <a:solidFill>
                  <a:schemeClr val="tx2"/>
                </a:solidFill>
              </a:rPr>
              <a:t>bu hususta en önemli faktördür.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Buna karşın </a:t>
            </a:r>
            <a:r>
              <a:rPr lang="tr-TR" sz="2800" b="1" dirty="0">
                <a:solidFill>
                  <a:srgbClr val="7030A0"/>
                </a:solidFill>
              </a:rPr>
              <a:t>hava akımında dondurmada </a:t>
            </a:r>
            <a:r>
              <a:rPr lang="tr-TR" sz="2800" b="1" dirty="0">
                <a:solidFill>
                  <a:srgbClr val="FF0000"/>
                </a:solidFill>
              </a:rPr>
              <a:t>hava hızı</a:t>
            </a:r>
            <a:r>
              <a:rPr lang="tr-TR" sz="2800" b="1" dirty="0">
                <a:solidFill>
                  <a:schemeClr val="tx2"/>
                </a:solidFill>
              </a:rPr>
              <a:t>, </a:t>
            </a:r>
            <a:r>
              <a:rPr lang="tr-TR" sz="2800" b="1" dirty="0">
                <a:solidFill>
                  <a:srgbClr val="00B050"/>
                </a:solidFill>
              </a:rPr>
              <a:t>havanın akış karakteri</a:t>
            </a:r>
            <a:r>
              <a:rPr lang="tr-TR" sz="2800" b="1" dirty="0">
                <a:solidFill>
                  <a:schemeClr val="tx2"/>
                </a:solidFill>
              </a:rPr>
              <a:t>, dondurulan materyalin boyut ve şekli ile dondurulan cismin hava akışına karşı konumu gibi faktörler, yüzey ısı transfer katsayısını etkilemektedirler. </a:t>
            </a:r>
          </a:p>
        </p:txBody>
      </p:sp>
    </p:spTree>
    <p:extLst>
      <p:ext uri="{BB962C8B-B14F-4D97-AF65-F5344CB8AC3E}">
        <p14:creationId xmlns:p14="http://schemas.microsoft.com/office/powerpoint/2010/main" val="4135352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Havanın </a:t>
                </a:r>
                <a:r>
                  <a:rPr lang="tr-TR" sz="2800" b="1" dirty="0">
                    <a:solidFill>
                      <a:srgbClr val="7030A0"/>
                    </a:solidFill>
                  </a:rPr>
                  <a:t>doğal konveksiyonla hareketinde 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(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hava hızı &lt; 0.4 m/s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),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yüzey ısı transfer katsayısı (</a:t>
                </a:r>
                <a:r>
                  <a:rPr lang="tr-TR" sz="2800" b="1" dirty="0" err="1">
                    <a:solidFill>
                      <a:srgbClr val="FF0000"/>
                    </a:solidFill>
                  </a:rPr>
                  <a:t>h</a:t>
                </a:r>
                <a:r>
                  <a:rPr lang="tr-TR" sz="2800" b="1" baseline="-25000" dirty="0" err="1">
                    <a:solidFill>
                      <a:srgbClr val="FF0000"/>
                    </a:solidFill>
                  </a:rPr>
                  <a:t>c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) 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yaklaşık bir değer olarak 3.34 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Noilu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eşitlikle hesaplanmaktadır .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𝐡</m:t>
                          </m:r>
                        </m:e>
                        <m:sub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𝐜</m:t>
                          </m:r>
                        </m:sub>
                      </m:sSub>
                      <m:r>
                        <a:rPr lang="tr-TR" sz="2800" b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tr-TR" sz="2800" b="1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sz="2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tr-TR" sz="2800" b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1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𝐓</m:t>
                                  </m:r>
                                </m:e>
                                <m:sub>
                                  <m:r>
                                    <a:rPr lang="tr-TR" sz="2800" b="1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𝐲</m:t>
                                  </m:r>
                                </m:sub>
                              </m:sSub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1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𝐓</m:t>
                                  </m:r>
                                </m:e>
                                <m:sub>
                                  <m:r>
                                    <a:rPr lang="tr-TR" sz="2800" b="1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𝐡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𝟐𝟓</m:t>
                          </m:r>
                        </m:sup>
                      </m:sSup>
                    </m:oMath>
                  </m:oMathPara>
                </a14:m>
                <a:endParaRPr lang="tr-TR" sz="2800" b="1" dirty="0">
                  <a:solidFill>
                    <a:schemeClr val="tx2"/>
                  </a:solidFill>
                </a:endParaRP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 err="1">
                    <a:solidFill>
                      <a:schemeClr val="tx2"/>
                    </a:solidFill>
                  </a:rPr>
                  <a:t>T</a:t>
                </a:r>
                <a:r>
                  <a:rPr lang="tr-TR" sz="2800" b="1" baseline="-25000" dirty="0" err="1">
                    <a:solidFill>
                      <a:schemeClr val="tx2"/>
                    </a:solidFill>
                  </a:rPr>
                  <a:t>y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: Dondurulan materyalin yüzey sıcaklığı, °C,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 err="1">
                    <a:solidFill>
                      <a:schemeClr val="tx2"/>
                    </a:solidFill>
                  </a:rPr>
                  <a:t>T</a:t>
                </a:r>
                <a:r>
                  <a:rPr lang="tr-TR" sz="2800" b="1" baseline="-25000" dirty="0" err="1">
                    <a:solidFill>
                      <a:schemeClr val="tx2"/>
                    </a:solidFill>
                  </a:rPr>
                  <a:t>h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: Soğuk hava sıcaklığı, °C.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sz="28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564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Diğer taraftan, büyük parçacıklar halindeki materyallerin dondurulduğu,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zorlamalı soğuk hava dondurucularında 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(</a:t>
                </a:r>
                <a:r>
                  <a:rPr lang="tr-TR" sz="2800" b="1" dirty="0">
                    <a:solidFill>
                      <a:srgbClr val="C00000"/>
                    </a:solidFill>
                  </a:rPr>
                  <a:t>hava hızı &gt; 1 m/s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), 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yüzey ısı transfer katsayısı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, 3.35 veya 3.36 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No:Iu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eşitliklerle hesaplanabilmektedir .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Düz yüzeyli materyaller :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𝐡</m:t>
                          </m:r>
                        </m:e>
                        <m:sub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𝐜</m:t>
                          </m:r>
                        </m:sub>
                      </m:sSub>
                      <m:r>
                        <a:rPr lang="tr-TR" sz="2800" b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tr-TR" sz="2800" b="1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sz="2800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tr-TR" sz="2800" b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1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𝐕</m:t>
                                  </m:r>
                                </m:e>
                                <m:sub>
                                  <m:r>
                                    <a:rPr lang="tr-TR" sz="2800" b="1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𝐚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sup>
                      </m:sSup>
                    </m:oMath>
                  </m:oMathPara>
                </a14:m>
                <a:endParaRPr lang="tr-TR" sz="2800" b="1" dirty="0">
                  <a:solidFill>
                    <a:schemeClr val="tx2"/>
                  </a:solidFill>
                </a:endParaRP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Oval yüzeyli materyaller :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𝐡</m:t>
                          </m:r>
                        </m:e>
                        <m:sub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𝐜</m:t>
                          </m:r>
                        </m:sub>
                      </m:sSub>
                      <m:r>
                        <a:rPr lang="tr-TR" sz="2800" b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tr-TR" sz="2800" b="1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sz="2800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tr-TR" sz="2800" b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1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𝐕</m:t>
                                  </m:r>
                                </m:e>
                                <m:sub>
                                  <m:r>
                                    <a:rPr lang="tr-TR" sz="2800" b="1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𝐚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sup>
                      </m:sSup>
                    </m:oMath>
                  </m:oMathPara>
                </a14:m>
                <a:endParaRPr lang="tr-TR" sz="2800" b="1" dirty="0">
                  <a:solidFill>
                    <a:schemeClr val="tx2"/>
                  </a:solidFill>
                </a:endParaRP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 err="1">
                    <a:solidFill>
                      <a:schemeClr val="tx2"/>
                    </a:solidFill>
                  </a:rPr>
                  <a:t>V</a:t>
                </a:r>
                <a:r>
                  <a:rPr lang="tr-TR" sz="2800" b="1" baseline="-25000" dirty="0" err="1">
                    <a:solidFill>
                      <a:schemeClr val="tx2"/>
                    </a:solidFill>
                  </a:rPr>
                  <a:t>a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= Hava hızı, m/ s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sz="28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 b="-388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2008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4177" y="2332383"/>
            <a:ext cx="9575527" cy="4043017"/>
          </a:xfrm>
        </p:spPr>
        <p:txBody>
          <a:bodyPr>
            <a:normAutofit/>
          </a:bodyPr>
          <a:lstStyle/>
          <a:p>
            <a:r>
              <a:rPr lang="tr-TR" b="1" dirty="0"/>
              <a:t>Donma hızı </a:t>
            </a:r>
          </a:p>
        </p:txBody>
      </p:sp>
    </p:spTree>
    <p:extLst>
      <p:ext uri="{BB962C8B-B14F-4D97-AF65-F5344CB8AC3E}">
        <p14:creationId xmlns:p14="http://schemas.microsoft.com/office/powerpoint/2010/main" val="18354687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chemeClr val="tx2"/>
                </a:solidFill>
              </a:rPr>
              <a:t>Bir materyalin </a:t>
            </a:r>
            <a:r>
              <a:rPr lang="tr-TR" sz="2800" b="1" dirty="0">
                <a:solidFill>
                  <a:srgbClr val="0070C0"/>
                </a:solidFill>
              </a:rPr>
              <a:t>donma süresi</a:t>
            </a:r>
            <a:r>
              <a:rPr lang="tr-TR" sz="2800" b="1" dirty="0">
                <a:solidFill>
                  <a:schemeClr val="tx2"/>
                </a:solidFill>
              </a:rPr>
              <a:t>, onun </a:t>
            </a:r>
            <a:r>
              <a:rPr lang="tr-TR" sz="2800" b="1" dirty="0">
                <a:solidFill>
                  <a:srgbClr val="00B050"/>
                </a:solidFill>
              </a:rPr>
              <a:t>donma hızı hakkında </a:t>
            </a:r>
            <a:r>
              <a:rPr lang="tr-TR" sz="2800" b="1" dirty="0">
                <a:solidFill>
                  <a:schemeClr val="tx2"/>
                </a:solidFill>
              </a:rPr>
              <a:t>bir fikir vermez.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nedenle gıdaların donma süreleri kıyaslanarak onların donma hızları hakkında bir görüş bildirilemez.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chemeClr val="tx2"/>
                </a:solidFill>
              </a:rPr>
              <a:t>Örneğin bir </a:t>
            </a:r>
            <a:r>
              <a:rPr lang="tr-TR" sz="2800" b="1" dirty="0">
                <a:solidFill>
                  <a:srgbClr val="00B050"/>
                </a:solidFill>
              </a:rPr>
              <a:t>bezelye danesi </a:t>
            </a:r>
            <a:r>
              <a:rPr lang="tr-TR" sz="2800" b="1" dirty="0">
                <a:solidFill>
                  <a:schemeClr val="tx2"/>
                </a:solidFill>
              </a:rPr>
              <a:t>ile </a:t>
            </a:r>
            <a:r>
              <a:rPr lang="tr-TR" sz="2800" b="1" dirty="0">
                <a:solidFill>
                  <a:srgbClr val="C00000"/>
                </a:solidFill>
              </a:rPr>
              <a:t>bir çilek </a:t>
            </a:r>
            <a:r>
              <a:rPr lang="tr-TR" sz="2800" b="1" dirty="0">
                <a:solidFill>
                  <a:schemeClr val="tx2"/>
                </a:solidFill>
              </a:rPr>
              <a:t>0 °C'den -15 °C’ye </a:t>
            </a:r>
            <a:r>
              <a:rPr lang="tr-TR" sz="2800" b="1" dirty="0">
                <a:solidFill>
                  <a:srgbClr val="7030A0"/>
                </a:solidFill>
              </a:rPr>
              <a:t>ayni sürede soğuyarak </a:t>
            </a:r>
            <a:r>
              <a:rPr lang="tr-TR" sz="2800" b="1" dirty="0">
                <a:solidFill>
                  <a:schemeClr val="tx2"/>
                </a:solidFill>
              </a:rPr>
              <a:t>donmuş olsalar, bunların </a:t>
            </a:r>
            <a:r>
              <a:rPr lang="tr-TR" sz="2800" b="1" dirty="0">
                <a:solidFill>
                  <a:srgbClr val="3333CC"/>
                </a:solidFill>
              </a:rPr>
              <a:t>donma süresi eşit </a:t>
            </a:r>
            <a:r>
              <a:rPr lang="tr-TR" sz="2800" b="1" dirty="0">
                <a:solidFill>
                  <a:schemeClr val="tx2"/>
                </a:solidFill>
              </a:rPr>
              <a:t>olduğu halde </a:t>
            </a:r>
            <a:r>
              <a:rPr lang="tr-TR" sz="2800" b="1" dirty="0">
                <a:solidFill>
                  <a:srgbClr val="7030A0"/>
                </a:solidFill>
              </a:rPr>
              <a:t>donma hızları farklıdır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chemeClr val="tx2"/>
                </a:solidFill>
              </a:rPr>
              <a:t>Kuşkusuz ki </a:t>
            </a:r>
            <a:r>
              <a:rPr lang="tr-TR" sz="2800" b="1" dirty="0">
                <a:solidFill>
                  <a:srgbClr val="C00000"/>
                </a:solidFill>
              </a:rPr>
              <a:t>boyutu daha büyük </a:t>
            </a:r>
            <a:r>
              <a:rPr lang="tr-TR" sz="2800" b="1" dirty="0">
                <a:solidFill>
                  <a:schemeClr val="tx2"/>
                </a:solidFill>
              </a:rPr>
              <a:t>olan </a:t>
            </a:r>
            <a:r>
              <a:rPr lang="tr-TR" sz="2800" b="1" dirty="0">
                <a:solidFill>
                  <a:srgbClr val="FF0000"/>
                </a:solidFill>
              </a:rPr>
              <a:t>çilek</a:t>
            </a:r>
            <a:r>
              <a:rPr lang="tr-TR" sz="2800" b="1" dirty="0">
                <a:solidFill>
                  <a:schemeClr val="tx2"/>
                </a:solidFill>
              </a:rPr>
              <a:t> </a:t>
            </a:r>
            <a:r>
              <a:rPr lang="tr-TR" sz="2800" b="1" dirty="0">
                <a:solidFill>
                  <a:srgbClr val="00B050"/>
                </a:solidFill>
              </a:rPr>
              <a:t>bezelyeye göre </a:t>
            </a:r>
            <a:r>
              <a:rPr lang="tr-TR" sz="2800" b="1" dirty="0">
                <a:solidFill>
                  <a:srgbClr val="FF0000"/>
                </a:solidFill>
              </a:rPr>
              <a:t>daha hızlı donmuştur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1041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chemeClr val="tx2"/>
                </a:solidFill>
              </a:rPr>
              <a:t>Donma hızının çok </a:t>
            </a:r>
            <a:r>
              <a:rPr lang="tr-TR" sz="2800" b="1" dirty="0">
                <a:solidFill>
                  <a:srgbClr val="FF0000"/>
                </a:solidFill>
              </a:rPr>
              <a:t>farklı tanımları </a:t>
            </a:r>
            <a:r>
              <a:rPr lang="tr-TR" sz="2800" b="1" dirty="0">
                <a:solidFill>
                  <a:schemeClr val="tx2"/>
                </a:solidFill>
              </a:rPr>
              <a:t>bulunmaktadır.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chemeClr val="tx2"/>
                </a:solidFill>
              </a:rPr>
              <a:t>Bir grup araştırıcı donma hızını; "</a:t>
            </a:r>
            <a:r>
              <a:rPr lang="tr-TR" sz="2800" b="1" dirty="0">
                <a:solidFill>
                  <a:srgbClr val="7030A0"/>
                </a:solidFill>
              </a:rPr>
              <a:t>termal merkez sıcaklığının, T</a:t>
            </a:r>
            <a:r>
              <a:rPr lang="tr-TR" sz="2800" b="1" baseline="-25000" dirty="0">
                <a:solidFill>
                  <a:srgbClr val="7030A0"/>
                </a:solidFill>
              </a:rPr>
              <a:t>1</a:t>
            </a:r>
            <a:r>
              <a:rPr lang="tr-TR" sz="2800" b="1" dirty="0">
                <a:solidFill>
                  <a:srgbClr val="7030A0"/>
                </a:solidFill>
              </a:rPr>
              <a:t> dereceden T</a:t>
            </a:r>
            <a:r>
              <a:rPr lang="tr-TR" sz="2800" b="1" baseline="-25000" dirty="0">
                <a:solidFill>
                  <a:srgbClr val="7030A0"/>
                </a:solidFill>
              </a:rPr>
              <a:t>2</a:t>
            </a:r>
            <a:r>
              <a:rPr lang="tr-TR" sz="2800" b="1" dirty="0">
                <a:solidFill>
                  <a:srgbClr val="7030A0"/>
                </a:solidFill>
              </a:rPr>
              <a:t> dereceye düşmesi için geçen süre</a:t>
            </a:r>
            <a:r>
              <a:rPr lang="tr-TR" sz="2800" b="1" dirty="0">
                <a:solidFill>
                  <a:schemeClr val="tx2"/>
                </a:solidFill>
              </a:rPr>
              <a:t>" olarak tanımlanmaktadır.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chemeClr val="tx2"/>
                </a:solidFill>
              </a:rPr>
              <a:t>Ancak her araştırıcı bu tanımda yer alan </a:t>
            </a:r>
            <a:r>
              <a:rPr lang="tr-TR" sz="2800" b="1" dirty="0">
                <a:solidFill>
                  <a:srgbClr val="00B050"/>
                </a:solidFill>
              </a:rPr>
              <a:t>T</a:t>
            </a:r>
            <a:r>
              <a:rPr lang="tr-TR" sz="2800" b="1" baseline="-25000" dirty="0">
                <a:solidFill>
                  <a:srgbClr val="00B050"/>
                </a:solidFill>
              </a:rPr>
              <a:t>1</a:t>
            </a:r>
            <a:r>
              <a:rPr lang="tr-TR" sz="2800" b="1" dirty="0">
                <a:solidFill>
                  <a:srgbClr val="00B050"/>
                </a:solidFill>
              </a:rPr>
              <a:t> ve T</a:t>
            </a:r>
            <a:r>
              <a:rPr lang="tr-TR" sz="2800" b="1" baseline="-25000" dirty="0">
                <a:solidFill>
                  <a:srgbClr val="00B050"/>
                </a:solidFill>
              </a:rPr>
              <a:t>2</a:t>
            </a:r>
            <a:r>
              <a:rPr lang="tr-TR" sz="2800" b="1" dirty="0">
                <a:solidFill>
                  <a:srgbClr val="00B050"/>
                </a:solidFill>
              </a:rPr>
              <a:t> sıcaklıklarını farklı kabul etmektedir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chemeClr val="tx2"/>
                </a:solidFill>
              </a:rPr>
              <a:t>Bununla birlikte genellikle T</a:t>
            </a:r>
            <a:r>
              <a:rPr lang="tr-TR" sz="2800" b="1" baseline="-25000" dirty="0">
                <a:solidFill>
                  <a:schemeClr val="tx2"/>
                </a:solidFill>
              </a:rPr>
              <a:t>1</a:t>
            </a:r>
            <a:r>
              <a:rPr lang="tr-TR" sz="2800" b="1" dirty="0">
                <a:solidFill>
                  <a:schemeClr val="tx2"/>
                </a:solidFill>
              </a:rPr>
              <a:t> sıcaklığının -1 °C, T</a:t>
            </a:r>
            <a:r>
              <a:rPr lang="tr-TR" sz="2800" b="1" baseline="-25000" dirty="0">
                <a:solidFill>
                  <a:schemeClr val="tx2"/>
                </a:solidFill>
              </a:rPr>
              <a:t>2</a:t>
            </a:r>
            <a:r>
              <a:rPr lang="tr-TR" sz="2800" b="1" dirty="0">
                <a:solidFill>
                  <a:schemeClr val="tx2"/>
                </a:solidFill>
              </a:rPr>
              <a:t> sıcaklığının ise -7 °C olarak alınmasının daha doğru olduğu ileri sürülmektedir.</a:t>
            </a:r>
          </a:p>
        </p:txBody>
      </p:sp>
    </p:spTree>
    <p:extLst>
      <p:ext uri="{BB962C8B-B14F-4D97-AF65-F5344CB8AC3E}">
        <p14:creationId xmlns:p14="http://schemas.microsoft.com/office/powerpoint/2010/main" val="2248451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Sıcaklık aralığının </a:t>
            </a:r>
            <a:r>
              <a:rPr lang="tr-TR" sz="2800" b="1" dirty="0">
                <a:solidFill>
                  <a:srgbClr val="0070C0"/>
                </a:solidFill>
              </a:rPr>
              <a:t>-1 °C ve -7 °C </a:t>
            </a:r>
            <a:r>
              <a:rPr lang="tr-TR" sz="2800" b="1" dirty="0">
                <a:solidFill>
                  <a:schemeClr val="tx2"/>
                </a:solidFill>
              </a:rPr>
              <a:t>alınmasının bazı </a:t>
            </a:r>
            <a:r>
              <a:rPr lang="tr-TR" sz="2800" b="1" dirty="0">
                <a:solidFill>
                  <a:srgbClr val="00B050"/>
                </a:solidFill>
              </a:rPr>
              <a:t>mantıksal dayanakları </a:t>
            </a:r>
            <a:r>
              <a:rPr lang="tr-TR" sz="2800" b="1" dirty="0">
                <a:solidFill>
                  <a:schemeClr val="tx2"/>
                </a:solidFill>
              </a:rPr>
              <a:t>vardır.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Nitekim gıdadaki suyun çoğu bu sıcaklık bandında donmakta, donma sonucu </a:t>
            </a:r>
            <a:r>
              <a:rPr lang="tr-TR" sz="2800" b="1" dirty="0">
                <a:solidFill>
                  <a:srgbClr val="FF0000"/>
                </a:solidFill>
              </a:rPr>
              <a:t>hacim artışı </a:t>
            </a:r>
            <a:r>
              <a:rPr lang="tr-TR" sz="2800" b="1" dirty="0">
                <a:solidFill>
                  <a:schemeClr val="tx2"/>
                </a:solidFill>
              </a:rPr>
              <a:t>ve buna bağlı </a:t>
            </a:r>
            <a:r>
              <a:rPr lang="tr-TR" sz="2800" b="1" dirty="0">
                <a:solidFill>
                  <a:srgbClr val="7030A0"/>
                </a:solidFill>
              </a:rPr>
              <a:t>çatlamalar </a:t>
            </a:r>
            <a:r>
              <a:rPr lang="tr-TR" sz="2800" b="1" dirty="0">
                <a:solidFill>
                  <a:schemeClr val="tx2"/>
                </a:solidFill>
              </a:rPr>
              <a:t>bu aralıkta oluşmakta ve nihayet </a:t>
            </a:r>
            <a:r>
              <a:rPr lang="tr-TR" sz="2800" b="1" dirty="0">
                <a:solidFill>
                  <a:srgbClr val="C00000"/>
                </a:solidFill>
              </a:rPr>
              <a:t>proteinlerin </a:t>
            </a:r>
            <a:r>
              <a:rPr lang="tr-TR" sz="2800" b="1" dirty="0" err="1">
                <a:solidFill>
                  <a:srgbClr val="C00000"/>
                </a:solidFill>
              </a:rPr>
              <a:t>denatürasyonu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>
                <a:solidFill>
                  <a:schemeClr val="tx2"/>
                </a:solidFill>
              </a:rPr>
              <a:t>bu aralıkta en yüksek düzeyde gerçekleşmektedir. </a:t>
            </a:r>
          </a:p>
        </p:txBody>
      </p:sp>
    </p:spTree>
    <p:extLst>
      <p:ext uri="{BB962C8B-B14F-4D97-AF65-F5344CB8AC3E}">
        <p14:creationId xmlns:p14="http://schemas.microsoft.com/office/powerpoint/2010/main" val="80531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Diğer bir araştırıcı grubu ise donma hızının, dondurulan materyalin boyutları ile ilgili bir değer olduğunu göz önüne alarak, donma hızını; "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dondurulan materyalin termal merkezinin yüzeye olan en yakın mesafesinin, nominal donma süresine oranı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" olarak tanımlamakta ve 3.37 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No'lu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eşitlikle ifade etmektedirler.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tr-TR" sz="2800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V</m:t>
                      </m:r>
                      <m:r>
                        <a:rPr lang="tr-TR" sz="2800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tr-TR" sz="2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L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tr-TR" sz="2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den>
                      </m:f>
                    </m:oMath>
                  </m:oMathPara>
                </a14:m>
                <a:endParaRPr lang="tr-TR" sz="2800" b="1" dirty="0">
                  <a:solidFill>
                    <a:schemeClr val="tx2"/>
                  </a:solidFill>
                </a:endParaRP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sz="28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Dikdörtgen 2">
            <a:extLst>
              <a:ext uri="{FF2B5EF4-FFF2-40B4-BE49-F238E27FC236}">
                <a16:creationId xmlns:a16="http://schemas.microsoft.com/office/drawing/2014/main" id="{0665CC17-8F69-4CE1-9332-E5F482FB8DA8}"/>
              </a:ext>
            </a:extLst>
          </p:cNvPr>
          <p:cNvSpPr/>
          <p:nvPr/>
        </p:nvSpPr>
        <p:spPr>
          <a:xfrm>
            <a:off x="7479324" y="4076505"/>
            <a:ext cx="36341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>
                <a:solidFill>
                  <a:schemeClr val="tx2"/>
                </a:solidFill>
              </a:rPr>
              <a:t>L : Termal merkezin yüzeye olan en yakın mesafesi, cm, 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583560F4-2724-47BE-AED0-40D2F446EDE4}"/>
              </a:ext>
            </a:extLst>
          </p:cNvPr>
          <p:cNvSpPr/>
          <p:nvPr/>
        </p:nvSpPr>
        <p:spPr>
          <a:xfrm>
            <a:off x="4988309" y="5708609"/>
            <a:ext cx="42552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>
                <a:solidFill>
                  <a:schemeClr val="tx2"/>
                </a:solidFill>
              </a:rPr>
              <a:t>t : Nominal donma süresi, h. </a:t>
            </a:r>
            <a:endParaRPr lang="tr-TR" sz="2400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F8E4F3DA-B309-43CF-AEE7-3B935773EC99}"/>
              </a:ext>
            </a:extLst>
          </p:cNvPr>
          <p:cNvSpPr/>
          <p:nvPr/>
        </p:nvSpPr>
        <p:spPr>
          <a:xfrm>
            <a:off x="1329503" y="4707892"/>
            <a:ext cx="40161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>
                <a:solidFill>
                  <a:schemeClr val="tx2"/>
                </a:solidFill>
              </a:rPr>
              <a:t>V : Donma hızı, cm/ h, </a:t>
            </a:r>
          </a:p>
        </p:txBody>
      </p:sp>
    </p:spTree>
    <p:extLst>
      <p:ext uri="{BB962C8B-B14F-4D97-AF65-F5344CB8AC3E}">
        <p14:creationId xmlns:p14="http://schemas.microsoft.com/office/powerpoint/2010/main" val="442502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Görüldüğü gibi bu şekilde tanımlanan donma hızı, buz cephesinin yüzeyden içeriye doğru gelişme hızını ifade etmektedir.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Donma hızı gerçekte </a:t>
            </a:r>
            <a:r>
              <a:rPr lang="tr-TR" sz="2800" b="1" dirty="0">
                <a:solidFill>
                  <a:srgbClr val="0070C0"/>
                </a:solidFill>
              </a:rPr>
              <a:t>sabit değildir </a:t>
            </a:r>
            <a:r>
              <a:rPr lang="tr-TR" sz="2800" b="1" dirty="0">
                <a:solidFill>
                  <a:schemeClr val="tx2"/>
                </a:solidFill>
              </a:rPr>
              <a:t>ve </a:t>
            </a:r>
            <a:r>
              <a:rPr lang="tr-TR" sz="2800" b="1" dirty="0">
                <a:solidFill>
                  <a:srgbClr val="00B050"/>
                </a:solidFill>
              </a:rPr>
              <a:t>donma süresi </a:t>
            </a:r>
            <a:r>
              <a:rPr lang="tr-TR" sz="2800" b="1" dirty="0">
                <a:solidFill>
                  <a:schemeClr val="tx2"/>
                </a:solidFill>
              </a:rPr>
              <a:t>boyunca hızlanarak </a:t>
            </a:r>
            <a:r>
              <a:rPr lang="tr-TR" sz="2800" b="1" dirty="0">
                <a:solidFill>
                  <a:srgbClr val="C00000"/>
                </a:solidFill>
              </a:rPr>
              <a:t>artar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nedenle 3.37 No.’</a:t>
            </a:r>
            <a:r>
              <a:rPr lang="tr-TR" sz="2800" b="1" dirty="0" err="1">
                <a:solidFill>
                  <a:schemeClr val="tx2"/>
                </a:solidFill>
              </a:rPr>
              <a:t>Iu</a:t>
            </a:r>
            <a:r>
              <a:rPr lang="tr-TR" sz="2800" b="1" dirty="0">
                <a:solidFill>
                  <a:schemeClr val="tx2"/>
                </a:solidFill>
              </a:rPr>
              <a:t> eşitlik ile hesaplanan donma hızı "</a:t>
            </a:r>
            <a:r>
              <a:rPr lang="tr-TR" sz="2800" b="1" dirty="0">
                <a:solidFill>
                  <a:srgbClr val="7030A0"/>
                </a:solidFill>
              </a:rPr>
              <a:t>Ortalama donma hızı</a:t>
            </a:r>
            <a:r>
              <a:rPr lang="tr-TR" sz="2800" b="1" dirty="0">
                <a:solidFill>
                  <a:schemeClr val="tx2"/>
                </a:solidFill>
              </a:rPr>
              <a:t>" veya "</a:t>
            </a:r>
            <a:r>
              <a:rPr lang="tr-TR" sz="2800" b="1" dirty="0">
                <a:solidFill>
                  <a:srgbClr val="0070C0"/>
                </a:solidFill>
              </a:rPr>
              <a:t>İntegral donma hızı</a:t>
            </a:r>
            <a:r>
              <a:rPr lang="tr-TR" sz="2800" b="1" dirty="0">
                <a:solidFill>
                  <a:schemeClr val="tx2"/>
                </a:solidFill>
              </a:rPr>
              <a:t>" olarak anılır. </a:t>
            </a:r>
          </a:p>
        </p:txBody>
      </p:sp>
    </p:spTree>
    <p:extLst>
      <p:ext uri="{BB962C8B-B14F-4D97-AF65-F5344CB8AC3E}">
        <p14:creationId xmlns:p14="http://schemas.microsoft.com/office/powerpoint/2010/main" val="1871928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0070C0"/>
                </a:solidFill>
              </a:rPr>
              <a:t>Donma hızı</a:t>
            </a:r>
            <a:r>
              <a:rPr lang="tr-TR" sz="2800" b="1" dirty="0">
                <a:solidFill>
                  <a:schemeClr val="tx2"/>
                </a:solidFill>
              </a:rPr>
              <a:t>, </a:t>
            </a:r>
            <a:r>
              <a:rPr lang="tr-TR" sz="2800" b="1" dirty="0">
                <a:solidFill>
                  <a:srgbClr val="00B050"/>
                </a:solidFill>
              </a:rPr>
              <a:t>dondurulan gıdanın kalitesi </a:t>
            </a:r>
            <a:r>
              <a:rPr lang="tr-TR" sz="2800" b="1" dirty="0">
                <a:solidFill>
                  <a:schemeClr val="tx2"/>
                </a:solidFill>
              </a:rPr>
              <a:t>üzerine etkili en önemli faktörlerden birisidir.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yüzden donma hızının çeşitli ülkelerin mevzuatında sınıflandırıldığı ve tanımlandığı görülmektedir.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chemeClr val="tx2"/>
                </a:solidFill>
              </a:rPr>
              <a:t>Ancak çok çeşitli sınıflandırmaların yapıldığı da bir gerçektir.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chemeClr val="tx2"/>
                </a:solidFill>
              </a:rPr>
              <a:t>Tablo 3.27'de yaygın olarak benimsenmiş bir sınıflandırma ve bunların hangi tip dondurucularda </a:t>
            </a:r>
            <a:r>
              <a:rPr lang="tr-TR" sz="2800" b="1" dirty="0" err="1">
                <a:solidFill>
                  <a:schemeClr val="tx2"/>
                </a:solidFill>
              </a:rPr>
              <a:t>sözkonusu</a:t>
            </a:r>
            <a:r>
              <a:rPr lang="tr-TR" sz="2800" b="1" dirty="0">
                <a:solidFill>
                  <a:schemeClr val="tx2"/>
                </a:solidFill>
              </a:rPr>
              <a:t> olduğu gösterilmiştir.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endParaRPr lang="tr-TR" sz="2800" b="1" dirty="0">
              <a:solidFill>
                <a:schemeClr val="tx2"/>
              </a:solidFill>
            </a:endParaRP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endParaRPr lang="tr-TR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479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Bir gıdanın donma olayı, üç aşamada gerçekleşmektedir.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Birinci aşama,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gıdanın bulunduğu sıcaklıktan, donma başlangıç derecesine kadar, yani; suyun kristalleşmeye başladığı ana kadar geçen süredir.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süreye "</a:t>
            </a:r>
            <a:r>
              <a:rPr lang="tr-TR" sz="2800" b="1" dirty="0">
                <a:solidFill>
                  <a:srgbClr val="FF0000"/>
                </a:solidFill>
              </a:rPr>
              <a:t>donma öncesi soğuma</a:t>
            </a:r>
            <a:r>
              <a:rPr lang="tr-TR" sz="2800" b="1" dirty="0">
                <a:solidFill>
                  <a:schemeClr val="tx2"/>
                </a:solidFill>
              </a:rPr>
              <a:t>" denir.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yalın bir soğuma aşamasıdır. </a:t>
            </a:r>
          </a:p>
        </p:txBody>
      </p:sp>
    </p:spTree>
    <p:extLst>
      <p:ext uri="{BB962C8B-B14F-4D97-AF65-F5344CB8AC3E}">
        <p14:creationId xmlns:p14="http://schemas.microsoft.com/office/powerpoint/2010/main" val="294840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endParaRPr lang="tr-TR" sz="2800" b="1" dirty="0">
              <a:solidFill>
                <a:schemeClr val="tx2"/>
              </a:solidFill>
            </a:endParaRP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endParaRPr lang="tr-TR" sz="2800" b="1" dirty="0">
              <a:solidFill>
                <a:schemeClr val="tx2"/>
              </a:solidFill>
            </a:endParaRPr>
          </a:p>
        </p:txBody>
      </p:sp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DF78E2D1-F9D4-4331-A8A0-4948A67FEF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7038986"/>
              </p:ext>
            </p:extLst>
          </p:nvPr>
        </p:nvGraphicFramePr>
        <p:xfrm>
          <a:off x="840802" y="1266679"/>
          <a:ext cx="10713544" cy="39166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97003">
                  <a:extLst>
                    <a:ext uri="{9D8B030D-6E8A-4147-A177-3AD203B41FA5}">
                      <a16:colId xmlns:a16="http://schemas.microsoft.com/office/drawing/2014/main" val="4226713984"/>
                    </a:ext>
                  </a:extLst>
                </a:gridCol>
                <a:gridCol w="2743273">
                  <a:extLst>
                    <a:ext uri="{9D8B030D-6E8A-4147-A177-3AD203B41FA5}">
                      <a16:colId xmlns:a16="http://schemas.microsoft.com/office/drawing/2014/main" val="4248750939"/>
                    </a:ext>
                  </a:extLst>
                </a:gridCol>
                <a:gridCol w="4373268">
                  <a:extLst>
                    <a:ext uri="{9D8B030D-6E8A-4147-A177-3AD203B41FA5}">
                      <a16:colId xmlns:a16="http://schemas.microsoft.com/office/drawing/2014/main" val="207693647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 rtl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 dirty="0">
                          <a:effectLst/>
                        </a:rPr>
                        <a:t>Donma hızı</a:t>
                      </a:r>
                      <a:endParaRPr lang="tr-TR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 dirty="0">
                          <a:effectLst/>
                        </a:rPr>
                        <a:t>Donma hızı (cm/ h)</a:t>
                      </a:r>
                      <a:endParaRPr lang="tr-TR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 dirty="0">
                          <a:effectLst/>
                        </a:rPr>
                        <a:t>Dondurucu tipi</a:t>
                      </a:r>
                      <a:endParaRPr lang="tr-TR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45316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>
                          <a:effectLst/>
                        </a:rPr>
                        <a:t>Yavaş dondurma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 dirty="0">
                          <a:effectLst/>
                        </a:rPr>
                        <a:t>0,2'ye kadar</a:t>
                      </a:r>
                      <a:endParaRPr lang="tr-TR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 dirty="0">
                          <a:effectLst/>
                        </a:rPr>
                        <a:t>Durgun soğuk hava dondurucu</a:t>
                      </a:r>
                      <a:endParaRPr lang="tr-TR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358637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>
                          <a:effectLst/>
                        </a:rPr>
                        <a:t>Çabuk dondurma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 dirty="0">
                          <a:effectLst/>
                        </a:rPr>
                        <a:t>0,3-0,5</a:t>
                      </a:r>
                      <a:endParaRPr lang="tr-TR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 dirty="0">
                          <a:effectLst/>
                        </a:rPr>
                        <a:t>Hava dolaşımlı dondurucu ve plakalı dondurucu</a:t>
                      </a:r>
                      <a:endParaRPr lang="tr-TR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035538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>
                          <a:effectLst/>
                        </a:rPr>
                        <a:t>Hızlı dondurma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 dirty="0">
                          <a:effectLst/>
                        </a:rPr>
                        <a:t>0,5-1,0</a:t>
                      </a:r>
                      <a:endParaRPr lang="tr-TR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 dirty="0">
                          <a:effectLst/>
                        </a:rPr>
                        <a:t>Akışkan yatak dondurucu</a:t>
                      </a:r>
                      <a:endParaRPr lang="tr-TR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000387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>
                          <a:effectLst/>
                        </a:rPr>
                        <a:t>Aşırı hızlı dondurma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 dirty="0">
                          <a:effectLst/>
                        </a:rPr>
                        <a:t>1,0 üzerinde</a:t>
                      </a:r>
                      <a:endParaRPr lang="tr-TR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 dirty="0" err="1">
                          <a:effectLst/>
                        </a:rPr>
                        <a:t>Kriyojenik</a:t>
                      </a:r>
                      <a:r>
                        <a:rPr lang="tr-TR" sz="2800" dirty="0">
                          <a:effectLst/>
                        </a:rPr>
                        <a:t> dondurucu </a:t>
                      </a:r>
                    </a:p>
                    <a:p>
                      <a:pPr algn="l" rtl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 dirty="0">
                          <a:effectLst/>
                        </a:rPr>
                        <a:t> </a:t>
                      </a:r>
                      <a:endParaRPr lang="tr-TR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171318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7520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Yukarıda açıklandığı gibi, </a:t>
            </a:r>
            <a:r>
              <a:rPr lang="tr-TR" sz="2800" b="1" dirty="0">
                <a:solidFill>
                  <a:srgbClr val="0070C0"/>
                </a:solidFill>
              </a:rPr>
              <a:t>dondurulan materyaldeki buz cephesinin dışarıdan içeriye doğru adeta hareket hızını gösteren ve cm/h birimiyle </a:t>
            </a:r>
            <a:r>
              <a:rPr lang="tr-TR" sz="2800" b="1" dirty="0">
                <a:solidFill>
                  <a:schemeClr val="tx2"/>
                </a:solidFill>
              </a:rPr>
              <a:t>ifade edilen donma hızı tanımına ek olarak, </a:t>
            </a:r>
            <a:r>
              <a:rPr lang="tr-TR" sz="2800" b="1" dirty="0">
                <a:solidFill>
                  <a:srgbClr val="FF0000"/>
                </a:solidFill>
              </a:rPr>
              <a:t>başka tanımlar da vardır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Nitekim donma hızı; dondurulan materyalin </a:t>
            </a:r>
            <a:r>
              <a:rPr lang="tr-TR" sz="2800" b="1" dirty="0">
                <a:solidFill>
                  <a:srgbClr val="00B050"/>
                </a:solidFill>
              </a:rPr>
              <a:t>dondurucuya giriş sıcaklığı</a:t>
            </a:r>
            <a:r>
              <a:rPr lang="tr-TR" sz="2800" b="1" dirty="0">
                <a:solidFill>
                  <a:schemeClr val="tx2"/>
                </a:solidFill>
              </a:rPr>
              <a:t> ile </a:t>
            </a:r>
            <a:r>
              <a:rPr lang="tr-TR" sz="2800" b="1" dirty="0">
                <a:solidFill>
                  <a:srgbClr val="7030A0"/>
                </a:solidFill>
              </a:rPr>
              <a:t>son sıcaklığı </a:t>
            </a:r>
            <a:r>
              <a:rPr lang="tr-TR" sz="2800" b="1" dirty="0">
                <a:solidFill>
                  <a:schemeClr val="tx2"/>
                </a:solidFill>
              </a:rPr>
              <a:t>arasındaki farkın, </a:t>
            </a:r>
            <a:r>
              <a:rPr lang="tr-TR" sz="2800" b="1" dirty="0">
                <a:solidFill>
                  <a:srgbClr val="C00000"/>
                </a:solidFill>
              </a:rPr>
              <a:t>donma süresine </a:t>
            </a:r>
            <a:r>
              <a:rPr lang="tr-TR" sz="2800" b="1" dirty="0">
                <a:solidFill>
                  <a:schemeClr val="tx2"/>
                </a:solidFill>
              </a:rPr>
              <a:t>bölümüyle elde edilen değer </a:t>
            </a:r>
            <a:r>
              <a:rPr lang="tr-TR" sz="2800" b="1" dirty="0">
                <a:solidFill>
                  <a:srgbClr val="0070C0"/>
                </a:solidFill>
              </a:rPr>
              <a:t>°C/h (veya °C/</a:t>
            </a:r>
            <a:r>
              <a:rPr lang="tr-TR" sz="2800" b="1" dirty="0" err="1">
                <a:solidFill>
                  <a:srgbClr val="0070C0"/>
                </a:solidFill>
              </a:rPr>
              <a:t>dak</a:t>
            </a:r>
            <a:r>
              <a:rPr lang="tr-TR" sz="2800" b="1" dirty="0">
                <a:solidFill>
                  <a:srgbClr val="0070C0"/>
                </a:solidFill>
              </a:rPr>
              <a:t>.) </a:t>
            </a:r>
            <a:r>
              <a:rPr lang="tr-TR" sz="2800" b="1" dirty="0">
                <a:solidFill>
                  <a:schemeClr val="tx2"/>
                </a:solidFill>
              </a:rPr>
              <a:t>şeklindeki tanım da yaygın olarak kullanılmaktadır. </a:t>
            </a:r>
          </a:p>
        </p:txBody>
      </p:sp>
    </p:spTree>
    <p:extLst>
      <p:ext uri="{BB962C8B-B14F-4D97-AF65-F5344CB8AC3E}">
        <p14:creationId xmlns:p14="http://schemas.microsoft.com/office/powerpoint/2010/main" val="1102754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chemeClr val="tx2"/>
                </a:solidFill>
              </a:rPr>
              <a:t>Bu, belli bir zaman diliminde kaç derece soğuma sağlandığını göstermesi bakımından daha anlamlı bulunabilir.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yolla, dondurulan maddenin herhangi bir noktasındaki donma hızı; bu noktadaki başlangıç sıcaklığı ile son sıcaklık arasındaki farkın, bunun gerçekleşmesi için geçen süreye bölünmesiyle hesaplanma olanağı da vardır.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chemeClr val="tx2"/>
                </a:solidFill>
              </a:rPr>
              <a:t>Donma hızının, donma grafiğine yansıması Şekil 3.42'de gösterilmiştir. </a:t>
            </a:r>
          </a:p>
        </p:txBody>
      </p:sp>
    </p:spTree>
    <p:extLst>
      <p:ext uri="{BB962C8B-B14F-4D97-AF65-F5344CB8AC3E}">
        <p14:creationId xmlns:p14="http://schemas.microsoft.com/office/powerpoint/2010/main" val="3291605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>
              <a:solidFill>
                <a:schemeClr val="tx2"/>
              </a:solidFill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1D8A31A3-16AE-4E47-9F22-9F5FEA45075F}"/>
              </a:ext>
            </a:extLst>
          </p:cNvPr>
          <p:cNvSpPr/>
          <p:nvPr/>
        </p:nvSpPr>
        <p:spPr>
          <a:xfrm>
            <a:off x="1118898" y="374073"/>
            <a:ext cx="10157354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20000"/>
              </a:lnSpc>
              <a:spcAft>
                <a:spcPts val="0"/>
              </a:spcAft>
            </a:pPr>
            <a:r>
              <a:rPr lang="tr-TR" sz="28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Şekil Küp şeklinde doğranmış havuçların dört farklı hızla dondurulmalarına ait donma diyagramları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14B91E58-29A8-41F3-B685-B3418F1CF6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996" y="1500535"/>
            <a:ext cx="7000857" cy="5047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75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>
              <a:solidFill>
                <a:schemeClr val="tx2"/>
              </a:solidFill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C497A271-8C11-4177-B988-B0DCFD6404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438" y="0"/>
            <a:ext cx="9536272" cy="6639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649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süreci "</a:t>
            </a:r>
            <a:r>
              <a:rPr lang="tr-TR" sz="2800" b="1" dirty="0">
                <a:solidFill>
                  <a:srgbClr val="0070C0"/>
                </a:solidFill>
              </a:rPr>
              <a:t>donma aşaması</a:t>
            </a:r>
            <a:r>
              <a:rPr lang="tr-TR" sz="2800" b="1" dirty="0">
                <a:solidFill>
                  <a:schemeClr val="tx2"/>
                </a:solidFill>
              </a:rPr>
              <a:t>" izler.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chemeClr val="tx2"/>
                </a:solidFill>
              </a:rPr>
              <a:t>Donma aşaması, </a:t>
            </a:r>
            <a:r>
              <a:rPr lang="tr-TR" sz="2800" b="1" dirty="0">
                <a:solidFill>
                  <a:srgbClr val="00B050"/>
                </a:solidFill>
              </a:rPr>
              <a:t>donma başlangıç sıcaklığından </a:t>
            </a:r>
            <a:r>
              <a:rPr lang="tr-TR" sz="2800" b="1" dirty="0">
                <a:solidFill>
                  <a:srgbClr val="FF0000"/>
                </a:solidFill>
              </a:rPr>
              <a:t>son </a:t>
            </a:r>
            <a:r>
              <a:rPr lang="tr-TR" sz="2800" b="1" dirty="0" err="1">
                <a:solidFill>
                  <a:srgbClr val="FF0000"/>
                </a:solidFill>
              </a:rPr>
              <a:t>ötektik</a:t>
            </a:r>
            <a:r>
              <a:rPr lang="tr-TR" sz="2800" b="1" dirty="0">
                <a:solidFill>
                  <a:srgbClr val="FF0000"/>
                </a:solidFill>
              </a:rPr>
              <a:t> sıcaklığa </a:t>
            </a:r>
            <a:r>
              <a:rPr lang="tr-TR" sz="2800" b="1" dirty="0">
                <a:solidFill>
                  <a:schemeClr val="tx2"/>
                </a:solidFill>
              </a:rPr>
              <a:t>ulaşılana kadar geçen süreyi kapsamaktadır.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aşamada su, gittikçe düşen sıcaklıklarda donmakta, su buz kristallerine dönüşmekte ve serbest kalan </a:t>
            </a:r>
            <a:r>
              <a:rPr lang="tr-TR" sz="2800" b="1" dirty="0">
                <a:solidFill>
                  <a:srgbClr val="0070C0"/>
                </a:solidFill>
              </a:rPr>
              <a:t>donma gizli ısısı uzaklaştırılmaktadır.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süreç boyunca dondurulan gıdanın belli bir noktasındaki </a:t>
            </a:r>
            <a:r>
              <a:rPr lang="tr-TR" sz="2800" b="1" dirty="0">
                <a:solidFill>
                  <a:srgbClr val="C00000"/>
                </a:solidFill>
              </a:rPr>
              <a:t>sıcaklık hemen hemen sabit kalmaktadır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76339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Bunun nedeni </a:t>
            </a:r>
            <a:r>
              <a:rPr lang="tr-TR" sz="2800" b="1" dirty="0">
                <a:solidFill>
                  <a:schemeClr val="tx2"/>
                </a:solidFill>
              </a:rPr>
              <a:t>ise daha önce değinildiği gibi, gıdadan uzaklaştırılan ısının sadece </a:t>
            </a:r>
            <a:r>
              <a:rPr lang="tr-TR" sz="2800" b="1" dirty="0">
                <a:solidFill>
                  <a:srgbClr val="0070C0"/>
                </a:solidFill>
              </a:rPr>
              <a:t>suyun </a:t>
            </a:r>
            <a:r>
              <a:rPr lang="tr-TR" sz="2800" b="1" dirty="0" err="1">
                <a:solidFill>
                  <a:srgbClr val="0070C0"/>
                </a:solidFill>
              </a:rPr>
              <a:t>kristalizasyon</a:t>
            </a:r>
            <a:r>
              <a:rPr lang="tr-TR" sz="2800" b="1" dirty="0">
                <a:solidFill>
                  <a:srgbClr val="0070C0"/>
                </a:solidFill>
              </a:rPr>
              <a:t> gizli ısısını </a:t>
            </a:r>
            <a:r>
              <a:rPr lang="tr-TR" sz="2800" b="1" dirty="0">
                <a:solidFill>
                  <a:schemeClr val="tx2"/>
                </a:solidFill>
              </a:rPr>
              <a:t>karşılamasıdır.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yüzden bu süreç boyunca dondurulan materyalin sıcaklığı sabit kalmaktadır.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Gıdada bulunan </a:t>
            </a:r>
            <a:r>
              <a:rPr lang="tr-TR" sz="2800" b="1" dirty="0">
                <a:solidFill>
                  <a:srgbClr val="00B050"/>
                </a:solidFill>
              </a:rPr>
              <a:t>donabilir nitelikteki suyun </a:t>
            </a:r>
            <a:r>
              <a:rPr lang="tr-TR" sz="2800" b="1" dirty="0">
                <a:solidFill>
                  <a:schemeClr val="tx2"/>
                </a:solidFill>
              </a:rPr>
              <a:t>tamamına yakını donunca, yani </a:t>
            </a:r>
            <a:r>
              <a:rPr lang="tr-TR" sz="2800" b="1" dirty="0">
                <a:solidFill>
                  <a:srgbClr val="7030A0"/>
                </a:solidFill>
              </a:rPr>
              <a:t>son </a:t>
            </a:r>
            <a:r>
              <a:rPr lang="tr-TR" sz="2800" b="1" dirty="0" err="1">
                <a:solidFill>
                  <a:srgbClr val="7030A0"/>
                </a:solidFill>
              </a:rPr>
              <a:t>ötektik</a:t>
            </a:r>
            <a:r>
              <a:rPr lang="tr-TR" sz="2800" b="1" dirty="0">
                <a:solidFill>
                  <a:srgbClr val="7030A0"/>
                </a:solidFill>
              </a:rPr>
              <a:t> noktaya </a:t>
            </a:r>
            <a:r>
              <a:rPr lang="tr-TR" sz="2800" b="1" dirty="0">
                <a:solidFill>
                  <a:schemeClr val="tx2"/>
                </a:solidFill>
              </a:rPr>
              <a:t>erişilince donma aşaması sona erer ve yeni bir soğuma aşaması başlar. </a:t>
            </a:r>
          </a:p>
        </p:txBody>
      </p:sp>
    </p:spTree>
    <p:extLst>
      <p:ext uri="{BB962C8B-B14F-4D97-AF65-F5344CB8AC3E}">
        <p14:creationId xmlns:p14="http://schemas.microsoft.com/office/powerpoint/2010/main" val="3941321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Donma sonundaki bu </a:t>
            </a:r>
            <a:r>
              <a:rPr lang="tr-TR" sz="2800" b="1" dirty="0">
                <a:solidFill>
                  <a:srgbClr val="0070C0"/>
                </a:solidFill>
              </a:rPr>
              <a:t>soğuma aşamasında </a:t>
            </a:r>
            <a:r>
              <a:rPr lang="tr-TR" sz="2800" b="1" dirty="0">
                <a:solidFill>
                  <a:schemeClr val="tx2"/>
                </a:solidFill>
              </a:rPr>
              <a:t>gıda, donmanın sona erdiği sıcaklıktan "</a:t>
            </a:r>
            <a:r>
              <a:rPr lang="tr-TR" sz="2800" b="1" dirty="0">
                <a:solidFill>
                  <a:srgbClr val="7030A0"/>
                </a:solidFill>
              </a:rPr>
              <a:t>son sıcaklığa</a:t>
            </a:r>
            <a:r>
              <a:rPr lang="tr-TR" sz="2800" b="1" dirty="0">
                <a:solidFill>
                  <a:schemeClr val="tx2"/>
                </a:solidFill>
              </a:rPr>
              <a:t>" veya "</a:t>
            </a:r>
            <a:r>
              <a:rPr lang="tr-TR" sz="2800" b="1" dirty="0">
                <a:solidFill>
                  <a:srgbClr val="C00000"/>
                </a:solidFill>
              </a:rPr>
              <a:t>dengeleme sıcaklığına</a:t>
            </a:r>
            <a:r>
              <a:rPr lang="tr-TR" sz="2800" b="1" dirty="0">
                <a:solidFill>
                  <a:schemeClr val="tx2"/>
                </a:solidFill>
              </a:rPr>
              <a:t>" kadar soğur.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C00000"/>
                </a:solidFill>
              </a:rPr>
              <a:t>Son sıcaklık</a:t>
            </a:r>
            <a:r>
              <a:rPr lang="tr-TR" sz="2800" b="1" dirty="0">
                <a:solidFill>
                  <a:schemeClr val="tx2"/>
                </a:solidFill>
              </a:rPr>
              <a:t>; </a:t>
            </a:r>
            <a:r>
              <a:rPr lang="tr-TR" sz="2800" b="1" dirty="0">
                <a:solidFill>
                  <a:srgbClr val="00B050"/>
                </a:solidFill>
              </a:rPr>
              <a:t>gıdanın termal merkezi </a:t>
            </a:r>
            <a:r>
              <a:rPr lang="tr-TR" sz="2800" b="1" dirty="0">
                <a:solidFill>
                  <a:schemeClr val="tx2"/>
                </a:solidFill>
              </a:rPr>
              <a:t>dahil her noktasının </a:t>
            </a:r>
            <a:r>
              <a:rPr lang="tr-TR" sz="2800" b="1" dirty="0">
                <a:solidFill>
                  <a:srgbClr val="0070C0"/>
                </a:solidFill>
              </a:rPr>
              <a:t>depolanma sıcaklığına </a:t>
            </a:r>
            <a:r>
              <a:rPr lang="tr-TR" sz="2800" b="1" dirty="0">
                <a:solidFill>
                  <a:schemeClr val="tx2"/>
                </a:solidFill>
              </a:rPr>
              <a:t>eriştiği sıcaklıktır.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Dengeleme sıcaklığı </a:t>
            </a:r>
            <a:r>
              <a:rPr lang="tr-TR" sz="2800" b="1" dirty="0">
                <a:solidFill>
                  <a:schemeClr val="tx2"/>
                </a:solidFill>
              </a:rPr>
              <a:t>ise, çevre ile bir </a:t>
            </a:r>
            <a:r>
              <a:rPr lang="tr-TR" sz="2800" b="1" dirty="0">
                <a:solidFill>
                  <a:srgbClr val="0070C0"/>
                </a:solidFill>
              </a:rPr>
              <a:t>ısı alışverişi gerçekleşmeksizin </a:t>
            </a:r>
            <a:r>
              <a:rPr lang="tr-TR" sz="2800" b="1" dirty="0">
                <a:solidFill>
                  <a:schemeClr val="tx2"/>
                </a:solidFill>
              </a:rPr>
              <a:t>yani; </a:t>
            </a:r>
            <a:r>
              <a:rPr lang="tr-TR" sz="2800" b="1" dirty="0" err="1">
                <a:solidFill>
                  <a:schemeClr val="tx2"/>
                </a:solidFill>
              </a:rPr>
              <a:t>adyabatik</a:t>
            </a:r>
            <a:r>
              <a:rPr lang="tr-TR" sz="2800" b="1" dirty="0">
                <a:solidFill>
                  <a:schemeClr val="tx2"/>
                </a:solidFill>
              </a:rPr>
              <a:t> şartlarda materyalde ulaşılması hedeflenen dereceyi sağlayan sıcaklıktır. </a:t>
            </a:r>
          </a:p>
        </p:txBody>
      </p:sp>
    </p:spTree>
    <p:extLst>
      <p:ext uri="{BB962C8B-B14F-4D97-AF65-F5344CB8AC3E}">
        <p14:creationId xmlns:p14="http://schemas.microsoft.com/office/powerpoint/2010/main" val="388083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Mesela </a:t>
            </a:r>
            <a:r>
              <a:rPr lang="tr-TR" sz="2800" b="1" dirty="0" err="1">
                <a:solidFill>
                  <a:schemeClr val="tx2"/>
                </a:solidFill>
              </a:rPr>
              <a:t>kriyojenik</a:t>
            </a:r>
            <a:r>
              <a:rPr lang="tr-TR" sz="2800" b="1" dirty="0">
                <a:solidFill>
                  <a:schemeClr val="tx2"/>
                </a:solidFill>
              </a:rPr>
              <a:t> dondurma uygulamasında </a:t>
            </a:r>
            <a:r>
              <a:rPr lang="tr-TR" sz="2800" b="1" dirty="0">
                <a:solidFill>
                  <a:srgbClr val="0070C0"/>
                </a:solidFill>
              </a:rPr>
              <a:t>materyal dış katman sıcaklığı sözgelimi; -60 °C'ye ulaşmış </a:t>
            </a:r>
            <a:r>
              <a:rPr lang="tr-TR" sz="2800" b="1" dirty="0">
                <a:solidFill>
                  <a:schemeClr val="tx2"/>
                </a:solidFill>
              </a:rPr>
              <a:t>ve fakat </a:t>
            </a:r>
            <a:r>
              <a:rPr lang="tr-TR" sz="2800" b="1" dirty="0">
                <a:solidFill>
                  <a:srgbClr val="00B050"/>
                </a:solidFill>
              </a:rPr>
              <a:t>termal merkez henüz -5 °C ise</a:t>
            </a:r>
            <a:r>
              <a:rPr lang="tr-TR" sz="2800" b="1" dirty="0">
                <a:solidFill>
                  <a:schemeClr val="tx2"/>
                </a:solidFill>
              </a:rPr>
              <a:t>, bu durumda dondurma işlemine son verilmesine rağmen, </a:t>
            </a:r>
            <a:r>
              <a:rPr lang="tr-TR" sz="2800" b="1" dirty="0" err="1">
                <a:solidFill>
                  <a:schemeClr val="tx2"/>
                </a:solidFill>
              </a:rPr>
              <a:t>adyabatik</a:t>
            </a:r>
            <a:r>
              <a:rPr lang="tr-TR" sz="2800" b="1" dirty="0">
                <a:solidFill>
                  <a:schemeClr val="tx2"/>
                </a:solidFill>
              </a:rPr>
              <a:t> koşullarda </a:t>
            </a:r>
            <a:r>
              <a:rPr lang="tr-TR" sz="2800" b="1" dirty="0">
                <a:solidFill>
                  <a:srgbClr val="7030A0"/>
                </a:solidFill>
              </a:rPr>
              <a:t>kısa bir süre sonra materyalin tümü -20 °C'ye </a:t>
            </a:r>
            <a:r>
              <a:rPr lang="tr-TR" sz="2800" b="1" dirty="0">
                <a:solidFill>
                  <a:schemeClr val="tx2"/>
                </a:solidFill>
              </a:rPr>
              <a:t>erişebilmektedir.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İşte burada </a:t>
            </a:r>
            <a:r>
              <a:rPr lang="tr-TR" sz="2800" b="1" dirty="0" err="1">
                <a:solidFill>
                  <a:schemeClr val="tx2"/>
                </a:solidFill>
              </a:rPr>
              <a:t>sözkonusu</a:t>
            </a:r>
            <a:r>
              <a:rPr lang="tr-TR" sz="2800" b="1" dirty="0">
                <a:solidFill>
                  <a:schemeClr val="tx2"/>
                </a:solidFill>
              </a:rPr>
              <a:t> edilen </a:t>
            </a:r>
            <a:r>
              <a:rPr lang="tr-TR" sz="2800" b="1" dirty="0">
                <a:solidFill>
                  <a:srgbClr val="FF0000"/>
                </a:solidFill>
              </a:rPr>
              <a:t>-60 °C, dengelenme derecesidir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-20 °C ise </a:t>
            </a:r>
            <a:r>
              <a:rPr lang="tr-TR" sz="2800" b="1" dirty="0">
                <a:solidFill>
                  <a:srgbClr val="C00000"/>
                </a:solidFill>
              </a:rPr>
              <a:t>dengelenmiş sıcaklıktır</a:t>
            </a:r>
            <a:r>
              <a:rPr lang="tr-TR" sz="2800" b="1" dirty="0">
                <a:solidFill>
                  <a:schemeClr val="tx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47502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presentation, pinstripe and ribbon design (widescreen)</Template>
  <TotalTime>0</TotalTime>
  <Words>1929</Words>
  <Application>Microsoft Office PowerPoint</Application>
  <PresentationFormat>Widescreen</PresentationFormat>
  <Paragraphs>148</Paragraphs>
  <Slides>43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9" baseType="lpstr">
      <vt:lpstr>Arial</vt:lpstr>
      <vt:lpstr>Cambria Math</vt:lpstr>
      <vt:lpstr>Euphemia</vt:lpstr>
      <vt:lpstr>Plantagenet Cherokee</vt:lpstr>
      <vt:lpstr>Wingdings</vt:lpstr>
      <vt:lpstr>Academic Literature 16x9</vt:lpstr>
      <vt:lpstr>GDM 403  Temel İşlemler Uygulamaları Gıdaların dondurulmaları</vt:lpstr>
      <vt:lpstr>Bu Hafta</vt:lpstr>
      <vt:lpstr>Donma Süresi ve Donma Hızı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Donma süresine etki eden faktörler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Donma hızı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>Farhan Alfin</cp:lastModifiedBy>
  <cp:revision>2</cp:revision>
  <dcterms:created xsi:type="dcterms:W3CDTF">2015-09-10T07:29:22Z</dcterms:created>
  <dcterms:modified xsi:type="dcterms:W3CDTF">2026-04-07T06:42:18Z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TC034313809991</vt:lpwstr>
  </property>
</Properties>
</file>