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42"/>
  </p:notesMasterIdLst>
  <p:handoutMasterIdLst>
    <p:handoutMasterId r:id="rId43"/>
  </p:handoutMasterIdLst>
  <p:sldIdLst>
    <p:sldId id="256" r:id="rId3"/>
    <p:sldId id="304" r:id="rId4"/>
    <p:sldId id="375" r:id="rId5"/>
    <p:sldId id="378" r:id="rId6"/>
    <p:sldId id="381" r:id="rId7"/>
    <p:sldId id="379" r:id="rId8"/>
    <p:sldId id="380" r:id="rId9"/>
    <p:sldId id="382" r:id="rId10"/>
    <p:sldId id="383" r:id="rId11"/>
    <p:sldId id="384" r:id="rId12"/>
    <p:sldId id="385" r:id="rId13"/>
    <p:sldId id="393" r:id="rId14"/>
    <p:sldId id="394" r:id="rId15"/>
    <p:sldId id="395" r:id="rId16"/>
    <p:sldId id="396" r:id="rId17"/>
    <p:sldId id="386" r:id="rId18"/>
    <p:sldId id="387" r:id="rId19"/>
    <p:sldId id="388" r:id="rId20"/>
    <p:sldId id="389" r:id="rId21"/>
    <p:sldId id="390" r:id="rId22"/>
    <p:sldId id="391" r:id="rId23"/>
    <p:sldId id="392" r:id="rId24"/>
    <p:sldId id="397" r:id="rId25"/>
    <p:sldId id="398" r:id="rId26"/>
    <p:sldId id="399" r:id="rId27"/>
    <p:sldId id="400" r:id="rId28"/>
    <p:sldId id="401" r:id="rId29"/>
    <p:sldId id="402" r:id="rId30"/>
    <p:sldId id="403" r:id="rId31"/>
    <p:sldId id="404" r:id="rId32"/>
    <p:sldId id="405" r:id="rId33"/>
    <p:sldId id="406" r:id="rId34"/>
    <p:sldId id="407" r:id="rId35"/>
    <p:sldId id="408" r:id="rId36"/>
    <p:sldId id="409" r:id="rId37"/>
    <p:sldId id="410" r:id="rId38"/>
    <p:sldId id="411" r:id="rId39"/>
    <p:sldId id="413" r:id="rId40"/>
    <p:sldId id="412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FFCCCC"/>
    <a:srgbClr val="CCECFF"/>
    <a:srgbClr val="FF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 showGuides="1">
      <p:cViewPr varScale="1">
        <p:scale>
          <a:sx n="78" d="100"/>
          <a:sy n="78" d="100"/>
        </p:scale>
        <p:origin x="87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https://www.youtube.com/watch?v=kEHdyiBMgAg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170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Gıdaların dondurulmaları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Örnek 3.12 :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%10'Iuk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glukoz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çözeltisinin donma noktasını hesaplayınız.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Çözüm :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Çözüm için önce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molalite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hesaplanır, bulunan değer kullanılarak donma noktası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deprasyonu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eşitliği yardımıyla donma noktası depresyonu bulunur.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Donma noktası depresyonundan, çözeltinin donma noktası (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) hesaplanır.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𝐠𝐥𝐮𝐤𝐨𝐳</m:t>
                              </m:r>
                            </m:num>
                            <m:den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𝐬𝐮</m:t>
                              </m:r>
                            </m:den>
                          </m:f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𝟏𝟎𝟎𝟎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𝐬𝐮</m:t>
                              </m:r>
                            </m:num>
                            <m:den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𝟏𝟖𝟎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𝐠𝐥𝐮𝐤𝐨𝐳</m:t>
                              </m:r>
                            </m:den>
                          </m:f>
                        </m:e>
                      </m:d>
                      <m:r>
                        <m:rPr>
                          <m:nor/>
                        </m:rPr>
                        <a:rPr lang="tr-TR" sz="2800" b="1" dirty="0">
                          <a:solidFill>
                            <a:schemeClr val="tx2"/>
                          </a:solidFill>
                        </a:rPr>
                        <m:t>= 0</m:t>
                      </m:r>
                      <m:r>
                        <m:rPr>
                          <m:nor/>
                        </m:rPr>
                        <a:rPr lang="tr-TR" sz="2800" b="1" i="0" dirty="0" smtClean="0">
                          <a:solidFill>
                            <a:schemeClr val="tx2"/>
                          </a:solidFill>
                        </a:rPr>
                        <m:t>,</m:t>
                      </m:r>
                      <m:r>
                        <m:rPr>
                          <m:nor/>
                        </m:rPr>
                        <a:rPr lang="tr-TR" sz="2800" b="1" dirty="0">
                          <a:solidFill>
                            <a:schemeClr val="tx2"/>
                          </a:solidFill>
                        </a:rPr>
                        <m:t>617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1801" b="-71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708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∆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baseline="-25000" dirty="0">
                <a:solidFill>
                  <a:schemeClr val="tx2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= (1,85 °C/M) (0,617 M)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∆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baseline="-25000" dirty="0">
                <a:solidFill>
                  <a:schemeClr val="tx2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= 1,14°C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=0 – 1,14 	ve 	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= -1,14 °C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2595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3.14 : </a:t>
            </a:r>
            <a:r>
              <a:rPr lang="tr-TR" sz="2800" b="1" dirty="0">
                <a:solidFill>
                  <a:schemeClr val="tx2"/>
                </a:solidFill>
              </a:rPr>
              <a:t>%10 yağ, %12 yağsız çözünmüş katı madde, %15 sakaroz ve %0,22 stabilizatör içeren bir </a:t>
            </a:r>
            <a:r>
              <a:rPr lang="tr-TR" sz="2800" b="1" dirty="0">
                <a:solidFill>
                  <a:srgbClr val="0000FF"/>
                </a:solidFill>
              </a:rPr>
              <a:t>dondurma </a:t>
            </a:r>
            <a:r>
              <a:rPr lang="tr-TR" sz="2800" b="1" dirty="0" err="1">
                <a:solidFill>
                  <a:srgbClr val="0000FF"/>
                </a:solidFill>
              </a:rPr>
              <a:t>miksinin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donma noktasını hesaplayınız.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Yağsız kuru maddenin %54,5'inin </a:t>
            </a:r>
            <a:r>
              <a:rPr lang="tr-TR" sz="2800" b="1" dirty="0">
                <a:solidFill>
                  <a:srgbClr val="009900"/>
                </a:solidFill>
              </a:rPr>
              <a:t>laktoz</a:t>
            </a:r>
            <a:r>
              <a:rPr lang="tr-TR" sz="2800" b="1" dirty="0">
                <a:solidFill>
                  <a:schemeClr val="tx2"/>
                </a:solidFill>
              </a:rPr>
              <a:t> olduğu belirlenmiştir.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Çözünmüş kuru maddenin tamamının sakaroz olduğu varsayınız.</a:t>
            </a:r>
          </a:p>
        </p:txBody>
      </p:sp>
    </p:spTree>
    <p:extLst>
      <p:ext uri="{BB962C8B-B14F-4D97-AF65-F5344CB8AC3E}">
        <p14:creationId xmlns:p14="http://schemas.microsoft.com/office/powerpoint/2010/main" val="51820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noktasının düşmesine neden olan bileşikler, %15 oranındaki sakaroz ile %12 oranındaki yağsız kuru madde toplamının %54,5'ini oluşturan, %6,54 oranındaki laktozdur.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 dondurma </a:t>
            </a:r>
            <a:r>
              <a:rPr lang="tr-TR" sz="2800" b="1" dirty="0" err="1">
                <a:solidFill>
                  <a:schemeClr val="tx2"/>
                </a:solidFill>
              </a:rPr>
              <a:t>miksi</a:t>
            </a:r>
            <a:r>
              <a:rPr lang="tr-TR" sz="2800" b="1" dirty="0">
                <a:solidFill>
                  <a:schemeClr val="tx2"/>
                </a:solidFill>
              </a:rPr>
              <a:t> %21,54 oranında çözünmüş kuru madde içermektedir. 100 g dondurma </a:t>
            </a:r>
            <a:r>
              <a:rPr lang="tr-TR" sz="2800" b="1" dirty="0" err="1">
                <a:solidFill>
                  <a:schemeClr val="tx2"/>
                </a:solidFill>
              </a:rPr>
              <a:t>miksi</a:t>
            </a:r>
            <a:r>
              <a:rPr lang="tr-TR" sz="2800" b="1" dirty="0">
                <a:solidFill>
                  <a:schemeClr val="tx2"/>
                </a:solidFill>
              </a:rPr>
              <a:t> 10+12+15+0,22 = 37,22 g katı madde içerdiğine göre, </a:t>
            </a:r>
            <a:r>
              <a:rPr lang="tr-TR" sz="2800" b="1" dirty="0">
                <a:solidFill>
                  <a:srgbClr val="0000FF"/>
                </a:solidFill>
              </a:rPr>
              <a:t>su oranı (100-37,22 = 62,78) %62,78' </a:t>
            </a:r>
            <a:r>
              <a:rPr lang="tr-TR" sz="2800" b="1" dirty="0" err="1">
                <a:solidFill>
                  <a:srgbClr val="0000FF"/>
                </a:solidFill>
              </a:rPr>
              <a:t>dir</a:t>
            </a:r>
            <a:r>
              <a:rPr lang="tr-TR" sz="2800" b="1" dirty="0">
                <a:solidFill>
                  <a:srgbClr val="0000FF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6618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Buna göre; dondurma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miksine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, % 62,78 su ve, % 21,54 çözünmüş kuru madde içeren bir çözelti gibi bakılabilir.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Çözüm için önce bu çözeltinin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molalitesi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hesaplanmalıdır.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Çözünmüş kuru maddenin tamamının sakaroz olduğu varsayılarak :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𝟐𝟏𝟓𝟒</m:t>
                              </m:r>
                            </m:num>
                            <m:den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𝟔𝟐𝟕𝟖</m:t>
                              </m:r>
                            </m:den>
                          </m:f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𝟏𝟎𝟎𝟎</m:t>
                              </m:r>
                            </m:num>
                            <m:den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𝟑𝟒𝟐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M =1,0032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/kg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422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noktası depresyonu (∆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) ise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∆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= 1,85 (1,0032)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∆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= 1,856 °C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Dondurma </a:t>
            </a:r>
            <a:r>
              <a:rPr lang="tr-TR" sz="2800" b="1" dirty="0" err="1">
                <a:solidFill>
                  <a:schemeClr val="tx2"/>
                </a:solidFill>
              </a:rPr>
              <a:t>miksinin</a:t>
            </a:r>
            <a:r>
              <a:rPr lang="tr-TR" sz="2800" b="1" dirty="0">
                <a:solidFill>
                  <a:schemeClr val="tx2"/>
                </a:solidFill>
              </a:rPr>
              <a:t> donma noktası, (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) :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= 0 -1,856 	ve 	</a:t>
            </a: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= -1,856 °C'dir.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Bir madde suda çözününce nasıl donma noktasını düşürüyorsa,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su aktivitesine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de aynı yönde etki ederek onun da düşmesine neden olmaktadır.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 nedenle donma noktası depresyonundan yararlanılarak çözeltinin </a:t>
                </a:r>
                <a:r>
                  <a:rPr lang="tr-TR" sz="2800" b="1" dirty="0">
                    <a:solidFill>
                      <a:srgbClr val="009900"/>
                    </a:solidFill>
                  </a:rPr>
                  <a:t>su aktivitesinin hesaplanması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mümkün olmakta, bu amaçla aşağıdaki eşitlikten yararlanılabilmektedir.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sub>
                          </m:sSub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𝟔𝟗𝟑𝟒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𝐟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𝟕𝟔𝟏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𝐓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𝐓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𝐟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400" dirty="0" err="1">
                    <a:solidFill>
                      <a:schemeClr val="tx2"/>
                    </a:solidFill>
                  </a:rPr>
                  <a:t>a</a:t>
                </a:r>
                <a:r>
                  <a:rPr lang="tr-TR" sz="2400" baseline="-25000" dirty="0" err="1">
                    <a:solidFill>
                      <a:schemeClr val="tx2"/>
                    </a:solidFill>
                  </a:rPr>
                  <a:t>w</a:t>
                </a:r>
                <a:r>
                  <a:rPr lang="tr-TR" sz="2400" dirty="0">
                    <a:solidFill>
                      <a:schemeClr val="tx2"/>
                    </a:solidFill>
                  </a:rPr>
                  <a:t> : Çözeltinin su aktivitesi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400" dirty="0">
                    <a:solidFill>
                      <a:schemeClr val="tx2"/>
                    </a:solidFill>
                  </a:rPr>
                  <a:t>T</a:t>
                </a:r>
                <a:r>
                  <a:rPr lang="tr-TR" sz="2400" baseline="-25000" dirty="0">
                    <a:solidFill>
                      <a:schemeClr val="tx2"/>
                    </a:solidFill>
                  </a:rPr>
                  <a:t>0</a:t>
                </a:r>
                <a:r>
                  <a:rPr lang="tr-TR" sz="2400" dirty="0">
                    <a:solidFill>
                      <a:schemeClr val="tx2"/>
                    </a:solidFill>
                  </a:rPr>
                  <a:t> : Suyun donma noktası, 273,16 K , </a:t>
                </a:r>
                <a:r>
                  <a:rPr lang="tr-TR" sz="2400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400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400" dirty="0">
                    <a:solidFill>
                      <a:schemeClr val="tx2"/>
                    </a:solidFill>
                  </a:rPr>
                  <a:t> : Çözeltinin donma noktası, K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2521" b="-2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378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3.13 : </a:t>
            </a:r>
            <a:r>
              <a:rPr lang="tr-TR" sz="2800" b="1" dirty="0">
                <a:solidFill>
                  <a:schemeClr val="tx2"/>
                </a:solidFill>
              </a:rPr>
              <a:t>% 10'luk </a:t>
            </a:r>
            <a:r>
              <a:rPr lang="tr-TR" sz="2800" b="1" dirty="0" err="1">
                <a:solidFill>
                  <a:schemeClr val="tx2"/>
                </a:solidFill>
              </a:rPr>
              <a:t>glukoz</a:t>
            </a:r>
            <a:r>
              <a:rPr lang="tr-TR" sz="2800" b="1" dirty="0">
                <a:solidFill>
                  <a:schemeClr val="tx2"/>
                </a:solidFill>
              </a:rPr>
              <a:t> çözeltisinin su aktivitesini hesaplayınız.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  <a:r>
              <a:rPr lang="tr-TR" sz="2800" b="1" dirty="0">
                <a:solidFill>
                  <a:schemeClr val="tx2"/>
                </a:solidFill>
              </a:rPr>
              <a:t>%10'luk </a:t>
            </a:r>
            <a:r>
              <a:rPr lang="tr-TR" sz="2800" b="1" dirty="0" err="1">
                <a:solidFill>
                  <a:schemeClr val="tx2"/>
                </a:solidFill>
              </a:rPr>
              <a:t>glukoz</a:t>
            </a:r>
            <a:r>
              <a:rPr lang="tr-TR" sz="2800" b="1" dirty="0">
                <a:solidFill>
                  <a:schemeClr val="tx2"/>
                </a:solidFill>
              </a:rPr>
              <a:t> çözeltisinin donma noktası bir önceki örnekte hesaplanmıştır (-1,14°C yani 272,02 K). Bu çözeltinin su aktivitesi değerinin hesaplanması için eşitlikten yararlanılır :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-</a:t>
            </a:r>
            <a:r>
              <a:rPr lang="tr-TR" sz="2800" b="1" dirty="0" err="1">
                <a:solidFill>
                  <a:schemeClr val="tx2"/>
                </a:solidFill>
              </a:rPr>
              <a:t>ln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b="1" dirty="0" err="1">
                <a:solidFill>
                  <a:schemeClr val="tx2"/>
                </a:solidFill>
              </a:rPr>
              <a:t>a</a:t>
            </a:r>
            <a:r>
              <a:rPr lang="tr-TR" sz="2800" b="1" baseline="-25000" dirty="0" err="1">
                <a:solidFill>
                  <a:schemeClr val="tx2"/>
                </a:solidFill>
              </a:rPr>
              <a:t>w</a:t>
            </a:r>
            <a:r>
              <a:rPr lang="tr-TR" sz="2800" b="1" dirty="0">
                <a:solidFill>
                  <a:schemeClr val="tx2"/>
                </a:solidFill>
              </a:rPr>
              <a:t> = 9,6934 x 10</a:t>
            </a:r>
            <a:r>
              <a:rPr lang="tr-TR" sz="2800" b="1" baseline="30000" dirty="0">
                <a:solidFill>
                  <a:schemeClr val="tx2"/>
                </a:solidFill>
              </a:rPr>
              <a:t>-3</a:t>
            </a:r>
            <a:r>
              <a:rPr lang="tr-TR" sz="2800" b="1" dirty="0">
                <a:solidFill>
                  <a:schemeClr val="tx2"/>
                </a:solidFill>
              </a:rPr>
              <a:t> (273,16 – 272,02) + 4,761 x 10</a:t>
            </a:r>
            <a:r>
              <a:rPr lang="tr-TR" sz="2800" b="1" baseline="30000" dirty="0">
                <a:solidFill>
                  <a:schemeClr val="tx2"/>
                </a:solidFill>
              </a:rPr>
              <a:t>-6</a:t>
            </a:r>
            <a:r>
              <a:rPr lang="tr-TR" sz="2800" b="1" dirty="0">
                <a:solidFill>
                  <a:schemeClr val="tx2"/>
                </a:solidFill>
              </a:rPr>
              <a:t> (273,16 – 272,02)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-</a:t>
            </a:r>
            <a:r>
              <a:rPr lang="tr-TR" sz="2800" b="1" dirty="0" err="1">
                <a:solidFill>
                  <a:schemeClr val="tx2"/>
                </a:solidFill>
              </a:rPr>
              <a:t>ln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b="1" dirty="0" err="1">
                <a:solidFill>
                  <a:schemeClr val="tx2"/>
                </a:solidFill>
              </a:rPr>
              <a:t>a</a:t>
            </a:r>
            <a:r>
              <a:rPr lang="tr-TR" sz="2800" b="1" baseline="-25000" dirty="0" err="1">
                <a:solidFill>
                  <a:schemeClr val="tx2"/>
                </a:solidFill>
              </a:rPr>
              <a:t>w</a:t>
            </a:r>
            <a:r>
              <a:rPr lang="tr-TR" sz="2800" b="1" dirty="0">
                <a:solidFill>
                  <a:schemeClr val="tx2"/>
                </a:solidFill>
              </a:rPr>
              <a:t> = 0,0110566  </a:t>
            </a:r>
            <a:r>
              <a:rPr lang="tr-TR" sz="2800" b="1" dirty="0">
                <a:solidFill>
                  <a:schemeClr val="tx2"/>
                </a:solidFill>
                <a:latin typeface="Abadi" panose="020B0604020202020204" pitchFamily="34" charset="0"/>
              </a:rPr>
              <a:t>→ </a:t>
            </a:r>
            <a:r>
              <a:rPr lang="tr-TR" sz="2800" b="1" dirty="0" err="1">
                <a:solidFill>
                  <a:schemeClr val="tx2"/>
                </a:solidFill>
              </a:rPr>
              <a:t>a</a:t>
            </a:r>
            <a:r>
              <a:rPr lang="tr-TR" sz="2800" b="1" baseline="-25000" dirty="0" err="1">
                <a:solidFill>
                  <a:schemeClr val="tx2"/>
                </a:solidFill>
              </a:rPr>
              <a:t>w</a:t>
            </a:r>
            <a:r>
              <a:rPr lang="tr-TR" sz="2800" b="1" dirty="0">
                <a:solidFill>
                  <a:schemeClr val="tx2"/>
                </a:solidFill>
              </a:rPr>
              <a:t> = </a:t>
            </a:r>
            <a:r>
              <a:rPr lang="tr-TR" sz="2800" b="1" dirty="0" err="1">
                <a:solidFill>
                  <a:schemeClr val="tx2"/>
                </a:solidFill>
              </a:rPr>
              <a:t>Inv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b="1" dirty="0" err="1">
                <a:solidFill>
                  <a:schemeClr val="tx2"/>
                </a:solidFill>
              </a:rPr>
              <a:t>In</a:t>
            </a:r>
            <a:r>
              <a:rPr lang="tr-TR" sz="2800" b="1" dirty="0">
                <a:solidFill>
                  <a:schemeClr val="tx2"/>
                </a:solidFill>
              </a:rPr>
              <a:t> – 0,0110566 = 0,989</a:t>
            </a:r>
          </a:p>
        </p:txBody>
      </p:sp>
    </p:spTree>
    <p:extLst>
      <p:ext uri="{BB962C8B-B14F-4D97-AF65-F5344CB8AC3E}">
        <p14:creationId xmlns:p14="http://schemas.microsoft.com/office/powerpoint/2010/main" val="145515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Gıdaların donma noktası </a:t>
            </a:r>
            <a:endParaRPr lang="tr-T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42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çözeltinin veya bir gıdanın "</a:t>
            </a:r>
            <a:r>
              <a:rPr lang="tr-TR" sz="2800" b="1" dirty="0">
                <a:solidFill>
                  <a:srgbClr val="0070C0"/>
                </a:solidFill>
              </a:rPr>
              <a:t>donma noktası</a:t>
            </a:r>
            <a:r>
              <a:rPr lang="tr-TR" sz="2800" b="1" dirty="0">
                <a:solidFill>
                  <a:schemeClr val="tx2"/>
                </a:solidFill>
              </a:rPr>
              <a:t>" denince </a:t>
            </a:r>
            <a:r>
              <a:rPr lang="tr-TR" sz="2800" b="1" dirty="0">
                <a:solidFill>
                  <a:srgbClr val="7030A0"/>
                </a:solidFill>
              </a:rPr>
              <a:t>donma başlangıç noktası</a:t>
            </a:r>
            <a:r>
              <a:rPr lang="tr-TR" sz="2800" b="1" dirty="0">
                <a:solidFill>
                  <a:schemeClr val="tx2"/>
                </a:solidFill>
              </a:rPr>
              <a:t>, yani ilk buz kristallerinin oluştuğu sıcaklık anlaşılır.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Bilindiği gibi çözeltilerde ve gıdalarda donma olayı </a:t>
            </a:r>
            <a:r>
              <a:rPr lang="tr-TR" sz="2800" b="1" dirty="0">
                <a:solidFill>
                  <a:srgbClr val="FF0000"/>
                </a:solidFill>
              </a:rPr>
              <a:t>donma noktasında başlar</a:t>
            </a:r>
            <a:r>
              <a:rPr lang="tr-TR" sz="2800" b="1" dirty="0">
                <a:solidFill>
                  <a:schemeClr val="tx2"/>
                </a:solidFill>
              </a:rPr>
              <a:t>, gittikçe düşen sıcaklıklarda devam eder ve </a:t>
            </a:r>
            <a:r>
              <a:rPr lang="tr-TR" sz="2800" b="1" dirty="0">
                <a:solidFill>
                  <a:srgbClr val="009900"/>
                </a:solidFill>
              </a:rPr>
              <a:t>nihayet </a:t>
            </a:r>
            <a:r>
              <a:rPr lang="tr-TR" sz="2800" b="1" dirty="0" err="1">
                <a:solidFill>
                  <a:srgbClr val="009900"/>
                </a:solidFill>
              </a:rPr>
              <a:t>ötektik</a:t>
            </a:r>
            <a:r>
              <a:rPr lang="tr-TR" sz="2800" b="1" dirty="0">
                <a:solidFill>
                  <a:srgbClr val="009900"/>
                </a:solidFill>
              </a:rPr>
              <a:t> nokta </a:t>
            </a:r>
            <a:r>
              <a:rPr lang="tr-TR" sz="2800" b="1" dirty="0">
                <a:solidFill>
                  <a:schemeClr val="tx2"/>
                </a:solidFill>
              </a:rPr>
              <a:t>denen kendine özgü bir sıcaklıkta sona erer.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Gıdaların donma noktaları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C00000"/>
                </a:solidFill>
              </a:rPr>
              <a:t>deneysel yolla </a:t>
            </a:r>
            <a:r>
              <a:rPr lang="tr-TR" sz="2800" b="1" dirty="0">
                <a:solidFill>
                  <a:schemeClr val="tx2"/>
                </a:solidFill>
              </a:rPr>
              <a:t>veya </a:t>
            </a:r>
            <a:r>
              <a:rPr lang="tr-TR" sz="2800" b="1" dirty="0">
                <a:solidFill>
                  <a:srgbClr val="FF0000"/>
                </a:solidFill>
              </a:rPr>
              <a:t>geliştirilmiş bazı eşitliklerle saptanabilmektedir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0412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noktası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Çözeltilerin donma noktası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Gıdaların donma noktası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Donma noktası altındaki sıcaklıklarda donmamış su oranının Hesaplanması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Çözünmüş maddelerin efektif </a:t>
            </a:r>
            <a:r>
              <a:rPr lang="tr-TR" sz="2800" b="1" dirty="0" err="1">
                <a:solidFill>
                  <a:schemeClr val="tx2"/>
                </a:solidFill>
              </a:rPr>
              <a:t>mol</a:t>
            </a:r>
            <a:r>
              <a:rPr lang="tr-TR" sz="2800" b="1" dirty="0">
                <a:solidFill>
                  <a:schemeClr val="tx2"/>
                </a:solidFill>
              </a:rPr>
              <a:t> kütlesinin (</a:t>
            </a:r>
            <a:r>
              <a:rPr lang="tr-TR" sz="2800" b="1" dirty="0" err="1">
                <a:solidFill>
                  <a:schemeClr val="tx2"/>
                </a:solidFill>
              </a:rPr>
              <a:t>emw</a:t>
            </a:r>
            <a:r>
              <a:rPr lang="tr-TR" sz="2800" b="1" dirty="0">
                <a:solidFill>
                  <a:schemeClr val="tx2"/>
                </a:solidFill>
              </a:rPr>
              <a:t>) hesaplanması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Meyve ve sebzelerin </a:t>
            </a:r>
            <a:r>
              <a:rPr lang="tr-TR" sz="2800" b="1" dirty="0">
                <a:solidFill>
                  <a:schemeClr val="tx2"/>
                </a:solidFill>
              </a:rPr>
              <a:t>donma noktaları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>
                <a:solidFill>
                  <a:srgbClr val="0070C0"/>
                </a:solidFill>
              </a:rPr>
              <a:t>T</a:t>
            </a:r>
            <a:r>
              <a:rPr lang="tr-TR" sz="2800" b="1" baseline="-25000" dirty="0" err="1">
                <a:solidFill>
                  <a:srgbClr val="0070C0"/>
                </a:solidFill>
              </a:rPr>
              <a:t>f</a:t>
            </a:r>
            <a:r>
              <a:rPr lang="tr-TR" sz="2800" b="1" dirty="0">
                <a:solidFill>
                  <a:srgbClr val="0070C0"/>
                </a:solidFill>
              </a:rPr>
              <a:t> = 287,56 – 49,19 </a:t>
            </a:r>
            <a:r>
              <a:rPr lang="tr-TR" sz="2800" b="1" dirty="0" err="1">
                <a:solidFill>
                  <a:srgbClr val="0070C0"/>
                </a:solidFill>
              </a:rPr>
              <a:t>m</a:t>
            </a:r>
            <a:r>
              <a:rPr lang="tr-TR" sz="2800" b="1" baseline="-25000" dirty="0" err="1">
                <a:solidFill>
                  <a:srgbClr val="0070C0"/>
                </a:solidFill>
              </a:rPr>
              <a:t>s</a:t>
            </a:r>
            <a:r>
              <a:rPr lang="tr-TR" sz="2800" b="1" dirty="0">
                <a:solidFill>
                  <a:srgbClr val="0070C0"/>
                </a:solidFill>
              </a:rPr>
              <a:t> + 37,07 (</a:t>
            </a:r>
            <a:r>
              <a:rPr lang="tr-TR" sz="2800" b="1" dirty="0" err="1">
                <a:solidFill>
                  <a:srgbClr val="0070C0"/>
                </a:solidFill>
              </a:rPr>
              <a:t>m</a:t>
            </a:r>
            <a:r>
              <a:rPr lang="tr-TR" sz="2800" b="1" baseline="-25000" dirty="0" err="1">
                <a:solidFill>
                  <a:srgbClr val="0070C0"/>
                </a:solidFill>
              </a:rPr>
              <a:t>s</a:t>
            </a:r>
            <a:r>
              <a:rPr lang="tr-TR" sz="2800" b="1" dirty="0">
                <a:solidFill>
                  <a:srgbClr val="0070C0"/>
                </a:solidFill>
              </a:rPr>
              <a:t>)</a:t>
            </a:r>
            <a:r>
              <a:rPr lang="tr-TR" sz="2800" b="1" baseline="30000" dirty="0">
                <a:solidFill>
                  <a:srgbClr val="0070C0"/>
                </a:solidFill>
              </a:rPr>
              <a:t>2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: Meyve veya sebzenin donma noktası, K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m</a:t>
            </a:r>
            <a:r>
              <a:rPr lang="tr-TR" sz="2800" b="1" baseline="-25000" dirty="0" err="1">
                <a:solidFill>
                  <a:schemeClr val="tx2"/>
                </a:solidFill>
              </a:rPr>
              <a:t>s</a:t>
            </a:r>
            <a:r>
              <a:rPr lang="tr-TR" sz="2800" b="1" dirty="0">
                <a:solidFill>
                  <a:schemeClr val="tx2"/>
                </a:solidFill>
              </a:rPr>
              <a:t>: Meyve ve sebzedeki suyun kütle fraksiyonu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8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Meyve ve sebze </a:t>
            </a:r>
            <a:r>
              <a:rPr lang="tr-TR" sz="2800" b="1" dirty="0">
                <a:solidFill>
                  <a:srgbClr val="0070C0"/>
                </a:solidFill>
              </a:rPr>
              <a:t>sularının </a:t>
            </a:r>
            <a:r>
              <a:rPr lang="tr-TR" sz="2800" b="1" dirty="0">
                <a:solidFill>
                  <a:schemeClr val="tx2"/>
                </a:solidFill>
              </a:rPr>
              <a:t>donma noktaları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>
                <a:solidFill>
                  <a:srgbClr val="FF0000"/>
                </a:solidFill>
              </a:rPr>
              <a:t>T</a:t>
            </a:r>
            <a:r>
              <a:rPr lang="tr-TR" sz="2800" b="1" baseline="-25000" dirty="0" err="1">
                <a:solidFill>
                  <a:srgbClr val="FF0000"/>
                </a:solidFill>
              </a:rPr>
              <a:t>f</a:t>
            </a:r>
            <a:r>
              <a:rPr lang="tr-TR" sz="2800" b="1" dirty="0">
                <a:solidFill>
                  <a:srgbClr val="FF0000"/>
                </a:solidFill>
              </a:rPr>
              <a:t> = 120,47 + 327,35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– 176,49 (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)</a:t>
            </a:r>
            <a:r>
              <a:rPr lang="tr-TR" sz="2800" b="1" baseline="30000" dirty="0">
                <a:solidFill>
                  <a:srgbClr val="FF0000"/>
                </a:solidFill>
              </a:rPr>
              <a:t>2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: Meyve veya sebze suyunun donma noktası, K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m</a:t>
            </a:r>
            <a:r>
              <a:rPr lang="tr-TR" sz="2800" b="1" baseline="-25000" dirty="0" err="1">
                <a:solidFill>
                  <a:schemeClr val="tx2"/>
                </a:solidFill>
              </a:rPr>
              <a:t>s</a:t>
            </a:r>
            <a:r>
              <a:rPr lang="tr-TR" sz="2800" b="1" dirty="0">
                <a:solidFill>
                  <a:schemeClr val="tx2"/>
                </a:solidFill>
              </a:rPr>
              <a:t>: Meyve veya sebze suyunda, suyun kütle fraksiyonu </a:t>
            </a:r>
          </a:p>
        </p:txBody>
      </p:sp>
    </p:spTree>
    <p:extLst>
      <p:ext uri="{BB962C8B-B14F-4D97-AF65-F5344CB8AC3E}">
        <p14:creationId xmlns:p14="http://schemas.microsoft.com/office/powerpoint/2010/main" val="238009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Etlerin donma noktası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>
                <a:solidFill>
                  <a:srgbClr val="C00000"/>
                </a:solidFill>
              </a:rPr>
              <a:t>T</a:t>
            </a:r>
            <a:r>
              <a:rPr lang="tr-TR" sz="2800" b="1" baseline="-25000" dirty="0" err="1">
                <a:solidFill>
                  <a:srgbClr val="C00000"/>
                </a:solidFill>
              </a:rPr>
              <a:t>f</a:t>
            </a:r>
            <a:r>
              <a:rPr lang="tr-TR" sz="2800" b="1" dirty="0">
                <a:solidFill>
                  <a:srgbClr val="C00000"/>
                </a:solidFill>
              </a:rPr>
              <a:t>= 271,18 + 1,47 </a:t>
            </a:r>
            <a:r>
              <a:rPr lang="tr-TR" sz="2800" b="1" dirty="0" err="1">
                <a:solidFill>
                  <a:srgbClr val="C00000"/>
                </a:solidFill>
              </a:rPr>
              <a:t>ms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T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: Etin donma noktası, K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m</a:t>
            </a:r>
            <a:r>
              <a:rPr lang="tr-TR" sz="2800" b="1" baseline="-25000" dirty="0" err="1">
                <a:solidFill>
                  <a:schemeClr val="tx2"/>
                </a:solidFill>
              </a:rPr>
              <a:t>s</a:t>
            </a:r>
            <a:r>
              <a:rPr lang="tr-TR" sz="2800" b="1" dirty="0">
                <a:solidFill>
                  <a:schemeClr val="tx2"/>
                </a:solidFill>
              </a:rPr>
              <a:t>: Etteki suyun kütle fraksiyonu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0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011681"/>
            <a:ext cx="9575527" cy="4363720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chemeClr val="bg2">
                    <a:lumMod val="50000"/>
                  </a:schemeClr>
                </a:solidFill>
              </a:rPr>
              <a:t>Donma noktası altındaki sıcaklıklarda donmamış su oranının Hesaplanması </a:t>
            </a:r>
            <a:endParaRPr lang="tr-TR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96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gıda maddesi soğutulunca </a:t>
            </a:r>
            <a:r>
              <a:rPr lang="tr-TR" sz="2800" b="1" dirty="0">
                <a:solidFill>
                  <a:srgbClr val="0000FF"/>
                </a:solidFill>
              </a:rPr>
              <a:t>ilk buz kristalleri</a:t>
            </a:r>
            <a:r>
              <a:rPr lang="tr-TR" sz="2800" b="1" dirty="0">
                <a:solidFill>
                  <a:schemeClr val="tx2"/>
                </a:solidFill>
              </a:rPr>
              <a:t>, donma noktasında oluşur.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Sıcaklık düştükçe</a:t>
            </a:r>
            <a:r>
              <a:rPr lang="tr-TR" sz="2800" b="1" dirty="0">
                <a:solidFill>
                  <a:schemeClr val="tx2"/>
                </a:solidFill>
              </a:rPr>
              <a:t>, katı faza dönüşen su miktarı gittikçe artarken, henüz </a:t>
            </a:r>
            <a:r>
              <a:rPr lang="tr-TR" sz="2800" b="1" dirty="0">
                <a:solidFill>
                  <a:srgbClr val="009900"/>
                </a:solidFill>
              </a:rPr>
              <a:t>donmamış olan su oranı gittikçe azalır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Herhangi bir sıcaklıkta </a:t>
            </a:r>
            <a:r>
              <a:rPr lang="tr-TR" sz="2800" b="1" dirty="0">
                <a:solidFill>
                  <a:srgbClr val="0070C0"/>
                </a:solidFill>
              </a:rPr>
              <a:t>henüz donmamış suyun miktarının </a:t>
            </a:r>
            <a:r>
              <a:rPr lang="tr-TR" sz="2800" b="1" dirty="0">
                <a:solidFill>
                  <a:schemeClr val="tx2"/>
                </a:solidFill>
              </a:rPr>
              <a:t>hesaplanmasında aşağıdaki eşitlikten yararlanılır. </a:t>
            </a:r>
          </a:p>
        </p:txBody>
      </p:sp>
    </p:spTree>
    <p:extLst>
      <p:ext uri="{BB962C8B-B14F-4D97-AF65-F5344CB8AC3E}">
        <p14:creationId xmlns:p14="http://schemas.microsoft.com/office/powerpoint/2010/main" val="90243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𝐋</m:t>
                                  </m:r>
                                </m:sub>
                              </m:s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𝐌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𝐰𝐬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den>
                          </m:f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𝐓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𝐓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𝐀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X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A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T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A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sıcaklığında suyun efektif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mol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fraksiyonu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H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Suyun donma gizli ısısı, 335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kJ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/ kg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ws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Suyun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kütlesi, 18 kg/ kg-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R : Gaz sabiti, 8,314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kJ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/ kg-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K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0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Suyun donma noktası, 273,16 K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A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Donma noktası altındaki herhangi bir sıcaklık, K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82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3.15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%85 oranında su içeren </a:t>
            </a:r>
            <a:r>
              <a:rPr lang="tr-TR" sz="2800" b="1" dirty="0">
                <a:solidFill>
                  <a:srgbClr val="C00000"/>
                </a:solidFill>
              </a:rPr>
              <a:t>üzüm suyu</a:t>
            </a:r>
            <a:r>
              <a:rPr lang="tr-TR" sz="2800" b="1" dirty="0">
                <a:solidFill>
                  <a:schemeClr val="tx2"/>
                </a:solidFill>
              </a:rPr>
              <a:t>, -6 °C'ye kadar soğutulunca içerdiği </a:t>
            </a:r>
            <a:r>
              <a:rPr lang="tr-TR" sz="2800" b="1" dirty="0">
                <a:solidFill>
                  <a:srgbClr val="0070C0"/>
                </a:solidFill>
              </a:rPr>
              <a:t>donmamış su oranı </a:t>
            </a:r>
            <a:r>
              <a:rPr lang="tr-TR" sz="2800" b="1" dirty="0">
                <a:solidFill>
                  <a:schemeClr val="tx2"/>
                </a:solidFill>
              </a:rPr>
              <a:t>ile ayrıca suyun donmuş ve donmamış oranlarını hesaplayınız .</a:t>
            </a:r>
          </a:p>
        </p:txBody>
      </p:sp>
    </p:spTree>
    <p:extLst>
      <p:ext uri="{BB962C8B-B14F-4D97-AF65-F5344CB8AC3E}">
        <p14:creationId xmlns:p14="http://schemas.microsoft.com/office/powerpoint/2010/main" val="23860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Çözüm :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Üzüm suyunda %15 katı (kuru) madde olduğu anlaşılmaktadır.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Çözünmüş katı maddenin tümünün, </a:t>
                </a:r>
                <a:r>
                  <a:rPr lang="tr-TR" sz="2800" b="1" dirty="0" err="1">
                    <a:solidFill>
                      <a:srgbClr val="00B050"/>
                    </a:solidFill>
                  </a:rPr>
                  <a:t>mol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kütlesi 180 olan </a:t>
                </a:r>
                <a:r>
                  <a:rPr lang="tr-TR" sz="2800" b="1" dirty="0" err="1">
                    <a:solidFill>
                      <a:srgbClr val="002060"/>
                    </a:solidFill>
                  </a:rPr>
                  <a:t>glukozdan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oluştuğu varsayılabilir.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Buna göre , -6 °C'deki üzüm suyunda, sıvı fazdaki suyun (donmamış su)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fraksiyonu hesaplanır 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𝟑𝟑𝟓</m:t>
                              </m:r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𝟏𝟖</m:t>
                                  </m:r>
                                </m:e>
                              </m:d>
                            </m:num>
                            <m:den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𝟑𝟏𝟒</m:t>
                              </m:r>
                            </m:den>
                          </m:f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𝟐𝟕𝟑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𝟏𝟔</m:t>
                                  </m:r>
                                </m:den>
                              </m:f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𝟐𝟔𝟕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𝟏𝟔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125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 err="1">
                <a:solidFill>
                  <a:schemeClr val="tx2"/>
                </a:solidFill>
              </a:rPr>
              <a:t>In</a:t>
            </a:r>
            <a:r>
              <a:rPr lang="tr-TR" sz="2800" b="1" dirty="0">
                <a:solidFill>
                  <a:schemeClr val="tx2"/>
                </a:solidFill>
              </a:rPr>
              <a:t> X</a:t>
            </a:r>
            <a:r>
              <a:rPr lang="tr-TR" sz="2800" b="1" baseline="-25000" dirty="0">
                <a:solidFill>
                  <a:schemeClr val="tx2"/>
                </a:solidFill>
              </a:rPr>
              <a:t>A</a:t>
            </a:r>
            <a:r>
              <a:rPr lang="tr-TR" sz="2800" b="1" dirty="0">
                <a:solidFill>
                  <a:schemeClr val="tx2"/>
                </a:solidFill>
              </a:rPr>
              <a:t>= 725,28 (-0,000082) 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 err="1">
                <a:solidFill>
                  <a:schemeClr val="tx2"/>
                </a:solidFill>
              </a:rPr>
              <a:t>In</a:t>
            </a:r>
            <a:r>
              <a:rPr lang="tr-TR" sz="2800" b="1" dirty="0">
                <a:solidFill>
                  <a:schemeClr val="tx2"/>
                </a:solidFill>
              </a:rPr>
              <a:t> X</a:t>
            </a:r>
            <a:r>
              <a:rPr lang="tr-TR" sz="2800" b="1" baseline="-25000" dirty="0">
                <a:solidFill>
                  <a:schemeClr val="tx2"/>
                </a:solidFill>
              </a:rPr>
              <a:t>A</a:t>
            </a:r>
            <a:r>
              <a:rPr lang="tr-TR" sz="2800" b="1" dirty="0">
                <a:solidFill>
                  <a:schemeClr val="tx2"/>
                </a:solidFill>
              </a:rPr>
              <a:t> = -0,0595 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X</a:t>
            </a:r>
            <a:r>
              <a:rPr lang="tr-TR" sz="2800" b="1" baseline="-25000" dirty="0">
                <a:solidFill>
                  <a:schemeClr val="tx2"/>
                </a:solidFill>
              </a:rPr>
              <a:t>A</a:t>
            </a:r>
            <a:r>
              <a:rPr lang="tr-TR" sz="2800" b="1" dirty="0">
                <a:solidFill>
                  <a:schemeClr val="tx2"/>
                </a:solidFill>
              </a:rPr>
              <a:t> = 0,942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göre, Örnekte nitelikleri verilen üzüm suyu -6 °C'ye kadar soğuyunca, henüz donmamış </a:t>
            </a:r>
            <a:r>
              <a:rPr lang="tr-TR" sz="2800" b="1" dirty="0">
                <a:solidFill>
                  <a:srgbClr val="0000FF"/>
                </a:solidFill>
              </a:rPr>
              <a:t>suyun </a:t>
            </a:r>
            <a:r>
              <a:rPr lang="tr-TR" sz="2800" b="1" dirty="0" err="1">
                <a:solidFill>
                  <a:srgbClr val="0000FF"/>
                </a:solidFill>
              </a:rPr>
              <a:t>mol</a:t>
            </a:r>
            <a:r>
              <a:rPr lang="tr-TR" sz="2800" b="1" dirty="0">
                <a:solidFill>
                  <a:srgbClr val="0000FF"/>
                </a:solidFill>
              </a:rPr>
              <a:t> fraksiyonunun </a:t>
            </a:r>
            <a:r>
              <a:rPr lang="tr-TR" sz="2800" b="1" dirty="0">
                <a:solidFill>
                  <a:schemeClr val="tx2"/>
                </a:solidFill>
              </a:rPr>
              <a:t>X</a:t>
            </a:r>
            <a:r>
              <a:rPr lang="tr-TR" sz="2800" b="1" baseline="-25000" dirty="0">
                <a:solidFill>
                  <a:schemeClr val="tx2"/>
                </a:solidFill>
              </a:rPr>
              <a:t>A</a:t>
            </a:r>
            <a:r>
              <a:rPr lang="tr-TR" sz="2800" b="1" dirty="0">
                <a:solidFill>
                  <a:schemeClr val="tx2"/>
                </a:solidFill>
              </a:rPr>
              <a:t> = 0,942 olduğu anlaşılmaktadır.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Mol</a:t>
            </a:r>
            <a:r>
              <a:rPr lang="tr-TR" sz="2800" b="1" dirty="0">
                <a:solidFill>
                  <a:schemeClr val="tx2"/>
                </a:solidFill>
              </a:rPr>
              <a:t> fraksiyonunun tanımına göre, sulu bir çözeltideki suyun </a:t>
            </a:r>
            <a:r>
              <a:rPr lang="tr-TR" sz="2800" b="1" dirty="0" err="1">
                <a:solidFill>
                  <a:schemeClr val="tx2"/>
                </a:solidFill>
              </a:rPr>
              <a:t>mol</a:t>
            </a:r>
            <a:r>
              <a:rPr lang="tr-TR" sz="2800" b="1" dirty="0">
                <a:solidFill>
                  <a:schemeClr val="tx2"/>
                </a:solidFill>
              </a:rPr>
              <a:t> fraksiyonu aşağıdaki eşitlik ile tanımlanmaktadır. </a:t>
            </a:r>
          </a:p>
        </p:txBody>
      </p:sp>
    </p:spTree>
    <p:extLst>
      <p:ext uri="{BB962C8B-B14F-4D97-AF65-F5344CB8AC3E}">
        <p14:creationId xmlns:p14="http://schemas.microsoft.com/office/powerpoint/2010/main" val="146672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</m:fName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𝐌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𝐰𝐬</m:t>
                                      </m:r>
                                    </m:sub>
                                  </m:sSub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𝐌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𝐰𝐬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ç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𝐌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ç</m:t>
                                      </m:r>
                                    </m:sub>
                                  </m:sSub>
                                </m:den>
                              </m:f>
                            </m:den>
                          </m:f>
                        </m:e>
                      </m:func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X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A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Suyun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fraksiyonu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s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Suyun kütle fraksiyonu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ws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Suyun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kütlesi, 18 kg/ kg-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ç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Çözünmüş maddenin kütle fraksiyonu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wç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Çözünmüş maddenin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kütlesi, kg/ kg-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400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9575527" cy="4043017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b="1" dirty="0">
                <a:solidFill>
                  <a:srgbClr val="FFFF00"/>
                </a:solidFill>
              </a:rPr>
              <a:t>Çözeltilerin donma noktası </a:t>
            </a:r>
          </a:p>
        </p:txBody>
      </p:sp>
    </p:spTree>
    <p:extLst>
      <p:ext uri="{BB962C8B-B14F-4D97-AF65-F5344CB8AC3E}">
        <p14:creationId xmlns:p14="http://schemas.microsoft.com/office/powerpoint/2010/main" val="3845793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Çözünmüş maddelerin çoğunluğu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glukoz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olduğundan,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wç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=180 alınınca :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𝟗𝟒𝟐</m:t>
                          </m:r>
                        </m:fName>
                        <m:e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e>
                                    <m:sub>
                                      <m:r>
                                        <a:rPr lang="tr-TR" sz="28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𝟏𝟖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e>
                                    <m:sub>
                                      <m:r>
                                        <a:rPr lang="tr-TR" sz="28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𝟏𝟖</m:t>
                                  </m:r>
                                </m:den>
                              </m:f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𝟏𝟓</m:t>
                                  </m:r>
                                </m:num>
                                <m:den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𝟏𝟖𝟎</m:t>
                                  </m:r>
                                </m:den>
                              </m:f>
                            </m:den>
                          </m:f>
                        </m:e>
                      </m:func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s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 24,36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Ulaşılan bu sonuca göre; üzüm suyu -6 °C'ye soğutulunca, hala % 24,36 oranında donmamış su içerdiği anlaşılmaktadır.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b="-22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45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Üzüm suyunda başlangıçtaki su oranı %85 olduğuna göre, bu suyun donmuş ve donmamış oranları 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𝐃𝐨𝐧𝐦𝐮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ş 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𝐬𝐮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𝐨𝐫𝐚𝐧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ı=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𝟖𝟓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𝟖𝟓</m:t>
                          </m:r>
                        </m:den>
                      </m:f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𝟔𝟒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𝟖𝟓</m:t>
                          </m:r>
                        </m:den>
                      </m:f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𝟕𝟏𝟑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=%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𝟕𝟏</m:t>
                      </m:r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𝐃𝐨𝐧𝐦𝐚𝐦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ış 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𝐬𝐮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𝐨𝐫𝐚𝐧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ı=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𝟖𝟓</m:t>
                          </m:r>
                        </m:den>
                      </m:f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𝟐𝟖𝟕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=%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𝟐𝟖</m:t>
                      </m:r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43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011681"/>
            <a:ext cx="9575527" cy="4363720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Çözünmüş maddelerin efektif </a:t>
            </a:r>
            <a:r>
              <a:rPr lang="tr-TR" dirty="0" err="1"/>
              <a:t>mol</a:t>
            </a:r>
            <a:r>
              <a:rPr lang="tr-TR" dirty="0"/>
              <a:t> kütlesinin (</a:t>
            </a:r>
            <a:r>
              <a:rPr lang="tr-TR" dirty="0" err="1"/>
              <a:t>emw</a:t>
            </a:r>
            <a:r>
              <a:rPr lang="tr-TR" dirty="0"/>
              <a:t>) hesaplanması </a:t>
            </a:r>
            <a:endParaRPr lang="tr-TR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8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Yukarıda verilen örnekte </a:t>
            </a:r>
            <a:r>
              <a:rPr lang="tr-TR" sz="2800" b="1" dirty="0">
                <a:solidFill>
                  <a:srgbClr val="C00000"/>
                </a:solidFill>
              </a:rPr>
              <a:t>üzüm suyunun </a:t>
            </a:r>
            <a:r>
              <a:rPr lang="tr-TR" sz="2800" b="1" dirty="0">
                <a:solidFill>
                  <a:srgbClr val="0000FF"/>
                </a:solidFill>
              </a:rPr>
              <a:t>%85 su </a:t>
            </a:r>
            <a:r>
              <a:rPr lang="tr-TR" sz="2800" b="1" dirty="0">
                <a:solidFill>
                  <a:schemeClr val="tx2"/>
                </a:solidFill>
              </a:rPr>
              <a:t>içerdiği, geri kalan </a:t>
            </a:r>
            <a:r>
              <a:rPr lang="tr-TR" sz="2800" b="1" dirty="0">
                <a:solidFill>
                  <a:srgbClr val="009900"/>
                </a:solidFill>
              </a:rPr>
              <a:t>%15'Iik kısmın çözünmüş katı madde</a:t>
            </a:r>
            <a:r>
              <a:rPr lang="tr-TR" sz="2800" b="1" dirty="0">
                <a:solidFill>
                  <a:schemeClr val="tx2"/>
                </a:solidFill>
              </a:rPr>
              <a:t> olduğu ve bunun tümünün </a:t>
            </a:r>
            <a:r>
              <a:rPr lang="tr-TR" sz="2800" b="1" dirty="0" err="1">
                <a:solidFill>
                  <a:schemeClr val="tx2"/>
                </a:solidFill>
              </a:rPr>
              <a:t>glukoz</a:t>
            </a:r>
            <a:r>
              <a:rPr lang="tr-TR" sz="2800" b="1" dirty="0">
                <a:solidFill>
                  <a:schemeClr val="tx2"/>
                </a:solidFill>
              </a:rPr>
              <a:t> olarak (M</a:t>
            </a:r>
            <a:r>
              <a:rPr lang="tr-TR" sz="2800" b="1" baseline="-25000" dirty="0">
                <a:solidFill>
                  <a:schemeClr val="tx2"/>
                </a:solidFill>
              </a:rPr>
              <a:t>W</a:t>
            </a:r>
            <a:r>
              <a:rPr lang="tr-TR" sz="2800" b="1" dirty="0">
                <a:solidFill>
                  <a:schemeClr val="tx2"/>
                </a:solidFill>
              </a:rPr>
              <a:t>=180) alınabileceği belirtilmiş ve -6 °C'de donmamış su oranı bu verilere göre hesaplanmıştı.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Gerçekten üzüm suyunun çözünmüş katı madde içeriğinin %90'dan fazlası </a:t>
            </a:r>
            <a:r>
              <a:rPr lang="tr-TR" sz="2800" b="1" dirty="0" err="1">
                <a:solidFill>
                  <a:schemeClr val="tx2"/>
                </a:solidFill>
              </a:rPr>
              <a:t>glukoz</a:t>
            </a:r>
            <a:r>
              <a:rPr lang="tr-TR" sz="2800" b="1" dirty="0">
                <a:solidFill>
                  <a:schemeClr val="tx2"/>
                </a:solidFill>
              </a:rPr>
              <a:t> olduğundan, yukarıda yapılan hesaplamalarda önemli bir hata yapılmamıştır. </a:t>
            </a:r>
          </a:p>
        </p:txBody>
      </p:sp>
    </p:spTree>
    <p:extLst>
      <p:ext uri="{BB962C8B-B14F-4D97-AF65-F5344CB8AC3E}">
        <p14:creationId xmlns:p14="http://schemas.microsoft.com/office/powerpoint/2010/main" val="422660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çözünmüş maddelerin yaklaşık %10'unu oluşturan, başta organik asitler olmak üzere diğer çözünmüş maddeler hesaba sanki </a:t>
            </a:r>
            <a:r>
              <a:rPr lang="tr-TR" sz="2800" b="1" dirty="0" err="1">
                <a:solidFill>
                  <a:schemeClr val="tx2"/>
                </a:solidFill>
              </a:rPr>
              <a:t>glukozmuş</a:t>
            </a:r>
            <a:r>
              <a:rPr lang="tr-TR" sz="2800" b="1" dirty="0">
                <a:solidFill>
                  <a:schemeClr val="tx2"/>
                </a:solidFill>
              </a:rPr>
              <a:t> gibi dahil edilmişlerdir.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çoğu gıdada çözünmüş maddeler, birçok farklı bileşikten oluşabilmekte ve üzüm suyunda olduğu gibi bunlardan biri bu düzeyde hakim durumda bulunmayabilmektedir. </a:t>
            </a:r>
          </a:p>
        </p:txBody>
      </p:sp>
    </p:spTree>
    <p:extLst>
      <p:ext uri="{BB962C8B-B14F-4D97-AF65-F5344CB8AC3E}">
        <p14:creationId xmlns:p14="http://schemas.microsoft.com/office/powerpoint/2010/main" val="212257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 durumlarda, donma başlangıç derecesinin deneysel olarak saptanmasından sonra, çözünmüş maddelerin tümünün donma üzerine bileşke etkisini ifade eden bir "</a:t>
            </a:r>
            <a:r>
              <a:rPr lang="tr-TR" sz="2800" b="1" dirty="0">
                <a:solidFill>
                  <a:srgbClr val="FF0000"/>
                </a:solidFill>
              </a:rPr>
              <a:t>efektif </a:t>
            </a:r>
            <a:r>
              <a:rPr lang="tr-TR" sz="2800" b="1" dirty="0" err="1">
                <a:solidFill>
                  <a:srgbClr val="FF0000"/>
                </a:solidFill>
              </a:rPr>
              <a:t>mol</a:t>
            </a:r>
            <a:r>
              <a:rPr lang="tr-TR" sz="2800" b="1" dirty="0">
                <a:solidFill>
                  <a:srgbClr val="FF0000"/>
                </a:solidFill>
              </a:rPr>
              <a:t> kütlesi</a:t>
            </a:r>
            <a:r>
              <a:rPr lang="tr-TR" sz="2800" b="1" dirty="0">
                <a:solidFill>
                  <a:schemeClr val="tx2"/>
                </a:solidFill>
              </a:rPr>
              <a:t>" hesaplanabilmektedir.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ilişkin bir örnek aşağıda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64681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3.16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Su oranı % 85, donma başlangıç noktası -1.78 °C olan üzüm suyundaki "çözünmüş maddelerin efektif </a:t>
            </a:r>
            <a:r>
              <a:rPr lang="tr-TR" sz="2800" b="1" dirty="0" err="1">
                <a:solidFill>
                  <a:schemeClr val="tx2"/>
                </a:solidFill>
              </a:rPr>
              <a:t>mol</a:t>
            </a:r>
            <a:r>
              <a:rPr lang="tr-TR" sz="2800" b="1" dirty="0">
                <a:solidFill>
                  <a:schemeClr val="tx2"/>
                </a:solidFill>
              </a:rPr>
              <a:t> kütlesini" hesaplayınız.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amaçla, donma başlangıç sıcaklığında, üzüm suyundaki suyun efektif </a:t>
            </a:r>
            <a:r>
              <a:rPr lang="tr-TR" sz="2800" b="1" dirty="0" err="1">
                <a:solidFill>
                  <a:schemeClr val="tx2"/>
                </a:solidFill>
              </a:rPr>
              <a:t>mol</a:t>
            </a:r>
            <a:r>
              <a:rPr lang="tr-TR" sz="2800" b="1" dirty="0">
                <a:solidFill>
                  <a:schemeClr val="tx2"/>
                </a:solidFill>
              </a:rPr>
              <a:t> fraksiyonu hesaplanır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40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𝟑𝟑𝟓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𝟏𝟖</m:t>
                                  </m:r>
                                </m:e>
                              </m:d>
                            </m:num>
                            <m:den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𝟑𝟏𝟒</m:t>
                              </m:r>
                            </m:den>
                          </m:f>
                          <m:d>
                            <m:d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𝟐𝟕𝟑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𝟏𝟔</m:t>
                                  </m:r>
                                </m:den>
                              </m:f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𝟐𝟔𝟕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𝟏𝟔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tr-TR" sz="2800" b="1" i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𝟕𝟖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In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X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A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= - 0.015859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X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A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= 0.9843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299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Çözünmüş maddelerin efektif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kütlesi (EMW)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𝟗𝟖𝟒𝟑</m:t>
                          </m:r>
                        </m:fName>
                        <m:e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𝟖𝟓</m:t>
                                  </m:r>
                                </m:num>
                                <m:den>
                                  <m: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𝟏𝟖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𝟖𝟓</m:t>
                                  </m:r>
                                </m:num>
                                <m:den>
                                  <m: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𝟏𝟖</m:t>
                                  </m:r>
                                </m:den>
                              </m:f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𝟏𝟓</m:t>
                                  </m:r>
                                </m:num>
                                <m:den>
                                  <m: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𝑬𝑴𝑾</m:t>
                                  </m:r>
                                </m:den>
                              </m:f>
                            </m:den>
                          </m:f>
                        </m:e>
                      </m:func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𝐄𝐌𝐖</m:t>
                          </m:r>
                        </m:den>
                      </m:f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𝟕𝟐𝟐</m:t>
                          </m:r>
                        </m:num>
                        <m:den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𝟗𝟖𝟒𝟑</m:t>
                          </m:r>
                        </m:den>
                      </m:f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𝟕𝟐𝟐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EMW = 199.1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136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>
                <a:solidFill>
                  <a:schemeClr val="tx2"/>
                </a:solidFill>
              </a:rPr>
              <a:t>Böylece</a:t>
            </a:r>
            <a:r>
              <a:rPr lang="tr-TR" sz="2800" b="1" dirty="0">
                <a:solidFill>
                  <a:schemeClr val="tx2"/>
                </a:solidFill>
              </a:rPr>
              <a:t>; üzüm suyundaki çözünmüş çeşitli maddelerin donma noktası üzerine birlikte etkilerinin, </a:t>
            </a:r>
            <a:r>
              <a:rPr lang="tr-TR" sz="2800" b="1" dirty="0" err="1">
                <a:solidFill>
                  <a:schemeClr val="tx2"/>
                </a:solidFill>
              </a:rPr>
              <a:t>mol</a:t>
            </a:r>
            <a:r>
              <a:rPr lang="tr-TR" sz="2800" b="1" dirty="0">
                <a:solidFill>
                  <a:schemeClr val="tx2"/>
                </a:solidFill>
              </a:rPr>
              <a:t> kütlesi 199.1 olan bir çözünebilir maddenin etkisine eşdeğer olduğu sonucuna ulaşılmış bulunmaktadır.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23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Su 0 °C'de donmakla </a:t>
            </a:r>
            <a:r>
              <a:rPr lang="tr-TR" sz="2800" b="1" dirty="0">
                <a:solidFill>
                  <a:schemeClr val="tx2"/>
                </a:solidFill>
              </a:rPr>
              <a:t>birlikte </a:t>
            </a:r>
            <a:r>
              <a:rPr lang="tr-TR" sz="2800" b="1" dirty="0" err="1">
                <a:solidFill>
                  <a:srgbClr val="7030A0"/>
                </a:solidFill>
              </a:rPr>
              <a:t>glukoz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 err="1">
                <a:solidFill>
                  <a:srgbClr val="FF0000"/>
                </a:solidFill>
              </a:rPr>
              <a:t>fruktoz</a:t>
            </a:r>
            <a:r>
              <a:rPr lang="tr-TR" sz="2800" b="1" dirty="0">
                <a:solidFill>
                  <a:schemeClr val="tx2"/>
                </a:solidFill>
              </a:rPr>
              <a:t> veya </a:t>
            </a:r>
            <a:r>
              <a:rPr lang="tr-TR" sz="2800" b="1" dirty="0">
                <a:solidFill>
                  <a:srgbClr val="00B050"/>
                </a:solidFill>
              </a:rPr>
              <a:t>sakaroz</a:t>
            </a:r>
            <a:r>
              <a:rPr lang="tr-TR" sz="2800" b="1" dirty="0">
                <a:solidFill>
                  <a:schemeClr val="tx2"/>
                </a:solidFill>
              </a:rPr>
              <a:t> gibi bir katı madde suda çözününce, oluşan çözeltinin donma noktası artık </a:t>
            </a:r>
            <a:r>
              <a:rPr lang="tr-TR" sz="2800" b="1" dirty="0">
                <a:solidFill>
                  <a:srgbClr val="C00000"/>
                </a:solidFill>
              </a:rPr>
              <a:t>0 °C'nin altına iner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9900"/>
                </a:solidFill>
              </a:rPr>
              <a:t>Gıdalardaki su</a:t>
            </a:r>
            <a:r>
              <a:rPr lang="tr-TR" sz="2800" b="1" dirty="0">
                <a:solidFill>
                  <a:schemeClr val="tx2"/>
                </a:solidFill>
              </a:rPr>
              <a:t>, içerisinde çeşitli bileşiklerin çözünmüş bulunduğu bir </a:t>
            </a:r>
            <a:r>
              <a:rPr lang="tr-TR" sz="2800" b="1" dirty="0">
                <a:solidFill>
                  <a:srgbClr val="0070C0"/>
                </a:solidFill>
              </a:rPr>
              <a:t>çözelti halinde </a:t>
            </a:r>
            <a:r>
              <a:rPr lang="tr-TR" sz="2800" b="1" dirty="0">
                <a:solidFill>
                  <a:schemeClr val="tx2"/>
                </a:solidFill>
              </a:rPr>
              <a:t>olduğundan, gıdaların donma noktası, suyun donma noktasının biraz altındadır.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Suyun donma noktasıyla, bir çözeltinin donma noktası arasındaki farka, "</a:t>
            </a:r>
            <a:r>
              <a:rPr lang="tr-TR" sz="2800" b="1" dirty="0">
                <a:solidFill>
                  <a:srgbClr val="0070C0"/>
                </a:solidFill>
              </a:rPr>
              <a:t>donma noktası </a:t>
            </a:r>
            <a:r>
              <a:rPr lang="tr-TR" sz="2800" b="1" dirty="0" err="1">
                <a:solidFill>
                  <a:srgbClr val="0070C0"/>
                </a:solidFill>
              </a:rPr>
              <a:t>alçatısı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(depresyonu)" denir. </a:t>
            </a:r>
          </a:p>
        </p:txBody>
      </p:sp>
    </p:spTree>
    <p:extLst>
      <p:ext uri="{BB962C8B-B14F-4D97-AF65-F5344CB8AC3E}">
        <p14:creationId xmlns:p14="http://schemas.microsoft.com/office/powerpoint/2010/main" val="294840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noktası depresyonu, doğrudan doğruya </a:t>
            </a:r>
            <a:r>
              <a:rPr lang="tr-TR" sz="2800" b="1" dirty="0">
                <a:solidFill>
                  <a:srgbClr val="7030A0"/>
                </a:solidFill>
              </a:rPr>
              <a:t>çözünmüş maddenin konsantrasyonu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molekül ağırlığının </a:t>
            </a:r>
            <a:r>
              <a:rPr lang="tr-TR" sz="2800" b="1" dirty="0">
                <a:solidFill>
                  <a:schemeClr val="tx2"/>
                </a:solidFill>
              </a:rPr>
              <a:t>bir fonksiyonudur.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Donma noktası depresyonu aşağıdaki eşitlik ile hesaplanabilir.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eşitlik, </a:t>
            </a:r>
            <a:r>
              <a:rPr lang="tr-TR" sz="2800" b="1" dirty="0">
                <a:solidFill>
                  <a:srgbClr val="0070C0"/>
                </a:solidFill>
              </a:rPr>
              <a:t>uçucu olmayan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 err="1">
                <a:solidFill>
                  <a:srgbClr val="FF0000"/>
                </a:solidFill>
              </a:rPr>
              <a:t>dissosiye</a:t>
            </a:r>
            <a:r>
              <a:rPr lang="tr-TR" sz="2800" b="1" dirty="0">
                <a:solidFill>
                  <a:schemeClr val="tx2"/>
                </a:solidFill>
              </a:rPr>
              <a:t> veya </a:t>
            </a:r>
            <a:r>
              <a:rPr lang="tr-TR" sz="2800" b="1" dirty="0" err="1">
                <a:solidFill>
                  <a:srgbClr val="009900"/>
                </a:solidFill>
              </a:rPr>
              <a:t>assosiye</a:t>
            </a:r>
            <a:r>
              <a:rPr lang="tr-TR" sz="2800" b="1" dirty="0">
                <a:solidFill>
                  <a:schemeClr val="tx2"/>
                </a:solidFill>
              </a:rPr>
              <a:t> olmayan maddelerin </a:t>
            </a:r>
            <a:r>
              <a:rPr lang="tr-TR" sz="2800" b="1" dirty="0">
                <a:solidFill>
                  <a:srgbClr val="0000FF"/>
                </a:solidFill>
              </a:rPr>
              <a:t>seyrettik çözeltileri </a:t>
            </a:r>
            <a:r>
              <a:rPr lang="tr-TR" sz="2800" b="1" dirty="0">
                <a:solidFill>
                  <a:schemeClr val="tx2"/>
                </a:solidFill>
              </a:rPr>
              <a:t>için geçerlidir 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46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𝐢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sub>
                      </m:sSub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400" b="1" dirty="0">
                    <a:solidFill>
                      <a:schemeClr val="tx2"/>
                    </a:solidFill>
                  </a:rPr>
                  <a:t>∆T, : Donma noktası alçaltısı (depresyonu), °C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400" b="1" dirty="0" err="1">
                    <a:solidFill>
                      <a:schemeClr val="tx2"/>
                    </a:solidFill>
                  </a:rPr>
                  <a:t>K</a:t>
                </a:r>
                <a:r>
                  <a:rPr lang="tr-TR" sz="24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: </a:t>
                </a:r>
                <a:r>
                  <a:rPr lang="tr-TR" sz="2400" b="1" dirty="0" err="1">
                    <a:solidFill>
                      <a:schemeClr val="tx2"/>
                    </a:solidFill>
                  </a:rPr>
                  <a:t>Kriyoskobik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 sabite (</a:t>
                </a:r>
                <a:r>
                  <a:rPr lang="tr-TR" sz="2400" b="1" dirty="0" err="1">
                    <a:solidFill>
                      <a:srgbClr val="0070C0"/>
                    </a:solidFill>
                  </a:rPr>
                  <a:t>molal</a:t>
                </a:r>
                <a:r>
                  <a:rPr lang="tr-TR" sz="2400" b="1" dirty="0">
                    <a:solidFill>
                      <a:srgbClr val="0070C0"/>
                    </a:solidFill>
                  </a:rPr>
                  <a:t> donma noktası depresyonu sabiti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), °C/M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400" b="1" dirty="0">
                    <a:solidFill>
                      <a:schemeClr val="tx2"/>
                    </a:solidFill>
                  </a:rPr>
                  <a:t>M : </a:t>
                </a:r>
                <a:r>
                  <a:rPr lang="tr-TR" sz="2400" b="1" dirty="0" err="1">
                    <a:solidFill>
                      <a:srgbClr val="00B050"/>
                    </a:solidFill>
                  </a:rPr>
                  <a:t>Molalite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, </a:t>
                </a:r>
                <a:r>
                  <a:rPr lang="tr-TR" sz="24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/ kg </a:t>
                </a:r>
                <a:r>
                  <a:rPr lang="tr-TR" sz="2400" b="1" dirty="0" err="1">
                    <a:solidFill>
                      <a:schemeClr val="tx2"/>
                    </a:solidFill>
                  </a:rPr>
                  <a:t>solvent</a:t>
                </a:r>
                <a:endParaRPr lang="tr-TR" sz="24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400" b="1" dirty="0">
                    <a:solidFill>
                      <a:schemeClr val="tx2"/>
                    </a:solidFill>
                  </a:rPr>
                  <a:t>i : Bir çözeltideki çözünmüş bileşiğin çözeltide oluşturduğu toplam </a:t>
                </a:r>
                <a:r>
                  <a:rPr lang="tr-TR" sz="24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 sayısının, o bileşiğin çözelti oluşturmadan önceki </a:t>
                </a:r>
                <a:r>
                  <a:rPr lang="tr-TR" sz="24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 sayısına oranı. </a:t>
                </a:r>
                <a:r>
                  <a:rPr lang="tr-TR" sz="2400" b="1" dirty="0">
                    <a:solidFill>
                      <a:srgbClr val="FF0000"/>
                    </a:solidFill>
                  </a:rPr>
                  <a:t>Elektrolit olmayan 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bileşikler için (örneğin </a:t>
                </a:r>
                <a:r>
                  <a:rPr lang="tr-TR" sz="2400" b="1" dirty="0" err="1">
                    <a:solidFill>
                      <a:schemeClr val="tx2"/>
                    </a:solidFill>
                  </a:rPr>
                  <a:t>glukoz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, sakaroz) </a:t>
                </a:r>
                <a:r>
                  <a:rPr lang="tr-TR" sz="2400" b="1" dirty="0">
                    <a:solidFill>
                      <a:srgbClr val="FF0000"/>
                    </a:solidFill>
                  </a:rPr>
                  <a:t>i = 1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, </a:t>
                </a:r>
                <a:r>
                  <a:rPr lang="tr-TR" sz="2400" b="1" dirty="0">
                    <a:solidFill>
                      <a:srgbClr val="009900"/>
                    </a:solidFill>
                  </a:rPr>
                  <a:t>elektrolit nitelikli bileşikler 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için (örneğin </a:t>
                </a:r>
                <a:r>
                  <a:rPr lang="tr-TR" sz="2400" b="1" dirty="0" err="1">
                    <a:solidFill>
                      <a:schemeClr val="tx2"/>
                    </a:solidFill>
                  </a:rPr>
                  <a:t>NaCl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) </a:t>
                </a:r>
                <a:r>
                  <a:rPr lang="tr-TR" sz="2400" b="1" dirty="0">
                    <a:solidFill>
                      <a:srgbClr val="009900"/>
                    </a:solidFill>
                  </a:rPr>
                  <a:t>i = 2'dir</a:t>
                </a:r>
                <a:r>
                  <a:rPr lang="tr-TR" sz="2400" b="1" dirty="0">
                    <a:solidFill>
                      <a:schemeClr val="tx2"/>
                    </a:solidFill>
                  </a:rPr>
                  <a:t>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4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840" r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032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00FF"/>
                    </a:solidFill>
                  </a:rPr>
                  <a:t>Kriyoskobik sabite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(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k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), </a:t>
                </a:r>
                <a:r>
                  <a:rPr lang="tr-TR" sz="2800" b="1" dirty="0">
                    <a:solidFill>
                      <a:srgbClr val="009900"/>
                    </a:solidFill>
                  </a:rPr>
                  <a:t>çözücünün niteliklerine bağlı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olup 3.25 No.'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lu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eşitlik ile hesaplanabilir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𝐊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𝐑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𝐓</m:t>
                                      </m:r>
                                    </m:e>
                                    <m:sub>
                                      <m:r>
                                        <a:rPr lang="tr-TR" sz="28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𝐟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𝐰𝐬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sub>
                          </m:s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R : Gaz sabiti, 8,314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kJ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/ kg-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K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Çözücünün donma noktası (su için 273,16 K)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ws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Suyun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kütlesi (18 kg/kg-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)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∆H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0°C'deki buzun erime gizli ısısı, 6028,5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kJ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/kg-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2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818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Eğer çözücü su ise,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kriyoskobik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sabite (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K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) aşağıdaki şekilde hesaplanır.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𝐊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𝟑𝟏𝟒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𝟐𝟕𝟑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𝟏𝟓</m:t>
                              </m:r>
                            </m:e>
                            <m:sup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𝟔𝟎𝟐𝟖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𝟖𝟓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𝐌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00FF"/>
                    </a:solidFill>
                  </a:rPr>
                  <a:t>Sulu çözeltiler için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kriyoskobik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sabitenin, çeşitli kaynaklarda </a:t>
                </a:r>
                <a:r>
                  <a:rPr lang="tr-TR" sz="2800" b="1" dirty="0">
                    <a:solidFill>
                      <a:srgbClr val="0000FF"/>
                    </a:solidFill>
                  </a:rPr>
                  <a:t>1,86 veya 1,9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olarak verildiği görülmektedir.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13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808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Bilindiği gibi </a:t>
                </a:r>
                <a:r>
                  <a:rPr lang="tr-TR" sz="2800" b="1" dirty="0" err="1">
                    <a:solidFill>
                      <a:srgbClr val="009900"/>
                    </a:solidFill>
                  </a:rPr>
                  <a:t>molalite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; bir çözeltide 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1000 g çözücüye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karşı bulunan 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çözünmüş maddenin </a:t>
                </a:r>
                <a:r>
                  <a:rPr lang="tr-TR" sz="2800" b="1" dirty="0" err="1">
                    <a:solidFill>
                      <a:srgbClr val="C00000"/>
                    </a:solidFill>
                  </a:rPr>
                  <a:t>mol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 sayısıdır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sub>
                          </m:sSub>
                          <m:r>
                            <a:rPr lang="tr-TR" sz="2800" b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M :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Molalite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, kg-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/kg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ç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Çözünmüş maddenin kütle fraksiyonu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çz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Çözücünün kütle fraksiyonu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w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: Çözünmüş maddenin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kütlesi, kg/ kg-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mol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690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1624</Words>
  <Application>Microsoft Office PowerPoint</Application>
  <PresentationFormat>Widescreen</PresentationFormat>
  <Paragraphs>142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Abadi</vt:lpstr>
      <vt:lpstr>Arial</vt:lpstr>
      <vt:lpstr>Cambria Math</vt:lpstr>
      <vt:lpstr>Euphemia</vt:lpstr>
      <vt:lpstr>Plantagenet Cherokee</vt:lpstr>
      <vt:lpstr>Wingdings</vt:lpstr>
      <vt:lpstr>Academic Literature 16x9</vt:lpstr>
      <vt:lpstr>GDM 403  Temel İşlemler Uygulamaları Gıdaların dondurulmaları</vt:lpstr>
      <vt:lpstr>Bu Hafta</vt:lpstr>
      <vt:lpstr>Çözeltilerin donma noktası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Gıdaların donma noktası </vt:lpstr>
      <vt:lpstr>PowerPoint Presentation</vt:lpstr>
      <vt:lpstr>PowerPoint Presentation</vt:lpstr>
      <vt:lpstr>PowerPoint Presentation</vt:lpstr>
      <vt:lpstr>PowerPoint Presentation</vt:lpstr>
      <vt:lpstr>Donma noktası altındaki sıcaklıklarda donmamış su oranının Hesaplanması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Çözünmüş maddelerin efektif mol kütlesinin (emw) hesaplanması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2026-04-07T06:42:07Z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