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65"/>
  </p:notesMasterIdLst>
  <p:handoutMasterIdLst>
    <p:handoutMasterId r:id="rId66"/>
  </p:handoutMasterIdLst>
  <p:sldIdLst>
    <p:sldId id="256" r:id="rId3"/>
    <p:sldId id="304" r:id="rId4"/>
    <p:sldId id="375" r:id="rId5"/>
    <p:sldId id="378" r:id="rId6"/>
    <p:sldId id="379" r:id="rId7"/>
    <p:sldId id="380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97" r:id="rId24"/>
    <p:sldId id="398" r:id="rId25"/>
    <p:sldId id="403" r:id="rId26"/>
    <p:sldId id="405" r:id="rId27"/>
    <p:sldId id="441" r:id="rId28"/>
    <p:sldId id="442" r:id="rId29"/>
    <p:sldId id="406" r:id="rId30"/>
    <p:sldId id="408" r:id="rId31"/>
    <p:sldId id="409" r:id="rId32"/>
    <p:sldId id="411" r:id="rId33"/>
    <p:sldId id="412" r:id="rId34"/>
    <p:sldId id="443" r:id="rId35"/>
    <p:sldId id="410" r:id="rId36"/>
    <p:sldId id="413" r:id="rId37"/>
    <p:sldId id="414" r:id="rId38"/>
    <p:sldId id="415" r:id="rId39"/>
    <p:sldId id="416" r:id="rId40"/>
    <p:sldId id="417" r:id="rId41"/>
    <p:sldId id="418" r:id="rId42"/>
    <p:sldId id="419" r:id="rId43"/>
    <p:sldId id="420" r:id="rId44"/>
    <p:sldId id="421" r:id="rId45"/>
    <p:sldId id="422" r:id="rId46"/>
    <p:sldId id="423" r:id="rId47"/>
    <p:sldId id="424" r:id="rId48"/>
    <p:sldId id="425" r:id="rId49"/>
    <p:sldId id="426" r:id="rId50"/>
    <p:sldId id="427" r:id="rId51"/>
    <p:sldId id="428" r:id="rId52"/>
    <p:sldId id="429" r:id="rId53"/>
    <p:sldId id="430" r:id="rId54"/>
    <p:sldId id="431" r:id="rId55"/>
    <p:sldId id="432" r:id="rId56"/>
    <p:sldId id="433" r:id="rId57"/>
    <p:sldId id="434" r:id="rId58"/>
    <p:sldId id="435" r:id="rId59"/>
    <p:sldId id="436" r:id="rId60"/>
    <p:sldId id="437" r:id="rId61"/>
    <p:sldId id="438" r:id="rId62"/>
    <p:sldId id="439" r:id="rId63"/>
    <p:sldId id="440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CCCC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https://www.youtube.com/watch?v=kEHdyiBMgAg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17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http://flash-freeze.net/flash-freezing/quick-freeze.html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732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https://www.newfoodmagazine.com/article/23904/refrigeration-impact-of-ice-crystal-size-and-freezing-rate/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745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Gıdaların dondurulmaları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Başka bir deyişle, dondurulmuş ticari ürünlerde daima donmamış ve fakat </a:t>
            </a:r>
            <a:r>
              <a:rPr lang="tr-TR" sz="2800" b="1" dirty="0">
                <a:solidFill>
                  <a:srgbClr val="0070C0"/>
                </a:solidFill>
              </a:rPr>
              <a:t>donabilir nitelikte su bulunmaktadır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gıda maddelerinde </a:t>
            </a:r>
            <a:r>
              <a:rPr lang="tr-TR" sz="2800" b="1" dirty="0">
                <a:solidFill>
                  <a:srgbClr val="00B050"/>
                </a:solidFill>
              </a:rPr>
              <a:t>bulunan suyun bir kısmı</a:t>
            </a:r>
            <a:r>
              <a:rPr lang="tr-TR" sz="2800" b="1" dirty="0">
                <a:solidFill>
                  <a:schemeClr val="tx2"/>
                </a:solidFill>
              </a:rPr>
              <a:t>, özellikle </a:t>
            </a:r>
            <a:r>
              <a:rPr lang="tr-TR" sz="2800" b="1" dirty="0">
                <a:solidFill>
                  <a:srgbClr val="7030A0"/>
                </a:solidFill>
              </a:rPr>
              <a:t>iyonlara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>
                <a:solidFill>
                  <a:srgbClr val="00B050"/>
                </a:solidFill>
              </a:rPr>
              <a:t>elektrik yüklü </a:t>
            </a:r>
            <a:r>
              <a:rPr lang="tr-TR" sz="2800" b="1" dirty="0">
                <a:solidFill>
                  <a:srgbClr val="C00000"/>
                </a:solidFill>
              </a:rPr>
              <a:t>diğer parçacıklara bağlı olarak bulunmaktadır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"</a:t>
            </a:r>
            <a:r>
              <a:rPr lang="tr-TR" sz="2800" b="1" dirty="0">
                <a:solidFill>
                  <a:srgbClr val="C00000"/>
                </a:solidFill>
              </a:rPr>
              <a:t>Bağlı su</a:t>
            </a:r>
            <a:r>
              <a:rPr lang="tr-TR" sz="2800" b="1" dirty="0">
                <a:solidFill>
                  <a:schemeClr val="tx2"/>
                </a:solidFill>
              </a:rPr>
              <a:t>" denen bu su, aynı zamanda bir </a:t>
            </a:r>
            <a:r>
              <a:rPr lang="tr-TR" sz="2800" b="1" dirty="0">
                <a:solidFill>
                  <a:srgbClr val="7030A0"/>
                </a:solidFill>
              </a:rPr>
              <a:t>çözücü olma niteliğinde de değildir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1071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Bağlı su, </a:t>
            </a:r>
            <a:r>
              <a:rPr lang="tr-TR" sz="2800" b="1" dirty="0">
                <a:solidFill>
                  <a:srgbClr val="FF0000"/>
                </a:solidFill>
              </a:rPr>
              <a:t>herhangi bir sıcaklıkta dondurulamaz </a:t>
            </a:r>
            <a:r>
              <a:rPr lang="tr-TR" sz="2800" b="1" dirty="0">
                <a:solidFill>
                  <a:schemeClr val="tx2"/>
                </a:solidFill>
              </a:rPr>
              <a:t>ve bu yüzden buna ayni zamanda "</a:t>
            </a:r>
            <a:r>
              <a:rPr lang="tr-TR" sz="2800" b="1" dirty="0">
                <a:solidFill>
                  <a:srgbClr val="C00000"/>
                </a:solidFill>
              </a:rPr>
              <a:t>donmayan su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Hayvansal dokulardaki suyun yaklaşık % 8-10'u meyve ve sebzelerdeki suyun yaklaşık % 6 kadarı bağlı sudur.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ticari amaçla dondurulmuş meyve ve sebzelerde, </a:t>
            </a:r>
            <a:r>
              <a:rPr lang="tr-TR" sz="2800" b="1" dirty="0">
                <a:solidFill>
                  <a:srgbClr val="7030A0"/>
                </a:solidFill>
              </a:rPr>
              <a:t>donmamış</a:t>
            </a:r>
            <a:r>
              <a:rPr lang="tr-TR" sz="2800" b="1" dirty="0">
                <a:solidFill>
                  <a:schemeClr val="tx2"/>
                </a:solidFill>
              </a:rPr>
              <a:t> halde ve fakat </a:t>
            </a:r>
            <a:r>
              <a:rPr lang="tr-TR" sz="2800" b="1" dirty="0">
                <a:solidFill>
                  <a:srgbClr val="00B050"/>
                </a:solidFill>
              </a:rPr>
              <a:t>donabilir nitelikteki suya</a:t>
            </a:r>
            <a:r>
              <a:rPr lang="tr-TR" sz="2800" b="1" dirty="0">
                <a:solidFill>
                  <a:schemeClr val="tx2"/>
                </a:solidFill>
              </a:rPr>
              <a:t> ek olarak ayrıca, </a:t>
            </a:r>
            <a:r>
              <a:rPr lang="tr-TR" sz="2800" b="1" dirty="0">
                <a:solidFill>
                  <a:srgbClr val="0070C0"/>
                </a:solidFill>
              </a:rPr>
              <a:t>donmayan su </a:t>
            </a:r>
            <a:r>
              <a:rPr lang="tr-TR" sz="2800" b="1" dirty="0">
                <a:solidFill>
                  <a:schemeClr val="tx2"/>
                </a:solidFill>
              </a:rPr>
              <a:t>(bağlı su) da bulunmaktadır.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6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bg2">
                    <a:lumMod val="50000"/>
                  </a:schemeClr>
                </a:solidFill>
              </a:rPr>
              <a:t>Bitkisel dokuların donması </a:t>
            </a:r>
            <a:endParaRPr lang="tr-TR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553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Meyve ve sebze gibi bitkisel kökenli ve fakat </a:t>
            </a:r>
            <a:r>
              <a:rPr lang="tr-TR" sz="2800" b="1" dirty="0">
                <a:solidFill>
                  <a:srgbClr val="FF0000"/>
                </a:solidFill>
              </a:rPr>
              <a:t>parçalanmamış</a:t>
            </a:r>
            <a:r>
              <a:rPr lang="tr-TR" sz="2800" b="1" dirty="0">
                <a:solidFill>
                  <a:schemeClr val="tx2"/>
                </a:solidFill>
              </a:rPr>
              <a:t> bütün doku halindeki gıdalar </a:t>
            </a:r>
            <a:r>
              <a:rPr lang="tr-TR" sz="2800" b="1" dirty="0">
                <a:solidFill>
                  <a:srgbClr val="00B050"/>
                </a:solidFill>
              </a:rPr>
              <a:t>hücrelerden</a:t>
            </a:r>
            <a:r>
              <a:rPr lang="tr-TR" sz="2800" b="1" dirty="0">
                <a:solidFill>
                  <a:schemeClr val="tx2"/>
                </a:solidFill>
              </a:rPr>
              <a:t> oluşurlar.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Yüksek miktarda su içerseler de, bu dokular çözeltide olduğu gibi, </a:t>
            </a:r>
            <a:r>
              <a:rPr lang="tr-TR" sz="2800" b="1" dirty="0">
                <a:solidFill>
                  <a:srgbClr val="00B050"/>
                </a:solidFill>
              </a:rPr>
              <a:t>sürekli bir sıvı faz olarak düşünülemezler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Bitkisel dokularda hücreler birbiri üzerine adeta paketlenmiş gibi </a:t>
            </a:r>
            <a:r>
              <a:rPr lang="tr-TR" sz="2800" b="1" dirty="0">
                <a:solidFill>
                  <a:srgbClr val="0070C0"/>
                </a:solidFill>
              </a:rPr>
              <a:t>aralıksız bir şekilde yığılmış değildir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Komşu </a:t>
            </a:r>
            <a:r>
              <a:rPr lang="tr-TR" sz="2800" b="1" dirty="0">
                <a:solidFill>
                  <a:srgbClr val="C00000"/>
                </a:solidFill>
              </a:rPr>
              <a:t>hücreler arasında </a:t>
            </a:r>
            <a:r>
              <a:rPr lang="tr-TR" sz="2800" b="1" dirty="0">
                <a:solidFill>
                  <a:schemeClr val="tx2"/>
                </a:solidFill>
              </a:rPr>
              <a:t>daima az veya çok </a:t>
            </a:r>
            <a:r>
              <a:rPr lang="tr-TR" sz="2800" b="1" dirty="0">
                <a:solidFill>
                  <a:srgbClr val="7030A0"/>
                </a:solidFill>
              </a:rPr>
              <a:t>boşluklar bulunmaktadır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1204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</a:t>
            </a:r>
            <a:r>
              <a:rPr lang="tr-TR" sz="2800" b="1" dirty="0">
                <a:solidFill>
                  <a:srgbClr val="C00000"/>
                </a:solidFill>
              </a:rPr>
              <a:t>kök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>
                <a:solidFill>
                  <a:srgbClr val="00B050"/>
                </a:solidFill>
              </a:rPr>
              <a:t>yumrularda</a:t>
            </a:r>
            <a:r>
              <a:rPr lang="tr-TR" sz="2800" b="1" dirty="0">
                <a:solidFill>
                  <a:schemeClr val="tx2"/>
                </a:solidFill>
              </a:rPr>
              <a:t> bu boşluklar çok az düzeydeyken, </a:t>
            </a:r>
            <a:r>
              <a:rPr lang="tr-TR" sz="2800" b="1" dirty="0">
                <a:solidFill>
                  <a:srgbClr val="7030A0"/>
                </a:solidFill>
              </a:rPr>
              <a:t>elma</a:t>
            </a:r>
            <a:r>
              <a:rPr lang="tr-TR" sz="2800" b="1" dirty="0">
                <a:solidFill>
                  <a:schemeClr val="tx2"/>
                </a:solidFill>
              </a:rPr>
              <a:t> gibi bazı ürünlerde daha fazladır.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Her hücre </a:t>
            </a:r>
            <a:r>
              <a:rPr lang="tr-TR" sz="2800" b="1" dirty="0">
                <a:solidFill>
                  <a:schemeClr val="tx2"/>
                </a:solidFill>
              </a:rPr>
              <a:t>çözünmüş maddeleri içinde tutan, </a:t>
            </a:r>
            <a:r>
              <a:rPr lang="tr-TR" sz="2800" b="1" dirty="0">
                <a:solidFill>
                  <a:srgbClr val="0070C0"/>
                </a:solidFill>
              </a:rPr>
              <a:t>yarı geçirgen bir </a:t>
            </a:r>
            <a:r>
              <a:rPr lang="tr-TR" sz="2800" b="1" dirty="0" err="1">
                <a:solidFill>
                  <a:srgbClr val="0070C0"/>
                </a:solidFill>
              </a:rPr>
              <a:t>membran</a:t>
            </a:r>
            <a:r>
              <a:rPr lang="tr-TR" sz="2800" b="1" dirty="0">
                <a:solidFill>
                  <a:srgbClr val="0070C0"/>
                </a:solidFill>
              </a:rPr>
              <a:t> ile çevrilidir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971729B6-BF9E-4D20-8E15-D5B89DCC7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65" y="3066169"/>
            <a:ext cx="6834470" cy="326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18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</a:t>
            </a:r>
            <a:r>
              <a:rPr lang="tr-TR" sz="2800" b="1" dirty="0">
                <a:solidFill>
                  <a:srgbClr val="00B050"/>
                </a:solidFill>
              </a:rPr>
              <a:t>hücrede bulunan toplam suyun </a:t>
            </a:r>
            <a:r>
              <a:rPr lang="tr-TR" sz="2800" b="1" dirty="0">
                <a:solidFill>
                  <a:schemeClr val="tx2"/>
                </a:solidFill>
              </a:rPr>
              <a:t>önemli bir kısmı </a:t>
            </a:r>
            <a:r>
              <a:rPr lang="tr-TR" sz="2800" b="1" dirty="0" err="1">
                <a:solidFill>
                  <a:schemeClr val="tx2"/>
                </a:solidFill>
              </a:rPr>
              <a:t>stoplazma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 err="1">
                <a:solidFill>
                  <a:schemeClr val="tx2"/>
                </a:solidFill>
              </a:rPr>
              <a:t>vakuolde</a:t>
            </a:r>
            <a:r>
              <a:rPr lang="tr-TR" sz="2800" b="1" dirty="0">
                <a:solidFill>
                  <a:schemeClr val="tx2"/>
                </a:solidFill>
              </a:rPr>
              <a:t> yer almakla birlikte, hücrenin her tarafında, hatta </a:t>
            </a:r>
            <a:r>
              <a:rPr lang="tr-TR" sz="2800" b="1" dirty="0" err="1">
                <a:solidFill>
                  <a:schemeClr val="tx2"/>
                </a:solidFill>
              </a:rPr>
              <a:t>membranda</a:t>
            </a:r>
            <a:r>
              <a:rPr lang="tr-TR" sz="2800" b="1" dirty="0">
                <a:solidFill>
                  <a:schemeClr val="tx2"/>
                </a:solidFill>
              </a:rPr>
              <a:t>, hücre duvarında ve </a:t>
            </a:r>
            <a:r>
              <a:rPr lang="tr-TR" sz="2800" b="1" dirty="0">
                <a:solidFill>
                  <a:srgbClr val="7030A0"/>
                </a:solidFill>
              </a:rPr>
              <a:t>hücreler arasındaki boşlukta daima su bulunmaktadır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bitkisel bir dokunun dondurulmasında, </a:t>
            </a:r>
            <a:r>
              <a:rPr lang="tr-TR" sz="2800" b="1" dirty="0">
                <a:solidFill>
                  <a:srgbClr val="C00000"/>
                </a:solidFill>
              </a:rPr>
              <a:t>hücrenin her tarafında buz kristalleri oluşma şansı vardır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bu kristallerin, </a:t>
            </a:r>
            <a:r>
              <a:rPr lang="tr-TR" sz="2800" b="1" dirty="0">
                <a:solidFill>
                  <a:srgbClr val="0070C0"/>
                </a:solidFill>
              </a:rPr>
              <a:t>oluşma önceliğinin yeri</a:t>
            </a:r>
            <a:r>
              <a:rPr lang="tr-TR" sz="2800" b="1" dirty="0">
                <a:solidFill>
                  <a:schemeClr val="tx2"/>
                </a:solidFill>
              </a:rPr>
              <a:t>, özellikle </a:t>
            </a:r>
            <a:r>
              <a:rPr lang="tr-TR" sz="2800" b="1" dirty="0">
                <a:solidFill>
                  <a:srgbClr val="FF0000"/>
                </a:solidFill>
              </a:rPr>
              <a:t>donma hızına bağlı </a:t>
            </a:r>
            <a:r>
              <a:rPr lang="tr-TR" sz="2800" b="1" dirty="0">
                <a:solidFill>
                  <a:schemeClr val="tx2"/>
                </a:solidFill>
              </a:rPr>
              <a:t>olarak </a:t>
            </a:r>
            <a:r>
              <a:rPr lang="tr-TR" sz="2800" b="1" dirty="0">
                <a:solidFill>
                  <a:srgbClr val="7030A0"/>
                </a:solidFill>
              </a:rPr>
              <a:t>bazı faktörler tarafından belirlenmektedir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6728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Bitkisel bir doku dondurulurken, </a:t>
            </a:r>
            <a:r>
              <a:rPr lang="tr-TR" sz="2800" b="1" dirty="0">
                <a:solidFill>
                  <a:srgbClr val="0070C0"/>
                </a:solidFill>
              </a:rPr>
              <a:t>suyun </a:t>
            </a:r>
            <a:r>
              <a:rPr lang="tr-TR" sz="2800" b="1" dirty="0" err="1">
                <a:solidFill>
                  <a:srgbClr val="0070C0"/>
                </a:solidFill>
              </a:rPr>
              <a:t>kristalizasyonu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rgbClr val="00B050"/>
                </a:solidFill>
              </a:rPr>
              <a:t>ilk önce hücreler arası boşluklarda gerçekleşir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Çünkü, buralardaki çoğunluğu </a:t>
            </a:r>
            <a:r>
              <a:rPr lang="tr-TR" sz="2800" b="1" dirty="0">
                <a:solidFill>
                  <a:srgbClr val="7030A0"/>
                </a:solidFill>
              </a:rPr>
              <a:t>hava olan gazda bulunan su buharının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FF0000"/>
                </a:solidFill>
              </a:rPr>
              <a:t>soğuması ile yoğunlaşması sonucu oluşan su,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b="1" dirty="0">
                <a:solidFill>
                  <a:srgbClr val="00B0F0"/>
                </a:solidFill>
              </a:rPr>
              <a:t>sadece çok seyreltik bir çözelti niteliğindedir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Yani, oluşan bu çözeltinin konsantrasyonu, hücre içindeki sıvının konsantrasyonu ile kıyaslanamayacak kadar düşüktür. </a:t>
            </a:r>
          </a:p>
        </p:txBody>
      </p:sp>
    </p:spTree>
    <p:extLst>
      <p:ext uri="{BB962C8B-B14F-4D97-AF65-F5344CB8AC3E}">
        <p14:creationId xmlns:p14="http://schemas.microsoft.com/office/powerpoint/2010/main" val="414103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donma sırasında </a:t>
            </a:r>
            <a:r>
              <a:rPr lang="tr-TR" sz="2800" b="1" dirty="0">
                <a:solidFill>
                  <a:srgbClr val="0070C0"/>
                </a:solidFill>
              </a:rPr>
              <a:t>ilk buz kristali oluşumu</a:t>
            </a:r>
            <a:r>
              <a:rPr lang="tr-TR" sz="2800" b="1" dirty="0">
                <a:solidFill>
                  <a:schemeClr val="tx2"/>
                </a:solidFill>
              </a:rPr>
              <a:t>; donma noktası, hücre içindeki sıvıya göre daha yüksek olan bu sıvıda başlar.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olguya, </a:t>
            </a:r>
            <a:r>
              <a:rPr lang="tr-TR" sz="2800" b="1" dirty="0">
                <a:solidFill>
                  <a:srgbClr val="00B050"/>
                </a:solidFill>
              </a:rPr>
              <a:t>hücre duvarı ve </a:t>
            </a:r>
            <a:r>
              <a:rPr lang="tr-TR" sz="2800" b="1" dirty="0" err="1">
                <a:solidFill>
                  <a:srgbClr val="00B050"/>
                </a:solidFill>
              </a:rPr>
              <a:t>membranının</a:t>
            </a:r>
            <a:r>
              <a:rPr lang="tr-TR" sz="2800" b="1" dirty="0">
                <a:solidFill>
                  <a:srgbClr val="00B050"/>
                </a:solidFill>
              </a:rPr>
              <a:t> hücre </a:t>
            </a:r>
            <a:r>
              <a:rPr lang="tr-TR" sz="2800" b="1" dirty="0">
                <a:solidFill>
                  <a:schemeClr val="tx2"/>
                </a:solidFill>
              </a:rPr>
              <a:t>içinde </a:t>
            </a:r>
            <a:r>
              <a:rPr lang="tr-TR" sz="2800" b="1" dirty="0">
                <a:solidFill>
                  <a:srgbClr val="7030A0"/>
                </a:solidFill>
              </a:rPr>
              <a:t>buz oluşumuna karşı gösterdiği bir tür engelleme </a:t>
            </a:r>
            <a:r>
              <a:rPr lang="tr-TR" sz="2800" b="1" dirty="0">
                <a:solidFill>
                  <a:schemeClr val="tx2"/>
                </a:solidFill>
              </a:rPr>
              <a:t>özelliği de eklenince; </a:t>
            </a:r>
            <a:r>
              <a:rPr lang="tr-TR" sz="2800" b="1" dirty="0">
                <a:solidFill>
                  <a:srgbClr val="FF0000"/>
                </a:solidFill>
              </a:rPr>
              <a:t>hücre içinde </a:t>
            </a:r>
            <a:r>
              <a:rPr lang="tr-TR" sz="2800" b="1" dirty="0" err="1">
                <a:solidFill>
                  <a:srgbClr val="FF0000"/>
                </a:solidFill>
              </a:rPr>
              <a:t>kristalizasyonun</a:t>
            </a:r>
            <a:r>
              <a:rPr lang="tr-TR" sz="2800" b="1" dirty="0">
                <a:solidFill>
                  <a:srgbClr val="FF0000"/>
                </a:solidFill>
              </a:rPr>
              <a:t> başlaması zorlaşmakta ve gecikmektedir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9639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Dondurulan dokudan ısı uzaklaştırıldıkça, </a:t>
            </a:r>
            <a:r>
              <a:rPr lang="tr-TR" sz="2800" b="1" dirty="0">
                <a:solidFill>
                  <a:srgbClr val="00B050"/>
                </a:solidFill>
              </a:rPr>
              <a:t>hücrelerin çevresi</a:t>
            </a:r>
            <a:r>
              <a:rPr lang="tr-TR" sz="2800" b="1" dirty="0">
                <a:solidFill>
                  <a:schemeClr val="tx2"/>
                </a:solidFill>
              </a:rPr>
              <a:t>, sıcaklığı gittikçe düşen bir </a:t>
            </a:r>
            <a:r>
              <a:rPr lang="tr-TR" sz="2800" b="1" dirty="0">
                <a:solidFill>
                  <a:srgbClr val="0070C0"/>
                </a:solidFill>
              </a:rPr>
              <a:t>buz yuvası ile sarılır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Hücre dışında </a:t>
            </a:r>
            <a:r>
              <a:rPr lang="tr-TR" sz="2800" b="1" dirty="0">
                <a:solidFill>
                  <a:srgbClr val="00B050"/>
                </a:solidFill>
              </a:rPr>
              <a:t>buz kristallerinin </a:t>
            </a:r>
            <a:r>
              <a:rPr lang="tr-TR" sz="2800" b="1" dirty="0">
                <a:solidFill>
                  <a:schemeClr val="tx2"/>
                </a:solidFill>
              </a:rPr>
              <a:t>oluşumu ve bunların </a:t>
            </a:r>
            <a:r>
              <a:rPr lang="tr-TR" sz="2800" b="1" dirty="0">
                <a:solidFill>
                  <a:srgbClr val="0070C0"/>
                </a:solidFill>
              </a:rPr>
              <a:t>büyümesi</a:t>
            </a:r>
            <a:r>
              <a:rPr lang="tr-TR" sz="2800" b="1" dirty="0">
                <a:solidFill>
                  <a:schemeClr val="tx2"/>
                </a:solidFill>
              </a:rPr>
              <a:t> sonucunda, </a:t>
            </a:r>
            <a:r>
              <a:rPr lang="tr-TR" sz="2800" b="1" dirty="0">
                <a:solidFill>
                  <a:srgbClr val="C00000"/>
                </a:solidFill>
              </a:rPr>
              <a:t>hücre dışında</a:t>
            </a:r>
            <a:r>
              <a:rPr lang="tr-TR" sz="2800" b="1" dirty="0">
                <a:solidFill>
                  <a:schemeClr val="tx2"/>
                </a:solidFill>
              </a:rPr>
              <a:t>, başlangıçtakinin aksine hücre içi sıvısına kıyasla konsantrasyonu daha yüksek ve donmamış durumda, </a:t>
            </a:r>
            <a:r>
              <a:rPr lang="tr-TR" sz="2800" b="1" dirty="0">
                <a:solidFill>
                  <a:srgbClr val="7030A0"/>
                </a:solidFill>
              </a:rPr>
              <a:t>yoğun bir çözelti oluşur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</a:t>
            </a:r>
            <a:r>
              <a:rPr lang="tr-TR" sz="2800" b="1" dirty="0">
                <a:solidFill>
                  <a:srgbClr val="0070C0"/>
                </a:solidFill>
              </a:rPr>
              <a:t>hücre içindeki donmamış sıvı </a:t>
            </a:r>
            <a:r>
              <a:rPr lang="tr-TR" sz="2800" b="1" dirty="0">
                <a:solidFill>
                  <a:schemeClr val="tx2"/>
                </a:solidFill>
              </a:rPr>
              <a:t>ile hücre dışındaki donmamış sıvı arasında gittikçe </a:t>
            </a:r>
            <a:r>
              <a:rPr lang="tr-TR" sz="2800" b="1" dirty="0">
                <a:solidFill>
                  <a:srgbClr val="FF0000"/>
                </a:solidFill>
              </a:rPr>
              <a:t>artan bir </a:t>
            </a:r>
            <a:r>
              <a:rPr lang="tr-TR" sz="2800" b="1" dirty="0" err="1">
                <a:solidFill>
                  <a:srgbClr val="FF0000"/>
                </a:solidFill>
              </a:rPr>
              <a:t>ozmotik</a:t>
            </a:r>
            <a:r>
              <a:rPr lang="tr-TR" sz="2800" b="1" dirty="0">
                <a:solidFill>
                  <a:srgbClr val="FF0000"/>
                </a:solidFill>
              </a:rPr>
              <a:t> basınç farklılaşması</a:t>
            </a:r>
            <a:r>
              <a:rPr lang="tr-TR" sz="2800" b="1" dirty="0">
                <a:solidFill>
                  <a:schemeClr val="tx2"/>
                </a:solidFill>
              </a:rPr>
              <a:t> gelişir. </a:t>
            </a:r>
          </a:p>
        </p:txBody>
      </p:sp>
    </p:spTree>
    <p:extLst>
      <p:ext uri="{BB962C8B-B14F-4D97-AF65-F5344CB8AC3E}">
        <p14:creationId xmlns:p14="http://schemas.microsoft.com/office/powerpoint/2010/main" val="57689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olay aynı zamanda, </a:t>
            </a:r>
            <a:r>
              <a:rPr lang="tr-TR" sz="2800" b="1" dirty="0">
                <a:solidFill>
                  <a:srgbClr val="00B050"/>
                </a:solidFill>
              </a:rPr>
              <a:t>hücre içi </a:t>
            </a:r>
            <a:r>
              <a:rPr lang="tr-TR" sz="2800" b="1" dirty="0">
                <a:solidFill>
                  <a:schemeClr val="tx2"/>
                </a:solidFill>
              </a:rPr>
              <a:t>sıvısının su buharı basıncının, </a:t>
            </a:r>
            <a:r>
              <a:rPr lang="tr-TR" sz="2800" b="1" dirty="0">
                <a:solidFill>
                  <a:srgbClr val="0070C0"/>
                </a:solidFill>
              </a:rPr>
              <a:t>hücre dışındaki </a:t>
            </a:r>
            <a:r>
              <a:rPr lang="tr-TR" sz="2800" b="1" dirty="0">
                <a:solidFill>
                  <a:schemeClr val="tx2"/>
                </a:solidFill>
              </a:rPr>
              <a:t>sıvının su buharı basıncından daha yüksek olması demektir.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İşte bu nedenle, </a:t>
            </a:r>
            <a:r>
              <a:rPr lang="tr-TR" sz="2800" b="1" dirty="0" err="1">
                <a:solidFill>
                  <a:schemeClr val="tx2"/>
                </a:solidFill>
              </a:rPr>
              <a:t>ozmotik</a:t>
            </a:r>
            <a:r>
              <a:rPr lang="tr-TR" sz="2800" b="1" dirty="0">
                <a:solidFill>
                  <a:schemeClr val="tx2"/>
                </a:solidFill>
              </a:rPr>
              <a:t> basınç bakımından bir dengeye ulaşmak için, </a:t>
            </a:r>
            <a:r>
              <a:rPr lang="tr-TR" sz="2800" b="1" dirty="0">
                <a:solidFill>
                  <a:srgbClr val="C00000"/>
                </a:solidFill>
              </a:rPr>
              <a:t>hücre içinden hücre dışına su buharı </a:t>
            </a:r>
            <a:r>
              <a:rPr lang="tr-TR" sz="2800" b="1" dirty="0">
                <a:solidFill>
                  <a:schemeClr val="tx2"/>
                </a:solidFill>
              </a:rPr>
              <a:t>transferi gerçekleşir ve bu oluşum, </a:t>
            </a:r>
            <a:r>
              <a:rPr lang="tr-TR" sz="2800" b="1" dirty="0">
                <a:solidFill>
                  <a:srgbClr val="7030A0"/>
                </a:solidFill>
              </a:rPr>
              <a:t>hücre dışındaki kristallerin daha da büyümesini sağlar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yolla hücre, içindeki </a:t>
            </a:r>
            <a:r>
              <a:rPr lang="tr-TR" sz="2800" b="1" dirty="0">
                <a:solidFill>
                  <a:srgbClr val="FF0000"/>
                </a:solidFill>
              </a:rPr>
              <a:t>kendi öz suyunu kaybederek </a:t>
            </a:r>
            <a:r>
              <a:rPr lang="tr-TR" sz="2800" b="1" dirty="0">
                <a:solidFill>
                  <a:schemeClr val="tx2"/>
                </a:solidFill>
              </a:rPr>
              <a:t>adeta kurur. </a:t>
            </a:r>
          </a:p>
        </p:txBody>
      </p:sp>
    </p:spTree>
    <p:extLst>
      <p:ext uri="{BB962C8B-B14F-4D97-AF65-F5344CB8AC3E}">
        <p14:creationId xmlns:p14="http://schemas.microsoft.com/office/powerpoint/2010/main" val="24643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donma grafikleri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Bitkisel dokuların donması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Hayvansal dokuların donması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Biopolimerlerin</a:t>
            </a:r>
            <a:r>
              <a:rPr lang="tr-TR" sz="2800" b="1" dirty="0">
                <a:solidFill>
                  <a:schemeClr val="tx2"/>
                </a:solidFill>
              </a:rPr>
              <a:t> donması </a:t>
            </a: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3373718E-ED2F-4897-8834-8FDB0C0A6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339" y="1482878"/>
            <a:ext cx="4553243" cy="341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</a:t>
            </a:r>
            <a:r>
              <a:rPr lang="tr-TR" sz="2800" b="1" dirty="0">
                <a:solidFill>
                  <a:srgbClr val="00B050"/>
                </a:solidFill>
              </a:rPr>
              <a:t>hücre içi </a:t>
            </a:r>
            <a:r>
              <a:rPr lang="tr-TR" sz="2800" b="1" dirty="0">
                <a:solidFill>
                  <a:schemeClr val="tx2"/>
                </a:solidFill>
              </a:rPr>
              <a:t>sıvısının </a:t>
            </a:r>
            <a:r>
              <a:rPr lang="tr-TR" sz="2800" b="1" dirty="0">
                <a:solidFill>
                  <a:srgbClr val="0070C0"/>
                </a:solidFill>
              </a:rPr>
              <a:t>yoğunluğu gittikçe artar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bağlı olarak hücre içi sıvının donma noktası daha da düşer ve adeta </a:t>
            </a:r>
            <a:r>
              <a:rPr lang="tr-TR" sz="2800" b="1" dirty="0">
                <a:solidFill>
                  <a:srgbClr val="FF0000"/>
                </a:solidFill>
              </a:rPr>
              <a:t>hücre içinde buz kristali oluşma şansı kaybolur.</a:t>
            </a:r>
          </a:p>
        </p:txBody>
      </p:sp>
    </p:spTree>
    <p:extLst>
      <p:ext uri="{BB962C8B-B14F-4D97-AF65-F5344CB8AC3E}">
        <p14:creationId xmlns:p14="http://schemas.microsoft.com/office/powerpoint/2010/main" val="335402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 nitelikleri ayrıntılarla açıklanan bu tür bir donma olayı, </a:t>
            </a:r>
            <a:r>
              <a:rPr lang="tr-TR" sz="2800" b="1" dirty="0">
                <a:solidFill>
                  <a:srgbClr val="C00000"/>
                </a:solidFill>
              </a:rPr>
              <a:t>ısının dokudan yavaş uzaklaştırılmasında </a:t>
            </a:r>
            <a:r>
              <a:rPr lang="tr-TR" sz="2800" b="1" dirty="0">
                <a:solidFill>
                  <a:schemeClr val="tx2"/>
                </a:solidFill>
              </a:rPr>
              <a:t>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özetle; ısı yavaş uzaklaştırılınca, hücre dışındaki donmamış sıvının konsantrasyonu yavaş yavaş yükselir ve hücre içindeki suyun hücre dışına transferi de aynı tempoda 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durumda </a:t>
            </a:r>
            <a:r>
              <a:rPr lang="tr-TR" sz="2800" b="1" dirty="0">
                <a:solidFill>
                  <a:srgbClr val="00B050"/>
                </a:solidFill>
              </a:rPr>
              <a:t>hücre içi sıvısı </a:t>
            </a:r>
            <a:r>
              <a:rPr lang="tr-TR" sz="2800" b="1" dirty="0">
                <a:solidFill>
                  <a:srgbClr val="0070C0"/>
                </a:solidFill>
              </a:rPr>
              <a:t>aşırı soğuma olanağı bulamaz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01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</a:t>
            </a:r>
            <a:r>
              <a:rPr lang="tr-TR" sz="2800" b="1" dirty="0">
                <a:solidFill>
                  <a:srgbClr val="FF0000"/>
                </a:solidFill>
              </a:rPr>
              <a:t>hızlı dondurmada</a:t>
            </a:r>
            <a:r>
              <a:rPr lang="tr-TR" sz="2800" b="1" dirty="0">
                <a:solidFill>
                  <a:schemeClr val="tx2"/>
                </a:solidFill>
              </a:rPr>
              <a:t>, ısı çok hızlı bir şekilde uzaklaştırılınca da, </a:t>
            </a:r>
            <a:r>
              <a:rPr lang="tr-TR" sz="2800" b="1" dirty="0">
                <a:solidFill>
                  <a:srgbClr val="7030A0"/>
                </a:solidFill>
              </a:rPr>
              <a:t>buz kristalleri </a:t>
            </a:r>
            <a:r>
              <a:rPr lang="tr-TR" sz="2800" b="1" dirty="0">
                <a:solidFill>
                  <a:schemeClr val="tx2"/>
                </a:solidFill>
              </a:rPr>
              <a:t>yine </a:t>
            </a:r>
            <a:r>
              <a:rPr lang="tr-TR" sz="2800" b="1" dirty="0">
                <a:solidFill>
                  <a:srgbClr val="0070C0"/>
                </a:solidFill>
              </a:rPr>
              <a:t>öncelikle hücre dışında oluşur </a:t>
            </a:r>
            <a:r>
              <a:rPr lang="tr-TR" sz="2800" b="1" dirty="0">
                <a:solidFill>
                  <a:schemeClr val="tx2"/>
                </a:solidFill>
              </a:rPr>
              <a:t>ve hücre dışı sıvısının konsantrasyonu hızla yükselir.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bu defa hücre içindeki </a:t>
            </a:r>
            <a:r>
              <a:rPr lang="tr-TR" sz="2800" b="1" dirty="0">
                <a:solidFill>
                  <a:srgbClr val="00B050"/>
                </a:solidFill>
              </a:rPr>
              <a:t>su, hücre dışına aynı hızla transfer olamaz </a:t>
            </a:r>
            <a:r>
              <a:rPr lang="tr-TR" sz="2800" b="1" dirty="0">
                <a:solidFill>
                  <a:schemeClr val="tx2"/>
                </a:solidFill>
              </a:rPr>
              <a:t>ve böylece bulunduğu yerde </a:t>
            </a:r>
            <a:r>
              <a:rPr lang="tr-TR" sz="2800" b="1" dirty="0">
                <a:solidFill>
                  <a:srgbClr val="0070C0"/>
                </a:solidFill>
              </a:rPr>
              <a:t>aşırı soğumaya uğrar.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Aşırı soğuma kritik bir değere ulaşınca, </a:t>
            </a:r>
            <a:r>
              <a:rPr lang="tr-TR" sz="2800" b="1" dirty="0">
                <a:solidFill>
                  <a:srgbClr val="C00000"/>
                </a:solidFill>
              </a:rPr>
              <a:t>hücre içinde de çekirdeklenme başlar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728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Dokuyu oluşturan hücrelerin içinde ve dışında, her yerde ve hemen hemen </a:t>
            </a:r>
            <a:r>
              <a:rPr lang="tr-TR" sz="2800" b="1" dirty="0">
                <a:solidFill>
                  <a:srgbClr val="00B050"/>
                </a:solidFill>
              </a:rPr>
              <a:t>aynı anda kristal oluşmasının gerçek </a:t>
            </a:r>
            <a:r>
              <a:rPr lang="tr-TR" sz="2800" b="1" dirty="0">
                <a:solidFill>
                  <a:schemeClr val="tx2"/>
                </a:solidFill>
              </a:rPr>
              <a:t>nedeni budur.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Başka bir ifadeyle, </a:t>
            </a:r>
            <a:r>
              <a:rPr lang="tr-TR" sz="2800" b="1" dirty="0">
                <a:solidFill>
                  <a:srgbClr val="C00000"/>
                </a:solidFill>
              </a:rPr>
              <a:t>hızlı soğutma ile </a:t>
            </a:r>
            <a:r>
              <a:rPr lang="tr-TR" sz="2800" b="1" dirty="0">
                <a:solidFill>
                  <a:schemeClr val="tx2"/>
                </a:solidFill>
              </a:rPr>
              <a:t>hücre içi suyunun dışarıya çıkarak hücre içi sıvısının yoğunlaşmasına fırsat verilmeden hücre içinin donma noktasına hızla erişilmesi ve </a:t>
            </a:r>
            <a:r>
              <a:rPr lang="tr-TR" sz="2800" b="1" dirty="0">
                <a:solidFill>
                  <a:srgbClr val="7030A0"/>
                </a:solidFill>
              </a:rPr>
              <a:t>hücre içinde de donmanın sağlanması gerçekleşebilmektedir</a:t>
            </a:r>
            <a:r>
              <a:rPr lang="tr-TR" sz="2800" b="1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802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Özellikle </a:t>
            </a:r>
            <a:r>
              <a:rPr lang="tr-TR" sz="2800" b="1" dirty="0" err="1">
                <a:solidFill>
                  <a:srgbClr val="0070C0"/>
                </a:solidFill>
              </a:rPr>
              <a:t>kriyojenik</a:t>
            </a:r>
            <a:r>
              <a:rPr lang="tr-TR" sz="2800" b="1" dirty="0">
                <a:solidFill>
                  <a:srgbClr val="0070C0"/>
                </a:solidFill>
              </a:rPr>
              <a:t> dondurma </a:t>
            </a:r>
            <a:r>
              <a:rPr lang="tr-TR" sz="2800" b="1" dirty="0">
                <a:solidFill>
                  <a:schemeClr val="tx2"/>
                </a:solidFill>
              </a:rPr>
              <a:t>yönteminde, veya </a:t>
            </a:r>
            <a:r>
              <a:rPr lang="tr-TR" sz="2800" b="1" dirty="0">
                <a:solidFill>
                  <a:srgbClr val="7030A0"/>
                </a:solidFill>
              </a:rPr>
              <a:t>ısının hızla uzaklaştırıldığı </a:t>
            </a:r>
            <a:r>
              <a:rPr lang="tr-TR" sz="2800" b="1" dirty="0">
                <a:solidFill>
                  <a:schemeClr val="tx2"/>
                </a:solidFill>
              </a:rPr>
              <a:t>diğer dondurma yöntemlerinde </a:t>
            </a:r>
            <a:r>
              <a:rPr lang="tr-TR" sz="2800" b="1" dirty="0" err="1">
                <a:solidFill>
                  <a:srgbClr val="00B050"/>
                </a:solidFill>
              </a:rPr>
              <a:t>çekirdeklenmenin</a:t>
            </a:r>
            <a:r>
              <a:rPr lang="tr-TR" sz="2800" b="1" dirty="0">
                <a:solidFill>
                  <a:schemeClr val="tx2"/>
                </a:solidFill>
              </a:rPr>
              <a:t>, dokunun her tarafında ve neredeyse hemen </a:t>
            </a:r>
            <a:r>
              <a:rPr lang="tr-TR" sz="2800" b="1" dirty="0">
                <a:solidFill>
                  <a:srgbClr val="FF0000"/>
                </a:solidFill>
              </a:rPr>
              <a:t>aynı anda oluşmakta </a:t>
            </a:r>
            <a:r>
              <a:rPr lang="tr-TR" sz="2800" b="1" dirty="0">
                <a:solidFill>
                  <a:schemeClr val="tx2"/>
                </a:solidFill>
              </a:rPr>
              <a:t>olduğu görülmektedir.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Tanımlanan bu koşullarda </a:t>
            </a:r>
            <a:r>
              <a:rPr lang="tr-TR" sz="2800" b="1" dirty="0">
                <a:solidFill>
                  <a:srgbClr val="00B050"/>
                </a:solidFill>
              </a:rPr>
              <a:t>çok sayıda ve küçük boyutta kristaller oluşmaktadır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728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</a:t>
            </a:r>
            <a:r>
              <a:rPr lang="tr-TR" sz="2800" b="1" dirty="0">
                <a:solidFill>
                  <a:srgbClr val="0070C0"/>
                </a:solidFill>
              </a:rPr>
              <a:t>hızlı ve yavaş dondurulmuş </a:t>
            </a:r>
            <a:r>
              <a:rPr lang="tr-TR" sz="2800" b="1" dirty="0">
                <a:solidFill>
                  <a:schemeClr val="tx2"/>
                </a:solidFill>
              </a:rPr>
              <a:t>aynı gıdada ilginç bir </a:t>
            </a:r>
            <a:r>
              <a:rPr lang="tr-TR" sz="2800" b="1" dirty="0">
                <a:solidFill>
                  <a:srgbClr val="7030A0"/>
                </a:solidFill>
              </a:rPr>
              <a:t>görüntü farkı ortaya çıkmaktadır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Hızlı dondurulmuş bir gıdada oluşmuş fazla sayıdaki küçük kristal, onun yavaş dondurulmuş aynı gıdaya göre sanki </a:t>
            </a:r>
            <a:r>
              <a:rPr lang="tr-TR" sz="2800" b="1" dirty="0">
                <a:solidFill>
                  <a:srgbClr val="00B050"/>
                </a:solidFill>
              </a:rPr>
              <a:t>daha açık renkliymiş </a:t>
            </a:r>
            <a:r>
              <a:rPr lang="tr-TR" sz="2800" b="1" dirty="0">
                <a:solidFill>
                  <a:schemeClr val="tx2"/>
                </a:solidFill>
              </a:rPr>
              <a:t>gibi görünmesine neden olmaktadır. </a:t>
            </a:r>
          </a:p>
        </p:txBody>
      </p:sp>
    </p:spTree>
    <p:extLst>
      <p:ext uri="{BB962C8B-B14F-4D97-AF65-F5344CB8AC3E}">
        <p14:creationId xmlns:p14="http://schemas.microsoft.com/office/powerpoint/2010/main" val="377198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pic>
        <p:nvPicPr>
          <p:cNvPr id="2050" name="Picture 2" descr="http://flash-freeze.net/wp-content/uploads/2017/04/rejoice.jpg">
            <a:extLst>
              <a:ext uri="{FF2B5EF4-FFF2-40B4-BE49-F238E27FC236}">
                <a16:creationId xmlns:a16="http://schemas.microsoft.com/office/drawing/2014/main" id="{BC7A1B38-5B35-4385-B7D0-CB59877E9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1" y="693175"/>
            <a:ext cx="6326967" cy="263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igure 1: Snapshots of ice crystal growth in a sugar solution obtained via computer simulations for different freezing rates (0.01, 0.03 and 0.10 K/s from top to bottom) observed at different times (from left to right). Observe the coalescence of several ice crystals, especially at the low freezing rate (top)">
            <a:extLst>
              <a:ext uri="{FF2B5EF4-FFF2-40B4-BE49-F238E27FC236}">
                <a16:creationId xmlns:a16="http://schemas.microsoft.com/office/drawing/2014/main" id="{22BAAAC0-A5B7-486D-A176-531B9E745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80" y="2624165"/>
            <a:ext cx="5402233" cy="40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34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 çok basit bir nedeni vardır.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</a:t>
            </a:r>
            <a:r>
              <a:rPr lang="tr-TR" sz="2800" b="1" dirty="0">
                <a:solidFill>
                  <a:srgbClr val="00B050"/>
                </a:solidFill>
              </a:rPr>
              <a:t>göz</a:t>
            </a:r>
            <a:r>
              <a:rPr lang="tr-TR" sz="2800" b="1" dirty="0">
                <a:solidFill>
                  <a:schemeClr val="tx2"/>
                </a:solidFill>
              </a:rPr>
              <a:t>, yavaş dondurulmuş </a:t>
            </a:r>
            <a:r>
              <a:rPr lang="tr-TR" sz="2800" b="1" dirty="0">
                <a:solidFill>
                  <a:srgbClr val="C00000"/>
                </a:solidFill>
              </a:rPr>
              <a:t>gıdanın rengini</a:t>
            </a:r>
            <a:r>
              <a:rPr lang="tr-TR" sz="2800" b="1" dirty="0">
                <a:solidFill>
                  <a:schemeClr val="tx2"/>
                </a:solidFill>
              </a:rPr>
              <a:t>, oluşmuş </a:t>
            </a:r>
            <a:r>
              <a:rPr lang="tr-TR" sz="2800" b="1" dirty="0">
                <a:solidFill>
                  <a:srgbClr val="0070C0"/>
                </a:solidFill>
              </a:rPr>
              <a:t>iri buz kristallerinin arkasından algılar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5" name="Picture 2" descr="파일:급속동결.gif">
            <a:extLst>
              <a:ext uri="{FF2B5EF4-FFF2-40B4-BE49-F238E27FC236}">
                <a16:creationId xmlns:a16="http://schemas.microsoft.com/office/drawing/2014/main" id="{F7109DB6-DDCC-40B1-A3AC-12195084E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46" y="2344992"/>
            <a:ext cx="4041908" cy="432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img.wonderhowto.com/img/31/53/63539898894770/0/why-you-should-use-boiling-hot-water-for-faster-ice-cubes.w1456.jpg">
            <a:extLst>
              <a:ext uri="{FF2B5EF4-FFF2-40B4-BE49-F238E27FC236}">
                <a16:creationId xmlns:a16="http://schemas.microsoft.com/office/drawing/2014/main" id="{A81D143C-3C53-4821-A966-CCE897C0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941" y="3058046"/>
            <a:ext cx="6451138" cy="310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01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karşın, </a:t>
            </a:r>
            <a:r>
              <a:rPr lang="tr-TR" sz="2800" b="1" dirty="0">
                <a:solidFill>
                  <a:srgbClr val="FF0000"/>
                </a:solidFill>
              </a:rPr>
              <a:t>hızlı dondurulmuş gıdada </a:t>
            </a:r>
            <a:r>
              <a:rPr lang="tr-TR" sz="2800" b="1" dirty="0">
                <a:solidFill>
                  <a:schemeClr val="tx2"/>
                </a:solidFill>
              </a:rPr>
              <a:t>oluşmuş bulunan </a:t>
            </a:r>
            <a:r>
              <a:rPr lang="tr-TR" sz="2800" b="1" dirty="0">
                <a:solidFill>
                  <a:srgbClr val="0070C0"/>
                </a:solidFill>
              </a:rPr>
              <a:t>çok sayıdaki küçük kristallerin </a:t>
            </a:r>
            <a:r>
              <a:rPr lang="tr-TR" sz="2800" b="1" dirty="0">
                <a:solidFill>
                  <a:schemeClr val="tx2"/>
                </a:solidFill>
              </a:rPr>
              <a:t>yüzeyinden her dalga boyunda yansıtılan ışık, sanki o gıdanın rengiymiş gibi algılanır.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Aradaki fark bir objeye berrak bir buz plakasından bakmak yerine, bir kar katmanından bakmakla kıyaslanırsa daha iyi kavranabilir. </a:t>
            </a:r>
          </a:p>
        </p:txBody>
      </p:sp>
    </p:spTree>
    <p:extLst>
      <p:ext uri="{BB962C8B-B14F-4D97-AF65-F5344CB8AC3E}">
        <p14:creationId xmlns:p14="http://schemas.microsoft.com/office/powerpoint/2010/main" val="321046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 değinildiği gibi </a:t>
            </a:r>
            <a:r>
              <a:rPr lang="tr-TR" sz="2800" b="1" dirty="0">
                <a:solidFill>
                  <a:srgbClr val="0070C0"/>
                </a:solidFill>
              </a:rPr>
              <a:t>hücre duvarı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 err="1">
                <a:solidFill>
                  <a:srgbClr val="00B050"/>
                </a:solidFill>
              </a:rPr>
              <a:t>membranı</a:t>
            </a:r>
            <a:r>
              <a:rPr lang="tr-TR" sz="2800" b="1" dirty="0">
                <a:solidFill>
                  <a:schemeClr val="tx2"/>
                </a:solidFill>
              </a:rPr>
              <a:t> hücre içinde </a:t>
            </a:r>
            <a:r>
              <a:rPr lang="tr-TR" sz="2800" b="1" dirty="0">
                <a:solidFill>
                  <a:srgbClr val="7030A0"/>
                </a:solidFill>
              </a:rPr>
              <a:t>buz oluşumuna karşı bir engel </a:t>
            </a:r>
            <a:r>
              <a:rPr lang="tr-TR" sz="2800" b="1" dirty="0">
                <a:solidFill>
                  <a:schemeClr val="tx2"/>
                </a:solidFill>
              </a:rPr>
              <a:t>gibi davranmaktadır.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engelleme daha çok </a:t>
            </a:r>
            <a:r>
              <a:rPr lang="tr-TR" sz="2800" b="1" dirty="0">
                <a:solidFill>
                  <a:srgbClr val="FF0000"/>
                </a:solidFill>
              </a:rPr>
              <a:t>haşlanmamış bitkisel dokular </a:t>
            </a:r>
            <a:r>
              <a:rPr lang="tr-TR" sz="2800" b="1" dirty="0">
                <a:solidFill>
                  <a:schemeClr val="tx2"/>
                </a:solidFill>
              </a:rPr>
              <a:t>için söz konusudur.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</a:t>
            </a:r>
            <a:r>
              <a:rPr lang="tr-TR" sz="2800" b="1" dirty="0">
                <a:solidFill>
                  <a:srgbClr val="C00000"/>
                </a:solidFill>
              </a:rPr>
              <a:t>haşlama</a:t>
            </a:r>
            <a:r>
              <a:rPr lang="tr-TR" sz="2800" b="1" dirty="0">
                <a:solidFill>
                  <a:schemeClr val="tx2"/>
                </a:solidFill>
              </a:rPr>
              <a:t> sonucunda </a:t>
            </a:r>
            <a:r>
              <a:rPr lang="tr-TR" sz="2800" b="1" dirty="0">
                <a:solidFill>
                  <a:srgbClr val="0070C0"/>
                </a:solidFill>
              </a:rPr>
              <a:t>zedelenmiş sebze dokularında</a:t>
            </a:r>
            <a:r>
              <a:rPr lang="tr-TR" sz="2800" b="1" dirty="0">
                <a:solidFill>
                  <a:schemeClr val="tx2"/>
                </a:solidFill>
              </a:rPr>
              <a:t>, bir hücreden bile daha iri buz kristalleri oluşma olasılığı vardır. </a:t>
            </a:r>
          </a:p>
        </p:txBody>
      </p:sp>
    </p:spTree>
    <p:extLst>
      <p:ext uri="{BB962C8B-B14F-4D97-AF65-F5344CB8AC3E}">
        <p14:creationId xmlns:p14="http://schemas.microsoft.com/office/powerpoint/2010/main" val="271000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r>
              <a:rPr lang="tr-TR" dirty="0"/>
              <a:t>Gıdaların donma grafikleri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Eğer </a:t>
            </a:r>
            <a:r>
              <a:rPr lang="tr-TR" sz="2800" b="1" dirty="0">
                <a:solidFill>
                  <a:srgbClr val="0070C0"/>
                </a:solidFill>
              </a:rPr>
              <a:t>soğuma hızı düşükse</a:t>
            </a:r>
            <a:r>
              <a:rPr lang="tr-TR" sz="2800" b="1" dirty="0">
                <a:solidFill>
                  <a:schemeClr val="tx2"/>
                </a:solidFill>
              </a:rPr>
              <a:t>; hücrede oluşmuş tek bir kristal, hücrenin duvarındaki bir </a:t>
            </a:r>
            <a:r>
              <a:rPr lang="tr-TR" sz="2800" b="1" dirty="0" err="1">
                <a:solidFill>
                  <a:schemeClr val="tx2"/>
                </a:solidFill>
              </a:rPr>
              <a:t>pordan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b="1" dirty="0">
                <a:solidFill>
                  <a:srgbClr val="00B050"/>
                </a:solidFill>
              </a:rPr>
              <a:t>komşu hücrenin </a:t>
            </a:r>
            <a:r>
              <a:rPr lang="tr-TR" sz="2800" b="1" dirty="0">
                <a:solidFill>
                  <a:schemeClr val="tx2"/>
                </a:solidFill>
              </a:rPr>
              <a:t>içine doğru büyüyebilir.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ikinci hücredeki kristal, aslında birinci hücredeki kristalin devamından başka bir şey değildir.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Haşlama gibi bir işlemin uygulanmadığı zedelenmemiş normal bir hücrede ise böyle bir oluşum gerçekleşemez. </a:t>
            </a:r>
          </a:p>
        </p:txBody>
      </p:sp>
    </p:spTree>
    <p:extLst>
      <p:ext uri="{BB962C8B-B14F-4D97-AF65-F5344CB8AC3E}">
        <p14:creationId xmlns:p14="http://schemas.microsoft.com/office/powerpoint/2010/main" val="276713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r>
              <a:rPr lang="tr-TR" b="1" dirty="0"/>
              <a:t>Hayvansal dokuların donması </a:t>
            </a:r>
          </a:p>
        </p:txBody>
      </p:sp>
    </p:spTree>
    <p:extLst>
      <p:ext uri="{BB962C8B-B14F-4D97-AF65-F5344CB8AC3E}">
        <p14:creationId xmlns:p14="http://schemas.microsoft.com/office/powerpoint/2010/main" val="406566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Hayvansal dokuların donması bitkisel dokuların donmasından biraz farklıdır.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 başlıca nedeni bitkisel hücrelerin bir "</a:t>
            </a:r>
            <a:r>
              <a:rPr lang="tr-TR" sz="2800" b="1" dirty="0">
                <a:solidFill>
                  <a:srgbClr val="0070C0"/>
                </a:solidFill>
              </a:rPr>
              <a:t>hücre duvarı-</a:t>
            </a:r>
            <a:r>
              <a:rPr lang="tr-TR" sz="2800" b="1" dirty="0">
                <a:solidFill>
                  <a:srgbClr val="00B050"/>
                </a:solidFill>
              </a:rPr>
              <a:t>hücre zarı</a:t>
            </a:r>
            <a:r>
              <a:rPr lang="tr-TR" sz="2800" b="1" dirty="0">
                <a:solidFill>
                  <a:schemeClr val="tx2"/>
                </a:solidFill>
              </a:rPr>
              <a:t>" kompleksi içermelerine karşın, </a:t>
            </a:r>
            <a:r>
              <a:rPr lang="tr-TR" sz="2800" b="1" dirty="0">
                <a:solidFill>
                  <a:srgbClr val="C00000"/>
                </a:solidFill>
              </a:rPr>
              <a:t>hayvansal hücrelerde </a:t>
            </a:r>
            <a:r>
              <a:rPr lang="tr-TR" sz="2800" b="1" dirty="0">
                <a:solidFill>
                  <a:srgbClr val="00B050"/>
                </a:solidFill>
              </a:rPr>
              <a:t>sadece bir hücre zarı </a:t>
            </a:r>
            <a:r>
              <a:rPr lang="tr-TR" sz="2800" b="1" dirty="0">
                <a:solidFill>
                  <a:schemeClr val="tx2"/>
                </a:solidFill>
              </a:rPr>
              <a:t>bulunmasıdır.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Bitkisel hücrelerin "hücre duvarı-hücre zarı" kompleksi, hücre içinde buz kristalleri oluşumunda </a:t>
            </a:r>
            <a:r>
              <a:rPr lang="tr-TR" sz="2800" b="1" dirty="0">
                <a:solidFill>
                  <a:srgbClr val="FF0000"/>
                </a:solidFill>
              </a:rPr>
              <a:t>önemli bir engel </a:t>
            </a:r>
            <a:r>
              <a:rPr lang="tr-TR" sz="2800" b="1" dirty="0">
                <a:solidFill>
                  <a:schemeClr val="tx2"/>
                </a:solidFill>
              </a:rPr>
              <a:t>olarak davranırken, hayvansal hücre zarlarının bu engelleme rolü çok sınırlıdır. </a:t>
            </a:r>
          </a:p>
        </p:txBody>
      </p:sp>
    </p:spTree>
    <p:extLst>
      <p:ext uri="{BB962C8B-B14F-4D97-AF65-F5344CB8AC3E}">
        <p14:creationId xmlns:p14="http://schemas.microsoft.com/office/powerpoint/2010/main" val="372914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pic>
        <p:nvPicPr>
          <p:cNvPr id="4098" name="Picture 2" descr="Resim">
            <a:extLst>
              <a:ext uri="{FF2B5EF4-FFF2-40B4-BE49-F238E27FC236}">
                <a16:creationId xmlns:a16="http://schemas.microsoft.com/office/drawing/2014/main" id="{C42E5924-03F8-490B-B2A7-0F588587B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27" y="663677"/>
            <a:ext cx="9893272" cy="532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0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yüzden hayvansal dokuların donmasında hücre içi </a:t>
            </a:r>
            <a:r>
              <a:rPr lang="tr-TR" sz="2800" b="1" dirty="0">
                <a:solidFill>
                  <a:srgbClr val="0070C0"/>
                </a:solidFill>
              </a:rPr>
              <a:t>buz kristalleri oluşumu</a:t>
            </a:r>
            <a:r>
              <a:rPr lang="tr-TR" sz="2800" b="1" dirty="0">
                <a:solidFill>
                  <a:schemeClr val="tx2"/>
                </a:solidFill>
              </a:rPr>
              <a:t>, bitkisel hücrelere göre çok </a:t>
            </a:r>
            <a:r>
              <a:rPr lang="tr-TR" sz="2800" b="1" dirty="0">
                <a:solidFill>
                  <a:srgbClr val="C00000"/>
                </a:solidFill>
              </a:rPr>
              <a:t>daha kolaydır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hayvansal dokuların dondurulmasında, </a:t>
            </a:r>
            <a:r>
              <a:rPr lang="tr-TR" sz="2800" b="1" dirty="0">
                <a:solidFill>
                  <a:srgbClr val="7030A0"/>
                </a:solidFill>
              </a:rPr>
              <a:t>donma hızının </a:t>
            </a:r>
            <a:r>
              <a:rPr lang="tr-TR" sz="2800" b="1" dirty="0">
                <a:solidFill>
                  <a:schemeClr val="tx2"/>
                </a:solidFill>
              </a:rPr>
              <a:t>donan </a:t>
            </a:r>
            <a:r>
              <a:rPr lang="tr-TR" sz="2800" b="1" dirty="0">
                <a:solidFill>
                  <a:srgbClr val="00B050"/>
                </a:solidFill>
              </a:rPr>
              <a:t>dokunun niteliklerine etkisi</a:t>
            </a:r>
            <a:r>
              <a:rPr lang="tr-TR" sz="2800" b="1" dirty="0">
                <a:solidFill>
                  <a:schemeClr val="tx2"/>
                </a:solidFill>
              </a:rPr>
              <a:t>, genellikle çok sınırlıdır, ve çözülmüş dokuda bu etki hemen hemen yok denecek kadar azdır. </a:t>
            </a:r>
          </a:p>
        </p:txBody>
      </p:sp>
    </p:spTree>
    <p:extLst>
      <p:ext uri="{BB962C8B-B14F-4D97-AF65-F5344CB8AC3E}">
        <p14:creationId xmlns:p14="http://schemas.microsoft.com/office/powerpoint/2010/main" val="89815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konuda, </a:t>
            </a:r>
            <a:r>
              <a:rPr lang="tr-TR" sz="2800" b="1" dirty="0">
                <a:solidFill>
                  <a:srgbClr val="00B050"/>
                </a:solidFill>
              </a:rPr>
              <a:t>hayvansal dokuların hücre zarının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FF0000"/>
                </a:solidFill>
              </a:rPr>
              <a:t>yarı sert bitkisel hücrelere </a:t>
            </a:r>
            <a:r>
              <a:rPr lang="tr-TR" sz="2800" b="1" dirty="0">
                <a:solidFill>
                  <a:schemeClr val="tx2"/>
                </a:solidFill>
              </a:rPr>
              <a:t>kıyasla </a:t>
            </a:r>
            <a:r>
              <a:rPr lang="tr-TR" sz="2800" b="1" dirty="0">
                <a:solidFill>
                  <a:srgbClr val="0070C0"/>
                </a:solidFill>
              </a:rPr>
              <a:t>daha esnek </a:t>
            </a:r>
            <a:r>
              <a:rPr lang="tr-TR" sz="2800" b="1" dirty="0">
                <a:solidFill>
                  <a:schemeClr val="tx2"/>
                </a:solidFill>
              </a:rPr>
              <a:t>bir nitelikte olması da diğer bir etkendir .</a:t>
            </a:r>
          </a:p>
        </p:txBody>
      </p:sp>
    </p:spTree>
    <p:extLst>
      <p:ext uri="{BB962C8B-B14F-4D97-AF65-F5344CB8AC3E}">
        <p14:creationId xmlns:p14="http://schemas.microsoft.com/office/powerpoint/2010/main" val="120726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r>
              <a:rPr lang="tr-TR" dirty="0" err="1"/>
              <a:t>Biopolimerlerin</a:t>
            </a:r>
            <a:r>
              <a:rPr lang="tr-TR" dirty="0"/>
              <a:t> donması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5603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çoğunda farklı miktarlarda </a:t>
            </a:r>
            <a:r>
              <a:rPr lang="tr-TR" sz="2800" b="1" dirty="0">
                <a:solidFill>
                  <a:srgbClr val="00B050"/>
                </a:solidFill>
              </a:rPr>
              <a:t>nişasta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protein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chemeClr val="tx2"/>
                </a:solidFill>
              </a:rPr>
              <a:t>veya </a:t>
            </a:r>
            <a:r>
              <a:rPr lang="tr-TR" sz="2800" b="1" dirty="0">
                <a:solidFill>
                  <a:srgbClr val="0070C0"/>
                </a:solidFill>
              </a:rPr>
              <a:t>pektin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chemeClr val="tx2"/>
                </a:solidFill>
              </a:rPr>
              <a:t>ve çeşitli </a:t>
            </a:r>
            <a:r>
              <a:rPr lang="tr-TR" sz="2800" b="1" dirty="0">
                <a:solidFill>
                  <a:srgbClr val="C00000"/>
                </a:solidFill>
              </a:rPr>
              <a:t>bitkisel zamk </a:t>
            </a:r>
            <a:r>
              <a:rPr lang="tr-TR" sz="2800" b="1" dirty="0">
                <a:solidFill>
                  <a:schemeClr val="tx2"/>
                </a:solidFill>
              </a:rPr>
              <a:t>maddeleri gibi </a:t>
            </a:r>
            <a:r>
              <a:rPr lang="tr-TR" sz="2800" b="1" dirty="0" err="1">
                <a:solidFill>
                  <a:srgbClr val="7030A0"/>
                </a:solidFill>
              </a:rPr>
              <a:t>hidrokolloidler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chemeClr val="tx2"/>
                </a:solidFill>
              </a:rPr>
              <a:t>bulunmaktadır.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Bunlar </a:t>
            </a:r>
            <a:r>
              <a:rPr lang="tr-TR" sz="2800" b="1" dirty="0">
                <a:solidFill>
                  <a:srgbClr val="0070C0"/>
                </a:solidFill>
              </a:rPr>
              <a:t>büyük moleküllü </a:t>
            </a:r>
            <a:r>
              <a:rPr lang="tr-TR" sz="2800" b="1" dirty="0">
                <a:solidFill>
                  <a:schemeClr val="tx2"/>
                </a:solidFill>
              </a:rPr>
              <a:t>bileşikler olup </a:t>
            </a:r>
            <a:r>
              <a:rPr lang="tr-TR" sz="2800" b="1" dirty="0" err="1">
                <a:solidFill>
                  <a:srgbClr val="FF0000"/>
                </a:solidFill>
              </a:rPr>
              <a:t>biopolimer</a:t>
            </a:r>
            <a:r>
              <a:rPr lang="tr-TR" sz="2800" b="1" dirty="0">
                <a:solidFill>
                  <a:schemeClr val="tx2"/>
                </a:solidFill>
              </a:rPr>
              <a:t> olarak anılırlar.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00B050"/>
                </a:solidFill>
              </a:rPr>
              <a:t>Biopolimer</a:t>
            </a:r>
            <a:r>
              <a:rPr lang="tr-TR" sz="2800" b="1" dirty="0">
                <a:solidFill>
                  <a:srgbClr val="00B050"/>
                </a:solidFill>
              </a:rPr>
              <a:t> çözeltileri </a:t>
            </a:r>
            <a:r>
              <a:rPr lang="tr-TR" sz="2800" b="1" dirty="0">
                <a:solidFill>
                  <a:schemeClr val="tx2"/>
                </a:solidFill>
              </a:rPr>
              <a:t>donunca, ortamdaki suyun buz kristallerine dönüşmesi sonucu, </a:t>
            </a:r>
            <a:r>
              <a:rPr lang="tr-TR" sz="2800" b="1" dirty="0" err="1">
                <a:solidFill>
                  <a:srgbClr val="C00000"/>
                </a:solidFill>
              </a:rPr>
              <a:t>biopolimer</a:t>
            </a:r>
            <a:r>
              <a:rPr lang="tr-TR" sz="2800" b="1" dirty="0">
                <a:solidFill>
                  <a:srgbClr val="C00000"/>
                </a:solidFill>
              </a:rPr>
              <a:t> konsantrasyonu yükselir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093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durumda moleküller arasında </a:t>
            </a:r>
            <a:r>
              <a:rPr lang="tr-TR" sz="2800" b="1" dirty="0">
                <a:solidFill>
                  <a:srgbClr val="0070C0"/>
                </a:solidFill>
              </a:rPr>
              <a:t>çapraz bağların </a:t>
            </a:r>
            <a:r>
              <a:rPr lang="tr-TR" sz="2800" b="1" dirty="0">
                <a:solidFill>
                  <a:schemeClr val="tx2"/>
                </a:solidFill>
              </a:rPr>
              <a:t>oluşma potansiyeli artar.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 sonucunda moleküllerin </a:t>
            </a:r>
            <a:r>
              <a:rPr lang="tr-TR" sz="2800" b="1" dirty="0">
                <a:solidFill>
                  <a:srgbClr val="C00000"/>
                </a:solidFill>
              </a:rPr>
              <a:t>çözünürlüğü azalır </a:t>
            </a:r>
            <a:r>
              <a:rPr lang="tr-TR" sz="2800" b="1" dirty="0">
                <a:solidFill>
                  <a:schemeClr val="tx2"/>
                </a:solidFill>
              </a:rPr>
              <a:t>veya </a:t>
            </a:r>
            <a:r>
              <a:rPr lang="tr-TR" sz="2800" b="1" dirty="0">
                <a:solidFill>
                  <a:srgbClr val="00B050"/>
                </a:solidFill>
              </a:rPr>
              <a:t>üç boyutlu ağ </a:t>
            </a:r>
            <a:r>
              <a:rPr lang="tr-TR" sz="2800" b="1" dirty="0">
                <a:solidFill>
                  <a:schemeClr val="tx2"/>
                </a:solidFill>
              </a:rPr>
              <a:t>şeklinde bir yapılanma ile </a:t>
            </a:r>
            <a:r>
              <a:rPr lang="tr-TR" sz="2800" b="1" dirty="0" err="1">
                <a:solidFill>
                  <a:schemeClr val="tx2"/>
                </a:solidFill>
              </a:rPr>
              <a:t>agregatlar</a:t>
            </a:r>
            <a:r>
              <a:rPr lang="tr-TR" sz="2800" b="1" dirty="0">
                <a:solidFill>
                  <a:schemeClr val="tx2"/>
                </a:solidFill>
              </a:rPr>
              <a:t> oluşur.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ortamın niteliklerinde köklü değişmeler kendini gösterir.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sırasında, çözünmüş maddelerin konsantrasyonunun da gittikçe yükselmesi </a:t>
            </a:r>
            <a:r>
              <a:rPr lang="tr-TR" sz="2800" b="1" dirty="0" err="1">
                <a:solidFill>
                  <a:schemeClr val="tx2"/>
                </a:solidFill>
              </a:rPr>
              <a:t>biopolimerlerdeki</a:t>
            </a:r>
            <a:r>
              <a:rPr lang="tr-TR" sz="2800" b="1" dirty="0">
                <a:solidFill>
                  <a:schemeClr val="tx2"/>
                </a:solidFill>
              </a:rPr>
              <a:t> bu değişmelere katkı sağlamaktadır. </a:t>
            </a:r>
          </a:p>
        </p:txBody>
      </p:sp>
    </p:spTree>
    <p:extLst>
      <p:ext uri="{BB962C8B-B14F-4D97-AF65-F5344CB8AC3E}">
        <p14:creationId xmlns:p14="http://schemas.microsoft.com/office/powerpoint/2010/main" val="35160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Açıklanan bu nedenlerle örneğin </a:t>
            </a:r>
            <a:r>
              <a:rPr lang="tr-TR" sz="2800" b="1" dirty="0">
                <a:solidFill>
                  <a:srgbClr val="FF0000"/>
                </a:solidFill>
              </a:rPr>
              <a:t>nişasta jeli </a:t>
            </a:r>
            <a:r>
              <a:rPr lang="tr-TR" sz="2800" b="1" dirty="0">
                <a:solidFill>
                  <a:schemeClr val="tx2"/>
                </a:solidFill>
              </a:rPr>
              <a:t>içeren bir gıda donunca, nişasta molekülleri </a:t>
            </a:r>
            <a:r>
              <a:rPr lang="tr-TR" sz="2800" b="1" dirty="0" err="1">
                <a:solidFill>
                  <a:schemeClr val="tx2"/>
                </a:solidFill>
              </a:rPr>
              <a:t>agregat</a:t>
            </a:r>
            <a:r>
              <a:rPr lang="tr-TR" sz="2800" b="1" dirty="0">
                <a:solidFill>
                  <a:schemeClr val="tx2"/>
                </a:solidFill>
              </a:rPr>
              <a:t> oluşturmakta ve </a:t>
            </a:r>
            <a:r>
              <a:rPr lang="tr-TR" sz="2800" b="1" dirty="0">
                <a:solidFill>
                  <a:srgbClr val="00B050"/>
                </a:solidFill>
              </a:rPr>
              <a:t>daha sonra çözülünce </a:t>
            </a:r>
            <a:r>
              <a:rPr lang="tr-TR" sz="2800" b="1" dirty="0">
                <a:solidFill>
                  <a:schemeClr val="tx2"/>
                </a:solidFill>
              </a:rPr>
              <a:t>jel, </a:t>
            </a:r>
            <a:r>
              <a:rPr lang="tr-TR" sz="2800" b="1" dirty="0">
                <a:solidFill>
                  <a:srgbClr val="00B0F0"/>
                </a:solidFill>
              </a:rPr>
              <a:t>suyunu bırakmaktadır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Jelin suyunu bırakması </a:t>
            </a:r>
            <a:r>
              <a:rPr lang="tr-TR" sz="2800" b="1" dirty="0">
                <a:solidFill>
                  <a:schemeClr val="tx2"/>
                </a:solidFill>
              </a:rPr>
              <a:t>olayına "</a:t>
            </a:r>
            <a:r>
              <a:rPr lang="en-US" sz="2800" b="1" dirty="0" err="1">
                <a:solidFill>
                  <a:srgbClr val="C00000"/>
                </a:solidFill>
              </a:rPr>
              <a:t>sineresis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eğilim, </a:t>
            </a:r>
            <a:r>
              <a:rPr lang="tr-TR" sz="2800" b="1" dirty="0">
                <a:solidFill>
                  <a:srgbClr val="7030A0"/>
                </a:solidFill>
              </a:rPr>
              <a:t>doğal nişastadan </a:t>
            </a:r>
            <a:r>
              <a:rPr lang="tr-TR" sz="2800" b="1" dirty="0">
                <a:solidFill>
                  <a:schemeClr val="tx2"/>
                </a:solidFill>
              </a:rPr>
              <a:t>oluşan jellerde fazlayken, </a:t>
            </a:r>
            <a:r>
              <a:rPr lang="tr-TR" sz="2800" b="1" dirty="0" err="1">
                <a:solidFill>
                  <a:srgbClr val="00B050"/>
                </a:solidFill>
              </a:rPr>
              <a:t>modifiye</a:t>
            </a:r>
            <a:r>
              <a:rPr lang="tr-TR" sz="2800" b="1" dirty="0">
                <a:solidFill>
                  <a:srgbClr val="00B050"/>
                </a:solidFill>
              </a:rPr>
              <a:t> nişasta jellerinde </a:t>
            </a:r>
            <a:r>
              <a:rPr lang="tr-TR" sz="2800" b="1" dirty="0">
                <a:solidFill>
                  <a:schemeClr val="tx2"/>
                </a:solidFill>
              </a:rPr>
              <a:t>çok sınırlıdır.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örneğin "</a:t>
            </a:r>
            <a:r>
              <a:rPr lang="tr-TR" sz="2800" b="1" dirty="0">
                <a:solidFill>
                  <a:srgbClr val="7030A0"/>
                </a:solidFill>
              </a:rPr>
              <a:t>donma-çözülme</a:t>
            </a:r>
            <a:r>
              <a:rPr lang="tr-TR" sz="2800" b="1" dirty="0">
                <a:solidFill>
                  <a:schemeClr val="tx2"/>
                </a:solidFill>
              </a:rPr>
              <a:t>" işleminde </a:t>
            </a:r>
            <a:r>
              <a:rPr lang="tr-TR" sz="2800" b="1" dirty="0">
                <a:solidFill>
                  <a:srgbClr val="0070C0"/>
                </a:solidFill>
              </a:rPr>
              <a:t>stabil kalabilecek nişasta içeren bir sos </a:t>
            </a:r>
            <a:r>
              <a:rPr lang="tr-TR" sz="2800" b="1" dirty="0">
                <a:solidFill>
                  <a:schemeClr val="tx2"/>
                </a:solidFill>
              </a:rPr>
              <a:t>üretiminde </a:t>
            </a:r>
            <a:r>
              <a:rPr lang="tr-TR" sz="2800" b="1" dirty="0" err="1">
                <a:solidFill>
                  <a:schemeClr val="tx2"/>
                </a:solidFill>
              </a:rPr>
              <a:t>modifiye</a:t>
            </a:r>
            <a:r>
              <a:rPr lang="tr-TR" sz="2800" b="1" dirty="0">
                <a:solidFill>
                  <a:schemeClr val="tx2"/>
                </a:solidFill>
              </a:rPr>
              <a:t> nişasta kullanılması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67741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Gıdalardaki su, </a:t>
            </a:r>
            <a:r>
              <a:rPr lang="tr-TR" sz="2800" b="1" dirty="0">
                <a:solidFill>
                  <a:srgbClr val="0070C0"/>
                </a:solidFill>
              </a:rPr>
              <a:t>çok sayıda çözünmüş madde içeren </a:t>
            </a:r>
            <a:r>
              <a:rPr lang="tr-TR" sz="2800" b="1" dirty="0">
                <a:solidFill>
                  <a:schemeClr val="tx2"/>
                </a:solidFill>
              </a:rPr>
              <a:t>bir çözelti niteliğindedir.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gıdalarda </a:t>
            </a:r>
            <a:r>
              <a:rPr lang="tr-TR" sz="2800" b="1" dirty="0">
                <a:solidFill>
                  <a:srgbClr val="0070C0"/>
                </a:solidFill>
              </a:rPr>
              <a:t>donma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FF0000"/>
                </a:solidFill>
              </a:rPr>
              <a:t>belli bir derecede başlar</a:t>
            </a:r>
            <a:r>
              <a:rPr lang="tr-TR" sz="2800" b="1" dirty="0">
                <a:solidFill>
                  <a:schemeClr val="tx2"/>
                </a:solidFill>
              </a:rPr>
              <a:t>, içerdiği çözünmüş maddelere bağlı olarak </a:t>
            </a:r>
            <a:r>
              <a:rPr lang="tr-TR" sz="2800" b="1" dirty="0">
                <a:solidFill>
                  <a:srgbClr val="00B050"/>
                </a:solidFill>
              </a:rPr>
              <a:t>birçok </a:t>
            </a:r>
            <a:r>
              <a:rPr lang="tr-TR" sz="2800" b="1" dirty="0" err="1">
                <a:solidFill>
                  <a:srgbClr val="00B050"/>
                </a:solidFill>
              </a:rPr>
              <a:t>kriyohidrik</a:t>
            </a:r>
            <a:r>
              <a:rPr lang="tr-TR" sz="2800" b="1" dirty="0">
                <a:solidFill>
                  <a:srgbClr val="00B050"/>
                </a:solidFill>
              </a:rPr>
              <a:t> noktadan geçerek </a:t>
            </a:r>
            <a:r>
              <a:rPr lang="tr-TR" sz="2800" b="1" dirty="0">
                <a:solidFill>
                  <a:schemeClr val="tx2"/>
                </a:solidFill>
              </a:rPr>
              <a:t>nihayet, </a:t>
            </a:r>
            <a:r>
              <a:rPr lang="tr-TR" sz="2800" b="1" dirty="0">
                <a:solidFill>
                  <a:srgbClr val="7030A0"/>
                </a:solidFill>
              </a:rPr>
              <a:t>en düşük </a:t>
            </a:r>
            <a:r>
              <a:rPr lang="tr-TR" sz="2800" b="1" dirty="0" err="1">
                <a:solidFill>
                  <a:srgbClr val="7030A0"/>
                </a:solidFill>
              </a:rPr>
              <a:t>kriyohidrik</a:t>
            </a:r>
            <a:r>
              <a:rPr lang="tr-TR" sz="2800" b="1" dirty="0">
                <a:solidFill>
                  <a:srgbClr val="7030A0"/>
                </a:solidFill>
              </a:rPr>
              <a:t> dereceye </a:t>
            </a:r>
            <a:r>
              <a:rPr lang="tr-TR" sz="2800" b="1" dirty="0">
                <a:solidFill>
                  <a:schemeClr val="tx2"/>
                </a:solidFill>
              </a:rPr>
              <a:t>(son </a:t>
            </a:r>
            <a:r>
              <a:rPr lang="tr-TR" sz="2800" b="1" dirty="0" err="1">
                <a:solidFill>
                  <a:schemeClr val="tx2"/>
                </a:solidFill>
              </a:rPr>
              <a:t>kriyohidrik</a:t>
            </a:r>
            <a:r>
              <a:rPr lang="tr-TR" sz="2800" b="1" dirty="0">
                <a:solidFill>
                  <a:schemeClr val="tx2"/>
                </a:solidFill>
              </a:rPr>
              <a:t> nokta) ulaşılır ve donma bu derecede sona erer. </a:t>
            </a:r>
          </a:p>
        </p:txBody>
      </p:sp>
    </p:spTree>
    <p:extLst>
      <p:ext uri="{BB962C8B-B14F-4D97-AF65-F5344CB8AC3E}">
        <p14:creationId xmlns:p14="http://schemas.microsoft.com/office/powerpoint/2010/main" val="294840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Nişastada olduğu gibi </a:t>
            </a:r>
            <a:r>
              <a:rPr lang="tr-TR" sz="2800" b="1" dirty="0">
                <a:solidFill>
                  <a:srgbClr val="C00000"/>
                </a:solidFill>
              </a:rPr>
              <a:t>proteinlerde</a:t>
            </a:r>
            <a:r>
              <a:rPr lang="tr-TR" sz="2800" b="1" dirty="0">
                <a:solidFill>
                  <a:schemeClr val="tx2"/>
                </a:solidFill>
              </a:rPr>
              <a:t> de donma sonucu bazı </a:t>
            </a:r>
            <a:r>
              <a:rPr lang="tr-TR" sz="2800" b="1" dirty="0" err="1">
                <a:solidFill>
                  <a:srgbClr val="0070C0"/>
                </a:solidFill>
              </a:rPr>
              <a:t>konformasyonel</a:t>
            </a:r>
            <a:r>
              <a:rPr lang="tr-TR" sz="2800" b="1" dirty="0">
                <a:solidFill>
                  <a:schemeClr val="tx2"/>
                </a:solidFill>
              </a:rPr>
              <a:t> değişmeler ortaya çıkmakta ve </a:t>
            </a:r>
            <a:r>
              <a:rPr lang="tr-TR" sz="2800" b="1" dirty="0">
                <a:solidFill>
                  <a:srgbClr val="FF0000"/>
                </a:solidFill>
              </a:rPr>
              <a:t>proteinlerin nitelikleri değişmektedir.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Örneğin, protein niteliğinde olan </a:t>
            </a:r>
            <a:r>
              <a:rPr lang="tr-TR" sz="2800" b="1" dirty="0">
                <a:solidFill>
                  <a:srgbClr val="00B050"/>
                </a:solidFill>
              </a:rPr>
              <a:t>enzimlerin aktivitesi</a:t>
            </a:r>
            <a:r>
              <a:rPr lang="tr-TR" sz="2800" b="1" dirty="0">
                <a:solidFill>
                  <a:schemeClr val="tx2"/>
                </a:solidFill>
              </a:rPr>
              <a:t>, donma sonucunda azalabilmektedir.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Aynı şekilde donma sonucu ortamdaki çözünmüş madde konsantrasyonunun artışı, proteinlerin </a:t>
            </a:r>
            <a:r>
              <a:rPr lang="tr-TR" sz="2800" b="1" dirty="0" err="1">
                <a:solidFill>
                  <a:schemeClr val="tx2"/>
                </a:solidFill>
              </a:rPr>
              <a:t>stabilitesini</a:t>
            </a:r>
            <a:r>
              <a:rPr lang="tr-TR" sz="2800" b="1" dirty="0">
                <a:solidFill>
                  <a:schemeClr val="tx2"/>
                </a:solidFill>
              </a:rPr>
              <a:t> etkilemekte, </a:t>
            </a:r>
            <a:r>
              <a:rPr lang="tr-TR" sz="2800" b="1" dirty="0">
                <a:solidFill>
                  <a:srgbClr val="FF0000"/>
                </a:solidFill>
              </a:rPr>
              <a:t>iyonik konsantrasyonunun yükselmesi</a:t>
            </a:r>
            <a:r>
              <a:rPr lang="tr-TR" sz="2800" b="1" dirty="0">
                <a:solidFill>
                  <a:schemeClr val="tx2"/>
                </a:solidFill>
              </a:rPr>
              <a:t>, proteinlerin </a:t>
            </a:r>
            <a:r>
              <a:rPr lang="tr-TR" sz="2800" b="1" dirty="0" err="1">
                <a:solidFill>
                  <a:srgbClr val="7030A0"/>
                </a:solidFill>
              </a:rPr>
              <a:t>denatürasyonuna</a:t>
            </a:r>
            <a:r>
              <a:rPr lang="tr-TR" sz="2800" b="1" dirty="0">
                <a:solidFill>
                  <a:schemeClr val="tx2"/>
                </a:solidFill>
              </a:rPr>
              <a:t> neden olmaktadır. </a:t>
            </a:r>
          </a:p>
        </p:txBody>
      </p:sp>
    </p:spTree>
    <p:extLst>
      <p:ext uri="{BB962C8B-B14F-4D97-AF65-F5344CB8AC3E}">
        <p14:creationId xmlns:p14="http://schemas.microsoft.com/office/powerpoint/2010/main" val="201661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bir </a:t>
            </a:r>
            <a:r>
              <a:rPr lang="tr-TR" sz="2800" b="1" dirty="0" err="1">
                <a:solidFill>
                  <a:schemeClr val="tx2"/>
                </a:solidFill>
              </a:rPr>
              <a:t>biopolimer</a:t>
            </a:r>
            <a:r>
              <a:rPr lang="tr-TR" sz="2800" b="1" dirty="0">
                <a:solidFill>
                  <a:schemeClr val="tx2"/>
                </a:solidFill>
              </a:rPr>
              <a:t> grubu olan </a:t>
            </a:r>
            <a:r>
              <a:rPr lang="tr-TR" sz="2800" b="1" dirty="0" err="1">
                <a:solidFill>
                  <a:srgbClr val="FF0000"/>
                </a:solidFill>
              </a:rPr>
              <a:t>hidrokolloidler</a:t>
            </a:r>
            <a:r>
              <a:rPr lang="tr-TR" sz="2800" b="1" dirty="0">
                <a:solidFill>
                  <a:schemeClr val="tx2"/>
                </a:solidFill>
              </a:rPr>
              <a:t> de donma olayından </a:t>
            </a:r>
            <a:r>
              <a:rPr lang="tr-TR" sz="2800" b="1" dirty="0">
                <a:solidFill>
                  <a:srgbClr val="7030A0"/>
                </a:solidFill>
              </a:rPr>
              <a:t>önemli düzeyde zarar görmektedirler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</a:t>
            </a:r>
            <a:r>
              <a:rPr lang="tr-TR" sz="2800" b="1" dirty="0">
                <a:solidFill>
                  <a:srgbClr val="00B050"/>
                </a:solidFill>
              </a:rPr>
              <a:t>pektin jeli</a:t>
            </a:r>
            <a:r>
              <a:rPr lang="tr-TR" sz="2800" b="1" dirty="0">
                <a:solidFill>
                  <a:schemeClr val="tx2"/>
                </a:solidFill>
              </a:rPr>
              <a:t>, donma-çözülme olayı sonucunda </a:t>
            </a:r>
            <a:r>
              <a:rPr lang="en-US" sz="2800" b="1" dirty="0" err="1">
                <a:solidFill>
                  <a:srgbClr val="0070C0"/>
                </a:solidFill>
              </a:rPr>
              <a:t>sineresize</a:t>
            </a:r>
            <a:r>
              <a:rPr lang="tr-TR" sz="2800" b="1" dirty="0">
                <a:solidFill>
                  <a:schemeClr val="tx2"/>
                </a:solidFill>
              </a:rPr>
              <a:t> uğrar.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Nitekim, </a:t>
            </a:r>
            <a:r>
              <a:rPr lang="tr-TR" sz="2800" b="1" dirty="0">
                <a:solidFill>
                  <a:srgbClr val="C00000"/>
                </a:solidFill>
              </a:rPr>
              <a:t>reçel-marmelat </a:t>
            </a:r>
            <a:r>
              <a:rPr lang="tr-TR" sz="2800" b="1" dirty="0">
                <a:solidFill>
                  <a:schemeClr val="tx2"/>
                </a:solidFill>
              </a:rPr>
              <a:t>gibi yapısı </a:t>
            </a:r>
            <a:r>
              <a:rPr lang="tr-TR" sz="2800" b="1" dirty="0">
                <a:solidFill>
                  <a:srgbClr val="00B050"/>
                </a:solidFill>
              </a:rPr>
              <a:t>pektin jeline dayanan ürünlerin </a:t>
            </a:r>
            <a:r>
              <a:rPr lang="tr-TR" sz="2800" b="1" dirty="0">
                <a:solidFill>
                  <a:schemeClr val="tx2"/>
                </a:solidFill>
              </a:rPr>
              <a:t>dondurularak muhafaza edilemeyişinin esas nedeni şekerlerin kristalize olması ise de, aynı zamanda </a:t>
            </a:r>
            <a:r>
              <a:rPr lang="tr-TR" sz="2800" b="1" dirty="0" err="1">
                <a:solidFill>
                  <a:schemeClr val="tx2"/>
                </a:solidFill>
              </a:rPr>
              <a:t>sineresisle</a:t>
            </a:r>
            <a:r>
              <a:rPr lang="tr-TR" sz="2800" b="1" dirty="0">
                <a:solidFill>
                  <a:schemeClr val="tx2"/>
                </a:solidFill>
              </a:rPr>
              <a:t> karşılaşılması diğer bir nedendir. </a:t>
            </a:r>
          </a:p>
        </p:txBody>
      </p:sp>
    </p:spTree>
    <p:extLst>
      <p:ext uri="{BB962C8B-B14F-4D97-AF65-F5344CB8AC3E}">
        <p14:creationId xmlns:p14="http://schemas.microsoft.com/office/powerpoint/2010/main" val="233062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Biopolimerlerde</a:t>
            </a:r>
            <a:r>
              <a:rPr lang="tr-TR" sz="2800" b="1" dirty="0">
                <a:solidFill>
                  <a:schemeClr val="tx2"/>
                </a:solidFill>
              </a:rPr>
              <a:t> donma sırasında oluşan bu değişmeler sadece jel yapıda değil normal </a:t>
            </a:r>
            <a:r>
              <a:rPr lang="tr-TR" sz="2800" b="1" dirty="0" err="1">
                <a:solidFill>
                  <a:schemeClr val="tx2"/>
                </a:solidFill>
              </a:rPr>
              <a:t>kolloidal</a:t>
            </a:r>
            <a:r>
              <a:rPr lang="tr-TR" sz="2800" b="1" dirty="0">
                <a:solidFill>
                  <a:schemeClr val="tx2"/>
                </a:solidFill>
              </a:rPr>
              <a:t> çözeltilerde de görülmektedir.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Örneğin, </a:t>
            </a:r>
            <a:r>
              <a:rPr lang="tr-TR" sz="2800" b="1" dirty="0">
                <a:solidFill>
                  <a:srgbClr val="FFC000"/>
                </a:solidFill>
              </a:rPr>
              <a:t>portakal suyu </a:t>
            </a:r>
            <a:r>
              <a:rPr lang="tr-TR" sz="2800" b="1" dirty="0">
                <a:solidFill>
                  <a:schemeClr val="tx2"/>
                </a:solidFill>
              </a:rPr>
              <a:t>gibi </a:t>
            </a:r>
            <a:r>
              <a:rPr lang="tr-TR" sz="2800" b="1" dirty="0">
                <a:solidFill>
                  <a:srgbClr val="0070C0"/>
                </a:solidFill>
              </a:rPr>
              <a:t>pektin tarafından </a:t>
            </a:r>
            <a:r>
              <a:rPr lang="tr-TR" sz="2800" b="1" dirty="0">
                <a:solidFill>
                  <a:schemeClr val="tx2"/>
                </a:solidFill>
              </a:rPr>
              <a:t>stabilize edilen </a:t>
            </a:r>
            <a:r>
              <a:rPr lang="tr-TR" sz="2800" b="1" dirty="0">
                <a:solidFill>
                  <a:srgbClr val="00B050"/>
                </a:solidFill>
              </a:rPr>
              <a:t>bulanık meyve sularında </a:t>
            </a:r>
            <a:r>
              <a:rPr lang="tr-TR" sz="2800" b="1" dirty="0">
                <a:solidFill>
                  <a:schemeClr val="tx2"/>
                </a:solidFill>
              </a:rPr>
              <a:t>donma-çözülme sırasında, </a:t>
            </a:r>
            <a:r>
              <a:rPr lang="tr-TR" sz="2800" b="1" dirty="0" err="1">
                <a:solidFill>
                  <a:schemeClr val="tx2"/>
                </a:solidFill>
              </a:rPr>
              <a:t>konsistens</a:t>
            </a:r>
            <a:r>
              <a:rPr lang="tr-TR" sz="2800" b="1" dirty="0">
                <a:solidFill>
                  <a:schemeClr val="tx2"/>
                </a:solidFill>
              </a:rPr>
              <a:t> kaybı ile karşılaşılmaktadır. </a:t>
            </a:r>
          </a:p>
        </p:txBody>
      </p:sp>
    </p:spTree>
    <p:extLst>
      <p:ext uri="{BB962C8B-B14F-4D97-AF65-F5344CB8AC3E}">
        <p14:creationId xmlns:p14="http://schemas.microsoft.com/office/powerpoint/2010/main" val="89874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r>
              <a:rPr lang="tr-TR" dirty="0"/>
              <a:t>Camsı yapı oluşumu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8584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 açıklandığı gibi, </a:t>
            </a:r>
            <a:r>
              <a:rPr lang="tr-TR" sz="2800" b="1" dirty="0">
                <a:solidFill>
                  <a:srgbClr val="FF0000"/>
                </a:solidFill>
              </a:rPr>
              <a:t>çözeltilerin donması sırasında </a:t>
            </a:r>
            <a:r>
              <a:rPr lang="tr-TR" sz="2800" b="1" dirty="0">
                <a:solidFill>
                  <a:srgbClr val="0070C0"/>
                </a:solidFill>
              </a:rPr>
              <a:t>hem su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7030A0"/>
                </a:solidFill>
              </a:rPr>
              <a:t>hem de çözünmüş maddeler </a:t>
            </a:r>
            <a:r>
              <a:rPr lang="tr-TR" sz="2800" b="1" dirty="0">
                <a:solidFill>
                  <a:schemeClr val="tx2"/>
                </a:solidFill>
              </a:rPr>
              <a:t>kristalize olurlar.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"</a:t>
            </a:r>
            <a:r>
              <a:rPr lang="tr-TR" sz="2800" b="1" dirty="0" err="1">
                <a:solidFill>
                  <a:srgbClr val="0070C0"/>
                </a:solidFill>
              </a:rPr>
              <a:t>ötektik</a:t>
            </a:r>
            <a:r>
              <a:rPr lang="tr-TR" sz="2800" b="1" dirty="0">
                <a:solidFill>
                  <a:srgbClr val="0070C0"/>
                </a:solidFill>
              </a:rPr>
              <a:t> davranış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çözeltilerin donmasında, </a:t>
            </a:r>
            <a:r>
              <a:rPr lang="tr-TR" sz="2800" b="1" dirty="0">
                <a:solidFill>
                  <a:srgbClr val="008000"/>
                </a:solidFill>
              </a:rPr>
              <a:t>farklı ikinci bir davranışla </a:t>
            </a:r>
            <a:r>
              <a:rPr lang="tr-TR" sz="2800" b="1" dirty="0">
                <a:solidFill>
                  <a:schemeClr val="tx2"/>
                </a:solidFill>
              </a:rPr>
              <a:t>da karşılaşılabilmektedir.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davranışta; çözünmüş maddeler doyma noktasına erişseler bile, bunlar </a:t>
            </a:r>
            <a:r>
              <a:rPr lang="tr-TR" sz="2800" b="1" dirty="0" err="1">
                <a:solidFill>
                  <a:schemeClr val="tx2"/>
                </a:solidFill>
              </a:rPr>
              <a:t>kristalizasyona</a:t>
            </a:r>
            <a:r>
              <a:rPr lang="tr-TR" sz="2800" b="1" dirty="0">
                <a:solidFill>
                  <a:schemeClr val="tx2"/>
                </a:solidFill>
              </a:rPr>
              <a:t> karşı gelen bazı engeller nedeniyle </a:t>
            </a:r>
            <a:r>
              <a:rPr lang="tr-TR" sz="2800" b="1" dirty="0">
                <a:solidFill>
                  <a:srgbClr val="00B050"/>
                </a:solidFill>
              </a:rPr>
              <a:t>kristalize olup ortamdan ayrılamazlar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7014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Olayın nedenini</a:t>
            </a:r>
            <a:r>
              <a:rPr lang="tr-TR" sz="2800" b="1" dirty="0">
                <a:solidFill>
                  <a:schemeClr val="tx2"/>
                </a:solidFill>
              </a:rPr>
              <a:t>, suyun ve çözünmüş maddelerin bilinen davranışlarıyla </a:t>
            </a:r>
            <a:r>
              <a:rPr lang="tr-TR" sz="2800" b="1" dirty="0">
                <a:solidFill>
                  <a:srgbClr val="FF0000"/>
                </a:solidFill>
              </a:rPr>
              <a:t>açıklamak olanaksızdır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Çünkü burada </a:t>
            </a:r>
            <a:r>
              <a:rPr lang="tr-TR" sz="2800" b="1" dirty="0">
                <a:solidFill>
                  <a:srgbClr val="002060"/>
                </a:solidFill>
              </a:rPr>
              <a:t>termodinamik faktörler </a:t>
            </a:r>
            <a:r>
              <a:rPr lang="tr-TR" sz="2800" b="1" dirty="0">
                <a:solidFill>
                  <a:schemeClr val="tx2"/>
                </a:solidFill>
              </a:rPr>
              <a:t>dışında diğer bazı </a:t>
            </a:r>
            <a:r>
              <a:rPr lang="tr-TR" sz="2800" b="1" dirty="0">
                <a:solidFill>
                  <a:srgbClr val="C00000"/>
                </a:solidFill>
              </a:rPr>
              <a:t>kinetik faktörler</a:t>
            </a:r>
            <a:r>
              <a:rPr lang="tr-TR" sz="2800" b="1" dirty="0">
                <a:solidFill>
                  <a:schemeClr val="tx2"/>
                </a:solidFill>
              </a:rPr>
              <a:t>, olayın beklenen yönünü değiştirmektedirler.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Her iki davranış, Şekilde, donma sırasında "</a:t>
            </a:r>
            <a:r>
              <a:rPr lang="tr-TR" sz="2800" b="1" dirty="0">
                <a:solidFill>
                  <a:srgbClr val="0070C0"/>
                </a:solidFill>
              </a:rPr>
              <a:t>sıcaklık-konsantrasyon</a:t>
            </a:r>
            <a:r>
              <a:rPr lang="tr-TR" sz="2800" b="1" dirty="0">
                <a:solidFill>
                  <a:schemeClr val="tx2"/>
                </a:solidFill>
              </a:rPr>
              <a:t>" ilişkisinin gelişmesini gösteren bir tür donma grafiğinde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404996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4439838-A80A-4D14-8D75-C3F89D60B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648"/>
            <a:ext cx="12192000" cy="590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2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Şekilde gösterilen </a:t>
            </a:r>
            <a:r>
              <a:rPr lang="tr-TR" sz="2800" b="1" dirty="0">
                <a:solidFill>
                  <a:srgbClr val="C00000"/>
                </a:solidFill>
              </a:rPr>
              <a:t>ötektik davranan (A) sistemde </a:t>
            </a:r>
            <a:r>
              <a:rPr lang="tr-TR" sz="2800" b="1" dirty="0">
                <a:solidFill>
                  <a:schemeClr val="tx2"/>
                </a:solidFill>
              </a:rPr>
              <a:t>T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sıcaklığındaki seyreltik çözelti soğudukça </a:t>
            </a:r>
            <a:r>
              <a:rPr lang="tr-TR" sz="2800" b="1" dirty="0">
                <a:solidFill>
                  <a:srgbClr val="00B050"/>
                </a:solidFill>
              </a:rPr>
              <a:t>çözünmüş maddelerin çözünürlüğü azalırken</a:t>
            </a:r>
            <a:r>
              <a:rPr lang="tr-TR" sz="2800" b="1" dirty="0">
                <a:solidFill>
                  <a:schemeClr val="tx2"/>
                </a:solidFill>
              </a:rPr>
              <a:t>, bir kısım su donarak, buz halinde ayrılır ve </a:t>
            </a:r>
            <a:r>
              <a:rPr lang="tr-TR" sz="2800" b="1" dirty="0">
                <a:solidFill>
                  <a:srgbClr val="0070C0"/>
                </a:solidFill>
              </a:rPr>
              <a:t>çözelti konsantrasyonu yükselir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olay </a:t>
            </a:r>
            <a:r>
              <a:rPr lang="tr-TR" sz="2800" b="1" dirty="0" err="1">
                <a:solidFill>
                  <a:srgbClr val="FF0000"/>
                </a:solidFill>
              </a:rPr>
              <a:t>ötektik</a:t>
            </a:r>
            <a:r>
              <a:rPr lang="tr-TR" sz="2800" b="1" dirty="0">
                <a:solidFill>
                  <a:srgbClr val="FF0000"/>
                </a:solidFill>
              </a:rPr>
              <a:t> sıcaklığa </a:t>
            </a:r>
            <a:r>
              <a:rPr lang="tr-TR" sz="2800" b="1" dirty="0">
                <a:solidFill>
                  <a:schemeClr val="tx2"/>
                </a:solidFill>
              </a:rPr>
              <a:t>(T</a:t>
            </a:r>
            <a:r>
              <a:rPr lang="tr-TR" sz="2800" b="1" baseline="-25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) ulaşana kadar aynı şekilde devam eder.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</a:t>
            </a:r>
            <a:r>
              <a:rPr lang="tr-TR" sz="2800" b="1" baseline="-25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sıcaklığında </a:t>
            </a:r>
            <a:r>
              <a:rPr lang="tr-TR" sz="2800" b="1" dirty="0">
                <a:solidFill>
                  <a:srgbClr val="7030A0"/>
                </a:solidFill>
              </a:rPr>
              <a:t>çözelti doymuş </a:t>
            </a:r>
            <a:r>
              <a:rPr lang="tr-TR" sz="2800" b="1" dirty="0">
                <a:solidFill>
                  <a:schemeClr val="tx2"/>
                </a:solidFill>
              </a:rPr>
              <a:t>halde kalırken bir taraftan bir kısım su buza dönüşürken, </a:t>
            </a:r>
            <a:r>
              <a:rPr lang="tr-TR" sz="2800" b="1" dirty="0">
                <a:solidFill>
                  <a:srgbClr val="C00000"/>
                </a:solidFill>
              </a:rPr>
              <a:t>aynı anda çözünmüş madde kristalize olur. </a:t>
            </a:r>
          </a:p>
        </p:txBody>
      </p:sp>
    </p:spTree>
    <p:extLst>
      <p:ext uri="{BB962C8B-B14F-4D97-AF65-F5344CB8AC3E}">
        <p14:creationId xmlns:p14="http://schemas.microsoft.com/office/powerpoint/2010/main" val="281726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gelişme T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-O eğrisi ile temsil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eğer çözelti </a:t>
            </a:r>
            <a:r>
              <a:rPr lang="tr-TR" sz="2800" b="1" dirty="0">
                <a:solidFill>
                  <a:srgbClr val="FF0000"/>
                </a:solidFill>
              </a:rPr>
              <a:t>daha yüksek bir sıcaklıkta </a:t>
            </a:r>
            <a:r>
              <a:rPr lang="tr-TR" sz="2800" b="1" dirty="0">
                <a:solidFill>
                  <a:schemeClr val="tx2"/>
                </a:solidFill>
              </a:rPr>
              <a:t>(T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) ve </a:t>
            </a:r>
            <a:r>
              <a:rPr lang="tr-TR" sz="2800" b="1" dirty="0">
                <a:solidFill>
                  <a:srgbClr val="0070C0"/>
                </a:solidFill>
              </a:rPr>
              <a:t>daha yüksek bir konsantrasyonda </a:t>
            </a:r>
            <a:r>
              <a:rPr lang="tr-TR" sz="2800" b="1" dirty="0">
                <a:solidFill>
                  <a:schemeClr val="tx2"/>
                </a:solidFill>
              </a:rPr>
              <a:t>ise, T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sıcaklığından aşağı doğru soğudukça, çözünmüş madde kristalize olurken ve çözelti doymuş halini korurken T</a:t>
            </a:r>
            <a:r>
              <a:rPr lang="tr-TR" sz="2800" b="1" baseline="-25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sıcaklığına yani </a:t>
            </a:r>
            <a:r>
              <a:rPr lang="tr-TR" sz="2800" b="1" dirty="0" err="1">
                <a:solidFill>
                  <a:schemeClr val="tx2"/>
                </a:solidFill>
              </a:rPr>
              <a:t>ötektik</a:t>
            </a:r>
            <a:r>
              <a:rPr lang="tr-TR" sz="2800" b="1" dirty="0">
                <a:solidFill>
                  <a:schemeClr val="tx2"/>
                </a:solidFill>
              </a:rPr>
              <a:t> noktaya ulaşır.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Bundan sonra donma, </a:t>
            </a:r>
            <a:r>
              <a:rPr lang="tr-TR" sz="2800" b="1" dirty="0">
                <a:solidFill>
                  <a:srgbClr val="0070C0"/>
                </a:solidFill>
              </a:rPr>
              <a:t>suyun buz kristalleri </a:t>
            </a:r>
            <a:r>
              <a:rPr lang="tr-TR" sz="2800" b="1" dirty="0">
                <a:solidFill>
                  <a:schemeClr val="tx2"/>
                </a:solidFill>
              </a:rPr>
              <a:t>olarak ayrılmaya başlamasıyla ve aynı zamanda </a:t>
            </a:r>
            <a:r>
              <a:rPr lang="tr-TR" sz="2800" b="1" dirty="0">
                <a:solidFill>
                  <a:srgbClr val="00B050"/>
                </a:solidFill>
              </a:rPr>
              <a:t>çözünmüş maddenin </a:t>
            </a:r>
            <a:r>
              <a:rPr lang="tr-TR" sz="2800" b="1" dirty="0" err="1">
                <a:solidFill>
                  <a:srgbClr val="00B050"/>
                </a:solidFill>
              </a:rPr>
              <a:t>kristalizasyonunun</a:t>
            </a:r>
            <a:r>
              <a:rPr lang="tr-TR" sz="2800" b="1" dirty="0">
                <a:solidFill>
                  <a:srgbClr val="00B050"/>
                </a:solidFill>
              </a:rPr>
              <a:t> devamı ile sürer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392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Çözünmüş maddenin </a:t>
            </a:r>
            <a:r>
              <a:rPr lang="tr-TR" sz="2800" b="1" dirty="0" err="1">
                <a:solidFill>
                  <a:srgbClr val="7030A0"/>
                </a:solidFill>
              </a:rPr>
              <a:t>kristalizasyonunun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kinetik olarak engellendiği durumun </a:t>
            </a:r>
            <a:r>
              <a:rPr lang="tr-TR" sz="2800" b="1" dirty="0">
                <a:solidFill>
                  <a:schemeClr val="tx2"/>
                </a:solidFill>
              </a:rPr>
              <a:t>(B) nasıl gerçekleştiğini değerlendirmek için, bu engellemenin mekanizması bilinmelidir.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göre; sistemin soğutulması sonucunda buz kristalleri oluşmakta ve buna bağlı olarak </a:t>
            </a:r>
            <a:r>
              <a:rPr lang="tr-TR" sz="2800" b="1" dirty="0">
                <a:solidFill>
                  <a:srgbClr val="C00000"/>
                </a:solidFill>
              </a:rPr>
              <a:t>çözünmüş madde konsantrasyonu gittikçe artmakta </a:t>
            </a:r>
            <a:r>
              <a:rPr lang="tr-TR" sz="2800" b="1" dirty="0">
                <a:solidFill>
                  <a:schemeClr val="tx2"/>
                </a:solidFill>
              </a:rPr>
              <a:t>ve sistem </a:t>
            </a:r>
            <a:r>
              <a:rPr lang="tr-TR" sz="2800" b="1" dirty="0">
                <a:solidFill>
                  <a:srgbClr val="7030A0"/>
                </a:solidFill>
              </a:rPr>
              <a:t>aşırı doymuş </a:t>
            </a:r>
            <a:r>
              <a:rPr lang="tr-TR" sz="2800" b="1" dirty="0">
                <a:solidFill>
                  <a:schemeClr val="tx2"/>
                </a:solidFill>
              </a:rPr>
              <a:t>hale gelmektedir. </a:t>
            </a:r>
          </a:p>
        </p:txBody>
      </p:sp>
    </p:spTree>
    <p:extLst>
      <p:ext uri="{BB962C8B-B14F-4D97-AF65-F5344CB8AC3E}">
        <p14:creationId xmlns:p14="http://schemas.microsoft.com/office/powerpoint/2010/main" val="410377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Ancak, gıdalarda </a:t>
            </a:r>
            <a:r>
              <a:rPr lang="tr-TR" sz="2800" b="1" dirty="0">
                <a:solidFill>
                  <a:srgbClr val="00B050"/>
                </a:solidFill>
              </a:rPr>
              <a:t>çok sayıda ve değişik miktarlarda çözünmüş madde </a:t>
            </a:r>
            <a:r>
              <a:rPr lang="tr-TR" sz="2800" b="1" dirty="0">
                <a:solidFill>
                  <a:schemeClr val="tx2"/>
                </a:solidFill>
              </a:rPr>
              <a:t>bulunduğundan gıdaların donma grafiklerinde basit bir çözeltideki gibi </a:t>
            </a:r>
            <a:r>
              <a:rPr lang="tr-TR" sz="2800" b="1" dirty="0">
                <a:solidFill>
                  <a:srgbClr val="C00000"/>
                </a:solidFill>
              </a:rPr>
              <a:t>belirgin </a:t>
            </a:r>
            <a:r>
              <a:rPr lang="tr-TR" sz="2800" b="1" dirty="0" err="1">
                <a:solidFill>
                  <a:srgbClr val="C00000"/>
                </a:solidFill>
              </a:rPr>
              <a:t>kriyohidrik</a:t>
            </a:r>
            <a:r>
              <a:rPr lang="tr-TR" sz="2800" b="1" dirty="0">
                <a:solidFill>
                  <a:srgbClr val="C00000"/>
                </a:solidFill>
              </a:rPr>
              <a:t> noktalar fark edilemez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Çeşitli </a:t>
            </a:r>
            <a:r>
              <a:rPr lang="tr-TR" sz="2800" b="1" dirty="0" err="1">
                <a:solidFill>
                  <a:schemeClr val="tx2"/>
                </a:solidFill>
              </a:rPr>
              <a:t>kriyohidrik</a:t>
            </a:r>
            <a:r>
              <a:rPr lang="tr-TR" sz="2800" b="1" dirty="0">
                <a:solidFill>
                  <a:schemeClr val="tx2"/>
                </a:solidFill>
              </a:rPr>
              <a:t> noktalar birbirini adeta maskelediğinden gıdaların donma grafikleri, </a:t>
            </a:r>
            <a:r>
              <a:rPr lang="tr-TR" sz="2800" b="1" dirty="0">
                <a:solidFill>
                  <a:srgbClr val="7030A0"/>
                </a:solidFill>
              </a:rPr>
              <a:t>kavisli bir eğri </a:t>
            </a:r>
            <a:r>
              <a:rPr lang="tr-TR" sz="2800" b="1" dirty="0">
                <a:solidFill>
                  <a:schemeClr val="tx2"/>
                </a:solidFill>
              </a:rPr>
              <a:t>olarak ortaya çıkar.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Şekilde </a:t>
            </a:r>
            <a:r>
              <a:rPr lang="tr-TR" sz="2800" b="1" dirty="0">
                <a:solidFill>
                  <a:srgbClr val="FF0000"/>
                </a:solidFill>
              </a:rPr>
              <a:t>çileklerin</a:t>
            </a:r>
            <a:r>
              <a:rPr lang="tr-TR" sz="2800" b="1" dirty="0">
                <a:solidFill>
                  <a:schemeClr val="tx2"/>
                </a:solidFill>
              </a:rPr>
              <a:t> dondurulmasında saptanmış böyle bir eğri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45574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aşırı doymuş, soğuk bir sistem ortaya çıkmaktadır.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gelişme sırasında gittikçe düşen sıcaklığa bağlı olarak </a:t>
            </a:r>
            <a:r>
              <a:rPr lang="tr-TR" sz="2800" b="1" dirty="0">
                <a:solidFill>
                  <a:srgbClr val="0070C0"/>
                </a:solidFill>
              </a:rPr>
              <a:t>sıvının viskozitesi </a:t>
            </a:r>
            <a:r>
              <a:rPr lang="tr-TR" sz="2800" b="1" dirty="0" err="1">
                <a:solidFill>
                  <a:schemeClr val="tx2"/>
                </a:solidFill>
              </a:rPr>
              <a:t>eksponensiyel</a:t>
            </a:r>
            <a:r>
              <a:rPr lang="tr-TR" sz="2800" b="1" dirty="0">
                <a:solidFill>
                  <a:schemeClr val="tx2"/>
                </a:solidFill>
              </a:rPr>
              <a:t> bir tarzda </a:t>
            </a:r>
            <a:r>
              <a:rPr lang="tr-TR" sz="2800" b="1" dirty="0">
                <a:solidFill>
                  <a:srgbClr val="C00000"/>
                </a:solidFill>
              </a:rPr>
              <a:t>yükselmektedir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Sonunda, </a:t>
            </a:r>
            <a:r>
              <a:rPr lang="tr-TR" sz="2800" b="1" dirty="0">
                <a:solidFill>
                  <a:srgbClr val="00B050"/>
                </a:solidFill>
              </a:rPr>
              <a:t>donmamış bu sıvı </a:t>
            </a:r>
            <a:r>
              <a:rPr lang="tr-TR" sz="2800" b="1" dirty="0">
                <a:solidFill>
                  <a:schemeClr val="tx2"/>
                </a:solidFill>
              </a:rPr>
              <a:t>öyle bir nitelik kazanır ki artık </a:t>
            </a:r>
            <a:r>
              <a:rPr lang="tr-TR" sz="2800" b="1" dirty="0">
                <a:solidFill>
                  <a:srgbClr val="0070C0"/>
                </a:solidFill>
              </a:rPr>
              <a:t>su dahi hiçbir şekilde buza dönüşemez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Camın özelliklerini taşıyan </a:t>
            </a:r>
            <a:r>
              <a:rPr lang="tr-TR" sz="2800" b="1" dirty="0">
                <a:solidFill>
                  <a:schemeClr val="tx2"/>
                </a:solidFill>
              </a:rPr>
              <a:t>bu yapıya </a:t>
            </a:r>
            <a:r>
              <a:rPr lang="tr-TR" sz="2800" b="1" dirty="0">
                <a:solidFill>
                  <a:srgbClr val="FF0000"/>
                </a:solidFill>
              </a:rPr>
              <a:t>camsı yapı denir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yapının ortaya çıktığı sıcaklık "</a:t>
            </a:r>
            <a:r>
              <a:rPr lang="tr-TR" sz="2800" b="1" dirty="0">
                <a:solidFill>
                  <a:srgbClr val="FF0000"/>
                </a:solidFill>
              </a:rPr>
              <a:t>camsı yapıya geçiş sıcaklığı</a:t>
            </a:r>
            <a:r>
              <a:rPr lang="tr-TR" sz="2800" b="1" dirty="0">
                <a:solidFill>
                  <a:schemeClr val="tx2"/>
                </a:solidFill>
              </a:rPr>
              <a:t>" (</a:t>
            </a:r>
            <a:r>
              <a:rPr lang="en-US" sz="2800" b="1" dirty="0">
                <a:solidFill>
                  <a:schemeClr val="tx2"/>
                </a:solidFill>
              </a:rPr>
              <a:t>glass transition temperature</a:t>
            </a:r>
            <a:r>
              <a:rPr lang="tr-TR" sz="2800" b="1" dirty="0">
                <a:solidFill>
                  <a:schemeClr val="tx2"/>
                </a:solidFill>
              </a:rPr>
              <a:t>) olarak anılır ve </a:t>
            </a:r>
            <a:r>
              <a:rPr lang="tr-TR" sz="2800" b="1" dirty="0" err="1">
                <a:solidFill>
                  <a:srgbClr val="FF0000"/>
                </a:solidFill>
              </a:rPr>
              <a:t>Tg</a:t>
            </a:r>
            <a:r>
              <a:rPr lang="tr-TR" sz="2800" b="1" dirty="0">
                <a:solidFill>
                  <a:srgbClr val="FF0000"/>
                </a:solidFill>
              </a:rPr>
              <a:t>' </a:t>
            </a:r>
            <a:r>
              <a:rPr lang="tr-TR" sz="2800" b="1" dirty="0">
                <a:solidFill>
                  <a:schemeClr val="tx2"/>
                </a:solidFill>
              </a:rPr>
              <a:t>ile simgelenir. </a:t>
            </a:r>
          </a:p>
        </p:txBody>
      </p:sp>
    </p:spTree>
    <p:extLst>
      <p:ext uri="{BB962C8B-B14F-4D97-AF65-F5344CB8AC3E}">
        <p14:creationId xmlns:p14="http://schemas.microsoft.com/office/powerpoint/2010/main" val="254244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Görüldüğü gibi camsı yapı; </a:t>
            </a:r>
            <a:r>
              <a:rPr lang="tr-TR" sz="2800" b="1" dirty="0">
                <a:solidFill>
                  <a:srgbClr val="0070C0"/>
                </a:solidFill>
              </a:rPr>
              <a:t>çözünmüş maddenin büyük moleküllü olması </a:t>
            </a:r>
            <a:r>
              <a:rPr lang="tr-TR" sz="2800" b="1" dirty="0">
                <a:solidFill>
                  <a:schemeClr val="tx2"/>
                </a:solidFill>
              </a:rPr>
              <a:t>veya </a:t>
            </a:r>
            <a:r>
              <a:rPr lang="tr-TR" sz="2800" b="1" dirty="0">
                <a:solidFill>
                  <a:srgbClr val="FF0000"/>
                </a:solidFill>
              </a:rPr>
              <a:t>ötektik sıcaklığın çok düşük olmasına </a:t>
            </a:r>
            <a:r>
              <a:rPr lang="tr-TR" sz="2800" b="1" dirty="0">
                <a:solidFill>
                  <a:schemeClr val="tx2"/>
                </a:solidFill>
              </a:rPr>
              <a:t>bağlı olarak soğutma sonunda </a:t>
            </a:r>
            <a:r>
              <a:rPr lang="tr-TR" sz="2800" b="1" dirty="0" err="1">
                <a:solidFill>
                  <a:schemeClr val="tx2"/>
                </a:solidFill>
              </a:rPr>
              <a:t>kristalizasyonun</a:t>
            </a:r>
            <a:r>
              <a:rPr lang="tr-TR" sz="2800" b="1" dirty="0">
                <a:solidFill>
                  <a:schemeClr val="tx2"/>
                </a:solidFill>
              </a:rPr>
              <a:t> engellenebileceği </a:t>
            </a:r>
            <a:r>
              <a:rPr lang="tr-TR" sz="2800" b="1" dirty="0">
                <a:solidFill>
                  <a:srgbClr val="00B050"/>
                </a:solidFill>
              </a:rPr>
              <a:t>yüksek bir viskoziteye ulaşılması </a:t>
            </a:r>
            <a:r>
              <a:rPr lang="tr-TR" sz="2800" b="1" dirty="0">
                <a:solidFill>
                  <a:schemeClr val="tx2"/>
                </a:solidFill>
              </a:rPr>
              <a:t>nedeniyle, belli bir sıcaklıkta (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') ortaya çıkan bir yapıdır.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Başka bir ifadeyle </a:t>
            </a:r>
            <a:r>
              <a:rPr lang="tr-TR" sz="2800" b="1" dirty="0" err="1">
                <a:solidFill>
                  <a:srgbClr val="FF0000"/>
                </a:solidFill>
              </a:rPr>
              <a:t>Tg</a:t>
            </a:r>
            <a:r>
              <a:rPr lang="tr-TR" sz="2800" b="1" dirty="0">
                <a:solidFill>
                  <a:srgbClr val="FF0000"/>
                </a:solidFill>
              </a:rPr>
              <a:t>' sıcaklığı</a:t>
            </a:r>
            <a:r>
              <a:rPr lang="tr-TR" sz="2800" b="1" dirty="0">
                <a:solidFill>
                  <a:schemeClr val="tx2"/>
                </a:solidFill>
              </a:rPr>
              <a:t>, camsı </a:t>
            </a:r>
            <a:r>
              <a:rPr lang="tr-TR" sz="2800" b="1" dirty="0" err="1">
                <a:solidFill>
                  <a:schemeClr val="tx2"/>
                </a:solidFill>
              </a:rPr>
              <a:t>matriksi</a:t>
            </a:r>
            <a:r>
              <a:rPr lang="tr-TR" sz="2800" b="1" dirty="0">
                <a:solidFill>
                  <a:schemeClr val="tx2"/>
                </a:solidFill>
              </a:rPr>
              <a:t> oluşturan </a:t>
            </a:r>
            <a:r>
              <a:rPr lang="tr-TR" sz="2800" b="1" dirty="0">
                <a:solidFill>
                  <a:srgbClr val="7030A0"/>
                </a:solidFill>
              </a:rPr>
              <a:t>çözünmüş maddenin niteliklerine bağlıdır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018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Gıdaların dondurulmalarında </a:t>
            </a:r>
            <a:r>
              <a:rPr lang="tr-TR" sz="2800" b="1" dirty="0">
                <a:solidFill>
                  <a:srgbClr val="FF0000"/>
                </a:solidFill>
              </a:rPr>
              <a:t>camsı yapının oluştuğu sıcaklık (</a:t>
            </a:r>
            <a:r>
              <a:rPr lang="tr-TR" sz="2800" b="1" dirty="0" err="1">
                <a:solidFill>
                  <a:srgbClr val="FF0000"/>
                </a:solidFill>
              </a:rPr>
              <a:t>Tg</a:t>
            </a:r>
            <a:r>
              <a:rPr lang="tr-TR" sz="2800" b="1" dirty="0">
                <a:solidFill>
                  <a:srgbClr val="FF0000"/>
                </a:solidFill>
              </a:rPr>
              <a:t>'), </a:t>
            </a:r>
            <a:r>
              <a:rPr lang="tr-TR" sz="2800" b="1" dirty="0">
                <a:solidFill>
                  <a:srgbClr val="0070C0"/>
                </a:solidFill>
              </a:rPr>
              <a:t>her gıda için farklıdır </a:t>
            </a:r>
            <a:r>
              <a:rPr lang="tr-TR" sz="2800" b="1" dirty="0">
                <a:solidFill>
                  <a:schemeClr val="tx2"/>
                </a:solidFill>
              </a:rPr>
              <a:t>ve bu sıcaklık dondurulmuş </a:t>
            </a:r>
            <a:r>
              <a:rPr lang="tr-TR" sz="2800" b="1" dirty="0">
                <a:solidFill>
                  <a:srgbClr val="7030A0"/>
                </a:solidFill>
              </a:rPr>
              <a:t>gıdaların depolanma </a:t>
            </a:r>
            <a:r>
              <a:rPr lang="tr-TR" sz="2800" b="1" dirty="0" err="1">
                <a:solidFill>
                  <a:srgbClr val="7030A0"/>
                </a:solidFill>
              </a:rPr>
              <a:t>stabilitesinde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önemli bir anlam taşımaktadır.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Bilindiği gibi dondurarak muhafaza yöntemi dışındaki diğer yöntemlerle </a:t>
            </a:r>
            <a:r>
              <a:rPr lang="tr-TR" sz="2800" b="1" dirty="0">
                <a:solidFill>
                  <a:srgbClr val="0070C0"/>
                </a:solidFill>
              </a:rPr>
              <a:t>muhafaza edilen gıdaların </a:t>
            </a:r>
            <a:r>
              <a:rPr lang="tr-TR" sz="2800" b="1" dirty="0" err="1">
                <a:solidFill>
                  <a:srgbClr val="0070C0"/>
                </a:solidFill>
              </a:rPr>
              <a:t>stabilitesi</a:t>
            </a:r>
            <a:r>
              <a:rPr lang="tr-TR" sz="2800" b="1" dirty="0">
                <a:solidFill>
                  <a:srgbClr val="0070C0"/>
                </a:solidFill>
              </a:rPr>
              <a:t> hakkında</a:t>
            </a:r>
            <a:r>
              <a:rPr lang="tr-TR" sz="2800" b="1" dirty="0">
                <a:solidFill>
                  <a:schemeClr val="tx2"/>
                </a:solidFill>
              </a:rPr>
              <a:t>, onların </a:t>
            </a:r>
            <a:r>
              <a:rPr lang="tr-TR" sz="2800" b="1" dirty="0">
                <a:solidFill>
                  <a:srgbClr val="FF0000"/>
                </a:solidFill>
              </a:rPr>
              <a:t>su aktivitelerine göre önceden bazı tahminler yapılabilmektedir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84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</a:t>
            </a:r>
            <a:r>
              <a:rPr lang="tr-TR" sz="2800" b="1" dirty="0">
                <a:solidFill>
                  <a:srgbClr val="0070C0"/>
                </a:solidFill>
              </a:rPr>
              <a:t>dondurulmuş gıdaların </a:t>
            </a:r>
            <a:r>
              <a:rPr lang="tr-TR" sz="2800" b="1" dirty="0">
                <a:solidFill>
                  <a:srgbClr val="C00000"/>
                </a:solidFill>
              </a:rPr>
              <a:t>depolanma </a:t>
            </a:r>
            <a:r>
              <a:rPr lang="tr-TR" sz="2800" b="1" dirty="0" err="1">
                <a:solidFill>
                  <a:srgbClr val="C00000"/>
                </a:solidFill>
              </a:rPr>
              <a:t>stabilitesini</a:t>
            </a:r>
            <a:r>
              <a:rPr lang="tr-TR" sz="2800" b="1" dirty="0">
                <a:solidFill>
                  <a:srgbClr val="C00000"/>
                </a:solidFill>
              </a:rPr>
              <a:t> önceden belirlemede </a:t>
            </a:r>
            <a:r>
              <a:rPr lang="tr-TR" sz="2800" b="1" dirty="0">
                <a:solidFill>
                  <a:srgbClr val="7030A0"/>
                </a:solidFill>
              </a:rPr>
              <a:t>su aktivitesi geçerli bir kriter değildir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Dondurulmuş gıdalar depolamada her ne kadar </a:t>
            </a:r>
            <a:r>
              <a:rPr lang="tr-TR" sz="2800" b="1" dirty="0">
                <a:solidFill>
                  <a:srgbClr val="00B050"/>
                </a:solidFill>
              </a:rPr>
              <a:t>mikrobiyolojik açıdan stabilseler </a:t>
            </a:r>
            <a:r>
              <a:rPr lang="tr-TR" sz="2800" b="1" dirty="0">
                <a:solidFill>
                  <a:schemeClr val="tx2"/>
                </a:solidFill>
              </a:rPr>
              <a:t>de, </a:t>
            </a:r>
            <a:r>
              <a:rPr lang="tr-TR" sz="2800" b="1" dirty="0">
                <a:solidFill>
                  <a:srgbClr val="FF0000"/>
                </a:solidFill>
              </a:rPr>
              <a:t>depolanma sürecinde </a:t>
            </a:r>
            <a:r>
              <a:rPr lang="tr-TR" sz="2800" b="1" dirty="0">
                <a:solidFill>
                  <a:schemeClr val="tx2"/>
                </a:solidFill>
              </a:rPr>
              <a:t>bazı kimyasal ve fiziksel (</a:t>
            </a:r>
            <a:r>
              <a:rPr lang="tr-TR" sz="2800" b="1" dirty="0" err="1">
                <a:solidFill>
                  <a:schemeClr val="tx2"/>
                </a:solidFill>
              </a:rPr>
              <a:t>rekristalizasyon</a:t>
            </a:r>
            <a:r>
              <a:rPr lang="tr-TR" sz="2800" b="1" dirty="0">
                <a:solidFill>
                  <a:schemeClr val="tx2"/>
                </a:solidFill>
              </a:rPr>
              <a:t> gibi) değişmelere uğrayabilmektedirler. </a:t>
            </a:r>
          </a:p>
        </p:txBody>
      </p:sp>
    </p:spTree>
    <p:extLst>
      <p:ext uri="{BB962C8B-B14F-4D97-AF65-F5344CB8AC3E}">
        <p14:creationId xmlns:p14="http://schemas.microsoft.com/office/powerpoint/2010/main" val="318188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Tüm gıdalar </a:t>
            </a:r>
            <a:r>
              <a:rPr lang="tr-TR" sz="2800" b="1" dirty="0">
                <a:solidFill>
                  <a:schemeClr val="tx2"/>
                </a:solidFill>
              </a:rPr>
              <a:t>için </a:t>
            </a:r>
            <a:r>
              <a:rPr lang="tr-TR" sz="2800" b="1" dirty="0">
                <a:solidFill>
                  <a:srgbClr val="0070C0"/>
                </a:solidFill>
              </a:rPr>
              <a:t>donma noktasının altında </a:t>
            </a:r>
            <a:r>
              <a:rPr lang="tr-TR" sz="2800" b="1" dirty="0">
                <a:solidFill>
                  <a:schemeClr val="tx2"/>
                </a:solidFill>
              </a:rPr>
              <a:t>belli bir sıcaklık belirtmek de donmuş gıdaların </a:t>
            </a:r>
            <a:r>
              <a:rPr lang="tr-TR" sz="2800" b="1" dirty="0" err="1">
                <a:solidFill>
                  <a:schemeClr val="tx2"/>
                </a:solidFill>
              </a:rPr>
              <a:t>stabilitesini</a:t>
            </a:r>
            <a:r>
              <a:rPr lang="tr-TR" sz="2800" b="1" dirty="0">
                <a:solidFill>
                  <a:schemeClr val="tx2"/>
                </a:solidFill>
              </a:rPr>
              <a:t> ifade etmede geçerli bir ölçüt değildir.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Çünkü her gıda, </a:t>
            </a:r>
            <a:r>
              <a:rPr lang="tr-TR" sz="2800" b="1" dirty="0">
                <a:solidFill>
                  <a:srgbClr val="FF0000"/>
                </a:solidFill>
              </a:rPr>
              <a:t>belli bir sıcaklıkta </a:t>
            </a:r>
            <a:r>
              <a:rPr lang="tr-TR" sz="2800" b="1" dirty="0">
                <a:solidFill>
                  <a:srgbClr val="00B050"/>
                </a:solidFill>
              </a:rPr>
              <a:t>farklı düzeyde değişmeye uğrayabilmektedir.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53907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her </a:t>
            </a:r>
            <a:r>
              <a:rPr lang="tr-TR" sz="2800" b="1" dirty="0">
                <a:solidFill>
                  <a:srgbClr val="00B050"/>
                </a:solidFill>
              </a:rPr>
              <a:t>donmuş gıda </a:t>
            </a:r>
            <a:r>
              <a:rPr lang="tr-TR" sz="2800" b="1" dirty="0">
                <a:solidFill>
                  <a:schemeClr val="tx2"/>
                </a:solidFill>
              </a:rPr>
              <a:t>için kendine özgü bir </a:t>
            </a:r>
            <a:r>
              <a:rPr lang="tr-TR" sz="2800" b="1" dirty="0" err="1">
                <a:solidFill>
                  <a:srgbClr val="FF0000"/>
                </a:solidFill>
              </a:rPr>
              <a:t>Tg</a:t>
            </a:r>
            <a:r>
              <a:rPr lang="tr-TR" sz="2800" b="1" dirty="0">
                <a:solidFill>
                  <a:srgbClr val="FF0000"/>
                </a:solidFill>
              </a:rPr>
              <a:t>' sıcaklığı,</a:t>
            </a:r>
            <a:r>
              <a:rPr lang="tr-TR" sz="2800" b="1" dirty="0">
                <a:solidFill>
                  <a:schemeClr val="tx2"/>
                </a:solidFill>
              </a:rPr>
              <a:t> onun </a:t>
            </a:r>
            <a:r>
              <a:rPr lang="tr-TR" sz="2800" b="1" dirty="0" err="1">
                <a:solidFill>
                  <a:srgbClr val="0070C0"/>
                </a:solidFill>
              </a:rPr>
              <a:t>stabilitesi</a:t>
            </a:r>
            <a:r>
              <a:rPr lang="tr-TR" sz="2800" b="1" dirty="0">
                <a:solidFill>
                  <a:srgbClr val="0070C0"/>
                </a:solidFill>
              </a:rPr>
              <a:t> için geçerli bir ölçüt </a:t>
            </a:r>
            <a:r>
              <a:rPr lang="tr-TR" sz="2800" b="1" dirty="0">
                <a:solidFill>
                  <a:schemeClr val="tx2"/>
                </a:solidFill>
              </a:rPr>
              <a:t>olarak kabul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Başka bir ifadeyle bir gıda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derecesinin altında depolanınca; maksimum </a:t>
            </a:r>
            <a:r>
              <a:rPr lang="tr-TR" sz="2800" b="1" dirty="0" err="1">
                <a:solidFill>
                  <a:schemeClr val="tx2"/>
                </a:solidFill>
              </a:rPr>
              <a:t>stabilite</a:t>
            </a:r>
            <a:r>
              <a:rPr lang="tr-TR" sz="2800" b="1" dirty="0">
                <a:solidFill>
                  <a:schemeClr val="tx2"/>
                </a:solidFill>
              </a:rPr>
              <a:t>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55863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şu nokta önemle vurgulanmalıdır ki, dondurulmuş gıdanın kendine özgü bir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derecesinin altında depolanmasıyla her türlü olumsuz reaksiyon değil, sadece difüzyona bağlı olarak gelişen reaksiyonlar sınırlanabilmektedir.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Difüzyona bağlı reaksiyonların engellenme mekanizması </a:t>
            </a:r>
            <a:r>
              <a:rPr lang="tr-TR" sz="2800" b="1" dirty="0">
                <a:solidFill>
                  <a:schemeClr val="tx2"/>
                </a:solidFill>
              </a:rPr>
              <a:t>ise şu açıklamayla biraz daha somutlaştırılabilir:</a:t>
            </a:r>
          </a:p>
        </p:txBody>
      </p:sp>
    </p:spTree>
    <p:extLst>
      <p:ext uri="{BB962C8B-B14F-4D97-AF65-F5344CB8AC3E}">
        <p14:creationId xmlns:p14="http://schemas.microsoft.com/office/powerpoint/2010/main" val="230189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Eğer bir materyale, bu materyalle karışabilir nitelikte ve </a:t>
            </a:r>
            <a:r>
              <a:rPr lang="tr-TR" sz="2800" b="1" dirty="0">
                <a:solidFill>
                  <a:srgbClr val="7030A0"/>
                </a:solidFill>
              </a:rPr>
              <a:t>molekül ağırlığı yüksek bir bileşik eklenirse</a:t>
            </a:r>
            <a:r>
              <a:rPr lang="tr-TR" sz="2800" b="1" dirty="0">
                <a:solidFill>
                  <a:schemeClr val="tx2"/>
                </a:solidFill>
              </a:rPr>
              <a:t>, bu materyalde belli bir sıcaklıkta gerçekleşen moleküler </a:t>
            </a:r>
            <a:r>
              <a:rPr lang="tr-TR" sz="2800" b="1" dirty="0" err="1">
                <a:solidFill>
                  <a:schemeClr val="tx2"/>
                </a:solidFill>
              </a:rPr>
              <a:t>mobilite</a:t>
            </a:r>
            <a:r>
              <a:rPr lang="tr-TR" sz="2800" b="1" dirty="0">
                <a:solidFill>
                  <a:schemeClr val="tx2"/>
                </a:solidFill>
              </a:rPr>
              <a:t> azalır.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yolla moleküler </a:t>
            </a:r>
            <a:r>
              <a:rPr lang="tr-TR" sz="2800" b="1" dirty="0" err="1">
                <a:solidFill>
                  <a:schemeClr val="tx2"/>
                </a:solidFill>
              </a:rPr>
              <a:t>mobilitenin</a:t>
            </a:r>
            <a:r>
              <a:rPr lang="tr-TR" sz="2800" b="1" dirty="0">
                <a:solidFill>
                  <a:schemeClr val="tx2"/>
                </a:solidFill>
              </a:rPr>
              <a:t> azalması sonunda, </a:t>
            </a:r>
            <a:r>
              <a:rPr lang="tr-TR" sz="2800" b="1" dirty="0">
                <a:solidFill>
                  <a:srgbClr val="C00000"/>
                </a:solidFill>
              </a:rPr>
              <a:t>difüzyona bağımlı reaksiyonlar yavaşlar </a:t>
            </a:r>
            <a:r>
              <a:rPr lang="tr-TR" sz="2800" b="1" dirty="0">
                <a:solidFill>
                  <a:schemeClr val="tx2"/>
                </a:solidFill>
              </a:rPr>
              <a:t>veya sona erer.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İşte </a:t>
            </a:r>
            <a:r>
              <a:rPr lang="tr-TR" sz="2800" b="1" dirty="0">
                <a:solidFill>
                  <a:srgbClr val="00B050"/>
                </a:solidFill>
              </a:rPr>
              <a:t>bir gıdanın </a:t>
            </a:r>
            <a:r>
              <a:rPr lang="tr-TR" sz="2800" b="1" dirty="0">
                <a:solidFill>
                  <a:schemeClr val="tx2"/>
                </a:solidFill>
              </a:rPr>
              <a:t>dondurulup </a:t>
            </a:r>
            <a:r>
              <a:rPr lang="tr-TR" sz="2800" b="1" dirty="0" err="1">
                <a:solidFill>
                  <a:srgbClr val="0070C0"/>
                </a:solidFill>
              </a:rPr>
              <a:t>Tg</a:t>
            </a:r>
            <a:r>
              <a:rPr lang="tr-TR" sz="2800" b="1" dirty="0">
                <a:solidFill>
                  <a:srgbClr val="0070C0"/>
                </a:solidFill>
              </a:rPr>
              <a:t>' sıcaklığına kadar inilmesiyle</a:t>
            </a:r>
            <a:r>
              <a:rPr lang="tr-TR" sz="2800" b="1" dirty="0">
                <a:solidFill>
                  <a:schemeClr val="tx2"/>
                </a:solidFill>
              </a:rPr>
              <a:t>, yukarıda değinilen aynı sonuca ulaşılmakta, </a:t>
            </a:r>
            <a:r>
              <a:rPr lang="tr-TR" sz="2800" b="1" dirty="0">
                <a:solidFill>
                  <a:srgbClr val="00B050"/>
                </a:solidFill>
              </a:rPr>
              <a:t>moleküler </a:t>
            </a:r>
            <a:r>
              <a:rPr lang="tr-TR" sz="2800" b="1" dirty="0" err="1">
                <a:solidFill>
                  <a:srgbClr val="00B050"/>
                </a:solidFill>
              </a:rPr>
              <a:t>mobilitenin</a:t>
            </a:r>
            <a:r>
              <a:rPr lang="tr-TR" sz="2800" b="1" dirty="0">
                <a:solidFill>
                  <a:srgbClr val="00B050"/>
                </a:solidFill>
              </a:rPr>
              <a:t> azalmasına </a:t>
            </a:r>
            <a:r>
              <a:rPr lang="tr-TR" sz="2800" b="1" dirty="0">
                <a:solidFill>
                  <a:schemeClr val="tx2"/>
                </a:solidFill>
              </a:rPr>
              <a:t>bağlı olarak olumsuz değişmeler minimum düzeyde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404668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Daha açık bir ifadeyle,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sıcaklığında bulunan bir gıdada, moleküllerin bir noktadan başka bir noktaya ulaşması ve böylece reaksiyonlara girmesi engellenmektedir.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donmuş gıdalardaki </a:t>
            </a:r>
            <a:r>
              <a:rPr lang="tr-TR" sz="2800" b="1" dirty="0" err="1">
                <a:solidFill>
                  <a:schemeClr val="tx2"/>
                </a:solidFill>
              </a:rPr>
              <a:t>rekristalizasyon</a:t>
            </a:r>
            <a:r>
              <a:rPr lang="tr-TR" sz="2800" b="1" dirty="0">
                <a:solidFill>
                  <a:schemeClr val="tx2"/>
                </a:solidFill>
              </a:rPr>
              <a:t> ve nem </a:t>
            </a:r>
            <a:r>
              <a:rPr lang="tr-TR" sz="2800" b="1" dirty="0" err="1">
                <a:solidFill>
                  <a:schemeClr val="tx2"/>
                </a:solidFill>
              </a:rPr>
              <a:t>migrasyonu</a:t>
            </a:r>
            <a:r>
              <a:rPr lang="tr-TR" sz="2800" b="1" dirty="0">
                <a:solidFill>
                  <a:schemeClr val="tx2"/>
                </a:solidFill>
              </a:rPr>
              <a:t> gibi fiziksel olaylar, difüzyona bağımlı olduklarından, bu olaylar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sıcaklığının altında tümden durmaktadırlar. </a:t>
            </a:r>
          </a:p>
        </p:txBody>
      </p:sp>
    </p:spTree>
    <p:extLst>
      <p:ext uri="{BB962C8B-B14F-4D97-AF65-F5344CB8AC3E}">
        <p14:creationId xmlns:p14="http://schemas.microsoft.com/office/powerpoint/2010/main" val="6873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kimyasal olayların </a:t>
            </a:r>
            <a:r>
              <a:rPr lang="tr-TR" sz="2800" b="1" dirty="0" err="1">
                <a:solidFill>
                  <a:schemeClr val="tx2"/>
                </a:solidFill>
              </a:rPr>
              <a:t>herbiri</a:t>
            </a:r>
            <a:r>
              <a:rPr lang="tr-TR" sz="2800" b="1" dirty="0">
                <a:solidFill>
                  <a:schemeClr val="tx2"/>
                </a:solidFill>
              </a:rPr>
              <a:t> farklı şekilde geliştiğinden, bunların bir kısmı difüzyona bağımlı, bir kısmı değildir.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vitaminlerin kaybı, proteinlerin </a:t>
            </a:r>
            <a:r>
              <a:rPr lang="tr-TR" sz="2800" b="1" dirty="0" err="1">
                <a:solidFill>
                  <a:schemeClr val="tx2"/>
                </a:solidFill>
              </a:rPr>
              <a:t>denatürasyonu</a:t>
            </a:r>
            <a:r>
              <a:rPr lang="tr-TR" sz="2800" b="1" dirty="0">
                <a:solidFill>
                  <a:schemeClr val="tx2"/>
                </a:solidFill>
              </a:rPr>
              <a:t> ve enzimlerin katalize ettiği reaksiyonlar gibi bazı olaylar difüzyona bağımlı kimyasal değişikliklerdir. </a:t>
            </a:r>
          </a:p>
        </p:txBody>
      </p:sp>
    </p:spTree>
    <p:extLst>
      <p:ext uri="{BB962C8B-B14F-4D97-AF65-F5344CB8AC3E}">
        <p14:creationId xmlns:p14="http://schemas.microsoft.com/office/powerpoint/2010/main" val="191373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8" y="374073"/>
            <a:ext cx="5859438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Şekilde görüldüğü gibi çileklerin dondurulmasında da önce </a:t>
            </a:r>
            <a:r>
              <a:rPr lang="tr-TR" sz="2800" b="1" dirty="0">
                <a:solidFill>
                  <a:srgbClr val="0070C0"/>
                </a:solidFill>
              </a:rPr>
              <a:t>aşırı bir soğuma </a:t>
            </a:r>
            <a:r>
              <a:rPr lang="tr-TR" sz="2800" b="1" dirty="0">
                <a:solidFill>
                  <a:schemeClr val="tx2"/>
                </a:solidFill>
              </a:rPr>
              <a:t>(A noktası) görülmektedir.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B bölgesi </a:t>
            </a:r>
            <a:r>
              <a:rPr lang="tr-TR" sz="2800" b="1" dirty="0">
                <a:solidFill>
                  <a:schemeClr val="tx2"/>
                </a:solidFill>
              </a:rPr>
              <a:t>ise çileklerin suyunun tamamına yakınının donduğu yani; </a:t>
            </a:r>
            <a:r>
              <a:rPr lang="tr-TR" sz="2800" b="1" dirty="0" err="1">
                <a:solidFill>
                  <a:srgbClr val="C00000"/>
                </a:solidFill>
              </a:rPr>
              <a:t>kristalizasyon</a:t>
            </a:r>
            <a:r>
              <a:rPr lang="tr-TR" sz="2800" b="1" dirty="0">
                <a:solidFill>
                  <a:srgbClr val="C00000"/>
                </a:solidFill>
              </a:rPr>
              <a:t> gizli ısısının uzaklaştırıldığı bölgedir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43171BD-6E1B-4765-B632-341920554E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35" y="636192"/>
            <a:ext cx="4707718" cy="58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Ayrıca hızlı gelişen reaksiyonlarla, aktivasyon enerjisi düşük (8-25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</a:t>
            </a:r>
            <a:r>
              <a:rPr lang="tr-TR" sz="2800" b="1" dirty="0" err="1">
                <a:solidFill>
                  <a:schemeClr val="tx2"/>
                </a:solidFill>
              </a:rPr>
              <a:t>mol</a:t>
            </a:r>
            <a:r>
              <a:rPr lang="tr-TR" sz="2800" b="1" dirty="0">
                <a:solidFill>
                  <a:schemeClr val="tx2"/>
                </a:solidFill>
              </a:rPr>
              <a:t>) reaksiyonların difüzyon bağımlısı reaksiyonlar olduğu bilinirken, kompleks bazı reaksiyonların difüzyon bağımlısı olup olmadıkları önceden kestirilememektedir .</a:t>
            </a:r>
          </a:p>
        </p:txBody>
      </p:sp>
    </p:spTree>
    <p:extLst>
      <p:ext uri="{BB962C8B-B14F-4D97-AF65-F5344CB8AC3E}">
        <p14:creationId xmlns:p14="http://schemas.microsoft.com/office/powerpoint/2010/main" val="40219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Tüm gıdaların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sıcaklığı belirlenmiş değildir.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birçok gıdanın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sıcaklığının, halen onlara ticari olarak uygulanan donmuş halde depolanmalarındaki sıcaklıktan daha düşük olduğu bilinmektedir.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donmuş bir gıdayı, en iyi niteliklerde koruyabilmek için, -18 °C, -20 °C civarındaki geleneksel depolama sıcaklığına düşürmek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bu uygulama, ekonomik olmayabilir. </a:t>
            </a:r>
          </a:p>
        </p:txBody>
      </p:sp>
    </p:spTree>
    <p:extLst>
      <p:ext uri="{BB962C8B-B14F-4D97-AF65-F5344CB8AC3E}">
        <p14:creationId xmlns:p14="http://schemas.microsoft.com/office/powerpoint/2010/main" val="4266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hususta başka bir olanak, o gıdaya dondurmadan önce uygun bazı </a:t>
            </a:r>
            <a:r>
              <a:rPr lang="tr-TR" sz="2800" b="1" dirty="0" err="1">
                <a:solidFill>
                  <a:schemeClr val="tx2"/>
                </a:solidFill>
              </a:rPr>
              <a:t>biopolimerler</a:t>
            </a:r>
            <a:r>
              <a:rPr lang="tr-TR" sz="2800" b="1" dirty="0">
                <a:solidFill>
                  <a:schemeClr val="tx2"/>
                </a:solidFill>
              </a:rPr>
              <a:t> ekleyerek onun doğal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sıcaklığını yükseltmektir.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takdirde yeni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sıcaklığında, sanki doğal </a:t>
            </a:r>
            <a:r>
              <a:rPr lang="tr-TR" sz="2800" b="1" dirty="0" err="1">
                <a:solidFill>
                  <a:schemeClr val="tx2"/>
                </a:solidFill>
              </a:rPr>
              <a:t>Tg</a:t>
            </a:r>
            <a:r>
              <a:rPr lang="tr-TR" sz="2800" b="1" dirty="0">
                <a:solidFill>
                  <a:schemeClr val="tx2"/>
                </a:solidFill>
              </a:rPr>
              <a:t>' sıcaklığındaymış gibi depolayabilme avantajı elde edilir</a:t>
            </a:r>
            <a:r>
              <a:rPr lang="tr-TR" sz="2800" b="1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>
                <a:solidFill>
                  <a:schemeClr val="tx2"/>
                </a:solidFill>
              </a:rPr>
              <a:t>Ancak </a:t>
            </a:r>
            <a:r>
              <a:rPr lang="tr-TR" sz="2800" b="1" dirty="0">
                <a:solidFill>
                  <a:schemeClr val="tx2"/>
                </a:solidFill>
              </a:rPr>
              <a:t>böyle bir uygulama doğal haldeki gıdalar için değil, sadece değişik </a:t>
            </a:r>
            <a:r>
              <a:rPr lang="tr-TR" sz="2800" b="1" dirty="0" err="1">
                <a:solidFill>
                  <a:schemeClr val="tx2"/>
                </a:solidFill>
              </a:rPr>
              <a:t>formülasyonlarla</a:t>
            </a:r>
            <a:r>
              <a:rPr lang="tr-TR" sz="2800" b="1" dirty="0">
                <a:solidFill>
                  <a:schemeClr val="tx2"/>
                </a:solidFill>
              </a:rPr>
              <a:t> hazırlanan hazır yiyecekler için söz konusu olabilir. </a:t>
            </a:r>
          </a:p>
        </p:txBody>
      </p:sp>
    </p:spTree>
    <p:extLst>
      <p:ext uri="{BB962C8B-B14F-4D97-AF65-F5344CB8AC3E}">
        <p14:creationId xmlns:p14="http://schemas.microsoft.com/office/powerpoint/2010/main" val="145298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8" y="374073"/>
            <a:ext cx="5859438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bölgenin başlangıcında </a:t>
            </a:r>
            <a:r>
              <a:rPr lang="tr-TR" sz="2800" b="1" dirty="0">
                <a:solidFill>
                  <a:srgbClr val="0070C0"/>
                </a:solidFill>
              </a:rPr>
              <a:t>saf buz kristalleri</a:t>
            </a:r>
            <a:r>
              <a:rPr lang="tr-TR" sz="2800" b="1" dirty="0">
                <a:solidFill>
                  <a:schemeClr val="tx2"/>
                </a:solidFill>
              </a:rPr>
              <a:t>, daha sonra ise </a:t>
            </a:r>
            <a:r>
              <a:rPr lang="tr-TR" sz="2800" b="1" dirty="0">
                <a:solidFill>
                  <a:srgbClr val="00B050"/>
                </a:solidFill>
              </a:rPr>
              <a:t>çözünmüş madde kristalleri ile karışmış </a:t>
            </a:r>
            <a:r>
              <a:rPr lang="tr-TR" sz="2800" b="1" dirty="0">
                <a:solidFill>
                  <a:schemeClr val="tx2"/>
                </a:solidFill>
              </a:rPr>
              <a:t>olan buz kristalleri (</a:t>
            </a:r>
            <a:r>
              <a:rPr lang="tr-TR" sz="2800" b="1" dirty="0" err="1">
                <a:solidFill>
                  <a:schemeClr val="tx2"/>
                </a:solidFill>
              </a:rPr>
              <a:t>kriyohidrik</a:t>
            </a:r>
            <a:r>
              <a:rPr lang="tr-TR" sz="2800" b="1" dirty="0">
                <a:solidFill>
                  <a:schemeClr val="tx2"/>
                </a:solidFill>
              </a:rPr>
              <a:t> karışım) oluşmaktadır.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Nihayet donmanın sona erdiği </a:t>
            </a:r>
            <a:r>
              <a:rPr lang="tr-TR" sz="2800" b="1" dirty="0">
                <a:solidFill>
                  <a:srgbClr val="C00000"/>
                </a:solidFill>
              </a:rPr>
              <a:t>C noktasından sonra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70C0"/>
                </a:solidFill>
              </a:rPr>
              <a:t>çileklerin sıcaklığı hızla düşmeye </a:t>
            </a:r>
            <a:r>
              <a:rPr lang="tr-TR" sz="2800" b="1" dirty="0">
                <a:solidFill>
                  <a:schemeClr val="tx2"/>
                </a:solidFill>
              </a:rPr>
              <a:t>başlamaktadır.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83B24FF-4358-4FEA-AA17-D5016F6A2F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35" y="636192"/>
            <a:ext cx="4707718" cy="58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9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Buraya kadar yapılmış bulunan açıklamalardan da anlaşılacağı gibi </a:t>
            </a:r>
            <a:r>
              <a:rPr lang="tr-TR" sz="2800" b="1" dirty="0">
                <a:solidFill>
                  <a:srgbClr val="C00000"/>
                </a:solidFill>
              </a:rPr>
              <a:t>bir gıda maddesi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7030A0"/>
                </a:solidFill>
              </a:rPr>
              <a:t>belli bir derecede donmaya başlamakta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donma son </a:t>
            </a:r>
            <a:r>
              <a:rPr lang="tr-TR" sz="2800" b="1" dirty="0" err="1">
                <a:solidFill>
                  <a:srgbClr val="00B050"/>
                </a:solidFill>
              </a:rPr>
              <a:t>kriyohidrik</a:t>
            </a:r>
            <a:r>
              <a:rPr lang="tr-TR" sz="2800" b="1" dirty="0">
                <a:solidFill>
                  <a:srgbClr val="00B050"/>
                </a:solidFill>
              </a:rPr>
              <a:t> noktada tamamlanıp </a:t>
            </a:r>
            <a:r>
              <a:rPr lang="tr-TR" sz="2800" b="1" dirty="0">
                <a:solidFill>
                  <a:schemeClr val="tx2"/>
                </a:solidFill>
              </a:rPr>
              <a:t>sona ermektedir.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donmanın tam olarak gerçekleşmesi için, </a:t>
            </a:r>
            <a:r>
              <a:rPr lang="tr-TR" sz="2800" b="1" dirty="0">
                <a:solidFill>
                  <a:srgbClr val="00B0F0"/>
                </a:solidFill>
              </a:rPr>
              <a:t>her gıda maddesinin kendisine özgü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b="1" dirty="0">
                <a:solidFill>
                  <a:srgbClr val="C00000"/>
                </a:solidFill>
              </a:rPr>
              <a:t>son </a:t>
            </a:r>
            <a:r>
              <a:rPr lang="tr-TR" sz="2800" b="1" dirty="0" err="1">
                <a:solidFill>
                  <a:srgbClr val="C00000"/>
                </a:solidFill>
              </a:rPr>
              <a:t>kriyohidrik</a:t>
            </a:r>
            <a:r>
              <a:rPr lang="tr-TR" sz="2800" b="1" dirty="0">
                <a:solidFill>
                  <a:srgbClr val="C00000"/>
                </a:solidFill>
              </a:rPr>
              <a:t> noktaya </a:t>
            </a:r>
            <a:r>
              <a:rPr lang="tr-TR" sz="2800" b="1" dirty="0">
                <a:solidFill>
                  <a:schemeClr val="tx2"/>
                </a:solidFill>
              </a:rPr>
              <a:t>kadar soğutulması zorunludur. </a:t>
            </a:r>
          </a:p>
        </p:txBody>
      </p:sp>
    </p:spTree>
    <p:extLst>
      <p:ext uri="{BB962C8B-B14F-4D97-AF65-F5344CB8AC3E}">
        <p14:creationId xmlns:p14="http://schemas.microsoft.com/office/powerpoint/2010/main" val="321464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Son </a:t>
            </a:r>
            <a:r>
              <a:rPr lang="tr-TR" sz="2800" b="1" dirty="0" err="1">
                <a:solidFill>
                  <a:srgbClr val="C00000"/>
                </a:solidFill>
              </a:rPr>
              <a:t>kriyohidrik</a:t>
            </a:r>
            <a:r>
              <a:rPr lang="tr-TR" sz="2800" b="1" dirty="0">
                <a:solidFill>
                  <a:srgbClr val="C00000"/>
                </a:solidFill>
              </a:rPr>
              <a:t> nokta </a:t>
            </a:r>
            <a:r>
              <a:rPr lang="tr-TR" sz="2800" b="1" dirty="0">
                <a:solidFill>
                  <a:schemeClr val="tx2"/>
                </a:solidFill>
              </a:rPr>
              <a:t>her gıda için farklı olup, örneğin; </a:t>
            </a:r>
            <a:r>
              <a:rPr lang="tr-TR" sz="2800" b="1" dirty="0">
                <a:solidFill>
                  <a:srgbClr val="0070C0"/>
                </a:solidFill>
              </a:rPr>
              <a:t>etlerde -50 °C ile -55 °C arasında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7030A0"/>
                </a:solidFill>
              </a:rPr>
              <a:t>yumurta akında -55 °C </a:t>
            </a:r>
            <a:r>
              <a:rPr lang="tr-TR" sz="2800" b="1" dirty="0">
                <a:solidFill>
                  <a:schemeClr val="tx2"/>
                </a:solidFill>
              </a:rPr>
              <a:t>dolaylarındadır.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Birçok gıdanın ve özellikle </a:t>
            </a:r>
            <a:r>
              <a:rPr lang="tr-TR" sz="2800" b="1" dirty="0">
                <a:solidFill>
                  <a:srgbClr val="00B050"/>
                </a:solidFill>
              </a:rPr>
              <a:t>meyve ve sebzelerin </a:t>
            </a:r>
            <a:r>
              <a:rPr lang="tr-TR" sz="2800" b="1" dirty="0">
                <a:solidFill>
                  <a:schemeClr val="tx2"/>
                </a:solidFill>
              </a:rPr>
              <a:t>ticari amaçla dondurulup depolanmalarında </a:t>
            </a:r>
            <a:r>
              <a:rPr lang="tr-TR" sz="2800" b="1" dirty="0">
                <a:solidFill>
                  <a:srgbClr val="0070C0"/>
                </a:solidFill>
              </a:rPr>
              <a:t>genellikle -20 °C </a:t>
            </a:r>
            <a:r>
              <a:rPr lang="tr-TR" sz="2800" b="1" dirty="0">
                <a:solidFill>
                  <a:schemeClr val="tx2"/>
                </a:solidFill>
              </a:rPr>
              <a:t>dolaylarında sıcaklık uygulandığından, dondurulmuş gıdalarda son derece konsantre olmuş fakat donmamış, ancak "</a:t>
            </a:r>
            <a:r>
              <a:rPr lang="tr-TR" sz="2800" b="1" dirty="0">
                <a:solidFill>
                  <a:srgbClr val="FF0000"/>
                </a:solidFill>
              </a:rPr>
              <a:t>donabilir nitelikte</a:t>
            </a:r>
            <a:r>
              <a:rPr lang="tr-TR" sz="2800" b="1" dirty="0">
                <a:solidFill>
                  <a:schemeClr val="tx2"/>
                </a:solidFill>
              </a:rPr>
              <a:t>" bir sıvı fazın bulunduğu kolaylıkla anlaşılabilmektedir.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419727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2684</Words>
  <Application>Microsoft Office PowerPoint</Application>
  <PresentationFormat>Widescreen</PresentationFormat>
  <Paragraphs>155</Paragraphs>
  <Slides>62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Arial</vt:lpstr>
      <vt:lpstr>Euphemia</vt:lpstr>
      <vt:lpstr>Plantagenet Cherokee</vt:lpstr>
      <vt:lpstr>Wingdings</vt:lpstr>
      <vt:lpstr>Academic Literature 16x9</vt:lpstr>
      <vt:lpstr>GDM 403  Temel İşlemler Uygulamaları Gıdaların dondurulmaları</vt:lpstr>
      <vt:lpstr>Bu Hafta</vt:lpstr>
      <vt:lpstr>Gıdaların donma grafikleri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Bitkisel dokuların donması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Hayvansal dokuların donması </vt:lpstr>
      <vt:lpstr>PowerPoint Presentation</vt:lpstr>
      <vt:lpstr>PowerPoint Presentation</vt:lpstr>
      <vt:lpstr>PowerPoint Presentation</vt:lpstr>
      <vt:lpstr>PowerPoint Presentation</vt:lpstr>
      <vt:lpstr>Biopolimerlerin donması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Camsı yapı oluşumu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2026-04-07T06:41:46Z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