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57"/>
  </p:notesMasterIdLst>
  <p:handoutMasterIdLst>
    <p:handoutMasterId r:id="rId58"/>
  </p:handoutMasterIdLst>
  <p:sldIdLst>
    <p:sldId id="256" r:id="rId3"/>
    <p:sldId id="304" r:id="rId4"/>
    <p:sldId id="375" r:id="rId5"/>
    <p:sldId id="378" r:id="rId6"/>
    <p:sldId id="379" r:id="rId7"/>
    <p:sldId id="380" r:id="rId8"/>
    <p:sldId id="432" r:id="rId9"/>
    <p:sldId id="382" r:id="rId10"/>
    <p:sldId id="383" r:id="rId11"/>
    <p:sldId id="384" r:id="rId12"/>
    <p:sldId id="385" r:id="rId13"/>
    <p:sldId id="427" r:id="rId14"/>
    <p:sldId id="387" r:id="rId15"/>
    <p:sldId id="388" r:id="rId16"/>
    <p:sldId id="389" r:id="rId17"/>
    <p:sldId id="390" r:id="rId18"/>
    <p:sldId id="391" r:id="rId19"/>
    <p:sldId id="392" r:id="rId20"/>
    <p:sldId id="428" r:id="rId21"/>
    <p:sldId id="393" r:id="rId22"/>
    <p:sldId id="394" r:id="rId23"/>
    <p:sldId id="395" r:id="rId24"/>
    <p:sldId id="429" r:id="rId25"/>
    <p:sldId id="396" r:id="rId26"/>
    <p:sldId id="397" r:id="rId27"/>
    <p:sldId id="398" r:id="rId28"/>
    <p:sldId id="399" r:id="rId29"/>
    <p:sldId id="401" r:id="rId30"/>
    <p:sldId id="400" r:id="rId31"/>
    <p:sldId id="404" r:id="rId32"/>
    <p:sldId id="403" r:id="rId33"/>
    <p:sldId id="405" r:id="rId34"/>
    <p:sldId id="406" r:id="rId35"/>
    <p:sldId id="407" r:id="rId36"/>
    <p:sldId id="409" r:id="rId37"/>
    <p:sldId id="402" r:id="rId38"/>
    <p:sldId id="412" r:id="rId39"/>
    <p:sldId id="431" r:id="rId40"/>
    <p:sldId id="433" r:id="rId41"/>
    <p:sldId id="410" r:id="rId42"/>
    <p:sldId id="413" r:id="rId43"/>
    <p:sldId id="414" r:id="rId44"/>
    <p:sldId id="415" r:id="rId45"/>
    <p:sldId id="416" r:id="rId46"/>
    <p:sldId id="417" r:id="rId47"/>
    <p:sldId id="419" r:id="rId48"/>
    <p:sldId id="434" r:id="rId49"/>
    <p:sldId id="420" r:id="rId50"/>
    <p:sldId id="422" r:id="rId51"/>
    <p:sldId id="421" r:id="rId52"/>
    <p:sldId id="423" r:id="rId53"/>
    <p:sldId id="424" r:id="rId54"/>
    <p:sldId id="425" r:id="rId55"/>
    <p:sldId id="42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Gıdaların dondurulmaları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7298047" cy="4043017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sz="4800" b="1" dirty="0"/>
              <a:t>Donma olayı</a:t>
            </a:r>
            <a:br>
              <a:rPr lang="tr-TR" sz="4800" b="1" dirty="0">
                <a:solidFill>
                  <a:schemeClr val="tx2"/>
                </a:solidFill>
              </a:rPr>
            </a:br>
            <a:r>
              <a:rPr lang="tr-TR" b="1" dirty="0">
                <a:solidFill>
                  <a:srgbClr val="FFFF00"/>
                </a:solidFill>
              </a:rPr>
              <a:t>Suyun donması</a:t>
            </a:r>
          </a:p>
        </p:txBody>
      </p:sp>
    </p:spTree>
    <p:extLst>
      <p:ext uri="{BB962C8B-B14F-4D97-AF65-F5344CB8AC3E}">
        <p14:creationId xmlns:p14="http://schemas.microsoft.com/office/powerpoint/2010/main" val="349232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Sıvı bir maddeden </a:t>
            </a:r>
            <a:r>
              <a:rPr lang="tr-TR" sz="2800" b="1" dirty="0">
                <a:solidFill>
                  <a:srgbClr val="00B0F0"/>
                </a:solidFill>
              </a:rPr>
              <a:t>enerji uzaklaştırılması </a:t>
            </a:r>
            <a:r>
              <a:rPr lang="tr-TR" sz="2800" b="1" dirty="0">
                <a:solidFill>
                  <a:schemeClr val="tx2"/>
                </a:solidFill>
              </a:rPr>
              <a:t>sonucunda, sıvı maddenin sıvı fazdan </a:t>
            </a:r>
            <a:r>
              <a:rPr lang="tr-TR" sz="2800" b="1" dirty="0">
                <a:solidFill>
                  <a:srgbClr val="7030A0"/>
                </a:solidFill>
              </a:rPr>
              <a:t>katı faza dönüşmesi </a:t>
            </a:r>
            <a:r>
              <a:rPr lang="tr-TR" sz="2800" b="1" dirty="0">
                <a:solidFill>
                  <a:schemeClr val="tx2"/>
                </a:solidFill>
              </a:rPr>
              <a:t>olayına</a:t>
            </a:r>
            <a:r>
              <a:rPr lang="tr-TR" sz="2800" b="1" dirty="0"/>
              <a:t> </a:t>
            </a:r>
            <a:r>
              <a:rPr lang="tr-TR" sz="2800" b="1" i="1" dirty="0">
                <a:solidFill>
                  <a:srgbClr val="C00000"/>
                </a:solidFill>
              </a:rPr>
              <a:t>donma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chemeClr val="tx2"/>
                </a:solidFill>
              </a:rPr>
              <a:t>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Enerjinin uzaklaştırılmasıyla</a:t>
            </a:r>
            <a:r>
              <a:rPr lang="tr-TR" sz="2800" b="1" dirty="0">
                <a:solidFill>
                  <a:schemeClr val="tx2"/>
                </a:solidFill>
              </a:rPr>
              <a:t>, sıvı fazdaki moleküllerin </a:t>
            </a:r>
            <a:r>
              <a:rPr lang="tr-TR" sz="2800" b="1" dirty="0">
                <a:solidFill>
                  <a:srgbClr val="FF0000"/>
                </a:solidFill>
              </a:rPr>
              <a:t>serbest hareketleri </a:t>
            </a:r>
            <a:r>
              <a:rPr lang="tr-TR" sz="2800" b="1" dirty="0">
                <a:solidFill>
                  <a:schemeClr val="tx2"/>
                </a:solidFill>
              </a:rPr>
              <a:t>gittikçe yavaşlar ve moleküller </a:t>
            </a:r>
            <a:r>
              <a:rPr lang="tr-TR" sz="2800" b="1" dirty="0" err="1">
                <a:solidFill>
                  <a:schemeClr val="tx2"/>
                </a:solidFill>
              </a:rPr>
              <a:t>spontan</a:t>
            </a:r>
            <a:r>
              <a:rPr lang="tr-TR" sz="2800" b="1" dirty="0">
                <a:solidFill>
                  <a:schemeClr val="tx2"/>
                </a:solidFill>
              </a:rPr>
              <a:t> (kendiliğinden) olarak </a:t>
            </a:r>
            <a:r>
              <a:rPr lang="tr-TR" sz="2800" b="1" dirty="0">
                <a:solidFill>
                  <a:srgbClr val="7030A0"/>
                </a:solidFill>
              </a:rPr>
              <a:t>kümeleşmek</a:t>
            </a:r>
            <a:r>
              <a:rPr lang="tr-TR" sz="2800" b="1" dirty="0">
                <a:solidFill>
                  <a:schemeClr val="tx2"/>
                </a:solidFill>
              </a:rPr>
              <a:t> suretiyle kendilerine </a:t>
            </a:r>
            <a:r>
              <a:rPr lang="tr-TR" sz="2800" b="1" dirty="0">
                <a:solidFill>
                  <a:srgbClr val="0070C0"/>
                </a:solidFill>
              </a:rPr>
              <a:t>özgü düzenli bir yapıya</a:t>
            </a:r>
            <a:r>
              <a:rPr lang="tr-TR" sz="2800" b="1" dirty="0">
                <a:solidFill>
                  <a:schemeClr val="tx2"/>
                </a:solidFill>
              </a:rPr>
              <a:t> dönüşme eğilimine girerler. </a:t>
            </a:r>
          </a:p>
        </p:txBody>
      </p:sp>
      <p:pic>
        <p:nvPicPr>
          <p:cNvPr id="3" name="Picture 2" descr="Image result for water molecule freezing">
            <a:extLst>
              <a:ext uri="{FF2B5EF4-FFF2-40B4-BE49-F238E27FC236}">
                <a16:creationId xmlns:a16="http://schemas.microsoft.com/office/drawing/2014/main" id="{8B45A3F3-E478-4C8F-A8C1-42FDDFFBD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581" y="4972918"/>
            <a:ext cx="2956838" cy="151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Bu, faz değiştirmenin başlangıcına ait ilk işaretlerdir.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Saf bir maddenin </a:t>
            </a:r>
            <a:r>
              <a:rPr lang="tr-TR" sz="2800" b="1" dirty="0">
                <a:solidFill>
                  <a:schemeClr val="tx2"/>
                </a:solidFill>
              </a:rPr>
              <a:t>faz değiştirmesi sadece kendine </a:t>
            </a:r>
            <a:r>
              <a:rPr lang="tr-TR" sz="2800" b="1" dirty="0">
                <a:solidFill>
                  <a:srgbClr val="0070C0"/>
                </a:solidFill>
              </a:rPr>
              <a:t>özgü bir sıcaklıkta</a:t>
            </a:r>
            <a:r>
              <a:rPr lang="tr-TR" sz="2800" b="1" dirty="0">
                <a:solidFill>
                  <a:schemeClr val="tx2"/>
                </a:solidFill>
              </a:rPr>
              <a:t> gerçekleşebilmektedir.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Su için bu sıcaklık, 0 °C’dir.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bir sıvının kendi </a:t>
            </a:r>
            <a:r>
              <a:rPr lang="tr-TR" sz="2800" b="1" dirty="0">
                <a:solidFill>
                  <a:srgbClr val="00B050"/>
                </a:solidFill>
              </a:rPr>
              <a:t>donma sıcaklığına erişmesi </a:t>
            </a:r>
            <a:r>
              <a:rPr lang="tr-TR" sz="2800" b="1" dirty="0">
                <a:solidFill>
                  <a:schemeClr val="tx2"/>
                </a:solidFill>
              </a:rPr>
              <a:t>faz </a:t>
            </a:r>
            <a:r>
              <a:rPr lang="tr-TR" sz="2800" b="1" dirty="0">
                <a:solidFill>
                  <a:srgbClr val="0070C0"/>
                </a:solidFill>
              </a:rPr>
              <a:t>değişiminin başlamasını sağlamaz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Faz değişiminin başlaması için ortamda "</a:t>
            </a:r>
            <a:r>
              <a:rPr lang="tr-TR" sz="2800" b="1" dirty="0">
                <a:solidFill>
                  <a:srgbClr val="C00000"/>
                </a:solidFill>
              </a:rPr>
              <a:t>çekirdek</a:t>
            </a:r>
            <a:r>
              <a:rPr lang="tr-TR" sz="2800" b="1" dirty="0">
                <a:solidFill>
                  <a:schemeClr val="tx2"/>
                </a:solidFill>
              </a:rPr>
              <a:t>" denen bir yapının bulunması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163639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Eğer </a:t>
            </a:r>
            <a:r>
              <a:rPr lang="tr-TR" sz="2800" b="1" dirty="0">
                <a:solidFill>
                  <a:srgbClr val="00B050"/>
                </a:solidFill>
              </a:rPr>
              <a:t>ortamda çekirdek bulunmuyorsa</a:t>
            </a:r>
            <a:r>
              <a:rPr lang="tr-TR" sz="2800" b="1" dirty="0">
                <a:solidFill>
                  <a:schemeClr val="tx2"/>
                </a:solidFill>
              </a:rPr>
              <a:t>, sıvı önce kendine özgü ve donma noktası denen, </a:t>
            </a:r>
            <a:r>
              <a:rPr lang="tr-TR" sz="2800" b="1" dirty="0">
                <a:solidFill>
                  <a:srgbClr val="7030A0"/>
                </a:solidFill>
              </a:rPr>
              <a:t>kritik sıcaklığın altına </a:t>
            </a:r>
            <a:r>
              <a:rPr lang="tr-TR" sz="2800" b="1" dirty="0">
                <a:solidFill>
                  <a:schemeClr val="tx2"/>
                </a:solidFill>
              </a:rPr>
              <a:t>kadar zorunlu olarak soğur.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başlamadan, donma noktası altına doğru soğumaya "</a:t>
            </a:r>
            <a:r>
              <a:rPr lang="tr-TR" sz="2800" b="1" dirty="0">
                <a:solidFill>
                  <a:srgbClr val="0070C0"/>
                </a:solidFill>
              </a:rPr>
              <a:t>aşırı soğuma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Faz değişiminin gerçekleşmesi için</a:t>
            </a:r>
            <a:r>
              <a:rPr lang="tr-TR" sz="2800" b="1" dirty="0">
                <a:solidFill>
                  <a:schemeClr val="tx2"/>
                </a:solidFill>
              </a:rPr>
              <a:t>, aşırı soğuma dışında ikinci bir koşul daha vardır. </a:t>
            </a:r>
          </a:p>
        </p:txBody>
      </p:sp>
    </p:spTree>
    <p:extLst>
      <p:ext uri="{BB962C8B-B14F-4D97-AF65-F5344CB8AC3E}">
        <p14:creationId xmlns:p14="http://schemas.microsoft.com/office/powerpoint/2010/main" val="265564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ortamda ayrıca moleküllerin katı faza dönüşmesine </a:t>
            </a:r>
            <a:r>
              <a:rPr lang="tr-TR" sz="2800" b="1" dirty="0">
                <a:solidFill>
                  <a:srgbClr val="0070C0"/>
                </a:solidFill>
              </a:rPr>
              <a:t>öncülük edebilecek bir yapının </a:t>
            </a:r>
            <a:r>
              <a:rPr lang="tr-TR" sz="2800" b="1" dirty="0">
                <a:solidFill>
                  <a:schemeClr val="tx2"/>
                </a:solidFill>
              </a:rPr>
              <a:t>bulunması gerekir.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Bu, ya sıvıda bizzat kendi moleküllerinin düzenli bir şekilde kümeleşerek </a:t>
            </a:r>
            <a:r>
              <a:rPr lang="tr-TR" sz="2800" b="1" dirty="0" err="1">
                <a:solidFill>
                  <a:schemeClr val="tx2"/>
                </a:solidFill>
              </a:rPr>
              <a:t>spontan</a:t>
            </a:r>
            <a:r>
              <a:rPr lang="tr-TR" sz="2800" b="1" dirty="0">
                <a:solidFill>
                  <a:schemeClr val="tx2"/>
                </a:solidFill>
              </a:rPr>
              <a:t> olarak oluşturduğu </a:t>
            </a:r>
            <a:r>
              <a:rPr lang="tr-TR" sz="2800" b="1" dirty="0">
                <a:solidFill>
                  <a:srgbClr val="00B050"/>
                </a:solidFill>
              </a:rPr>
              <a:t>kristal yapıdan </a:t>
            </a:r>
            <a:r>
              <a:rPr lang="tr-TR" sz="2800" b="1" dirty="0">
                <a:solidFill>
                  <a:schemeClr val="tx2"/>
                </a:solidFill>
              </a:rPr>
              <a:t>kaynaklanan küçük bir katı parçacık (</a:t>
            </a:r>
            <a:r>
              <a:rPr lang="tr-TR" sz="2800" b="1" dirty="0">
                <a:solidFill>
                  <a:srgbClr val="FF0000"/>
                </a:solidFill>
              </a:rPr>
              <a:t>çekirdek</a:t>
            </a:r>
            <a:r>
              <a:rPr lang="tr-TR" sz="2800" b="1" dirty="0">
                <a:solidFill>
                  <a:schemeClr val="tx2"/>
                </a:solidFill>
              </a:rPr>
              <a:t>) olabilir, ya da o sıvının kristal yapısının niteliklerine benzer </a:t>
            </a:r>
            <a:r>
              <a:rPr lang="tr-TR" sz="2800" b="1" dirty="0">
                <a:solidFill>
                  <a:srgbClr val="7030A0"/>
                </a:solidFill>
              </a:rPr>
              <a:t>yabancı bir materyal </a:t>
            </a:r>
            <a:r>
              <a:rPr lang="tr-TR" sz="2800" b="1" dirty="0">
                <a:solidFill>
                  <a:schemeClr val="tx2"/>
                </a:solidFill>
              </a:rPr>
              <a:t>olabilir. </a:t>
            </a:r>
          </a:p>
        </p:txBody>
      </p:sp>
    </p:spTree>
    <p:extLst>
      <p:ext uri="{BB962C8B-B14F-4D97-AF65-F5344CB8AC3E}">
        <p14:creationId xmlns:p14="http://schemas.microsoft.com/office/powerpoint/2010/main" val="377617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Donan sıvının bizzat kendisinin oluşturduğu </a:t>
            </a:r>
            <a:r>
              <a:rPr lang="tr-TR" sz="2800" b="1" dirty="0" err="1">
                <a:solidFill>
                  <a:schemeClr val="tx2"/>
                </a:solidFill>
              </a:rPr>
              <a:t>çekirdeklenmeye</a:t>
            </a:r>
            <a:r>
              <a:rPr lang="tr-TR" sz="2800" b="1" dirty="0">
                <a:solidFill>
                  <a:schemeClr val="tx2"/>
                </a:solidFill>
              </a:rPr>
              <a:t> "</a:t>
            </a:r>
            <a:r>
              <a:rPr lang="tr-TR" sz="2800" b="1" dirty="0">
                <a:solidFill>
                  <a:srgbClr val="FF0000"/>
                </a:solidFill>
              </a:rPr>
              <a:t>homojen </a:t>
            </a:r>
            <a:r>
              <a:rPr lang="tr-TR" sz="2800" b="1" dirty="0" err="1">
                <a:solidFill>
                  <a:srgbClr val="FF0000"/>
                </a:solidFill>
              </a:rPr>
              <a:t>çekirdeklenme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Homojen </a:t>
            </a:r>
            <a:r>
              <a:rPr lang="tr-TR" sz="2800" b="1" dirty="0" err="1">
                <a:solidFill>
                  <a:srgbClr val="FF0000"/>
                </a:solidFill>
              </a:rPr>
              <a:t>çekirdeklenme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ancak yabancı bir madde içermeyen sıvılarda, o sıvının donma derecesinin çok altına kadar soğumasıyla gerçekleşebilmektedir.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ortamdaki </a:t>
            </a:r>
            <a:r>
              <a:rPr lang="tr-TR" sz="2800" b="1" dirty="0">
                <a:solidFill>
                  <a:srgbClr val="00B050"/>
                </a:solidFill>
              </a:rPr>
              <a:t>yabancı bir parçacığın </a:t>
            </a:r>
            <a:r>
              <a:rPr lang="tr-TR" sz="2800" b="1" dirty="0">
                <a:solidFill>
                  <a:schemeClr val="tx2"/>
                </a:solidFill>
              </a:rPr>
              <a:t>önayak olduğu, yani katalize ettiği </a:t>
            </a:r>
            <a:r>
              <a:rPr lang="tr-TR" sz="2800" b="1" dirty="0" err="1">
                <a:solidFill>
                  <a:schemeClr val="tx2"/>
                </a:solidFill>
              </a:rPr>
              <a:t>çekirdeklenmeye</a:t>
            </a:r>
            <a:r>
              <a:rPr lang="tr-TR" sz="2800" b="1" dirty="0">
                <a:solidFill>
                  <a:schemeClr val="tx2"/>
                </a:solidFill>
              </a:rPr>
              <a:t> ise "</a:t>
            </a:r>
            <a:r>
              <a:rPr lang="tr-TR" sz="2800" b="1" dirty="0">
                <a:solidFill>
                  <a:srgbClr val="0070C0"/>
                </a:solidFill>
              </a:rPr>
              <a:t>heterojen </a:t>
            </a:r>
            <a:r>
              <a:rPr lang="tr-TR" sz="2800" b="1" dirty="0" err="1">
                <a:solidFill>
                  <a:srgbClr val="0070C0"/>
                </a:solidFill>
              </a:rPr>
              <a:t>çekirdeklenme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362337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Homojen </a:t>
            </a:r>
            <a:r>
              <a:rPr lang="tr-TR" sz="2800" b="1" dirty="0" err="1">
                <a:solidFill>
                  <a:schemeClr val="tx2"/>
                </a:solidFill>
              </a:rPr>
              <a:t>çekirdeklenmede</a:t>
            </a:r>
            <a:r>
              <a:rPr lang="tr-TR" sz="2800" b="1" dirty="0">
                <a:solidFill>
                  <a:schemeClr val="tx2"/>
                </a:solidFill>
              </a:rPr>
              <a:t> oluşan kristal çekirdeği, eğer </a:t>
            </a:r>
            <a:r>
              <a:rPr lang="tr-TR" sz="2800" b="1" dirty="0">
                <a:solidFill>
                  <a:srgbClr val="0070C0"/>
                </a:solidFill>
              </a:rPr>
              <a:t>kritik bir boyuttan daha büyükse</a:t>
            </a:r>
            <a:r>
              <a:rPr lang="tr-TR" sz="2800" b="1" dirty="0">
                <a:solidFill>
                  <a:schemeClr val="tx2"/>
                </a:solidFill>
              </a:rPr>
              <a:t>, sıvıdaki diğer moleküller bununla kendiliğinden birleşerek çekirdeklerin irileşmesini yani, kristallerin büyümesini sağlarlar.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Kritik çekirdek boyutu </a:t>
            </a:r>
            <a:r>
              <a:rPr lang="tr-TR" sz="2800" b="1" dirty="0">
                <a:solidFill>
                  <a:schemeClr val="tx2"/>
                </a:solidFill>
              </a:rPr>
              <a:t>sistemi, </a:t>
            </a:r>
            <a:r>
              <a:rPr lang="tr-TR" sz="2800" b="1" dirty="0">
                <a:solidFill>
                  <a:srgbClr val="FF0000"/>
                </a:solidFill>
              </a:rPr>
              <a:t>sıcaklığının bir fonksiyonudur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Sistemin sıcaklığı ne kadar düşükse, çekirdek olma şansı kazanabilecek boyut da o kadar küçüktür. </a:t>
            </a:r>
          </a:p>
        </p:txBody>
      </p:sp>
    </p:spTree>
    <p:extLst>
      <p:ext uri="{BB962C8B-B14F-4D97-AF65-F5344CB8AC3E}">
        <p14:creationId xmlns:p14="http://schemas.microsoft.com/office/powerpoint/2010/main" val="149866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suda, </a:t>
            </a:r>
            <a:r>
              <a:rPr lang="tr-TR" sz="2800" b="1" dirty="0">
                <a:solidFill>
                  <a:srgbClr val="0070C0"/>
                </a:solidFill>
              </a:rPr>
              <a:t>-1, -2 °C'lerde 120 </a:t>
            </a:r>
            <a:r>
              <a:rPr lang="tr-TR" sz="2800" b="1" dirty="0" err="1">
                <a:solidFill>
                  <a:srgbClr val="0070C0"/>
                </a:solidFill>
              </a:rPr>
              <a:t>Angstrom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(1 °A = 10</a:t>
            </a:r>
            <a:r>
              <a:rPr lang="tr-TR" sz="2800" b="1" baseline="30000" dirty="0">
                <a:solidFill>
                  <a:schemeClr val="tx2"/>
                </a:solidFill>
              </a:rPr>
              <a:t>-10</a:t>
            </a:r>
            <a:r>
              <a:rPr lang="tr-TR" sz="2800" b="1" dirty="0">
                <a:solidFill>
                  <a:schemeClr val="tx2"/>
                </a:solidFill>
              </a:rPr>
              <a:t> m), fakat </a:t>
            </a:r>
            <a:r>
              <a:rPr lang="tr-TR" sz="2800" b="1" dirty="0">
                <a:solidFill>
                  <a:srgbClr val="7030A0"/>
                </a:solidFill>
              </a:rPr>
              <a:t>-20 °C'de ise 20 °A </a:t>
            </a:r>
            <a:r>
              <a:rPr lang="tr-TR" sz="2800" b="1" dirty="0">
                <a:solidFill>
                  <a:schemeClr val="tx2"/>
                </a:solidFill>
              </a:rPr>
              <a:t>boyuta erişen çekirdekler, o koşullarda buz kristal çekirdeği olabilme şansına kavuşabilmektedirler.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Kritik büyüklüğe ulaşamamış küçük çekirdeklerin büyüme şansı olmadığından bunlar, moleküllerini likit faza bırakıp kaybolurlar.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50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</a:t>
            </a:r>
            <a:r>
              <a:rPr lang="tr-TR" sz="2800" b="1" dirty="0" err="1">
                <a:solidFill>
                  <a:schemeClr val="tx2"/>
                </a:solidFill>
              </a:rPr>
              <a:t>çekirdeklenmenin</a:t>
            </a:r>
            <a:r>
              <a:rPr lang="tr-TR" sz="2800" b="1" dirty="0">
                <a:solidFill>
                  <a:schemeClr val="tx2"/>
                </a:solidFill>
              </a:rPr>
              <a:t> başlangıcında bir taraftan çekirdek denen kümeler oluşmakta, diğer taraftan bunların küçük boyutlu olanları kaybolurken, kritik boyuta ulaşabilmiş olanlar artık varlıklarını sürdürerek ve hatta daha da büyüyerek konumlarını korumaktadırlar.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donma, </a:t>
            </a:r>
            <a:r>
              <a:rPr lang="tr-TR" sz="2800" b="1" dirty="0">
                <a:solidFill>
                  <a:srgbClr val="0070C0"/>
                </a:solidFill>
              </a:rPr>
              <a:t>önce </a:t>
            </a:r>
            <a:r>
              <a:rPr lang="tr-TR" sz="2800" b="1" dirty="0" err="1">
                <a:solidFill>
                  <a:srgbClr val="0070C0"/>
                </a:solidFill>
              </a:rPr>
              <a:t>çekirdeklenme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ve sonra </a:t>
            </a:r>
            <a:r>
              <a:rPr lang="tr-TR" sz="2800" b="1" dirty="0">
                <a:solidFill>
                  <a:srgbClr val="00B050"/>
                </a:solidFill>
              </a:rPr>
              <a:t>çekirdeklerin büyümesi </a:t>
            </a:r>
            <a:r>
              <a:rPr lang="tr-TR" sz="2800" b="1" dirty="0">
                <a:solidFill>
                  <a:schemeClr val="tx2"/>
                </a:solidFill>
              </a:rPr>
              <a:t>olmak üzere iki aşamada gerçekleşen bir olaydır.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7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eezing Water Time Lapse 2 - YouTube">
            <a:hlinkClick r:id="" action="ppaction://media"/>
            <a:extLst>
              <a:ext uri="{FF2B5EF4-FFF2-40B4-BE49-F238E27FC236}">
                <a16:creationId xmlns:a16="http://schemas.microsoft.com/office/drawing/2014/main" id="{A1BC59E0-BBAE-4D15-8A51-3403B10969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7187" y="193430"/>
            <a:ext cx="7957625" cy="5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6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Giriş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olayı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Suyun donması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Donma grafikleri</a:t>
            </a:r>
          </a:p>
          <a:p>
            <a:pPr lvl="2" algn="l" rtl="0">
              <a:lnSpc>
                <a:spcPct val="150000"/>
              </a:lnSpc>
            </a:pPr>
            <a:r>
              <a:rPr lang="tr-TR" sz="2200" b="1" dirty="0">
                <a:solidFill>
                  <a:schemeClr val="tx2"/>
                </a:solidFill>
              </a:rPr>
              <a:t>Saf suyun donma grafiği</a:t>
            </a:r>
          </a:p>
          <a:p>
            <a:pPr lvl="2" algn="l" rtl="0">
              <a:lnSpc>
                <a:spcPct val="150000"/>
              </a:lnSpc>
            </a:pPr>
            <a:r>
              <a:rPr lang="tr-TR" sz="2200" b="1" dirty="0">
                <a:solidFill>
                  <a:schemeClr val="tx2"/>
                </a:solidFill>
              </a:rPr>
              <a:t>Basit bir çözeltilerinin donma grafiği</a:t>
            </a:r>
          </a:p>
          <a:p>
            <a:pPr lvl="2" algn="l" rtl="0">
              <a:lnSpc>
                <a:spcPct val="150000"/>
              </a:lnSpc>
            </a:pPr>
            <a:r>
              <a:rPr lang="tr-TR" sz="2200" b="1" dirty="0">
                <a:solidFill>
                  <a:schemeClr val="tx2"/>
                </a:solidFill>
              </a:rPr>
              <a:t>Birden fazla çözünmüş madde içeren çözeltinin donma grafiği</a:t>
            </a:r>
          </a:p>
          <a:p>
            <a:pPr lvl="2" algn="l" rtl="0">
              <a:lnSpc>
                <a:spcPct val="150000"/>
              </a:lnSpc>
            </a:pPr>
            <a:endParaRPr lang="tr-TR" sz="22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4B072253-2B8B-4F00-8016-56792D8AA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339" y="1173162"/>
            <a:ext cx="4553243" cy="341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Suyun, sıvı fazdan katı faza geçmesiyle gerçekleşen donma olayı sonucunda serbest kalan enerji (</a:t>
            </a:r>
            <a:r>
              <a:rPr lang="tr-TR" sz="2800" b="1" dirty="0">
                <a:solidFill>
                  <a:srgbClr val="FF0000"/>
                </a:solidFill>
              </a:rPr>
              <a:t>donma gizli ısısı</a:t>
            </a:r>
            <a:r>
              <a:rPr lang="tr-TR" sz="2800" b="1" dirty="0">
                <a:solidFill>
                  <a:schemeClr val="tx2"/>
                </a:solidFill>
              </a:rPr>
              <a:t>), </a:t>
            </a:r>
            <a:r>
              <a:rPr lang="tr-TR" sz="2800" b="1" dirty="0">
                <a:solidFill>
                  <a:srgbClr val="00B050"/>
                </a:solidFill>
              </a:rPr>
              <a:t>donmakta olan kitlenin ısınmasına </a:t>
            </a:r>
            <a:r>
              <a:rPr lang="tr-TR" sz="2800" b="1" dirty="0">
                <a:solidFill>
                  <a:schemeClr val="tx2"/>
                </a:solidFill>
              </a:rPr>
              <a:t>neden olur.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serbest kalan bu enerji </a:t>
            </a:r>
            <a:r>
              <a:rPr lang="tr-TR" sz="2800" b="1" dirty="0">
                <a:solidFill>
                  <a:srgbClr val="FF0000"/>
                </a:solidFill>
              </a:rPr>
              <a:t>soğutucu</a:t>
            </a:r>
            <a:r>
              <a:rPr lang="tr-TR" sz="2800" b="1" dirty="0">
                <a:solidFill>
                  <a:schemeClr val="tx2"/>
                </a:solidFill>
              </a:rPr>
              <a:t> ortam tarafından uzaklaştırıldığı sürece </a:t>
            </a:r>
            <a:r>
              <a:rPr lang="tr-TR" sz="2800" b="1" dirty="0">
                <a:solidFill>
                  <a:srgbClr val="0070C0"/>
                </a:solidFill>
              </a:rPr>
              <a:t>donan kitlenin sıcaklığı tüm materyal donana kadar donma noktasında</a:t>
            </a:r>
            <a:r>
              <a:rPr lang="tr-TR" sz="2800" b="1" dirty="0">
                <a:solidFill>
                  <a:schemeClr val="tx2"/>
                </a:solidFill>
              </a:rPr>
              <a:t>, yani 0 °C'de, </a:t>
            </a:r>
            <a:r>
              <a:rPr lang="tr-TR" sz="2800" b="1" dirty="0">
                <a:solidFill>
                  <a:srgbClr val="7030A0"/>
                </a:solidFill>
              </a:rPr>
              <a:t>sabit kalır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6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 değinildiği gibi, donma sırasında </a:t>
            </a:r>
            <a:r>
              <a:rPr lang="tr-TR" sz="2800" b="1" dirty="0">
                <a:solidFill>
                  <a:srgbClr val="C00000"/>
                </a:solidFill>
              </a:rPr>
              <a:t>sıvı ve katı karışımından </a:t>
            </a:r>
            <a:r>
              <a:rPr lang="tr-TR" sz="2800" b="1" dirty="0">
                <a:solidFill>
                  <a:schemeClr val="tx2"/>
                </a:solidFill>
              </a:rPr>
              <a:t>oluşan bu sistemden enerji çekildikçe, sıvı fazdaki moleküller kristal yüzeyleriyle kendiliğinden birleşerek </a:t>
            </a:r>
            <a:r>
              <a:rPr lang="tr-TR" sz="2800" b="1" dirty="0" err="1">
                <a:solidFill>
                  <a:srgbClr val="7030A0"/>
                </a:solidFill>
              </a:rPr>
              <a:t>kristalizasyon</a:t>
            </a:r>
            <a:r>
              <a:rPr lang="tr-TR" sz="2800" b="1" dirty="0">
                <a:solidFill>
                  <a:schemeClr val="tx2"/>
                </a:solidFill>
              </a:rPr>
              <a:t> olayı </a:t>
            </a:r>
            <a:r>
              <a:rPr lang="tr-TR" sz="2800" b="1" dirty="0">
                <a:solidFill>
                  <a:srgbClr val="00B050"/>
                </a:solidFill>
              </a:rPr>
              <a:t>sabit sıcaklıkta </a:t>
            </a:r>
            <a:r>
              <a:rPr lang="tr-TR" sz="2800" b="1" dirty="0">
                <a:solidFill>
                  <a:schemeClr val="tx2"/>
                </a:solidFill>
              </a:rPr>
              <a:t>devam eder.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olay suda, </a:t>
            </a:r>
            <a:r>
              <a:rPr lang="tr-TR" sz="2800" b="1" dirty="0">
                <a:solidFill>
                  <a:srgbClr val="0070C0"/>
                </a:solidFill>
              </a:rPr>
              <a:t>uzun iğne şeklindeki kristallerin</a:t>
            </a:r>
            <a:r>
              <a:rPr lang="tr-TR" sz="2800" b="1" dirty="0">
                <a:solidFill>
                  <a:schemeClr val="tx2"/>
                </a:solidFill>
              </a:rPr>
              <a:t>, sıvının içerisine doğru uzayarak gelişmesi şeklinde görülür.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Donma sırasında </a:t>
            </a:r>
            <a:r>
              <a:rPr lang="tr-TR" sz="2800" b="1" dirty="0">
                <a:solidFill>
                  <a:srgbClr val="00B050"/>
                </a:solidFill>
              </a:rPr>
              <a:t>oluşan kristallerin boyutu </a:t>
            </a:r>
            <a:r>
              <a:rPr lang="tr-TR" sz="2800" b="1" dirty="0">
                <a:solidFill>
                  <a:srgbClr val="FF0000"/>
                </a:solidFill>
              </a:rPr>
              <a:t>donma hızına bağlıdır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64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sıvıdan </a:t>
            </a:r>
            <a:r>
              <a:rPr lang="tr-TR" sz="2800" b="1" dirty="0">
                <a:solidFill>
                  <a:srgbClr val="FF0000"/>
                </a:solidFill>
              </a:rPr>
              <a:t>ısının çok hızlı uzaklaştırılması </a:t>
            </a:r>
            <a:r>
              <a:rPr lang="tr-TR" sz="2800" b="1" dirty="0">
                <a:solidFill>
                  <a:schemeClr val="tx2"/>
                </a:solidFill>
              </a:rPr>
              <a:t>halinde, sıcaklık donma noktasının oldukça altına düşerken, aynı anda </a:t>
            </a:r>
            <a:r>
              <a:rPr lang="tr-TR" sz="2800" b="1" dirty="0" err="1">
                <a:solidFill>
                  <a:schemeClr val="tx2"/>
                </a:solidFill>
              </a:rPr>
              <a:t>spontan</a:t>
            </a:r>
            <a:r>
              <a:rPr lang="tr-TR" sz="2800" b="1" dirty="0">
                <a:solidFill>
                  <a:schemeClr val="tx2"/>
                </a:solidFill>
              </a:rPr>
              <a:t> olarak </a:t>
            </a:r>
            <a:r>
              <a:rPr lang="tr-TR" sz="2800" b="1" dirty="0">
                <a:solidFill>
                  <a:srgbClr val="0070C0"/>
                </a:solidFill>
              </a:rPr>
              <a:t>birçok çekirdek oluşabilmektedir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Fakat oluşan bu çekirdeklerin her biri, ancak küçük boyutlu </a:t>
            </a:r>
            <a:r>
              <a:rPr lang="tr-TR" sz="2800" b="1" dirty="0">
                <a:solidFill>
                  <a:srgbClr val="00B050"/>
                </a:solidFill>
              </a:rPr>
              <a:t>bir kristal oluşturacak kadar büyüyebilmektedir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Yeter ki komşu bir kristale rastlayıp onunla birleşerek büyümesin. </a:t>
            </a:r>
          </a:p>
        </p:txBody>
      </p:sp>
    </p:spTree>
    <p:extLst>
      <p:ext uri="{BB962C8B-B14F-4D97-AF65-F5344CB8AC3E}">
        <p14:creationId xmlns:p14="http://schemas.microsoft.com/office/powerpoint/2010/main" val="197887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Şekil'de</a:t>
            </a:r>
            <a:r>
              <a:rPr lang="tr-TR" sz="2800" b="1" dirty="0">
                <a:solidFill>
                  <a:schemeClr val="tx2"/>
                </a:solidFill>
              </a:rPr>
              <a:t> donma hızı ile kristal iriliği arasındaki ilişki gösterilmiştir.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9CC5E25-5FB1-4BAE-83E7-D0A4D1B5B4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624" y="1441073"/>
            <a:ext cx="4578751" cy="47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</a:t>
            </a:r>
            <a:r>
              <a:rPr lang="tr-TR" sz="2800" b="1" dirty="0">
                <a:solidFill>
                  <a:srgbClr val="0070C0"/>
                </a:solidFill>
              </a:rPr>
              <a:t>hızlı dondurma ile oluşmuş küçük </a:t>
            </a:r>
            <a:r>
              <a:rPr lang="tr-TR" sz="2800" b="1" dirty="0">
                <a:solidFill>
                  <a:schemeClr val="tx2"/>
                </a:solidFill>
              </a:rPr>
              <a:t>buz kristalleri ancak </a:t>
            </a:r>
            <a:r>
              <a:rPr lang="tr-TR" sz="2800" b="1" dirty="0">
                <a:solidFill>
                  <a:srgbClr val="00B050"/>
                </a:solidFill>
              </a:rPr>
              <a:t>düşük sıcaklıklarda stabil kalabilir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Eğer ortam sıcaklığı yükselirse</a:t>
            </a:r>
            <a:r>
              <a:rPr lang="tr-TR" sz="2800" b="1" dirty="0">
                <a:solidFill>
                  <a:schemeClr val="tx2"/>
                </a:solidFill>
              </a:rPr>
              <a:t>, küçük kristaller kaybolarak, biraz daha büyük olanlar daha da büyürler.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olay, sistemin ulaştığı yeni sıcaklıkta tüm kristallerin stabil kalabileceği bir boyuta ulaşana kadar devam eder. </a:t>
            </a:r>
          </a:p>
        </p:txBody>
      </p:sp>
    </p:spTree>
    <p:extLst>
      <p:ext uri="{BB962C8B-B14F-4D97-AF65-F5344CB8AC3E}">
        <p14:creationId xmlns:p14="http://schemas.microsoft.com/office/powerpoint/2010/main" val="405476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kısım kristallerin, küçük kristaller aleyhine bu şekilde büyümesine </a:t>
            </a:r>
            <a:r>
              <a:rPr lang="tr-TR" sz="2800" b="1" dirty="0" err="1">
                <a:solidFill>
                  <a:srgbClr val="0070C0"/>
                </a:solidFill>
              </a:rPr>
              <a:t>rekristalizasyon</a:t>
            </a:r>
            <a:r>
              <a:rPr lang="tr-TR" sz="2800" b="1" dirty="0">
                <a:solidFill>
                  <a:srgbClr val="0070C0"/>
                </a:solidFill>
              </a:rPr>
              <a:t> denir </a:t>
            </a:r>
            <a:r>
              <a:rPr lang="tr-TR" sz="2800" b="1" dirty="0">
                <a:solidFill>
                  <a:schemeClr val="tx2"/>
                </a:solidFill>
              </a:rPr>
              <a:t>ve bu tür </a:t>
            </a:r>
            <a:r>
              <a:rPr lang="tr-TR" sz="2800" b="1" dirty="0" err="1">
                <a:solidFill>
                  <a:schemeClr val="tx2"/>
                </a:solidFill>
              </a:rPr>
              <a:t>rekristalizasyon</a:t>
            </a:r>
            <a:r>
              <a:rPr lang="tr-TR" sz="2800" b="1" dirty="0">
                <a:solidFill>
                  <a:schemeClr val="tx2"/>
                </a:solidFill>
              </a:rPr>
              <a:t> "</a:t>
            </a:r>
            <a:r>
              <a:rPr lang="tr-TR" sz="2800" b="1" dirty="0" err="1">
                <a:solidFill>
                  <a:srgbClr val="0070C0"/>
                </a:solidFill>
              </a:rPr>
              <a:t>Ostwald</a:t>
            </a:r>
            <a:r>
              <a:rPr lang="tr-TR" sz="2800" b="1" dirty="0">
                <a:solidFill>
                  <a:srgbClr val="0070C0"/>
                </a:solidFill>
              </a:rPr>
              <a:t> olgunlaşması</a:t>
            </a:r>
            <a:r>
              <a:rPr lang="tr-TR" sz="2800" b="1" dirty="0">
                <a:solidFill>
                  <a:schemeClr val="tx2"/>
                </a:solidFill>
              </a:rPr>
              <a:t>" olarak 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Sıvı gıdaların </a:t>
            </a:r>
            <a:r>
              <a:rPr lang="tr-TR" sz="2800" b="1" dirty="0">
                <a:solidFill>
                  <a:srgbClr val="00B050"/>
                </a:solidFill>
              </a:rPr>
              <a:t>dondurularak konsantrasyonunda </a:t>
            </a:r>
            <a:r>
              <a:rPr lang="tr-TR" sz="2800" b="1" dirty="0" err="1">
                <a:solidFill>
                  <a:schemeClr val="tx2"/>
                </a:solidFill>
              </a:rPr>
              <a:t>Ostwald</a:t>
            </a:r>
            <a:r>
              <a:rPr lang="tr-TR" sz="2800" b="1" dirty="0">
                <a:solidFill>
                  <a:schemeClr val="tx2"/>
                </a:solidFill>
              </a:rPr>
              <a:t> olgunlaşması olayından yararlanılmaktadır.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48128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7298047" cy="4043017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sz="4800" b="1" dirty="0"/>
              <a:t>Donma olayı</a:t>
            </a:r>
            <a:br>
              <a:rPr lang="tr-TR" sz="4800" b="1" dirty="0">
                <a:solidFill>
                  <a:schemeClr val="tx2"/>
                </a:solidFill>
              </a:rPr>
            </a:br>
            <a:r>
              <a:rPr lang="tr-TR" dirty="0">
                <a:solidFill>
                  <a:srgbClr val="FFCCCC"/>
                </a:solidFill>
              </a:rPr>
              <a:t>Donma grafikleri </a:t>
            </a:r>
            <a:br>
              <a:rPr lang="tr-TR" dirty="0">
                <a:solidFill>
                  <a:srgbClr val="FFCCCC"/>
                </a:solidFill>
              </a:rPr>
            </a:br>
            <a:endParaRPr lang="tr-TR" b="1" dirty="0">
              <a:solidFill>
                <a:srgbClr val="FF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1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Herhangi bir materyalin </a:t>
            </a:r>
            <a:r>
              <a:rPr lang="tr-TR" sz="2800" b="1" dirty="0">
                <a:solidFill>
                  <a:srgbClr val="0070C0"/>
                </a:solidFill>
              </a:rPr>
              <a:t>dondurulması sırasında </a:t>
            </a:r>
            <a:r>
              <a:rPr lang="tr-TR" sz="2800" b="1" dirty="0">
                <a:solidFill>
                  <a:srgbClr val="FF0000"/>
                </a:solidFill>
              </a:rPr>
              <a:t>materyalin sıcaklığında</a:t>
            </a:r>
            <a:r>
              <a:rPr lang="tr-TR" sz="2800" b="1" dirty="0">
                <a:solidFill>
                  <a:schemeClr val="tx2"/>
                </a:solidFill>
              </a:rPr>
              <a:t> izlenen değişmelerle, </a:t>
            </a:r>
            <a:r>
              <a:rPr lang="tr-TR" sz="2800" b="1" dirty="0">
                <a:solidFill>
                  <a:srgbClr val="00B050"/>
                </a:solidFill>
              </a:rPr>
              <a:t>uzaklaştırılan ısı miktarı </a:t>
            </a:r>
            <a:r>
              <a:rPr lang="tr-TR" sz="2800" b="1" dirty="0">
                <a:solidFill>
                  <a:schemeClr val="tx2"/>
                </a:solidFill>
              </a:rPr>
              <a:t>(</a:t>
            </a:r>
            <a:r>
              <a:rPr lang="tr-TR" sz="2800" b="1" dirty="0">
                <a:solidFill>
                  <a:srgbClr val="7030A0"/>
                </a:solidFill>
              </a:rPr>
              <a:t>veya süre</a:t>
            </a:r>
            <a:r>
              <a:rPr lang="tr-TR" sz="2800" b="1" dirty="0">
                <a:solidFill>
                  <a:schemeClr val="tx2"/>
                </a:solidFill>
              </a:rPr>
              <a:t>) bir grafiğe işlenirse "</a:t>
            </a:r>
            <a:r>
              <a:rPr lang="tr-TR" sz="2800" b="1" i="1" dirty="0">
                <a:solidFill>
                  <a:srgbClr val="C00000"/>
                </a:solidFill>
              </a:rPr>
              <a:t>donma grafiği</a:t>
            </a:r>
            <a:r>
              <a:rPr lang="tr-TR" sz="2800" b="1" dirty="0">
                <a:solidFill>
                  <a:schemeClr val="tx2"/>
                </a:solidFill>
              </a:rPr>
              <a:t>" elde edilir.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grafiklerinden donma olayı hakkında ayrıntılı bilgiler alınabilir. </a:t>
            </a:r>
          </a:p>
        </p:txBody>
      </p:sp>
      <p:pic>
        <p:nvPicPr>
          <p:cNvPr id="2050" name="Picture 2" descr="Image result for freezing rate">
            <a:extLst>
              <a:ext uri="{FF2B5EF4-FFF2-40B4-BE49-F238E27FC236}">
                <a16:creationId xmlns:a16="http://schemas.microsoft.com/office/drawing/2014/main" id="{D3B9644B-E1A8-4F93-8990-47CF4035F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852" y="3151908"/>
            <a:ext cx="6437168" cy="305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38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1934817"/>
            <a:ext cx="8329823" cy="4440583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CCCC"/>
                </a:solidFill>
              </a:rPr>
              <a:t>Donma grafikleri </a:t>
            </a:r>
            <a:br>
              <a:rPr lang="tr-TR" dirty="0">
                <a:solidFill>
                  <a:srgbClr val="FFCCCC"/>
                </a:solidFill>
              </a:rPr>
            </a:br>
            <a:r>
              <a:rPr lang="tr-TR" b="1" dirty="0">
                <a:solidFill>
                  <a:srgbClr val="FFFF00"/>
                </a:solidFill>
              </a:rPr>
              <a:t>Saf suyun donma grafiği </a:t>
            </a:r>
          </a:p>
        </p:txBody>
      </p:sp>
    </p:spTree>
    <p:extLst>
      <p:ext uri="{BB962C8B-B14F-4D97-AF65-F5344CB8AC3E}">
        <p14:creationId xmlns:p14="http://schemas.microsoft.com/office/powerpoint/2010/main" val="268079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6" y="374073"/>
            <a:ext cx="1033220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Şekilde gösterilmiş bulunan saf suyun donma grafiği incelenirken, yaklaşık değerler olarak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suyun özgül ısısının 4,2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/kg °C,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buzun özgül ısısının 2,1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 kg °C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</a:t>
            </a:r>
            <a:r>
              <a:rPr lang="tr-TR" sz="2800" b="1" dirty="0" err="1">
                <a:solidFill>
                  <a:schemeClr val="tx2"/>
                </a:solidFill>
              </a:rPr>
              <a:t>kristalizasyon</a:t>
            </a:r>
            <a:r>
              <a:rPr lang="tr-TR" sz="2800" b="1" dirty="0">
                <a:solidFill>
                  <a:schemeClr val="tx2"/>
                </a:solidFill>
              </a:rPr>
              <a:t> (donma veya erime) </a:t>
            </a:r>
            <a:r>
              <a:rPr lang="tr-TR" sz="2800" b="1" dirty="0">
                <a:solidFill>
                  <a:srgbClr val="0070C0"/>
                </a:solidFill>
              </a:rPr>
              <a:t>gizli ısısının </a:t>
            </a:r>
            <a:r>
              <a:rPr lang="tr-TR" sz="2800" b="1" dirty="0">
                <a:solidFill>
                  <a:schemeClr val="tx2"/>
                </a:solidFill>
              </a:rPr>
              <a:t>335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/kg olduğu tekrar hatırlatılmalıdır. </a:t>
            </a:r>
          </a:p>
        </p:txBody>
      </p:sp>
    </p:spTree>
    <p:extLst>
      <p:ext uri="{BB962C8B-B14F-4D97-AF65-F5344CB8AC3E}">
        <p14:creationId xmlns:p14="http://schemas.microsoft.com/office/powerpoint/2010/main" val="53320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7298047" cy="404301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Gıdaların dondurulmaları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340570" y="4502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Grafikte görüldüğü gibi, 20 °C'deki su, 0 °C ye kadar soğutulurken 84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/kg ısı uzaklaştırılmaktadır.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638230E-0397-4415-A0EF-66500550A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193" y="1856509"/>
            <a:ext cx="5627614" cy="478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1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Isının uzaklaştırılmasına devam edilince sıcaklığın 0 °C </a:t>
            </a:r>
            <a:r>
              <a:rPr lang="tr-TR" sz="2800" b="1" dirty="0" err="1">
                <a:solidFill>
                  <a:schemeClr val="tx2"/>
                </a:solidFill>
              </a:rPr>
              <a:t>nin</a:t>
            </a:r>
            <a:r>
              <a:rPr lang="tr-TR" sz="2800" b="1" dirty="0">
                <a:solidFill>
                  <a:schemeClr val="tx2"/>
                </a:solidFill>
              </a:rPr>
              <a:t> bir miktar altına düştüğü (A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), fakat </a:t>
            </a:r>
            <a:r>
              <a:rPr lang="tr-TR" sz="2800" b="1" dirty="0">
                <a:solidFill>
                  <a:srgbClr val="0070C0"/>
                </a:solidFill>
              </a:rPr>
              <a:t>donmanın başlamadığı görülür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olay "</a:t>
            </a:r>
            <a:r>
              <a:rPr lang="tr-TR" sz="2800" b="1" dirty="0">
                <a:solidFill>
                  <a:srgbClr val="FF0000"/>
                </a:solidFill>
              </a:rPr>
              <a:t>aşırı soğuma</a:t>
            </a:r>
            <a:r>
              <a:rPr lang="tr-TR" sz="2800" b="1" dirty="0">
                <a:solidFill>
                  <a:schemeClr val="tx2"/>
                </a:solidFill>
              </a:rPr>
              <a:t>" olup, nedeni </a:t>
            </a:r>
            <a:r>
              <a:rPr lang="tr-TR" sz="2800" b="1" dirty="0" err="1">
                <a:solidFill>
                  <a:srgbClr val="00B050"/>
                </a:solidFill>
              </a:rPr>
              <a:t>çekirdeklenmedeki</a:t>
            </a:r>
            <a:r>
              <a:rPr lang="tr-TR" sz="2800" b="1" dirty="0">
                <a:solidFill>
                  <a:srgbClr val="00B050"/>
                </a:solidFill>
              </a:rPr>
              <a:t> gecikmedir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5689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571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Çok saf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7030A0"/>
                </a:solidFill>
              </a:rPr>
              <a:t>çok az miktardaki </a:t>
            </a:r>
            <a:r>
              <a:rPr lang="tr-TR" sz="2800" b="1" dirty="0">
                <a:solidFill>
                  <a:schemeClr val="tx2"/>
                </a:solidFill>
              </a:rPr>
              <a:t>(mikroskobik damlacık) su, </a:t>
            </a:r>
            <a:r>
              <a:rPr lang="tr-TR" sz="2800" b="1" dirty="0">
                <a:solidFill>
                  <a:srgbClr val="FF0000"/>
                </a:solidFill>
              </a:rPr>
              <a:t>aşırı soğumaya </a:t>
            </a:r>
            <a:r>
              <a:rPr lang="tr-TR" sz="2800" b="1" dirty="0">
                <a:solidFill>
                  <a:schemeClr val="tx2"/>
                </a:solidFill>
              </a:rPr>
              <a:t>karşı daima </a:t>
            </a:r>
            <a:r>
              <a:rPr lang="tr-TR" sz="2800" b="1" dirty="0">
                <a:solidFill>
                  <a:srgbClr val="0070C0"/>
                </a:solidFill>
              </a:rPr>
              <a:t>daha fazla bir eğilim </a:t>
            </a:r>
            <a:r>
              <a:rPr lang="tr-TR" sz="2800" b="1" dirty="0">
                <a:solidFill>
                  <a:schemeClr val="tx2"/>
                </a:solidFill>
              </a:rPr>
              <a:t>taşır.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Aşırı soğuyan su</a:t>
            </a:r>
            <a:r>
              <a:rPr lang="tr-TR" sz="2800" b="1" dirty="0">
                <a:solidFill>
                  <a:schemeClr val="tx2"/>
                </a:solidFill>
              </a:rPr>
              <a:t>, belli bir sıcaklığa düşünce (</a:t>
            </a:r>
            <a:r>
              <a:rPr lang="tr-TR" sz="2800" b="1" dirty="0">
                <a:solidFill>
                  <a:srgbClr val="FF0000"/>
                </a:solidFill>
              </a:rPr>
              <a:t>A</a:t>
            </a:r>
            <a:r>
              <a:rPr lang="tr-TR" sz="2800" b="1" baseline="-25000" dirty="0">
                <a:solidFill>
                  <a:srgbClr val="FF0000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), </a:t>
            </a:r>
            <a:r>
              <a:rPr lang="tr-TR" sz="2800" b="1" dirty="0" err="1">
                <a:solidFill>
                  <a:srgbClr val="7030A0"/>
                </a:solidFill>
              </a:rPr>
              <a:t>çekirdeklenme</a:t>
            </a:r>
            <a:r>
              <a:rPr lang="tr-TR" sz="2800" b="1" dirty="0">
                <a:solidFill>
                  <a:srgbClr val="7030A0"/>
                </a:solidFill>
              </a:rPr>
              <a:t> başlar </a:t>
            </a:r>
            <a:r>
              <a:rPr lang="tr-TR" sz="2800" b="1" dirty="0">
                <a:solidFill>
                  <a:schemeClr val="tx2"/>
                </a:solidFill>
              </a:rPr>
              <a:t>ve bunu kristallerin büyümesi izler.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sırada </a:t>
            </a:r>
            <a:r>
              <a:rPr lang="tr-TR" sz="2800" b="1" dirty="0">
                <a:solidFill>
                  <a:srgbClr val="FF0000"/>
                </a:solidFill>
              </a:rPr>
              <a:t>serbest kalan donma gizli ısısı</a:t>
            </a:r>
            <a:r>
              <a:rPr lang="tr-TR" sz="2800" b="1" dirty="0">
                <a:solidFill>
                  <a:schemeClr val="tx2"/>
                </a:solidFill>
              </a:rPr>
              <a:t>, ortamın sıcaklığını derhal suyun gerçek donma derecesi olan 0 °C ye yükseltir (</a:t>
            </a:r>
            <a:r>
              <a:rPr lang="tr-TR" sz="2800" b="1" dirty="0">
                <a:solidFill>
                  <a:srgbClr val="00B050"/>
                </a:solidFill>
              </a:rPr>
              <a:t>B</a:t>
            </a:r>
            <a:r>
              <a:rPr lang="tr-TR" sz="2800" b="1" dirty="0">
                <a:solidFill>
                  <a:schemeClr val="tx2"/>
                </a:solidFill>
              </a:rPr>
              <a:t>).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Tüm kitlenin donması için</a:t>
            </a:r>
            <a:r>
              <a:rPr lang="tr-TR" sz="2800" b="1" dirty="0">
                <a:solidFill>
                  <a:schemeClr val="tx2"/>
                </a:solidFill>
              </a:rPr>
              <a:t>, donma sonucu serbest kalan, 335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/kg düzeyindeki </a:t>
            </a:r>
            <a:r>
              <a:rPr lang="tr-TR" sz="2800" b="1" dirty="0">
                <a:solidFill>
                  <a:srgbClr val="00B050"/>
                </a:solidFill>
              </a:rPr>
              <a:t>ısının uzaklaştırılması şarttır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643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yüzden, donma boyunca (</a:t>
            </a:r>
            <a:r>
              <a:rPr lang="tr-TR" sz="2800" b="1" dirty="0">
                <a:solidFill>
                  <a:srgbClr val="FF0000"/>
                </a:solidFill>
              </a:rPr>
              <a:t>B-C</a:t>
            </a:r>
            <a:r>
              <a:rPr lang="tr-TR" sz="2800" b="1" dirty="0">
                <a:solidFill>
                  <a:schemeClr val="tx2"/>
                </a:solidFill>
              </a:rPr>
              <a:t>) uzaklaştırılan ısı, sadece </a:t>
            </a:r>
            <a:r>
              <a:rPr lang="tr-TR" sz="2800" b="1" dirty="0" err="1">
                <a:solidFill>
                  <a:srgbClr val="0070C0"/>
                </a:solidFill>
              </a:rPr>
              <a:t>kristalizasyon</a:t>
            </a:r>
            <a:r>
              <a:rPr lang="tr-TR" sz="2800" b="1" dirty="0">
                <a:solidFill>
                  <a:srgbClr val="0070C0"/>
                </a:solidFill>
              </a:rPr>
              <a:t> gizli ısısıdır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ısının </a:t>
            </a:r>
            <a:r>
              <a:rPr lang="tr-TR" sz="2800" b="1" dirty="0">
                <a:solidFill>
                  <a:srgbClr val="FF0000"/>
                </a:solidFill>
              </a:rPr>
              <a:t>hızla uzaklaştırılması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donma olayını hızlandırır</a:t>
            </a:r>
            <a:r>
              <a:rPr lang="tr-TR" sz="2800" b="1" dirty="0">
                <a:solidFill>
                  <a:schemeClr val="tx2"/>
                </a:solidFill>
              </a:rPr>
              <a:t>, yoksa ortam sıcaklığının düşmesine neden olamaz.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donma boyunca ortam sıcaklığı 0 °C de sabit kalır.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Nihayet suyun tamamı donar (C) ve ancak </a:t>
            </a:r>
            <a:r>
              <a:rPr lang="tr-TR" sz="2800" b="1" dirty="0">
                <a:solidFill>
                  <a:srgbClr val="FF0000"/>
                </a:solidFill>
              </a:rPr>
              <a:t>bundan sonra uzaklaştırılan ısı</a:t>
            </a:r>
            <a:r>
              <a:rPr lang="tr-TR" sz="2800" b="1" dirty="0">
                <a:solidFill>
                  <a:schemeClr val="tx2"/>
                </a:solidFill>
              </a:rPr>
              <a:t>, 0 °C deki </a:t>
            </a:r>
            <a:r>
              <a:rPr lang="tr-TR" sz="2800" b="1" dirty="0">
                <a:solidFill>
                  <a:srgbClr val="0070C0"/>
                </a:solidFill>
              </a:rPr>
              <a:t>buzun sıcaklığının düşmesine </a:t>
            </a:r>
            <a:r>
              <a:rPr lang="tr-TR" sz="2800" b="1" dirty="0">
                <a:solidFill>
                  <a:schemeClr val="tx2"/>
                </a:solidFill>
              </a:rPr>
              <a:t>neden olur. </a:t>
            </a:r>
          </a:p>
        </p:txBody>
      </p:sp>
    </p:spTree>
    <p:extLst>
      <p:ext uri="{BB962C8B-B14F-4D97-AF65-F5344CB8AC3E}">
        <p14:creationId xmlns:p14="http://schemas.microsoft.com/office/powerpoint/2010/main" val="18053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</a:t>
            </a:r>
            <a:r>
              <a:rPr lang="tr-TR" sz="2800" b="1" dirty="0">
                <a:solidFill>
                  <a:srgbClr val="00B0F0"/>
                </a:solidFill>
              </a:rPr>
              <a:t>buz</a:t>
            </a:r>
            <a:r>
              <a:rPr lang="tr-TR" sz="2800" b="1" dirty="0">
                <a:solidFill>
                  <a:schemeClr val="tx2"/>
                </a:solidFill>
              </a:rPr>
              <a:t> C-C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eğrisi boyunca </a:t>
            </a:r>
            <a:r>
              <a:rPr lang="tr-TR" sz="2800" b="1" dirty="0">
                <a:solidFill>
                  <a:srgbClr val="FF0000"/>
                </a:solidFill>
              </a:rPr>
              <a:t>soğur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Buzun özgül ısısı 2,1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 kg °C olduğundan </a:t>
            </a:r>
            <a:r>
              <a:rPr lang="tr-TR" sz="2800" b="1" dirty="0">
                <a:solidFill>
                  <a:srgbClr val="0070C0"/>
                </a:solidFill>
              </a:rPr>
              <a:t>C-C</a:t>
            </a:r>
            <a:r>
              <a:rPr lang="tr-TR" sz="2800" b="1" baseline="-25000" dirty="0">
                <a:solidFill>
                  <a:srgbClr val="0070C0"/>
                </a:solidFill>
              </a:rPr>
              <a:t>1</a:t>
            </a:r>
            <a:r>
              <a:rPr lang="tr-TR" sz="2800" b="1" dirty="0">
                <a:solidFill>
                  <a:srgbClr val="0070C0"/>
                </a:solidFill>
              </a:rPr>
              <a:t> eğrisi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A-A</a:t>
            </a:r>
            <a:r>
              <a:rPr lang="tr-TR" sz="2800" b="1" baseline="-25000" dirty="0">
                <a:solidFill>
                  <a:srgbClr val="00B050"/>
                </a:solidFill>
              </a:rPr>
              <a:t>1</a:t>
            </a:r>
            <a:r>
              <a:rPr lang="tr-TR" sz="2800" b="1" dirty="0">
                <a:solidFill>
                  <a:srgbClr val="00B050"/>
                </a:solidFill>
              </a:rPr>
              <a:t> eğrisinden </a:t>
            </a:r>
            <a:r>
              <a:rPr lang="tr-TR" sz="2800" b="1" dirty="0">
                <a:solidFill>
                  <a:schemeClr val="tx2"/>
                </a:solidFill>
              </a:rPr>
              <a:t>daha diktir.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Özetle saf su, 0 °C de donmaya başlar ve donma 0 °C de sona erer.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5C942BC-C4C4-40FF-A23C-4239BBEEFF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898" y="3200400"/>
            <a:ext cx="4018204" cy="341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6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1934817"/>
            <a:ext cx="11112780" cy="4440583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CCCC"/>
                </a:solidFill>
              </a:rPr>
              <a:t>Donma grafikleri </a:t>
            </a:r>
            <a:br>
              <a:rPr lang="tr-TR" dirty="0">
                <a:solidFill>
                  <a:srgbClr val="FFCCCC"/>
                </a:solidFill>
              </a:rPr>
            </a:br>
            <a:r>
              <a:rPr lang="tr-TR" b="1" dirty="0"/>
              <a:t>Basit bir çözeltinin donma grafiği</a:t>
            </a:r>
            <a:endParaRPr lang="tr-T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8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Burada </a:t>
            </a:r>
            <a:r>
              <a:rPr lang="tr-TR" sz="2800" b="1" dirty="0">
                <a:solidFill>
                  <a:srgbClr val="00B050"/>
                </a:solidFill>
              </a:rPr>
              <a:t>basit çözelti terimi</a:t>
            </a:r>
            <a:r>
              <a:rPr lang="tr-TR" sz="2800" b="1" dirty="0">
                <a:solidFill>
                  <a:schemeClr val="tx2"/>
                </a:solidFill>
              </a:rPr>
              <a:t>, içerisinde </a:t>
            </a:r>
            <a:r>
              <a:rPr lang="tr-TR" sz="2800" b="1" dirty="0">
                <a:solidFill>
                  <a:srgbClr val="0070C0"/>
                </a:solidFill>
              </a:rPr>
              <a:t>bir tane çözünmüş madde </a:t>
            </a:r>
            <a:r>
              <a:rPr lang="tr-TR" sz="2800" b="1" dirty="0">
                <a:solidFill>
                  <a:schemeClr val="tx2"/>
                </a:solidFill>
              </a:rPr>
              <a:t>içeren yani; sadece </a:t>
            </a:r>
            <a:r>
              <a:rPr lang="tr-TR" sz="2800" b="1" dirty="0">
                <a:solidFill>
                  <a:srgbClr val="7030A0"/>
                </a:solidFill>
              </a:rPr>
              <a:t>çözücü</a:t>
            </a:r>
            <a:r>
              <a:rPr lang="tr-TR" sz="2800" b="1" dirty="0">
                <a:solidFill>
                  <a:schemeClr val="tx2"/>
                </a:solidFill>
              </a:rPr>
              <a:t> ve bir </a:t>
            </a:r>
            <a:r>
              <a:rPr lang="tr-TR" sz="2800" b="1" dirty="0">
                <a:solidFill>
                  <a:srgbClr val="0070C0"/>
                </a:solidFill>
              </a:rPr>
              <a:t>çözünmüş</a:t>
            </a:r>
            <a:r>
              <a:rPr lang="tr-TR" sz="2800" b="1" dirty="0">
                <a:solidFill>
                  <a:schemeClr val="tx2"/>
                </a:solidFill>
              </a:rPr>
              <a:t> maddeden ibaret bir çözeltiyi (</a:t>
            </a:r>
            <a:r>
              <a:rPr lang="en-US" sz="2800" b="1" dirty="0">
                <a:solidFill>
                  <a:schemeClr val="tx2"/>
                </a:solidFill>
              </a:rPr>
              <a:t>binary solution</a:t>
            </a:r>
            <a:r>
              <a:rPr lang="tr-TR" sz="2800" b="1" dirty="0">
                <a:solidFill>
                  <a:schemeClr val="tx2"/>
                </a:solidFill>
              </a:rPr>
              <a:t>) belirtmek için kullanılmıştır.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bu, içerisinde sadece </a:t>
            </a:r>
            <a:r>
              <a:rPr lang="tr-TR" sz="2800" b="1" dirty="0">
                <a:solidFill>
                  <a:srgbClr val="FF0000"/>
                </a:solidFill>
              </a:rPr>
              <a:t>mutfak tuzu </a:t>
            </a:r>
            <a:r>
              <a:rPr lang="tr-TR" sz="2800" b="1" dirty="0">
                <a:solidFill>
                  <a:schemeClr val="tx2"/>
                </a:solidFill>
              </a:rPr>
              <a:t>veya sadece </a:t>
            </a:r>
            <a:r>
              <a:rPr lang="tr-TR" sz="2800" b="1" dirty="0">
                <a:solidFill>
                  <a:srgbClr val="00B050"/>
                </a:solidFill>
              </a:rPr>
              <a:t>sakaroz </a:t>
            </a:r>
            <a:r>
              <a:rPr lang="tr-TR" sz="2800" b="1" dirty="0">
                <a:solidFill>
                  <a:schemeClr val="tx2"/>
                </a:solidFill>
              </a:rPr>
              <a:t>çözünmüş bir çözelti olabilir.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Çözeltinin donma noktası </a:t>
            </a:r>
            <a:r>
              <a:rPr lang="tr-TR" sz="2800" b="1" dirty="0">
                <a:solidFill>
                  <a:srgbClr val="7030A0"/>
                </a:solidFill>
              </a:rPr>
              <a:t>çözünmüş madde çeşidi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konsantrasyonuna</a:t>
            </a:r>
            <a:r>
              <a:rPr lang="tr-TR" sz="2800" b="1" dirty="0">
                <a:solidFill>
                  <a:schemeClr val="tx2"/>
                </a:solidFill>
              </a:rPr>
              <a:t> bağlı olarak 0 °C'nin altındaki herhangi bir sıcaklıktır. </a:t>
            </a:r>
          </a:p>
        </p:txBody>
      </p:sp>
    </p:spTree>
    <p:extLst>
      <p:ext uri="{BB962C8B-B14F-4D97-AF65-F5344CB8AC3E}">
        <p14:creationId xmlns:p14="http://schemas.microsoft.com/office/powerpoint/2010/main" val="23905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Şekilde görüldüğü gibi, basit bir </a:t>
            </a:r>
            <a:r>
              <a:rPr lang="tr-TR" sz="2800" b="1" dirty="0">
                <a:solidFill>
                  <a:srgbClr val="7030A0"/>
                </a:solidFill>
              </a:rPr>
              <a:t>çözeltinin donma eğrisi </a:t>
            </a:r>
            <a:r>
              <a:rPr lang="tr-TR" sz="2800" b="1" dirty="0">
                <a:solidFill>
                  <a:srgbClr val="0070C0"/>
                </a:solidFill>
              </a:rPr>
              <a:t>suyunkinden farklıdır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6A759FB-2B1C-465E-A461-ED9074306D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768" y="1668224"/>
            <a:ext cx="5389611" cy="45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9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8" y="374073"/>
            <a:ext cx="5078676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çözelti soğutulunca, </a:t>
            </a:r>
            <a:r>
              <a:rPr lang="tr-TR" sz="2800" b="1" dirty="0">
                <a:solidFill>
                  <a:srgbClr val="C00000"/>
                </a:solidFill>
              </a:rPr>
              <a:t>özgül ısısı suyunkinden düşük </a:t>
            </a:r>
            <a:r>
              <a:rPr lang="tr-TR" sz="2800" b="1" dirty="0">
                <a:solidFill>
                  <a:schemeClr val="tx2"/>
                </a:solidFill>
              </a:rPr>
              <a:t>olduğundan, </a:t>
            </a:r>
            <a:r>
              <a:rPr lang="tr-TR" sz="2800" b="1" dirty="0">
                <a:solidFill>
                  <a:srgbClr val="00B050"/>
                </a:solidFill>
              </a:rPr>
              <a:t>sıcaklık hızla düşer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F0"/>
                </a:solidFill>
              </a:rPr>
              <a:t>aşırı soğuyarak </a:t>
            </a:r>
            <a:r>
              <a:rPr lang="tr-TR" sz="2800" b="1" dirty="0">
                <a:solidFill>
                  <a:srgbClr val="7030A0"/>
                </a:solidFill>
              </a:rPr>
              <a:t>E</a:t>
            </a:r>
            <a:r>
              <a:rPr lang="tr-TR" sz="2800" b="1" baseline="-25000" dirty="0">
                <a:solidFill>
                  <a:srgbClr val="7030A0"/>
                </a:solidFill>
              </a:rPr>
              <a:t>2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noktasına erişir.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7242EC4-2CF9-45A7-90FE-04E9BB835C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74" y="1059248"/>
            <a:ext cx="5389611" cy="45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8" y="374073"/>
            <a:ext cx="5212630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noktada donma başladığından, </a:t>
            </a:r>
            <a:r>
              <a:rPr lang="tr-TR" sz="2800" b="1" dirty="0">
                <a:solidFill>
                  <a:srgbClr val="FF0000"/>
                </a:solidFill>
              </a:rPr>
              <a:t>serbest kalan donma gizli ısısı,</a:t>
            </a:r>
            <a:r>
              <a:rPr lang="tr-TR" sz="2800" b="1" dirty="0">
                <a:solidFill>
                  <a:schemeClr val="tx2"/>
                </a:solidFill>
              </a:rPr>
              <a:t> çözeltinin sıcaklığını o çözeltiye </a:t>
            </a:r>
            <a:r>
              <a:rPr lang="tr-TR" sz="2800" b="1" dirty="0">
                <a:solidFill>
                  <a:srgbClr val="00B050"/>
                </a:solidFill>
              </a:rPr>
              <a:t>özgü donma noktasına </a:t>
            </a:r>
            <a:r>
              <a:rPr lang="tr-TR" sz="2800" b="1" dirty="0">
                <a:solidFill>
                  <a:schemeClr val="tx2"/>
                </a:solidFill>
              </a:rPr>
              <a:t>(</a:t>
            </a:r>
            <a:r>
              <a:rPr lang="tr-TR" sz="2800" b="1" dirty="0">
                <a:solidFill>
                  <a:srgbClr val="7030A0"/>
                </a:solidFill>
              </a:rPr>
              <a:t>E</a:t>
            </a:r>
            <a:r>
              <a:rPr lang="tr-TR" sz="2800" b="1" baseline="-25000" dirty="0">
                <a:solidFill>
                  <a:srgbClr val="7030A0"/>
                </a:solidFill>
              </a:rPr>
              <a:t>1</a:t>
            </a:r>
            <a:r>
              <a:rPr lang="tr-TR" sz="2800" b="1" dirty="0">
                <a:solidFill>
                  <a:srgbClr val="7030A0"/>
                </a:solidFill>
              </a:rPr>
              <a:t>)</a:t>
            </a:r>
            <a:r>
              <a:rPr lang="tr-TR" sz="2800" b="1" dirty="0">
                <a:solidFill>
                  <a:schemeClr val="tx2"/>
                </a:solidFill>
              </a:rPr>
              <a:t> yükseltir.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7242EC4-2CF9-45A7-90FE-04E9BB835C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74" y="1059248"/>
            <a:ext cx="5389611" cy="45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8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genellikle süratle </a:t>
            </a:r>
            <a:r>
              <a:rPr lang="tr-TR" sz="2800" b="1" dirty="0">
                <a:solidFill>
                  <a:srgbClr val="FF0000"/>
                </a:solidFill>
              </a:rPr>
              <a:t>bozulmalarının en önemli nedeni</a:t>
            </a:r>
            <a:r>
              <a:rPr lang="tr-TR" sz="2800" b="1" dirty="0">
                <a:solidFill>
                  <a:schemeClr val="tx2"/>
                </a:solidFill>
              </a:rPr>
              <a:t>, fazla miktarda, hatta bazen %95 düzeyine erişen miktarda </a:t>
            </a:r>
            <a:r>
              <a:rPr lang="tr-TR" sz="2800" b="1" dirty="0">
                <a:solidFill>
                  <a:srgbClr val="FF0000"/>
                </a:solidFill>
              </a:rPr>
              <a:t>su içermeleridir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Daha açık bir deyişle </a:t>
            </a:r>
            <a:r>
              <a:rPr lang="tr-TR" sz="2800" b="1" dirty="0">
                <a:solidFill>
                  <a:srgbClr val="0070C0"/>
                </a:solidFill>
              </a:rPr>
              <a:t>mikroorganizmalar</a:t>
            </a:r>
            <a:r>
              <a:rPr lang="tr-TR" sz="2800" b="1" dirty="0">
                <a:solidFill>
                  <a:schemeClr val="tx2"/>
                </a:solidFill>
              </a:rPr>
              <a:t>, gıdaların çoğunda yeterli miktarda "</a:t>
            </a:r>
            <a:r>
              <a:rPr lang="tr-TR" sz="2800" b="1" dirty="0">
                <a:solidFill>
                  <a:srgbClr val="7030A0"/>
                </a:solidFill>
              </a:rPr>
              <a:t>faydalanılabilir nitelikte</a:t>
            </a:r>
            <a:r>
              <a:rPr lang="tr-TR" sz="2800" b="1" dirty="0">
                <a:solidFill>
                  <a:schemeClr val="tx2"/>
                </a:solidFill>
              </a:rPr>
              <a:t>" </a:t>
            </a:r>
            <a:r>
              <a:rPr lang="tr-TR" sz="2800" b="1" dirty="0">
                <a:solidFill>
                  <a:srgbClr val="7030A0"/>
                </a:solidFill>
              </a:rPr>
              <a:t>suyu</a:t>
            </a:r>
            <a:r>
              <a:rPr lang="tr-TR" sz="2800" b="1" dirty="0">
                <a:solidFill>
                  <a:schemeClr val="tx2"/>
                </a:solidFill>
              </a:rPr>
              <a:t> kolaylıkla bulabilmektedirler.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Suyun mikroorganizmalarca faydalanılabilir nitelikte olması için, öncelikle onun </a:t>
            </a:r>
            <a:r>
              <a:rPr lang="tr-TR" sz="2800" b="1" dirty="0">
                <a:solidFill>
                  <a:srgbClr val="FF0000"/>
                </a:solidFill>
              </a:rPr>
              <a:t>sıvı fazda bulunması </a:t>
            </a:r>
            <a:r>
              <a:rPr lang="tr-TR" sz="2800" b="1" dirty="0">
                <a:solidFill>
                  <a:schemeClr val="tx2"/>
                </a:solidFill>
              </a:rPr>
              <a:t>gerekir. </a:t>
            </a:r>
          </a:p>
        </p:txBody>
      </p:sp>
    </p:spTree>
    <p:extLst>
      <p:ext uri="{BB962C8B-B14F-4D97-AF65-F5344CB8AC3E}">
        <p14:creationId xmlns:p14="http://schemas.microsoft.com/office/powerpoint/2010/main" val="294840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Şekilde gösterildiği gibi donma, E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noktasında başlar.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</a:t>
            </a:r>
            <a:r>
              <a:rPr lang="tr-TR" sz="2800" b="1" dirty="0">
                <a:solidFill>
                  <a:srgbClr val="C00000"/>
                </a:solidFill>
              </a:rPr>
              <a:t>çözeltinin donması </a:t>
            </a:r>
            <a:r>
              <a:rPr lang="tr-TR" sz="2800" b="1" dirty="0">
                <a:solidFill>
                  <a:schemeClr val="tx2"/>
                </a:solidFill>
              </a:rPr>
              <a:t>demek, çözeltideki suyun "</a:t>
            </a:r>
            <a:r>
              <a:rPr lang="tr-TR" sz="2800" b="1" dirty="0">
                <a:solidFill>
                  <a:srgbClr val="0070C0"/>
                </a:solidFill>
              </a:rPr>
              <a:t>saf su kristalleri</a:t>
            </a:r>
            <a:r>
              <a:rPr lang="tr-TR" sz="2800" b="1" dirty="0">
                <a:solidFill>
                  <a:schemeClr val="tx2"/>
                </a:solidFill>
              </a:rPr>
              <a:t>" halinde ayrılması demektir.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4000" b="1" dirty="0">
                <a:solidFill>
                  <a:srgbClr val="0070C0"/>
                </a:solidFill>
              </a:rPr>
              <a:t>Yani donan sadece sudur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 olunca, E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noktasında donma başlarken, çözeltideki bir kısım su, buz olarak ayrılır ve </a:t>
            </a:r>
            <a:r>
              <a:rPr lang="tr-TR" sz="2800" b="1" dirty="0">
                <a:solidFill>
                  <a:srgbClr val="0070C0"/>
                </a:solidFill>
              </a:rPr>
              <a:t>bu yüzden geri kalan </a:t>
            </a:r>
            <a:r>
              <a:rPr lang="tr-TR" sz="2800" b="1" dirty="0">
                <a:solidFill>
                  <a:srgbClr val="00B050"/>
                </a:solidFill>
              </a:rPr>
              <a:t>çözeltinin konsantrasyonu yükselir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Konsantrasyonu artmış olan </a:t>
            </a:r>
            <a:r>
              <a:rPr lang="tr-TR" sz="2800" b="1" dirty="0">
                <a:solidFill>
                  <a:srgbClr val="C00000"/>
                </a:solidFill>
              </a:rPr>
              <a:t>bu yeni çözeltinin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yeni bir donma noktası vardır </a:t>
            </a:r>
            <a:r>
              <a:rPr lang="tr-TR" sz="2800" b="1" dirty="0">
                <a:solidFill>
                  <a:schemeClr val="tx2"/>
                </a:solidFill>
              </a:rPr>
              <a:t>ve bu </a:t>
            </a:r>
            <a:r>
              <a:rPr lang="tr-TR" sz="2800" b="1" dirty="0">
                <a:solidFill>
                  <a:srgbClr val="FF0000"/>
                </a:solidFill>
              </a:rPr>
              <a:t>E</a:t>
            </a:r>
            <a:r>
              <a:rPr lang="tr-TR" sz="2800" b="1" baseline="-25000" dirty="0">
                <a:solidFill>
                  <a:srgbClr val="FF0000"/>
                </a:solidFill>
              </a:rPr>
              <a:t>1</a:t>
            </a:r>
            <a:r>
              <a:rPr lang="tr-TR" sz="2800" b="1" dirty="0">
                <a:solidFill>
                  <a:srgbClr val="FF0000"/>
                </a:solidFill>
              </a:rPr>
              <a:t>'deki değerden daha düşük</a:t>
            </a:r>
            <a:r>
              <a:rPr lang="tr-TR" sz="2800" b="1" dirty="0">
                <a:solidFill>
                  <a:schemeClr val="tx2"/>
                </a:solidFill>
              </a:rPr>
              <a:t>, örneğin bir E</a:t>
            </a:r>
            <a:r>
              <a:rPr lang="tr-TR" sz="2800" b="1" baseline="-25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derecesidir.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donma boyunca devamlı olarak buz kristalleri oluşmakta ve buna bağlı olarak </a:t>
            </a:r>
            <a:r>
              <a:rPr lang="tr-TR" sz="2800" b="1" dirty="0">
                <a:solidFill>
                  <a:srgbClr val="0070C0"/>
                </a:solidFill>
              </a:rPr>
              <a:t>konsantrasyonu gittikçe artan </a:t>
            </a:r>
            <a:r>
              <a:rPr lang="tr-TR" sz="2800" b="1" dirty="0">
                <a:solidFill>
                  <a:schemeClr val="tx2"/>
                </a:solidFill>
              </a:rPr>
              <a:t>bir çözelti ortaya çıkmaktadır.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İşte bu nedenle basit bir </a:t>
            </a:r>
            <a:r>
              <a:rPr lang="tr-TR" sz="2800" b="1" dirty="0">
                <a:solidFill>
                  <a:srgbClr val="0070C0"/>
                </a:solidFill>
              </a:rPr>
              <a:t>çözeltide donma başladıktan sonra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FF0000"/>
                </a:solidFill>
              </a:rPr>
              <a:t>sıcaklık</a:t>
            </a:r>
            <a:r>
              <a:rPr lang="tr-TR" sz="2800" b="1" dirty="0">
                <a:solidFill>
                  <a:schemeClr val="tx2"/>
                </a:solidFill>
              </a:rPr>
              <a:t> saf suda olduğu gibi </a:t>
            </a:r>
            <a:r>
              <a:rPr lang="tr-TR" sz="2800" b="1" dirty="0">
                <a:solidFill>
                  <a:srgbClr val="FF0000"/>
                </a:solidFill>
              </a:rPr>
              <a:t>sabit kalmamakta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gittikçe düşmektedir. </a:t>
            </a:r>
          </a:p>
        </p:txBody>
      </p:sp>
    </p:spTree>
    <p:extLst>
      <p:ext uri="{BB962C8B-B14F-4D97-AF65-F5344CB8AC3E}">
        <p14:creationId xmlns:p14="http://schemas.microsoft.com/office/powerpoint/2010/main" val="195897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E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-F eğrisi, bu olguya paralel olarak meyilli bir nitelik göstermektedir.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Fakat </a:t>
            </a:r>
            <a:r>
              <a:rPr lang="tr-TR" sz="2800" b="1" dirty="0">
                <a:solidFill>
                  <a:srgbClr val="0070C0"/>
                </a:solidFill>
              </a:rPr>
              <a:t>sonunda çözeltinin konsantrasyonu</a:t>
            </a:r>
            <a:r>
              <a:rPr lang="tr-TR" sz="2800" b="1" dirty="0">
                <a:solidFill>
                  <a:schemeClr val="tx2"/>
                </a:solidFill>
              </a:rPr>
              <a:t>, ancak bulunduğu sıcaklıktaki "</a:t>
            </a:r>
            <a:r>
              <a:rPr lang="tr-TR" sz="2800" b="1" i="1" dirty="0">
                <a:solidFill>
                  <a:srgbClr val="C00000"/>
                </a:solidFill>
              </a:rPr>
              <a:t>doyma noktasına</a:t>
            </a:r>
            <a:r>
              <a:rPr lang="tr-TR" sz="2800" b="1" dirty="0">
                <a:solidFill>
                  <a:schemeClr val="tx2"/>
                </a:solidFill>
              </a:rPr>
              <a:t>" kadar yükselebilir, daha fazla yükselemez. </a:t>
            </a:r>
          </a:p>
        </p:txBody>
      </p:sp>
    </p:spTree>
    <p:extLst>
      <p:ext uri="{BB962C8B-B14F-4D97-AF65-F5344CB8AC3E}">
        <p14:creationId xmlns:p14="http://schemas.microsoft.com/office/powerpoint/2010/main" val="320737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5078677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şekilde görüldüğü gibi çözelti, </a:t>
            </a:r>
            <a:r>
              <a:rPr lang="tr-TR" sz="2800" b="1" dirty="0">
                <a:solidFill>
                  <a:srgbClr val="00B050"/>
                </a:solidFill>
              </a:rPr>
              <a:t>F noktasında doymakta </a:t>
            </a:r>
            <a:r>
              <a:rPr lang="tr-TR" sz="2800" b="1" dirty="0">
                <a:solidFill>
                  <a:schemeClr val="tx2"/>
                </a:solidFill>
              </a:rPr>
              <a:t>ve bu </a:t>
            </a:r>
            <a:r>
              <a:rPr lang="tr-TR" sz="2800" b="1" dirty="0">
                <a:solidFill>
                  <a:srgbClr val="0070C0"/>
                </a:solidFill>
              </a:rPr>
              <a:t>yeni çözelti F</a:t>
            </a:r>
            <a:r>
              <a:rPr lang="tr-TR" sz="2800" b="1" baseline="-25000" dirty="0">
                <a:solidFill>
                  <a:srgbClr val="0070C0"/>
                </a:solidFill>
              </a:rPr>
              <a:t>1</a:t>
            </a:r>
            <a:r>
              <a:rPr lang="tr-TR" sz="2800" b="1" dirty="0">
                <a:solidFill>
                  <a:srgbClr val="0070C0"/>
                </a:solidFill>
              </a:rPr>
              <a:t> noktasına kadar aşırı soğuyarak </a:t>
            </a:r>
            <a:r>
              <a:rPr lang="tr-TR" sz="2800" b="1" dirty="0">
                <a:solidFill>
                  <a:srgbClr val="7030A0"/>
                </a:solidFill>
              </a:rPr>
              <a:t>serbest kalan </a:t>
            </a:r>
            <a:r>
              <a:rPr lang="tr-TR" sz="2800" b="1" dirty="0" err="1">
                <a:solidFill>
                  <a:srgbClr val="7030A0"/>
                </a:solidFill>
              </a:rPr>
              <a:t>kristalizasyon</a:t>
            </a:r>
            <a:r>
              <a:rPr lang="tr-TR" sz="2800" b="1" dirty="0">
                <a:solidFill>
                  <a:srgbClr val="7030A0"/>
                </a:solidFill>
              </a:rPr>
              <a:t> gizli ısısı </a:t>
            </a:r>
            <a:r>
              <a:rPr lang="tr-TR" sz="2800" b="1" dirty="0">
                <a:solidFill>
                  <a:schemeClr val="tx2"/>
                </a:solidFill>
              </a:rPr>
              <a:t>nedeniyle sıcaklık, aynı şekilde </a:t>
            </a:r>
            <a:r>
              <a:rPr lang="tr-TR" sz="2800" b="1" dirty="0">
                <a:solidFill>
                  <a:srgbClr val="FF0000"/>
                </a:solidFill>
              </a:rPr>
              <a:t>G noktasına yükselmektedir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4EA7C55-8447-4609-B87E-11D1B47298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74" y="1059248"/>
            <a:ext cx="5389611" cy="45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nokta aynı zamanda, çözeltinin doyma noktası olduğundan, çözelti artık daha fazla konsantre olamaz.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noktada donarak ayrılan </a:t>
            </a:r>
            <a:r>
              <a:rPr lang="tr-TR" sz="2800" b="1" dirty="0">
                <a:solidFill>
                  <a:srgbClr val="00B050"/>
                </a:solidFill>
              </a:rPr>
              <a:t>su ile </a:t>
            </a:r>
            <a:r>
              <a:rPr lang="tr-TR" sz="2800" b="1" dirty="0">
                <a:solidFill>
                  <a:schemeClr val="tx2"/>
                </a:solidFill>
              </a:rPr>
              <a:t>orantılı olarak, </a:t>
            </a:r>
            <a:r>
              <a:rPr lang="tr-TR" sz="2800" b="1" dirty="0">
                <a:solidFill>
                  <a:srgbClr val="C00000"/>
                </a:solidFill>
              </a:rPr>
              <a:t>çözünmüş madde </a:t>
            </a:r>
            <a:r>
              <a:rPr lang="tr-TR" sz="2800" b="1" dirty="0">
                <a:solidFill>
                  <a:schemeClr val="tx2"/>
                </a:solidFill>
              </a:rPr>
              <a:t>de kristalize olup ayrılır ve böylece </a:t>
            </a:r>
            <a:r>
              <a:rPr lang="tr-TR" sz="2800" b="1" dirty="0">
                <a:solidFill>
                  <a:srgbClr val="0070C0"/>
                </a:solidFill>
              </a:rPr>
              <a:t>geride kalan çözeltinin konsantrasyonu daima sabit kalır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yüzden </a:t>
            </a:r>
            <a:r>
              <a:rPr lang="tr-TR" sz="2800" b="1" dirty="0">
                <a:solidFill>
                  <a:srgbClr val="00B050"/>
                </a:solidFill>
              </a:rPr>
              <a:t>G-H eğrisi </a:t>
            </a:r>
            <a:r>
              <a:rPr lang="tr-TR" sz="2800" b="1" dirty="0">
                <a:solidFill>
                  <a:schemeClr val="tx2"/>
                </a:solidFill>
              </a:rPr>
              <a:t>boyunca </a:t>
            </a:r>
            <a:r>
              <a:rPr lang="tr-TR" sz="2800" b="1" dirty="0">
                <a:solidFill>
                  <a:srgbClr val="0070C0"/>
                </a:solidFill>
              </a:rPr>
              <a:t>buz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>
                <a:solidFill>
                  <a:srgbClr val="7030A0"/>
                </a:solidFill>
              </a:rPr>
              <a:t>çözünmüş madde </a:t>
            </a:r>
            <a:r>
              <a:rPr lang="tr-TR" sz="2800" b="1" dirty="0">
                <a:solidFill>
                  <a:schemeClr val="tx2"/>
                </a:solidFill>
              </a:rPr>
              <a:t>karışık bir kitle oluşturarak kristalize olurlar. </a:t>
            </a:r>
          </a:p>
        </p:txBody>
      </p:sp>
    </p:spTree>
    <p:extLst>
      <p:ext uri="{BB962C8B-B14F-4D97-AF65-F5344CB8AC3E}">
        <p14:creationId xmlns:p14="http://schemas.microsoft.com/office/powerpoint/2010/main" val="164541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5078677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Çözeltinin konsantrasyonu değişmediği için donma artık sabit bir derecede devam eder ve bu nedenle G-H eğrisi, </a:t>
            </a:r>
            <a:r>
              <a:rPr lang="tr-TR" sz="2800" b="1" dirty="0">
                <a:solidFill>
                  <a:srgbClr val="FF0000"/>
                </a:solidFill>
              </a:rPr>
              <a:t>yatay bir eğri olarak belirir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78BD855-0D8D-4E57-86F8-40DC4C0AB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74" y="1059248"/>
            <a:ext cx="5389611" cy="45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30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5545139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Tüm kitle tam olarak donduktan sonra </a:t>
            </a:r>
            <a:r>
              <a:rPr lang="tr-TR" sz="2800" b="1" dirty="0">
                <a:solidFill>
                  <a:schemeClr val="tx2"/>
                </a:solidFill>
              </a:rPr>
              <a:t>(H) uzaklaştırılan ısı, </a:t>
            </a:r>
            <a:r>
              <a:rPr lang="tr-TR" sz="2800" b="1" dirty="0">
                <a:solidFill>
                  <a:srgbClr val="7030A0"/>
                </a:solidFill>
              </a:rPr>
              <a:t>kitlenin soğuyarak (I) noktasına </a:t>
            </a:r>
            <a:r>
              <a:rPr lang="tr-TR" sz="2800" b="1" dirty="0">
                <a:solidFill>
                  <a:schemeClr val="tx2"/>
                </a:solidFill>
              </a:rPr>
              <a:t>erişmesini sağlar.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Donmuş çözeltinin özgül ısısı</a:t>
            </a:r>
            <a:r>
              <a:rPr lang="tr-TR" sz="2800" b="1" dirty="0">
                <a:solidFill>
                  <a:schemeClr val="tx2"/>
                </a:solidFill>
              </a:rPr>
              <a:t>, saf buzun özgül ısısından daha düşük olduğundan </a:t>
            </a:r>
            <a:r>
              <a:rPr lang="tr-TR" sz="2800" b="1" dirty="0">
                <a:solidFill>
                  <a:srgbClr val="0070C0"/>
                </a:solidFill>
              </a:rPr>
              <a:t>H-I eğrisi </a:t>
            </a:r>
            <a:r>
              <a:rPr lang="tr-TR" sz="2800" b="1" dirty="0">
                <a:solidFill>
                  <a:srgbClr val="C00000"/>
                </a:solidFill>
              </a:rPr>
              <a:t>C-C</a:t>
            </a:r>
            <a:r>
              <a:rPr lang="tr-TR" sz="2800" b="1" baseline="-25000" dirty="0">
                <a:solidFill>
                  <a:srgbClr val="C00000"/>
                </a:solidFill>
              </a:rPr>
              <a:t>1</a:t>
            </a:r>
            <a:r>
              <a:rPr lang="tr-TR" sz="2800" b="1" dirty="0">
                <a:solidFill>
                  <a:srgbClr val="C00000"/>
                </a:solidFill>
              </a:rPr>
              <a:t> eğrisinden </a:t>
            </a:r>
            <a:r>
              <a:rPr lang="tr-TR" sz="2800" b="1" dirty="0">
                <a:solidFill>
                  <a:schemeClr val="tx2"/>
                </a:solidFill>
              </a:rPr>
              <a:t>daha dik olarak gelişir.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DFB39AC-3423-4718-857F-0FC96C194E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036" y="1059248"/>
            <a:ext cx="4923149" cy="419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8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çözeltinin eriştiği sabit donma sıcaklığına (</a:t>
            </a:r>
            <a:r>
              <a:rPr lang="tr-TR" sz="2800" b="1" dirty="0">
                <a:solidFill>
                  <a:srgbClr val="7030A0"/>
                </a:solidFill>
              </a:rPr>
              <a:t>G</a:t>
            </a:r>
            <a:r>
              <a:rPr lang="tr-TR" sz="2800" b="1" dirty="0">
                <a:solidFill>
                  <a:schemeClr val="tx2"/>
                </a:solidFill>
              </a:rPr>
              <a:t>) "</a:t>
            </a:r>
            <a:r>
              <a:rPr lang="tr-TR" sz="2800" b="1" dirty="0" err="1">
                <a:solidFill>
                  <a:srgbClr val="7030A0"/>
                </a:solidFill>
              </a:rPr>
              <a:t>ötektik</a:t>
            </a:r>
            <a:r>
              <a:rPr lang="tr-TR" sz="2800" b="1" dirty="0">
                <a:solidFill>
                  <a:srgbClr val="7030A0"/>
                </a:solidFill>
              </a:rPr>
              <a:t> nokta</a:t>
            </a:r>
            <a:r>
              <a:rPr lang="tr-TR" sz="2800" b="1" dirty="0">
                <a:solidFill>
                  <a:schemeClr val="tx2"/>
                </a:solidFill>
              </a:rPr>
              <a:t>" veya "</a:t>
            </a:r>
            <a:r>
              <a:rPr lang="tr-TR" sz="2800" b="1" dirty="0" err="1">
                <a:solidFill>
                  <a:srgbClr val="C00000"/>
                </a:solidFill>
              </a:rPr>
              <a:t>ötektik</a:t>
            </a:r>
            <a:r>
              <a:rPr lang="tr-TR" sz="2800" b="1" dirty="0">
                <a:solidFill>
                  <a:srgbClr val="C00000"/>
                </a:solidFill>
              </a:rPr>
              <a:t> sıcaklık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Çözücü su ise, </a:t>
            </a:r>
            <a:r>
              <a:rPr lang="tr-TR" sz="2800" b="1" dirty="0" err="1">
                <a:solidFill>
                  <a:schemeClr val="tx2"/>
                </a:solidFill>
              </a:rPr>
              <a:t>ötektik</a:t>
            </a:r>
            <a:r>
              <a:rPr lang="tr-TR" sz="2800" b="1" dirty="0">
                <a:solidFill>
                  <a:schemeClr val="tx2"/>
                </a:solidFill>
              </a:rPr>
              <a:t> teriminden çok "</a:t>
            </a:r>
            <a:r>
              <a:rPr lang="tr-TR" sz="2800" b="1" dirty="0" err="1">
                <a:solidFill>
                  <a:srgbClr val="00B050"/>
                </a:solidFill>
              </a:rPr>
              <a:t>kriyohidrik</a:t>
            </a:r>
            <a:r>
              <a:rPr lang="tr-TR" sz="2800" b="1" dirty="0">
                <a:solidFill>
                  <a:schemeClr val="tx2"/>
                </a:solidFill>
              </a:rPr>
              <a:t>" terimi kullanılır.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yukarıda verilen örnekteki basit çözeltinin </a:t>
            </a:r>
            <a:r>
              <a:rPr lang="tr-TR" sz="2800" b="1" dirty="0" err="1">
                <a:solidFill>
                  <a:schemeClr val="tx2"/>
                </a:solidFill>
              </a:rPr>
              <a:t>kriyohidrik</a:t>
            </a:r>
            <a:r>
              <a:rPr lang="tr-TR" sz="2800" b="1" dirty="0">
                <a:solidFill>
                  <a:schemeClr val="tx2"/>
                </a:solidFill>
              </a:rPr>
              <a:t> sıcaklığı G noktasındaki sıcaklıktır.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Daha anlamlı bir tanımlama ile </a:t>
            </a:r>
            <a:r>
              <a:rPr lang="tr-TR" sz="2800" b="1" dirty="0" err="1">
                <a:solidFill>
                  <a:srgbClr val="00B050"/>
                </a:solidFill>
              </a:rPr>
              <a:t>kriyohidrik</a:t>
            </a:r>
            <a:r>
              <a:rPr lang="tr-TR" sz="2800" b="1" dirty="0">
                <a:solidFill>
                  <a:srgbClr val="00B050"/>
                </a:solidFill>
              </a:rPr>
              <a:t> nokta</a:t>
            </a:r>
            <a:r>
              <a:rPr lang="tr-TR" sz="2800" b="1" dirty="0">
                <a:solidFill>
                  <a:schemeClr val="tx2"/>
                </a:solidFill>
              </a:rPr>
              <a:t>; "</a:t>
            </a:r>
            <a:r>
              <a:rPr lang="tr-TR" sz="2800" b="1" dirty="0">
                <a:solidFill>
                  <a:srgbClr val="0070C0"/>
                </a:solidFill>
              </a:rPr>
              <a:t>sulu bir çözeltide çözünmüş madde ve suyun maksimum düzeyde </a:t>
            </a:r>
            <a:r>
              <a:rPr lang="tr-TR" sz="2800" b="1" dirty="0" err="1">
                <a:solidFill>
                  <a:srgbClr val="0070C0"/>
                </a:solidFill>
              </a:rPr>
              <a:t>kristalizasyonunun</a:t>
            </a:r>
            <a:r>
              <a:rPr lang="tr-TR" sz="2800" b="1" dirty="0">
                <a:solidFill>
                  <a:srgbClr val="0070C0"/>
                </a:solidFill>
              </a:rPr>
              <a:t> gerçekleştiği en yüksek sıcaklıktır</a:t>
            </a:r>
            <a:r>
              <a:rPr lang="tr-TR" sz="2800" b="1" dirty="0">
                <a:solidFill>
                  <a:schemeClr val="tx2"/>
                </a:solidFill>
              </a:rPr>
              <a:t>". </a:t>
            </a:r>
          </a:p>
        </p:txBody>
      </p:sp>
    </p:spTree>
    <p:extLst>
      <p:ext uri="{BB962C8B-B14F-4D97-AF65-F5344CB8AC3E}">
        <p14:creationId xmlns:p14="http://schemas.microsoft.com/office/powerpoint/2010/main" val="401003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Bütün bu açıklamalar, basit bir çözeltinin 0 °C'nin altında donmaya başladığını, </a:t>
            </a:r>
            <a:r>
              <a:rPr lang="tr-TR" sz="2800" b="1" dirty="0">
                <a:solidFill>
                  <a:srgbClr val="00B050"/>
                </a:solidFill>
              </a:rPr>
              <a:t>donmanın gittikçe düşen sıcaklıklarda </a:t>
            </a:r>
            <a:r>
              <a:rPr lang="tr-TR" sz="2800" b="1" dirty="0">
                <a:solidFill>
                  <a:schemeClr val="tx2"/>
                </a:solidFill>
              </a:rPr>
              <a:t>devam ettiğini ve nihayet </a:t>
            </a:r>
            <a:r>
              <a:rPr lang="tr-TR" sz="2800" b="1" dirty="0">
                <a:solidFill>
                  <a:srgbClr val="0070C0"/>
                </a:solidFill>
              </a:rPr>
              <a:t>sabit bir sıcaklığa </a:t>
            </a:r>
            <a:r>
              <a:rPr lang="tr-TR" sz="2800" b="1" dirty="0">
                <a:solidFill>
                  <a:schemeClr val="tx2"/>
                </a:solidFill>
              </a:rPr>
              <a:t>ulaşıp, bu sıcaklıkta sürdüğünü ve bu sıcaklıkta sona erdiğini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270551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1934817"/>
            <a:ext cx="11112780" cy="4440583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CCCC"/>
                </a:solidFill>
              </a:rPr>
              <a:t>Donma grafikleri </a:t>
            </a:r>
            <a:br>
              <a:rPr lang="tr-TR" dirty="0">
                <a:solidFill>
                  <a:srgbClr val="FFCCCC"/>
                </a:solidFill>
              </a:rPr>
            </a:br>
            <a:r>
              <a:rPr lang="tr-TR" b="1" dirty="0"/>
              <a:t>birden fazla çözünmüş madde içeren çözeltinin donma grafiği</a:t>
            </a:r>
            <a:endParaRPr lang="tr-T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48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mikroorganizmalar </a:t>
            </a:r>
            <a:r>
              <a:rPr lang="tr-TR" sz="2800" b="1" dirty="0">
                <a:solidFill>
                  <a:srgbClr val="0070C0"/>
                </a:solidFill>
              </a:rPr>
              <a:t>donmuş sudan yararlanamazlar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Şu halde dondurma </a:t>
            </a:r>
            <a:r>
              <a:rPr lang="tr-TR" sz="2800" b="1" dirty="0">
                <a:solidFill>
                  <a:schemeClr val="tx2"/>
                </a:solidFill>
              </a:rPr>
              <a:t>ile elde edilen sonuçlardan birisi, ortamı mikroorganizmalar için su yönünden </a:t>
            </a:r>
            <a:r>
              <a:rPr lang="tr-TR" sz="2800" b="1" dirty="0">
                <a:solidFill>
                  <a:srgbClr val="C00000"/>
                </a:solidFill>
              </a:rPr>
              <a:t>elverişsiz kılmaktadır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açıdan bakılınca dondurma yolu ile adeta bir </a:t>
            </a:r>
            <a:r>
              <a:rPr lang="tr-TR" sz="2800" b="1" dirty="0">
                <a:solidFill>
                  <a:srgbClr val="FF0000"/>
                </a:solidFill>
              </a:rPr>
              <a:t>kurutma</a:t>
            </a:r>
            <a:r>
              <a:rPr lang="tr-TR" sz="2800" b="1" dirty="0">
                <a:solidFill>
                  <a:schemeClr val="tx2"/>
                </a:solidFill>
              </a:rPr>
              <a:t> etkisi sağlanmakta yani, </a:t>
            </a:r>
            <a:r>
              <a:rPr lang="tr-TR" sz="2800" b="1" dirty="0">
                <a:solidFill>
                  <a:srgbClr val="00B050"/>
                </a:solidFill>
              </a:rPr>
              <a:t>donmuş gıdanın su aktivitesi düşmektedir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6370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 sadece </a:t>
            </a:r>
            <a:r>
              <a:rPr lang="tr-TR" sz="2800" b="1" dirty="0">
                <a:solidFill>
                  <a:srgbClr val="0070C0"/>
                </a:solidFill>
              </a:rPr>
              <a:t>bir tane çözünmüş madde </a:t>
            </a:r>
            <a:r>
              <a:rPr lang="tr-TR" sz="2800" b="1" dirty="0">
                <a:solidFill>
                  <a:schemeClr val="tx2"/>
                </a:solidFill>
              </a:rPr>
              <a:t>içeren çözeltinin (</a:t>
            </a:r>
            <a:r>
              <a:rPr lang="tr-TR" sz="2800" b="1" dirty="0" err="1">
                <a:solidFill>
                  <a:schemeClr val="tx2"/>
                </a:solidFill>
              </a:rPr>
              <a:t>binary</a:t>
            </a:r>
            <a:r>
              <a:rPr lang="tr-TR" sz="2800" b="1" dirty="0">
                <a:solidFill>
                  <a:schemeClr val="tx2"/>
                </a:solidFill>
              </a:rPr>
              <a:t>) donma olayı incelenmiştir.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Birden fazla, A ve B gibi iki çözünmüş madde içeren bir çözeltinin donma grafiği incelenirse, tek madde içeren çözeltiye benzer ve fakat biraz daha karışık bir tablo belirir.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 bir çözeltide de donma kuşkusuz 0 °C'nin altında başlar. </a:t>
            </a:r>
          </a:p>
        </p:txBody>
      </p:sp>
    </p:spTree>
    <p:extLst>
      <p:ext uri="{BB962C8B-B14F-4D97-AF65-F5344CB8AC3E}">
        <p14:creationId xmlns:p14="http://schemas.microsoft.com/office/powerpoint/2010/main" val="18097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ilerledikçe çözeltinin A ve B maddelerince konsantrasyonu artar ve donma sıcaklığı, artan konsantrasyona bağlı olarak gittikçe düşer.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Nihayet çözelti önce, </a:t>
            </a:r>
            <a:r>
              <a:rPr lang="tr-TR" sz="2800" b="1" dirty="0">
                <a:solidFill>
                  <a:srgbClr val="0070C0"/>
                </a:solidFill>
              </a:rPr>
              <a:t>çözünmüş maddelerden birine doyarak</a:t>
            </a:r>
            <a:r>
              <a:rPr lang="tr-TR" sz="2800" b="1" dirty="0">
                <a:solidFill>
                  <a:schemeClr val="tx2"/>
                </a:solidFill>
              </a:rPr>
              <a:t>, (örneğin; A maddesine doyarak) </a:t>
            </a:r>
            <a:r>
              <a:rPr lang="tr-TR" sz="2800" b="1" dirty="0">
                <a:solidFill>
                  <a:srgbClr val="FF0000"/>
                </a:solidFill>
              </a:rPr>
              <a:t>birinci </a:t>
            </a:r>
            <a:r>
              <a:rPr lang="tr-TR" sz="2800" b="1" dirty="0" err="1">
                <a:solidFill>
                  <a:srgbClr val="FF0000"/>
                </a:solidFill>
              </a:rPr>
              <a:t>kriyohidrik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noktaya erişir.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noktadan itibaren donan su ile orantılı olarak A maddesi de kristalize olup ayrılır. </a:t>
            </a:r>
          </a:p>
        </p:txBody>
      </p:sp>
    </p:spTree>
    <p:extLst>
      <p:ext uri="{BB962C8B-B14F-4D97-AF65-F5344CB8AC3E}">
        <p14:creationId xmlns:p14="http://schemas.microsoft.com/office/powerpoint/2010/main" val="259258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Artık, çözeltinin </a:t>
            </a:r>
            <a:r>
              <a:rPr lang="tr-TR" sz="2800" b="1" dirty="0">
                <a:solidFill>
                  <a:srgbClr val="0070C0"/>
                </a:solidFill>
              </a:rPr>
              <a:t>A maddesi açısından </a:t>
            </a:r>
            <a:r>
              <a:rPr lang="tr-TR" sz="2800" b="1" dirty="0">
                <a:solidFill>
                  <a:schemeClr val="tx2"/>
                </a:solidFill>
              </a:rPr>
              <a:t>konsantrasyonu hiç değişmez.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Ancak, çözelti henüz </a:t>
            </a:r>
            <a:r>
              <a:rPr lang="tr-TR" sz="2800" b="1" dirty="0">
                <a:solidFill>
                  <a:srgbClr val="00B050"/>
                </a:solidFill>
              </a:rPr>
              <a:t>B maddesine doymamış </a:t>
            </a:r>
            <a:r>
              <a:rPr lang="tr-TR" sz="2800" b="1" dirty="0">
                <a:solidFill>
                  <a:schemeClr val="tx2"/>
                </a:solidFill>
              </a:rPr>
              <a:t>olduğundan, bu süreçte çözeltideki B maddesinin konsantrasyonu da gittikçe artar ve bu nedenle </a:t>
            </a:r>
            <a:r>
              <a:rPr lang="tr-TR" sz="2800" b="1" dirty="0">
                <a:solidFill>
                  <a:srgbClr val="7030A0"/>
                </a:solidFill>
              </a:rPr>
              <a:t>birinci </a:t>
            </a:r>
            <a:r>
              <a:rPr lang="tr-TR" sz="2800" b="1" dirty="0" err="1">
                <a:solidFill>
                  <a:srgbClr val="7030A0"/>
                </a:solidFill>
              </a:rPr>
              <a:t>kriyohidrik</a:t>
            </a:r>
            <a:r>
              <a:rPr lang="tr-TR" sz="2800" b="1" dirty="0">
                <a:solidFill>
                  <a:srgbClr val="7030A0"/>
                </a:solidFill>
              </a:rPr>
              <a:t> derece sabit kalamaz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Nihayet çözelti B maddesine de doyar ve </a:t>
            </a:r>
            <a:r>
              <a:rPr lang="tr-TR" sz="2800" b="1" dirty="0">
                <a:solidFill>
                  <a:srgbClr val="0070C0"/>
                </a:solidFill>
              </a:rPr>
              <a:t>ikinci (son) </a:t>
            </a:r>
            <a:r>
              <a:rPr lang="tr-TR" sz="2800" b="1" dirty="0" err="1">
                <a:solidFill>
                  <a:srgbClr val="0070C0"/>
                </a:solidFill>
              </a:rPr>
              <a:t>kriyohidrik</a:t>
            </a:r>
            <a:r>
              <a:rPr lang="tr-TR" sz="2800" b="1" dirty="0">
                <a:solidFill>
                  <a:srgbClr val="0070C0"/>
                </a:solidFill>
              </a:rPr>
              <a:t> sıcaklığa erişilir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324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bundan sonra bu sabit sıcaklıkta devam eder ve bu sırada donan suya eşdeğer miktarda A ve B maddeleri de birlikte kristalize olup ayrılırken, </a:t>
            </a:r>
            <a:r>
              <a:rPr lang="tr-TR" sz="2800" b="1" dirty="0">
                <a:solidFill>
                  <a:srgbClr val="0070C0"/>
                </a:solidFill>
              </a:rPr>
              <a:t>çözeltinin A ve B maddeleri bakımından konsantrasyonu sabit kalır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Nihayet olay sona erip </a:t>
            </a:r>
            <a:r>
              <a:rPr lang="tr-TR" sz="2800" b="1" dirty="0">
                <a:solidFill>
                  <a:srgbClr val="FF0000"/>
                </a:solidFill>
              </a:rPr>
              <a:t>tüm kitle donmuş olur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3406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</a:t>
            </a:r>
            <a:r>
              <a:rPr lang="tr-TR" sz="2800" b="1" dirty="0">
                <a:solidFill>
                  <a:srgbClr val="0070C0"/>
                </a:solidFill>
              </a:rPr>
              <a:t>iki farklı çözünmüş madde </a:t>
            </a:r>
            <a:r>
              <a:rPr lang="tr-TR" sz="2800" b="1" dirty="0">
                <a:solidFill>
                  <a:schemeClr val="tx2"/>
                </a:solidFill>
              </a:rPr>
              <a:t>içeren bir çözeltinin belli bir sıcaklıkta donmaya başladığı ve donmanın son </a:t>
            </a:r>
            <a:r>
              <a:rPr lang="tr-TR" sz="2800" b="1" dirty="0" err="1">
                <a:solidFill>
                  <a:schemeClr val="tx2"/>
                </a:solidFill>
              </a:rPr>
              <a:t>kriyohidrik</a:t>
            </a:r>
            <a:r>
              <a:rPr lang="tr-TR" sz="2800" b="1" dirty="0">
                <a:solidFill>
                  <a:schemeClr val="tx2"/>
                </a:solidFill>
              </a:rPr>
              <a:t> noktada sona ermekte olduğu görülmektedir.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İkiden fazla madde içeren çözeltiler için de aynı ilkeye uygun donma grafikleri belirmektedir. </a:t>
            </a:r>
          </a:p>
        </p:txBody>
      </p:sp>
    </p:spTree>
    <p:extLst>
      <p:ext uri="{BB962C8B-B14F-4D97-AF65-F5344CB8AC3E}">
        <p14:creationId xmlns:p14="http://schemas.microsoft.com/office/powerpoint/2010/main" val="381173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Örneğin, </a:t>
            </a:r>
            <a:r>
              <a:rPr lang="tr-TR" sz="2800" b="1" dirty="0">
                <a:solidFill>
                  <a:srgbClr val="00B0F0"/>
                </a:solidFill>
              </a:rPr>
              <a:t>-1 °C'deki </a:t>
            </a:r>
            <a:r>
              <a:rPr lang="tr-TR" sz="2800" b="1" dirty="0">
                <a:solidFill>
                  <a:schemeClr val="tx2"/>
                </a:solidFill>
              </a:rPr>
              <a:t>etin su aktivitesinin </a:t>
            </a:r>
            <a:r>
              <a:rPr lang="tr-TR" sz="2800" b="1" dirty="0">
                <a:solidFill>
                  <a:srgbClr val="FF0000"/>
                </a:solidFill>
              </a:rPr>
              <a:t>0,990</a:t>
            </a:r>
            <a:r>
              <a:rPr lang="tr-TR" sz="2800" b="1" dirty="0">
                <a:solidFill>
                  <a:schemeClr val="tx2"/>
                </a:solidFill>
              </a:rPr>
              <a:t> olarak saptanmıştır, donma sonunda </a:t>
            </a:r>
            <a:r>
              <a:rPr lang="tr-TR" sz="2800" b="1" dirty="0">
                <a:solidFill>
                  <a:srgbClr val="0070C0"/>
                </a:solidFill>
              </a:rPr>
              <a:t>-30 °C'ye </a:t>
            </a:r>
            <a:r>
              <a:rPr lang="tr-TR" sz="2800" b="1" dirty="0">
                <a:solidFill>
                  <a:schemeClr val="tx2"/>
                </a:solidFill>
              </a:rPr>
              <a:t>soğutulması halinde bu değerin </a:t>
            </a:r>
            <a:r>
              <a:rPr lang="tr-TR" sz="2800" b="1" dirty="0">
                <a:solidFill>
                  <a:srgbClr val="FF0000"/>
                </a:solidFill>
              </a:rPr>
              <a:t>0,746</a:t>
            </a:r>
            <a:r>
              <a:rPr lang="tr-TR" sz="2800" b="1" dirty="0">
                <a:solidFill>
                  <a:schemeClr val="tx2"/>
                </a:solidFill>
              </a:rPr>
              <a:t>'ya düştüğünü beklenmiştir.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Soğuğun ikinci ve fakat temel etkisi, belli bir sıcaklığın altında </a:t>
            </a:r>
            <a:r>
              <a:rPr lang="tr-TR" sz="2800" b="1" dirty="0">
                <a:solidFill>
                  <a:srgbClr val="00B050"/>
                </a:solidFill>
              </a:rPr>
              <a:t>mikroorganizma faaliyetlerinin </a:t>
            </a:r>
            <a:r>
              <a:rPr lang="tr-TR" sz="2800" b="1" dirty="0">
                <a:solidFill>
                  <a:schemeClr val="tx2"/>
                </a:solidFill>
              </a:rPr>
              <a:t>kesinlikle </a:t>
            </a:r>
            <a:r>
              <a:rPr lang="tr-TR" sz="2800" b="1" dirty="0">
                <a:solidFill>
                  <a:srgbClr val="FF0000"/>
                </a:solidFill>
              </a:rPr>
              <a:t>durmasına </a:t>
            </a:r>
            <a:r>
              <a:rPr lang="tr-TR" sz="2800" b="1" dirty="0">
                <a:solidFill>
                  <a:schemeClr val="tx2"/>
                </a:solidFill>
              </a:rPr>
              <a:t>dayanır. </a:t>
            </a:r>
          </a:p>
        </p:txBody>
      </p:sp>
    </p:spTree>
    <p:extLst>
      <p:ext uri="{BB962C8B-B14F-4D97-AF65-F5344CB8AC3E}">
        <p14:creationId xmlns:p14="http://schemas.microsoft.com/office/powerpoint/2010/main" val="205121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8" y="374073"/>
            <a:ext cx="4616884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Şekilde görüldüğü gibi gerek </a:t>
            </a:r>
            <a:r>
              <a:rPr lang="tr-TR" sz="2800" b="1" dirty="0">
                <a:solidFill>
                  <a:srgbClr val="0070C0"/>
                </a:solidFill>
              </a:rPr>
              <a:t>gıda zehirlenmesine </a:t>
            </a:r>
            <a:r>
              <a:rPr lang="tr-TR" sz="2800" b="1" dirty="0">
                <a:solidFill>
                  <a:schemeClr val="tx2"/>
                </a:solidFill>
              </a:rPr>
              <a:t>neden olan mikroorganizmaların, gerekse </a:t>
            </a:r>
            <a:r>
              <a:rPr lang="tr-TR" sz="2800" b="1" dirty="0" err="1">
                <a:solidFill>
                  <a:srgbClr val="7030A0"/>
                </a:solidFill>
              </a:rPr>
              <a:t>psikrofilik</a:t>
            </a:r>
            <a:r>
              <a:rPr lang="tr-TR" sz="2800" b="1" dirty="0">
                <a:solidFill>
                  <a:srgbClr val="7030A0"/>
                </a:solidFill>
              </a:rPr>
              <a:t> mikroorganizmaların</a:t>
            </a:r>
            <a:r>
              <a:rPr lang="tr-TR" sz="2800" b="1" dirty="0">
                <a:solidFill>
                  <a:schemeClr val="tx2"/>
                </a:solidFill>
              </a:rPr>
              <a:t> faaliyetleri -10 °C </a:t>
            </a:r>
            <a:r>
              <a:rPr lang="tr-TR" sz="2800" b="1" dirty="0" err="1">
                <a:solidFill>
                  <a:schemeClr val="tx2"/>
                </a:solidFill>
              </a:rPr>
              <a:t>nin</a:t>
            </a:r>
            <a:r>
              <a:rPr lang="tr-TR" sz="2800" b="1" dirty="0">
                <a:solidFill>
                  <a:schemeClr val="tx2"/>
                </a:solidFill>
              </a:rPr>
              <a:t> altında kesinlikle durmaktadır.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0F4A469-07AE-4D58-89BF-2D445E0EB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480" y="374073"/>
            <a:ext cx="6045554" cy="576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1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dondurarak muhafazada </a:t>
            </a:r>
            <a:r>
              <a:rPr lang="tr-TR" sz="2800" b="1" dirty="0">
                <a:solidFill>
                  <a:srgbClr val="0070C0"/>
                </a:solidFill>
              </a:rPr>
              <a:t>mikrobiyolojik bozulmanın önlenmesi </a:t>
            </a:r>
            <a:r>
              <a:rPr lang="tr-TR" sz="2800" b="1" dirty="0">
                <a:solidFill>
                  <a:schemeClr val="tx2"/>
                </a:solidFill>
              </a:rPr>
              <a:t>açısından uygulanabilecek </a:t>
            </a:r>
            <a:r>
              <a:rPr lang="tr-TR" sz="2800" b="1" dirty="0">
                <a:solidFill>
                  <a:srgbClr val="0070C0"/>
                </a:solidFill>
              </a:rPr>
              <a:t>en yüksek sıcaklık -10 °C</a:t>
            </a:r>
            <a:r>
              <a:rPr lang="tr-TR" sz="2800" b="1" dirty="0">
                <a:solidFill>
                  <a:schemeClr val="tx2"/>
                </a:solidFill>
              </a:rPr>
              <a:t>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Bazı mikroorganizmaların </a:t>
            </a:r>
            <a:r>
              <a:rPr lang="tr-TR" sz="2800" b="1" dirty="0">
                <a:solidFill>
                  <a:srgbClr val="C00000"/>
                </a:solidFill>
              </a:rPr>
              <a:t>-18 °C'nin altında </a:t>
            </a:r>
            <a:r>
              <a:rPr lang="tr-TR" sz="2800" b="1" dirty="0">
                <a:solidFill>
                  <a:schemeClr val="tx2"/>
                </a:solidFill>
              </a:rPr>
              <a:t>dahi </a:t>
            </a:r>
            <a:r>
              <a:rPr lang="tr-TR" sz="2800" b="1" dirty="0">
                <a:solidFill>
                  <a:srgbClr val="00B050"/>
                </a:solidFill>
              </a:rPr>
              <a:t>çok yavaş </a:t>
            </a:r>
            <a:r>
              <a:rPr lang="tr-TR" sz="2800" b="1" dirty="0">
                <a:solidFill>
                  <a:schemeClr val="tx2"/>
                </a:solidFill>
              </a:rPr>
              <a:t>faaliyet gösterebilmeleri, dondurarak muhafazada benimsenen bu temel ilkenin değişmesine bir neden oluşturamaz.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22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Çünkü, bulaşması dahi küçük bir olasılık olan bu tip mikroorganizmaların dondurulmuş ürünlerde -18 °C ile -20 °C'lerde </a:t>
            </a:r>
            <a:r>
              <a:rPr lang="tr-TR" sz="2800" b="1" dirty="0">
                <a:solidFill>
                  <a:srgbClr val="0070C0"/>
                </a:solidFill>
              </a:rPr>
              <a:t>belli bir bozulmaya neden olmaları hemen hemen olanaksızdır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Image result for microorganisms freezing">
            <a:extLst>
              <a:ext uri="{FF2B5EF4-FFF2-40B4-BE49-F238E27FC236}">
                <a16:creationId xmlns:a16="http://schemas.microsoft.com/office/drawing/2014/main" id="{523A8107-D6E3-4D7E-82BA-3E9A3FD3A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703" y="2559627"/>
            <a:ext cx="58674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donma hızı ile kristal iriliği arasındaki ilişki">
            <a:extLst>
              <a:ext uri="{FF2B5EF4-FFF2-40B4-BE49-F238E27FC236}">
                <a16:creationId xmlns:a16="http://schemas.microsoft.com/office/drawing/2014/main" id="{3A45B3E5-EB36-44EE-8C2B-7906F9912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3429000"/>
            <a:ext cx="28575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49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2110</Words>
  <Application>Microsoft Office PowerPoint</Application>
  <PresentationFormat>Widescreen</PresentationFormat>
  <Paragraphs>126</Paragraphs>
  <Slides>54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Arial</vt:lpstr>
      <vt:lpstr>Euphemia</vt:lpstr>
      <vt:lpstr>Plantagenet Cherokee</vt:lpstr>
      <vt:lpstr>Wingdings</vt:lpstr>
      <vt:lpstr>Academic Literature 16x9</vt:lpstr>
      <vt:lpstr>GDM 403  Temel İşlemler Uygulamaları Gıdaların dondurulmaları</vt:lpstr>
      <vt:lpstr>Bu Hafta</vt:lpstr>
      <vt:lpstr>Gıdaların dondurulmaları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Donma olayı Suyun donması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Donma olayı Donma grafikleri  </vt:lpstr>
      <vt:lpstr>PowerPoint Presentation</vt:lpstr>
      <vt:lpstr>Donma grafikleri  Saf suyun donma grafiği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Donma grafikleri  Basit bir çözeltinin donma grafiği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Donma grafikleri  birden fazla çözünmüş madde içeren çözeltinin donma grafiği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2026-04-07T06:41:35Z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