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28"/>
  </p:notesMasterIdLst>
  <p:handoutMasterIdLst>
    <p:handoutMasterId r:id="rId29"/>
  </p:handoutMasterIdLst>
  <p:sldIdLst>
    <p:sldId id="256" r:id="rId3"/>
    <p:sldId id="304" r:id="rId4"/>
    <p:sldId id="375" r:id="rId5"/>
    <p:sldId id="378" r:id="rId6"/>
    <p:sldId id="377" r:id="rId7"/>
    <p:sldId id="379" r:id="rId8"/>
    <p:sldId id="402" r:id="rId9"/>
    <p:sldId id="383" r:id="rId10"/>
    <p:sldId id="403" r:id="rId11"/>
    <p:sldId id="398" r:id="rId12"/>
    <p:sldId id="399" r:id="rId13"/>
    <p:sldId id="380" r:id="rId14"/>
    <p:sldId id="381" r:id="rId15"/>
    <p:sldId id="401" r:id="rId16"/>
    <p:sldId id="391" r:id="rId17"/>
    <p:sldId id="385" r:id="rId18"/>
    <p:sldId id="386" r:id="rId19"/>
    <p:sldId id="390" r:id="rId20"/>
    <p:sldId id="392" r:id="rId21"/>
    <p:sldId id="393" r:id="rId22"/>
    <p:sldId id="394" r:id="rId23"/>
    <p:sldId id="395" r:id="rId24"/>
    <p:sldId id="396" r:id="rId25"/>
    <p:sldId id="404" r:id="rId26"/>
    <p:sldId id="39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CCECFF"/>
    <a:srgbClr val="FFF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43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1310656"/>
            <a:ext cx="5734050" cy="3201129"/>
          </a:xfrm>
        </p:spPr>
        <p:txBody>
          <a:bodyPr anchor="ctr">
            <a:normAutofit/>
          </a:bodyPr>
          <a:lstStyle/>
          <a:p>
            <a:pPr algn="ctr" rtl="0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İşlemler Uygulamaları</a:t>
            </a:r>
            <a:br>
              <a:rPr lang="tr-TR" sz="4000" dirty="0"/>
            </a:br>
            <a:r>
              <a:rPr lang="tr-TR" dirty="0">
                <a:solidFill>
                  <a:srgbClr val="FF0000"/>
                </a:solidFill>
              </a:rPr>
              <a:t>Soğutma</a:t>
            </a: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</a:t>
            </a:r>
            <a:r>
              <a:rPr lang="tr-TR" sz="240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Farhan ALFİN</a:t>
            </a:r>
            <a:endParaRPr lang="tr-TR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  <p:pic>
        <p:nvPicPr>
          <p:cNvPr id="8" name="Picture 2" descr="Related image">
            <a:extLst>
              <a:ext uri="{FF2B5EF4-FFF2-40B4-BE49-F238E27FC236}">
                <a16:creationId xmlns:a16="http://schemas.microsoft.com/office/drawing/2014/main" id="{ED4F932E-D85D-46CA-8A01-E52CF7BF8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063" y="2143125"/>
            <a:ext cx="5210938" cy="344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Sıcaklık-süre grafiklerinde, "</a:t>
            </a:r>
            <a:r>
              <a:rPr lang="tr-TR" sz="2800" b="1" dirty="0">
                <a:solidFill>
                  <a:srgbClr val="FF0000"/>
                </a:solidFill>
              </a:rPr>
              <a:t>sıcaklık oranı</a:t>
            </a:r>
            <a:r>
              <a:rPr lang="tr-TR" sz="2800" b="1" dirty="0">
                <a:solidFill>
                  <a:schemeClr val="tx2"/>
                </a:solidFill>
              </a:rPr>
              <a:t>" grafiğin </a:t>
            </a:r>
            <a:r>
              <a:rPr lang="tr-TR" sz="2800" b="1" dirty="0" err="1">
                <a:solidFill>
                  <a:srgbClr val="FF0000"/>
                </a:solidFill>
              </a:rPr>
              <a:t>log</a:t>
            </a:r>
            <a:r>
              <a:rPr lang="tr-TR" sz="2800" b="1" dirty="0">
                <a:solidFill>
                  <a:schemeClr val="tx2"/>
                </a:solidFill>
              </a:rPr>
              <a:t> işaretli ordinatına, </a:t>
            </a:r>
            <a:r>
              <a:rPr lang="tr-TR" sz="2800" b="1" dirty="0">
                <a:solidFill>
                  <a:srgbClr val="FF0000"/>
                </a:solidFill>
              </a:rPr>
              <a:t>N</a:t>
            </a:r>
            <a:r>
              <a:rPr lang="tr-TR" sz="2800" b="1" baseline="-25000" dirty="0">
                <a:solidFill>
                  <a:srgbClr val="FF0000"/>
                </a:solidFill>
              </a:rPr>
              <a:t>FO</a:t>
            </a:r>
            <a:r>
              <a:rPr lang="tr-TR" sz="2800" b="1" dirty="0">
                <a:solidFill>
                  <a:schemeClr val="tx2"/>
                </a:solidFill>
              </a:rPr>
              <a:t> ise </a:t>
            </a:r>
            <a:r>
              <a:rPr lang="tr-TR" sz="2800" b="1" dirty="0" err="1">
                <a:solidFill>
                  <a:schemeClr val="tx2"/>
                </a:solidFill>
              </a:rPr>
              <a:t>linear</a:t>
            </a:r>
            <a:r>
              <a:rPr lang="tr-TR" sz="2800" b="1" dirty="0">
                <a:solidFill>
                  <a:schemeClr val="tx2"/>
                </a:solidFill>
              </a:rPr>
              <a:t> işaretli apsise işlenmiştir.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00B050"/>
                </a:solidFill>
              </a:rPr>
              <a:t>Biot</a:t>
            </a:r>
            <a:r>
              <a:rPr lang="tr-TR" sz="2800" b="1" dirty="0">
                <a:solidFill>
                  <a:srgbClr val="00B050"/>
                </a:solidFill>
              </a:rPr>
              <a:t> sayısı </a:t>
            </a:r>
            <a:r>
              <a:rPr lang="tr-TR" sz="2800" b="1" dirty="0">
                <a:solidFill>
                  <a:schemeClr val="tx2"/>
                </a:solidFill>
              </a:rPr>
              <a:t>ise; (k/h r) formunda yani; (1/</a:t>
            </a:r>
            <a:r>
              <a:rPr lang="tr-TR" sz="2800" b="1" dirty="0" err="1">
                <a:solidFill>
                  <a:schemeClr val="tx2"/>
                </a:solidFill>
              </a:rPr>
              <a:t>N</a:t>
            </a:r>
            <a:r>
              <a:rPr lang="tr-TR" sz="2800" b="1" baseline="-25000" dirty="0" err="1">
                <a:solidFill>
                  <a:schemeClr val="tx2"/>
                </a:solidFill>
              </a:rPr>
              <a:t>Bi</a:t>
            </a:r>
            <a:r>
              <a:rPr lang="tr-TR" sz="2800" b="1" dirty="0">
                <a:solidFill>
                  <a:schemeClr val="tx2"/>
                </a:solidFill>
              </a:rPr>
              <a:t>) olarak grafikte düz hatlar şeklinde yer almıştır.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nedenle grafikten yararlanabilmek için önce "</a:t>
            </a:r>
            <a:r>
              <a:rPr lang="tr-TR" sz="2800" b="1" dirty="0">
                <a:solidFill>
                  <a:srgbClr val="FF0000"/>
                </a:solidFill>
              </a:rPr>
              <a:t>sıcaklık oranı</a:t>
            </a:r>
            <a:r>
              <a:rPr lang="tr-TR" sz="2800" b="1" dirty="0">
                <a:solidFill>
                  <a:schemeClr val="tx2"/>
                </a:solidFill>
              </a:rPr>
              <a:t>" (aşağıdaki eşitlik) ve (1/</a:t>
            </a:r>
            <a:r>
              <a:rPr lang="tr-TR" sz="2800" b="1" dirty="0" err="1">
                <a:solidFill>
                  <a:schemeClr val="tx2"/>
                </a:solidFill>
              </a:rPr>
              <a:t>N</a:t>
            </a:r>
            <a:r>
              <a:rPr lang="tr-TR" sz="2800" b="1" baseline="-25000" dirty="0" err="1">
                <a:solidFill>
                  <a:schemeClr val="tx2"/>
                </a:solidFill>
              </a:rPr>
              <a:t>Bi</a:t>
            </a:r>
            <a:r>
              <a:rPr lang="tr-TR" sz="2800" b="1" dirty="0">
                <a:solidFill>
                  <a:schemeClr val="tx2"/>
                </a:solidFill>
              </a:rPr>
              <a:t>) hesaplanmalıdır. </a:t>
            </a:r>
          </a:p>
        </p:txBody>
      </p:sp>
    </p:spTree>
    <p:extLst>
      <p:ext uri="{BB962C8B-B14F-4D97-AF65-F5344CB8AC3E}">
        <p14:creationId xmlns:p14="http://schemas.microsoft.com/office/powerpoint/2010/main" val="403392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Sıcaklık oranı ;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Burada; </a:t>
                </a:r>
              </a:p>
              <a:p>
                <a:pPr lvl="1" algn="l" rtl="0">
                  <a:lnSpc>
                    <a:spcPct val="150000"/>
                  </a:lnSpc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a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Soğutucu (ısıtıcı) ortam sıcaklığı, °C </a:t>
                </a:r>
              </a:p>
              <a:p>
                <a:pPr lvl="1" algn="l" rtl="0">
                  <a:lnSpc>
                    <a:spcPct val="150000"/>
                  </a:lnSpc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i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Soğuyan (ısınan) cismin başlangıç sıcaklığı, °C </a:t>
                </a:r>
              </a:p>
              <a:p>
                <a:pPr lvl="1" algn="l" rtl="0">
                  <a:lnSpc>
                    <a:spcPct val="150000"/>
                  </a:lnSpc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T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f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Soğuyan (ısınan) cismin son sıcaklığı, °C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Buna göre soğutulan çileklerde sıcaklık oranı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𝟐𝟏𝟕</m:t>
                      </m:r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88998916-278A-4A8C-9DB4-231B9704817B}"/>
                  </a:ext>
                </a:extLst>
              </p:cNvPr>
              <p:cNvSpPr/>
              <p:nvPr/>
            </p:nvSpPr>
            <p:spPr>
              <a:xfrm>
                <a:off x="4896967" y="526473"/>
                <a:ext cx="1481046" cy="9714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sub>
                          </m:sSub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sub>
                          </m:sSub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88998916-278A-4A8C-9DB4-231B970481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6967" y="526473"/>
                <a:ext cx="1481046" cy="9714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207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Tanımlanan koşullar dikkate alınarak aşağıdaki eşitlik yardımıyla önce </a:t>
                </a:r>
                <a:r>
                  <a:rPr lang="tr-TR" sz="2800" b="1" dirty="0" err="1">
                    <a:solidFill>
                      <a:srgbClr val="0070C0"/>
                    </a:solidFill>
                  </a:rPr>
                  <a:t>Biot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 sayısı </a:t>
                </a:r>
                <a:r>
                  <a:rPr lang="tr-TR" sz="2800" b="1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(N</a:t>
                </a:r>
                <a:r>
                  <a:rPr lang="tr-TR" sz="2800" b="1" baseline="-25000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BI</a:t>
                </a:r>
                <a:r>
                  <a:rPr lang="tr-TR" sz="2800" b="1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) hesaplanır.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 err="1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Biot</a:t>
                </a:r>
                <a:r>
                  <a:rPr lang="tr-TR" sz="2800" b="1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sayısı, soğutulan (veya ısıtılan) materyalin ısı transferine karşı iç ve dış direncinin düzeyini yansıtan bir değerdir.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𝐍</m:t>
                          </m:r>
                        </m:e>
                        <m: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𝐁𝐢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𝐫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ikdörtgen 2">
            <a:extLst>
              <a:ext uri="{FF2B5EF4-FFF2-40B4-BE49-F238E27FC236}">
                <a16:creationId xmlns:a16="http://schemas.microsoft.com/office/drawing/2014/main" id="{D328A335-AADE-4B23-AAB7-2264FEC23439}"/>
              </a:ext>
            </a:extLst>
          </p:cNvPr>
          <p:cNvSpPr/>
          <p:nvPr/>
        </p:nvSpPr>
        <p:spPr>
          <a:xfrm>
            <a:off x="3689443" y="3352800"/>
            <a:ext cx="6786666" cy="5035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 : Yüzey film ısı transfer katsayısı, 10 W/ m</a:t>
            </a:r>
            <a:r>
              <a:rPr lang="tr-TR" sz="2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°C 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80EC0A8-0683-49F1-B704-A479C4DF9FA0}"/>
              </a:ext>
            </a:extLst>
          </p:cNvPr>
          <p:cNvSpPr/>
          <p:nvPr/>
        </p:nvSpPr>
        <p:spPr>
          <a:xfrm>
            <a:off x="7580659" y="4723118"/>
            <a:ext cx="3818664" cy="1865126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 : Küre şeklindeki cisimler için bu değer yarı çaptır. Buna göre çileklerde r = 0.0125 m 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1DBEF7E0-1C63-4680-816B-F7848E9D3AC7}"/>
              </a:ext>
            </a:extLst>
          </p:cNvPr>
          <p:cNvSpPr/>
          <p:nvPr/>
        </p:nvSpPr>
        <p:spPr>
          <a:xfrm>
            <a:off x="1762517" y="5655681"/>
            <a:ext cx="5448928" cy="503599"/>
          </a:xfrm>
          <a:prstGeom prst="rect">
            <a:avLst/>
          </a:prstGeom>
          <a:solidFill>
            <a:srgbClr val="FFCCCC"/>
          </a:solidFill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 : Isıl iletkenlik katsayısı, 0,3 W/ m °C </a:t>
            </a:r>
          </a:p>
        </p:txBody>
      </p:sp>
    </p:spTree>
    <p:extLst>
      <p:ext uri="{BB962C8B-B14F-4D97-AF65-F5344CB8AC3E}">
        <p14:creationId xmlns:p14="http://schemas.microsoft.com/office/powerpoint/2010/main" val="247981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/>
                <a:r>
                  <a:rPr lang="tr-TR" sz="2800" b="1" dirty="0">
                    <a:solidFill>
                      <a:schemeClr val="tx2"/>
                    </a:solidFill>
                  </a:rPr>
                  <a:t>Buna göre: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𝐍</m:t>
                          </m:r>
                        </m:e>
                        <m:sub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𝐁𝐢</m:t>
                          </m:r>
                        </m:sub>
                      </m:sSub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𝟎𝟏𝟐𝟓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𝟒𝟏𝟕</m:t>
                      </m:r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Böylece boyutsuz bir değer olan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Biot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sayısının 0,417 olduğu saptanmıştır.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 err="1">
                    <a:solidFill>
                      <a:srgbClr val="FF0000"/>
                    </a:solidFill>
                  </a:rPr>
                  <a:t>Biot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sayısının 0,1 - 40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arasında bulunması, soğutulan (veya ısıtılan) materyalde ısı transferine belirli bir iç ve dış direnç olduğunu gösterir. 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t="-1738" r="-11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727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ve, buna göre: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𝑩𝒊</m:t>
                              </m:r>
                            </m:sub>
                          </m:sSub>
                        </m:den>
                      </m:f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𝟒𝟏𝟕</m:t>
                          </m:r>
                        </m:den>
                      </m:f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Böylece, sıcaklık oranı = 0,217 ve 1 /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N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Bi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= 2,4 değerlerinden yararlanılarak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Şekil'deki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grafikten N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FO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= 1,3 değeri bulunur.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497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endParaRPr lang="tr-TR" sz="2800" b="1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652C46F9-3EB9-49F3-8CD3-AD7E59A56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896" y="374073"/>
            <a:ext cx="10207011" cy="6099311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id="{3281BA86-495D-4E16-952D-8CE0C615C6F0}"/>
              </a:ext>
            </a:extLst>
          </p:cNvPr>
          <p:cNvCxnSpPr>
            <a:cxnSpLocks/>
          </p:cNvCxnSpPr>
          <p:nvPr/>
        </p:nvCxnSpPr>
        <p:spPr>
          <a:xfrm>
            <a:off x="2038357" y="4100080"/>
            <a:ext cx="4057643" cy="0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D4DF9953-F79E-4D9A-987E-8F007C7B846F}"/>
              </a:ext>
            </a:extLst>
          </p:cNvPr>
          <p:cNvCxnSpPr>
            <a:cxnSpLocks/>
          </p:cNvCxnSpPr>
          <p:nvPr/>
        </p:nvCxnSpPr>
        <p:spPr>
          <a:xfrm flipH="1">
            <a:off x="6058332" y="4113935"/>
            <a:ext cx="47626" cy="1778501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76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 fontScale="92500" lnSpcReduction="200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00B0F0"/>
                    </a:solidFill>
                  </a:rPr>
                  <a:t>Fourier sayısı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aşağıdaki eşitlikle tanımlanmaktadır :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𝐍</m:t>
                          </m:r>
                        </m:e>
                        <m:sub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𝐅𝐎</m:t>
                          </m:r>
                        </m:sub>
                      </m:sSub>
                      <m:r>
                        <a:rPr lang="tr-TR" sz="2800" b="1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𝛒</m:t>
                              </m:r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e>
                            <m:sub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𝐏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𝐭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𝐫</m:t>
                              </m:r>
                            </m:e>
                            <m:sup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k : ısıl iletkenlik katsayısı, W/ m °C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ρ : Yoğunluk, kg/ m</a:t>
                </a:r>
                <a:r>
                  <a:rPr lang="tr-TR" sz="2800" b="1" baseline="30000" dirty="0">
                    <a:solidFill>
                      <a:schemeClr val="tx2"/>
                    </a:solidFill>
                  </a:rPr>
                  <a:t>3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 err="1">
                    <a:solidFill>
                      <a:schemeClr val="tx2"/>
                    </a:solidFill>
                  </a:rPr>
                  <a:t>c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P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: Özgül ısı J/ kg °C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t : Süre, s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r : Karakteristik boyut, m. Bu, bir cismin merkezinden yüzeyine olan en kısa mesafedir. Küre şeklindeki cisimler için bu, yarıçaptır.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9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523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𝝆</m:t>
                            </m:r>
                            <m:r>
                              <a:rPr lang="tr-TR" sz="28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tr-TR" sz="28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sub>
                        </m:sSub>
                      </m:den>
                    </m:f>
                    <m:r>
                      <a:rPr lang="tr-TR" sz="28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tr-TR" sz="2800" b="1" dirty="0">
                    <a:solidFill>
                      <a:schemeClr val="tx2"/>
                    </a:solidFill>
                  </a:rPr>
                  <a:t>  ile gösterilince;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Fourier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sayısı bazen;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tr-TR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𝑭𝑶</m:t>
                        </m:r>
                      </m:sub>
                    </m:sSub>
                    <m:r>
                      <a:rPr lang="tr-TR" sz="2800" b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𝛂</m:t>
                        </m:r>
                        <m:r>
                          <a:rPr lang="tr-TR" sz="28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tr-TR" sz="28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tr-TR" sz="28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b="1" dirty="0">
                    <a:solidFill>
                      <a:schemeClr val="tx2"/>
                    </a:solidFill>
                  </a:rPr>
                  <a:t>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şeklinde de verilmektedir.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 Burada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(α) değeri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ısıl yayınım 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(</a:t>
                </a:r>
                <a:r>
                  <a:rPr lang="en-US" sz="2800" b="1" dirty="0">
                    <a:solidFill>
                      <a:schemeClr val="tx2"/>
                    </a:solidFill>
                  </a:rPr>
                  <a:t>thermal diffusivity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) katsayısıdır ve birimi, m</a:t>
                </a:r>
                <a:r>
                  <a:rPr lang="tr-TR" sz="2800" b="1" baseline="30000" dirty="0">
                    <a:solidFill>
                      <a:schemeClr val="tx2"/>
                    </a:solidFill>
                  </a:rPr>
                  <a:t>2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/s'dir.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409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 fontScale="92500" lnSpcReduction="100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3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3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tr-TR" sz="3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𝑭𝑶</m:t>
                        </m:r>
                      </m:sub>
                    </m:sSub>
                    <m:r>
                      <a:rPr lang="tr-TR" sz="3000" b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3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0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𝐤</m:t>
                        </m:r>
                        <m:r>
                          <a:rPr lang="tr-TR" sz="30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tr-TR" sz="30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30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𝛒</m:t>
                            </m:r>
                            <m:r>
                              <a:rPr lang="tr-TR" sz="3000" b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tr-TR" sz="30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tr-TR" sz="30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tr-TR" sz="3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num>
                      <m:den>
                        <m:sSup>
                          <m:sSupPr>
                            <m:ctrlPr>
                              <a:rPr lang="tr-TR" sz="30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30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tr-TR" sz="30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tr-TR" sz="30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3000" b="1" dirty="0">
                    <a:solidFill>
                      <a:schemeClr val="tx2"/>
                    </a:solidFill>
                  </a:rPr>
                  <a:t>   olduğundan, eşitlik (t) için çözülünce: </a:t>
                </a:r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endParaRPr lang="tr-TR" sz="30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endParaRPr lang="tr-TR" sz="30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3000" b="1" dirty="0">
                    <a:solidFill>
                      <a:schemeClr val="tx2"/>
                    </a:solidFill>
                  </a:rPr>
                  <a:t>Verilmiş değerler ve bulunmuş olan (N</a:t>
                </a:r>
                <a:r>
                  <a:rPr lang="tr-TR" sz="3000" b="1" baseline="-25000" dirty="0">
                    <a:solidFill>
                      <a:schemeClr val="tx2"/>
                    </a:solidFill>
                  </a:rPr>
                  <a:t>FO</a:t>
                </a:r>
                <a:r>
                  <a:rPr lang="tr-TR" sz="3000" b="1" dirty="0">
                    <a:solidFill>
                      <a:schemeClr val="tx2"/>
                    </a:solidFill>
                  </a:rPr>
                  <a:t>) değeri eşitlikteki yerine konunca; </a:t>
                </a:r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:endParaRPr lang="tr-TR" sz="30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3000" b="1" dirty="0">
                    <a:solidFill>
                      <a:schemeClr val="tx2"/>
                    </a:solidFill>
                  </a:rPr>
                  <a:t>t = 2687 s veya t = 45 </a:t>
                </a:r>
                <a:r>
                  <a:rPr lang="tr-TR" sz="3000" b="1" dirty="0" err="1">
                    <a:solidFill>
                      <a:schemeClr val="tx2"/>
                    </a:solidFill>
                  </a:rPr>
                  <a:t>dak</a:t>
                </a:r>
                <a:r>
                  <a:rPr lang="tr-TR" sz="3000" b="1" dirty="0">
                    <a:solidFill>
                      <a:schemeClr val="tx2"/>
                    </a:solidFill>
                  </a:rPr>
                  <a:t> </a:t>
                </a:r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8E1B5C5-2B23-4642-B170-2E7E0539F1C7}"/>
                  </a:ext>
                </a:extLst>
              </p:cNvPr>
              <p:cNvSpPr/>
              <p:nvPr/>
            </p:nvSpPr>
            <p:spPr>
              <a:xfrm>
                <a:off x="3264359" y="4444505"/>
                <a:ext cx="5663282" cy="10135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𝐭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𝟑𝟕𝟖𝟎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𝟏𝟎𝟓𝟎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𝟎𝟏𝟐𝟓</m:t>
                              </m:r>
                              <m:r>
                                <a:rPr lang="tr-TR" sz="2800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8E1B5C5-2B23-4642-B170-2E7E0539F1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4359" y="4444505"/>
                <a:ext cx="5663282" cy="10135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0C60D871-A531-4554-B810-B82CDC6ECE62}"/>
                  </a:ext>
                </a:extLst>
              </p:cNvPr>
              <p:cNvSpPr/>
              <p:nvPr/>
            </p:nvSpPr>
            <p:spPr>
              <a:xfrm>
                <a:off x="4223054" y="1370138"/>
                <a:ext cx="2750497" cy="15808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𝐭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𝑭𝑶</m:t>
                          </m:r>
                        </m:sub>
                      </m:sSub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𝛒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sub>
                          </m:sSub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den>
                      </m:f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0C60D871-A531-4554-B810-B82CDC6ECE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054" y="1370138"/>
                <a:ext cx="2750497" cy="15808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15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göre, verilen koşullarda çileklerin 45 dakikada 20 °C'den 2 °C'ye soğumakta olduğu hesaplanmış bulunmaktadır.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Yukarıdaki örnekte </a:t>
            </a:r>
            <a:r>
              <a:rPr lang="tr-TR" sz="2800" b="1" dirty="0" err="1">
                <a:solidFill>
                  <a:schemeClr val="tx2"/>
                </a:solidFill>
              </a:rPr>
              <a:t>N</a:t>
            </a:r>
            <a:r>
              <a:rPr lang="tr-TR" sz="2800" b="1" baseline="-25000" dirty="0" err="1">
                <a:solidFill>
                  <a:schemeClr val="tx2"/>
                </a:solidFill>
              </a:rPr>
              <a:t>Bi</a:t>
            </a:r>
            <a:r>
              <a:rPr lang="tr-TR" sz="2800" b="1" dirty="0">
                <a:solidFill>
                  <a:schemeClr val="tx2"/>
                </a:solidFill>
              </a:rPr>
              <a:t> = 0,417 bulunmuş ve bu değer </a:t>
            </a:r>
            <a:r>
              <a:rPr lang="tr-TR" sz="2800" b="1" dirty="0">
                <a:solidFill>
                  <a:srgbClr val="0070C0"/>
                </a:solidFill>
              </a:rPr>
              <a:t>40'dan küçük </a:t>
            </a:r>
            <a:r>
              <a:rPr lang="tr-TR" sz="2800" b="1" dirty="0">
                <a:solidFill>
                  <a:schemeClr val="tx2"/>
                </a:solidFill>
              </a:rPr>
              <a:t>olduğu için, açıklanan yol izlenerek çözüme ulaşılmıştı.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12244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Soğuma Süresinin Hesaplanması </a:t>
            </a:r>
          </a:p>
        </p:txBody>
      </p:sp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id="{4E7A32FC-1854-4CA9-A2A1-74C2A4E2F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48" y="3069102"/>
            <a:ext cx="4933724" cy="326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327225B6-EF20-499F-B08A-DED06337F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472" y="2413675"/>
            <a:ext cx="5919010" cy="391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Ancak, eğer </a:t>
            </a:r>
            <a:r>
              <a:rPr lang="tr-TR" sz="2800" b="1" dirty="0" err="1">
                <a:solidFill>
                  <a:srgbClr val="0070C0"/>
                </a:solidFill>
              </a:rPr>
              <a:t>N</a:t>
            </a:r>
            <a:r>
              <a:rPr lang="tr-TR" sz="2800" b="1" baseline="-25000" dirty="0" err="1">
                <a:solidFill>
                  <a:srgbClr val="0070C0"/>
                </a:solidFill>
              </a:rPr>
              <a:t>Bi</a:t>
            </a:r>
            <a:r>
              <a:rPr lang="tr-TR" sz="2800" b="1" dirty="0">
                <a:solidFill>
                  <a:srgbClr val="0070C0"/>
                </a:solidFill>
              </a:rPr>
              <a:t> &gt; 40 </a:t>
            </a:r>
            <a:r>
              <a:rPr lang="tr-TR" sz="2800" b="1" dirty="0">
                <a:solidFill>
                  <a:schemeClr val="tx2"/>
                </a:solidFill>
              </a:rPr>
              <a:t>ise ısı transferine karşı yüzey direncinin dikkate alınmaya değmeyecek kadar düşük bir düzeyde olduğu sonucuna vardır.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 durumlarda yine aynı grafikler kullanılırsa da, bu defa sadece yüzeyin ısı transferine çok zayıf bir direnç gösterdiğini yansıtan k/h r = 0 eğrisinden yararlanılmak suretiyle N</a:t>
            </a:r>
            <a:r>
              <a:rPr lang="tr-TR" sz="2800" b="1" baseline="-25000" dirty="0">
                <a:solidFill>
                  <a:schemeClr val="tx2"/>
                </a:solidFill>
              </a:rPr>
              <a:t>FO</a:t>
            </a:r>
            <a:r>
              <a:rPr lang="tr-TR" sz="2800" b="1" dirty="0">
                <a:solidFill>
                  <a:schemeClr val="tx2"/>
                </a:solidFill>
              </a:rPr>
              <a:t> bulunur.</a:t>
            </a:r>
          </a:p>
        </p:txBody>
      </p:sp>
    </p:spTree>
    <p:extLst>
      <p:ext uri="{BB962C8B-B14F-4D97-AF65-F5344CB8AC3E}">
        <p14:creationId xmlns:p14="http://schemas.microsoft.com/office/powerpoint/2010/main" val="327797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Örnek 3.10 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Sıcaklığı 18 °C olan 7,6 cm çapındaki elmalar, 2 °C'deki su altında tutularak 4 °C'ye soğutulacaktır.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Suyun akışına bağlı olarak elma çevresinde yüzey film ısı transfer katsayısı, h = 45 W/m</a:t>
            </a:r>
            <a:r>
              <a:rPr lang="tr-TR" sz="2800" b="1" baseline="30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°C'dir.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Elmaların ısıl iletkenlik katsayısı, k= 0,420 W/m °C, özgül ısısı, </a:t>
            </a:r>
            <a:r>
              <a:rPr lang="tr-TR" sz="2800" b="1" dirty="0" err="1">
                <a:solidFill>
                  <a:schemeClr val="tx2"/>
                </a:solidFill>
              </a:rPr>
              <a:t>c</a:t>
            </a:r>
            <a:r>
              <a:rPr lang="tr-TR" sz="2800" b="1" baseline="-25000" dirty="0" err="1">
                <a:solidFill>
                  <a:schemeClr val="tx2"/>
                </a:solidFill>
              </a:rPr>
              <a:t>p</a:t>
            </a:r>
            <a:r>
              <a:rPr lang="tr-TR" sz="2800" b="1" dirty="0">
                <a:solidFill>
                  <a:schemeClr val="tx2"/>
                </a:solidFill>
              </a:rPr>
              <a:t> = 3600 J/kg °C ve yoğunluğu, ρ = 930 kg/m</a:t>
            </a:r>
            <a:r>
              <a:rPr lang="tr-TR" sz="2800" b="1" baseline="30000" dirty="0">
                <a:solidFill>
                  <a:schemeClr val="tx2"/>
                </a:solidFill>
              </a:rPr>
              <a:t>3</a:t>
            </a:r>
            <a:r>
              <a:rPr lang="tr-TR" sz="2800" b="1" dirty="0">
                <a:solidFill>
                  <a:schemeClr val="tx2"/>
                </a:solidFill>
              </a:rPr>
              <a:t>'dür.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Elmaların 18 °C'den, 4 °C'ye kadar soğuma süresini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5387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Çözüm :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Çözüm için önce </a:t>
                </a:r>
                <a:r>
                  <a:rPr lang="tr-TR" sz="2800" b="1" dirty="0" err="1">
                    <a:solidFill>
                      <a:srgbClr val="0070C0"/>
                    </a:solidFill>
                  </a:rPr>
                  <a:t>Biot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 sayısı </a:t>
                </a:r>
                <a:r>
                  <a:rPr lang="tr-TR" sz="2800" b="1" dirty="0"/>
                  <a:t>hesaplanır.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"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sıcaklık-süre</a:t>
                </a:r>
                <a:r>
                  <a:rPr lang="tr-TR" sz="2800" b="1" dirty="0"/>
                  <a:t>" grafiğinden yararlanılarak </a:t>
                </a:r>
                <a:r>
                  <a:rPr lang="tr-TR" sz="2800" b="1" dirty="0" err="1"/>
                  <a:t>Fourier</a:t>
                </a:r>
                <a:r>
                  <a:rPr lang="tr-TR" sz="2800" b="1" dirty="0"/>
                  <a:t> sayısı bulunup bu değerden süre hesaplanır.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𝐍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𝐁𝐢</m:t>
                          </m:r>
                        </m:sub>
                      </m:sSub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𝟒𝟓</m:t>
                          </m:r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𝟎𝟑𝟖</m:t>
                          </m:r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𝟒𝟐𝟎</m:t>
                          </m:r>
                        </m:den>
                      </m:f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𝟎𝟕</m:t>
                      </m:r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937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Hesaplanmış bulunan </a:t>
            </a:r>
            <a:r>
              <a:rPr lang="tr-TR" sz="2800" b="1" dirty="0" err="1">
                <a:solidFill>
                  <a:schemeClr val="tx2"/>
                </a:solidFill>
              </a:rPr>
              <a:t>N</a:t>
            </a:r>
            <a:r>
              <a:rPr lang="tr-TR" sz="2800" b="1" baseline="-25000" dirty="0" err="1">
                <a:solidFill>
                  <a:schemeClr val="tx2"/>
                </a:solidFill>
              </a:rPr>
              <a:t>Bi</a:t>
            </a:r>
            <a:r>
              <a:rPr lang="tr-TR" sz="2800" b="1" dirty="0">
                <a:solidFill>
                  <a:schemeClr val="tx2"/>
                </a:solidFill>
              </a:rPr>
              <a:t> sayısı, 0.1 - 40 arasında bir değer olduğundan ve böylece elmalarda ısı transferine sınırlı bir iç ve dış direnç bulunduğu anlaşıldığından sıcaklık-süre grafiğinden yararlanılabilir.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99768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Bu amaçla önce; "1 /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N</a:t>
                </a:r>
                <a:r>
                  <a:rPr lang="tr-TR" sz="2800" b="1" baseline="-25000" dirty="0" err="1">
                    <a:solidFill>
                      <a:schemeClr val="tx2"/>
                    </a:solidFill>
                  </a:rPr>
                  <a:t>Bi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" ve 3.22 No.'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lu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eşitlikle "sıcaklık oranı" hesaplanır: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𝐍</m:t>
                              </m:r>
                            </m:e>
                            <m:sub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𝐁𝐢</m:t>
                              </m:r>
                            </m:sub>
                          </m:sSub>
                        </m:den>
                      </m:f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𝟎𝟕</m:t>
                          </m:r>
                        </m:den>
                      </m:f>
                      <m:r>
                        <a:rPr lang="tr-TR" sz="2800" b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𝟐𝟒𝟔</m:t>
                      </m:r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tr-TR" sz="28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𝐒</m:t>
                    </m:r>
                    <m:r>
                      <a:rPr lang="tr-TR" sz="2800" b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ı</m:t>
                    </m:r>
                    <m:r>
                      <a:rPr lang="tr-TR" sz="28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𝐜𝐚𝐤𝐥</m:t>
                    </m:r>
                    <m:r>
                      <a:rPr lang="tr-TR" sz="2800" b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ı</m:t>
                    </m:r>
                    <m:r>
                      <a:rPr lang="tr-TR" sz="28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𝐤</m:t>
                    </m:r>
                    <m:r>
                      <a:rPr lang="tr-TR" sz="2800" b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𝐨𝐫𝐚𝐧</m:t>
                    </m:r>
                    <m:r>
                      <a:rPr lang="tr-TR" sz="2800" b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ı =</m:t>
                    </m:r>
                    <m:f>
                      <m:fPr>
                        <m:ctrlPr>
                          <a:rPr lang="tr-TR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𝐓</m:t>
                            </m:r>
                          </m:e>
                          <m:sub>
                            <m:r>
                              <a:rPr lang="tr-TR" sz="2800" b="1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𝐚</m:t>
                            </m:r>
                          </m:sub>
                        </m:sSub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28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𝐓</m:t>
                            </m:r>
                          </m:e>
                          <m:sub>
                            <m:r>
                              <a:rPr lang="tr-TR" sz="2800" b="1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𝐟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𝐓</m:t>
                            </m:r>
                          </m:e>
                          <m:sub>
                            <m:r>
                              <a:rPr lang="tr-TR" sz="2800" b="1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𝐚</m:t>
                            </m:r>
                          </m:sub>
                        </m:sSub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28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𝐓</m:t>
                            </m:r>
                          </m:e>
                          <m:sub>
                            <m:r>
                              <a:rPr lang="tr-TR" sz="2800" b="1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𝐢</m:t>
                            </m:r>
                          </m:sub>
                        </m:sSub>
                      </m:den>
                    </m:f>
                    <m:r>
                      <a:rPr lang="tr-TR" sz="28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−(</m:t>
                        </m:r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−(</m:t>
                        </m:r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  <m:r>
                          <a:rPr lang="tr-TR" sz="2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tr-TR" sz="28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tr-TR" sz="28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sz="28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𝟏𝟐𝟓</m:t>
                    </m:r>
                  </m:oMath>
                </a14:m>
                <a:r>
                  <a:rPr lang="tr-TR" sz="2800" b="1" dirty="0">
                    <a:solidFill>
                      <a:schemeClr val="tx2"/>
                    </a:solidFill>
                  </a:rPr>
                  <a:t>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Bu değerden yararlanılarak ilgili grafikten N</a:t>
                </a:r>
                <a:r>
                  <a:rPr lang="tr-TR" sz="2800" b="1" baseline="-25000" dirty="0">
                    <a:solidFill>
                      <a:schemeClr val="tx2"/>
                    </a:solidFill>
                  </a:rPr>
                  <a:t>FO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 = 0,48 bulunur. 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163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Buna göre (t) süresi: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𝐭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𝟒𝟖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𝟗𝟑𝟎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𝟑𝟔𝟎𝟎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𝟎𝟑𝟖</m:t>
                              </m:r>
                              <m:r>
                                <a:rPr lang="tr-TR" sz="2800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𝟒𝟐𝟎</m:t>
                          </m:r>
                        </m:den>
                      </m:f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t = 5525 s, yani 92 dakikadır.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Böylece örnekte tanımlanan koşullarda elmaların 79 dakikada 18 °C'den 4 °C'ye soğutulabileceği anlaşılmaktadır.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r="-7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384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7298047" cy="4043017"/>
          </a:xfrm>
        </p:spPr>
        <p:txBody>
          <a:bodyPr>
            <a:normAutofit/>
          </a:bodyPr>
          <a:lstStyle/>
          <a:p>
            <a:r>
              <a:rPr lang="tr-TR" dirty="0"/>
              <a:t>Soğuma Süresinin Hesaplanması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4579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Daha önce, depolanacak ürünlerin depoda kendiliğinden soğumaya terk edildiği belirtilmiş ve </a:t>
            </a:r>
            <a:r>
              <a:rPr lang="tr-TR" sz="2800" b="1" dirty="0">
                <a:solidFill>
                  <a:srgbClr val="FF0000"/>
                </a:solidFill>
              </a:rPr>
              <a:t>soğumanın 24 saatte gerçekleştiği varsayılmıştı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Daha önce de değinildiği gibi, depoya alınmadan önce ürünün bir </a:t>
            </a:r>
            <a:r>
              <a:rPr lang="tr-TR" sz="2800" b="1" dirty="0">
                <a:solidFill>
                  <a:srgbClr val="0070C0"/>
                </a:solidFill>
              </a:rPr>
              <a:t>ön soğutucuda </a:t>
            </a:r>
            <a:r>
              <a:rPr lang="tr-TR" sz="2800" b="1" dirty="0">
                <a:solidFill>
                  <a:schemeClr val="tx2"/>
                </a:solidFill>
              </a:rPr>
              <a:t>hızla soğutulmasının çeşitli </a:t>
            </a:r>
            <a:r>
              <a:rPr lang="tr-TR" sz="2800" b="1" dirty="0">
                <a:solidFill>
                  <a:srgbClr val="7030A0"/>
                </a:solidFill>
              </a:rPr>
              <a:t>üstünlükleri</a:t>
            </a:r>
            <a:r>
              <a:rPr lang="tr-TR" sz="2800" b="1" dirty="0">
                <a:solidFill>
                  <a:schemeClr val="tx2"/>
                </a:solidFill>
              </a:rPr>
              <a:t> ve </a:t>
            </a:r>
            <a:r>
              <a:rPr lang="tr-TR" sz="2800" b="1" dirty="0">
                <a:solidFill>
                  <a:srgbClr val="00B050"/>
                </a:solidFill>
              </a:rPr>
              <a:t>yararları</a:t>
            </a:r>
            <a:r>
              <a:rPr lang="tr-TR" sz="2800" b="1" dirty="0">
                <a:solidFill>
                  <a:schemeClr val="tx2"/>
                </a:solidFill>
              </a:rPr>
              <a:t> vardır.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Uygulanan yönteme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0070C0"/>
                </a:solidFill>
              </a:rPr>
              <a:t>soğutulan materyalin niteliklerine </a:t>
            </a:r>
            <a:r>
              <a:rPr lang="tr-TR" sz="2800" b="1" dirty="0">
                <a:solidFill>
                  <a:schemeClr val="tx2"/>
                </a:solidFill>
              </a:rPr>
              <a:t>bağlı olarak </a:t>
            </a:r>
            <a:r>
              <a:rPr lang="tr-T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soğuma süresi </a:t>
            </a:r>
            <a:r>
              <a:rPr lang="tr-TR" sz="2800" b="1" dirty="0">
                <a:solidFill>
                  <a:schemeClr val="tx2"/>
                </a:solidFill>
              </a:rPr>
              <a:t>değişmektedir. </a:t>
            </a:r>
          </a:p>
        </p:txBody>
      </p:sp>
    </p:spTree>
    <p:extLst>
      <p:ext uri="{BB962C8B-B14F-4D97-AF65-F5344CB8AC3E}">
        <p14:creationId xmlns:p14="http://schemas.microsoft.com/office/powerpoint/2010/main" val="294840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C00000"/>
                </a:solidFill>
              </a:rPr>
              <a:t>Soğuma süresi </a:t>
            </a:r>
            <a:r>
              <a:rPr lang="tr-TR" sz="2800" b="1" dirty="0">
                <a:solidFill>
                  <a:srgbClr val="00B050"/>
                </a:solidFill>
              </a:rPr>
              <a:t>çeşitli faktörler </a:t>
            </a:r>
            <a:r>
              <a:rPr lang="tr-TR" sz="2800" b="1" dirty="0">
                <a:solidFill>
                  <a:schemeClr val="tx2"/>
                </a:solidFill>
              </a:rPr>
              <a:t>dikkate alınarak ve konuya ilişkin bazı grafiklerden yararlanılarak hesaplanabilmektedir.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Aşağıdaki iki </a:t>
            </a:r>
            <a:r>
              <a:rPr lang="tr-TR" sz="2800" b="1" dirty="0">
                <a:solidFill>
                  <a:srgbClr val="0070C0"/>
                </a:solidFill>
              </a:rPr>
              <a:t>örnekte</a:t>
            </a:r>
            <a:r>
              <a:rPr lang="tr-TR" sz="2800" b="1" dirty="0">
                <a:solidFill>
                  <a:schemeClr val="tx2"/>
                </a:solidFill>
              </a:rPr>
              <a:t> soğuma süresinin hesaplanmasına yer verilmiştir.</a:t>
            </a:r>
          </a:p>
        </p:txBody>
      </p:sp>
    </p:spTree>
    <p:extLst>
      <p:ext uri="{BB962C8B-B14F-4D97-AF65-F5344CB8AC3E}">
        <p14:creationId xmlns:p14="http://schemas.microsoft.com/office/powerpoint/2010/main" val="281538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Örnek 3.10: </a:t>
            </a:r>
            <a:r>
              <a:rPr lang="tr-TR" sz="2800" b="1" dirty="0"/>
              <a:t>Çapları ortalama 2,5 cm, sıcaklığı 20 °C olan </a:t>
            </a:r>
            <a:r>
              <a:rPr lang="tr-TR" sz="2800" b="1" dirty="0">
                <a:solidFill>
                  <a:srgbClr val="FF0000"/>
                </a:solidFill>
              </a:rPr>
              <a:t>çilekler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70C0"/>
                </a:solidFill>
              </a:rPr>
              <a:t>-3 °C'de </a:t>
            </a:r>
            <a:r>
              <a:rPr lang="tr-TR" sz="2800" b="1" dirty="0"/>
              <a:t>hafif bir soğuk </a:t>
            </a:r>
            <a:r>
              <a:rPr lang="tr-TR" sz="2800" b="1" dirty="0">
                <a:solidFill>
                  <a:srgbClr val="0070C0"/>
                </a:solidFill>
              </a:rPr>
              <a:t>hava</a:t>
            </a:r>
            <a:r>
              <a:rPr lang="tr-TR" sz="2800" b="1" dirty="0"/>
              <a:t> akımı sağlanan bir soğutucuda </a:t>
            </a:r>
            <a:r>
              <a:rPr lang="tr-TR" sz="2800" b="1" dirty="0">
                <a:solidFill>
                  <a:srgbClr val="7030A0"/>
                </a:solidFill>
              </a:rPr>
              <a:t>2 °C'ye </a:t>
            </a:r>
            <a:r>
              <a:rPr lang="tr-TR" sz="2800" b="1" dirty="0"/>
              <a:t>soğutulmaktadır.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Çileklerin yoğunluğu ρ=1050 kg/m</a:t>
            </a:r>
            <a:r>
              <a:rPr lang="tr-TR" sz="2800" b="1" baseline="30000" dirty="0"/>
              <a:t>3</a:t>
            </a:r>
            <a:r>
              <a:rPr lang="tr-TR" sz="2800" b="1" dirty="0"/>
              <a:t>, özgül ısısı, 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</a:t>
            </a:r>
            <a:r>
              <a:rPr lang="tr-TR" sz="2800" b="1" dirty="0"/>
              <a:t> = 3780 J/kg °C, ısıl iletkenlik katsayısı, k=0,3 W/m °C ve yüzey ısı transfer katsayısı, h = 10 W/m</a:t>
            </a:r>
            <a:r>
              <a:rPr lang="tr-TR" sz="2800" b="1" baseline="30000" dirty="0"/>
              <a:t>2</a:t>
            </a:r>
            <a:r>
              <a:rPr lang="tr-TR" sz="2800" b="1" dirty="0"/>
              <a:t>°C'dir.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verilere göre çileklerin soğuma süresini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171361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Çözüm 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durumda, </a:t>
            </a:r>
            <a:r>
              <a:rPr lang="tr-TR" sz="2800" b="1" dirty="0">
                <a:solidFill>
                  <a:srgbClr val="00B050"/>
                </a:solidFill>
              </a:rPr>
              <a:t>küre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7030A0"/>
                </a:solidFill>
              </a:rPr>
              <a:t>sonsuz silindir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0070C0"/>
                </a:solidFill>
              </a:rPr>
              <a:t>sonsuz dilim </a:t>
            </a:r>
            <a:r>
              <a:rPr lang="tr-TR" sz="2800" b="1" dirty="0">
                <a:solidFill>
                  <a:schemeClr val="tx2"/>
                </a:solidFill>
              </a:rPr>
              <a:t>şeklindeki materyallerde ısı transferinin çözümünde, "</a:t>
            </a:r>
            <a:r>
              <a:rPr lang="tr-TR" sz="2800" b="1" dirty="0">
                <a:solidFill>
                  <a:srgbClr val="FF0000"/>
                </a:solidFill>
              </a:rPr>
              <a:t>sıcaklık-süre</a:t>
            </a:r>
            <a:r>
              <a:rPr lang="tr-TR" sz="2800" b="1" dirty="0">
                <a:solidFill>
                  <a:schemeClr val="tx2"/>
                </a:solidFill>
              </a:rPr>
              <a:t>" </a:t>
            </a:r>
            <a:r>
              <a:rPr lang="tr-TR" sz="2800" b="1" dirty="0">
                <a:solidFill>
                  <a:srgbClr val="FF0000"/>
                </a:solidFill>
              </a:rPr>
              <a:t>grafiklerinden</a:t>
            </a:r>
            <a:r>
              <a:rPr lang="tr-TR" sz="2800" b="1" dirty="0">
                <a:solidFill>
                  <a:schemeClr val="tx2"/>
                </a:solidFill>
              </a:rPr>
              <a:t> yararlanılır.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grafiklerden, materyalin geometrik şekline bağlı olarak boyutsuz bir değer olan </a:t>
            </a:r>
            <a:r>
              <a:rPr lang="tr-TR" sz="2800" b="1" dirty="0" err="1">
                <a:solidFill>
                  <a:srgbClr val="00B0F0"/>
                </a:solidFill>
              </a:rPr>
              <a:t>Fourier</a:t>
            </a:r>
            <a:r>
              <a:rPr lang="tr-TR" sz="2800" b="1" dirty="0">
                <a:solidFill>
                  <a:srgbClr val="00B0F0"/>
                </a:solidFill>
              </a:rPr>
              <a:t> sayısı (N</a:t>
            </a:r>
            <a:r>
              <a:rPr lang="tr-TR" sz="2800" b="1" baseline="-25000" dirty="0">
                <a:solidFill>
                  <a:srgbClr val="00B0F0"/>
                </a:solidFill>
              </a:rPr>
              <a:t>FO</a:t>
            </a:r>
            <a:r>
              <a:rPr lang="tr-TR" sz="2800" b="1" dirty="0">
                <a:solidFill>
                  <a:srgbClr val="00B0F0"/>
                </a:solidFill>
              </a:rPr>
              <a:t>) </a:t>
            </a:r>
            <a:r>
              <a:rPr lang="tr-TR" sz="2800" b="1" dirty="0">
                <a:solidFill>
                  <a:schemeClr val="tx2"/>
                </a:solidFill>
              </a:rPr>
              <a:t>saptanır.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Şekil 1’de, küre şeklindeki cisimler için kullanılan bir "</a:t>
            </a:r>
            <a:r>
              <a:rPr lang="tr-TR" sz="2800" b="1" dirty="0">
                <a:solidFill>
                  <a:srgbClr val="FF0000"/>
                </a:solidFill>
              </a:rPr>
              <a:t>sıcaklık-süre"</a:t>
            </a:r>
            <a:r>
              <a:rPr lang="tr-TR" sz="2800" b="1" dirty="0">
                <a:solidFill>
                  <a:schemeClr val="tx2"/>
                </a:solidFill>
              </a:rPr>
              <a:t> grafiği gösterilmiştir.</a:t>
            </a:r>
          </a:p>
          <a:p>
            <a:pPr marL="0" indent="0" algn="l" rtl="0"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42131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endParaRPr lang="tr-TR" sz="2800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7E34007-D1E1-40D2-BDC3-5A0D532AB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247650"/>
            <a:ext cx="9525000" cy="6362700"/>
          </a:xfrm>
          <a:prstGeom prst="rect">
            <a:avLst/>
          </a:prstGeom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045DFC48-B77E-45AA-AC1E-DD7FA394C87C}"/>
              </a:ext>
            </a:extLst>
          </p:cNvPr>
          <p:cNvSpPr/>
          <p:nvPr/>
        </p:nvSpPr>
        <p:spPr>
          <a:xfrm>
            <a:off x="8615679" y="2197174"/>
            <a:ext cx="1368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rgbClr val="0070C0"/>
                </a:solidFill>
              </a:rPr>
              <a:t>Biot</a:t>
            </a:r>
            <a:r>
              <a:rPr lang="tr-TR" b="1" dirty="0">
                <a:solidFill>
                  <a:srgbClr val="0070C0"/>
                </a:solidFill>
              </a:rPr>
              <a:t> sayısı </a:t>
            </a:r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E9876213-6F91-4D5A-9628-581797A9E8FF}"/>
              </a:ext>
            </a:extLst>
          </p:cNvPr>
          <p:cNvSpPr/>
          <p:nvPr/>
        </p:nvSpPr>
        <p:spPr>
          <a:xfrm>
            <a:off x="1914481" y="3975854"/>
            <a:ext cx="1694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tx2"/>
                </a:solidFill>
              </a:rPr>
              <a:t>Sıcaklık oranı </a:t>
            </a:r>
            <a:endParaRPr lang="tr-TR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B2E27B1D-D81C-4681-B968-C3A5675E6242}"/>
              </a:ext>
            </a:extLst>
          </p:cNvPr>
          <p:cNvSpPr/>
          <p:nvPr/>
        </p:nvSpPr>
        <p:spPr>
          <a:xfrm>
            <a:off x="5247594" y="5790586"/>
            <a:ext cx="1696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rgbClr val="00B0F0"/>
                </a:solidFill>
              </a:rPr>
              <a:t>Fourier</a:t>
            </a:r>
            <a:r>
              <a:rPr lang="tr-TR" b="1" dirty="0">
                <a:solidFill>
                  <a:srgbClr val="00B0F0"/>
                </a:solidFill>
              </a:rPr>
              <a:t> sayısı 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Dikdörtgen 6">
                <a:extLst>
                  <a:ext uri="{FF2B5EF4-FFF2-40B4-BE49-F238E27FC236}">
                    <a16:creationId xmlns:a16="http://schemas.microsoft.com/office/drawing/2014/main" id="{A8237645-3DC9-4C9A-962C-EDAAF3FFEBF9}"/>
                  </a:ext>
                </a:extLst>
              </p:cNvPr>
              <p:cNvSpPr/>
              <p:nvPr/>
            </p:nvSpPr>
            <p:spPr>
              <a:xfrm>
                <a:off x="235220" y="3674778"/>
                <a:ext cx="1848519" cy="9714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sub>
                          </m:sSub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sub>
                          </m:sSub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den>
                      </m:f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7" name="Dikdörtgen 6">
                <a:extLst>
                  <a:ext uri="{FF2B5EF4-FFF2-40B4-BE49-F238E27FC236}">
                    <a16:creationId xmlns:a16="http://schemas.microsoft.com/office/drawing/2014/main" id="{A8237645-3DC9-4C9A-962C-EDAAF3FFEB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20" y="3674778"/>
                <a:ext cx="1848519" cy="9714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Dikdörtgen 7">
                <a:extLst>
                  <a:ext uri="{FF2B5EF4-FFF2-40B4-BE49-F238E27FC236}">
                    <a16:creationId xmlns:a16="http://schemas.microsoft.com/office/drawing/2014/main" id="{D3EF8965-0C89-447C-AFCB-35A0C6738760}"/>
                  </a:ext>
                </a:extLst>
              </p:cNvPr>
              <p:cNvSpPr/>
              <p:nvPr/>
            </p:nvSpPr>
            <p:spPr>
              <a:xfrm>
                <a:off x="9699181" y="2445051"/>
                <a:ext cx="569387" cy="618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tr-TR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𝒉𝒓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8" name="Dikdörtgen 7">
                <a:extLst>
                  <a:ext uri="{FF2B5EF4-FFF2-40B4-BE49-F238E27FC236}">
                    <a16:creationId xmlns:a16="http://schemas.microsoft.com/office/drawing/2014/main" id="{D3EF8965-0C89-447C-AFCB-35A0C67387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9181" y="2445051"/>
                <a:ext cx="569387" cy="618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CE6F31E4-552D-4EE9-ABA7-14D86E387140}"/>
                  </a:ext>
                </a:extLst>
              </p:cNvPr>
              <p:cNvSpPr/>
              <p:nvPr/>
            </p:nvSpPr>
            <p:spPr>
              <a:xfrm>
                <a:off x="7828082" y="5806718"/>
                <a:ext cx="1693925" cy="66499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𝐍</m:t>
                          </m:r>
                        </m:e>
                        <m:sub>
                          <m:r>
                            <a:rPr lang="tr-TR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𝐅𝐎</m:t>
                          </m:r>
                        </m:sub>
                      </m:sSub>
                      <m:r>
                        <a:rPr lang="tr-TR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  <m:r>
                            <a:rPr lang="tr-TR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tr-TR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𝛒</m:t>
                              </m:r>
                              <m:r>
                                <a:rPr lang="tr-TR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e>
                            <m:sub>
                              <m:r>
                                <a:rPr lang="tr-TR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𝐏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tr-TR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𝐭</m:t>
                          </m:r>
                        </m:num>
                        <m:den>
                          <m:sSup>
                            <m:sSupPr>
                              <m:ctrlPr>
                                <a:rPr lang="tr-TR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𝐫</m:t>
                              </m:r>
                            </m:e>
                            <m:sup>
                              <m:r>
                                <a:rPr lang="tr-TR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CE6F31E4-552D-4EE9-ABA7-14D86E3871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8082" y="5806718"/>
                <a:ext cx="1693925" cy="6649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5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grafik, çoğu </a:t>
            </a:r>
            <a:r>
              <a:rPr lang="tr-TR" sz="2800" b="1" dirty="0">
                <a:solidFill>
                  <a:srgbClr val="00B050"/>
                </a:solidFill>
              </a:rPr>
              <a:t>küre şeklinde </a:t>
            </a:r>
            <a:r>
              <a:rPr lang="tr-TR" sz="2800" b="1" dirty="0">
                <a:solidFill>
                  <a:schemeClr val="tx2"/>
                </a:solidFill>
              </a:rPr>
              <a:t>olduğu kabul edilebilecek meyveler için kullanılabilir.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Sonsuz silindir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7030A0"/>
                </a:solidFill>
              </a:rPr>
              <a:t>sonsuz dilim </a:t>
            </a:r>
            <a:r>
              <a:rPr lang="tr-TR" sz="2800" b="1" dirty="0">
                <a:solidFill>
                  <a:schemeClr val="tx2"/>
                </a:solidFill>
              </a:rPr>
              <a:t>şeklindeki cisimlere ait benzer grafikler çeşitli kaynaklarda bulunmaktadır.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grafikler </a:t>
            </a:r>
            <a:r>
              <a:rPr lang="tr-TR" sz="2800" b="1" dirty="0">
                <a:solidFill>
                  <a:srgbClr val="0070C0"/>
                </a:solidFill>
              </a:rPr>
              <a:t>hem soğutma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FF0000"/>
                </a:solidFill>
              </a:rPr>
              <a:t>hem de ısıtma </a:t>
            </a:r>
            <a:r>
              <a:rPr lang="tr-TR" sz="2800" b="1" dirty="0">
                <a:solidFill>
                  <a:schemeClr val="tx2"/>
                </a:solidFill>
              </a:rPr>
              <a:t>işlemlerinde, süre hesaplamalarında kullanılmaktadır.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60925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1067</Words>
  <Application>Microsoft Office PowerPoint</Application>
  <PresentationFormat>Widescreen</PresentationFormat>
  <Paragraphs>94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Cambria Math</vt:lpstr>
      <vt:lpstr>Euphemia</vt:lpstr>
      <vt:lpstr>Plantagenet Cherokee</vt:lpstr>
      <vt:lpstr>Wingdings</vt:lpstr>
      <vt:lpstr>Academic Literature 16x9</vt:lpstr>
      <vt:lpstr>GDM 403  Temel İşlemler Uygulamaları Soğutma</vt:lpstr>
      <vt:lpstr>Bu Hafta</vt:lpstr>
      <vt:lpstr>Soğuma Süresinin Hesaplanması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2026-04-07T06:41:27Z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