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2"/>
  </p:sldMasterIdLst>
  <p:notesMasterIdLst>
    <p:notesMasterId r:id="rId52"/>
  </p:notesMasterIdLst>
  <p:handoutMasterIdLst>
    <p:handoutMasterId r:id="rId53"/>
  </p:handoutMasterIdLst>
  <p:sldIdLst>
    <p:sldId id="256" r:id="rId3"/>
    <p:sldId id="304" r:id="rId4"/>
    <p:sldId id="375" r:id="rId5"/>
    <p:sldId id="377" r:id="rId6"/>
    <p:sldId id="376" r:id="rId7"/>
    <p:sldId id="378" r:id="rId8"/>
    <p:sldId id="379" r:id="rId9"/>
    <p:sldId id="380" r:id="rId10"/>
    <p:sldId id="381" r:id="rId11"/>
    <p:sldId id="383" r:id="rId12"/>
    <p:sldId id="382" r:id="rId13"/>
    <p:sldId id="384" r:id="rId14"/>
    <p:sldId id="385" r:id="rId15"/>
    <p:sldId id="387" r:id="rId16"/>
    <p:sldId id="386" r:id="rId17"/>
    <p:sldId id="388" r:id="rId18"/>
    <p:sldId id="389" r:id="rId19"/>
    <p:sldId id="390" r:id="rId20"/>
    <p:sldId id="391" r:id="rId21"/>
    <p:sldId id="392" r:id="rId22"/>
    <p:sldId id="393" r:id="rId23"/>
    <p:sldId id="394" r:id="rId24"/>
    <p:sldId id="395" r:id="rId25"/>
    <p:sldId id="397" r:id="rId26"/>
    <p:sldId id="396" r:id="rId27"/>
    <p:sldId id="398" r:id="rId28"/>
    <p:sldId id="399" r:id="rId29"/>
    <p:sldId id="422" r:id="rId30"/>
    <p:sldId id="400" r:id="rId31"/>
    <p:sldId id="402" r:id="rId32"/>
    <p:sldId id="401" r:id="rId33"/>
    <p:sldId id="403" r:id="rId34"/>
    <p:sldId id="404" r:id="rId35"/>
    <p:sldId id="405" r:id="rId36"/>
    <p:sldId id="406" r:id="rId37"/>
    <p:sldId id="408" r:id="rId38"/>
    <p:sldId id="409" r:id="rId39"/>
    <p:sldId id="410" r:id="rId40"/>
    <p:sldId id="411" r:id="rId41"/>
    <p:sldId id="412" r:id="rId42"/>
    <p:sldId id="413" r:id="rId43"/>
    <p:sldId id="414" r:id="rId44"/>
    <p:sldId id="415" r:id="rId45"/>
    <p:sldId id="416" r:id="rId46"/>
    <p:sldId id="417" r:id="rId47"/>
    <p:sldId id="418" r:id="rId48"/>
    <p:sldId id="419" r:id="rId49"/>
    <p:sldId id="420" r:id="rId50"/>
    <p:sldId id="421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CCECFF"/>
    <a:srgbClr val="FFFF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82" d="100"/>
          <a:sy n="82" d="100"/>
        </p:scale>
        <p:origin x="643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51" d="100"/>
          <a:sy n="51" d="100"/>
        </p:scale>
        <p:origin x="2352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tableStyles" Target="tableStyles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CEAAF3-9831-450B-8D59-2C09DB96C8FC}" type="datetimeFigureOut">
              <a:rPr lang="ar-SY"/>
              <a:t>20/10/1447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834459-7356-44BF-850D-8B30C4FB3B6B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50CD79-FC16-4410-AB61-17F26E6D3BC8}" type="datetimeFigureOut">
              <a:rPr lang="ar-SY"/>
              <a:t>20/10/1447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3C37BE-C303-496D-B5CD-85F2937540F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1009650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898" y="4511784"/>
            <a:ext cx="10096501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4445" y="0"/>
            <a:ext cx="1747524" cy="229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5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4671" y="1600199"/>
            <a:ext cx="6430912" cy="4572001"/>
          </a:xfrm>
        </p:spPr>
        <p:txBody>
          <a:bodyPr tIns="118872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3396996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69637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1207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72600" y="365125"/>
            <a:ext cx="17145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4900" y="365125"/>
            <a:ext cx="8098896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  <p:grpSp>
        <p:nvGrpSpPr>
          <p:cNvPr id="7" name="Group 6"/>
          <p:cNvGrpSpPr/>
          <p:nvPr/>
        </p:nvGrpSpPr>
        <p:grpSpPr>
          <a:xfrm rot="5400000">
            <a:off x="6514047" y="3228843"/>
            <a:ext cx="5632704" cy="84403"/>
            <a:chOff x="1073150" y="1219201"/>
            <a:chExt cx="10058400" cy="63125"/>
          </a:xfrm>
        </p:grpSpPr>
        <p:cxnSp>
          <p:nvCxnSpPr>
            <p:cNvPr id="8" name="Straight Connector 7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4592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8687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 rot="10800000">
            <a:off x="0" y="5645510"/>
            <a:ext cx="12192000" cy="63125"/>
            <a:chOff x="507492" y="1501519"/>
            <a:chExt cx="8129016" cy="6312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0" y="1143000"/>
            <a:ext cx="12192000" cy="63125"/>
            <a:chOff x="507492" y="1501519"/>
            <a:chExt cx="8129016" cy="63125"/>
          </a:xfrm>
        </p:grpSpPr>
        <p:cxnSp>
          <p:nvCxnSpPr>
            <p:cNvPr id="15" name="Straight Connector 14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900" y="4511784"/>
            <a:ext cx="5734050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5880" y="0"/>
            <a:ext cx="1747524" cy="2292094"/>
          </a:xfrm>
          <a:prstGeom prst="rect">
            <a:avLst/>
          </a:prstGeom>
        </p:spPr>
      </p:pic>
      <p:sp>
        <p:nvSpPr>
          <p:cNvPr id="11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6981063" y="1310656"/>
            <a:ext cx="5210937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19" name="Instructional Text"/>
          <p:cNvSpPr/>
          <p:nvPr/>
        </p:nvSpPr>
        <p:spPr>
          <a:xfrm>
            <a:off x="12344400" y="0"/>
            <a:ext cx="1295400" cy="6858000"/>
          </a:xfrm>
          <a:prstGeom prst="roundRect">
            <a:avLst>
              <a:gd name="adj" fmla="val 9717"/>
            </a:avLst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sz="1200" b="1" i="1">
                <a:latin typeface="Arial" pitchFamily="34" charset="0"/>
                <a:cs typeface="Arial" pitchFamily="34" charset="0"/>
              </a:rPr>
              <a:t>NOTE:</a:t>
            </a:r>
          </a:p>
          <a:p>
            <a:r>
              <a:rPr sz="1200" i="1">
                <a:latin typeface="Arial" pitchFamily="34" charset="0"/>
                <a:cs typeface="Arial" pitchFamily="34" charset="0"/>
              </a:rPr>
              <a:t>To change the  image on this slide, select the picture and delete it. Then click the Pictures icon in the placeholder to insert your own image.</a:t>
            </a:r>
          </a:p>
        </p:txBody>
      </p:sp>
    </p:spTree>
    <p:extLst>
      <p:ext uri="{BB962C8B-B14F-4D97-AF65-F5344CB8AC3E}">
        <p14:creationId xmlns:p14="http://schemas.microsoft.com/office/powerpoint/2010/main" val="267394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2514600"/>
            <a:ext cx="12192000" cy="3194035"/>
            <a:chOff x="647402" y="2514600"/>
            <a:chExt cx="10838688" cy="3194035"/>
          </a:xfrm>
        </p:grpSpPr>
        <p:grpSp>
          <p:nvGrpSpPr>
            <p:cNvPr id="9" name="Group 8"/>
            <p:cNvGrpSpPr/>
            <p:nvPr/>
          </p:nvGrpSpPr>
          <p:grpSpPr>
            <a:xfrm>
              <a:off x="647402" y="2514600"/>
              <a:ext cx="10838688" cy="63125"/>
              <a:chOff x="507492" y="1501519"/>
              <a:chExt cx="8129016" cy="63125"/>
            </a:xfrm>
          </p:grpSpPr>
          <p:cxnSp>
            <p:nvCxnSpPr>
              <p:cNvPr id="14" name="Straight Connector 13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Rectangle 9"/>
            <p:cNvSpPr/>
            <p:nvPr/>
          </p:nvSpPr>
          <p:spPr>
            <a:xfrm>
              <a:off x="647402" y="2640850"/>
              <a:ext cx="10838688" cy="29415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grpSp>
          <p:nvGrpSpPr>
            <p:cNvPr id="11" name="Group 10"/>
            <p:cNvGrpSpPr/>
            <p:nvPr/>
          </p:nvGrpSpPr>
          <p:grpSpPr>
            <a:xfrm rot="10800000">
              <a:off x="647402" y="5645510"/>
              <a:ext cx="10838688" cy="63125"/>
              <a:chOff x="507492" y="1501519"/>
              <a:chExt cx="8129016" cy="63125"/>
            </a:xfrm>
          </p:grpSpPr>
          <p:cxnSp>
            <p:nvCxnSpPr>
              <p:cNvPr id="12" name="Straight Connector 11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4899" y="2971806"/>
            <a:ext cx="10071099" cy="1684150"/>
          </a:xfrm>
        </p:spPr>
        <p:txBody>
          <a:bodyPr anchor="ctr">
            <a:normAutofit/>
          </a:bodyPr>
          <a:lstStyle>
            <a:lvl1pPr>
              <a:defRPr sz="440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899" y="4655956"/>
            <a:ext cx="10071099" cy="50975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880" y="0"/>
            <a:ext cx="1783188" cy="2971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67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49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2779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4900" y="2424112"/>
            <a:ext cx="4919472" cy="3748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611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6110" y="2424112"/>
            <a:ext cx="4919472" cy="3748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7101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5811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241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41848" y="1600199"/>
            <a:ext cx="5445252" cy="45720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4384548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6976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1096962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9982200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04899" y="6356351"/>
            <a:ext cx="1829559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402B9795-92DC-40DC-A1CA-9A4B349D7824}" type="datetimeFigureOut">
              <a:rPr lang="ar-SY"/>
              <a:pPr/>
              <a:t>20/10/1447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4459" y="6356350"/>
            <a:ext cx="6323082" cy="365126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256782" y="6356351"/>
            <a:ext cx="18288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0FF54DE5-C571-48E8-A5BC-B369434E2F44}" type="slidenum">
              <a:rPr/>
              <a:pPr/>
              <a:t>‹#›</a:t>
            </a:fld>
            <a:endParaRPr/>
          </a:p>
        </p:txBody>
      </p:sp>
      <p:grpSp>
        <p:nvGrpSpPr>
          <p:cNvPr id="15" name="Group 14"/>
          <p:cNvGrpSpPr/>
          <p:nvPr/>
        </p:nvGrpSpPr>
        <p:grpSpPr>
          <a:xfrm>
            <a:off x="1103376" y="1219201"/>
            <a:ext cx="9985248" cy="84403"/>
            <a:chOff x="1073150" y="1219201"/>
            <a:chExt cx="10058400" cy="63125"/>
          </a:xfrm>
        </p:grpSpPr>
        <p:cxnSp>
          <p:nvCxnSpPr>
            <p:cNvPr id="13" name="Straight Connector 12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46251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8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96">
          <p15:clr>
            <a:srgbClr val="F26B43"/>
          </p15:clr>
        </p15:guide>
        <p15:guide id="2" pos="6984">
          <p15:clr>
            <a:srgbClr val="F26B43"/>
          </p15:clr>
        </p15:guide>
        <p15:guide id="3" orient="horz" pos="1008">
          <p15:clr>
            <a:srgbClr val="F26B43"/>
          </p15:clr>
        </p15:guide>
        <p15:guide id="4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1104900" y="1310656"/>
            <a:ext cx="5734050" cy="3201129"/>
          </a:xfrm>
        </p:spPr>
        <p:txBody>
          <a:bodyPr anchor="ctr">
            <a:normAutofit/>
          </a:bodyPr>
          <a:lstStyle/>
          <a:p>
            <a:pPr algn="ctr" rtl="0"/>
            <a:r>
              <a:rPr lang="en-US" sz="4000" dirty="0"/>
              <a:t>GDM 403 </a:t>
            </a:r>
            <a:br>
              <a:rPr lang="tr-TR" sz="4000" dirty="0"/>
            </a:br>
            <a:r>
              <a:rPr lang="tr-TR" sz="4000" dirty="0"/>
              <a:t>Temel İşlemler Uygulamaları</a:t>
            </a:r>
            <a:br>
              <a:rPr lang="tr-TR" sz="4000" dirty="0"/>
            </a:br>
            <a:r>
              <a:rPr lang="tr-TR" dirty="0">
                <a:solidFill>
                  <a:srgbClr val="FF0000"/>
                </a:solidFill>
              </a:rPr>
              <a:t>Soğutma</a:t>
            </a:r>
            <a:endParaRPr lang="tr-TR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rtl="0">
              <a:lnSpc>
                <a:spcPct val="100000"/>
              </a:lnSpc>
            </a:pPr>
            <a:r>
              <a:rPr lang="tr-TR" sz="2400" dirty="0">
                <a:solidFill>
                  <a:srgbClr val="002060"/>
                </a:solidFill>
              </a:rPr>
              <a:t>Mühendislik Mimarlık Fakültesi </a:t>
            </a:r>
          </a:p>
          <a:p>
            <a:pPr rtl="0">
              <a:lnSpc>
                <a:spcPct val="100000"/>
              </a:lnSpc>
            </a:pPr>
            <a:r>
              <a:rPr lang="tr-TR" sz="2400" dirty="0"/>
              <a:t>Gıda Mühendisliği Bölümü</a:t>
            </a:r>
          </a:p>
          <a:p>
            <a:pPr rtl="0">
              <a:lnSpc>
                <a:spcPct val="100000"/>
              </a:lnSpc>
            </a:pPr>
            <a:r>
              <a:rPr lang="tr-TR" sz="24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Prof. Dr. </a:t>
            </a:r>
            <a:r>
              <a:rPr lang="tr-TR" sz="240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Farhan ALFİN</a:t>
            </a:r>
            <a:endParaRPr lang="tr-TR" sz="2400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Placeholder 3" descr="Open book on table, blurred shelves of books in background" title="Sample Picture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0" r="8890"/>
          <a:stretch>
            <a:fillRect/>
          </a:stretch>
        </p:blipFill>
        <p:spPr/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875" y="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13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Soğukta muhafazada, kararsız ve kararlı konumundaki soğutma yüklerinin toplamı, "</a:t>
            </a:r>
            <a:r>
              <a:rPr lang="tr-TR" sz="2800" b="1" dirty="0">
                <a:solidFill>
                  <a:srgbClr val="FF0000"/>
                </a:solidFill>
              </a:rPr>
              <a:t>toplam soğutma</a:t>
            </a:r>
            <a:r>
              <a:rPr lang="tr-TR" sz="2800" b="1" dirty="0">
                <a:solidFill>
                  <a:schemeClr val="tx2"/>
                </a:solidFill>
              </a:rPr>
              <a:t>" yükünü oluşturur.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00B050"/>
                </a:solidFill>
              </a:rPr>
              <a:t>Kararsız konumdaki </a:t>
            </a:r>
            <a:r>
              <a:rPr lang="tr-TR" sz="2800" b="1" dirty="0">
                <a:solidFill>
                  <a:schemeClr val="tx2"/>
                </a:solidFill>
              </a:rPr>
              <a:t>yükün toplam yükteki oranı, </a:t>
            </a:r>
            <a:r>
              <a:rPr lang="tr-TR" sz="2800" b="1" dirty="0">
                <a:solidFill>
                  <a:srgbClr val="0070C0"/>
                </a:solidFill>
              </a:rPr>
              <a:t>kararlı konumdaki </a:t>
            </a:r>
            <a:r>
              <a:rPr lang="tr-TR" sz="2800" b="1" dirty="0">
                <a:solidFill>
                  <a:schemeClr val="tx2"/>
                </a:solidFill>
              </a:rPr>
              <a:t>yükün oranından </a:t>
            </a:r>
            <a:r>
              <a:rPr lang="tr-TR" sz="2800" b="1" dirty="0">
                <a:solidFill>
                  <a:srgbClr val="C00000"/>
                </a:solidFill>
              </a:rPr>
              <a:t>çok daha fazladır</a:t>
            </a:r>
            <a:r>
              <a:rPr lang="tr-TR" sz="2800" b="1" dirty="0">
                <a:solidFill>
                  <a:schemeClr val="tx2"/>
                </a:solidFill>
              </a:rPr>
              <a:t>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Kararsız konumdaki yük </a:t>
            </a:r>
            <a:r>
              <a:rPr lang="tr-TR" sz="2800" b="1" dirty="0">
                <a:solidFill>
                  <a:schemeClr val="tx2"/>
                </a:solidFill>
              </a:rPr>
              <a:t>sadece başlangıçta söz konusu olan </a:t>
            </a:r>
            <a:r>
              <a:rPr lang="tr-TR" sz="2800" b="1" dirty="0">
                <a:solidFill>
                  <a:srgbClr val="0070C0"/>
                </a:solidFill>
              </a:rPr>
              <a:t>geçici bir yüktür</a:t>
            </a:r>
            <a:r>
              <a:rPr lang="tr-TR" sz="2800" b="1" dirty="0">
                <a:solidFill>
                  <a:schemeClr val="tx2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115524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 yüzden bir </a:t>
            </a:r>
            <a:r>
              <a:rPr lang="tr-TR" sz="2800" b="1" dirty="0">
                <a:solidFill>
                  <a:srgbClr val="0070C0"/>
                </a:solidFill>
              </a:rPr>
              <a:t>soğuk depoya </a:t>
            </a:r>
            <a:r>
              <a:rPr lang="tr-TR" sz="2800" b="1" dirty="0">
                <a:solidFill>
                  <a:schemeClr val="tx2"/>
                </a:solidFill>
              </a:rPr>
              <a:t>belli aralıklarla </a:t>
            </a:r>
            <a:r>
              <a:rPr lang="tr-TR" sz="2800" b="1" dirty="0">
                <a:solidFill>
                  <a:srgbClr val="7030A0"/>
                </a:solidFill>
              </a:rPr>
              <a:t>büyük miktarda gıda alınıyor </a:t>
            </a:r>
            <a:r>
              <a:rPr lang="tr-TR" sz="2800" b="1" dirty="0">
                <a:solidFill>
                  <a:schemeClr val="tx2"/>
                </a:solidFill>
              </a:rPr>
              <a:t>ve burada soğutulması öngörülüyorsa bu </a:t>
            </a:r>
            <a:r>
              <a:rPr lang="tr-TR" sz="2800" b="1" dirty="0">
                <a:solidFill>
                  <a:srgbClr val="FF0000"/>
                </a:solidFill>
              </a:rPr>
              <a:t>doğru bir uygulama değildir</a:t>
            </a:r>
            <a:r>
              <a:rPr lang="tr-TR" sz="2800" b="1" dirty="0">
                <a:solidFill>
                  <a:schemeClr val="tx2"/>
                </a:solidFill>
              </a:rPr>
              <a:t>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00B050"/>
                </a:solidFill>
              </a:rPr>
              <a:t>Doğru olan</a:t>
            </a:r>
            <a:r>
              <a:rPr lang="tr-TR" sz="2800" b="1" dirty="0">
                <a:solidFill>
                  <a:schemeClr val="tx2"/>
                </a:solidFill>
              </a:rPr>
              <a:t>, bir </a:t>
            </a:r>
            <a:r>
              <a:rPr lang="tr-TR" sz="2800" b="1" dirty="0">
                <a:solidFill>
                  <a:srgbClr val="7030A0"/>
                </a:solidFill>
              </a:rPr>
              <a:t>ön soğutma </a:t>
            </a:r>
            <a:r>
              <a:rPr lang="tr-TR" sz="2800" b="1" dirty="0">
                <a:solidFill>
                  <a:schemeClr val="tx2"/>
                </a:solidFill>
              </a:rPr>
              <a:t>sisteminden yararlanılmasıdır.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Böylece ön soğutma sistemi sadece gerekli olduğu zaman kullanılır.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Buna bağlı olarak da </a:t>
            </a:r>
            <a:r>
              <a:rPr lang="tr-TR" sz="2800" b="1" dirty="0">
                <a:solidFill>
                  <a:srgbClr val="0070C0"/>
                </a:solidFill>
              </a:rPr>
              <a:t>deponun soğutma sistemi</a:t>
            </a:r>
            <a:r>
              <a:rPr lang="tr-TR" sz="2800" b="1" dirty="0">
                <a:solidFill>
                  <a:schemeClr val="tx2"/>
                </a:solidFill>
              </a:rPr>
              <a:t>, </a:t>
            </a:r>
            <a:r>
              <a:rPr lang="tr-TR" sz="2800" b="1" dirty="0">
                <a:solidFill>
                  <a:srgbClr val="00B050"/>
                </a:solidFill>
              </a:rPr>
              <a:t>sadece kararlı evredeki soğutma yükünü </a:t>
            </a:r>
            <a:r>
              <a:rPr lang="tr-TR" sz="2800" b="1" dirty="0">
                <a:solidFill>
                  <a:schemeClr val="tx2"/>
                </a:solidFill>
              </a:rPr>
              <a:t>karşılayacak kapasitede seçilir. </a:t>
            </a:r>
          </a:p>
        </p:txBody>
      </p:sp>
    </p:spTree>
    <p:extLst>
      <p:ext uri="{BB962C8B-B14F-4D97-AF65-F5344CB8AC3E}">
        <p14:creationId xmlns:p14="http://schemas.microsoft.com/office/powerpoint/2010/main" val="3765634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Bütün bu açıklamalara göre soğukta muhafaza deposunda soğutma yükü aşağıda belirtilen unsurlarda oluşmaktadır. </a:t>
            </a:r>
          </a:p>
          <a:p>
            <a:pPr marL="0" indent="0" algn="ctr" rtl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>
                <a:solidFill>
                  <a:schemeClr val="tx2"/>
                </a:solidFill>
              </a:rPr>
              <a:t>Q = Q</a:t>
            </a:r>
            <a:r>
              <a:rPr lang="tr-TR" sz="2800" b="1" baseline="-25000" dirty="0">
                <a:solidFill>
                  <a:schemeClr val="tx2"/>
                </a:solidFill>
              </a:rPr>
              <a:t>1</a:t>
            </a:r>
            <a:r>
              <a:rPr lang="tr-TR" sz="2800" b="1" dirty="0">
                <a:solidFill>
                  <a:schemeClr val="tx2"/>
                </a:solidFill>
              </a:rPr>
              <a:t> + Q</a:t>
            </a:r>
            <a:r>
              <a:rPr lang="tr-TR" sz="2800" b="1" baseline="-25000" dirty="0">
                <a:solidFill>
                  <a:schemeClr val="tx2"/>
                </a:solidFill>
              </a:rPr>
              <a:t>2</a:t>
            </a:r>
            <a:r>
              <a:rPr lang="tr-TR" sz="2800" b="1" dirty="0">
                <a:solidFill>
                  <a:schemeClr val="tx2"/>
                </a:solidFill>
              </a:rPr>
              <a:t>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Burada: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Q : Toplam soğutma yükü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Q</a:t>
            </a:r>
            <a:r>
              <a:rPr lang="tr-TR" sz="2800" b="1" baseline="-25000" dirty="0">
                <a:solidFill>
                  <a:schemeClr val="tx2"/>
                </a:solidFill>
              </a:rPr>
              <a:t>1</a:t>
            </a:r>
            <a:r>
              <a:rPr lang="tr-TR" sz="2800" b="1" dirty="0">
                <a:solidFill>
                  <a:schemeClr val="tx2"/>
                </a:solidFill>
              </a:rPr>
              <a:t> : Kararsız konum soğutma yükü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Q</a:t>
            </a:r>
            <a:r>
              <a:rPr lang="tr-TR" sz="2800" b="1" baseline="-25000" dirty="0">
                <a:solidFill>
                  <a:schemeClr val="tx2"/>
                </a:solidFill>
              </a:rPr>
              <a:t>2</a:t>
            </a:r>
            <a:r>
              <a:rPr lang="tr-TR" sz="2800" b="1" dirty="0">
                <a:solidFill>
                  <a:schemeClr val="tx2"/>
                </a:solidFill>
              </a:rPr>
              <a:t> : Kararlı konum soğutma yükü</a:t>
            </a:r>
          </a:p>
        </p:txBody>
      </p:sp>
    </p:spTree>
    <p:extLst>
      <p:ext uri="{BB962C8B-B14F-4D97-AF65-F5344CB8AC3E}">
        <p14:creationId xmlns:p14="http://schemas.microsoft.com/office/powerpoint/2010/main" val="190950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FF0000"/>
                </a:solidFill>
              </a:rPr>
              <a:t>Kararsız konum soğutma yükü </a:t>
            </a:r>
            <a:r>
              <a:rPr lang="tr-TR" sz="2800" b="1" dirty="0">
                <a:solidFill>
                  <a:schemeClr val="tx2"/>
                </a:solidFill>
              </a:rPr>
              <a:t>(Q</a:t>
            </a:r>
            <a:r>
              <a:rPr lang="tr-TR" sz="2800" b="1" baseline="-25000" dirty="0">
                <a:solidFill>
                  <a:schemeClr val="tx2"/>
                </a:solidFill>
              </a:rPr>
              <a:t>1</a:t>
            </a:r>
            <a:r>
              <a:rPr lang="tr-TR" sz="2800" b="1" dirty="0">
                <a:solidFill>
                  <a:schemeClr val="tx2"/>
                </a:solidFill>
              </a:rPr>
              <a:t>) ise aşağıdaki unsurlardan oluşmaktadır. 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sz="2800" b="1" dirty="0" err="1">
                <a:solidFill>
                  <a:schemeClr val="tx2"/>
                </a:solidFill>
              </a:rPr>
              <a:t>Q</a:t>
            </a:r>
            <a:r>
              <a:rPr lang="tr-TR" sz="2800" b="1" baseline="-25000" dirty="0" err="1">
                <a:solidFill>
                  <a:schemeClr val="tx2"/>
                </a:solidFill>
              </a:rPr>
              <a:t>a</a:t>
            </a:r>
            <a:r>
              <a:rPr lang="tr-TR" sz="2800" b="1" dirty="0">
                <a:solidFill>
                  <a:schemeClr val="tx2"/>
                </a:solidFill>
              </a:rPr>
              <a:t> : Gıdanın </a:t>
            </a:r>
            <a:r>
              <a:rPr lang="tr-TR" sz="2800" b="1" dirty="0">
                <a:solidFill>
                  <a:srgbClr val="FF0066"/>
                </a:solidFill>
              </a:rPr>
              <a:t>bulunduğu sıcaklıktan</a:t>
            </a:r>
            <a:r>
              <a:rPr lang="tr-TR" sz="2800" b="1" dirty="0">
                <a:solidFill>
                  <a:schemeClr val="tx2"/>
                </a:solidFill>
              </a:rPr>
              <a:t>, </a:t>
            </a:r>
            <a:r>
              <a:rPr lang="tr-TR" sz="2800" b="1" dirty="0">
                <a:solidFill>
                  <a:srgbClr val="0070C0"/>
                </a:solidFill>
              </a:rPr>
              <a:t>depolama sıcaklığına </a:t>
            </a:r>
            <a:r>
              <a:rPr lang="tr-TR" sz="2800" b="1" dirty="0">
                <a:solidFill>
                  <a:schemeClr val="tx2"/>
                </a:solidFill>
              </a:rPr>
              <a:t>kadar soğutulması için uzaklaştırılması gereken ısı miktarıdır. Eğer gıda ambalajlı ise (kutu, sandık </a:t>
            </a:r>
            <a:r>
              <a:rPr lang="tr-TR" sz="2800" b="1" dirty="0" err="1">
                <a:solidFill>
                  <a:schemeClr val="tx2"/>
                </a:solidFill>
              </a:rPr>
              <a:t>v.b</a:t>
            </a:r>
            <a:r>
              <a:rPr lang="tr-TR" sz="2800" b="1" dirty="0">
                <a:solidFill>
                  <a:schemeClr val="tx2"/>
                </a:solidFill>
              </a:rPr>
              <a:t>.), bu değere ambalajın soğutulması için </a:t>
            </a:r>
            <a:r>
              <a:rPr lang="tr-TR" sz="2800" b="1" dirty="0">
                <a:solidFill>
                  <a:srgbClr val="0070C0"/>
                </a:solidFill>
              </a:rPr>
              <a:t>uzaklaştırılması gereken ısı </a:t>
            </a:r>
            <a:r>
              <a:rPr lang="tr-TR" sz="2800" b="1" dirty="0">
                <a:solidFill>
                  <a:schemeClr val="tx2"/>
                </a:solidFill>
              </a:rPr>
              <a:t>da dahil edilir. 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sz="2800" b="1" dirty="0" err="1">
                <a:solidFill>
                  <a:schemeClr val="tx2"/>
                </a:solidFill>
              </a:rPr>
              <a:t>Q</a:t>
            </a:r>
            <a:r>
              <a:rPr lang="tr-TR" sz="2800" b="1" baseline="-25000" dirty="0" err="1">
                <a:solidFill>
                  <a:schemeClr val="tx2"/>
                </a:solidFill>
              </a:rPr>
              <a:t>b</a:t>
            </a:r>
            <a:r>
              <a:rPr lang="tr-TR" sz="2800" b="1" dirty="0">
                <a:solidFill>
                  <a:schemeClr val="tx2"/>
                </a:solidFill>
              </a:rPr>
              <a:t> : Eğer gıda, meyve ve sebzeler gibi </a:t>
            </a:r>
            <a:r>
              <a:rPr lang="tr-TR" sz="2800" b="1" dirty="0">
                <a:solidFill>
                  <a:srgbClr val="00B050"/>
                </a:solidFill>
              </a:rPr>
              <a:t>solunum</a:t>
            </a:r>
            <a:r>
              <a:rPr lang="tr-TR" sz="2800" b="1" dirty="0">
                <a:solidFill>
                  <a:schemeClr val="tx2"/>
                </a:solidFill>
              </a:rPr>
              <a:t> yapan bir materyal ise, </a:t>
            </a:r>
            <a:r>
              <a:rPr lang="tr-TR" sz="2800" b="1" dirty="0">
                <a:solidFill>
                  <a:srgbClr val="FF0000"/>
                </a:solidFill>
              </a:rPr>
              <a:t>soğuma sürecindeki solunum ısısı</a:t>
            </a:r>
            <a:r>
              <a:rPr lang="tr-TR" sz="2800" b="1" dirty="0">
                <a:solidFill>
                  <a:schemeClr val="tx2"/>
                </a:solidFill>
              </a:rPr>
              <a:t>. 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B326F7FA-46BB-4C17-99F0-347A3D0A13E9}"/>
              </a:ext>
            </a:extLst>
          </p:cNvPr>
          <p:cNvSpPr/>
          <p:nvPr/>
        </p:nvSpPr>
        <p:spPr>
          <a:xfrm>
            <a:off x="4907886" y="1028551"/>
            <a:ext cx="2376228" cy="649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sz="2800" b="1" dirty="0">
                <a:solidFill>
                  <a:schemeClr val="tx2"/>
                </a:solidFill>
              </a:rPr>
              <a:t>Q</a:t>
            </a:r>
            <a:r>
              <a:rPr lang="tr-TR" sz="2800" b="1" baseline="-25000" dirty="0">
                <a:solidFill>
                  <a:schemeClr val="tx2"/>
                </a:solidFill>
              </a:rPr>
              <a:t>1</a:t>
            </a:r>
            <a:r>
              <a:rPr lang="tr-TR" sz="2800" b="1" dirty="0">
                <a:solidFill>
                  <a:schemeClr val="tx2"/>
                </a:solidFill>
              </a:rPr>
              <a:t> = </a:t>
            </a:r>
            <a:r>
              <a:rPr lang="tr-TR" sz="2800" b="1" dirty="0" err="1">
                <a:solidFill>
                  <a:schemeClr val="tx2"/>
                </a:solidFill>
              </a:rPr>
              <a:t>Q</a:t>
            </a:r>
            <a:r>
              <a:rPr lang="tr-TR" sz="2800" b="1" baseline="-25000" dirty="0" err="1">
                <a:solidFill>
                  <a:schemeClr val="tx2"/>
                </a:solidFill>
              </a:rPr>
              <a:t>a</a:t>
            </a:r>
            <a:r>
              <a:rPr lang="tr-TR" sz="2800" b="1" dirty="0">
                <a:solidFill>
                  <a:schemeClr val="tx2"/>
                </a:solidFill>
              </a:rPr>
              <a:t> + </a:t>
            </a:r>
            <a:r>
              <a:rPr lang="tr-TR" sz="2800" b="1" dirty="0" err="1">
                <a:solidFill>
                  <a:schemeClr val="tx2"/>
                </a:solidFill>
              </a:rPr>
              <a:t>Q</a:t>
            </a:r>
            <a:r>
              <a:rPr lang="tr-TR" sz="2800" b="1" baseline="-25000" dirty="0" err="1">
                <a:solidFill>
                  <a:schemeClr val="tx2"/>
                </a:solidFill>
              </a:rPr>
              <a:t>b</a:t>
            </a:r>
            <a:endParaRPr lang="tr-TR" sz="28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4254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chemeClr val="tx2"/>
                </a:solidFill>
              </a:rPr>
              <a:t>Kararlı konumdaki soğutma yükü (Q</a:t>
            </a:r>
            <a:r>
              <a:rPr lang="tr-TR" sz="2800" b="1" baseline="-25000" dirty="0">
                <a:solidFill>
                  <a:schemeClr val="tx2"/>
                </a:solidFill>
              </a:rPr>
              <a:t>2</a:t>
            </a:r>
            <a:r>
              <a:rPr lang="tr-TR" sz="2800" b="1" dirty="0">
                <a:solidFill>
                  <a:schemeClr val="tx2"/>
                </a:solidFill>
              </a:rPr>
              <a:t>) ise aşağıdaki unsurlardan oluşmaktadır. </a:t>
            </a:r>
          </a:p>
          <a:p>
            <a:pPr marL="0" indent="0" algn="ctr" rtl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>
                <a:solidFill>
                  <a:schemeClr val="tx2"/>
                </a:solidFill>
              </a:rPr>
              <a:t>Q</a:t>
            </a:r>
            <a:r>
              <a:rPr lang="tr-TR" sz="2800" b="1" baseline="-25000" dirty="0">
                <a:solidFill>
                  <a:schemeClr val="tx2"/>
                </a:solidFill>
              </a:rPr>
              <a:t>2</a:t>
            </a:r>
            <a:r>
              <a:rPr lang="tr-TR" sz="2800" b="1" dirty="0">
                <a:solidFill>
                  <a:schemeClr val="tx2"/>
                </a:solidFill>
              </a:rPr>
              <a:t> = </a:t>
            </a:r>
            <a:r>
              <a:rPr lang="tr-TR" sz="2800" b="1" dirty="0" err="1">
                <a:solidFill>
                  <a:schemeClr val="tx2"/>
                </a:solidFill>
              </a:rPr>
              <a:t>Q</a:t>
            </a:r>
            <a:r>
              <a:rPr lang="tr-TR" sz="2800" b="1" baseline="-25000" dirty="0" err="1">
                <a:solidFill>
                  <a:schemeClr val="tx2"/>
                </a:solidFill>
              </a:rPr>
              <a:t>c</a:t>
            </a:r>
            <a:r>
              <a:rPr lang="tr-TR" sz="2800" b="1" dirty="0">
                <a:solidFill>
                  <a:schemeClr val="tx2"/>
                </a:solidFill>
              </a:rPr>
              <a:t> + </a:t>
            </a:r>
            <a:r>
              <a:rPr lang="tr-TR" sz="2800" b="1" dirty="0" err="1">
                <a:solidFill>
                  <a:schemeClr val="tx2"/>
                </a:solidFill>
              </a:rPr>
              <a:t>Q</a:t>
            </a:r>
            <a:r>
              <a:rPr lang="tr-TR" sz="2800" b="1" baseline="-25000" dirty="0" err="1">
                <a:solidFill>
                  <a:schemeClr val="tx2"/>
                </a:solidFill>
              </a:rPr>
              <a:t>d</a:t>
            </a:r>
            <a:r>
              <a:rPr lang="tr-TR" sz="2800" b="1" dirty="0">
                <a:solidFill>
                  <a:schemeClr val="tx2"/>
                </a:solidFill>
              </a:rPr>
              <a:t> + </a:t>
            </a:r>
            <a:r>
              <a:rPr lang="tr-TR" sz="2800" b="1" dirty="0" err="1">
                <a:solidFill>
                  <a:schemeClr val="tx2"/>
                </a:solidFill>
              </a:rPr>
              <a:t>Q</a:t>
            </a:r>
            <a:r>
              <a:rPr lang="tr-TR" sz="2800" b="1" baseline="-25000" dirty="0" err="1">
                <a:solidFill>
                  <a:schemeClr val="tx2"/>
                </a:solidFill>
              </a:rPr>
              <a:t>e</a:t>
            </a:r>
            <a:r>
              <a:rPr lang="tr-TR" sz="2800" b="1" dirty="0">
                <a:solidFill>
                  <a:schemeClr val="tx2"/>
                </a:solidFill>
              </a:rPr>
              <a:t> + </a:t>
            </a:r>
            <a:r>
              <a:rPr lang="tr-TR" sz="2800" b="1" dirty="0" err="1">
                <a:solidFill>
                  <a:schemeClr val="tx2"/>
                </a:solidFill>
              </a:rPr>
              <a:t>Q</a:t>
            </a:r>
            <a:r>
              <a:rPr lang="tr-TR" sz="2800" b="1" baseline="-25000" dirty="0" err="1">
                <a:solidFill>
                  <a:schemeClr val="tx2"/>
                </a:solidFill>
              </a:rPr>
              <a:t>f</a:t>
            </a:r>
            <a:r>
              <a:rPr lang="tr-TR" sz="2800" b="1" dirty="0">
                <a:solidFill>
                  <a:schemeClr val="tx2"/>
                </a:solidFill>
              </a:rPr>
              <a:t> + </a:t>
            </a:r>
            <a:r>
              <a:rPr lang="tr-TR" sz="2800" b="1" dirty="0" err="1">
                <a:solidFill>
                  <a:schemeClr val="tx2"/>
                </a:solidFill>
              </a:rPr>
              <a:t>Q</a:t>
            </a:r>
            <a:r>
              <a:rPr lang="tr-TR" sz="2800" b="1" baseline="-25000" dirty="0" err="1">
                <a:solidFill>
                  <a:schemeClr val="tx2"/>
                </a:solidFill>
              </a:rPr>
              <a:t>g</a:t>
            </a:r>
            <a:r>
              <a:rPr lang="tr-TR" sz="2800" b="1" dirty="0">
                <a:solidFill>
                  <a:schemeClr val="tx2"/>
                </a:solidFill>
              </a:rPr>
              <a:t> 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</a:pPr>
            <a:endParaRPr lang="tr-TR" sz="1800" b="1" dirty="0">
              <a:solidFill>
                <a:schemeClr val="tx2"/>
              </a:solidFill>
            </a:endParaRPr>
          </a:p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sz="1800" b="1" dirty="0" err="1">
                <a:solidFill>
                  <a:schemeClr val="tx2"/>
                </a:solidFill>
              </a:rPr>
              <a:t>Q</a:t>
            </a:r>
            <a:r>
              <a:rPr lang="tr-TR" sz="1800" b="1" baseline="-25000" dirty="0" err="1">
                <a:solidFill>
                  <a:schemeClr val="tx2"/>
                </a:solidFill>
              </a:rPr>
              <a:t>c</a:t>
            </a:r>
            <a:r>
              <a:rPr lang="tr-TR" sz="1800" b="1" dirty="0">
                <a:solidFill>
                  <a:schemeClr val="tx2"/>
                </a:solidFill>
              </a:rPr>
              <a:t> : </a:t>
            </a:r>
            <a:r>
              <a:rPr lang="tr-TR" sz="1800" b="1" dirty="0">
                <a:solidFill>
                  <a:srgbClr val="00B050"/>
                </a:solidFill>
              </a:rPr>
              <a:t>Tavan, taban ve duvarlardan </a:t>
            </a:r>
            <a:r>
              <a:rPr lang="tr-TR" sz="1800" b="1" dirty="0">
                <a:solidFill>
                  <a:schemeClr val="tx2"/>
                </a:solidFill>
              </a:rPr>
              <a:t>kazanılan ısı 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sz="1800" b="1" dirty="0" err="1">
                <a:solidFill>
                  <a:schemeClr val="tx2"/>
                </a:solidFill>
              </a:rPr>
              <a:t>Q</a:t>
            </a:r>
            <a:r>
              <a:rPr lang="tr-TR" sz="1800" b="1" baseline="-25000" dirty="0" err="1">
                <a:solidFill>
                  <a:schemeClr val="tx2"/>
                </a:solidFill>
              </a:rPr>
              <a:t>d</a:t>
            </a:r>
            <a:r>
              <a:rPr lang="tr-TR" sz="1800" b="1" dirty="0">
                <a:solidFill>
                  <a:schemeClr val="tx2"/>
                </a:solidFill>
              </a:rPr>
              <a:t> : Depolanan gıda eğer, meyve ve sebze gibi canlı bir materyal ise </a:t>
            </a:r>
            <a:r>
              <a:rPr lang="tr-TR" sz="1800" b="1" dirty="0">
                <a:solidFill>
                  <a:srgbClr val="0070C0"/>
                </a:solidFill>
              </a:rPr>
              <a:t>sabit depolama sıcaklığındaki solunum ısısı</a:t>
            </a:r>
            <a:r>
              <a:rPr lang="tr-TR" sz="1800" b="1" dirty="0">
                <a:solidFill>
                  <a:schemeClr val="tx2"/>
                </a:solidFill>
              </a:rPr>
              <a:t>.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sz="1800" b="1" dirty="0" err="1">
                <a:solidFill>
                  <a:schemeClr val="tx2"/>
                </a:solidFill>
              </a:rPr>
              <a:t>Q</a:t>
            </a:r>
            <a:r>
              <a:rPr lang="tr-TR" sz="1800" b="1" baseline="-25000" dirty="0" err="1">
                <a:solidFill>
                  <a:schemeClr val="tx2"/>
                </a:solidFill>
              </a:rPr>
              <a:t>e</a:t>
            </a:r>
            <a:r>
              <a:rPr lang="tr-TR" sz="1800" b="1" dirty="0">
                <a:solidFill>
                  <a:schemeClr val="tx2"/>
                </a:solidFill>
              </a:rPr>
              <a:t> : Eğer depo </a:t>
            </a:r>
            <a:r>
              <a:rPr lang="tr-TR" sz="1800" b="1" dirty="0">
                <a:solidFill>
                  <a:srgbClr val="7030A0"/>
                </a:solidFill>
              </a:rPr>
              <a:t>neminin sabit tutulması </a:t>
            </a:r>
            <a:r>
              <a:rPr lang="tr-TR" sz="1800" b="1" dirty="0">
                <a:solidFill>
                  <a:schemeClr val="tx2"/>
                </a:solidFill>
              </a:rPr>
              <a:t>gerekiyorsa, bu amaçla depoya verilen buhar veya </a:t>
            </a:r>
            <a:r>
              <a:rPr lang="tr-TR" sz="1800" b="1" dirty="0" err="1">
                <a:solidFill>
                  <a:schemeClr val="tx2"/>
                </a:solidFill>
              </a:rPr>
              <a:t>atomize</a:t>
            </a:r>
            <a:r>
              <a:rPr lang="tr-TR" sz="1800" b="1" dirty="0">
                <a:solidFill>
                  <a:schemeClr val="tx2"/>
                </a:solidFill>
              </a:rPr>
              <a:t> edilmiş </a:t>
            </a:r>
            <a:r>
              <a:rPr lang="tr-TR" sz="1800" b="1" dirty="0">
                <a:solidFill>
                  <a:srgbClr val="00B050"/>
                </a:solidFill>
              </a:rPr>
              <a:t>sudan kazanılan ısı 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sz="1800" b="1" dirty="0" err="1">
                <a:solidFill>
                  <a:schemeClr val="tx2"/>
                </a:solidFill>
              </a:rPr>
              <a:t>Q</a:t>
            </a:r>
            <a:r>
              <a:rPr lang="tr-TR" sz="1800" b="1" baseline="-25000" dirty="0" err="1">
                <a:solidFill>
                  <a:schemeClr val="tx2"/>
                </a:solidFill>
              </a:rPr>
              <a:t>f</a:t>
            </a:r>
            <a:r>
              <a:rPr lang="tr-TR" sz="1800" b="1" dirty="0">
                <a:solidFill>
                  <a:schemeClr val="tx2"/>
                </a:solidFill>
              </a:rPr>
              <a:t> : Depoda çalışan </a:t>
            </a:r>
            <a:r>
              <a:rPr lang="tr-TR" sz="1800" b="1" dirty="0">
                <a:solidFill>
                  <a:srgbClr val="7030A0"/>
                </a:solidFill>
              </a:rPr>
              <a:t>işçilerden</a:t>
            </a:r>
            <a:r>
              <a:rPr lang="tr-TR" sz="1800" b="1" dirty="0">
                <a:solidFill>
                  <a:schemeClr val="tx2"/>
                </a:solidFill>
              </a:rPr>
              <a:t>, yanan </a:t>
            </a:r>
            <a:r>
              <a:rPr lang="tr-TR" sz="1800" b="1" dirty="0">
                <a:solidFill>
                  <a:srgbClr val="00B050"/>
                </a:solidFill>
              </a:rPr>
              <a:t>lambalardan</a:t>
            </a:r>
            <a:r>
              <a:rPr lang="tr-TR" sz="1800" b="1" dirty="0">
                <a:solidFill>
                  <a:schemeClr val="tx2"/>
                </a:solidFill>
              </a:rPr>
              <a:t> ve </a:t>
            </a:r>
            <a:r>
              <a:rPr lang="tr-TR" sz="1800" b="1" dirty="0">
                <a:solidFill>
                  <a:srgbClr val="0070C0"/>
                </a:solidFill>
              </a:rPr>
              <a:t>elektrik motorlarından </a:t>
            </a:r>
            <a:r>
              <a:rPr lang="tr-TR" sz="1800" b="1" dirty="0">
                <a:solidFill>
                  <a:schemeClr val="tx2"/>
                </a:solidFill>
              </a:rPr>
              <a:t>yayılan ısı.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sz="1800" b="1" dirty="0" err="1">
                <a:solidFill>
                  <a:schemeClr val="tx2"/>
                </a:solidFill>
              </a:rPr>
              <a:t>Q</a:t>
            </a:r>
            <a:r>
              <a:rPr lang="tr-TR" sz="1800" b="1" baseline="-25000" dirty="0" err="1">
                <a:solidFill>
                  <a:schemeClr val="tx2"/>
                </a:solidFill>
              </a:rPr>
              <a:t>g</a:t>
            </a:r>
            <a:r>
              <a:rPr lang="tr-TR" sz="1800" b="1" dirty="0">
                <a:solidFill>
                  <a:schemeClr val="tx2"/>
                </a:solidFill>
              </a:rPr>
              <a:t> : </a:t>
            </a:r>
            <a:r>
              <a:rPr lang="tr-TR" sz="1800" b="1" dirty="0">
                <a:solidFill>
                  <a:srgbClr val="FF0000"/>
                </a:solidFill>
              </a:rPr>
              <a:t>Depo kapısının </a:t>
            </a:r>
            <a:r>
              <a:rPr lang="tr-TR" sz="1800" b="1" dirty="0">
                <a:solidFill>
                  <a:schemeClr val="tx2"/>
                </a:solidFill>
              </a:rPr>
              <a:t>açılıp kapanması sırasında dışarıdan giren hava ile kazanılan ısı.</a:t>
            </a:r>
            <a:endParaRPr lang="tr-TR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583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 unsurlardan, O</a:t>
            </a:r>
            <a:r>
              <a:rPr lang="tr-TR" sz="2800" b="1" baseline="-25000" dirty="0">
                <a:solidFill>
                  <a:schemeClr val="tx2"/>
                </a:solidFill>
              </a:rPr>
              <a:t>f</a:t>
            </a:r>
            <a:r>
              <a:rPr lang="tr-TR" sz="2800" b="1" dirty="0">
                <a:solidFill>
                  <a:schemeClr val="tx2"/>
                </a:solidFill>
              </a:rPr>
              <a:t> ve </a:t>
            </a:r>
            <a:r>
              <a:rPr lang="tr-TR" sz="2800" b="1" dirty="0" err="1">
                <a:solidFill>
                  <a:schemeClr val="tx2"/>
                </a:solidFill>
              </a:rPr>
              <a:t>Q</a:t>
            </a:r>
            <a:r>
              <a:rPr lang="tr-TR" sz="2800" b="1" baseline="-25000" dirty="0" err="1">
                <a:solidFill>
                  <a:schemeClr val="tx2"/>
                </a:solidFill>
              </a:rPr>
              <a:t>g</a:t>
            </a:r>
            <a:r>
              <a:rPr lang="tr-TR" sz="2800" b="1" dirty="0">
                <a:solidFill>
                  <a:schemeClr val="tx2"/>
                </a:solidFill>
              </a:rPr>
              <a:t> değerlerinin hesaplanmasında </a:t>
            </a:r>
            <a:r>
              <a:rPr lang="tr-TR" sz="2800" b="1" dirty="0">
                <a:solidFill>
                  <a:srgbClr val="0070C0"/>
                </a:solidFill>
              </a:rPr>
              <a:t>çeşitli kaynaklarda </a:t>
            </a:r>
            <a:r>
              <a:rPr lang="tr-TR" sz="2800" b="1" dirty="0">
                <a:solidFill>
                  <a:schemeClr val="tx2"/>
                </a:solidFill>
              </a:rPr>
              <a:t>yer alan bazı temel değerlerden yararlanılmaktadır. Bunlara aşağıda değinilmiştir.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Bir soğuk depoda </a:t>
            </a:r>
            <a:r>
              <a:rPr lang="tr-TR" sz="2800" b="1" dirty="0">
                <a:solidFill>
                  <a:srgbClr val="C00000"/>
                </a:solidFill>
              </a:rPr>
              <a:t>çalışan kişiler</a:t>
            </a:r>
            <a:r>
              <a:rPr lang="tr-TR" sz="2800" b="1" dirty="0">
                <a:solidFill>
                  <a:schemeClr val="tx2"/>
                </a:solidFill>
              </a:rPr>
              <a:t>, çevreye belli miktarda ısı yayarlar.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00B050"/>
                </a:solidFill>
              </a:rPr>
              <a:t>İşçilerin</a:t>
            </a:r>
            <a:r>
              <a:rPr lang="tr-TR" sz="2800" b="1" dirty="0">
                <a:solidFill>
                  <a:schemeClr val="tx2"/>
                </a:solidFill>
              </a:rPr>
              <a:t>, depo sıcaklığı, yaptığı işin türü, giyimi ve ağırlığı gibi birçok faktöre bağlı olarak yaydıkları ısının yaklaşık miktarları, aşağıdaki Tabloda gösterilmiştir. </a:t>
            </a:r>
          </a:p>
        </p:txBody>
      </p:sp>
    </p:spTree>
    <p:extLst>
      <p:ext uri="{BB962C8B-B14F-4D97-AF65-F5344CB8AC3E}">
        <p14:creationId xmlns:p14="http://schemas.microsoft.com/office/powerpoint/2010/main" val="1052925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sz="2800" b="1" dirty="0">
              <a:solidFill>
                <a:schemeClr val="tx2"/>
              </a:solidFill>
            </a:endParaRPr>
          </a:p>
        </p:txBody>
      </p:sp>
      <p:graphicFrame>
        <p:nvGraphicFramePr>
          <p:cNvPr id="3" name="Tablo 2">
            <a:extLst>
              <a:ext uri="{FF2B5EF4-FFF2-40B4-BE49-F238E27FC236}">
                <a16:creationId xmlns:a16="http://schemas.microsoft.com/office/drawing/2014/main" id="{3A5155DF-141A-4936-A30F-4F86544F64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9149381"/>
              </p:ext>
            </p:extLst>
          </p:nvPr>
        </p:nvGraphicFramePr>
        <p:xfrm>
          <a:off x="4310945" y="1240736"/>
          <a:ext cx="6211281" cy="42241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05222">
                  <a:extLst>
                    <a:ext uri="{9D8B030D-6E8A-4147-A177-3AD203B41FA5}">
                      <a16:colId xmlns:a16="http://schemas.microsoft.com/office/drawing/2014/main" val="1223113900"/>
                    </a:ext>
                  </a:extLst>
                </a:gridCol>
                <a:gridCol w="3106059">
                  <a:extLst>
                    <a:ext uri="{9D8B030D-6E8A-4147-A177-3AD203B41FA5}">
                      <a16:colId xmlns:a16="http://schemas.microsoft.com/office/drawing/2014/main" val="604260297"/>
                    </a:ext>
                  </a:extLst>
                </a:gridCol>
              </a:tblGrid>
              <a:tr h="528016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800">
                          <a:effectLst/>
                        </a:rPr>
                        <a:t>Sıcaklık, °C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800">
                          <a:effectLst/>
                        </a:rPr>
                        <a:t>Yayılan ısı, W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31614210"/>
                  </a:ext>
                </a:extLst>
              </a:tr>
              <a:tr h="528016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800">
                          <a:effectLst/>
                        </a:rPr>
                        <a:t>10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800">
                          <a:effectLst/>
                        </a:rPr>
                        <a:t>211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33347023"/>
                  </a:ext>
                </a:extLst>
              </a:tr>
              <a:tr h="528016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800">
                          <a:effectLst/>
                        </a:rPr>
                        <a:t>4.4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800">
                          <a:effectLst/>
                        </a:rPr>
                        <a:t>246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77847108"/>
                  </a:ext>
                </a:extLst>
              </a:tr>
              <a:tr h="528016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800">
                          <a:effectLst/>
                        </a:rPr>
                        <a:t>-1.1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800">
                          <a:effectLst/>
                        </a:rPr>
                        <a:t>278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43825091"/>
                  </a:ext>
                </a:extLst>
              </a:tr>
              <a:tr h="528016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800">
                          <a:effectLst/>
                        </a:rPr>
                        <a:t>-6.7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800">
                          <a:effectLst/>
                        </a:rPr>
                        <a:t>308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01295644"/>
                  </a:ext>
                </a:extLst>
              </a:tr>
              <a:tr h="528016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800">
                          <a:effectLst/>
                        </a:rPr>
                        <a:t>-12.2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800">
                          <a:effectLst/>
                        </a:rPr>
                        <a:t>352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6615412"/>
                  </a:ext>
                </a:extLst>
              </a:tr>
              <a:tr h="528016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800">
                          <a:effectLst/>
                        </a:rPr>
                        <a:t>-17.0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800">
                          <a:effectLst/>
                        </a:rPr>
                        <a:t>381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46881986"/>
                  </a:ext>
                </a:extLst>
              </a:tr>
              <a:tr h="528016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800" dirty="0">
                          <a:effectLst/>
                        </a:rPr>
                        <a:t>-23.3</a:t>
                      </a:r>
                      <a:endParaRPr lang="tr-TR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800" dirty="0">
                          <a:effectLst/>
                        </a:rPr>
                        <a:t>410</a:t>
                      </a:r>
                      <a:endParaRPr lang="tr-TR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96869812"/>
                  </a:ext>
                </a:extLst>
              </a:tr>
            </a:tbl>
          </a:graphicData>
        </a:graphic>
      </p:graphicFrame>
      <p:sp>
        <p:nvSpPr>
          <p:cNvPr id="4" name="Dikdörtgen 3">
            <a:extLst>
              <a:ext uri="{FF2B5EF4-FFF2-40B4-BE49-F238E27FC236}">
                <a16:creationId xmlns:a16="http://schemas.microsoft.com/office/drawing/2014/main" id="{2525D4E4-44CB-4167-B916-22A0607C7024}"/>
              </a:ext>
            </a:extLst>
          </p:cNvPr>
          <p:cNvSpPr/>
          <p:nvPr/>
        </p:nvSpPr>
        <p:spPr>
          <a:xfrm>
            <a:off x="940024" y="1967805"/>
            <a:ext cx="3009124" cy="2597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648335">
              <a:lnSpc>
                <a:spcPct val="150000"/>
              </a:lnSpc>
              <a:spcAft>
                <a:spcPts val="0"/>
              </a:spcAft>
            </a:pPr>
            <a:r>
              <a:rPr lang="tr-TR" sz="28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Tablo 1 </a:t>
            </a:r>
          </a:p>
          <a:p>
            <a:pPr indent="-648335">
              <a:lnSpc>
                <a:spcPct val="150000"/>
              </a:lnSpc>
              <a:spcAft>
                <a:spcPts val="0"/>
              </a:spcAft>
            </a:pPr>
            <a:r>
              <a:rPr lang="tr-TR" sz="28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Soğuk depoda çalışanların yaydığı ısı </a:t>
            </a:r>
          </a:p>
        </p:txBody>
      </p:sp>
    </p:spTree>
    <p:extLst>
      <p:ext uri="{BB962C8B-B14F-4D97-AF65-F5344CB8AC3E}">
        <p14:creationId xmlns:p14="http://schemas.microsoft.com/office/powerpoint/2010/main" val="3880196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Bununla birlikte bu konuda çeşitli kaynaklarda birbirinden çok farklı olmayan sabit değerler verildiği görülmektedir.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Nitekim </a:t>
            </a:r>
            <a:r>
              <a:rPr lang="tr-TR" sz="2800" b="1" dirty="0">
                <a:solidFill>
                  <a:srgbClr val="0070C0"/>
                </a:solidFill>
              </a:rPr>
              <a:t>kişi başına </a:t>
            </a:r>
            <a:r>
              <a:rPr lang="tr-TR" sz="2800" b="1" dirty="0">
                <a:solidFill>
                  <a:schemeClr val="tx2"/>
                </a:solidFill>
              </a:rPr>
              <a:t>10 °C ile -25 °C arasında yayılan ısının 210 - 425 W arasında değiştiği, </a:t>
            </a:r>
            <a:r>
              <a:rPr lang="tr-TR" sz="2800" b="1" dirty="0">
                <a:solidFill>
                  <a:srgbClr val="FF0066"/>
                </a:solidFill>
              </a:rPr>
              <a:t>ortalama olarak 292 W </a:t>
            </a:r>
            <a:r>
              <a:rPr lang="tr-TR" sz="2800" b="1" dirty="0">
                <a:solidFill>
                  <a:schemeClr val="tx2"/>
                </a:solidFill>
              </a:rPr>
              <a:t>alınabileceği ifade edildiği gibi, bu değerin </a:t>
            </a:r>
            <a:r>
              <a:rPr lang="tr-TR" sz="2800" b="1" dirty="0">
                <a:solidFill>
                  <a:srgbClr val="FF0000"/>
                </a:solidFill>
              </a:rPr>
              <a:t>240 W olarak da kabul edildiği </a:t>
            </a:r>
            <a:r>
              <a:rPr lang="tr-TR" sz="2800" b="1" dirty="0">
                <a:solidFill>
                  <a:schemeClr val="tx2"/>
                </a:solidFill>
              </a:rPr>
              <a:t>de görülmektedir.</a:t>
            </a:r>
          </a:p>
        </p:txBody>
      </p:sp>
    </p:spTree>
    <p:extLst>
      <p:ext uri="{BB962C8B-B14F-4D97-AF65-F5344CB8AC3E}">
        <p14:creationId xmlns:p14="http://schemas.microsoft.com/office/powerpoint/2010/main" val="3910735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Elektrik motorlarından </a:t>
            </a:r>
            <a:r>
              <a:rPr lang="tr-TR" sz="2800" b="1" dirty="0">
                <a:solidFill>
                  <a:schemeClr val="tx2"/>
                </a:solidFill>
              </a:rPr>
              <a:t>yayılan ısı, elektrik motoru ve onun tahrik ettiği elemanın bulunduğu konuma göre farklıdır.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Nitekim, eğer motor ve onun tahrik ettiği eleman, örneğin fan birlikte soğuk </a:t>
            </a:r>
            <a:r>
              <a:rPr lang="tr-TR" sz="2800" b="1" dirty="0">
                <a:solidFill>
                  <a:srgbClr val="00B050"/>
                </a:solidFill>
              </a:rPr>
              <a:t>deponun içindelerse</a:t>
            </a:r>
            <a:r>
              <a:rPr lang="tr-TR" sz="2800" b="1" dirty="0">
                <a:solidFill>
                  <a:schemeClr val="tx2"/>
                </a:solidFill>
              </a:rPr>
              <a:t>; </a:t>
            </a:r>
            <a:r>
              <a:rPr lang="tr-TR" sz="2800" b="1" dirty="0">
                <a:solidFill>
                  <a:srgbClr val="00B0F0"/>
                </a:solidFill>
              </a:rPr>
              <a:t>her kW motor gücü için 1375 W </a:t>
            </a:r>
            <a:r>
              <a:rPr lang="tr-TR" sz="2800" b="1" dirty="0">
                <a:solidFill>
                  <a:schemeClr val="tx2"/>
                </a:solidFill>
              </a:rPr>
              <a:t>ısı yayıldığı; buna karşın tahrik edilen eleman soğuk depoda, fakat </a:t>
            </a:r>
            <a:r>
              <a:rPr lang="tr-TR" sz="2800" b="1" dirty="0">
                <a:solidFill>
                  <a:srgbClr val="C00000"/>
                </a:solidFill>
              </a:rPr>
              <a:t>motor dışarıdaysa 982 W </a:t>
            </a:r>
            <a:r>
              <a:rPr lang="tr-TR" sz="2800" b="1" dirty="0">
                <a:solidFill>
                  <a:schemeClr val="tx2"/>
                </a:solidFill>
              </a:rPr>
              <a:t>ısı yayıldığı kabul edilmektedir.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Bununla birlikte bu değerlerin </a:t>
            </a:r>
            <a:r>
              <a:rPr lang="tr-TR" sz="2800" b="1" dirty="0">
                <a:solidFill>
                  <a:srgbClr val="0070C0"/>
                </a:solidFill>
              </a:rPr>
              <a:t>motor gücüne göre </a:t>
            </a:r>
            <a:r>
              <a:rPr lang="tr-TR" sz="2800" b="1" dirty="0">
                <a:solidFill>
                  <a:schemeClr val="tx2"/>
                </a:solidFill>
              </a:rPr>
              <a:t>farklı olarak alınabileceği </a:t>
            </a:r>
            <a:r>
              <a:rPr lang="tr-TR" sz="2800" b="1" dirty="0">
                <a:solidFill>
                  <a:srgbClr val="7030A0"/>
                </a:solidFill>
              </a:rPr>
              <a:t>çeşitli kaynaklarda gösterilmektedir</a:t>
            </a:r>
            <a:r>
              <a:rPr lang="tr-TR" sz="2800" b="1" dirty="0">
                <a:solidFill>
                  <a:schemeClr val="tx2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805623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Diğer taraftan </a:t>
            </a:r>
            <a:r>
              <a:rPr lang="tr-TR" sz="2800" b="1" dirty="0">
                <a:solidFill>
                  <a:srgbClr val="00B050"/>
                </a:solidFill>
              </a:rPr>
              <a:t>kapının açılıp kapanması </a:t>
            </a:r>
            <a:r>
              <a:rPr lang="tr-TR" sz="2800" b="1" dirty="0">
                <a:solidFill>
                  <a:schemeClr val="tx2"/>
                </a:solidFill>
              </a:rPr>
              <a:t>sırasında depoya giren hava ile kazanılan ısının hesaplanmasında da farklı yollar izlenmektedir.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 amaçla soğuk deponun </a:t>
            </a:r>
            <a:r>
              <a:rPr lang="tr-TR" sz="2800" b="1" dirty="0">
                <a:solidFill>
                  <a:srgbClr val="0070C0"/>
                </a:solidFill>
              </a:rPr>
              <a:t>kapı boyutları </a:t>
            </a:r>
            <a:r>
              <a:rPr lang="tr-TR" sz="2800" b="1" dirty="0">
                <a:solidFill>
                  <a:schemeClr val="tx2"/>
                </a:solidFill>
              </a:rPr>
              <a:t>ile, </a:t>
            </a:r>
            <a:r>
              <a:rPr lang="tr-TR" sz="2800" b="1" dirty="0">
                <a:solidFill>
                  <a:srgbClr val="7030A0"/>
                </a:solidFill>
              </a:rPr>
              <a:t>depo içi ve dış atmosfer sıcaklığı</a:t>
            </a:r>
            <a:r>
              <a:rPr lang="tr-TR" sz="2800" b="1" dirty="0">
                <a:solidFill>
                  <a:schemeClr val="tx2"/>
                </a:solidFill>
              </a:rPr>
              <a:t> gibi faktörlerin yer aldığı bazı </a:t>
            </a:r>
            <a:r>
              <a:rPr lang="tr-TR" sz="2800" b="1" dirty="0">
                <a:solidFill>
                  <a:srgbClr val="00B050"/>
                </a:solidFill>
              </a:rPr>
              <a:t>eşitliklerden</a:t>
            </a:r>
            <a:r>
              <a:rPr lang="tr-TR" sz="2800" b="1" dirty="0">
                <a:solidFill>
                  <a:schemeClr val="tx2"/>
                </a:solidFill>
              </a:rPr>
              <a:t> yararlanıldığı gibi, çeşitli ölçümlerle oluşturulmuş </a:t>
            </a:r>
            <a:r>
              <a:rPr lang="tr-TR" sz="2800" b="1" dirty="0">
                <a:solidFill>
                  <a:srgbClr val="0070C0"/>
                </a:solidFill>
              </a:rPr>
              <a:t>tablolardan</a:t>
            </a:r>
            <a:r>
              <a:rPr lang="tr-TR" sz="2800" b="1" dirty="0">
                <a:solidFill>
                  <a:schemeClr val="tx2"/>
                </a:solidFill>
              </a:rPr>
              <a:t> da yararlanılabilmektedir.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Aşağıdaki tabloda bu tür veriler gösterilmiştir. </a:t>
            </a:r>
          </a:p>
        </p:txBody>
      </p:sp>
    </p:spTree>
    <p:extLst>
      <p:ext uri="{BB962C8B-B14F-4D97-AF65-F5344CB8AC3E}">
        <p14:creationId xmlns:p14="http://schemas.microsoft.com/office/powerpoint/2010/main" val="1274973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Bu Hafta</a:t>
            </a:r>
            <a:endParaRPr lang="tr-TR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dirty="0"/>
              <a:t>Gıdaların Soğutulmalarında Soğutma Yükü ve Hesaplanması </a:t>
            </a:r>
            <a:endParaRPr lang="tr-TR" sz="3200" b="1" dirty="0"/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/>
              <a:t> </a:t>
            </a: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endParaRPr lang="tr-TR" sz="2800" b="1" dirty="0"/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endParaRPr lang="tr-TR" sz="2800" b="1" dirty="0"/>
          </a:p>
          <a:p>
            <a:pPr marL="0" indent="0">
              <a:spcBef>
                <a:spcPts val="600"/>
              </a:spcBef>
              <a:buNone/>
            </a:pP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360525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sz="2800" b="1" dirty="0">
              <a:solidFill>
                <a:schemeClr val="tx2"/>
              </a:solidFill>
            </a:endParaRPr>
          </a:p>
        </p:txBody>
      </p:sp>
      <p:graphicFrame>
        <p:nvGraphicFramePr>
          <p:cNvPr id="3" name="Tablo 2">
            <a:extLst>
              <a:ext uri="{FF2B5EF4-FFF2-40B4-BE49-F238E27FC236}">
                <a16:creationId xmlns:a16="http://schemas.microsoft.com/office/drawing/2014/main" id="{AA3433EA-A54C-4A64-9D0D-02A6A43FE4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7079828"/>
              </p:ext>
            </p:extLst>
          </p:nvPr>
        </p:nvGraphicFramePr>
        <p:xfrm>
          <a:off x="3366053" y="60960"/>
          <a:ext cx="8569186" cy="65836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91478">
                  <a:extLst>
                    <a:ext uri="{9D8B030D-6E8A-4147-A177-3AD203B41FA5}">
                      <a16:colId xmlns:a16="http://schemas.microsoft.com/office/drawing/2014/main" val="185812976"/>
                    </a:ext>
                  </a:extLst>
                </a:gridCol>
                <a:gridCol w="3362549">
                  <a:extLst>
                    <a:ext uri="{9D8B030D-6E8A-4147-A177-3AD203B41FA5}">
                      <a16:colId xmlns:a16="http://schemas.microsoft.com/office/drawing/2014/main" val="2761420434"/>
                    </a:ext>
                  </a:extLst>
                </a:gridCol>
                <a:gridCol w="3215159">
                  <a:extLst>
                    <a:ext uri="{9D8B030D-6E8A-4147-A177-3AD203B41FA5}">
                      <a16:colId xmlns:a16="http://schemas.microsoft.com/office/drawing/2014/main" val="73731891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400" dirty="0">
                          <a:effectLst/>
                        </a:rPr>
                        <a:t>Depo hacmi, m</a:t>
                      </a:r>
                      <a:r>
                        <a:rPr lang="tr-TR" sz="2400" baseline="30000" dirty="0">
                          <a:effectLst/>
                        </a:rPr>
                        <a:t>3</a:t>
                      </a:r>
                      <a:endParaRPr lang="tr-TR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400" dirty="0">
                          <a:effectLst/>
                        </a:rPr>
                        <a:t>24 saat içinde depoya, depo hacminin kaç katı hava girdiği</a:t>
                      </a:r>
                      <a:endParaRPr lang="tr-TR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69097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400">
                          <a:effectLst/>
                        </a:rPr>
                        <a:t> </a:t>
                      </a:r>
                      <a:endParaRPr lang="tr-TR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400" dirty="0">
                          <a:effectLst/>
                        </a:rPr>
                        <a:t>0 °C'nin üstündeki depolar</a:t>
                      </a:r>
                      <a:endParaRPr lang="tr-TR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400">
                          <a:effectLst/>
                        </a:rPr>
                        <a:t>0 °C'nin altındaki depolar</a:t>
                      </a:r>
                      <a:endParaRPr lang="tr-TR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851478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400">
                          <a:effectLst/>
                        </a:rPr>
                        <a:t>10</a:t>
                      </a:r>
                      <a:endParaRPr lang="tr-TR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400" dirty="0">
                          <a:effectLst/>
                        </a:rPr>
                        <a:t>50.1</a:t>
                      </a:r>
                      <a:endParaRPr lang="tr-TR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400">
                          <a:effectLst/>
                        </a:rPr>
                        <a:t>38.0</a:t>
                      </a:r>
                      <a:endParaRPr lang="tr-TR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063975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400">
                          <a:effectLst/>
                        </a:rPr>
                        <a:t>20</a:t>
                      </a:r>
                      <a:endParaRPr lang="tr-TR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400" dirty="0">
                          <a:effectLst/>
                        </a:rPr>
                        <a:t>21.2</a:t>
                      </a:r>
                      <a:endParaRPr lang="tr-TR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400">
                          <a:effectLst/>
                        </a:rPr>
                        <a:t>16.9</a:t>
                      </a:r>
                      <a:endParaRPr lang="tr-TR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39826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400" dirty="0">
                          <a:effectLst/>
                        </a:rPr>
                        <a:t>30</a:t>
                      </a:r>
                      <a:endParaRPr lang="tr-TR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400" dirty="0">
                          <a:effectLst/>
                        </a:rPr>
                        <a:t>16.7</a:t>
                      </a:r>
                      <a:endParaRPr lang="tr-TR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400">
                          <a:effectLst/>
                        </a:rPr>
                        <a:t>13.5</a:t>
                      </a:r>
                      <a:endParaRPr lang="tr-TR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7218212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400" dirty="0">
                          <a:effectLst/>
                        </a:rPr>
                        <a:t>40</a:t>
                      </a:r>
                      <a:endParaRPr lang="tr-TR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400">
                          <a:effectLst/>
                        </a:rPr>
                        <a:t>14.3</a:t>
                      </a:r>
                      <a:endParaRPr lang="tr-TR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400">
                          <a:effectLst/>
                        </a:rPr>
                        <a:t>11.7</a:t>
                      </a:r>
                      <a:endParaRPr lang="tr-TR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9332957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400" dirty="0">
                          <a:effectLst/>
                        </a:rPr>
                        <a:t>50</a:t>
                      </a:r>
                      <a:endParaRPr lang="tr-TR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400">
                          <a:effectLst/>
                        </a:rPr>
                        <a:t>12.8</a:t>
                      </a:r>
                      <a:endParaRPr lang="tr-TR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400">
                          <a:effectLst/>
                        </a:rPr>
                        <a:t>10.2</a:t>
                      </a:r>
                      <a:endParaRPr lang="tr-TR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961697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400" dirty="0">
                          <a:effectLst/>
                        </a:rPr>
                        <a:t>100</a:t>
                      </a:r>
                      <a:endParaRPr lang="tr-TR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400">
                          <a:effectLst/>
                        </a:rPr>
                        <a:t>8.7</a:t>
                      </a:r>
                      <a:endParaRPr lang="tr-TR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400">
                          <a:effectLst/>
                        </a:rPr>
                        <a:t>6.7</a:t>
                      </a:r>
                      <a:endParaRPr lang="tr-TR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52931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400" dirty="0">
                          <a:effectLst/>
                        </a:rPr>
                        <a:t>200</a:t>
                      </a:r>
                      <a:endParaRPr lang="tr-TR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400">
                          <a:effectLst/>
                        </a:rPr>
                        <a:t>5.9</a:t>
                      </a:r>
                      <a:endParaRPr lang="tr-TR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400">
                          <a:effectLst/>
                        </a:rPr>
                        <a:t>4.6</a:t>
                      </a:r>
                      <a:endParaRPr lang="tr-TR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0317504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400" dirty="0">
                          <a:effectLst/>
                        </a:rPr>
                        <a:t>500</a:t>
                      </a:r>
                      <a:endParaRPr lang="tr-TR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400">
                          <a:effectLst/>
                        </a:rPr>
                        <a:t>3.7</a:t>
                      </a:r>
                      <a:endParaRPr lang="tr-TR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400">
                          <a:effectLst/>
                        </a:rPr>
                        <a:t>2.8</a:t>
                      </a:r>
                      <a:endParaRPr lang="tr-TR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62821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400">
                          <a:effectLst/>
                        </a:rPr>
                        <a:t>1000</a:t>
                      </a:r>
                      <a:endParaRPr lang="tr-TR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400">
                          <a:effectLst/>
                        </a:rPr>
                        <a:t>2.5</a:t>
                      </a:r>
                      <a:endParaRPr lang="tr-TR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400">
                          <a:effectLst/>
                        </a:rPr>
                        <a:t>1.9</a:t>
                      </a:r>
                      <a:endParaRPr lang="tr-TR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467311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400">
                          <a:effectLst/>
                        </a:rPr>
                        <a:t>3000</a:t>
                      </a:r>
                      <a:endParaRPr lang="tr-TR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400">
                          <a:effectLst/>
                        </a:rPr>
                        <a:t>1.35</a:t>
                      </a:r>
                      <a:endParaRPr lang="tr-TR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400">
                          <a:effectLst/>
                        </a:rPr>
                        <a:t>1.11</a:t>
                      </a:r>
                      <a:endParaRPr lang="tr-TR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9296158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400">
                          <a:effectLst/>
                        </a:rPr>
                        <a:t>5000</a:t>
                      </a:r>
                      <a:endParaRPr lang="tr-TR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400">
                          <a:effectLst/>
                        </a:rPr>
                        <a:t>1.17</a:t>
                      </a:r>
                      <a:endParaRPr lang="tr-TR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400">
                          <a:effectLst/>
                        </a:rPr>
                        <a:t>0.93</a:t>
                      </a:r>
                      <a:endParaRPr lang="tr-TR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7883327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400">
                          <a:effectLst/>
                        </a:rPr>
                        <a:t>8000</a:t>
                      </a:r>
                      <a:endParaRPr lang="tr-TR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400">
                          <a:effectLst/>
                        </a:rPr>
                        <a:t>1.05</a:t>
                      </a:r>
                      <a:endParaRPr lang="tr-TR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400">
                          <a:effectLst/>
                        </a:rPr>
                        <a:t>0.85</a:t>
                      </a:r>
                      <a:endParaRPr lang="tr-TR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4104666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400">
                          <a:effectLst/>
                        </a:rPr>
                        <a:t>10000</a:t>
                      </a:r>
                      <a:endParaRPr lang="tr-TR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400">
                          <a:effectLst/>
                        </a:rPr>
                        <a:t>0.97</a:t>
                      </a:r>
                      <a:endParaRPr lang="tr-TR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400">
                          <a:effectLst/>
                        </a:rPr>
                        <a:t>0.83</a:t>
                      </a:r>
                      <a:endParaRPr lang="tr-TR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7261049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400">
                          <a:effectLst/>
                        </a:rPr>
                        <a:t>14000</a:t>
                      </a:r>
                      <a:endParaRPr lang="tr-TR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400">
                          <a:effectLst/>
                        </a:rPr>
                        <a:t>0.87</a:t>
                      </a:r>
                      <a:endParaRPr lang="tr-TR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400" dirty="0">
                          <a:effectLst/>
                        </a:rPr>
                        <a:t>0.80</a:t>
                      </a:r>
                      <a:endParaRPr lang="tr-TR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78300125"/>
                  </a:ext>
                </a:extLst>
              </a:tr>
            </a:tbl>
          </a:graphicData>
        </a:graphic>
      </p:graphicFrame>
      <p:sp>
        <p:nvSpPr>
          <p:cNvPr id="4" name="Dikdörtgen 3">
            <a:extLst>
              <a:ext uri="{FF2B5EF4-FFF2-40B4-BE49-F238E27FC236}">
                <a16:creationId xmlns:a16="http://schemas.microsoft.com/office/drawing/2014/main" id="{40513036-E495-48E5-A767-E5C4A6511052}"/>
              </a:ext>
            </a:extLst>
          </p:cNvPr>
          <p:cNvSpPr/>
          <p:nvPr/>
        </p:nvSpPr>
        <p:spPr>
          <a:xfrm>
            <a:off x="459910" y="1555331"/>
            <a:ext cx="2906143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Tablo 2</a:t>
            </a:r>
          </a:p>
          <a:p>
            <a:r>
              <a:rPr lang="tr-TR" sz="2800" b="1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Soğuk depoya kapıdan ve diğer açıklıklardan 24 h içinde giren ortalama hava miktarı </a:t>
            </a:r>
            <a:endParaRPr lang="tr-TR" sz="28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1172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Tablodaki verilerden yararlanılmak istenince; 24 saatte depoya giren dış </a:t>
            </a:r>
            <a:r>
              <a:rPr lang="tr-TR" sz="2800" b="1" dirty="0">
                <a:solidFill>
                  <a:srgbClr val="00B050"/>
                </a:solidFill>
              </a:rPr>
              <a:t>hava miktarı saptandıktan sonra</a:t>
            </a:r>
            <a:r>
              <a:rPr lang="tr-TR" sz="2800" b="1" dirty="0">
                <a:solidFill>
                  <a:schemeClr val="tx2"/>
                </a:solidFill>
              </a:rPr>
              <a:t>, bu </a:t>
            </a:r>
            <a:r>
              <a:rPr lang="tr-TR" sz="2800" b="1" dirty="0">
                <a:solidFill>
                  <a:srgbClr val="0070C0"/>
                </a:solidFill>
              </a:rPr>
              <a:t>havanın özgül ısısı </a:t>
            </a:r>
            <a:r>
              <a:rPr lang="tr-TR" sz="2800" b="1" dirty="0">
                <a:solidFill>
                  <a:schemeClr val="tx2"/>
                </a:solidFill>
              </a:rPr>
              <a:t>belirlenip hava ile kazanılan ısı hesaplanabilmektedir. </a:t>
            </a:r>
          </a:p>
        </p:txBody>
      </p:sp>
    </p:spTree>
    <p:extLst>
      <p:ext uri="{BB962C8B-B14F-4D97-AF65-F5344CB8AC3E}">
        <p14:creationId xmlns:p14="http://schemas.microsoft.com/office/powerpoint/2010/main" val="825890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Başka bir uygulamada ise, </a:t>
            </a:r>
            <a:r>
              <a:rPr lang="tr-TR" sz="2800" b="1" dirty="0">
                <a:solidFill>
                  <a:srgbClr val="0070C0"/>
                </a:solidFill>
              </a:rPr>
              <a:t>depoya giren hava </a:t>
            </a:r>
            <a:r>
              <a:rPr lang="tr-TR" sz="2800" b="1" dirty="0">
                <a:solidFill>
                  <a:schemeClr val="tx2"/>
                </a:solidFill>
              </a:rPr>
              <a:t>ile </a:t>
            </a:r>
            <a:r>
              <a:rPr lang="tr-TR" sz="2800" b="1" dirty="0">
                <a:solidFill>
                  <a:srgbClr val="FF0000"/>
                </a:solidFill>
              </a:rPr>
              <a:t>kazanılan ısı</a:t>
            </a:r>
            <a:r>
              <a:rPr lang="tr-TR" sz="2800" b="1" dirty="0">
                <a:solidFill>
                  <a:schemeClr val="tx2"/>
                </a:solidFill>
              </a:rPr>
              <a:t>; depoya 24 saatte giren dış ortam havasının m</a:t>
            </a:r>
            <a:r>
              <a:rPr lang="tr-TR" sz="2800" b="1" baseline="30000" dirty="0">
                <a:solidFill>
                  <a:schemeClr val="tx2"/>
                </a:solidFill>
              </a:rPr>
              <a:t>3</a:t>
            </a:r>
            <a:r>
              <a:rPr lang="tr-TR" sz="2800" b="1" dirty="0">
                <a:solidFill>
                  <a:schemeClr val="tx2"/>
                </a:solidFill>
              </a:rPr>
              <a:t> olarak miktarı daha önce belirtilen </a:t>
            </a:r>
            <a:r>
              <a:rPr lang="tr-TR" sz="2800" b="1" dirty="0">
                <a:solidFill>
                  <a:srgbClr val="00B050"/>
                </a:solidFill>
              </a:rPr>
              <a:t>Tablodaki verilerden saptandıktan sonra</a:t>
            </a:r>
            <a:r>
              <a:rPr lang="tr-TR" sz="2800" b="1" dirty="0">
                <a:solidFill>
                  <a:schemeClr val="tx2"/>
                </a:solidFill>
              </a:rPr>
              <a:t>, yine farklı niteliklerdeki dış ortam havasının, depodaki sabit sıcaklığa soğutulması için uzaklaştırılması gereken ısının verildiği tablolardan yararlanılarak (aşağıdaki Tablo) bir seri hesap yapmaya gerek kalmaksızın kolaylıkla hesaplanabilmektedir.</a:t>
            </a:r>
          </a:p>
        </p:txBody>
      </p:sp>
    </p:spTree>
    <p:extLst>
      <p:ext uri="{BB962C8B-B14F-4D97-AF65-F5344CB8AC3E}">
        <p14:creationId xmlns:p14="http://schemas.microsoft.com/office/powerpoint/2010/main" val="3440804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sz="2800" b="1" dirty="0">
              <a:solidFill>
                <a:schemeClr val="tx2"/>
              </a:solidFill>
            </a:endParaRPr>
          </a:p>
        </p:txBody>
      </p:sp>
      <p:graphicFrame>
        <p:nvGraphicFramePr>
          <p:cNvPr id="3" name="Tablo 2">
            <a:extLst>
              <a:ext uri="{FF2B5EF4-FFF2-40B4-BE49-F238E27FC236}">
                <a16:creationId xmlns:a16="http://schemas.microsoft.com/office/drawing/2014/main" id="{759FB771-D233-4618-A3C7-D07E9941FF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4900267"/>
              </p:ext>
            </p:extLst>
          </p:nvPr>
        </p:nvGraphicFramePr>
        <p:xfrm>
          <a:off x="1088861" y="1514865"/>
          <a:ext cx="10217426" cy="39624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42396">
                  <a:extLst>
                    <a:ext uri="{9D8B030D-6E8A-4147-A177-3AD203B41FA5}">
                      <a16:colId xmlns:a16="http://schemas.microsoft.com/office/drawing/2014/main" val="3198130507"/>
                    </a:ext>
                  </a:extLst>
                </a:gridCol>
                <a:gridCol w="1070180">
                  <a:extLst>
                    <a:ext uri="{9D8B030D-6E8A-4147-A177-3AD203B41FA5}">
                      <a16:colId xmlns:a16="http://schemas.microsoft.com/office/drawing/2014/main" val="3956819637"/>
                    </a:ext>
                  </a:extLst>
                </a:gridCol>
                <a:gridCol w="1342396">
                  <a:extLst>
                    <a:ext uri="{9D8B030D-6E8A-4147-A177-3AD203B41FA5}">
                      <a16:colId xmlns:a16="http://schemas.microsoft.com/office/drawing/2014/main" val="3523263541"/>
                    </a:ext>
                  </a:extLst>
                </a:gridCol>
                <a:gridCol w="1342396">
                  <a:extLst>
                    <a:ext uri="{9D8B030D-6E8A-4147-A177-3AD203B41FA5}">
                      <a16:colId xmlns:a16="http://schemas.microsoft.com/office/drawing/2014/main" val="2975914180"/>
                    </a:ext>
                  </a:extLst>
                </a:gridCol>
                <a:gridCol w="1023478">
                  <a:extLst>
                    <a:ext uri="{9D8B030D-6E8A-4147-A177-3AD203B41FA5}">
                      <a16:colId xmlns:a16="http://schemas.microsoft.com/office/drawing/2014/main" val="3451883584"/>
                    </a:ext>
                  </a:extLst>
                </a:gridCol>
                <a:gridCol w="1023478">
                  <a:extLst>
                    <a:ext uri="{9D8B030D-6E8A-4147-A177-3AD203B41FA5}">
                      <a16:colId xmlns:a16="http://schemas.microsoft.com/office/drawing/2014/main" val="2056896982"/>
                    </a:ext>
                  </a:extLst>
                </a:gridCol>
                <a:gridCol w="1023478">
                  <a:extLst>
                    <a:ext uri="{9D8B030D-6E8A-4147-A177-3AD203B41FA5}">
                      <a16:colId xmlns:a16="http://schemas.microsoft.com/office/drawing/2014/main" val="3469955606"/>
                    </a:ext>
                  </a:extLst>
                </a:gridCol>
                <a:gridCol w="1024812">
                  <a:extLst>
                    <a:ext uri="{9D8B030D-6E8A-4147-A177-3AD203B41FA5}">
                      <a16:colId xmlns:a16="http://schemas.microsoft.com/office/drawing/2014/main" val="2702225993"/>
                    </a:ext>
                  </a:extLst>
                </a:gridCol>
                <a:gridCol w="1024812">
                  <a:extLst>
                    <a:ext uri="{9D8B030D-6E8A-4147-A177-3AD203B41FA5}">
                      <a16:colId xmlns:a16="http://schemas.microsoft.com/office/drawing/2014/main" val="3393066277"/>
                    </a:ext>
                  </a:extLst>
                </a:gridCol>
              </a:tblGrid>
              <a:tr h="0">
                <a:tc rowSpan="4"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 dirty="0">
                          <a:effectLst/>
                        </a:rPr>
                        <a:t>Depo sıcaklığı, °C ve Bağıl nemi % 80</a:t>
                      </a:r>
                      <a:endParaRPr lang="tr-TR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gridSpan="8">
                  <a:txBody>
                    <a:bodyPr/>
                    <a:lstStyle/>
                    <a:p>
                      <a:pPr algn="ctr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Dış ortam hava sıcaklığı, "C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5390507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100"/>
                        </a:spcAft>
                      </a:pPr>
                      <a:r>
                        <a:rPr lang="tr-TR" sz="2000" dirty="0">
                          <a:effectLst/>
                        </a:rPr>
                        <a:t>29.4</a:t>
                      </a:r>
                      <a:endParaRPr lang="tr-TR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32.2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35.0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37.8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293203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algn="ctr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Bağıl nem, %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647918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50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60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50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60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50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60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50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60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0344819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18.3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 dirty="0">
                          <a:effectLst/>
                        </a:rPr>
                        <a:t>16.71</a:t>
                      </a:r>
                      <a:endParaRPr lang="tr-TR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 dirty="0">
                          <a:effectLst/>
                        </a:rPr>
                        <a:t>23.99</a:t>
                      </a:r>
                      <a:endParaRPr lang="tr-TR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25.49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33.89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34.75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44.68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45.06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56.15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831419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15.6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24.50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31.77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33.27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41.67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43.53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52.46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52.84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63.93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0702334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12.8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31.68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38.96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40.46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48.86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49.72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59.65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60.03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71.12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2719406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10.0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38.35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45.63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47.13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55.53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56.39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66.32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66.70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77.79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3585052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7.2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44.57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51.85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53.35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61.75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62.61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72.54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72.92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84.01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970603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4.4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50.40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57.67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59.18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67.57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68.44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78.36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78.75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89.83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6204159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1.7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56.01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63.29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64.79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73.19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74.05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83.98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84.36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95.45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0376443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-1.1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61.28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68.55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70.06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78.45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79.32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89.24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89.63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 dirty="0">
                          <a:effectLst/>
                        </a:rPr>
                        <a:t>100.71</a:t>
                      </a:r>
                      <a:endParaRPr lang="tr-TR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75813209"/>
                  </a:ext>
                </a:extLst>
              </a:tr>
            </a:tbl>
          </a:graphicData>
        </a:graphic>
      </p:graphicFrame>
      <p:sp>
        <p:nvSpPr>
          <p:cNvPr id="4" name="Dikdörtgen 3">
            <a:extLst>
              <a:ext uri="{FF2B5EF4-FFF2-40B4-BE49-F238E27FC236}">
                <a16:creationId xmlns:a16="http://schemas.microsoft.com/office/drawing/2014/main" id="{4BEE6614-F78C-424A-8F28-D251B021D5D6}"/>
              </a:ext>
            </a:extLst>
          </p:cNvPr>
          <p:cNvSpPr/>
          <p:nvPr/>
        </p:nvSpPr>
        <p:spPr>
          <a:xfrm>
            <a:off x="2082774" y="125859"/>
            <a:ext cx="82296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Tablo 3 Dış ortam havasının depo koşullarına kadar soğumasında </a:t>
            </a:r>
            <a:r>
              <a:rPr lang="tr-TR" sz="28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uzaklaştırılması gereken ısı</a:t>
            </a:r>
            <a:r>
              <a:rPr lang="tr-TR" sz="2800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, </a:t>
            </a:r>
            <a:r>
              <a:rPr lang="tr-TR" sz="2800" dirty="0" err="1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kJ</a:t>
            </a:r>
            <a:r>
              <a:rPr lang="tr-TR" sz="2800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/ m</a:t>
            </a:r>
            <a:r>
              <a:rPr lang="tr-TR" sz="2800" baseline="30000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3</a:t>
            </a:r>
            <a:endParaRPr lang="tr-TR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8169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sz="2800" b="1" dirty="0">
              <a:solidFill>
                <a:schemeClr val="tx2"/>
              </a:solidFill>
            </a:endParaRP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4BEE6614-F78C-424A-8F28-D251B021D5D6}"/>
              </a:ext>
            </a:extLst>
          </p:cNvPr>
          <p:cNvSpPr/>
          <p:nvPr/>
        </p:nvSpPr>
        <p:spPr>
          <a:xfrm>
            <a:off x="2082774" y="330405"/>
            <a:ext cx="855872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Tablo 3 Dış ortam havasının depo koşullarına kadar soğumasında uzaklaştırılması gereken ısı, </a:t>
            </a:r>
            <a:r>
              <a:rPr lang="tr-TR" sz="2800" dirty="0" err="1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kJ</a:t>
            </a:r>
            <a:r>
              <a:rPr lang="tr-TR" sz="2800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/ m</a:t>
            </a:r>
            <a:r>
              <a:rPr lang="tr-TR" sz="2800" baseline="30000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3</a:t>
            </a:r>
            <a:endParaRPr lang="tr-TR" sz="2800" dirty="0">
              <a:solidFill>
                <a:schemeClr val="tx2"/>
              </a:solidFill>
            </a:endParaRPr>
          </a:p>
        </p:txBody>
      </p:sp>
      <p:graphicFrame>
        <p:nvGraphicFramePr>
          <p:cNvPr id="6" name="Tablo 5">
            <a:extLst>
              <a:ext uri="{FF2B5EF4-FFF2-40B4-BE49-F238E27FC236}">
                <a16:creationId xmlns:a16="http://schemas.microsoft.com/office/drawing/2014/main" id="{DD89F662-9802-4347-8DC4-4BAC47A1EF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7844042"/>
              </p:ext>
            </p:extLst>
          </p:nvPr>
        </p:nvGraphicFramePr>
        <p:xfrm>
          <a:off x="971775" y="1284512"/>
          <a:ext cx="10304477" cy="54864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53834">
                  <a:extLst>
                    <a:ext uri="{9D8B030D-6E8A-4147-A177-3AD203B41FA5}">
                      <a16:colId xmlns:a16="http://schemas.microsoft.com/office/drawing/2014/main" val="2013740602"/>
                    </a:ext>
                  </a:extLst>
                </a:gridCol>
                <a:gridCol w="1079298">
                  <a:extLst>
                    <a:ext uri="{9D8B030D-6E8A-4147-A177-3AD203B41FA5}">
                      <a16:colId xmlns:a16="http://schemas.microsoft.com/office/drawing/2014/main" val="2500888630"/>
                    </a:ext>
                  </a:extLst>
                </a:gridCol>
                <a:gridCol w="1353834">
                  <a:extLst>
                    <a:ext uri="{9D8B030D-6E8A-4147-A177-3AD203B41FA5}">
                      <a16:colId xmlns:a16="http://schemas.microsoft.com/office/drawing/2014/main" val="351685490"/>
                    </a:ext>
                  </a:extLst>
                </a:gridCol>
                <a:gridCol w="1353834">
                  <a:extLst>
                    <a:ext uri="{9D8B030D-6E8A-4147-A177-3AD203B41FA5}">
                      <a16:colId xmlns:a16="http://schemas.microsoft.com/office/drawing/2014/main" val="1139617798"/>
                    </a:ext>
                  </a:extLst>
                </a:gridCol>
                <a:gridCol w="1032197">
                  <a:extLst>
                    <a:ext uri="{9D8B030D-6E8A-4147-A177-3AD203B41FA5}">
                      <a16:colId xmlns:a16="http://schemas.microsoft.com/office/drawing/2014/main" val="544791657"/>
                    </a:ext>
                  </a:extLst>
                </a:gridCol>
                <a:gridCol w="1032197">
                  <a:extLst>
                    <a:ext uri="{9D8B030D-6E8A-4147-A177-3AD203B41FA5}">
                      <a16:colId xmlns:a16="http://schemas.microsoft.com/office/drawing/2014/main" val="1415306551"/>
                    </a:ext>
                  </a:extLst>
                </a:gridCol>
                <a:gridCol w="1032197">
                  <a:extLst>
                    <a:ext uri="{9D8B030D-6E8A-4147-A177-3AD203B41FA5}">
                      <a16:colId xmlns:a16="http://schemas.microsoft.com/office/drawing/2014/main" val="1640428513"/>
                    </a:ext>
                  </a:extLst>
                </a:gridCol>
                <a:gridCol w="1033543">
                  <a:extLst>
                    <a:ext uri="{9D8B030D-6E8A-4147-A177-3AD203B41FA5}">
                      <a16:colId xmlns:a16="http://schemas.microsoft.com/office/drawing/2014/main" val="1479308378"/>
                    </a:ext>
                  </a:extLst>
                </a:gridCol>
                <a:gridCol w="1033543">
                  <a:extLst>
                    <a:ext uri="{9D8B030D-6E8A-4147-A177-3AD203B41FA5}">
                      <a16:colId xmlns:a16="http://schemas.microsoft.com/office/drawing/2014/main" val="3720169420"/>
                    </a:ext>
                  </a:extLst>
                </a:gridCol>
              </a:tblGrid>
              <a:tr h="0">
                <a:tc rowSpan="4"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Depo sıcaklığı, °C ve Bağıl nemi % 80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gridSpan="8">
                  <a:txBody>
                    <a:bodyPr/>
                    <a:lstStyle/>
                    <a:p>
                      <a:pPr algn="ctr">
                        <a:spcAft>
                          <a:spcPts val="100"/>
                        </a:spcAft>
                      </a:pPr>
                      <a:r>
                        <a:rPr lang="tr-TR" sz="2000" dirty="0">
                          <a:effectLst/>
                        </a:rPr>
                        <a:t>Dış ortam hava sıcaklığı, "C</a:t>
                      </a:r>
                      <a:endParaRPr lang="tr-TR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2839764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4.4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10.0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32.2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37.8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9064084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algn="ctr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Bağıl nem, %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349032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70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80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70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80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50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60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50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60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291091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-1.1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9.23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10.88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20.60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22.92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70.06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78.45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89.63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100.71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4648226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-3.9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14.40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16.04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25.77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28.09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75.22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83.62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94.79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105.88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990149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-6.7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19.39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21.04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30.76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33.08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80.21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88.61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99.79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110.87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5043751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-9.4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24.16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25.81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35.54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37.86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84.99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93.39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104.56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115.64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7504806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-12.2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28.77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30.41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40.14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42.46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89.59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97.99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109.16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120.25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05284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-15.0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33.25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34.89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44.62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46.94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94.07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102.47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113.64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124.73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837296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-17.8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37.64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39.28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49.01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51.33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98.46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106.86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118.03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129.12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0268354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-20.6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42.05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43.70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53.42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55.74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102.87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111.27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122.44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133.53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4373523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-23.3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46.43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48.08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57.80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60.12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107.25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115.65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126.82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137.91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2841554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-26.1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50.80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52.45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62.18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64.50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111.63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120.02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131.20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142.28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2203197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-28.9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55.19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56.84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66.57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68.89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116.02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124.41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135.59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146.67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267490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-31.7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59.62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61.26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70.99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73.31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120.44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128.84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140.01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151.10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5608394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-34.4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64.16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65.81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75.53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77.85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124.99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133.38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>
                          <a:effectLst/>
                        </a:rPr>
                        <a:t>144.56</a:t>
                      </a:r>
                      <a:endParaRPr lang="tr-T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2000" dirty="0">
                          <a:effectLst/>
                        </a:rPr>
                        <a:t>155.64</a:t>
                      </a:r>
                      <a:endParaRPr lang="tr-TR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006605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228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Soğukta muhafazada </a:t>
            </a:r>
            <a:r>
              <a:rPr lang="tr-TR" sz="2800" b="1" dirty="0">
                <a:solidFill>
                  <a:srgbClr val="FF0000"/>
                </a:solidFill>
              </a:rPr>
              <a:t>soğutma yükünün hesaplanmasında </a:t>
            </a:r>
            <a:r>
              <a:rPr lang="tr-TR" sz="2800" b="1" dirty="0">
                <a:solidFill>
                  <a:schemeClr val="tx2"/>
                </a:solidFill>
              </a:rPr>
              <a:t>çok çeşitli yollar izlenmekte ve hesaplamaya farklı faktörler dahil edilmektedir.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Değişik kaynaklarda buna ait birçok örnekler bulunmaktadır.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Bunlar arasındaki </a:t>
            </a:r>
            <a:r>
              <a:rPr lang="tr-TR" sz="2800" b="1" dirty="0">
                <a:solidFill>
                  <a:srgbClr val="0070C0"/>
                </a:solidFill>
              </a:rPr>
              <a:t>başlıca farklar </a:t>
            </a:r>
            <a:r>
              <a:rPr lang="tr-TR" sz="2800" b="1" dirty="0">
                <a:solidFill>
                  <a:schemeClr val="tx2"/>
                </a:solidFill>
              </a:rPr>
              <a:t>hesaplamaya dahil edilen ve edilmeyen unsurlarda görülmektedir. </a:t>
            </a:r>
          </a:p>
        </p:txBody>
      </p:sp>
    </p:spTree>
    <p:extLst>
      <p:ext uri="{BB962C8B-B14F-4D97-AF65-F5344CB8AC3E}">
        <p14:creationId xmlns:p14="http://schemas.microsoft.com/office/powerpoint/2010/main" val="2550198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Örneğin </a:t>
            </a:r>
            <a:r>
              <a:rPr lang="tr-TR" sz="2800" b="1" dirty="0">
                <a:solidFill>
                  <a:srgbClr val="0070C0"/>
                </a:solidFill>
              </a:rPr>
              <a:t>bazı hesaplamalarda</a:t>
            </a:r>
            <a:r>
              <a:rPr lang="tr-TR" sz="2800" b="1" dirty="0">
                <a:solidFill>
                  <a:schemeClr val="tx2"/>
                </a:solidFill>
              </a:rPr>
              <a:t>, </a:t>
            </a:r>
            <a:r>
              <a:rPr lang="tr-TR" sz="2800" b="1" dirty="0">
                <a:solidFill>
                  <a:srgbClr val="00B050"/>
                </a:solidFill>
              </a:rPr>
              <a:t>işçilerden yayılan ısı</a:t>
            </a:r>
            <a:r>
              <a:rPr lang="tr-TR" sz="2800" b="1" dirty="0">
                <a:solidFill>
                  <a:schemeClr val="tx2"/>
                </a:solidFill>
              </a:rPr>
              <a:t>, </a:t>
            </a:r>
            <a:r>
              <a:rPr lang="tr-TR" sz="2800" b="1" dirty="0">
                <a:solidFill>
                  <a:srgbClr val="FF0000"/>
                </a:solidFill>
              </a:rPr>
              <a:t>depoya dışardan giren hava </a:t>
            </a:r>
            <a:r>
              <a:rPr lang="tr-TR" sz="2800" b="1" dirty="0">
                <a:solidFill>
                  <a:schemeClr val="tx2"/>
                </a:solidFill>
              </a:rPr>
              <a:t>ile kazanılan ısı vb. gibi faktörlerin, sonucu önemli düzeyde etkilemediği düşüncesiyle hesaba alınmadığı görülmektedir.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Aşağıda soğutma yükünün hesaplanmasına ilişkin iki örnek verilmiştir.</a:t>
            </a:r>
          </a:p>
        </p:txBody>
      </p:sp>
      <p:pic>
        <p:nvPicPr>
          <p:cNvPr id="1026" name="Picture 2" descr="Related image">
            <a:extLst>
              <a:ext uri="{FF2B5EF4-FFF2-40B4-BE49-F238E27FC236}">
                <a16:creationId xmlns:a16="http://schemas.microsoft.com/office/drawing/2014/main" id="{5212AC79-EF69-48AE-84F4-D9DFFC5A3E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2855" y="3869494"/>
            <a:ext cx="4937760" cy="2777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1812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Örnek 3.8 : </a:t>
            </a:r>
            <a:r>
              <a:rPr lang="tr-TR" sz="2800" b="1" dirty="0">
                <a:solidFill>
                  <a:schemeClr val="tx2"/>
                </a:solidFill>
              </a:rPr>
              <a:t>Boyutları </a:t>
            </a:r>
            <a:r>
              <a:rPr lang="tr-TR" sz="2800" b="1" dirty="0">
                <a:solidFill>
                  <a:srgbClr val="00B050"/>
                </a:solidFill>
              </a:rPr>
              <a:t>içten içe</a:t>
            </a:r>
            <a:r>
              <a:rPr lang="tr-TR" sz="2800" b="1" dirty="0">
                <a:solidFill>
                  <a:schemeClr val="tx2"/>
                </a:solidFill>
              </a:rPr>
              <a:t>; uzunluk 15 m, genişlik 10 m, yükseklik 6 m, </a:t>
            </a:r>
            <a:r>
              <a:rPr lang="tr-TR" sz="2800" b="1" dirty="0">
                <a:solidFill>
                  <a:srgbClr val="0070C0"/>
                </a:solidFill>
              </a:rPr>
              <a:t>dıştan dışa ise</a:t>
            </a:r>
            <a:r>
              <a:rPr lang="tr-TR" sz="2800" b="1" dirty="0">
                <a:solidFill>
                  <a:schemeClr val="tx2"/>
                </a:solidFill>
              </a:rPr>
              <a:t>; uzunluk 15,4 m, genişlik 10,4 m, yükseklik 6,4 m olan, sıcaklığı </a:t>
            </a:r>
            <a:r>
              <a:rPr lang="tr-TR" sz="2800" b="1" dirty="0">
                <a:solidFill>
                  <a:srgbClr val="FF0066"/>
                </a:solidFill>
              </a:rPr>
              <a:t>4 °C'de </a:t>
            </a:r>
            <a:r>
              <a:rPr lang="tr-TR" sz="2800" b="1" dirty="0">
                <a:solidFill>
                  <a:schemeClr val="tx2"/>
                </a:solidFill>
              </a:rPr>
              <a:t>sabit tutulan bir soğuk depoda </a:t>
            </a:r>
            <a:r>
              <a:rPr lang="tr-TR" sz="2800" b="1" dirty="0">
                <a:solidFill>
                  <a:srgbClr val="FFC000"/>
                </a:solidFill>
              </a:rPr>
              <a:t>200 ton elma </a:t>
            </a:r>
            <a:r>
              <a:rPr lang="tr-TR" sz="2800" b="1" dirty="0">
                <a:solidFill>
                  <a:schemeClr val="tx2"/>
                </a:solidFill>
              </a:rPr>
              <a:t>depolanmaktadır. </a:t>
            </a:r>
          </a:p>
        </p:txBody>
      </p:sp>
      <p:pic>
        <p:nvPicPr>
          <p:cNvPr id="2050" name="Picture 2" descr="Image result for elma soğuk depolar">
            <a:extLst>
              <a:ext uri="{FF2B5EF4-FFF2-40B4-BE49-F238E27FC236}">
                <a16:creationId xmlns:a16="http://schemas.microsoft.com/office/drawing/2014/main" id="{9628ECF4-84FA-482D-B49D-6C2EEF7A72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748" y="3024554"/>
            <a:ext cx="6565576" cy="3688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Related image">
            <a:extLst>
              <a:ext uri="{FF2B5EF4-FFF2-40B4-BE49-F238E27FC236}">
                <a16:creationId xmlns:a16="http://schemas.microsoft.com/office/drawing/2014/main" id="{FBA8EE45-1652-4B76-AD68-41720A9D91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6866" y="3024554"/>
            <a:ext cx="6971849" cy="3688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8003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0070C0"/>
                </a:solidFill>
              </a:rPr>
              <a:t>Deponun yüklenmesi aşamasında </a:t>
            </a:r>
            <a:r>
              <a:rPr lang="tr-TR" sz="2800" b="1" dirty="0">
                <a:solidFill>
                  <a:schemeClr val="tx2"/>
                </a:solidFill>
              </a:rPr>
              <a:t>depoya her gün kasalar içinde </a:t>
            </a:r>
            <a:r>
              <a:rPr lang="tr-TR" sz="2800" b="1" dirty="0">
                <a:solidFill>
                  <a:srgbClr val="00B050"/>
                </a:solidFill>
              </a:rPr>
              <a:t>20 ton elma </a:t>
            </a:r>
            <a:r>
              <a:rPr lang="tr-TR" sz="2800" b="1" dirty="0">
                <a:solidFill>
                  <a:schemeClr val="tx2"/>
                </a:solidFill>
              </a:rPr>
              <a:t>alınarak </a:t>
            </a:r>
            <a:r>
              <a:rPr lang="tr-TR" sz="2800" b="1" dirty="0" err="1">
                <a:solidFill>
                  <a:schemeClr val="tx2"/>
                </a:solidFill>
              </a:rPr>
              <a:t>paletleme</a:t>
            </a:r>
            <a:r>
              <a:rPr lang="tr-TR" sz="2800" b="1" dirty="0">
                <a:solidFill>
                  <a:schemeClr val="tx2"/>
                </a:solidFill>
              </a:rPr>
              <a:t> ile istif edilmektedir.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C00000"/>
                </a:solidFill>
              </a:rPr>
              <a:t>Her gün </a:t>
            </a:r>
            <a:r>
              <a:rPr lang="tr-TR" sz="2800" b="1" dirty="0">
                <a:solidFill>
                  <a:schemeClr val="tx2"/>
                </a:solidFill>
              </a:rPr>
              <a:t>depoya alınan 20 ton elmanın 24 saat içinde, depo sıcaklığı olan 4°C'ye soğuyabildiği saptanmıştır. </a:t>
            </a:r>
            <a:endParaRPr lang="ar-SY" sz="2800" b="1" dirty="0">
              <a:solidFill>
                <a:schemeClr val="tx2"/>
              </a:solidFill>
            </a:endParaRP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Depo ile ilgili diğer veriler ve çeşitli koşullar aşağıdaki gibidir.</a:t>
            </a:r>
          </a:p>
        </p:txBody>
      </p:sp>
    </p:spTree>
    <p:extLst>
      <p:ext uri="{BB962C8B-B14F-4D97-AF65-F5344CB8AC3E}">
        <p14:creationId xmlns:p14="http://schemas.microsoft.com/office/powerpoint/2010/main" val="3851760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Dış atmosfer </a:t>
            </a:r>
            <a:r>
              <a:rPr lang="tr-TR" sz="2800" b="1" dirty="0">
                <a:solidFill>
                  <a:schemeClr val="tx2"/>
                </a:solidFill>
              </a:rPr>
              <a:t>sıcaklığı: en yüksek 30 °C, bağıl nemi % 60 </a:t>
            </a:r>
          </a:p>
          <a:p>
            <a:pPr lvl="0"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Taban altındaki zemin sıcaklığı : 15 °C </a:t>
            </a:r>
          </a:p>
          <a:p>
            <a:pPr lvl="0"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Her 20 ton elma depoya, toplam ağırlığı </a:t>
            </a:r>
            <a:r>
              <a:rPr lang="tr-TR" sz="2800" b="1" dirty="0">
                <a:solidFill>
                  <a:srgbClr val="00B050"/>
                </a:solidFill>
              </a:rPr>
              <a:t>3 ton olan kasa </a:t>
            </a:r>
            <a:r>
              <a:rPr lang="tr-TR" sz="2800" b="1" dirty="0">
                <a:solidFill>
                  <a:schemeClr val="tx2"/>
                </a:solidFill>
              </a:rPr>
              <a:t>ve paletle yerleştirilmektedir. </a:t>
            </a:r>
          </a:p>
          <a:p>
            <a:pPr lvl="0"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Elma, kasa ve paletlerin depoya </a:t>
            </a:r>
            <a:r>
              <a:rPr lang="tr-TR" sz="2800" b="1" dirty="0">
                <a:solidFill>
                  <a:srgbClr val="C00000"/>
                </a:solidFill>
              </a:rPr>
              <a:t>giriş sıcaklığı </a:t>
            </a:r>
            <a:r>
              <a:rPr lang="tr-TR" sz="2800" b="1" dirty="0">
                <a:solidFill>
                  <a:schemeClr val="tx2"/>
                </a:solidFill>
              </a:rPr>
              <a:t>: 20 °C </a:t>
            </a:r>
            <a:endParaRPr lang="ar-SY" sz="2800" b="1" dirty="0">
              <a:solidFill>
                <a:schemeClr val="tx2"/>
              </a:solidFill>
            </a:endParaRPr>
          </a:p>
          <a:p>
            <a:pPr lvl="0"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Elmaların özgül ısısı : 3500 J/ kg °C </a:t>
            </a:r>
          </a:p>
          <a:p>
            <a:pPr lvl="0"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Kasa ve paletlerin özgül ısısı : 450 J/ kg °C </a:t>
            </a:r>
          </a:p>
          <a:p>
            <a:pPr lvl="0" algn="l" rtl="0">
              <a:lnSpc>
                <a:spcPct val="150000"/>
              </a:lnSpc>
              <a:spcBef>
                <a:spcPts val="600"/>
              </a:spcBef>
            </a:pP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3326513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14177" y="2332383"/>
            <a:ext cx="7298047" cy="4043017"/>
          </a:xfrm>
        </p:spPr>
        <p:txBody>
          <a:bodyPr>
            <a:normAutofit/>
          </a:bodyPr>
          <a:lstStyle/>
          <a:p>
            <a:r>
              <a:rPr lang="tr-TR" dirty="0"/>
              <a:t>Gıdaların Soğutulmalarında Soğutma Yükü ve Hesaplanması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845793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Elmaların solunum ısısı </a:t>
            </a:r>
          </a:p>
          <a:p>
            <a:pPr marL="0" indent="0" algn="l" rtl="0">
              <a:lnSpc>
                <a:spcPct val="150000"/>
              </a:lnSpc>
              <a:spcBef>
                <a:spcPts val="600"/>
              </a:spcBef>
              <a:buNone/>
            </a:pPr>
            <a:r>
              <a:rPr lang="en-US" sz="2800" b="1" dirty="0">
                <a:solidFill>
                  <a:schemeClr val="tx2"/>
                </a:solidFill>
              </a:rPr>
              <a:t>	</a:t>
            </a:r>
            <a:r>
              <a:rPr lang="tr-TR" sz="2800" b="1" dirty="0">
                <a:solidFill>
                  <a:schemeClr val="tx2"/>
                </a:solidFill>
              </a:rPr>
              <a:t>20 °C'de : 80 W/ t </a:t>
            </a:r>
          </a:p>
          <a:p>
            <a:pPr marL="0" indent="0" algn="l" rtl="0">
              <a:lnSpc>
                <a:spcPct val="150000"/>
              </a:lnSpc>
              <a:spcBef>
                <a:spcPts val="600"/>
              </a:spcBef>
              <a:buNone/>
            </a:pPr>
            <a:r>
              <a:rPr lang="en-US" sz="2800" b="1" dirty="0">
                <a:solidFill>
                  <a:schemeClr val="tx2"/>
                </a:solidFill>
              </a:rPr>
              <a:t>	</a:t>
            </a:r>
            <a:r>
              <a:rPr lang="tr-TR" sz="2800" b="1" dirty="0">
                <a:solidFill>
                  <a:schemeClr val="tx2"/>
                </a:solidFill>
              </a:rPr>
              <a:t>4 °C'de : 20 W/ t </a:t>
            </a:r>
          </a:p>
          <a:p>
            <a:pPr lvl="0"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Toplam ısı transfer katsayıları (K) </a:t>
            </a:r>
          </a:p>
          <a:p>
            <a:pPr marL="0" indent="0" algn="l" rtl="0">
              <a:lnSpc>
                <a:spcPct val="150000"/>
              </a:lnSpc>
              <a:spcBef>
                <a:spcPts val="600"/>
              </a:spcBef>
              <a:buNone/>
            </a:pPr>
            <a:r>
              <a:rPr lang="en-US" sz="2800" b="1" dirty="0">
                <a:solidFill>
                  <a:schemeClr val="tx2"/>
                </a:solidFill>
              </a:rPr>
              <a:t>	</a:t>
            </a:r>
            <a:r>
              <a:rPr lang="tr-TR" sz="2800" b="1" dirty="0">
                <a:solidFill>
                  <a:schemeClr val="tx2"/>
                </a:solidFill>
              </a:rPr>
              <a:t>Yan duvarlar ve tavan : K = 0,3 W/ m</a:t>
            </a:r>
            <a:r>
              <a:rPr lang="tr-TR" sz="2800" b="1" baseline="30000" dirty="0">
                <a:solidFill>
                  <a:schemeClr val="tx2"/>
                </a:solidFill>
              </a:rPr>
              <a:t>2</a:t>
            </a:r>
            <a:r>
              <a:rPr lang="tr-TR" sz="2800" b="1" dirty="0">
                <a:solidFill>
                  <a:schemeClr val="tx2"/>
                </a:solidFill>
              </a:rPr>
              <a:t> °C </a:t>
            </a:r>
          </a:p>
          <a:p>
            <a:pPr marL="0" indent="0" algn="l" rtl="0">
              <a:lnSpc>
                <a:spcPct val="150000"/>
              </a:lnSpc>
              <a:spcBef>
                <a:spcPts val="600"/>
              </a:spcBef>
              <a:buNone/>
            </a:pPr>
            <a:r>
              <a:rPr lang="en-US" sz="2800" b="1" dirty="0">
                <a:solidFill>
                  <a:schemeClr val="tx2"/>
                </a:solidFill>
              </a:rPr>
              <a:t>	</a:t>
            </a:r>
            <a:r>
              <a:rPr lang="tr-TR" sz="2800" b="1" dirty="0">
                <a:solidFill>
                  <a:schemeClr val="tx2"/>
                </a:solidFill>
              </a:rPr>
              <a:t>Taban : K = 0,7 W/ m</a:t>
            </a:r>
            <a:r>
              <a:rPr lang="tr-TR" sz="2800" b="1" baseline="30000" dirty="0">
                <a:solidFill>
                  <a:schemeClr val="tx2"/>
                </a:solidFill>
              </a:rPr>
              <a:t>2</a:t>
            </a:r>
            <a:r>
              <a:rPr lang="tr-TR" sz="2800" b="1" dirty="0">
                <a:solidFill>
                  <a:schemeClr val="tx2"/>
                </a:solidFill>
              </a:rPr>
              <a:t> °C </a:t>
            </a:r>
          </a:p>
          <a:p>
            <a:pPr lvl="0"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Deponun </a:t>
            </a:r>
            <a:r>
              <a:rPr lang="tr-TR" sz="2800" b="1" dirty="0">
                <a:solidFill>
                  <a:srgbClr val="0070C0"/>
                </a:solidFill>
              </a:rPr>
              <a:t>nem düzeyini sabit tutmak </a:t>
            </a:r>
            <a:r>
              <a:rPr lang="tr-TR" sz="2800" b="1" dirty="0">
                <a:solidFill>
                  <a:schemeClr val="tx2"/>
                </a:solidFill>
              </a:rPr>
              <a:t>için depoya, </a:t>
            </a:r>
            <a:r>
              <a:rPr lang="tr-TR" sz="2800" b="1" dirty="0">
                <a:solidFill>
                  <a:srgbClr val="C00000"/>
                </a:solidFill>
              </a:rPr>
              <a:t>60 kg/24 h </a:t>
            </a:r>
            <a:r>
              <a:rPr lang="tr-TR" sz="2800" b="1" dirty="0">
                <a:solidFill>
                  <a:schemeClr val="tx2"/>
                </a:solidFill>
              </a:rPr>
              <a:t>miktarda </a:t>
            </a:r>
            <a:r>
              <a:rPr lang="tr-TR" sz="2800" b="1" dirty="0">
                <a:solidFill>
                  <a:srgbClr val="FF0066"/>
                </a:solidFill>
              </a:rPr>
              <a:t>20 °C'deki su</a:t>
            </a:r>
            <a:r>
              <a:rPr lang="tr-TR" sz="2800" b="1" dirty="0">
                <a:solidFill>
                  <a:schemeClr val="tx2"/>
                </a:solidFill>
              </a:rPr>
              <a:t>, </a:t>
            </a:r>
            <a:r>
              <a:rPr lang="tr-TR" sz="2800" b="1" dirty="0" err="1">
                <a:solidFill>
                  <a:schemeClr val="tx2"/>
                </a:solidFill>
              </a:rPr>
              <a:t>atomize</a:t>
            </a:r>
            <a:r>
              <a:rPr lang="tr-TR" sz="2800" b="1" dirty="0">
                <a:solidFill>
                  <a:schemeClr val="tx2"/>
                </a:solidFill>
              </a:rPr>
              <a:t> edilerek (küçük damlacıklar) verilmektedir. </a:t>
            </a:r>
          </a:p>
        </p:txBody>
      </p:sp>
    </p:spTree>
    <p:extLst>
      <p:ext uri="{BB962C8B-B14F-4D97-AF65-F5344CB8AC3E}">
        <p14:creationId xmlns:p14="http://schemas.microsoft.com/office/powerpoint/2010/main" val="1915905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Deponun havası, deponun içinde yer alan </a:t>
            </a:r>
            <a:r>
              <a:rPr lang="tr-TR" sz="2800" b="1" dirty="0">
                <a:solidFill>
                  <a:srgbClr val="C00000"/>
                </a:solidFill>
              </a:rPr>
              <a:t>1 kW </a:t>
            </a:r>
            <a:r>
              <a:rPr lang="tr-TR" sz="2800" b="1" dirty="0">
                <a:solidFill>
                  <a:schemeClr val="tx2"/>
                </a:solidFill>
              </a:rPr>
              <a:t>gücündeki bir elektrik motoru ile tahrik edilen fanla hafif hareket halinde bulunmaktadır. </a:t>
            </a:r>
          </a:p>
          <a:p>
            <a:pPr lvl="0"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Elmaların depolanması ve deponun boşaltılması işleminde </a:t>
            </a:r>
            <a:r>
              <a:rPr lang="tr-TR" sz="2800" b="1" dirty="0">
                <a:solidFill>
                  <a:srgbClr val="0070C0"/>
                </a:solidFill>
              </a:rPr>
              <a:t>2 işçi günde 90 dakika </a:t>
            </a:r>
            <a:r>
              <a:rPr lang="tr-TR" sz="2800" b="1" dirty="0">
                <a:solidFill>
                  <a:schemeClr val="tx2"/>
                </a:solidFill>
              </a:rPr>
              <a:t>çalışmakta ve bu süre boyunca </a:t>
            </a:r>
            <a:r>
              <a:rPr lang="tr-TR" sz="2800" b="1" dirty="0">
                <a:solidFill>
                  <a:srgbClr val="FF0066"/>
                </a:solidFill>
              </a:rPr>
              <a:t>100 </a:t>
            </a:r>
            <a:r>
              <a:rPr lang="tr-TR" sz="2800" b="1" dirty="0" err="1">
                <a:solidFill>
                  <a:srgbClr val="FF0066"/>
                </a:solidFill>
              </a:rPr>
              <a:t>W'lık</a:t>
            </a:r>
            <a:r>
              <a:rPr lang="tr-TR" sz="2800" b="1" dirty="0">
                <a:solidFill>
                  <a:srgbClr val="FF0066"/>
                </a:solidFill>
              </a:rPr>
              <a:t> 5 </a:t>
            </a:r>
            <a:r>
              <a:rPr lang="tr-TR" sz="2800" b="1" dirty="0">
                <a:solidFill>
                  <a:schemeClr val="tx2"/>
                </a:solidFill>
              </a:rPr>
              <a:t>lamba yakılmaktadır. </a:t>
            </a:r>
          </a:p>
          <a:p>
            <a:pPr lvl="0"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Depodaki soğutma sistemi 24 saatte, </a:t>
            </a:r>
            <a:r>
              <a:rPr lang="tr-TR" sz="2800" b="1" dirty="0">
                <a:solidFill>
                  <a:srgbClr val="00B050"/>
                </a:solidFill>
              </a:rPr>
              <a:t>20 saat çalışmakta</a:t>
            </a:r>
            <a:r>
              <a:rPr lang="tr-TR" sz="2800" b="1" dirty="0">
                <a:solidFill>
                  <a:schemeClr val="tx2"/>
                </a:solidFill>
              </a:rPr>
              <a:t>, soğutma sistemi aralıklarla toplam 4 saat süreyle devre dışında kalmaktadır. </a:t>
            </a:r>
          </a:p>
        </p:txBody>
      </p:sp>
    </p:spTree>
    <p:extLst>
      <p:ext uri="{BB962C8B-B14F-4D97-AF65-F5344CB8AC3E}">
        <p14:creationId xmlns:p14="http://schemas.microsoft.com/office/powerpoint/2010/main" val="3080622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Bütün bu verilere göre: </a:t>
            </a:r>
          </a:p>
          <a:p>
            <a:pPr lvl="0"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a) Örnekte olduğu gibi elmalar, </a:t>
            </a:r>
            <a:r>
              <a:rPr lang="tr-TR" sz="2800" b="1" dirty="0">
                <a:solidFill>
                  <a:srgbClr val="00B050"/>
                </a:solidFill>
              </a:rPr>
              <a:t>ön soğutma uygulanmaksızın </a:t>
            </a:r>
            <a:r>
              <a:rPr lang="tr-TR" sz="2800" b="1" dirty="0">
                <a:solidFill>
                  <a:schemeClr val="tx2"/>
                </a:solidFill>
              </a:rPr>
              <a:t>doğrudan depoda soğumaya bırakılması halinde deponun soğutma yükünü hesaplayınız. </a:t>
            </a:r>
          </a:p>
          <a:p>
            <a:pPr lvl="0"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b) Eğer ön soğutma uygulanarak elmalar, depoya 4 °C'de alınmış olsalar, deponun soğutma yükünün hangi düzeyde kaldığını hesaplayınız. </a:t>
            </a:r>
          </a:p>
        </p:txBody>
      </p:sp>
    </p:spTree>
    <p:extLst>
      <p:ext uri="{BB962C8B-B14F-4D97-AF65-F5344CB8AC3E}">
        <p14:creationId xmlns:p14="http://schemas.microsoft.com/office/powerpoint/2010/main" val="2907341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Çözüm : </a:t>
            </a:r>
          </a:p>
          <a:p>
            <a:pPr lvl="0"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a) </a:t>
            </a:r>
            <a:r>
              <a:rPr lang="tr-TR" sz="2800" b="1" dirty="0">
                <a:solidFill>
                  <a:schemeClr val="tx2"/>
                </a:solidFill>
              </a:rPr>
              <a:t>Ön soğutma uygulamaksızın yapılan uygulamada deponun soğutma yükü, Q: </a:t>
            </a:r>
          </a:p>
          <a:p>
            <a:pPr marL="0" indent="0" algn="ctr" rtl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>
                <a:solidFill>
                  <a:schemeClr val="tx2"/>
                </a:solidFill>
              </a:rPr>
              <a:t>Q = Q</a:t>
            </a:r>
            <a:r>
              <a:rPr lang="tr-TR" sz="2800" b="1" baseline="-25000" dirty="0">
                <a:solidFill>
                  <a:schemeClr val="tx2"/>
                </a:solidFill>
              </a:rPr>
              <a:t>1</a:t>
            </a:r>
            <a:r>
              <a:rPr lang="tr-TR" sz="2800" b="1" dirty="0">
                <a:solidFill>
                  <a:schemeClr val="tx2"/>
                </a:solidFill>
              </a:rPr>
              <a:t> + Q</a:t>
            </a:r>
            <a:r>
              <a:rPr lang="tr-TR" sz="2800" b="1" baseline="-25000" dirty="0">
                <a:solidFill>
                  <a:schemeClr val="tx2"/>
                </a:solidFill>
              </a:rPr>
              <a:t>2</a:t>
            </a:r>
            <a:r>
              <a:rPr lang="tr-TR" sz="2800" b="1" dirty="0">
                <a:solidFill>
                  <a:schemeClr val="tx2"/>
                </a:solidFill>
              </a:rPr>
              <a:t>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Burada: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Q: Soğutma yükü, kW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Q</a:t>
            </a:r>
            <a:r>
              <a:rPr lang="tr-TR" sz="2800" b="1" baseline="-25000" dirty="0">
                <a:solidFill>
                  <a:schemeClr val="tx2"/>
                </a:solidFill>
              </a:rPr>
              <a:t>1</a:t>
            </a:r>
            <a:r>
              <a:rPr lang="tr-TR" sz="2800" b="1" dirty="0">
                <a:solidFill>
                  <a:schemeClr val="tx2"/>
                </a:solidFill>
              </a:rPr>
              <a:t>: Kararsız konumda soğutma yükü, kW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Q</a:t>
            </a:r>
            <a:r>
              <a:rPr lang="tr-TR" sz="2800" b="1" baseline="-25000" dirty="0">
                <a:solidFill>
                  <a:schemeClr val="tx2"/>
                </a:solidFill>
              </a:rPr>
              <a:t>2</a:t>
            </a:r>
            <a:r>
              <a:rPr lang="tr-TR" sz="2800" b="1" dirty="0">
                <a:solidFill>
                  <a:schemeClr val="tx2"/>
                </a:solidFill>
              </a:rPr>
              <a:t>: Kararlı konumda soğutma yükü, kW</a:t>
            </a:r>
          </a:p>
        </p:txBody>
      </p:sp>
    </p:spTree>
    <p:extLst>
      <p:ext uri="{BB962C8B-B14F-4D97-AF65-F5344CB8AC3E}">
        <p14:creationId xmlns:p14="http://schemas.microsoft.com/office/powerpoint/2010/main" val="780400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i="1" dirty="0">
                <a:solidFill>
                  <a:srgbClr val="00B050"/>
                </a:solidFill>
              </a:rPr>
              <a:t>Kararsız konumda soğutma yükü, </a:t>
            </a:r>
            <a:r>
              <a:rPr lang="tr-TR" sz="2800" b="1" dirty="0">
                <a:solidFill>
                  <a:srgbClr val="00B050"/>
                </a:solidFill>
              </a:rPr>
              <a:t>Q</a:t>
            </a:r>
            <a:r>
              <a:rPr lang="tr-TR" sz="2800" b="1" baseline="-25000" dirty="0">
                <a:solidFill>
                  <a:srgbClr val="00B050"/>
                </a:solidFill>
              </a:rPr>
              <a:t>1</a:t>
            </a:r>
            <a:r>
              <a:rPr lang="tr-TR" sz="2800" b="1" dirty="0">
                <a:solidFill>
                  <a:srgbClr val="00B050"/>
                </a:solidFill>
              </a:rPr>
              <a:t>,</a:t>
            </a:r>
          </a:p>
          <a:p>
            <a:pPr marL="0" indent="0" algn="ctr" rtl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>
                <a:solidFill>
                  <a:schemeClr val="tx2"/>
                </a:solidFill>
              </a:rPr>
              <a:t>Q</a:t>
            </a:r>
            <a:r>
              <a:rPr lang="tr-TR" sz="2800" b="1" baseline="-25000" dirty="0">
                <a:solidFill>
                  <a:schemeClr val="tx2"/>
                </a:solidFill>
              </a:rPr>
              <a:t>1</a:t>
            </a:r>
            <a:r>
              <a:rPr lang="tr-TR" sz="2800" b="1" dirty="0">
                <a:solidFill>
                  <a:schemeClr val="tx2"/>
                </a:solidFill>
              </a:rPr>
              <a:t> = </a:t>
            </a:r>
            <a:r>
              <a:rPr lang="tr-TR" sz="2800" b="1" dirty="0" err="1">
                <a:solidFill>
                  <a:schemeClr val="tx2"/>
                </a:solidFill>
              </a:rPr>
              <a:t>Q</a:t>
            </a:r>
            <a:r>
              <a:rPr lang="tr-TR" sz="2800" b="1" baseline="-25000" dirty="0" err="1">
                <a:solidFill>
                  <a:schemeClr val="tx2"/>
                </a:solidFill>
              </a:rPr>
              <a:t>a</a:t>
            </a:r>
            <a:r>
              <a:rPr lang="tr-TR" sz="2800" b="1" dirty="0">
                <a:solidFill>
                  <a:schemeClr val="tx2"/>
                </a:solidFill>
              </a:rPr>
              <a:t> + </a:t>
            </a:r>
            <a:r>
              <a:rPr lang="tr-TR" sz="2800" b="1" dirty="0" err="1">
                <a:solidFill>
                  <a:schemeClr val="tx2"/>
                </a:solidFill>
              </a:rPr>
              <a:t>Q</a:t>
            </a:r>
            <a:r>
              <a:rPr lang="tr-TR" sz="2800" b="1" baseline="-25000" dirty="0" err="1">
                <a:solidFill>
                  <a:schemeClr val="tx2"/>
                </a:solidFill>
              </a:rPr>
              <a:t>b</a:t>
            </a:r>
            <a:endParaRPr lang="tr-TR" sz="2800" b="1" dirty="0">
              <a:solidFill>
                <a:srgbClr val="00B050"/>
              </a:solidFill>
            </a:endParaRP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 yük her gün depoya alınan </a:t>
            </a:r>
            <a:r>
              <a:rPr lang="tr-TR" sz="2800" b="1" dirty="0">
                <a:solidFill>
                  <a:srgbClr val="0070C0"/>
                </a:solidFill>
              </a:rPr>
              <a:t>20 ton elma </a:t>
            </a:r>
            <a:r>
              <a:rPr lang="tr-TR" sz="2800" b="1" dirty="0">
                <a:solidFill>
                  <a:schemeClr val="tx2"/>
                </a:solidFill>
              </a:rPr>
              <a:t>ve beraberindeki </a:t>
            </a:r>
            <a:r>
              <a:rPr lang="tr-TR" sz="2800" b="1" dirty="0">
                <a:solidFill>
                  <a:srgbClr val="C00000"/>
                </a:solidFill>
              </a:rPr>
              <a:t>3 ton kasa </a:t>
            </a:r>
            <a:r>
              <a:rPr lang="tr-TR" sz="2800" b="1" dirty="0">
                <a:solidFill>
                  <a:schemeClr val="tx2"/>
                </a:solidFill>
              </a:rPr>
              <a:t>ve paletlerin </a:t>
            </a:r>
            <a:r>
              <a:rPr lang="tr-TR" sz="2800" b="1" dirty="0">
                <a:solidFill>
                  <a:srgbClr val="FF0000"/>
                </a:solidFill>
              </a:rPr>
              <a:t>20 °C'den 4 °C'ye </a:t>
            </a:r>
            <a:r>
              <a:rPr lang="tr-TR" sz="2800" b="1" dirty="0">
                <a:solidFill>
                  <a:schemeClr val="tx2"/>
                </a:solidFill>
              </a:rPr>
              <a:t>kadar soğutulması için uzaklaştırılması gereken ısı (</a:t>
            </a:r>
            <a:r>
              <a:rPr lang="tr-TR" sz="2800" b="1" dirty="0" err="1">
                <a:solidFill>
                  <a:schemeClr val="tx2"/>
                </a:solidFill>
              </a:rPr>
              <a:t>Q</a:t>
            </a:r>
            <a:r>
              <a:rPr lang="tr-TR" sz="2800" b="1" baseline="-25000" dirty="0" err="1">
                <a:solidFill>
                  <a:schemeClr val="tx2"/>
                </a:solidFill>
              </a:rPr>
              <a:t>a</a:t>
            </a:r>
            <a:r>
              <a:rPr lang="tr-TR" sz="2800" b="1" dirty="0">
                <a:solidFill>
                  <a:schemeClr val="tx2"/>
                </a:solidFill>
              </a:rPr>
              <a:t>) bu süreçte elmaların yaydığı </a:t>
            </a:r>
            <a:r>
              <a:rPr lang="tr-TR" sz="2800" b="1" dirty="0">
                <a:solidFill>
                  <a:srgbClr val="00B050"/>
                </a:solidFill>
              </a:rPr>
              <a:t>solunum ısısının (</a:t>
            </a:r>
            <a:r>
              <a:rPr lang="tr-TR" sz="2800" b="1" dirty="0" err="1">
                <a:solidFill>
                  <a:srgbClr val="00B050"/>
                </a:solidFill>
              </a:rPr>
              <a:t>Q</a:t>
            </a:r>
            <a:r>
              <a:rPr lang="tr-TR" sz="2800" b="1" baseline="-25000" dirty="0" err="1">
                <a:solidFill>
                  <a:srgbClr val="00B050"/>
                </a:solidFill>
              </a:rPr>
              <a:t>b</a:t>
            </a:r>
            <a:r>
              <a:rPr lang="tr-TR" sz="2800" b="1" dirty="0">
                <a:solidFill>
                  <a:srgbClr val="00B050"/>
                </a:solidFill>
              </a:rPr>
              <a:t>) </a:t>
            </a:r>
            <a:r>
              <a:rPr lang="tr-TR" sz="2800" b="1" dirty="0">
                <a:solidFill>
                  <a:schemeClr val="tx2"/>
                </a:solidFill>
              </a:rPr>
              <a:t>toplamından oluşmaktadır. </a:t>
            </a:r>
          </a:p>
        </p:txBody>
      </p:sp>
    </p:spTree>
    <p:extLst>
      <p:ext uri="{BB962C8B-B14F-4D97-AF65-F5344CB8AC3E}">
        <p14:creationId xmlns:p14="http://schemas.microsoft.com/office/powerpoint/2010/main" val="407356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228600" indent="-228600" algn="r" defTabSz="914400" rtl="1" eaLnBrk="1" latinLnBrk="0" hangingPunct="1">
                  <a:lnSpc>
                    <a:spcPct val="90000"/>
                  </a:lnSpc>
                  <a:spcBef>
                    <a:spcPts val="1800"/>
                  </a:spcBef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>
                    <a:solidFill>
                      <a:schemeClr val="tx2"/>
                    </a:solidFill>
                  </a:rPr>
                  <a:t>Buna göre : Her günde</a:t>
                </a:r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r>
                  <a:rPr lang="tr-TR" sz="2800" b="1" dirty="0" err="1">
                    <a:solidFill>
                      <a:srgbClr val="00B050"/>
                    </a:solidFill>
                  </a:rPr>
                  <a:t>Q</a:t>
                </a:r>
                <a:r>
                  <a:rPr lang="tr-TR" sz="2800" b="1" baseline="-25000" dirty="0" err="1">
                    <a:solidFill>
                      <a:srgbClr val="00B050"/>
                    </a:solidFill>
                  </a:rPr>
                  <a:t>a</a:t>
                </a:r>
                <a:r>
                  <a:rPr lang="tr-TR" sz="2800" b="1" dirty="0">
                    <a:solidFill>
                      <a:srgbClr val="00B050"/>
                    </a:solidFill>
                  </a:rPr>
                  <a:t> = 20000 kg x 3,5 </a:t>
                </a:r>
                <a:r>
                  <a:rPr lang="tr-TR" sz="2800" b="1" dirty="0" err="1">
                    <a:solidFill>
                      <a:srgbClr val="00B050"/>
                    </a:solidFill>
                  </a:rPr>
                  <a:t>kJ</a:t>
                </a:r>
                <a:r>
                  <a:rPr lang="tr-TR" sz="2800" b="1" dirty="0">
                    <a:solidFill>
                      <a:srgbClr val="00B050"/>
                    </a:solidFill>
                  </a:rPr>
                  <a:t>/kg °C x (20 - 4)°C + </a:t>
                </a:r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r>
                  <a:rPr lang="tr-TR" sz="2800" b="1" dirty="0">
                    <a:solidFill>
                      <a:srgbClr val="C00000"/>
                    </a:solidFill>
                  </a:rPr>
                  <a:t>3000 kg x 0,45 </a:t>
                </a:r>
                <a:r>
                  <a:rPr lang="tr-TR" sz="2800" b="1" dirty="0" err="1">
                    <a:solidFill>
                      <a:srgbClr val="C00000"/>
                    </a:solidFill>
                  </a:rPr>
                  <a:t>kJ</a:t>
                </a:r>
                <a:r>
                  <a:rPr lang="tr-TR" sz="2800" b="1" dirty="0">
                    <a:solidFill>
                      <a:srgbClr val="C00000"/>
                    </a:solidFill>
                  </a:rPr>
                  <a:t>, kg °C x (20- 4) °C </a:t>
                </a:r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r>
                  <a:rPr lang="tr-TR" sz="2800" b="1" dirty="0" err="1">
                    <a:solidFill>
                      <a:srgbClr val="00B050"/>
                    </a:solidFill>
                  </a:rPr>
                  <a:t>Q</a:t>
                </a:r>
                <a:r>
                  <a:rPr lang="tr-TR" sz="2800" b="1" baseline="-25000" dirty="0" err="1">
                    <a:solidFill>
                      <a:srgbClr val="00B050"/>
                    </a:solidFill>
                  </a:rPr>
                  <a:t>a</a:t>
                </a:r>
                <a:r>
                  <a:rPr lang="tr-TR" sz="2800" b="1" dirty="0">
                    <a:solidFill>
                      <a:srgbClr val="00B050"/>
                    </a:solidFill>
                  </a:rPr>
                  <a:t> = 1141600 </a:t>
                </a:r>
                <a:r>
                  <a:rPr lang="tr-TR" sz="2800" b="1" dirty="0" err="1">
                    <a:solidFill>
                      <a:srgbClr val="00B050"/>
                    </a:solidFill>
                  </a:rPr>
                  <a:t>kJ</a:t>
                </a:r>
                <a:endParaRPr lang="tr-TR" sz="2800" b="1" dirty="0">
                  <a:solidFill>
                    <a:srgbClr val="00B050"/>
                  </a:solidFill>
                </a:endParaRPr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𝐐</m:t>
                          </m:r>
                        </m:e>
                        <m:sub>
                          <m:r>
                            <a:rPr lang="tr-TR" sz="28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𝐛</m:t>
                          </m:r>
                        </m:sub>
                      </m:sSub>
                      <m:r>
                        <a:rPr lang="tr-TR" sz="2800" b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𝟐𝟎</m:t>
                      </m:r>
                      <m:r>
                        <a:rPr lang="tr-TR" sz="2800" b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sz="28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𝐭</m:t>
                      </m:r>
                      <m:r>
                        <a:rPr lang="tr-TR" sz="2800" b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tr-TR" sz="28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tr-TR" sz="28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sz="2800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tr-TR" sz="2800" b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tr-TR" sz="28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𝟎𝟖</m:t>
                              </m:r>
                              <m:r>
                                <a:rPr lang="tr-TR" sz="2800" b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tr-TR" sz="28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tr-TR" sz="2800" b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tr-TR" sz="28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𝟎𝟐</m:t>
                              </m:r>
                            </m:num>
                            <m:den>
                              <m:r>
                                <a:rPr lang="tr-TR" sz="2800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e>
                      </m:d>
                      <m:f>
                        <m:fPr>
                          <m:ctrlPr>
                            <a:rPr lang="tr-TR" sz="28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𝐤𝐣</m:t>
                          </m:r>
                        </m:num>
                        <m:den>
                          <m:r>
                            <a:rPr lang="tr-TR" sz="28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𝐬</m:t>
                          </m:r>
                          <m:r>
                            <a:rPr lang="tr-TR" sz="2800" b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𝐭</m:t>
                          </m:r>
                        </m:den>
                      </m:f>
                      <m:r>
                        <a:rPr lang="tr-TR" sz="28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f>
                        <m:fPr>
                          <m:ctrlPr>
                            <a:rPr lang="tr-TR" sz="28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𝒌𝑱</m:t>
                          </m:r>
                        </m:num>
                        <m:den>
                          <m:r>
                            <a:rPr lang="tr-TR" sz="28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𝒔</m:t>
                          </m:r>
                        </m:den>
                      </m:f>
                    </m:oMath>
                  </m:oMathPara>
                </a14:m>
                <a:endParaRPr lang="tr-TR" sz="2800" b="1" dirty="0">
                  <a:solidFill>
                    <a:srgbClr val="0070C0"/>
                  </a:solidFill>
                </a:endParaRPr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r>
                  <a:rPr lang="tr-TR" sz="2800" b="1" dirty="0" err="1">
                    <a:solidFill>
                      <a:srgbClr val="0070C0"/>
                    </a:solidFill>
                  </a:rPr>
                  <a:t>Q</a:t>
                </a:r>
                <a:r>
                  <a:rPr lang="tr-TR" sz="2800" b="1" baseline="-25000" dirty="0" err="1">
                    <a:solidFill>
                      <a:srgbClr val="0070C0"/>
                    </a:solidFill>
                  </a:rPr>
                  <a:t>b</a:t>
                </a:r>
                <a:r>
                  <a:rPr lang="tr-TR" sz="2800" b="1" dirty="0">
                    <a:solidFill>
                      <a:srgbClr val="0070C0"/>
                    </a:solidFill>
                  </a:rPr>
                  <a:t> = 1 </a:t>
                </a:r>
                <a:r>
                  <a:rPr lang="tr-TR" sz="2800" b="1" dirty="0" err="1">
                    <a:solidFill>
                      <a:srgbClr val="0070C0"/>
                    </a:solidFill>
                  </a:rPr>
                  <a:t>kJ</a:t>
                </a:r>
                <a:r>
                  <a:rPr lang="tr-TR" sz="2800" b="1" dirty="0">
                    <a:solidFill>
                      <a:srgbClr val="0070C0"/>
                    </a:solidFill>
                  </a:rPr>
                  <a:t>/s x (24 x 60 x 60) s/24 h </a:t>
                </a:r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r>
                  <a:rPr lang="tr-TR" sz="2800" b="1" dirty="0" err="1">
                    <a:solidFill>
                      <a:srgbClr val="0070C0"/>
                    </a:solidFill>
                  </a:rPr>
                  <a:t>Q</a:t>
                </a:r>
                <a:r>
                  <a:rPr lang="tr-TR" sz="2800" b="1" baseline="-25000" dirty="0" err="1">
                    <a:solidFill>
                      <a:srgbClr val="0070C0"/>
                    </a:solidFill>
                  </a:rPr>
                  <a:t>b</a:t>
                </a:r>
                <a:r>
                  <a:rPr lang="tr-TR" sz="2800" b="1" dirty="0">
                    <a:solidFill>
                      <a:srgbClr val="0070C0"/>
                    </a:solidFill>
                  </a:rPr>
                  <a:t> = 86400 </a:t>
                </a:r>
                <a:r>
                  <a:rPr lang="tr-TR" sz="2800" b="1" dirty="0" err="1">
                    <a:solidFill>
                      <a:srgbClr val="0070C0"/>
                    </a:solidFill>
                  </a:rPr>
                  <a:t>kJ</a:t>
                </a:r>
                <a:endParaRPr lang="tr-TR" sz="28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  <a:blipFill>
                <a:blip r:embed="rId2"/>
                <a:stretch>
                  <a:fillRect l="-10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57537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Kararsız konumdaki soğutma yükü (Q</a:t>
            </a:r>
            <a:r>
              <a:rPr lang="tr-TR" sz="2800" b="1" baseline="-25000" dirty="0">
                <a:solidFill>
                  <a:schemeClr val="tx2"/>
                </a:solidFill>
              </a:rPr>
              <a:t>1</a:t>
            </a:r>
            <a:r>
              <a:rPr lang="tr-TR" sz="2800" b="1" dirty="0">
                <a:solidFill>
                  <a:schemeClr val="tx2"/>
                </a:solidFill>
              </a:rPr>
              <a:t>); </a:t>
            </a:r>
            <a:r>
              <a:rPr lang="tr-TR" sz="2800" b="1" dirty="0" err="1">
                <a:solidFill>
                  <a:schemeClr val="tx2"/>
                </a:solidFill>
              </a:rPr>
              <a:t>Q</a:t>
            </a:r>
            <a:r>
              <a:rPr lang="tr-TR" sz="2800" b="1" baseline="-25000" dirty="0" err="1">
                <a:solidFill>
                  <a:schemeClr val="tx2"/>
                </a:solidFill>
              </a:rPr>
              <a:t>a</a:t>
            </a:r>
            <a:r>
              <a:rPr lang="tr-TR" sz="2800" b="1" dirty="0">
                <a:solidFill>
                  <a:schemeClr val="tx2"/>
                </a:solidFill>
              </a:rPr>
              <a:t> ve </a:t>
            </a:r>
            <a:r>
              <a:rPr lang="tr-TR" sz="2800" b="1" dirty="0" err="1">
                <a:solidFill>
                  <a:schemeClr val="tx2"/>
                </a:solidFill>
              </a:rPr>
              <a:t>Q</a:t>
            </a:r>
            <a:r>
              <a:rPr lang="tr-TR" sz="2800" b="1" baseline="-25000" dirty="0" err="1">
                <a:solidFill>
                  <a:schemeClr val="tx2"/>
                </a:solidFill>
              </a:rPr>
              <a:t>b</a:t>
            </a:r>
            <a:r>
              <a:rPr lang="tr-TR" sz="2800" b="1" dirty="0" err="1">
                <a:solidFill>
                  <a:schemeClr val="tx2"/>
                </a:solidFill>
              </a:rPr>
              <a:t>'nin</a:t>
            </a:r>
            <a:r>
              <a:rPr lang="tr-TR" sz="2800" b="1" dirty="0">
                <a:solidFill>
                  <a:schemeClr val="tx2"/>
                </a:solidFill>
              </a:rPr>
              <a:t> toplamına eşit olduğundan: Her günde</a:t>
            </a:r>
          </a:p>
          <a:p>
            <a:pPr marL="0" indent="0" algn="ctr" rtl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>
                <a:solidFill>
                  <a:schemeClr val="tx2"/>
                </a:solidFill>
              </a:rPr>
              <a:t>Q</a:t>
            </a:r>
            <a:r>
              <a:rPr lang="tr-TR" sz="2800" b="1" baseline="-25000" dirty="0">
                <a:solidFill>
                  <a:schemeClr val="tx2"/>
                </a:solidFill>
              </a:rPr>
              <a:t>1</a:t>
            </a:r>
            <a:r>
              <a:rPr lang="tr-TR" sz="2800" b="1" dirty="0">
                <a:solidFill>
                  <a:schemeClr val="tx2"/>
                </a:solidFill>
              </a:rPr>
              <a:t> = (1141600 + 86400) </a:t>
            </a:r>
            <a:r>
              <a:rPr lang="tr-TR" sz="2800" b="1" dirty="0" err="1">
                <a:solidFill>
                  <a:schemeClr val="tx2"/>
                </a:solidFill>
              </a:rPr>
              <a:t>kJ</a:t>
            </a:r>
            <a:endParaRPr lang="tr-TR" sz="2800" b="1" dirty="0">
              <a:solidFill>
                <a:schemeClr val="tx2"/>
              </a:solidFill>
            </a:endParaRPr>
          </a:p>
          <a:p>
            <a:pPr marL="0" indent="0" algn="ctr" rtl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>
                <a:solidFill>
                  <a:schemeClr val="tx2"/>
                </a:solidFill>
              </a:rPr>
              <a:t>Q</a:t>
            </a:r>
            <a:r>
              <a:rPr lang="tr-TR" sz="2800" b="1" baseline="-25000" dirty="0">
                <a:solidFill>
                  <a:schemeClr val="tx2"/>
                </a:solidFill>
              </a:rPr>
              <a:t>1</a:t>
            </a:r>
            <a:r>
              <a:rPr lang="tr-TR" sz="2800" b="1" dirty="0">
                <a:solidFill>
                  <a:schemeClr val="tx2"/>
                </a:solidFill>
              </a:rPr>
              <a:t> = 1228000 </a:t>
            </a:r>
            <a:r>
              <a:rPr lang="tr-TR" sz="2800" b="1" dirty="0" err="1">
                <a:solidFill>
                  <a:schemeClr val="tx2"/>
                </a:solidFill>
              </a:rPr>
              <a:t>kJ</a:t>
            </a:r>
            <a:endParaRPr lang="tr-TR" sz="28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4616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i="1" dirty="0">
                <a:solidFill>
                  <a:srgbClr val="00B050"/>
                </a:solidFill>
              </a:rPr>
              <a:t>Kararlı konumdaki soğutma yükü, Q</a:t>
            </a:r>
            <a:r>
              <a:rPr lang="tr-TR" sz="2800" b="1" i="1" baseline="-25000" dirty="0">
                <a:solidFill>
                  <a:srgbClr val="00B050"/>
                </a:solidFill>
              </a:rPr>
              <a:t>2 </a:t>
            </a:r>
            <a:r>
              <a:rPr lang="tr-TR" sz="2800" b="1" i="1" dirty="0">
                <a:solidFill>
                  <a:srgbClr val="00B050"/>
                </a:solidFill>
              </a:rPr>
              <a:t>: </a:t>
            </a:r>
            <a:endParaRPr lang="tr-TR" sz="2800" b="1" dirty="0">
              <a:solidFill>
                <a:srgbClr val="00B050"/>
              </a:solidFill>
            </a:endParaRP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Kararlı konumdaki soğutma yükü (Q</a:t>
            </a:r>
            <a:r>
              <a:rPr lang="tr-TR" sz="2800" b="1" baseline="-25000" dirty="0">
                <a:solidFill>
                  <a:schemeClr val="tx2"/>
                </a:solidFill>
              </a:rPr>
              <a:t>2</a:t>
            </a:r>
            <a:r>
              <a:rPr lang="tr-TR" sz="2800" b="1" dirty="0">
                <a:solidFill>
                  <a:schemeClr val="tx2"/>
                </a:solidFill>
              </a:rPr>
              <a:t>) aşağıdaki unsurlardan oluşmaktadır: </a:t>
            </a:r>
          </a:p>
          <a:p>
            <a:pPr marL="0" indent="0" algn="ctr" rtl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>
                <a:solidFill>
                  <a:schemeClr val="tx2"/>
                </a:solidFill>
              </a:rPr>
              <a:t>Q</a:t>
            </a:r>
            <a:r>
              <a:rPr lang="tr-TR" sz="2800" b="1" baseline="-25000" dirty="0">
                <a:solidFill>
                  <a:schemeClr val="tx2"/>
                </a:solidFill>
              </a:rPr>
              <a:t>2</a:t>
            </a:r>
            <a:r>
              <a:rPr lang="tr-TR" sz="2800" b="1" dirty="0">
                <a:solidFill>
                  <a:schemeClr val="tx2"/>
                </a:solidFill>
              </a:rPr>
              <a:t> = </a:t>
            </a:r>
            <a:r>
              <a:rPr lang="tr-TR" sz="2800" b="1" dirty="0" err="1">
                <a:solidFill>
                  <a:schemeClr val="tx2"/>
                </a:solidFill>
              </a:rPr>
              <a:t>Q</a:t>
            </a:r>
            <a:r>
              <a:rPr lang="tr-TR" sz="2800" b="1" baseline="-25000" dirty="0" err="1">
                <a:solidFill>
                  <a:schemeClr val="tx2"/>
                </a:solidFill>
              </a:rPr>
              <a:t>c</a:t>
            </a:r>
            <a:r>
              <a:rPr lang="tr-TR" sz="2800" b="1" dirty="0">
                <a:solidFill>
                  <a:schemeClr val="tx2"/>
                </a:solidFill>
              </a:rPr>
              <a:t> + </a:t>
            </a:r>
            <a:r>
              <a:rPr lang="tr-TR" sz="2800" b="1" dirty="0" err="1">
                <a:solidFill>
                  <a:schemeClr val="tx2"/>
                </a:solidFill>
              </a:rPr>
              <a:t>Q</a:t>
            </a:r>
            <a:r>
              <a:rPr lang="tr-TR" sz="2800" b="1" baseline="-25000" dirty="0" err="1">
                <a:solidFill>
                  <a:schemeClr val="tx2"/>
                </a:solidFill>
              </a:rPr>
              <a:t>d</a:t>
            </a:r>
            <a:r>
              <a:rPr lang="tr-TR" sz="2800" b="1" dirty="0">
                <a:solidFill>
                  <a:schemeClr val="tx2"/>
                </a:solidFill>
              </a:rPr>
              <a:t> + </a:t>
            </a:r>
            <a:r>
              <a:rPr lang="tr-TR" sz="2800" b="1" dirty="0" err="1">
                <a:solidFill>
                  <a:schemeClr val="tx2"/>
                </a:solidFill>
              </a:rPr>
              <a:t>Q</a:t>
            </a:r>
            <a:r>
              <a:rPr lang="tr-TR" sz="2800" b="1" baseline="-25000" dirty="0" err="1">
                <a:solidFill>
                  <a:schemeClr val="tx2"/>
                </a:solidFill>
              </a:rPr>
              <a:t>e</a:t>
            </a:r>
            <a:r>
              <a:rPr lang="tr-TR" sz="2800" b="1" dirty="0">
                <a:solidFill>
                  <a:schemeClr val="tx2"/>
                </a:solidFill>
              </a:rPr>
              <a:t> + </a:t>
            </a:r>
            <a:r>
              <a:rPr lang="tr-TR" sz="2800" b="1" dirty="0" err="1">
                <a:solidFill>
                  <a:schemeClr val="tx2"/>
                </a:solidFill>
              </a:rPr>
              <a:t>Q</a:t>
            </a:r>
            <a:r>
              <a:rPr lang="tr-TR" sz="2800" b="1" baseline="-25000" dirty="0" err="1">
                <a:solidFill>
                  <a:schemeClr val="tx2"/>
                </a:solidFill>
              </a:rPr>
              <a:t>f</a:t>
            </a:r>
            <a:r>
              <a:rPr lang="tr-TR" sz="2800" b="1" dirty="0">
                <a:solidFill>
                  <a:schemeClr val="tx2"/>
                </a:solidFill>
              </a:rPr>
              <a:t> + </a:t>
            </a:r>
            <a:r>
              <a:rPr lang="tr-TR" sz="2800" b="1" dirty="0" err="1">
                <a:solidFill>
                  <a:schemeClr val="tx2"/>
                </a:solidFill>
              </a:rPr>
              <a:t>Q</a:t>
            </a:r>
            <a:r>
              <a:rPr lang="tr-TR" sz="2800" b="1" baseline="-25000" dirty="0" err="1">
                <a:solidFill>
                  <a:schemeClr val="tx2"/>
                </a:solidFill>
              </a:rPr>
              <a:t>g</a:t>
            </a:r>
            <a:r>
              <a:rPr lang="tr-TR" sz="2800" b="1" dirty="0">
                <a:solidFill>
                  <a:schemeClr val="tx2"/>
                </a:solidFill>
              </a:rPr>
              <a:t> </a:t>
            </a:r>
          </a:p>
          <a:p>
            <a:pPr marL="514350" lvl="0" indent="-514350" algn="l" rtl="0">
              <a:lnSpc>
                <a:spcPct val="150000"/>
              </a:lnSpc>
              <a:spcBef>
                <a:spcPts val="600"/>
              </a:spcBef>
              <a:buFont typeface="+mj-lt"/>
              <a:buAutoNum type="arabicParenR"/>
            </a:pPr>
            <a:r>
              <a:rPr lang="tr-TR" sz="2800" b="1" dirty="0">
                <a:solidFill>
                  <a:srgbClr val="0070C0"/>
                </a:solidFill>
              </a:rPr>
              <a:t>Deponun tavan</a:t>
            </a:r>
            <a:r>
              <a:rPr lang="tr-TR" sz="2800" b="1" dirty="0">
                <a:solidFill>
                  <a:schemeClr val="tx2"/>
                </a:solidFill>
              </a:rPr>
              <a:t>, taban ve yan duvarlardan kazandığı ısı, </a:t>
            </a:r>
            <a:r>
              <a:rPr lang="tr-TR" sz="2800" b="1" dirty="0" err="1">
                <a:solidFill>
                  <a:schemeClr val="tx2"/>
                </a:solidFill>
              </a:rPr>
              <a:t>Q</a:t>
            </a:r>
            <a:r>
              <a:rPr lang="tr-TR" sz="2800" b="1" baseline="-25000" dirty="0" err="1">
                <a:solidFill>
                  <a:schemeClr val="tx2"/>
                </a:solidFill>
              </a:rPr>
              <a:t>c</a:t>
            </a:r>
            <a:r>
              <a:rPr lang="tr-TR" sz="2800" b="1" dirty="0">
                <a:solidFill>
                  <a:schemeClr val="tx2"/>
                </a:solidFill>
              </a:rPr>
              <a:t> </a:t>
            </a:r>
          </a:p>
          <a:p>
            <a:pPr marL="514350" lvl="0" indent="-514350" algn="l" rtl="0">
              <a:lnSpc>
                <a:spcPct val="150000"/>
              </a:lnSpc>
              <a:spcBef>
                <a:spcPts val="600"/>
              </a:spcBef>
              <a:buFont typeface="+mj-lt"/>
              <a:buAutoNum type="arabicParenR"/>
            </a:pPr>
            <a:r>
              <a:rPr lang="tr-TR" sz="2800" b="1" dirty="0">
                <a:solidFill>
                  <a:schemeClr val="tx2"/>
                </a:solidFill>
              </a:rPr>
              <a:t>Depoya son güne kadar istif edilmiş olan 180 ton elmanın (20 t/gün x 9 gün = 180 t) sabit depolama sıcaklığı olan 4 C'de </a:t>
            </a:r>
            <a:r>
              <a:rPr lang="tr-TR" sz="2800" b="1" dirty="0">
                <a:solidFill>
                  <a:srgbClr val="FF0000"/>
                </a:solidFill>
              </a:rPr>
              <a:t>yaydığı solunum ısısı</a:t>
            </a:r>
            <a:r>
              <a:rPr lang="tr-TR" sz="2800" b="1" dirty="0">
                <a:solidFill>
                  <a:schemeClr val="tx2"/>
                </a:solidFill>
              </a:rPr>
              <a:t>, </a:t>
            </a:r>
            <a:r>
              <a:rPr lang="tr-TR" sz="2800" b="1" dirty="0" err="1">
                <a:solidFill>
                  <a:schemeClr val="tx2"/>
                </a:solidFill>
              </a:rPr>
              <a:t>Q</a:t>
            </a:r>
            <a:r>
              <a:rPr lang="tr-TR" sz="2800" b="1" baseline="-25000" dirty="0" err="1">
                <a:solidFill>
                  <a:schemeClr val="tx2"/>
                </a:solidFill>
              </a:rPr>
              <a:t>d</a:t>
            </a:r>
            <a:r>
              <a:rPr lang="tr-TR" sz="2800" b="1" dirty="0">
                <a:solidFill>
                  <a:schemeClr val="tx2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55952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 rtl="0">
              <a:lnSpc>
                <a:spcPct val="150000"/>
              </a:lnSpc>
              <a:spcBef>
                <a:spcPts val="600"/>
              </a:spcBef>
              <a:buFont typeface="+mj-lt"/>
              <a:buAutoNum type="arabicParenR" startAt="3"/>
            </a:pPr>
            <a:r>
              <a:rPr lang="tr-TR" sz="2800" b="1" dirty="0">
                <a:solidFill>
                  <a:srgbClr val="0070C0"/>
                </a:solidFill>
              </a:rPr>
              <a:t>Kapı açılması </a:t>
            </a:r>
            <a:r>
              <a:rPr lang="tr-TR" sz="2800" b="1" dirty="0">
                <a:solidFill>
                  <a:schemeClr val="tx2"/>
                </a:solidFill>
              </a:rPr>
              <a:t>nedeniyle depoya giren dış atmosfer havasıyla, deponun kazandığı ısı, </a:t>
            </a:r>
            <a:r>
              <a:rPr lang="tr-TR" sz="2800" b="1" dirty="0" err="1">
                <a:solidFill>
                  <a:schemeClr val="tx2"/>
                </a:solidFill>
              </a:rPr>
              <a:t>Q</a:t>
            </a:r>
            <a:r>
              <a:rPr lang="tr-TR" sz="2800" b="1" baseline="-25000" dirty="0" err="1">
                <a:solidFill>
                  <a:schemeClr val="tx2"/>
                </a:solidFill>
              </a:rPr>
              <a:t>e</a:t>
            </a:r>
            <a:r>
              <a:rPr lang="tr-TR" sz="2800" b="1" dirty="0">
                <a:solidFill>
                  <a:schemeClr val="tx2"/>
                </a:solidFill>
              </a:rPr>
              <a:t>. </a:t>
            </a:r>
          </a:p>
          <a:p>
            <a:pPr marL="514350" indent="-514350" algn="l" rtl="0">
              <a:lnSpc>
                <a:spcPct val="150000"/>
              </a:lnSpc>
              <a:spcBef>
                <a:spcPts val="600"/>
              </a:spcBef>
              <a:buFont typeface="+mj-lt"/>
              <a:buAutoNum type="arabicParenR" startAt="3"/>
            </a:pPr>
            <a:r>
              <a:rPr lang="tr-TR" sz="2800" b="1" dirty="0">
                <a:solidFill>
                  <a:srgbClr val="00B050"/>
                </a:solidFill>
              </a:rPr>
              <a:t>Depoda çalışan </a:t>
            </a:r>
            <a:r>
              <a:rPr lang="tr-TR" sz="2800" b="1" dirty="0">
                <a:solidFill>
                  <a:schemeClr val="tx2"/>
                </a:solidFill>
              </a:rPr>
              <a:t>işçilerden, bu çalışma sırasında yanan lambalardan ve depo havasını hareket halinde tutan fan ve bunu tahrik eden elektrik motorundan kazanılan ısı, O</a:t>
            </a:r>
            <a:r>
              <a:rPr lang="tr-TR" sz="2800" b="1" baseline="-25000" dirty="0">
                <a:solidFill>
                  <a:schemeClr val="tx2"/>
                </a:solidFill>
              </a:rPr>
              <a:t>f</a:t>
            </a:r>
            <a:r>
              <a:rPr lang="tr-TR" sz="2800" b="1" dirty="0">
                <a:solidFill>
                  <a:schemeClr val="tx2"/>
                </a:solidFill>
              </a:rPr>
              <a:t> </a:t>
            </a:r>
          </a:p>
          <a:p>
            <a:pPr marL="514350" indent="-514350" algn="l" rtl="0">
              <a:lnSpc>
                <a:spcPct val="150000"/>
              </a:lnSpc>
              <a:spcBef>
                <a:spcPts val="600"/>
              </a:spcBef>
              <a:buFont typeface="+mj-lt"/>
              <a:buAutoNum type="arabicParenR" startAt="3"/>
            </a:pPr>
            <a:r>
              <a:rPr lang="tr-TR" sz="2800" b="1" dirty="0">
                <a:solidFill>
                  <a:srgbClr val="7030A0"/>
                </a:solidFill>
              </a:rPr>
              <a:t>Depo nemini </a:t>
            </a:r>
            <a:r>
              <a:rPr lang="tr-TR" sz="2800" b="1" dirty="0">
                <a:solidFill>
                  <a:schemeClr val="tx2"/>
                </a:solidFill>
              </a:rPr>
              <a:t>sabit tutabilmek amacıyla depo atmosferine </a:t>
            </a:r>
            <a:r>
              <a:rPr lang="tr-TR" sz="2800" b="1" dirty="0" err="1">
                <a:solidFill>
                  <a:schemeClr val="tx2"/>
                </a:solidFill>
              </a:rPr>
              <a:t>atomize</a:t>
            </a:r>
            <a:r>
              <a:rPr lang="tr-TR" sz="2800" b="1" dirty="0">
                <a:solidFill>
                  <a:schemeClr val="tx2"/>
                </a:solidFill>
              </a:rPr>
              <a:t> edilerek verilen su ile deponun kazandığı ısı, </a:t>
            </a:r>
            <a:r>
              <a:rPr lang="tr-TR" sz="2800" b="1" dirty="0" err="1">
                <a:solidFill>
                  <a:schemeClr val="tx2"/>
                </a:solidFill>
              </a:rPr>
              <a:t>Q</a:t>
            </a:r>
            <a:r>
              <a:rPr lang="tr-TR" sz="2800" b="1" baseline="-25000" dirty="0" err="1">
                <a:solidFill>
                  <a:schemeClr val="tx2"/>
                </a:solidFill>
              </a:rPr>
              <a:t>g</a:t>
            </a:r>
            <a:r>
              <a:rPr lang="tr-TR" sz="2800" b="1" baseline="-25000" dirty="0">
                <a:solidFill>
                  <a:schemeClr val="tx2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24215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Deponun çeşitli kaynaklardan kazandığı ısı, aşağıda sıra ile hesaplanmıştır. </a:t>
            </a:r>
          </a:p>
          <a:p>
            <a:pPr marL="514350" lvl="0" indent="-514350" algn="l" rtl="0">
              <a:lnSpc>
                <a:spcPct val="150000"/>
              </a:lnSpc>
              <a:spcBef>
                <a:spcPts val="600"/>
              </a:spcBef>
              <a:buFont typeface="+mj-lt"/>
              <a:buAutoNum type="arabicParenR"/>
            </a:pPr>
            <a:r>
              <a:rPr lang="tr-TR" sz="2800" b="1" dirty="0">
                <a:solidFill>
                  <a:schemeClr val="tx2"/>
                </a:solidFill>
              </a:rPr>
              <a:t>Taban, tavan ve yan duvarlardan kazanılan ısı, </a:t>
            </a:r>
            <a:r>
              <a:rPr lang="tr-TR" sz="2800" b="1" dirty="0" err="1">
                <a:solidFill>
                  <a:schemeClr val="tx2"/>
                </a:solidFill>
              </a:rPr>
              <a:t>Q</a:t>
            </a:r>
            <a:r>
              <a:rPr lang="tr-TR" sz="2800" b="1" baseline="-25000" dirty="0" err="1">
                <a:solidFill>
                  <a:schemeClr val="tx2"/>
                </a:solidFill>
              </a:rPr>
              <a:t>c</a:t>
            </a:r>
            <a:r>
              <a:rPr lang="tr-TR" sz="2800" b="1" dirty="0">
                <a:solidFill>
                  <a:schemeClr val="tx2"/>
                </a:solidFill>
              </a:rPr>
              <a:t> : </a:t>
            </a:r>
          </a:p>
          <a:p>
            <a:pPr lvl="1" algn="l" rtl="0">
              <a:lnSpc>
                <a:spcPct val="150000"/>
              </a:lnSpc>
            </a:pPr>
            <a:r>
              <a:rPr lang="tr-TR" sz="2400" b="1" dirty="0">
                <a:solidFill>
                  <a:schemeClr val="tx2"/>
                </a:solidFill>
              </a:rPr>
              <a:t> Taban alanı : 15,4 m x 10,4 m = 160,16 m</a:t>
            </a:r>
            <a:r>
              <a:rPr lang="tr-TR" sz="2400" b="1" baseline="30000" dirty="0">
                <a:solidFill>
                  <a:schemeClr val="tx2"/>
                </a:solidFill>
              </a:rPr>
              <a:t>2</a:t>
            </a:r>
            <a:r>
              <a:rPr lang="tr-TR" sz="2400" b="1" dirty="0">
                <a:solidFill>
                  <a:schemeClr val="tx2"/>
                </a:solidFill>
              </a:rPr>
              <a:t> </a:t>
            </a:r>
          </a:p>
          <a:p>
            <a:pPr lvl="1" algn="l" rtl="0">
              <a:lnSpc>
                <a:spcPct val="150000"/>
              </a:lnSpc>
            </a:pPr>
            <a:r>
              <a:rPr lang="tr-TR" sz="2400" b="1" dirty="0">
                <a:solidFill>
                  <a:schemeClr val="tx2"/>
                </a:solidFill>
              </a:rPr>
              <a:t> Tavan alanı : 15,4 m x 10,4 m = 160,16 m</a:t>
            </a:r>
            <a:r>
              <a:rPr lang="tr-TR" sz="2400" b="1" baseline="30000" dirty="0">
                <a:solidFill>
                  <a:schemeClr val="tx2"/>
                </a:solidFill>
              </a:rPr>
              <a:t>2</a:t>
            </a:r>
            <a:r>
              <a:rPr lang="tr-TR" sz="2400" b="1" dirty="0">
                <a:solidFill>
                  <a:schemeClr val="tx2"/>
                </a:solidFill>
              </a:rPr>
              <a:t> </a:t>
            </a:r>
          </a:p>
          <a:p>
            <a:pPr lvl="1" algn="l" rtl="0">
              <a:lnSpc>
                <a:spcPct val="150000"/>
              </a:lnSpc>
            </a:pPr>
            <a:r>
              <a:rPr lang="tr-TR" sz="2400" b="1" dirty="0">
                <a:solidFill>
                  <a:schemeClr val="tx2"/>
                </a:solidFill>
              </a:rPr>
              <a:t> Yan duvarların toplam alanı : 330,24 m</a:t>
            </a:r>
            <a:r>
              <a:rPr lang="tr-TR" sz="2400" b="1" baseline="30000" dirty="0">
                <a:solidFill>
                  <a:schemeClr val="tx2"/>
                </a:solidFill>
              </a:rPr>
              <a:t>2</a:t>
            </a:r>
            <a:r>
              <a:rPr lang="tr-TR" sz="2400" b="1" dirty="0">
                <a:solidFill>
                  <a:schemeClr val="tx2"/>
                </a:solidFill>
              </a:rPr>
              <a:t> </a:t>
            </a:r>
          </a:p>
          <a:p>
            <a:pPr lvl="2" algn="l" rtl="0">
              <a:lnSpc>
                <a:spcPct val="150000"/>
              </a:lnSpc>
            </a:pPr>
            <a:r>
              <a:rPr lang="tr-TR" sz="2200" b="1" dirty="0">
                <a:solidFill>
                  <a:schemeClr val="tx2"/>
                </a:solidFill>
              </a:rPr>
              <a:t>2 (15,4 m x 6,4 m) = 197,12 m</a:t>
            </a:r>
            <a:r>
              <a:rPr lang="tr-TR" sz="2200" b="1" baseline="30000" dirty="0">
                <a:solidFill>
                  <a:schemeClr val="tx2"/>
                </a:solidFill>
              </a:rPr>
              <a:t>2</a:t>
            </a:r>
            <a:r>
              <a:rPr lang="tr-TR" sz="2200" b="1" dirty="0">
                <a:solidFill>
                  <a:schemeClr val="tx2"/>
                </a:solidFill>
              </a:rPr>
              <a:t> </a:t>
            </a:r>
          </a:p>
          <a:p>
            <a:pPr lvl="2" algn="l" rtl="0">
              <a:lnSpc>
                <a:spcPct val="150000"/>
              </a:lnSpc>
            </a:pPr>
            <a:r>
              <a:rPr lang="tr-TR" sz="2200" b="1" dirty="0">
                <a:solidFill>
                  <a:schemeClr val="tx2"/>
                </a:solidFill>
              </a:rPr>
              <a:t>2 (10,4 m x 6,4 m) = 133,12 m</a:t>
            </a:r>
            <a:r>
              <a:rPr lang="tr-TR" sz="2200" b="1" baseline="30000" dirty="0">
                <a:solidFill>
                  <a:schemeClr val="tx2"/>
                </a:solidFill>
              </a:rPr>
              <a:t>2</a:t>
            </a:r>
            <a:r>
              <a:rPr lang="tr-TR" sz="2200" b="1" dirty="0">
                <a:solidFill>
                  <a:schemeClr val="tx2"/>
                </a:solidFill>
              </a:rPr>
              <a:t> </a:t>
            </a:r>
          </a:p>
          <a:p>
            <a:pPr lvl="2" algn="l" rtl="0">
              <a:lnSpc>
                <a:spcPct val="150000"/>
              </a:lnSpc>
            </a:pPr>
            <a:r>
              <a:rPr lang="tr-TR" sz="2200" b="1" dirty="0">
                <a:solidFill>
                  <a:schemeClr val="tx2"/>
                </a:solidFill>
              </a:rPr>
              <a:t>Toplam alan = 330,24 m</a:t>
            </a:r>
            <a:r>
              <a:rPr lang="tr-TR" sz="2200" b="1" baseline="30000" dirty="0">
                <a:solidFill>
                  <a:schemeClr val="tx2"/>
                </a:solidFill>
              </a:rPr>
              <a:t>2</a:t>
            </a:r>
            <a:r>
              <a:rPr lang="tr-TR" sz="2200" b="1" dirty="0">
                <a:solidFill>
                  <a:schemeClr val="tx2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43897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Soğutma yükü</a:t>
            </a:r>
            <a:r>
              <a:rPr lang="tr-TR" sz="2800" b="1" dirty="0">
                <a:solidFill>
                  <a:schemeClr val="tx2"/>
                </a:solidFill>
              </a:rPr>
              <a:t>; "</a:t>
            </a:r>
            <a:r>
              <a:rPr lang="tr-TR" sz="2800" b="1" dirty="0">
                <a:solidFill>
                  <a:srgbClr val="00B0F0"/>
                </a:solidFill>
              </a:rPr>
              <a:t>bir soğutma sisteminde birim zamanda uzaklaştırılması gereken ısı miktarı</a:t>
            </a:r>
            <a:r>
              <a:rPr lang="tr-TR" sz="2800" b="1" dirty="0">
                <a:solidFill>
                  <a:schemeClr val="tx2"/>
                </a:solidFill>
              </a:rPr>
              <a:t>" olarak tanımlanabilir.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Soğutma yükü, "</a:t>
            </a:r>
            <a:r>
              <a:rPr lang="tr-TR" sz="2800" b="1" dirty="0">
                <a:solidFill>
                  <a:srgbClr val="7030A0"/>
                </a:solidFill>
              </a:rPr>
              <a:t>karasız konumdaki soğutma yükü</a:t>
            </a:r>
            <a:r>
              <a:rPr lang="tr-TR" sz="2800" b="1" dirty="0">
                <a:solidFill>
                  <a:schemeClr val="tx2"/>
                </a:solidFill>
              </a:rPr>
              <a:t>" ile "</a:t>
            </a:r>
            <a:r>
              <a:rPr lang="tr-TR" sz="2800" b="1" dirty="0">
                <a:solidFill>
                  <a:srgbClr val="FF0000"/>
                </a:solidFill>
              </a:rPr>
              <a:t>kararlı konumdaki soğutma yükü</a:t>
            </a:r>
            <a:r>
              <a:rPr lang="tr-TR" sz="2800" b="1" dirty="0">
                <a:solidFill>
                  <a:schemeClr val="tx2"/>
                </a:solidFill>
              </a:rPr>
              <a:t>" gibi iki unsurdan oluşur.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Soğukta depolanacak bir gıda, </a:t>
            </a:r>
            <a:r>
              <a:rPr lang="tr-TR" sz="2800" b="1" dirty="0">
                <a:solidFill>
                  <a:srgbClr val="FF0000"/>
                </a:solidFill>
              </a:rPr>
              <a:t>T</a:t>
            </a:r>
            <a:r>
              <a:rPr lang="tr-TR" sz="2800" b="1" baseline="-25000" dirty="0">
                <a:solidFill>
                  <a:srgbClr val="FF0000"/>
                </a:solidFill>
              </a:rPr>
              <a:t>1</a:t>
            </a:r>
            <a:r>
              <a:rPr lang="tr-TR" sz="2800" b="1" dirty="0">
                <a:solidFill>
                  <a:srgbClr val="FF0000"/>
                </a:solidFill>
              </a:rPr>
              <a:t> sıcaklığındayken</a:t>
            </a:r>
            <a:r>
              <a:rPr lang="tr-TR" sz="2800" b="1" dirty="0">
                <a:solidFill>
                  <a:schemeClr val="tx2"/>
                </a:solidFill>
              </a:rPr>
              <a:t>, bundan daha düşük bir </a:t>
            </a:r>
            <a:r>
              <a:rPr lang="tr-TR" sz="2800" b="1" dirty="0">
                <a:solidFill>
                  <a:srgbClr val="0070C0"/>
                </a:solidFill>
              </a:rPr>
              <a:t>T</a:t>
            </a:r>
            <a:r>
              <a:rPr lang="tr-TR" sz="2800" b="1" baseline="-25000" dirty="0">
                <a:solidFill>
                  <a:srgbClr val="0070C0"/>
                </a:solidFill>
              </a:rPr>
              <a:t>2</a:t>
            </a:r>
            <a:r>
              <a:rPr lang="tr-TR" sz="2800" b="1" dirty="0">
                <a:solidFill>
                  <a:srgbClr val="0070C0"/>
                </a:solidFill>
              </a:rPr>
              <a:t> sıcaklığındaki </a:t>
            </a:r>
            <a:r>
              <a:rPr lang="tr-TR" sz="2800" b="1" dirty="0">
                <a:solidFill>
                  <a:schemeClr val="tx2"/>
                </a:solidFill>
              </a:rPr>
              <a:t>depoya yerleştirilip, kendi kendine soğuyarak sıcaklığının T</a:t>
            </a:r>
            <a:r>
              <a:rPr lang="tr-TR" sz="2800" b="1" baseline="-25000" dirty="0">
                <a:solidFill>
                  <a:schemeClr val="tx2"/>
                </a:solidFill>
              </a:rPr>
              <a:t>2</a:t>
            </a:r>
            <a:r>
              <a:rPr lang="tr-TR" sz="2800" b="1" dirty="0">
                <a:solidFill>
                  <a:schemeClr val="tx2"/>
                </a:solidFill>
              </a:rPr>
              <a:t>'ye düşmesi beklenir ve depolama T</a:t>
            </a:r>
            <a:r>
              <a:rPr lang="tr-TR" sz="2800" b="1" baseline="-25000" dirty="0">
                <a:solidFill>
                  <a:schemeClr val="tx2"/>
                </a:solidFill>
              </a:rPr>
              <a:t>2</a:t>
            </a:r>
            <a:r>
              <a:rPr lang="tr-TR" sz="2800" b="1" dirty="0">
                <a:solidFill>
                  <a:schemeClr val="tx2"/>
                </a:solidFill>
              </a:rPr>
              <a:t> sıcaklığında devam eder.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sz="2800" b="1" dirty="0">
              <a:solidFill>
                <a:schemeClr val="tx2"/>
              </a:solidFill>
            </a:endParaRP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sz="28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5389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Kazanılan ısı : </a:t>
            </a:r>
          </a:p>
          <a:p>
            <a:pPr marL="457200" lvl="1" indent="0" algn="l" rtl="0">
              <a:lnSpc>
                <a:spcPct val="150000"/>
              </a:lnSpc>
              <a:buNone/>
            </a:pPr>
            <a:r>
              <a:rPr lang="tr-TR" sz="2800" b="1" dirty="0">
                <a:solidFill>
                  <a:schemeClr val="tx2"/>
                </a:solidFill>
              </a:rPr>
              <a:t>Tabandan : 160.16 m</a:t>
            </a:r>
            <a:r>
              <a:rPr lang="tr-TR" sz="2800" b="1" baseline="30000" dirty="0">
                <a:solidFill>
                  <a:schemeClr val="tx2"/>
                </a:solidFill>
              </a:rPr>
              <a:t>2</a:t>
            </a:r>
            <a:r>
              <a:rPr lang="tr-TR" sz="2800" b="1" dirty="0">
                <a:solidFill>
                  <a:schemeClr val="tx2"/>
                </a:solidFill>
              </a:rPr>
              <a:t> x 0,7 W/ m</a:t>
            </a:r>
            <a:r>
              <a:rPr lang="tr-TR" sz="2800" b="1" baseline="30000" dirty="0">
                <a:solidFill>
                  <a:schemeClr val="tx2"/>
                </a:solidFill>
              </a:rPr>
              <a:t>2</a:t>
            </a:r>
            <a:r>
              <a:rPr lang="tr-TR" sz="2800" b="1" dirty="0">
                <a:solidFill>
                  <a:schemeClr val="tx2"/>
                </a:solidFill>
              </a:rPr>
              <a:t> °C x (15-4) °C = 1233 W </a:t>
            </a:r>
          </a:p>
          <a:p>
            <a:pPr marL="457200" lvl="1" indent="0" algn="l" rtl="0">
              <a:lnSpc>
                <a:spcPct val="150000"/>
              </a:lnSpc>
              <a:buNone/>
            </a:pPr>
            <a:r>
              <a:rPr lang="tr-TR" sz="2800" b="1" dirty="0">
                <a:solidFill>
                  <a:schemeClr val="tx2"/>
                </a:solidFill>
              </a:rPr>
              <a:t>Tavandan : 160.16 m</a:t>
            </a:r>
            <a:r>
              <a:rPr lang="tr-TR" sz="2800" b="1" baseline="30000" dirty="0">
                <a:solidFill>
                  <a:schemeClr val="tx2"/>
                </a:solidFill>
              </a:rPr>
              <a:t>2</a:t>
            </a:r>
            <a:r>
              <a:rPr lang="tr-TR" sz="2800" b="1" dirty="0">
                <a:solidFill>
                  <a:schemeClr val="tx2"/>
                </a:solidFill>
              </a:rPr>
              <a:t> x 0,3 W/ m</a:t>
            </a:r>
            <a:r>
              <a:rPr lang="tr-TR" sz="2800" b="1" baseline="30000" dirty="0">
                <a:solidFill>
                  <a:schemeClr val="tx2"/>
                </a:solidFill>
              </a:rPr>
              <a:t>2</a:t>
            </a:r>
            <a:r>
              <a:rPr lang="tr-TR" sz="2800" b="1" dirty="0">
                <a:solidFill>
                  <a:schemeClr val="tx2"/>
                </a:solidFill>
              </a:rPr>
              <a:t> °C x (30-4) °C = 1249 W </a:t>
            </a:r>
          </a:p>
          <a:p>
            <a:pPr marL="457200" lvl="1" indent="0" algn="l" rtl="0">
              <a:lnSpc>
                <a:spcPct val="150000"/>
              </a:lnSpc>
              <a:buNone/>
            </a:pPr>
            <a:r>
              <a:rPr lang="tr-TR" sz="2800" b="1" dirty="0">
                <a:solidFill>
                  <a:schemeClr val="tx2"/>
                </a:solidFill>
              </a:rPr>
              <a:t>Yan duvarlardan : 330 m</a:t>
            </a:r>
            <a:r>
              <a:rPr lang="tr-TR" sz="2800" b="1" baseline="30000" dirty="0">
                <a:solidFill>
                  <a:schemeClr val="tx2"/>
                </a:solidFill>
              </a:rPr>
              <a:t>2</a:t>
            </a:r>
            <a:r>
              <a:rPr lang="tr-TR" sz="2800" b="1" dirty="0">
                <a:solidFill>
                  <a:schemeClr val="tx2"/>
                </a:solidFill>
              </a:rPr>
              <a:t> x 0,3 W/ m</a:t>
            </a:r>
            <a:r>
              <a:rPr lang="tr-TR" sz="2800" b="1" baseline="30000" dirty="0">
                <a:solidFill>
                  <a:schemeClr val="tx2"/>
                </a:solidFill>
              </a:rPr>
              <a:t>2</a:t>
            </a:r>
            <a:r>
              <a:rPr lang="tr-TR" sz="2800" b="1" dirty="0">
                <a:solidFill>
                  <a:schemeClr val="tx2"/>
                </a:solidFill>
              </a:rPr>
              <a:t> °C x (30-4) °C = </a:t>
            </a:r>
          </a:p>
          <a:p>
            <a:pPr marL="457200" lvl="1" indent="0" algn="l" rtl="0">
              <a:lnSpc>
                <a:spcPct val="150000"/>
              </a:lnSpc>
              <a:buNone/>
            </a:pPr>
            <a:r>
              <a:rPr lang="tr-TR" sz="2800" b="1" dirty="0">
                <a:solidFill>
                  <a:schemeClr val="tx2"/>
                </a:solidFill>
              </a:rPr>
              <a:t>									2576 W </a:t>
            </a:r>
          </a:p>
          <a:p>
            <a:pPr marL="457200" lvl="1" indent="0" algn="l" rtl="0">
              <a:lnSpc>
                <a:spcPct val="150000"/>
              </a:lnSpc>
              <a:buNone/>
            </a:pPr>
            <a:r>
              <a:rPr lang="tr-TR" sz="2800" b="1" dirty="0">
                <a:solidFill>
                  <a:schemeClr val="tx2"/>
                </a:solidFill>
              </a:rPr>
              <a:t>				Kazanılan toplam ısı, Q, = 5058 W </a:t>
            </a:r>
          </a:p>
          <a:p>
            <a:pPr marL="0" indent="0" algn="ctr" rtl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 err="1">
                <a:solidFill>
                  <a:schemeClr val="tx2"/>
                </a:solidFill>
              </a:rPr>
              <a:t>Q</a:t>
            </a:r>
            <a:r>
              <a:rPr lang="tr-TR" sz="2800" b="1" baseline="-25000" dirty="0" err="1">
                <a:solidFill>
                  <a:schemeClr val="tx2"/>
                </a:solidFill>
              </a:rPr>
              <a:t>c</a:t>
            </a:r>
            <a:r>
              <a:rPr lang="tr-TR" sz="2800" b="1" dirty="0">
                <a:solidFill>
                  <a:schemeClr val="tx2"/>
                </a:solidFill>
              </a:rPr>
              <a:t> = 5,058 </a:t>
            </a:r>
            <a:r>
              <a:rPr lang="tr-TR" sz="2800" b="1" dirty="0" err="1">
                <a:solidFill>
                  <a:schemeClr val="tx2"/>
                </a:solidFill>
              </a:rPr>
              <a:t>kJ</a:t>
            </a:r>
            <a:r>
              <a:rPr lang="tr-TR" sz="2800" b="1" dirty="0">
                <a:solidFill>
                  <a:schemeClr val="tx2"/>
                </a:solidFill>
              </a:rPr>
              <a:t>/s x 86400 s/24h </a:t>
            </a:r>
          </a:p>
          <a:p>
            <a:pPr marL="0" indent="0" algn="ctr" rtl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>
                <a:solidFill>
                  <a:schemeClr val="tx2"/>
                </a:solidFill>
              </a:rPr>
              <a:t>Q</a:t>
            </a:r>
            <a:r>
              <a:rPr lang="tr-TR" sz="2800" b="1" baseline="-25000" dirty="0">
                <a:solidFill>
                  <a:schemeClr val="tx2"/>
                </a:solidFill>
              </a:rPr>
              <a:t>C</a:t>
            </a:r>
            <a:r>
              <a:rPr lang="tr-TR" sz="2800" b="1" dirty="0">
                <a:solidFill>
                  <a:schemeClr val="tx2"/>
                </a:solidFill>
              </a:rPr>
              <a:t> = 437011 </a:t>
            </a:r>
            <a:r>
              <a:rPr lang="tr-TR" sz="2800" b="1" dirty="0" err="1">
                <a:solidFill>
                  <a:schemeClr val="tx2"/>
                </a:solidFill>
              </a:rPr>
              <a:t>kJ</a:t>
            </a:r>
            <a:r>
              <a:rPr lang="tr-TR" sz="2800" b="1" dirty="0">
                <a:solidFill>
                  <a:schemeClr val="tx2"/>
                </a:solidFill>
              </a:rPr>
              <a:t> /24 h </a:t>
            </a:r>
          </a:p>
        </p:txBody>
      </p:sp>
    </p:spTree>
    <p:extLst>
      <p:ext uri="{BB962C8B-B14F-4D97-AF65-F5344CB8AC3E}">
        <p14:creationId xmlns:p14="http://schemas.microsoft.com/office/powerpoint/2010/main" val="12424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lvl="0" indent="-514350" algn="l" rtl="0">
              <a:lnSpc>
                <a:spcPct val="150000"/>
              </a:lnSpc>
              <a:spcBef>
                <a:spcPts val="600"/>
              </a:spcBef>
              <a:buFont typeface="+mj-lt"/>
              <a:buAutoNum type="arabicParenR" startAt="2"/>
            </a:pPr>
            <a:r>
              <a:rPr lang="tr-TR" sz="2800" b="1" dirty="0">
                <a:solidFill>
                  <a:schemeClr val="tx2"/>
                </a:solidFill>
              </a:rPr>
              <a:t>180 ton elmanın 4°C'de yaydığı solunum ısısı, </a:t>
            </a:r>
            <a:r>
              <a:rPr lang="tr-TR" sz="2800" b="1" dirty="0" err="1">
                <a:solidFill>
                  <a:schemeClr val="tx2"/>
                </a:solidFill>
              </a:rPr>
              <a:t>Q</a:t>
            </a:r>
            <a:r>
              <a:rPr lang="tr-TR" sz="2800" b="1" baseline="-25000" dirty="0" err="1">
                <a:solidFill>
                  <a:schemeClr val="tx2"/>
                </a:solidFill>
              </a:rPr>
              <a:t>d</a:t>
            </a:r>
            <a:r>
              <a:rPr lang="tr-TR" sz="2800" b="1" dirty="0">
                <a:solidFill>
                  <a:schemeClr val="tx2"/>
                </a:solidFill>
              </a:rPr>
              <a:t> : </a:t>
            </a:r>
          </a:p>
          <a:p>
            <a:pPr lvl="1" algn="l" rtl="0">
              <a:lnSpc>
                <a:spcPct val="150000"/>
              </a:lnSpc>
            </a:pPr>
            <a:r>
              <a:rPr lang="tr-TR" sz="2400" b="1" dirty="0" err="1">
                <a:solidFill>
                  <a:schemeClr val="tx2"/>
                </a:solidFill>
              </a:rPr>
              <a:t>Q</a:t>
            </a:r>
            <a:r>
              <a:rPr lang="tr-TR" sz="2400" b="1" baseline="-25000" dirty="0" err="1">
                <a:solidFill>
                  <a:schemeClr val="tx2"/>
                </a:solidFill>
              </a:rPr>
              <a:t>d</a:t>
            </a:r>
            <a:r>
              <a:rPr lang="tr-TR" sz="2400" b="1" dirty="0">
                <a:solidFill>
                  <a:schemeClr val="tx2"/>
                </a:solidFill>
              </a:rPr>
              <a:t> = 180 t x 0,02 </a:t>
            </a:r>
            <a:r>
              <a:rPr lang="tr-TR" sz="2400" b="1" dirty="0" err="1">
                <a:solidFill>
                  <a:schemeClr val="tx2"/>
                </a:solidFill>
              </a:rPr>
              <a:t>kJ</a:t>
            </a:r>
            <a:r>
              <a:rPr lang="tr-TR" sz="2400" b="1" dirty="0">
                <a:solidFill>
                  <a:schemeClr val="tx2"/>
                </a:solidFill>
              </a:rPr>
              <a:t>/s t x 86400 s/24h </a:t>
            </a:r>
          </a:p>
          <a:p>
            <a:pPr lvl="1" algn="l" rtl="0">
              <a:lnSpc>
                <a:spcPct val="150000"/>
              </a:lnSpc>
            </a:pPr>
            <a:r>
              <a:rPr lang="tr-TR" sz="2400" b="1" dirty="0" err="1">
                <a:solidFill>
                  <a:schemeClr val="tx2"/>
                </a:solidFill>
              </a:rPr>
              <a:t>Q</a:t>
            </a:r>
            <a:r>
              <a:rPr lang="tr-TR" sz="2400" b="1" baseline="-25000" dirty="0" err="1">
                <a:solidFill>
                  <a:schemeClr val="tx2"/>
                </a:solidFill>
              </a:rPr>
              <a:t>d</a:t>
            </a:r>
            <a:r>
              <a:rPr lang="tr-TR" sz="2400" b="1" dirty="0">
                <a:solidFill>
                  <a:schemeClr val="tx2"/>
                </a:solidFill>
              </a:rPr>
              <a:t> = 311040 </a:t>
            </a:r>
            <a:r>
              <a:rPr lang="tr-TR" sz="2400" b="1" dirty="0" err="1">
                <a:solidFill>
                  <a:schemeClr val="tx2"/>
                </a:solidFill>
              </a:rPr>
              <a:t>kJ</a:t>
            </a:r>
            <a:r>
              <a:rPr lang="tr-TR" sz="2400" b="1" dirty="0">
                <a:solidFill>
                  <a:schemeClr val="tx2"/>
                </a:solidFill>
              </a:rPr>
              <a:t> / 24 h </a:t>
            </a:r>
          </a:p>
          <a:p>
            <a:pPr marL="514350" lvl="0" indent="-514350" algn="l" rtl="0">
              <a:lnSpc>
                <a:spcPct val="150000"/>
              </a:lnSpc>
              <a:spcBef>
                <a:spcPts val="600"/>
              </a:spcBef>
              <a:buFont typeface="+mj-lt"/>
              <a:buAutoNum type="arabicParenR" startAt="3"/>
            </a:pPr>
            <a:r>
              <a:rPr lang="tr-TR" sz="2800" b="1" dirty="0">
                <a:solidFill>
                  <a:schemeClr val="tx2"/>
                </a:solidFill>
              </a:rPr>
              <a:t>Deponun, dış atmosferden hava girişiyle kazandığı ısı, </a:t>
            </a:r>
            <a:r>
              <a:rPr lang="tr-TR" sz="2800" b="1" dirty="0" err="1">
                <a:solidFill>
                  <a:schemeClr val="tx2"/>
                </a:solidFill>
              </a:rPr>
              <a:t>Q</a:t>
            </a:r>
            <a:r>
              <a:rPr lang="tr-TR" sz="2800" b="1" baseline="-25000" dirty="0" err="1">
                <a:solidFill>
                  <a:schemeClr val="tx2"/>
                </a:solidFill>
              </a:rPr>
              <a:t>e</a:t>
            </a:r>
            <a:r>
              <a:rPr lang="tr-TR" sz="2800" b="1" dirty="0">
                <a:solidFill>
                  <a:schemeClr val="tx2"/>
                </a:solidFill>
              </a:rPr>
              <a:t>: </a:t>
            </a:r>
          </a:p>
          <a:p>
            <a:pPr lvl="0"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 Önce, depo hacmi bulunup Tablo 2'dan yararlanılarak depoya 24 h süre içinde giren dış havanın miktarı saptanır : </a:t>
            </a:r>
          </a:p>
          <a:p>
            <a:pPr marL="0" indent="0" algn="ctr" rtl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>
                <a:solidFill>
                  <a:schemeClr val="tx2"/>
                </a:solidFill>
              </a:rPr>
              <a:t>Depo hacmi = 15 m x 10 m x 6 m = 900 m</a:t>
            </a:r>
            <a:r>
              <a:rPr lang="tr-TR" sz="2800" b="1" baseline="30000" dirty="0">
                <a:solidFill>
                  <a:schemeClr val="tx2"/>
                </a:solidFill>
              </a:rPr>
              <a:t>3</a:t>
            </a:r>
            <a:r>
              <a:rPr lang="tr-TR" sz="2800" b="1" dirty="0">
                <a:solidFill>
                  <a:schemeClr val="tx2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10417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Tablo 2'ya göre depoya 24 saat süre içinde, depo hacminin yaklaşık 2,8 katı hava girdiği belirlendiğinden : </a:t>
            </a:r>
          </a:p>
          <a:p>
            <a:pPr marL="457200" lvl="1" indent="0" algn="l" rtl="0">
              <a:lnSpc>
                <a:spcPct val="150000"/>
              </a:lnSpc>
              <a:buNone/>
            </a:pPr>
            <a:r>
              <a:rPr lang="tr-TR" sz="2400" b="1" dirty="0">
                <a:solidFill>
                  <a:schemeClr val="tx2"/>
                </a:solidFill>
              </a:rPr>
              <a:t>Depoya giren hava miktarı = 900 m</a:t>
            </a:r>
            <a:r>
              <a:rPr lang="tr-TR" sz="2400" b="1" baseline="30000" dirty="0">
                <a:solidFill>
                  <a:schemeClr val="tx2"/>
                </a:solidFill>
              </a:rPr>
              <a:t>3</a:t>
            </a:r>
            <a:r>
              <a:rPr lang="tr-TR" sz="2400" b="1" dirty="0">
                <a:solidFill>
                  <a:schemeClr val="tx2"/>
                </a:solidFill>
              </a:rPr>
              <a:t> x 2,8 = 2520 m</a:t>
            </a:r>
            <a:r>
              <a:rPr lang="tr-TR" sz="2400" b="1" baseline="30000" dirty="0">
                <a:solidFill>
                  <a:schemeClr val="tx2"/>
                </a:solidFill>
              </a:rPr>
              <a:t>3</a:t>
            </a:r>
            <a:r>
              <a:rPr lang="tr-TR" sz="2400" b="1" dirty="0">
                <a:solidFill>
                  <a:schemeClr val="tx2"/>
                </a:solidFill>
              </a:rPr>
              <a:t> / 24 h </a:t>
            </a:r>
          </a:p>
          <a:p>
            <a:pPr lvl="0"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 Sonra Tablo 3’ten yararlanılarak, sıcaklığı 30 °C, bağıl nemi % 60 olan dış atmosfer havasının 4 °C'ye kadar soğuması için uzaklaştırılması gereken ısı (deponun hava girişiyle kazandığı ısı) saptanır. </a:t>
            </a:r>
            <a:r>
              <a:rPr lang="tr-TR" sz="2800" b="1" dirty="0" err="1">
                <a:solidFill>
                  <a:schemeClr val="tx2"/>
                </a:solidFill>
              </a:rPr>
              <a:t>İnterpolasyon</a:t>
            </a:r>
            <a:r>
              <a:rPr lang="tr-TR" sz="2800" b="1" dirty="0">
                <a:solidFill>
                  <a:schemeClr val="tx2"/>
                </a:solidFill>
              </a:rPr>
              <a:t> yapılarak bunun yaklaşık 60,6 </a:t>
            </a:r>
            <a:r>
              <a:rPr lang="tr-TR" sz="2800" b="1" dirty="0" err="1">
                <a:solidFill>
                  <a:schemeClr val="tx2"/>
                </a:solidFill>
              </a:rPr>
              <a:t>kJ</a:t>
            </a:r>
            <a:r>
              <a:rPr lang="tr-TR" sz="2800" b="1" dirty="0">
                <a:solidFill>
                  <a:schemeClr val="tx2"/>
                </a:solidFill>
              </a:rPr>
              <a:t>/ m</a:t>
            </a:r>
            <a:r>
              <a:rPr lang="tr-TR" sz="2800" b="1" baseline="30000" dirty="0">
                <a:solidFill>
                  <a:schemeClr val="tx2"/>
                </a:solidFill>
              </a:rPr>
              <a:t>3</a:t>
            </a:r>
            <a:r>
              <a:rPr lang="tr-TR" sz="2800" b="1" dirty="0">
                <a:solidFill>
                  <a:schemeClr val="tx2"/>
                </a:solidFill>
              </a:rPr>
              <a:t> olduğu bulunur.</a:t>
            </a:r>
          </a:p>
        </p:txBody>
      </p:sp>
    </p:spTree>
    <p:extLst>
      <p:ext uri="{BB962C8B-B14F-4D97-AF65-F5344CB8AC3E}">
        <p14:creationId xmlns:p14="http://schemas.microsoft.com/office/powerpoint/2010/main" val="4124180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Buna göre </a:t>
            </a:r>
            <a:r>
              <a:rPr lang="tr-TR" sz="2800" b="1" dirty="0" err="1">
                <a:solidFill>
                  <a:schemeClr val="tx2"/>
                </a:solidFill>
              </a:rPr>
              <a:t>Q</a:t>
            </a:r>
            <a:r>
              <a:rPr lang="tr-TR" sz="2800" b="1" baseline="-25000" dirty="0" err="1">
                <a:solidFill>
                  <a:schemeClr val="tx2"/>
                </a:solidFill>
              </a:rPr>
              <a:t>e</a:t>
            </a:r>
            <a:r>
              <a:rPr lang="tr-TR" sz="2800" b="1" dirty="0">
                <a:solidFill>
                  <a:schemeClr val="tx2"/>
                </a:solidFill>
              </a:rPr>
              <a:t> : </a:t>
            </a:r>
          </a:p>
          <a:p>
            <a:pPr lvl="1" algn="l" rtl="0">
              <a:lnSpc>
                <a:spcPct val="150000"/>
              </a:lnSpc>
            </a:pPr>
            <a:r>
              <a:rPr lang="tr-TR" sz="2400" b="1" dirty="0" err="1">
                <a:solidFill>
                  <a:schemeClr val="tx2"/>
                </a:solidFill>
              </a:rPr>
              <a:t>Q</a:t>
            </a:r>
            <a:r>
              <a:rPr lang="tr-TR" sz="2400" b="1" baseline="-25000" dirty="0" err="1">
                <a:solidFill>
                  <a:schemeClr val="tx2"/>
                </a:solidFill>
              </a:rPr>
              <a:t>e</a:t>
            </a:r>
            <a:r>
              <a:rPr lang="tr-TR" sz="2400" b="1" dirty="0">
                <a:solidFill>
                  <a:schemeClr val="tx2"/>
                </a:solidFill>
              </a:rPr>
              <a:t> = 2520 m</a:t>
            </a:r>
            <a:r>
              <a:rPr lang="tr-TR" sz="2400" b="1" baseline="30000" dirty="0">
                <a:solidFill>
                  <a:schemeClr val="tx2"/>
                </a:solidFill>
              </a:rPr>
              <a:t>3</a:t>
            </a:r>
            <a:r>
              <a:rPr lang="tr-TR" sz="2400" b="1" dirty="0">
                <a:solidFill>
                  <a:schemeClr val="tx2"/>
                </a:solidFill>
              </a:rPr>
              <a:t> / 24 h x 60,6 </a:t>
            </a:r>
            <a:r>
              <a:rPr lang="tr-TR" sz="2400" b="1" dirty="0" err="1">
                <a:solidFill>
                  <a:schemeClr val="tx2"/>
                </a:solidFill>
              </a:rPr>
              <a:t>kJ</a:t>
            </a:r>
            <a:r>
              <a:rPr lang="tr-TR" sz="2400" b="1" dirty="0">
                <a:solidFill>
                  <a:schemeClr val="tx2"/>
                </a:solidFill>
              </a:rPr>
              <a:t>/ m</a:t>
            </a:r>
            <a:r>
              <a:rPr lang="tr-TR" sz="2400" b="1" baseline="30000" dirty="0">
                <a:solidFill>
                  <a:schemeClr val="tx2"/>
                </a:solidFill>
              </a:rPr>
              <a:t>3</a:t>
            </a:r>
            <a:r>
              <a:rPr lang="tr-TR" sz="2400" b="1" dirty="0">
                <a:solidFill>
                  <a:schemeClr val="tx2"/>
                </a:solidFill>
              </a:rPr>
              <a:t> </a:t>
            </a:r>
          </a:p>
          <a:p>
            <a:pPr lvl="1" algn="l" rtl="0">
              <a:lnSpc>
                <a:spcPct val="150000"/>
              </a:lnSpc>
            </a:pPr>
            <a:r>
              <a:rPr lang="tr-TR" sz="2400" b="1" dirty="0" err="1">
                <a:solidFill>
                  <a:schemeClr val="tx2"/>
                </a:solidFill>
              </a:rPr>
              <a:t>Q</a:t>
            </a:r>
            <a:r>
              <a:rPr lang="tr-TR" sz="2400" b="1" baseline="-25000" dirty="0" err="1">
                <a:solidFill>
                  <a:schemeClr val="tx2"/>
                </a:solidFill>
              </a:rPr>
              <a:t>e</a:t>
            </a:r>
            <a:r>
              <a:rPr lang="tr-TR" sz="2400" b="1" dirty="0">
                <a:solidFill>
                  <a:schemeClr val="tx2"/>
                </a:solidFill>
              </a:rPr>
              <a:t>= 152712 </a:t>
            </a:r>
            <a:r>
              <a:rPr lang="tr-TR" sz="2400" b="1" dirty="0" err="1">
                <a:solidFill>
                  <a:schemeClr val="tx2"/>
                </a:solidFill>
              </a:rPr>
              <a:t>kJ</a:t>
            </a:r>
            <a:r>
              <a:rPr lang="tr-TR" sz="2400" b="1" dirty="0">
                <a:solidFill>
                  <a:schemeClr val="tx2"/>
                </a:solidFill>
              </a:rPr>
              <a:t> / 24 h </a:t>
            </a:r>
          </a:p>
          <a:p>
            <a:pPr marL="514350" lvl="0" indent="-514350" algn="l" rtl="0">
              <a:lnSpc>
                <a:spcPct val="150000"/>
              </a:lnSpc>
              <a:spcBef>
                <a:spcPts val="600"/>
              </a:spcBef>
              <a:buFont typeface="+mj-lt"/>
              <a:buAutoNum type="arabicParenR" startAt="4"/>
            </a:pPr>
            <a:r>
              <a:rPr lang="tr-TR" sz="2800" b="1" dirty="0">
                <a:solidFill>
                  <a:schemeClr val="tx2"/>
                </a:solidFill>
              </a:rPr>
              <a:t>Depoda çalışan işçiler, bu sırada yanan lambalar ve fanı tahrik eden elektrik motorundan deponun kazandığı ısı, </a:t>
            </a:r>
            <a:r>
              <a:rPr lang="tr-TR" sz="2800" b="1" dirty="0" err="1">
                <a:solidFill>
                  <a:schemeClr val="tx2"/>
                </a:solidFill>
              </a:rPr>
              <a:t>Q</a:t>
            </a:r>
            <a:r>
              <a:rPr lang="tr-TR" sz="2800" b="1" baseline="-25000" dirty="0" err="1">
                <a:solidFill>
                  <a:schemeClr val="tx2"/>
                </a:solidFill>
              </a:rPr>
              <a:t>f</a:t>
            </a:r>
            <a:r>
              <a:rPr lang="tr-TR" sz="2800" b="1" dirty="0">
                <a:solidFill>
                  <a:schemeClr val="tx2"/>
                </a:solidFill>
              </a:rPr>
              <a:t>: </a:t>
            </a:r>
          </a:p>
          <a:p>
            <a:pPr lvl="0"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 İşçilerden kazanılan ısı : </a:t>
            </a:r>
          </a:p>
          <a:p>
            <a:pPr lvl="1" algn="l" rtl="0">
              <a:lnSpc>
                <a:spcPct val="150000"/>
              </a:lnSpc>
            </a:pPr>
            <a:r>
              <a:rPr lang="tr-TR" sz="2400" b="1" dirty="0">
                <a:solidFill>
                  <a:schemeClr val="tx2"/>
                </a:solidFill>
              </a:rPr>
              <a:t>2 işçi x 0,246 </a:t>
            </a:r>
            <a:r>
              <a:rPr lang="tr-TR" sz="2400" b="1" dirty="0" err="1">
                <a:solidFill>
                  <a:schemeClr val="tx2"/>
                </a:solidFill>
              </a:rPr>
              <a:t>kJ</a:t>
            </a:r>
            <a:r>
              <a:rPr lang="tr-TR" sz="2400" b="1" dirty="0">
                <a:solidFill>
                  <a:schemeClr val="tx2"/>
                </a:solidFill>
              </a:rPr>
              <a:t>/ s x (</a:t>
            </a:r>
            <a:r>
              <a:rPr lang="tr-TR" sz="2400" b="1" dirty="0">
                <a:solidFill>
                  <a:srgbClr val="00B050"/>
                </a:solidFill>
              </a:rPr>
              <a:t>1.5 x 60 x 60 </a:t>
            </a:r>
            <a:r>
              <a:rPr lang="tr-TR" sz="2400" b="1" dirty="0">
                <a:solidFill>
                  <a:schemeClr val="tx2"/>
                </a:solidFill>
              </a:rPr>
              <a:t>)s = 2656,8 </a:t>
            </a:r>
            <a:r>
              <a:rPr lang="tr-TR" sz="2400" b="1" dirty="0" err="1">
                <a:solidFill>
                  <a:schemeClr val="tx2"/>
                </a:solidFill>
              </a:rPr>
              <a:t>kJ</a:t>
            </a:r>
            <a:r>
              <a:rPr lang="tr-TR" sz="2400" b="1" dirty="0">
                <a:solidFill>
                  <a:schemeClr val="tx2"/>
                </a:solidFill>
              </a:rPr>
              <a:t> / 24 h </a:t>
            </a:r>
          </a:p>
        </p:txBody>
      </p:sp>
    </p:spTree>
    <p:extLst>
      <p:ext uri="{BB962C8B-B14F-4D97-AF65-F5344CB8AC3E}">
        <p14:creationId xmlns:p14="http://schemas.microsoft.com/office/powerpoint/2010/main" val="241722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Elektrik motorundan kazanılan ısı :(</a:t>
            </a:r>
            <a:r>
              <a:rPr lang="tr-TR" sz="2800" b="1" dirty="0">
                <a:solidFill>
                  <a:srgbClr val="00B050"/>
                </a:solidFill>
              </a:rPr>
              <a:t>günde 20 saat çalışır</a:t>
            </a:r>
            <a:r>
              <a:rPr lang="tr-TR" sz="2800" b="1" dirty="0">
                <a:solidFill>
                  <a:schemeClr val="tx2"/>
                </a:solidFill>
              </a:rPr>
              <a:t>)</a:t>
            </a:r>
          </a:p>
          <a:p>
            <a:pPr marL="457200" lvl="1" indent="0" algn="ctr" rtl="0">
              <a:lnSpc>
                <a:spcPct val="150000"/>
              </a:lnSpc>
              <a:buNone/>
            </a:pPr>
            <a:r>
              <a:rPr lang="tr-TR" sz="2400" b="1" dirty="0">
                <a:solidFill>
                  <a:schemeClr val="tx2"/>
                </a:solidFill>
              </a:rPr>
              <a:t>1 kW x 1375 W/ kW = 1,375 </a:t>
            </a:r>
            <a:r>
              <a:rPr lang="tr-TR" sz="2400" b="1" dirty="0" err="1">
                <a:solidFill>
                  <a:schemeClr val="tx2"/>
                </a:solidFill>
              </a:rPr>
              <a:t>kJ</a:t>
            </a:r>
            <a:r>
              <a:rPr lang="tr-TR" sz="2400" b="1" dirty="0">
                <a:solidFill>
                  <a:schemeClr val="tx2"/>
                </a:solidFill>
              </a:rPr>
              <a:t>/ s </a:t>
            </a:r>
          </a:p>
          <a:p>
            <a:pPr marL="457200" lvl="1" indent="0" algn="ctr" rtl="0">
              <a:lnSpc>
                <a:spcPct val="150000"/>
              </a:lnSpc>
              <a:buNone/>
            </a:pPr>
            <a:r>
              <a:rPr lang="tr-TR" sz="2400" b="1" dirty="0">
                <a:solidFill>
                  <a:schemeClr val="tx2"/>
                </a:solidFill>
              </a:rPr>
              <a:t>1,375 </a:t>
            </a:r>
            <a:r>
              <a:rPr lang="tr-TR" sz="2400" b="1" dirty="0" err="1">
                <a:solidFill>
                  <a:schemeClr val="tx2"/>
                </a:solidFill>
              </a:rPr>
              <a:t>kJ</a:t>
            </a:r>
            <a:r>
              <a:rPr lang="tr-TR" sz="2400" b="1" dirty="0">
                <a:solidFill>
                  <a:schemeClr val="tx2"/>
                </a:solidFill>
              </a:rPr>
              <a:t>/ s x 72000 s/ 24 h = 99 000 </a:t>
            </a:r>
            <a:r>
              <a:rPr lang="tr-TR" sz="2400" b="1" dirty="0" err="1">
                <a:solidFill>
                  <a:schemeClr val="tx2"/>
                </a:solidFill>
              </a:rPr>
              <a:t>kJ</a:t>
            </a:r>
            <a:r>
              <a:rPr lang="tr-TR" sz="2400" b="1" dirty="0">
                <a:solidFill>
                  <a:schemeClr val="tx2"/>
                </a:solidFill>
              </a:rPr>
              <a:t> / 24 h </a:t>
            </a:r>
          </a:p>
          <a:p>
            <a:pPr lvl="0"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 Lambalardan kazanılan ısı (</a:t>
            </a:r>
            <a:r>
              <a:rPr lang="tr-TR" sz="2800" b="1" dirty="0">
                <a:solidFill>
                  <a:srgbClr val="00B050"/>
                </a:solidFill>
              </a:rPr>
              <a:t>günde 1.5 saat çalışır</a:t>
            </a:r>
            <a:r>
              <a:rPr lang="tr-TR" sz="2800" b="1" dirty="0">
                <a:solidFill>
                  <a:schemeClr val="tx2"/>
                </a:solidFill>
              </a:rPr>
              <a:t>) : </a:t>
            </a:r>
          </a:p>
          <a:p>
            <a:pPr marL="457200" lvl="1" indent="0" algn="ctr" rtl="0">
              <a:lnSpc>
                <a:spcPct val="150000"/>
              </a:lnSpc>
              <a:buNone/>
            </a:pPr>
            <a:r>
              <a:rPr lang="tr-TR" sz="2400" b="1" dirty="0">
                <a:solidFill>
                  <a:schemeClr val="tx2"/>
                </a:solidFill>
              </a:rPr>
              <a:t>5 lamba x 100 W / lamba = 0,5 </a:t>
            </a:r>
            <a:r>
              <a:rPr lang="tr-TR" sz="2400" b="1" dirty="0" err="1">
                <a:solidFill>
                  <a:schemeClr val="tx2"/>
                </a:solidFill>
              </a:rPr>
              <a:t>kJ</a:t>
            </a:r>
            <a:r>
              <a:rPr lang="tr-TR" sz="2400" b="1" dirty="0">
                <a:solidFill>
                  <a:schemeClr val="tx2"/>
                </a:solidFill>
              </a:rPr>
              <a:t>/ s </a:t>
            </a:r>
          </a:p>
          <a:p>
            <a:pPr marL="457200" lvl="1" indent="0" algn="ctr" rtl="0">
              <a:lnSpc>
                <a:spcPct val="150000"/>
              </a:lnSpc>
              <a:buNone/>
            </a:pPr>
            <a:r>
              <a:rPr lang="tr-TR" sz="2400" b="1" dirty="0">
                <a:solidFill>
                  <a:schemeClr val="tx2"/>
                </a:solidFill>
              </a:rPr>
              <a:t>0,5 </a:t>
            </a:r>
            <a:r>
              <a:rPr lang="tr-TR" sz="2400" b="1" dirty="0" err="1">
                <a:solidFill>
                  <a:schemeClr val="tx2"/>
                </a:solidFill>
              </a:rPr>
              <a:t>kJ</a:t>
            </a:r>
            <a:r>
              <a:rPr lang="tr-TR" sz="2400" b="1" dirty="0">
                <a:solidFill>
                  <a:schemeClr val="tx2"/>
                </a:solidFill>
              </a:rPr>
              <a:t>/ s x 5400 s/ 24 h = 2700 </a:t>
            </a:r>
            <a:r>
              <a:rPr lang="tr-TR" sz="2400" b="1" dirty="0" err="1">
                <a:solidFill>
                  <a:schemeClr val="tx2"/>
                </a:solidFill>
              </a:rPr>
              <a:t>kJ</a:t>
            </a:r>
            <a:r>
              <a:rPr lang="tr-TR" sz="2400" b="1" dirty="0">
                <a:solidFill>
                  <a:schemeClr val="tx2"/>
                </a:solidFill>
              </a:rPr>
              <a:t> / 24 h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Buna göre O</a:t>
            </a:r>
            <a:r>
              <a:rPr lang="tr-TR" sz="2800" b="1" baseline="-25000" dirty="0">
                <a:solidFill>
                  <a:schemeClr val="tx2"/>
                </a:solidFill>
              </a:rPr>
              <a:t>f</a:t>
            </a:r>
            <a:r>
              <a:rPr lang="tr-TR" sz="2800" b="1" dirty="0">
                <a:solidFill>
                  <a:schemeClr val="tx2"/>
                </a:solidFill>
              </a:rPr>
              <a:t> : </a:t>
            </a:r>
          </a:p>
          <a:p>
            <a:pPr marL="457200" lvl="1" indent="0" algn="ctr" rtl="0">
              <a:lnSpc>
                <a:spcPct val="150000"/>
              </a:lnSpc>
              <a:buNone/>
            </a:pPr>
            <a:r>
              <a:rPr lang="tr-TR" sz="2400" b="1" dirty="0" err="1">
                <a:solidFill>
                  <a:schemeClr val="tx2"/>
                </a:solidFill>
              </a:rPr>
              <a:t>Q</a:t>
            </a:r>
            <a:r>
              <a:rPr lang="tr-TR" sz="2400" b="1" baseline="-25000" dirty="0" err="1">
                <a:solidFill>
                  <a:schemeClr val="tx2"/>
                </a:solidFill>
              </a:rPr>
              <a:t>f</a:t>
            </a:r>
            <a:r>
              <a:rPr lang="tr-TR" sz="2400" b="1" dirty="0">
                <a:solidFill>
                  <a:schemeClr val="tx2"/>
                </a:solidFill>
              </a:rPr>
              <a:t> = (2 656.8 + 99 000 + 2 700) </a:t>
            </a:r>
            <a:r>
              <a:rPr lang="tr-TR" sz="2400" b="1" dirty="0" err="1">
                <a:solidFill>
                  <a:schemeClr val="tx2"/>
                </a:solidFill>
              </a:rPr>
              <a:t>kJ</a:t>
            </a:r>
            <a:r>
              <a:rPr lang="tr-TR" sz="2400" b="1" dirty="0">
                <a:solidFill>
                  <a:schemeClr val="tx2"/>
                </a:solidFill>
              </a:rPr>
              <a:t> / 24 h </a:t>
            </a:r>
          </a:p>
          <a:p>
            <a:pPr marL="457200" lvl="1" indent="0" algn="ctr" rtl="0">
              <a:lnSpc>
                <a:spcPct val="150000"/>
              </a:lnSpc>
              <a:buNone/>
            </a:pPr>
            <a:r>
              <a:rPr lang="tr-TR" sz="2400" b="1" dirty="0" err="1">
                <a:solidFill>
                  <a:schemeClr val="tx2"/>
                </a:solidFill>
              </a:rPr>
              <a:t>Q</a:t>
            </a:r>
            <a:r>
              <a:rPr lang="tr-TR" sz="2400" b="1" baseline="-25000" dirty="0" err="1">
                <a:solidFill>
                  <a:schemeClr val="tx2"/>
                </a:solidFill>
              </a:rPr>
              <a:t>f</a:t>
            </a:r>
            <a:r>
              <a:rPr lang="tr-TR" sz="2400" b="1" dirty="0">
                <a:solidFill>
                  <a:schemeClr val="tx2"/>
                </a:solidFill>
              </a:rPr>
              <a:t> = 104357 </a:t>
            </a:r>
            <a:r>
              <a:rPr lang="tr-TR" sz="2400" b="1" dirty="0" err="1">
                <a:solidFill>
                  <a:schemeClr val="tx2"/>
                </a:solidFill>
              </a:rPr>
              <a:t>kJ</a:t>
            </a:r>
            <a:r>
              <a:rPr lang="tr-TR" sz="2400" b="1" dirty="0">
                <a:solidFill>
                  <a:schemeClr val="tx2"/>
                </a:solidFill>
              </a:rPr>
              <a:t> / 24 h</a:t>
            </a:r>
            <a:endParaRPr lang="tr-TR" sz="28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2558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lvl="0" indent="-514350" algn="l" rtl="0">
              <a:lnSpc>
                <a:spcPct val="150000"/>
              </a:lnSpc>
              <a:spcBef>
                <a:spcPts val="600"/>
              </a:spcBef>
              <a:buFont typeface="+mj-lt"/>
              <a:buAutoNum type="arabicParenR" startAt="5"/>
            </a:pPr>
            <a:r>
              <a:rPr lang="tr-TR" sz="2800" b="1" dirty="0">
                <a:solidFill>
                  <a:schemeClr val="tx2"/>
                </a:solidFill>
              </a:rPr>
              <a:t>Deponun nemini sabit tutmak için verilen su ile kazanılan ısı, </a:t>
            </a:r>
            <a:r>
              <a:rPr lang="tr-TR" sz="2800" b="1" dirty="0" err="1">
                <a:solidFill>
                  <a:schemeClr val="tx2"/>
                </a:solidFill>
              </a:rPr>
              <a:t>Q</a:t>
            </a:r>
            <a:r>
              <a:rPr lang="tr-TR" sz="2800" b="1" baseline="-25000" dirty="0" err="1">
                <a:solidFill>
                  <a:schemeClr val="tx2"/>
                </a:solidFill>
              </a:rPr>
              <a:t>g</a:t>
            </a:r>
            <a:r>
              <a:rPr lang="tr-TR" sz="2800" b="1" dirty="0">
                <a:solidFill>
                  <a:schemeClr val="tx2"/>
                </a:solidFill>
              </a:rPr>
              <a:t> : </a:t>
            </a:r>
          </a:p>
          <a:p>
            <a:pPr marL="457200" lvl="1" indent="0" algn="ctr" rtl="0">
              <a:lnSpc>
                <a:spcPct val="150000"/>
              </a:lnSpc>
              <a:buNone/>
            </a:pPr>
            <a:r>
              <a:rPr lang="tr-TR" sz="2400" b="1" dirty="0" err="1">
                <a:solidFill>
                  <a:schemeClr val="tx2"/>
                </a:solidFill>
              </a:rPr>
              <a:t>Q</a:t>
            </a:r>
            <a:r>
              <a:rPr lang="tr-TR" sz="2400" b="1" baseline="-25000" dirty="0" err="1">
                <a:solidFill>
                  <a:schemeClr val="tx2"/>
                </a:solidFill>
              </a:rPr>
              <a:t>g</a:t>
            </a:r>
            <a:r>
              <a:rPr lang="tr-TR" sz="2400" b="1" dirty="0">
                <a:solidFill>
                  <a:schemeClr val="tx2"/>
                </a:solidFill>
              </a:rPr>
              <a:t> = 60 kg /24 h x 4.2 </a:t>
            </a:r>
            <a:r>
              <a:rPr lang="tr-TR" sz="2400" b="1" dirty="0" err="1">
                <a:solidFill>
                  <a:schemeClr val="tx2"/>
                </a:solidFill>
              </a:rPr>
              <a:t>kJ</a:t>
            </a:r>
            <a:r>
              <a:rPr lang="tr-TR" sz="2400" b="1" dirty="0">
                <a:solidFill>
                  <a:schemeClr val="tx2"/>
                </a:solidFill>
              </a:rPr>
              <a:t>/ kg °C x (20 - 4) °C </a:t>
            </a:r>
          </a:p>
          <a:p>
            <a:pPr marL="457200" lvl="1" indent="0" algn="ctr" rtl="0">
              <a:lnSpc>
                <a:spcPct val="150000"/>
              </a:lnSpc>
              <a:buNone/>
            </a:pPr>
            <a:r>
              <a:rPr lang="tr-TR" sz="2400" b="1" dirty="0" err="1">
                <a:solidFill>
                  <a:schemeClr val="tx2"/>
                </a:solidFill>
              </a:rPr>
              <a:t>Q</a:t>
            </a:r>
            <a:r>
              <a:rPr lang="tr-TR" sz="2400" b="1" baseline="-25000" dirty="0" err="1">
                <a:solidFill>
                  <a:schemeClr val="tx2"/>
                </a:solidFill>
              </a:rPr>
              <a:t>g</a:t>
            </a:r>
            <a:r>
              <a:rPr lang="tr-TR" sz="2400" b="1" dirty="0">
                <a:solidFill>
                  <a:schemeClr val="tx2"/>
                </a:solidFill>
              </a:rPr>
              <a:t> = 4032 </a:t>
            </a:r>
            <a:r>
              <a:rPr lang="tr-TR" sz="2400" b="1" dirty="0" err="1">
                <a:solidFill>
                  <a:schemeClr val="tx2"/>
                </a:solidFill>
              </a:rPr>
              <a:t>kJ</a:t>
            </a:r>
            <a:r>
              <a:rPr lang="tr-TR" sz="2400" b="1" dirty="0">
                <a:solidFill>
                  <a:schemeClr val="tx2"/>
                </a:solidFill>
              </a:rPr>
              <a:t> / 24 h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Hesaplanan bütün bu unsurlar toplanınca, kararlı konumdaki soğutma yükü (Q</a:t>
            </a:r>
            <a:r>
              <a:rPr lang="tr-TR" sz="2800" b="1" baseline="-25000" dirty="0">
                <a:solidFill>
                  <a:schemeClr val="tx2"/>
                </a:solidFill>
              </a:rPr>
              <a:t>2</a:t>
            </a:r>
            <a:r>
              <a:rPr lang="tr-TR" sz="2800" b="1" dirty="0">
                <a:solidFill>
                  <a:schemeClr val="tx2"/>
                </a:solidFill>
              </a:rPr>
              <a:t>) bulunur: </a:t>
            </a:r>
          </a:p>
          <a:p>
            <a:pPr lvl="1" algn="l" rtl="0">
              <a:lnSpc>
                <a:spcPct val="150000"/>
              </a:lnSpc>
            </a:pPr>
            <a:r>
              <a:rPr lang="tr-TR" sz="2400" b="1" dirty="0">
                <a:solidFill>
                  <a:schemeClr val="tx2"/>
                </a:solidFill>
              </a:rPr>
              <a:t>Q</a:t>
            </a:r>
            <a:r>
              <a:rPr lang="tr-TR" sz="2400" b="1" baseline="-25000" dirty="0">
                <a:solidFill>
                  <a:schemeClr val="tx2"/>
                </a:solidFill>
              </a:rPr>
              <a:t>2</a:t>
            </a:r>
            <a:r>
              <a:rPr lang="tr-TR" sz="2400" b="1" dirty="0">
                <a:solidFill>
                  <a:schemeClr val="tx2"/>
                </a:solidFill>
              </a:rPr>
              <a:t> = (437011 + 311040 + 152712 + 104357 + 4032) </a:t>
            </a:r>
            <a:r>
              <a:rPr lang="tr-TR" sz="2400" b="1" dirty="0" err="1">
                <a:solidFill>
                  <a:schemeClr val="tx2"/>
                </a:solidFill>
              </a:rPr>
              <a:t>kJ</a:t>
            </a:r>
            <a:r>
              <a:rPr lang="tr-TR" sz="2400" b="1" dirty="0">
                <a:solidFill>
                  <a:schemeClr val="tx2"/>
                </a:solidFill>
              </a:rPr>
              <a:t> / 24 h </a:t>
            </a:r>
          </a:p>
          <a:p>
            <a:pPr lvl="1" algn="l" rtl="0">
              <a:lnSpc>
                <a:spcPct val="150000"/>
              </a:lnSpc>
            </a:pPr>
            <a:r>
              <a:rPr lang="tr-TR" sz="2400" b="1" dirty="0">
                <a:solidFill>
                  <a:schemeClr val="tx2"/>
                </a:solidFill>
              </a:rPr>
              <a:t>Q</a:t>
            </a:r>
            <a:r>
              <a:rPr lang="tr-TR" sz="2400" b="1" baseline="-25000" dirty="0">
                <a:solidFill>
                  <a:schemeClr val="tx2"/>
                </a:solidFill>
              </a:rPr>
              <a:t>2</a:t>
            </a:r>
            <a:r>
              <a:rPr lang="tr-TR" sz="2400" b="1" dirty="0">
                <a:solidFill>
                  <a:schemeClr val="tx2"/>
                </a:solidFill>
              </a:rPr>
              <a:t> = 1009152 </a:t>
            </a:r>
            <a:r>
              <a:rPr lang="tr-TR" sz="2400" b="1" dirty="0" err="1">
                <a:solidFill>
                  <a:schemeClr val="tx2"/>
                </a:solidFill>
              </a:rPr>
              <a:t>kJ</a:t>
            </a:r>
            <a:r>
              <a:rPr lang="tr-TR" sz="2400" b="1" dirty="0">
                <a:solidFill>
                  <a:schemeClr val="tx2"/>
                </a:solidFill>
              </a:rPr>
              <a:t> / 24 h</a:t>
            </a:r>
            <a:endParaRPr lang="tr-TR" sz="28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4085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Örnekte, (a) seçeneğinde elmalara ön soğutma uygulanmaması durumunda deponun soğutma yükü (Q) sorulmaktadır.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 durumda soğutma yükü, </a:t>
            </a:r>
            <a:r>
              <a:rPr lang="tr-TR" sz="2800" b="1" dirty="0">
                <a:solidFill>
                  <a:srgbClr val="0070C0"/>
                </a:solidFill>
              </a:rPr>
              <a:t>kararsız konum soğutma yükü </a:t>
            </a:r>
            <a:r>
              <a:rPr lang="tr-TR" sz="2800" b="1" dirty="0">
                <a:solidFill>
                  <a:schemeClr val="tx2"/>
                </a:solidFill>
              </a:rPr>
              <a:t>(Q</a:t>
            </a:r>
            <a:r>
              <a:rPr lang="tr-TR" sz="2800" b="1" baseline="-25000" dirty="0">
                <a:solidFill>
                  <a:schemeClr val="tx2"/>
                </a:solidFill>
              </a:rPr>
              <a:t>1</a:t>
            </a:r>
            <a:r>
              <a:rPr lang="tr-TR" sz="2800" b="1" dirty="0">
                <a:solidFill>
                  <a:schemeClr val="tx2"/>
                </a:solidFill>
              </a:rPr>
              <a:t>) ile </a:t>
            </a:r>
            <a:r>
              <a:rPr lang="tr-TR" sz="2800" b="1" dirty="0">
                <a:solidFill>
                  <a:srgbClr val="FF0000"/>
                </a:solidFill>
              </a:rPr>
              <a:t>kararlı konum soğutma </a:t>
            </a:r>
            <a:r>
              <a:rPr lang="tr-TR" sz="2800" b="1" dirty="0">
                <a:solidFill>
                  <a:schemeClr val="tx2"/>
                </a:solidFill>
              </a:rPr>
              <a:t>yükünün (Q</a:t>
            </a:r>
            <a:r>
              <a:rPr lang="tr-TR" sz="2800" b="1" baseline="-25000" dirty="0">
                <a:solidFill>
                  <a:schemeClr val="tx2"/>
                </a:solidFill>
              </a:rPr>
              <a:t>2</a:t>
            </a:r>
            <a:r>
              <a:rPr lang="tr-TR" sz="2800" b="1" dirty="0">
                <a:solidFill>
                  <a:schemeClr val="tx2"/>
                </a:solidFill>
              </a:rPr>
              <a:t>) toplamından oluştuğundan: </a:t>
            </a:r>
          </a:p>
          <a:p>
            <a:pPr marL="0" indent="0" algn="ctr" rtl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>
                <a:solidFill>
                  <a:schemeClr val="tx2"/>
                </a:solidFill>
              </a:rPr>
              <a:t>Q = (1228000 + 1009152) </a:t>
            </a:r>
            <a:r>
              <a:rPr lang="tr-TR" sz="2800" b="1" dirty="0" err="1">
                <a:solidFill>
                  <a:schemeClr val="tx2"/>
                </a:solidFill>
              </a:rPr>
              <a:t>kJ</a:t>
            </a:r>
            <a:r>
              <a:rPr lang="tr-TR" sz="2800" b="1" dirty="0">
                <a:solidFill>
                  <a:schemeClr val="tx2"/>
                </a:solidFill>
              </a:rPr>
              <a:t> / 24 h </a:t>
            </a:r>
          </a:p>
          <a:p>
            <a:pPr marL="0" indent="0" algn="ctr" rtl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>
                <a:solidFill>
                  <a:schemeClr val="tx2"/>
                </a:solidFill>
              </a:rPr>
              <a:t>Q = 2237152 </a:t>
            </a:r>
            <a:r>
              <a:rPr lang="tr-TR" sz="2800" b="1" dirty="0" err="1">
                <a:solidFill>
                  <a:schemeClr val="tx2"/>
                </a:solidFill>
              </a:rPr>
              <a:t>kJ</a:t>
            </a:r>
            <a:r>
              <a:rPr lang="tr-TR" sz="2800" b="1" dirty="0">
                <a:solidFill>
                  <a:schemeClr val="tx2"/>
                </a:solidFill>
              </a:rPr>
              <a:t> / (24 x 60 x 60) s </a:t>
            </a:r>
          </a:p>
          <a:p>
            <a:pPr marL="0" indent="0" algn="ctr" rtl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>
                <a:solidFill>
                  <a:schemeClr val="tx2"/>
                </a:solidFill>
              </a:rPr>
              <a:t>Q = 25,89 </a:t>
            </a:r>
            <a:r>
              <a:rPr lang="tr-TR" sz="2800" b="1" dirty="0" err="1">
                <a:solidFill>
                  <a:schemeClr val="tx2"/>
                </a:solidFill>
              </a:rPr>
              <a:t>kJ</a:t>
            </a:r>
            <a:r>
              <a:rPr lang="tr-TR" sz="2800" b="1" dirty="0">
                <a:solidFill>
                  <a:schemeClr val="tx2"/>
                </a:solidFill>
              </a:rPr>
              <a:t>/s veya kW</a:t>
            </a:r>
          </a:p>
        </p:txBody>
      </p:sp>
    </p:spTree>
    <p:extLst>
      <p:ext uri="{BB962C8B-B14F-4D97-AF65-F5344CB8AC3E}">
        <p14:creationId xmlns:p14="http://schemas.microsoft.com/office/powerpoint/2010/main" val="179412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Ancak bulunan bu değerin, aşağıda açıklanan iki işlemin uygulamasından sonra gerçekle bağdaştırılarak güvenli bir düzeye çıkarılması gerekmektedir.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Bunlardan birincisi, soğutma makinalarının aralıklarla durup tekrar çalışma şeklindeki özellikleridir.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Nitekim Örnekte de verildiği gibi soğutma makinaları 24 saatlik sürede genellikle toplam 20 saat çalışmakta, 4 saat durmaktadır. </a:t>
            </a:r>
          </a:p>
        </p:txBody>
      </p:sp>
    </p:spTree>
    <p:extLst>
      <p:ext uri="{BB962C8B-B14F-4D97-AF65-F5344CB8AC3E}">
        <p14:creationId xmlns:p14="http://schemas.microsoft.com/office/powerpoint/2010/main" val="1087726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Şu halde hesaplanan soğutma yükü 20 saat çalışmayla karşılanmalıdır.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 yüzden bulunan değerin 1,2 katsayısıyla (24 /20 = 1,2) çarpılması gerekmektedir. </a:t>
            </a:r>
          </a:p>
          <a:p>
            <a:pPr marL="457200" lvl="1" indent="0" algn="ctr" rtl="0">
              <a:lnSpc>
                <a:spcPct val="150000"/>
              </a:lnSpc>
              <a:buNone/>
            </a:pPr>
            <a:r>
              <a:rPr lang="tr-TR" sz="2400" b="1" dirty="0">
                <a:solidFill>
                  <a:schemeClr val="tx2"/>
                </a:solidFill>
              </a:rPr>
              <a:t>Q = 25,89 x 1,2 = 31 kW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Nihayet ikinci işlem olarak, bulunan bu değere % 10 kadar bir güvenlik payı eklenmesi genel bir uygulamadır: </a:t>
            </a:r>
          </a:p>
          <a:p>
            <a:pPr marL="457200" lvl="1" indent="0" algn="ctr" rtl="0">
              <a:lnSpc>
                <a:spcPct val="150000"/>
              </a:lnSpc>
              <a:buNone/>
            </a:pPr>
            <a:r>
              <a:rPr lang="tr-TR" sz="2400" b="1" dirty="0">
                <a:solidFill>
                  <a:schemeClr val="tx2"/>
                </a:solidFill>
              </a:rPr>
              <a:t>Q = 31 + 31 (0,1) = 34 kW </a:t>
            </a:r>
          </a:p>
        </p:txBody>
      </p:sp>
    </p:spTree>
    <p:extLst>
      <p:ext uri="{BB962C8B-B14F-4D97-AF65-F5344CB8AC3E}">
        <p14:creationId xmlns:p14="http://schemas.microsoft.com/office/powerpoint/2010/main" val="2829887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>
                <a:solidFill>
                  <a:schemeClr val="tx2"/>
                </a:solidFill>
              </a:rPr>
              <a:t>Böylece </a:t>
            </a:r>
            <a:r>
              <a:rPr lang="tr-TR" sz="2800" b="1" dirty="0">
                <a:solidFill>
                  <a:schemeClr val="tx2"/>
                </a:solidFill>
              </a:rPr>
              <a:t>elmalara ön soğutma uygulanmaması durumunda deponun soğutma yükünün 34 kW düzeyinde olacağı sonucuna ulaşılmaktadır. </a:t>
            </a:r>
          </a:p>
        </p:txBody>
      </p:sp>
    </p:spTree>
    <p:extLst>
      <p:ext uri="{BB962C8B-B14F-4D97-AF65-F5344CB8AC3E}">
        <p14:creationId xmlns:p14="http://schemas.microsoft.com/office/powerpoint/2010/main" val="428357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Diğer bir yol, depolanacak aynı gıda soğuk </a:t>
            </a:r>
            <a:r>
              <a:rPr lang="tr-TR" sz="2800" b="1" dirty="0">
                <a:solidFill>
                  <a:srgbClr val="7030A0"/>
                </a:solidFill>
              </a:rPr>
              <a:t>depoya alınmadan önce bir soğutucuda</a:t>
            </a:r>
            <a:r>
              <a:rPr lang="tr-TR" sz="2800" b="1" dirty="0">
                <a:solidFill>
                  <a:schemeClr val="tx2"/>
                </a:solidFill>
              </a:rPr>
              <a:t>, T</a:t>
            </a:r>
            <a:r>
              <a:rPr lang="tr-TR" sz="2800" b="1" baseline="-25000" dirty="0">
                <a:solidFill>
                  <a:schemeClr val="tx2"/>
                </a:solidFill>
              </a:rPr>
              <a:t>2</a:t>
            </a:r>
            <a:r>
              <a:rPr lang="tr-TR" sz="2800" b="1" dirty="0">
                <a:solidFill>
                  <a:schemeClr val="tx2"/>
                </a:solidFill>
              </a:rPr>
              <a:t> depolama sıcaklığına kadar soğutulup (</a:t>
            </a:r>
            <a:r>
              <a:rPr lang="tr-TR" sz="2800" b="1" dirty="0">
                <a:solidFill>
                  <a:srgbClr val="00B0F0"/>
                </a:solidFill>
              </a:rPr>
              <a:t>ön soğutma</a:t>
            </a:r>
            <a:r>
              <a:rPr lang="tr-TR" sz="2800" b="1" dirty="0">
                <a:solidFill>
                  <a:schemeClr val="tx2"/>
                </a:solidFill>
              </a:rPr>
              <a:t>) bu sıcaklıktaki depoya yerleştirilerek depolamaya başlanır.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Bir soğuk deponun soğutma yükü (</a:t>
            </a:r>
            <a:r>
              <a:rPr lang="tr-TR" sz="2800" b="1" dirty="0">
                <a:solidFill>
                  <a:srgbClr val="0070C0"/>
                </a:solidFill>
              </a:rPr>
              <a:t>soğutma kapasitesi</a:t>
            </a:r>
            <a:r>
              <a:rPr lang="tr-TR" sz="2800" b="1" dirty="0">
                <a:solidFill>
                  <a:schemeClr val="tx2"/>
                </a:solidFill>
              </a:rPr>
              <a:t>), bu iki uygulamadan hangisinin yapıldığına bağlıdır.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sz="28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2258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Aynı zamanda </a:t>
            </a:r>
            <a:r>
              <a:rPr lang="tr-TR" sz="2800" b="1" dirty="0"/>
              <a:t>"</a:t>
            </a:r>
            <a:r>
              <a:rPr lang="tr-TR" sz="2800" b="1" dirty="0">
                <a:solidFill>
                  <a:srgbClr val="FF0000"/>
                </a:solidFill>
              </a:rPr>
              <a:t>zamana bağlı rejim</a:t>
            </a:r>
            <a:r>
              <a:rPr lang="tr-TR" sz="2800" b="1" dirty="0"/>
              <a:t>" </a:t>
            </a:r>
            <a:r>
              <a:rPr lang="tr-TR" sz="2800" b="1" dirty="0">
                <a:solidFill>
                  <a:schemeClr val="tx2"/>
                </a:solidFill>
              </a:rPr>
              <a:t>olarak da adlandırılan </a:t>
            </a:r>
            <a:r>
              <a:rPr lang="tr-TR" sz="2800" b="1" dirty="0"/>
              <a:t>"</a:t>
            </a:r>
            <a:r>
              <a:rPr lang="tr-TR" sz="2800" b="1" dirty="0">
                <a:solidFill>
                  <a:srgbClr val="00B050"/>
                </a:solidFill>
              </a:rPr>
              <a:t>kararsız konum</a:t>
            </a:r>
            <a:r>
              <a:rPr lang="tr-TR" sz="2800" b="1" dirty="0"/>
              <a:t>" </a:t>
            </a:r>
            <a:r>
              <a:rPr lang="tr-TR" sz="2800" b="1" dirty="0">
                <a:solidFill>
                  <a:schemeClr val="tx2"/>
                </a:solidFill>
              </a:rPr>
              <a:t>(</a:t>
            </a:r>
            <a:r>
              <a:rPr lang="en-US" sz="2800" b="1" dirty="0">
                <a:solidFill>
                  <a:srgbClr val="C00000"/>
                </a:solidFill>
              </a:rPr>
              <a:t>unsteady state</a:t>
            </a:r>
            <a:r>
              <a:rPr lang="tr-TR" sz="2800" b="1" dirty="0">
                <a:solidFill>
                  <a:schemeClr val="tx2"/>
                </a:solidFill>
              </a:rPr>
              <a:t>) ısıtma veya soğutma işlemlerinde sıcaklığın, zamana bağlı olarak değiştiği evredir.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 süreçte </a:t>
            </a:r>
            <a:r>
              <a:rPr lang="tr-TR" sz="2800" b="1" dirty="0">
                <a:solidFill>
                  <a:srgbClr val="0070C0"/>
                </a:solidFill>
              </a:rPr>
              <a:t>sistemdeki sıcaklık</a:t>
            </a:r>
            <a:r>
              <a:rPr lang="tr-TR" sz="2800" b="1" dirty="0">
                <a:solidFill>
                  <a:schemeClr val="tx2"/>
                </a:solidFill>
              </a:rPr>
              <a:t>, </a:t>
            </a:r>
            <a:r>
              <a:rPr lang="tr-TR" sz="2800" b="1" dirty="0">
                <a:solidFill>
                  <a:srgbClr val="7030A0"/>
                </a:solidFill>
              </a:rPr>
              <a:t>hem zamanın </a:t>
            </a:r>
            <a:r>
              <a:rPr lang="tr-TR" sz="2800" b="1" dirty="0">
                <a:solidFill>
                  <a:schemeClr val="tx2"/>
                </a:solidFill>
              </a:rPr>
              <a:t>ve hem de </a:t>
            </a:r>
            <a:r>
              <a:rPr lang="tr-TR" sz="2800" b="1" dirty="0">
                <a:solidFill>
                  <a:srgbClr val="00B050"/>
                </a:solidFill>
              </a:rPr>
              <a:t>konumunun </a:t>
            </a:r>
            <a:r>
              <a:rPr lang="tr-TR" sz="2800" b="1" dirty="0">
                <a:solidFill>
                  <a:schemeClr val="tx2"/>
                </a:solidFill>
              </a:rPr>
              <a:t>bir fonksiyonudur.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Gıdaların soğutulması, dondurulması gibi işlemlerle </a:t>
            </a:r>
            <a:r>
              <a:rPr lang="tr-TR" sz="2800" b="1" dirty="0">
                <a:solidFill>
                  <a:srgbClr val="C00000"/>
                </a:solidFill>
              </a:rPr>
              <a:t>pastörizasyon</a:t>
            </a:r>
            <a:r>
              <a:rPr lang="tr-TR" sz="2800" b="1" dirty="0">
                <a:solidFill>
                  <a:schemeClr val="tx2"/>
                </a:solidFill>
              </a:rPr>
              <a:t> ve </a:t>
            </a:r>
            <a:r>
              <a:rPr lang="tr-TR" sz="2800" b="1" dirty="0">
                <a:solidFill>
                  <a:srgbClr val="FF0066"/>
                </a:solidFill>
              </a:rPr>
              <a:t>sterilizasyon</a:t>
            </a:r>
            <a:r>
              <a:rPr lang="tr-TR" sz="2800" b="1" dirty="0">
                <a:solidFill>
                  <a:schemeClr val="tx2"/>
                </a:solidFill>
              </a:rPr>
              <a:t> gibi temel uygulamalarda </a:t>
            </a:r>
            <a:r>
              <a:rPr lang="tr-TR" sz="2800" b="1" dirty="0">
                <a:solidFill>
                  <a:srgbClr val="00B050"/>
                </a:solidFill>
              </a:rPr>
              <a:t>kararsız konum</a:t>
            </a:r>
            <a:r>
              <a:rPr lang="tr-TR" sz="2800" b="1" dirty="0">
                <a:solidFill>
                  <a:schemeClr val="tx2"/>
                </a:solidFill>
              </a:rPr>
              <a:t>, ısı transferinin </a:t>
            </a:r>
            <a:r>
              <a:rPr lang="tr-TR" sz="2800" b="1" dirty="0">
                <a:solidFill>
                  <a:srgbClr val="0070C0"/>
                </a:solidFill>
              </a:rPr>
              <a:t>baskın olan fazıdır</a:t>
            </a:r>
            <a:r>
              <a:rPr lang="tr-TR" sz="2800" b="1" dirty="0">
                <a:solidFill>
                  <a:schemeClr val="tx2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92726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Şu halde, gıdaların soğukta depolanmasında </a:t>
            </a:r>
            <a:r>
              <a:rPr lang="tr-TR" sz="2800" b="1" dirty="0">
                <a:solidFill>
                  <a:srgbClr val="FF0000"/>
                </a:solidFill>
              </a:rPr>
              <a:t>kararsız konumdaki soğutma yükü</a:t>
            </a:r>
            <a:r>
              <a:rPr lang="tr-TR" sz="2800" b="1" dirty="0">
                <a:solidFill>
                  <a:schemeClr val="tx2"/>
                </a:solidFill>
              </a:rPr>
              <a:t>; gıdanın bulunduğu sıcaklıktan depolanacağı sabit sıcaklığa kadar soğutmak için, </a:t>
            </a:r>
            <a:r>
              <a:rPr lang="tr-TR" sz="2800" b="1" dirty="0">
                <a:solidFill>
                  <a:srgbClr val="0070C0"/>
                </a:solidFill>
              </a:rPr>
              <a:t>belirli bir süre içinde uzaklaştırılması gereken ısıdan oluşur</a:t>
            </a:r>
            <a:r>
              <a:rPr lang="tr-TR" sz="2800" b="1" dirty="0">
                <a:solidFill>
                  <a:schemeClr val="tx2"/>
                </a:solidFill>
              </a:rPr>
              <a:t>. </a:t>
            </a:r>
            <a:endParaRPr lang="en-US" sz="2800" b="1" dirty="0">
              <a:solidFill>
                <a:schemeClr val="tx2"/>
              </a:solidFill>
            </a:endParaRP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 ısı, gıdanın ve eğer ambalajlı ise ambalajın </a:t>
            </a:r>
            <a:r>
              <a:rPr lang="tr-TR" sz="2800" b="1" dirty="0">
                <a:solidFill>
                  <a:srgbClr val="00B050"/>
                </a:solidFill>
              </a:rPr>
              <a:t>hissedilir ısısının uzaklaştırılmasından </a:t>
            </a:r>
            <a:r>
              <a:rPr lang="tr-TR" sz="2800" b="1" dirty="0">
                <a:solidFill>
                  <a:schemeClr val="tx2"/>
                </a:solidFill>
              </a:rPr>
              <a:t>oluşur. </a:t>
            </a:r>
            <a:endParaRPr lang="en-US" sz="2800" b="1" dirty="0">
              <a:solidFill>
                <a:schemeClr val="tx2"/>
              </a:solidFill>
            </a:endParaRP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Ancak meyve-sebze gibi canlı materyallerde </a:t>
            </a:r>
            <a:r>
              <a:rPr lang="tr-TR" sz="2800" b="1" dirty="0">
                <a:solidFill>
                  <a:srgbClr val="FF0000"/>
                </a:solidFill>
              </a:rPr>
              <a:t>hissedilir ısıya </a:t>
            </a:r>
            <a:r>
              <a:rPr lang="tr-TR" sz="2800" b="1" dirty="0">
                <a:solidFill>
                  <a:schemeClr val="tx2"/>
                </a:solidFill>
              </a:rPr>
              <a:t>ek olarak bu süreçteki </a:t>
            </a:r>
            <a:r>
              <a:rPr lang="tr-TR" sz="2800" b="1" dirty="0">
                <a:solidFill>
                  <a:srgbClr val="00B0F0"/>
                </a:solidFill>
              </a:rPr>
              <a:t>solunum ısısının </a:t>
            </a:r>
            <a:r>
              <a:rPr lang="tr-TR" sz="2800" b="1" dirty="0">
                <a:solidFill>
                  <a:schemeClr val="tx2"/>
                </a:solidFill>
              </a:rPr>
              <a:t>da hesaba alınması gerekmektedir. </a:t>
            </a:r>
          </a:p>
        </p:txBody>
      </p:sp>
    </p:spTree>
    <p:extLst>
      <p:ext uri="{BB962C8B-B14F-4D97-AF65-F5344CB8AC3E}">
        <p14:creationId xmlns:p14="http://schemas.microsoft.com/office/powerpoint/2010/main" val="2659810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Aynı zamanda "</a:t>
            </a:r>
            <a:r>
              <a:rPr lang="tr-TR" sz="2800" b="1" dirty="0">
                <a:solidFill>
                  <a:srgbClr val="FF0000"/>
                </a:solidFill>
              </a:rPr>
              <a:t>sürekli rejim</a:t>
            </a:r>
            <a:r>
              <a:rPr lang="tr-TR" sz="2800" b="1" dirty="0">
                <a:solidFill>
                  <a:schemeClr val="tx2"/>
                </a:solidFill>
              </a:rPr>
              <a:t>" de denen "kararlı konum" (</a:t>
            </a:r>
            <a:r>
              <a:rPr lang="en-US" sz="2800" b="1" dirty="0">
                <a:solidFill>
                  <a:srgbClr val="00B050"/>
                </a:solidFill>
              </a:rPr>
              <a:t>steady state</a:t>
            </a:r>
            <a:r>
              <a:rPr lang="tr-TR" sz="2800" b="1" dirty="0">
                <a:solidFill>
                  <a:schemeClr val="tx2"/>
                </a:solidFill>
              </a:rPr>
              <a:t>) evresi süresince ısı transferinde sistemdeki sıcaklık, </a:t>
            </a:r>
            <a:r>
              <a:rPr lang="tr-TR" sz="2800" b="1" dirty="0">
                <a:solidFill>
                  <a:srgbClr val="0070C0"/>
                </a:solidFill>
              </a:rPr>
              <a:t>zamana bağlı olarak değişmez</a:t>
            </a:r>
            <a:r>
              <a:rPr lang="tr-TR" sz="2800" b="1" dirty="0">
                <a:solidFill>
                  <a:schemeClr val="tx2"/>
                </a:solidFill>
              </a:rPr>
              <a:t>, sabit kalır.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Ancak sadece genel olarak değişebilir.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Gıdaların soğukta muhafazasında sürekli rejimdeki </a:t>
            </a:r>
            <a:r>
              <a:rPr lang="tr-TR" sz="2800" b="1" dirty="0">
                <a:solidFill>
                  <a:srgbClr val="C00000"/>
                </a:solidFill>
              </a:rPr>
              <a:t>soğutma yükü; </a:t>
            </a:r>
            <a:r>
              <a:rPr lang="tr-TR" sz="2800" b="1" dirty="0">
                <a:solidFill>
                  <a:srgbClr val="7030A0"/>
                </a:solidFill>
              </a:rPr>
              <a:t>depolama sıcaklığına kadar soğutulmuş gıdaların</a:t>
            </a:r>
            <a:r>
              <a:rPr lang="tr-TR" sz="2800" b="1" dirty="0">
                <a:solidFill>
                  <a:schemeClr val="tx2"/>
                </a:solidFill>
              </a:rPr>
              <a:t>, </a:t>
            </a:r>
            <a:r>
              <a:rPr lang="tr-TR" sz="2800" b="1" dirty="0">
                <a:solidFill>
                  <a:srgbClr val="FF0066"/>
                </a:solidFill>
              </a:rPr>
              <a:t>sabit bir sıcaklıkta </a:t>
            </a:r>
            <a:r>
              <a:rPr lang="tr-TR" sz="2800" b="1" dirty="0">
                <a:solidFill>
                  <a:schemeClr val="tx2"/>
                </a:solidFill>
              </a:rPr>
              <a:t>tutulabilmesi için </a:t>
            </a:r>
            <a:r>
              <a:rPr lang="tr-TR" sz="2800" b="1" dirty="0">
                <a:solidFill>
                  <a:srgbClr val="0070C0"/>
                </a:solidFill>
              </a:rPr>
              <a:t>belli bir süre içinde uzaklaştırılması gereken ısı miktarıdır</a:t>
            </a:r>
            <a:r>
              <a:rPr lang="tr-TR" sz="2800" b="1" dirty="0">
                <a:solidFill>
                  <a:schemeClr val="tx2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229515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 evrede </a:t>
            </a:r>
            <a:r>
              <a:rPr lang="tr-TR" sz="2800" b="1" dirty="0">
                <a:solidFill>
                  <a:srgbClr val="FF0000"/>
                </a:solidFill>
              </a:rPr>
              <a:t>soğutma yükü</a:t>
            </a:r>
            <a:r>
              <a:rPr lang="tr-TR" sz="2800" b="1" dirty="0">
                <a:solidFill>
                  <a:schemeClr val="tx2"/>
                </a:solidFill>
              </a:rPr>
              <a:t>; </a:t>
            </a:r>
            <a:r>
              <a:rPr lang="tr-TR" sz="2800" b="1" dirty="0">
                <a:solidFill>
                  <a:srgbClr val="00B050"/>
                </a:solidFill>
              </a:rPr>
              <a:t>depoya yan duvarlar</a:t>
            </a:r>
            <a:r>
              <a:rPr lang="tr-TR" sz="2800" b="1" dirty="0">
                <a:solidFill>
                  <a:schemeClr val="tx2"/>
                </a:solidFill>
              </a:rPr>
              <a:t>, </a:t>
            </a:r>
            <a:r>
              <a:rPr lang="tr-TR" sz="2800" b="1" dirty="0">
                <a:solidFill>
                  <a:srgbClr val="0070C0"/>
                </a:solidFill>
              </a:rPr>
              <a:t>tavan ve tabandan </a:t>
            </a:r>
            <a:r>
              <a:rPr lang="tr-TR" sz="2800" b="1" dirty="0">
                <a:solidFill>
                  <a:schemeClr val="tx2"/>
                </a:solidFill>
              </a:rPr>
              <a:t>transfer olan ısı, </a:t>
            </a:r>
            <a:r>
              <a:rPr lang="tr-TR" sz="2800" b="1" dirty="0">
                <a:solidFill>
                  <a:srgbClr val="7030A0"/>
                </a:solidFill>
              </a:rPr>
              <a:t>deponun kapı </a:t>
            </a:r>
            <a:r>
              <a:rPr lang="tr-TR" sz="2800" b="1" dirty="0">
                <a:solidFill>
                  <a:schemeClr val="tx2"/>
                </a:solidFill>
              </a:rPr>
              <a:t>veya </a:t>
            </a:r>
            <a:r>
              <a:rPr lang="tr-TR" sz="2800" b="1" dirty="0">
                <a:solidFill>
                  <a:srgbClr val="00B0F0"/>
                </a:solidFill>
              </a:rPr>
              <a:t>çeşitli aralıklardan </a:t>
            </a:r>
            <a:r>
              <a:rPr lang="tr-TR" sz="2800" b="1" dirty="0">
                <a:solidFill>
                  <a:schemeClr val="tx2"/>
                </a:solidFill>
              </a:rPr>
              <a:t>giren hava ile kazandığı ısı, depoda bulunan </a:t>
            </a:r>
            <a:r>
              <a:rPr lang="tr-TR" sz="2800" b="1" dirty="0">
                <a:solidFill>
                  <a:srgbClr val="C00000"/>
                </a:solidFill>
              </a:rPr>
              <a:t>elektrik motorundan</a:t>
            </a:r>
            <a:r>
              <a:rPr lang="tr-TR" sz="2800" b="1" dirty="0">
                <a:solidFill>
                  <a:schemeClr val="tx2"/>
                </a:solidFill>
              </a:rPr>
              <a:t>, </a:t>
            </a:r>
            <a:r>
              <a:rPr lang="tr-TR" sz="2800" b="1" dirty="0">
                <a:solidFill>
                  <a:srgbClr val="00B050"/>
                </a:solidFill>
              </a:rPr>
              <a:t>lambalardan</a:t>
            </a:r>
            <a:r>
              <a:rPr lang="tr-TR" sz="2800" b="1" dirty="0">
                <a:solidFill>
                  <a:schemeClr val="tx2"/>
                </a:solidFill>
              </a:rPr>
              <a:t> ve nihayet </a:t>
            </a:r>
            <a:r>
              <a:rPr lang="tr-TR" sz="2800" b="1" dirty="0">
                <a:solidFill>
                  <a:srgbClr val="7030A0"/>
                </a:solidFill>
              </a:rPr>
              <a:t>depoda çalışanlardan </a:t>
            </a:r>
            <a:r>
              <a:rPr lang="tr-TR" sz="2800" b="1" dirty="0">
                <a:solidFill>
                  <a:schemeClr val="tx2"/>
                </a:solidFill>
              </a:rPr>
              <a:t>yayılan ısı gibi çok çeşitli unsurlardan oluşmaktadır.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Eğer depolanan gıda meyve ve sebze gibi </a:t>
            </a:r>
            <a:r>
              <a:rPr lang="tr-TR" sz="2800" b="1" dirty="0">
                <a:solidFill>
                  <a:srgbClr val="00B050"/>
                </a:solidFill>
              </a:rPr>
              <a:t>solunum yapan canlı bir materyal ise</a:t>
            </a:r>
            <a:r>
              <a:rPr lang="tr-TR" sz="2800" b="1" dirty="0">
                <a:solidFill>
                  <a:schemeClr val="tx2"/>
                </a:solidFill>
              </a:rPr>
              <a:t>, ürünün sabit sıcaklıktaki </a:t>
            </a:r>
            <a:r>
              <a:rPr lang="tr-TR" sz="2800" b="1" dirty="0">
                <a:solidFill>
                  <a:srgbClr val="0070C0"/>
                </a:solidFill>
              </a:rPr>
              <a:t>solunum ısısının </a:t>
            </a:r>
            <a:r>
              <a:rPr lang="tr-TR" sz="2800" b="1" dirty="0">
                <a:solidFill>
                  <a:schemeClr val="tx2"/>
                </a:solidFill>
              </a:rPr>
              <a:t>da, yine bu </a:t>
            </a:r>
            <a:r>
              <a:rPr lang="tr-TR" sz="2800" b="1" dirty="0">
                <a:solidFill>
                  <a:srgbClr val="0070C0"/>
                </a:solidFill>
              </a:rPr>
              <a:t>hesaba dahil edilmesi </a:t>
            </a:r>
            <a:r>
              <a:rPr lang="tr-TR" sz="2800" b="1" dirty="0">
                <a:solidFill>
                  <a:schemeClr val="tx2"/>
                </a:solidFill>
              </a:rPr>
              <a:t>gerekmektedir. </a:t>
            </a:r>
          </a:p>
        </p:txBody>
      </p:sp>
    </p:spTree>
    <p:extLst>
      <p:ext uri="{BB962C8B-B14F-4D97-AF65-F5344CB8AC3E}">
        <p14:creationId xmlns:p14="http://schemas.microsoft.com/office/powerpoint/2010/main" val="3368922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cademic Literature 16x9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561E720F-F05D-4536-9C34-0CFCED65D3B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Academic presentation, pinstripe and ribbon design (widescreen)</Template>
  <TotalTime>0</TotalTime>
  <Words>3059</Words>
  <Application>Microsoft Office PowerPoint</Application>
  <PresentationFormat>Widescreen</PresentationFormat>
  <Paragraphs>467</Paragraphs>
  <Slides>49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5" baseType="lpstr">
      <vt:lpstr>Arial</vt:lpstr>
      <vt:lpstr>Cambria Math</vt:lpstr>
      <vt:lpstr>Euphemia</vt:lpstr>
      <vt:lpstr>Plantagenet Cherokee</vt:lpstr>
      <vt:lpstr>Wingdings</vt:lpstr>
      <vt:lpstr>Academic Literature 16x9</vt:lpstr>
      <vt:lpstr>GDM 403  Temel İşlemler Uygulamaları Soğutma</vt:lpstr>
      <vt:lpstr>Bu Hafta</vt:lpstr>
      <vt:lpstr>Gıdaların Soğutulmalarında Soğutma Yükü ve Hesaplanması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>Farhan Alfin</cp:lastModifiedBy>
  <cp:revision>2</cp:revision>
  <dcterms:created xsi:type="dcterms:W3CDTF">2015-09-10T07:29:22Z</dcterms:created>
  <dcterms:modified xsi:type="dcterms:W3CDTF">2026-04-07T06:41:16Z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TC034313809991</vt:lpwstr>
  </property>
</Properties>
</file>