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2"/>
  </p:sldMasterIdLst>
  <p:notesMasterIdLst>
    <p:notesMasterId r:id="rId44"/>
  </p:notesMasterIdLst>
  <p:handoutMasterIdLst>
    <p:handoutMasterId r:id="rId45"/>
  </p:handoutMasterIdLst>
  <p:sldIdLst>
    <p:sldId id="256" r:id="rId3"/>
    <p:sldId id="304" r:id="rId4"/>
    <p:sldId id="375" r:id="rId5"/>
    <p:sldId id="376" r:id="rId6"/>
    <p:sldId id="391" r:id="rId7"/>
    <p:sldId id="392" r:id="rId8"/>
    <p:sldId id="377" r:id="rId9"/>
    <p:sldId id="378" r:id="rId10"/>
    <p:sldId id="379" r:id="rId11"/>
    <p:sldId id="381" r:id="rId12"/>
    <p:sldId id="380" r:id="rId13"/>
    <p:sldId id="382" r:id="rId14"/>
    <p:sldId id="383" r:id="rId15"/>
    <p:sldId id="384" r:id="rId16"/>
    <p:sldId id="385" r:id="rId17"/>
    <p:sldId id="386" r:id="rId18"/>
    <p:sldId id="387" r:id="rId19"/>
    <p:sldId id="388" r:id="rId20"/>
    <p:sldId id="389" r:id="rId21"/>
    <p:sldId id="390" r:id="rId22"/>
    <p:sldId id="393" r:id="rId23"/>
    <p:sldId id="394" r:id="rId24"/>
    <p:sldId id="395" r:id="rId25"/>
    <p:sldId id="397" r:id="rId26"/>
    <p:sldId id="398" r:id="rId27"/>
    <p:sldId id="399" r:id="rId28"/>
    <p:sldId id="400" r:id="rId29"/>
    <p:sldId id="401" r:id="rId30"/>
    <p:sldId id="402" r:id="rId31"/>
    <p:sldId id="404" r:id="rId32"/>
    <p:sldId id="405" r:id="rId33"/>
    <p:sldId id="406" r:id="rId34"/>
    <p:sldId id="407" r:id="rId35"/>
    <p:sldId id="408" r:id="rId36"/>
    <p:sldId id="409" r:id="rId37"/>
    <p:sldId id="410" r:id="rId38"/>
    <p:sldId id="412" r:id="rId39"/>
    <p:sldId id="413" r:id="rId40"/>
    <p:sldId id="414" r:id="rId41"/>
    <p:sldId id="415" r:id="rId42"/>
    <p:sldId id="416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618"/>
    <a:srgbClr val="CCECFF"/>
    <a:srgbClr val="FF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64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1" d="100"/>
          <a:sy n="51" d="100"/>
        </p:scale>
        <p:origin x="235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7C3F0B-EEC2-4FD0-9AE1-CA07926FFF1C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0EED0CB7-FAD4-4986-9444-6948F5954E8C}">
      <dgm:prSet phldrT="[Metin]"/>
      <dgm:spPr/>
      <dgm:t>
        <a:bodyPr/>
        <a:lstStyle/>
        <a:p>
          <a:r>
            <a:rPr lang="tr-TR" b="1" dirty="0">
              <a:solidFill>
                <a:schemeClr val="bg1"/>
              </a:solidFill>
            </a:rPr>
            <a:t>Soğuk uygulamalar</a:t>
          </a:r>
          <a:endParaRPr lang="tr-TR" dirty="0">
            <a:solidFill>
              <a:schemeClr val="bg1"/>
            </a:solidFill>
          </a:endParaRPr>
        </a:p>
      </dgm:t>
    </dgm:pt>
    <dgm:pt modelId="{28610A69-4720-4CDF-A187-91621C203996}" type="parTrans" cxnId="{5AFFD133-43BB-4A0F-8460-875472719E93}">
      <dgm:prSet/>
      <dgm:spPr/>
      <dgm:t>
        <a:bodyPr/>
        <a:lstStyle/>
        <a:p>
          <a:endParaRPr lang="tr-TR"/>
        </a:p>
      </dgm:t>
    </dgm:pt>
    <dgm:pt modelId="{18C710C6-28A7-4971-8FAE-51278995EFDA}" type="sibTrans" cxnId="{5AFFD133-43BB-4A0F-8460-875472719E93}">
      <dgm:prSet/>
      <dgm:spPr/>
      <dgm:t>
        <a:bodyPr/>
        <a:lstStyle/>
        <a:p>
          <a:endParaRPr lang="tr-TR"/>
        </a:p>
      </dgm:t>
    </dgm:pt>
    <dgm:pt modelId="{ED2EA98E-5057-4DEF-B877-7B7BD4A719CA}">
      <dgm:prSet phldrT="[Metin]"/>
      <dgm:spPr/>
      <dgm:t>
        <a:bodyPr/>
        <a:lstStyle/>
        <a:p>
          <a:r>
            <a:rPr lang="tr-TR" b="1" dirty="0">
              <a:solidFill>
                <a:srgbClr val="FFFF00"/>
              </a:solidFill>
            </a:rPr>
            <a:t>soğukta muhafaza</a:t>
          </a:r>
          <a:endParaRPr lang="tr-TR" dirty="0">
            <a:solidFill>
              <a:srgbClr val="FFFF00"/>
            </a:solidFill>
          </a:endParaRPr>
        </a:p>
      </dgm:t>
    </dgm:pt>
    <dgm:pt modelId="{DFED5430-8DA5-4CBB-8B61-01FFDB17396A}" type="parTrans" cxnId="{15C3710D-DFFE-48E3-993B-CDCF1CD59802}">
      <dgm:prSet/>
      <dgm:spPr/>
      <dgm:t>
        <a:bodyPr/>
        <a:lstStyle/>
        <a:p>
          <a:endParaRPr lang="tr-TR"/>
        </a:p>
      </dgm:t>
    </dgm:pt>
    <dgm:pt modelId="{81EF95F8-69DE-44DE-8911-73B0C297F1D9}" type="sibTrans" cxnId="{15C3710D-DFFE-48E3-993B-CDCF1CD59802}">
      <dgm:prSet/>
      <dgm:spPr/>
      <dgm:t>
        <a:bodyPr/>
        <a:lstStyle/>
        <a:p>
          <a:endParaRPr lang="tr-TR"/>
        </a:p>
      </dgm:t>
    </dgm:pt>
    <dgm:pt modelId="{B7EFA2B8-8D19-411D-A797-1CB4602BD8E7}">
      <dgm:prSet phldrT="[Metin]"/>
      <dgm:spPr/>
      <dgm:t>
        <a:bodyPr/>
        <a:lstStyle/>
        <a:p>
          <a:r>
            <a:rPr lang="tr-TR" b="1" dirty="0">
              <a:solidFill>
                <a:srgbClr val="00B0F0"/>
              </a:solidFill>
            </a:rPr>
            <a:t>dondurarak muhafaza</a:t>
          </a:r>
          <a:endParaRPr lang="tr-TR" dirty="0">
            <a:solidFill>
              <a:srgbClr val="00B0F0"/>
            </a:solidFill>
          </a:endParaRPr>
        </a:p>
      </dgm:t>
    </dgm:pt>
    <dgm:pt modelId="{157D7C9F-6CF4-4D3C-8730-099041D65B8C}" type="parTrans" cxnId="{C6194DBC-F792-42C4-B637-A7E5564A8FCC}">
      <dgm:prSet/>
      <dgm:spPr/>
      <dgm:t>
        <a:bodyPr/>
        <a:lstStyle/>
        <a:p>
          <a:endParaRPr lang="tr-TR"/>
        </a:p>
      </dgm:t>
    </dgm:pt>
    <dgm:pt modelId="{2D647547-BA0A-483B-9C97-B50DAC267EC3}" type="sibTrans" cxnId="{C6194DBC-F792-42C4-B637-A7E5564A8FCC}">
      <dgm:prSet/>
      <dgm:spPr/>
      <dgm:t>
        <a:bodyPr/>
        <a:lstStyle/>
        <a:p>
          <a:endParaRPr lang="tr-TR"/>
        </a:p>
      </dgm:t>
    </dgm:pt>
    <dgm:pt modelId="{4C3F98E2-41B9-4B55-96BB-13D65416D0F2}" type="pres">
      <dgm:prSet presAssocID="{017C3F0B-EEC2-4FD0-9AE1-CA07926FFF1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8CBAF13-FF82-4ED9-8728-5D10C4FA0465}" type="pres">
      <dgm:prSet presAssocID="{0EED0CB7-FAD4-4986-9444-6948F5954E8C}" presName="hierRoot1" presStyleCnt="0">
        <dgm:presLayoutVars>
          <dgm:hierBranch val="init"/>
        </dgm:presLayoutVars>
      </dgm:prSet>
      <dgm:spPr/>
    </dgm:pt>
    <dgm:pt modelId="{59D25EF8-59CC-4788-9DC5-0AF71311FC03}" type="pres">
      <dgm:prSet presAssocID="{0EED0CB7-FAD4-4986-9444-6948F5954E8C}" presName="rootComposite1" presStyleCnt="0"/>
      <dgm:spPr/>
    </dgm:pt>
    <dgm:pt modelId="{005DDD4D-0738-4E63-AD9D-9E61C6EF840E}" type="pres">
      <dgm:prSet presAssocID="{0EED0CB7-FAD4-4986-9444-6948F5954E8C}" presName="rootText1" presStyleLbl="node0" presStyleIdx="0" presStyleCnt="1">
        <dgm:presLayoutVars>
          <dgm:chPref val="3"/>
        </dgm:presLayoutVars>
      </dgm:prSet>
      <dgm:spPr/>
    </dgm:pt>
    <dgm:pt modelId="{5EE35E13-9C9A-42D3-BBA3-A57E39C4E470}" type="pres">
      <dgm:prSet presAssocID="{0EED0CB7-FAD4-4986-9444-6948F5954E8C}" presName="rootConnector1" presStyleLbl="node1" presStyleIdx="0" presStyleCnt="0"/>
      <dgm:spPr/>
    </dgm:pt>
    <dgm:pt modelId="{3846FAE9-B621-495C-87F3-CA656196EA48}" type="pres">
      <dgm:prSet presAssocID="{0EED0CB7-FAD4-4986-9444-6948F5954E8C}" presName="hierChild2" presStyleCnt="0"/>
      <dgm:spPr/>
    </dgm:pt>
    <dgm:pt modelId="{994BBC01-C9C9-4AAB-8FCD-0285DED4149F}" type="pres">
      <dgm:prSet presAssocID="{DFED5430-8DA5-4CBB-8B61-01FFDB17396A}" presName="Name37" presStyleLbl="parChTrans1D2" presStyleIdx="0" presStyleCnt="2"/>
      <dgm:spPr/>
    </dgm:pt>
    <dgm:pt modelId="{4ADB462A-F394-4194-AFA7-91FC114EE3CA}" type="pres">
      <dgm:prSet presAssocID="{ED2EA98E-5057-4DEF-B877-7B7BD4A719CA}" presName="hierRoot2" presStyleCnt="0">
        <dgm:presLayoutVars>
          <dgm:hierBranch val="init"/>
        </dgm:presLayoutVars>
      </dgm:prSet>
      <dgm:spPr/>
    </dgm:pt>
    <dgm:pt modelId="{226462E7-97AF-42FB-BC7A-B10318DADE3D}" type="pres">
      <dgm:prSet presAssocID="{ED2EA98E-5057-4DEF-B877-7B7BD4A719CA}" presName="rootComposite" presStyleCnt="0"/>
      <dgm:spPr/>
    </dgm:pt>
    <dgm:pt modelId="{91CD04F7-428A-421E-8D94-1C28BB1863ED}" type="pres">
      <dgm:prSet presAssocID="{ED2EA98E-5057-4DEF-B877-7B7BD4A719CA}" presName="rootText" presStyleLbl="node2" presStyleIdx="0" presStyleCnt="2">
        <dgm:presLayoutVars>
          <dgm:chPref val="3"/>
        </dgm:presLayoutVars>
      </dgm:prSet>
      <dgm:spPr/>
    </dgm:pt>
    <dgm:pt modelId="{26DDF1D5-7AED-44ED-83BE-0E5697DE65F4}" type="pres">
      <dgm:prSet presAssocID="{ED2EA98E-5057-4DEF-B877-7B7BD4A719CA}" presName="rootConnector" presStyleLbl="node2" presStyleIdx="0" presStyleCnt="2"/>
      <dgm:spPr/>
    </dgm:pt>
    <dgm:pt modelId="{3DC922E8-3A60-4BD6-9EAD-F21674BB793E}" type="pres">
      <dgm:prSet presAssocID="{ED2EA98E-5057-4DEF-B877-7B7BD4A719CA}" presName="hierChild4" presStyleCnt="0"/>
      <dgm:spPr/>
    </dgm:pt>
    <dgm:pt modelId="{C5CB661E-770C-4E6B-8A3C-441A565691F3}" type="pres">
      <dgm:prSet presAssocID="{ED2EA98E-5057-4DEF-B877-7B7BD4A719CA}" presName="hierChild5" presStyleCnt="0"/>
      <dgm:spPr/>
    </dgm:pt>
    <dgm:pt modelId="{E11F6126-121A-40F5-9A7D-A5E20D3BE382}" type="pres">
      <dgm:prSet presAssocID="{157D7C9F-6CF4-4D3C-8730-099041D65B8C}" presName="Name37" presStyleLbl="parChTrans1D2" presStyleIdx="1" presStyleCnt="2"/>
      <dgm:spPr/>
    </dgm:pt>
    <dgm:pt modelId="{23B108AE-2A82-4AFC-8C38-AFCF45E86F2C}" type="pres">
      <dgm:prSet presAssocID="{B7EFA2B8-8D19-411D-A797-1CB4602BD8E7}" presName="hierRoot2" presStyleCnt="0">
        <dgm:presLayoutVars>
          <dgm:hierBranch val="init"/>
        </dgm:presLayoutVars>
      </dgm:prSet>
      <dgm:spPr/>
    </dgm:pt>
    <dgm:pt modelId="{D9FFB76C-C32D-4888-AFDB-6B69D33EAB15}" type="pres">
      <dgm:prSet presAssocID="{B7EFA2B8-8D19-411D-A797-1CB4602BD8E7}" presName="rootComposite" presStyleCnt="0"/>
      <dgm:spPr/>
    </dgm:pt>
    <dgm:pt modelId="{FD6A0A76-6AFA-4754-B685-0BDAF8A68A5E}" type="pres">
      <dgm:prSet presAssocID="{B7EFA2B8-8D19-411D-A797-1CB4602BD8E7}" presName="rootText" presStyleLbl="node2" presStyleIdx="1" presStyleCnt="2" custScaleX="122276">
        <dgm:presLayoutVars>
          <dgm:chPref val="3"/>
        </dgm:presLayoutVars>
      </dgm:prSet>
      <dgm:spPr/>
    </dgm:pt>
    <dgm:pt modelId="{1580D2BB-53FE-4EF3-8778-A958E12E5F3D}" type="pres">
      <dgm:prSet presAssocID="{B7EFA2B8-8D19-411D-A797-1CB4602BD8E7}" presName="rootConnector" presStyleLbl="node2" presStyleIdx="1" presStyleCnt="2"/>
      <dgm:spPr/>
    </dgm:pt>
    <dgm:pt modelId="{BF25F6DE-9265-4B22-B4FE-F542564972A3}" type="pres">
      <dgm:prSet presAssocID="{B7EFA2B8-8D19-411D-A797-1CB4602BD8E7}" presName="hierChild4" presStyleCnt="0"/>
      <dgm:spPr/>
    </dgm:pt>
    <dgm:pt modelId="{3F0605D1-01A5-44CD-A675-4001D3FF505C}" type="pres">
      <dgm:prSet presAssocID="{B7EFA2B8-8D19-411D-A797-1CB4602BD8E7}" presName="hierChild5" presStyleCnt="0"/>
      <dgm:spPr/>
    </dgm:pt>
    <dgm:pt modelId="{CA68BE52-7A60-4A5A-8E78-451DE271D59D}" type="pres">
      <dgm:prSet presAssocID="{0EED0CB7-FAD4-4986-9444-6948F5954E8C}" presName="hierChild3" presStyleCnt="0"/>
      <dgm:spPr/>
    </dgm:pt>
  </dgm:ptLst>
  <dgm:cxnLst>
    <dgm:cxn modelId="{264A5106-4653-4BAF-9141-D67FABD0538B}" type="presOf" srcId="{ED2EA98E-5057-4DEF-B877-7B7BD4A719CA}" destId="{91CD04F7-428A-421E-8D94-1C28BB1863ED}" srcOrd="0" destOrd="0" presId="urn:microsoft.com/office/officeart/2005/8/layout/orgChart1"/>
    <dgm:cxn modelId="{15C3710D-DFFE-48E3-993B-CDCF1CD59802}" srcId="{0EED0CB7-FAD4-4986-9444-6948F5954E8C}" destId="{ED2EA98E-5057-4DEF-B877-7B7BD4A719CA}" srcOrd="0" destOrd="0" parTransId="{DFED5430-8DA5-4CBB-8B61-01FFDB17396A}" sibTransId="{81EF95F8-69DE-44DE-8911-73B0C297F1D9}"/>
    <dgm:cxn modelId="{5AFFD133-43BB-4A0F-8460-875472719E93}" srcId="{017C3F0B-EEC2-4FD0-9AE1-CA07926FFF1C}" destId="{0EED0CB7-FAD4-4986-9444-6948F5954E8C}" srcOrd="0" destOrd="0" parTransId="{28610A69-4720-4CDF-A187-91621C203996}" sibTransId="{18C710C6-28A7-4971-8FAE-51278995EFDA}"/>
    <dgm:cxn modelId="{C183A35B-1623-4DF9-A178-D7F0A153B68B}" type="presOf" srcId="{DFED5430-8DA5-4CBB-8B61-01FFDB17396A}" destId="{994BBC01-C9C9-4AAB-8FCD-0285DED4149F}" srcOrd="0" destOrd="0" presId="urn:microsoft.com/office/officeart/2005/8/layout/orgChart1"/>
    <dgm:cxn modelId="{497D8E5F-1192-4F5F-A627-F0E331B4787C}" type="presOf" srcId="{B7EFA2B8-8D19-411D-A797-1CB4602BD8E7}" destId="{1580D2BB-53FE-4EF3-8778-A958E12E5F3D}" srcOrd="1" destOrd="0" presId="urn:microsoft.com/office/officeart/2005/8/layout/orgChart1"/>
    <dgm:cxn modelId="{66B790AD-57E9-4CDF-AFDC-F1A7CECF736C}" type="presOf" srcId="{ED2EA98E-5057-4DEF-B877-7B7BD4A719CA}" destId="{26DDF1D5-7AED-44ED-83BE-0E5697DE65F4}" srcOrd="1" destOrd="0" presId="urn:microsoft.com/office/officeart/2005/8/layout/orgChart1"/>
    <dgm:cxn modelId="{D8ED28AF-5713-49D1-AF05-8C29621AAED8}" type="presOf" srcId="{0EED0CB7-FAD4-4986-9444-6948F5954E8C}" destId="{005DDD4D-0738-4E63-AD9D-9E61C6EF840E}" srcOrd="0" destOrd="0" presId="urn:microsoft.com/office/officeart/2005/8/layout/orgChart1"/>
    <dgm:cxn modelId="{0BA11FBA-04DF-46DA-8533-F1BA5945B1A6}" type="presOf" srcId="{017C3F0B-EEC2-4FD0-9AE1-CA07926FFF1C}" destId="{4C3F98E2-41B9-4B55-96BB-13D65416D0F2}" srcOrd="0" destOrd="0" presId="urn:microsoft.com/office/officeart/2005/8/layout/orgChart1"/>
    <dgm:cxn modelId="{C6194DBC-F792-42C4-B637-A7E5564A8FCC}" srcId="{0EED0CB7-FAD4-4986-9444-6948F5954E8C}" destId="{B7EFA2B8-8D19-411D-A797-1CB4602BD8E7}" srcOrd="1" destOrd="0" parTransId="{157D7C9F-6CF4-4D3C-8730-099041D65B8C}" sibTransId="{2D647547-BA0A-483B-9C97-B50DAC267EC3}"/>
    <dgm:cxn modelId="{A5BB17C1-4265-4FCF-823F-53D705615B93}" type="presOf" srcId="{0EED0CB7-FAD4-4986-9444-6948F5954E8C}" destId="{5EE35E13-9C9A-42D3-BBA3-A57E39C4E470}" srcOrd="1" destOrd="0" presId="urn:microsoft.com/office/officeart/2005/8/layout/orgChart1"/>
    <dgm:cxn modelId="{4B78D7DA-B375-4B6E-A80E-38EDCE7C0747}" type="presOf" srcId="{B7EFA2B8-8D19-411D-A797-1CB4602BD8E7}" destId="{FD6A0A76-6AFA-4754-B685-0BDAF8A68A5E}" srcOrd="0" destOrd="0" presId="urn:microsoft.com/office/officeart/2005/8/layout/orgChart1"/>
    <dgm:cxn modelId="{351155E5-29DC-4660-9477-453951C08186}" type="presOf" srcId="{157D7C9F-6CF4-4D3C-8730-099041D65B8C}" destId="{E11F6126-121A-40F5-9A7D-A5E20D3BE382}" srcOrd="0" destOrd="0" presId="urn:microsoft.com/office/officeart/2005/8/layout/orgChart1"/>
    <dgm:cxn modelId="{C8C9C29B-8F31-4C80-99B8-EB56C5336531}" type="presParOf" srcId="{4C3F98E2-41B9-4B55-96BB-13D65416D0F2}" destId="{B8CBAF13-FF82-4ED9-8728-5D10C4FA0465}" srcOrd="0" destOrd="0" presId="urn:microsoft.com/office/officeart/2005/8/layout/orgChart1"/>
    <dgm:cxn modelId="{4C9CE567-48F8-436D-B201-B25D5C4FA229}" type="presParOf" srcId="{B8CBAF13-FF82-4ED9-8728-5D10C4FA0465}" destId="{59D25EF8-59CC-4788-9DC5-0AF71311FC03}" srcOrd="0" destOrd="0" presId="urn:microsoft.com/office/officeart/2005/8/layout/orgChart1"/>
    <dgm:cxn modelId="{759DC3BA-2C8E-4429-AAC6-9F2E592B9B0A}" type="presParOf" srcId="{59D25EF8-59CC-4788-9DC5-0AF71311FC03}" destId="{005DDD4D-0738-4E63-AD9D-9E61C6EF840E}" srcOrd="0" destOrd="0" presId="urn:microsoft.com/office/officeart/2005/8/layout/orgChart1"/>
    <dgm:cxn modelId="{3104AC6D-154F-40CA-95E5-AD6DB5EE053E}" type="presParOf" srcId="{59D25EF8-59CC-4788-9DC5-0AF71311FC03}" destId="{5EE35E13-9C9A-42D3-BBA3-A57E39C4E470}" srcOrd="1" destOrd="0" presId="urn:microsoft.com/office/officeart/2005/8/layout/orgChart1"/>
    <dgm:cxn modelId="{7B1273A3-27DC-4A78-863A-13C6CEE7E5DB}" type="presParOf" srcId="{B8CBAF13-FF82-4ED9-8728-5D10C4FA0465}" destId="{3846FAE9-B621-495C-87F3-CA656196EA48}" srcOrd="1" destOrd="0" presId="urn:microsoft.com/office/officeart/2005/8/layout/orgChart1"/>
    <dgm:cxn modelId="{90592C8B-0232-46BB-8EAC-BD20204410EE}" type="presParOf" srcId="{3846FAE9-B621-495C-87F3-CA656196EA48}" destId="{994BBC01-C9C9-4AAB-8FCD-0285DED4149F}" srcOrd="0" destOrd="0" presId="urn:microsoft.com/office/officeart/2005/8/layout/orgChart1"/>
    <dgm:cxn modelId="{5B146315-FD61-4173-BE9E-04C2B21AA278}" type="presParOf" srcId="{3846FAE9-B621-495C-87F3-CA656196EA48}" destId="{4ADB462A-F394-4194-AFA7-91FC114EE3CA}" srcOrd="1" destOrd="0" presId="urn:microsoft.com/office/officeart/2005/8/layout/orgChart1"/>
    <dgm:cxn modelId="{EDC5AB65-7E3F-423F-BC0F-09B43F35BDF0}" type="presParOf" srcId="{4ADB462A-F394-4194-AFA7-91FC114EE3CA}" destId="{226462E7-97AF-42FB-BC7A-B10318DADE3D}" srcOrd="0" destOrd="0" presId="urn:microsoft.com/office/officeart/2005/8/layout/orgChart1"/>
    <dgm:cxn modelId="{3468ECA2-3CB7-4470-B449-B6DFA8116AF5}" type="presParOf" srcId="{226462E7-97AF-42FB-BC7A-B10318DADE3D}" destId="{91CD04F7-428A-421E-8D94-1C28BB1863ED}" srcOrd="0" destOrd="0" presId="urn:microsoft.com/office/officeart/2005/8/layout/orgChart1"/>
    <dgm:cxn modelId="{337125F2-96CB-44CB-9DF7-EAD92CE274D6}" type="presParOf" srcId="{226462E7-97AF-42FB-BC7A-B10318DADE3D}" destId="{26DDF1D5-7AED-44ED-83BE-0E5697DE65F4}" srcOrd="1" destOrd="0" presId="urn:microsoft.com/office/officeart/2005/8/layout/orgChart1"/>
    <dgm:cxn modelId="{784CB14C-72ED-46D6-8634-4779A47B5D9A}" type="presParOf" srcId="{4ADB462A-F394-4194-AFA7-91FC114EE3CA}" destId="{3DC922E8-3A60-4BD6-9EAD-F21674BB793E}" srcOrd="1" destOrd="0" presId="urn:microsoft.com/office/officeart/2005/8/layout/orgChart1"/>
    <dgm:cxn modelId="{B4178783-276E-4B5A-938E-6B1D8314861E}" type="presParOf" srcId="{4ADB462A-F394-4194-AFA7-91FC114EE3CA}" destId="{C5CB661E-770C-4E6B-8A3C-441A565691F3}" srcOrd="2" destOrd="0" presId="urn:microsoft.com/office/officeart/2005/8/layout/orgChart1"/>
    <dgm:cxn modelId="{820E4CF1-A333-4D44-BD60-310AA69E5EAF}" type="presParOf" srcId="{3846FAE9-B621-495C-87F3-CA656196EA48}" destId="{E11F6126-121A-40F5-9A7D-A5E20D3BE382}" srcOrd="2" destOrd="0" presId="urn:microsoft.com/office/officeart/2005/8/layout/orgChart1"/>
    <dgm:cxn modelId="{216CDA93-DF65-4D20-9AA5-107B992343BC}" type="presParOf" srcId="{3846FAE9-B621-495C-87F3-CA656196EA48}" destId="{23B108AE-2A82-4AFC-8C38-AFCF45E86F2C}" srcOrd="3" destOrd="0" presId="urn:microsoft.com/office/officeart/2005/8/layout/orgChart1"/>
    <dgm:cxn modelId="{EE1BC21B-AF00-48DF-9506-61488E4C42F3}" type="presParOf" srcId="{23B108AE-2A82-4AFC-8C38-AFCF45E86F2C}" destId="{D9FFB76C-C32D-4888-AFDB-6B69D33EAB15}" srcOrd="0" destOrd="0" presId="urn:microsoft.com/office/officeart/2005/8/layout/orgChart1"/>
    <dgm:cxn modelId="{0C73EC09-B954-4471-A59A-3385B7B245D5}" type="presParOf" srcId="{D9FFB76C-C32D-4888-AFDB-6B69D33EAB15}" destId="{FD6A0A76-6AFA-4754-B685-0BDAF8A68A5E}" srcOrd="0" destOrd="0" presId="urn:microsoft.com/office/officeart/2005/8/layout/orgChart1"/>
    <dgm:cxn modelId="{59DCB919-3C38-4355-80E6-709753D7F8A9}" type="presParOf" srcId="{D9FFB76C-C32D-4888-AFDB-6B69D33EAB15}" destId="{1580D2BB-53FE-4EF3-8778-A958E12E5F3D}" srcOrd="1" destOrd="0" presId="urn:microsoft.com/office/officeart/2005/8/layout/orgChart1"/>
    <dgm:cxn modelId="{38522F79-1D91-443A-9FF2-60A40C62BC44}" type="presParOf" srcId="{23B108AE-2A82-4AFC-8C38-AFCF45E86F2C}" destId="{BF25F6DE-9265-4B22-B4FE-F542564972A3}" srcOrd="1" destOrd="0" presId="urn:microsoft.com/office/officeart/2005/8/layout/orgChart1"/>
    <dgm:cxn modelId="{0D0346CE-E3AD-4BE1-B4DD-79D95DA159C1}" type="presParOf" srcId="{23B108AE-2A82-4AFC-8C38-AFCF45E86F2C}" destId="{3F0605D1-01A5-44CD-A675-4001D3FF505C}" srcOrd="2" destOrd="0" presId="urn:microsoft.com/office/officeart/2005/8/layout/orgChart1"/>
    <dgm:cxn modelId="{03AA920B-5183-482B-B3FF-2F6B5F136657}" type="presParOf" srcId="{B8CBAF13-FF82-4ED9-8728-5D10C4FA0465}" destId="{CA68BE52-7A60-4A5A-8E78-451DE271D59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F6126-121A-40F5-9A7D-A5E20D3BE382}">
      <dsp:nvSpPr>
        <dsp:cNvPr id="0" name=""/>
        <dsp:cNvSpPr/>
      </dsp:nvSpPr>
      <dsp:spPr>
        <a:xfrm>
          <a:off x="4622126" y="1589108"/>
          <a:ext cx="1921832" cy="667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541"/>
              </a:lnTo>
              <a:lnTo>
                <a:pt x="1921832" y="333541"/>
              </a:lnTo>
              <a:lnTo>
                <a:pt x="1921832" y="667082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4BBC01-C9C9-4AAB-8FCD-0285DED4149F}">
      <dsp:nvSpPr>
        <dsp:cNvPr id="0" name=""/>
        <dsp:cNvSpPr/>
      </dsp:nvSpPr>
      <dsp:spPr>
        <a:xfrm>
          <a:off x="2346485" y="1589108"/>
          <a:ext cx="2275640" cy="667082"/>
        </a:xfrm>
        <a:custGeom>
          <a:avLst/>
          <a:gdLst/>
          <a:ahLst/>
          <a:cxnLst/>
          <a:rect l="0" t="0" r="0" b="0"/>
          <a:pathLst>
            <a:path>
              <a:moveTo>
                <a:pt x="2275640" y="0"/>
              </a:moveTo>
              <a:lnTo>
                <a:pt x="2275640" y="333541"/>
              </a:lnTo>
              <a:lnTo>
                <a:pt x="0" y="333541"/>
              </a:lnTo>
              <a:lnTo>
                <a:pt x="0" y="667082"/>
              </a:lnTo>
            </a:path>
          </a:pathLst>
        </a:custGeom>
        <a:noFill/>
        <a:ln w="48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5DDD4D-0738-4E63-AD9D-9E61C6EF840E}">
      <dsp:nvSpPr>
        <dsp:cNvPr id="0" name=""/>
        <dsp:cNvSpPr/>
      </dsp:nvSpPr>
      <dsp:spPr>
        <a:xfrm>
          <a:off x="3033834" y="816"/>
          <a:ext cx="3176583" cy="15882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300" b="1" kern="1200" dirty="0">
              <a:solidFill>
                <a:schemeClr val="bg1"/>
              </a:solidFill>
            </a:rPr>
            <a:t>Soğuk uygulamalar</a:t>
          </a:r>
          <a:endParaRPr lang="tr-TR" sz="4300" kern="1200" dirty="0">
            <a:solidFill>
              <a:schemeClr val="bg1"/>
            </a:solidFill>
          </a:endParaRPr>
        </a:p>
      </dsp:txBody>
      <dsp:txXfrm>
        <a:off x="3033834" y="816"/>
        <a:ext cx="3176583" cy="1588291"/>
      </dsp:txXfrm>
    </dsp:sp>
    <dsp:sp modelId="{91CD04F7-428A-421E-8D94-1C28BB1863ED}">
      <dsp:nvSpPr>
        <dsp:cNvPr id="0" name=""/>
        <dsp:cNvSpPr/>
      </dsp:nvSpPr>
      <dsp:spPr>
        <a:xfrm>
          <a:off x="758193" y="2256190"/>
          <a:ext cx="3176583" cy="15882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300" b="1" kern="1200" dirty="0">
              <a:solidFill>
                <a:srgbClr val="FFFF00"/>
              </a:solidFill>
            </a:rPr>
            <a:t>soğukta muhafaza</a:t>
          </a:r>
          <a:endParaRPr lang="tr-TR" sz="4300" kern="1200" dirty="0">
            <a:solidFill>
              <a:srgbClr val="FFFF00"/>
            </a:solidFill>
          </a:endParaRPr>
        </a:p>
      </dsp:txBody>
      <dsp:txXfrm>
        <a:off x="758193" y="2256190"/>
        <a:ext cx="3176583" cy="1588291"/>
      </dsp:txXfrm>
    </dsp:sp>
    <dsp:sp modelId="{FD6A0A76-6AFA-4754-B685-0BDAF8A68A5E}">
      <dsp:nvSpPr>
        <dsp:cNvPr id="0" name=""/>
        <dsp:cNvSpPr/>
      </dsp:nvSpPr>
      <dsp:spPr>
        <a:xfrm>
          <a:off x="4601859" y="2256190"/>
          <a:ext cx="3884198" cy="15882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300" b="1" kern="1200" dirty="0">
              <a:solidFill>
                <a:srgbClr val="00B0F0"/>
              </a:solidFill>
            </a:rPr>
            <a:t>dondurarak muhafaza</a:t>
          </a:r>
          <a:endParaRPr lang="tr-TR" sz="4300" kern="1200" dirty="0">
            <a:solidFill>
              <a:srgbClr val="00B0F0"/>
            </a:solidFill>
          </a:endParaRPr>
        </a:p>
      </dsp:txBody>
      <dsp:txXfrm>
        <a:off x="4601859" y="2256190"/>
        <a:ext cx="3884198" cy="1588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ar-SY"/>
              <a:t>20/10/1447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19" name="Instructional Text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sz="1200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sz="1200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ar-SY"/>
              <a:t>20/10/1447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02B9795-92DC-40DC-A1CA-9A4B349D7824}" type="datetimeFigureOut">
              <a:rPr lang="ar-SY"/>
              <a:pPr/>
              <a:t>20/10/1447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/>
              <a:pPr/>
              <a:t>‹#›</a:t>
            </a:fld>
            <a:endParaRPr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1310656"/>
            <a:ext cx="5734050" cy="3201129"/>
          </a:xfrm>
        </p:spPr>
        <p:txBody>
          <a:bodyPr anchor="ctr">
            <a:normAutofit/>
          </a:bodyPr>
          <a:lstStyle/>
          <a:p>
            <a:pPr algn="ctr" rtl="0"/>
            <a:r>
              <a:rPr lang="en-US" sz="4000" dirty="0"/>
              <a:t>GDM 403 </a:t>
            </a:r>
            <a:br>
              <a:rPr lang="tr-TR" sz="4000" dirty="0"/>
            </a:br>
            <a:r>
              <a:rPr lang="tr-TR" sz="4000" dirty="0"/>
              <a:t>Temel İşlemler Uygulamaları</a:t>
            </a:r>
            <a:br>
              <a:rPr lang="tr-TR" sz="4000" dirty="0"/>
            </a:br>
            <a:r>
              <a:rPr lang="tr-TR" dirty="0">
                <a:solidFill>
                  <a:srgbClr val="FF0000"/>
                </a:solidFill>
              </a:rPr>
              <a:t>Soğutma</a:t>
            </a:r>
            <a:endParaRPr lang="tr-TR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2060"/>
                </a:solidFill>
              </a:rPr>
              <a:t>Mühendislik Mimarlık Fakültesi </a:t>
            </a:r>
          </a:p>
          <a:p>
            <a:pPr rtl="0">
              <a:lnSpc>
                <a:spcPct val="100000"/>
              </a:lnSpc>
            </a:pPr>
            <a:r>
              <a:rPr lang="tr-TR" sz="2400" dirty="0"/>
              <a:t>Gıda Mühendisliği Bölümü</a:t>
            </a:r>
          </a:p>
          <a:p>
            <a:pPr rtl="0">
              <a:lnSpc>
                <a:spcPct val="100000"/>
              </a:lnSpc>
            </a:pPr>
            <a:r>
              <a:rPr lang="tr-TR" sz="24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Dr. </a:t>
            </a:r>
            <a:r>
              <a:rPr lang="tr-TR" sz="240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Farhan ALFİN</a:t>
            </a:r>
            <a:endParaRPr lang="tr-TR" sz="24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Placeholder 3" descr="Open book on table, blurred shelves of books in background" title="Sample Picture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6C22D06-055E-46B7-811B-C4AC6363F23D}"/>
              </a:ext>
            </a:extLst>
          </p:cNvPr>
          <p:cNvSpPr/>
          <p:nvPr/>
        </p:nvSpPr>
        <p:spPr>
          <a:xfrm>
            <a:off x="1742279" y="374073"/>
            <a:ext cx="8910589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8335" indent="-648335" algn="just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Tablo 1 </a:t>
            </a:r>
            <a:r>
              <a:rPr lang="tr-TR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Bazı gıda gruplarının soğukta muhafazasında uygulanan sıcaklıklar 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923341A-EA97-4112-8978-F2ED9BA40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279" y="1050698"/>
            <a:ext cx="8421033" cy="558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07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Dondurarak muhafazada </a:t>
            </a:r>
            <a:r>
              <a:rPr lang="tr-TR" sz="2800" b="1" dirty="0">
                <a:solidFill>
                  <a:schemeClr val="tx2"/>
                </a:solidFill>
              </a:rPr>
              <a:t>ise gıda önce dondurulmakta ve ilke olarak mutlaka </a:t>
            </a:r>
            <a:r>
              <a:rPr lang="tr-TR" sz="2800" b="1" dirty="0">
                <a:solidFill>
                  <a:srgbClr val="0070C0"/>
                </a:solidFill>
              </a:rPr>
              <a:t>-10 °C'nin altında</a:t>
            </a:r>
            <a:r>
              <a:rPr lang="tr-TR" sz="2800" b="1" dirty="0"/>
              <a:t>; </a:t>
            </a:r>
            <a:r>
              <a:rPr lang="tr-TR" sz="2800" b="1" dirty="0">
                <a:solidFill>
                  <a:schemeClr val="tx2"/>
                </a:solidFill>
              </a:rPr>
              <a:t>fakat genellikle </a:t>
            </a:r>
            <a:r>
              <a:rPr lang="tr-TR" sz="2800" b="1" dirty="0">
                <a:solidFill>
                  <a:srgbClr val="FF0000"/>
                </a:solidFill>
              </a:rPr>
              <a:t>-18 °C ile -20 °C'de hatta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chemeClr val="tx2"/>
                </a:solidFill>
              </a:rPr>
              <a:t>son yıllarda olduğu gibi </a:t>
            </a:r>
            <a:r>
              <a:rPr lang="tr-TR" sz="2800" b="1" dirty="0">
                <a:solidFill>
                  <a:srgbClr val="7030A0"/>
                </a:solidFill>
              </a:rPr>
              <a:t>-25 °C civarında </a:t>
            </a:r>
            <a:r>
              <a:rPr lang="tr-TR" sz="2800" b="1" dirty="0">
                <a:solidFill>
                  <a:schemeClr val="tx2"/>
                </a:solidFill>
              </a:rPr>
              <a:t>donmuş halde depolanmaktadır.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koşullarda, herhangi mikrobiyolojik bozulma olmaksızın </a:t>
            </a:r>
            <a:r>
              <a:rPr lang="tr-TR" sz="2800" b="1" dirty="0">
                <a:solidFill>
                  <a:srgbClr val="00B050"/>
                </a:solidFill>
              </a:rPr>
              <a:t>aylarca</a:t>
            </a:r>
            <a:r>
              <a:rPr lang="tr-TR" sz="2800" b="1" dirty="0">
                <a:solidFill>
                  <a:schemeClr val="tx2"/>
                </a:solidFill>
              </a:rPr>
              <a:t>, hatta </a:t>
            </a:r>
            <a:r>
              <a:rPr lang="tr-TR" sz="2800" b="1" dirty="0">
                <a:solidFill>
                  <a:srgbClr val="FF0000"/>
                </a:solidFill>
              </a:rPr>
              <a:t>yıllarca</a:t>
            </a:r>
            <a:r>
              <a:rPr lang="tr-TR" sz="2800" b="1" dirty="0">
                <a:solidFill>
                  <a:schemeClr val="tx2"/>
                </a:solidFill>
              </a:rPr>
              <a:t> depolanabilmektedir. </a:t>
            </a:r>
          </a:p>
        </p:txBody>
      </p:sp>
    </p:spTree>
    <p:extLst>
      <p:ext uri="{BB962C8B-B14F-4D97-AF65-F5344CB8AC3E}">
        <p14:creationId xmlns:p14="http://schemas.microsoft.com/office/powerpoint/2010/main" val="20471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Eğer soğuk uygulaması </a:t>
            </a:r>
            <a:r>
              <a:rPr lang="tr-TR" sz="2800" b="1" dirty="0">
                <a:solidFill>
                  <a:srgbClr val="7030A0"/>
                </a:solidFill>
              </a:rPr>
              <a:t>depo atmosferinin bileşiminin değiştirilmesi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bu bileşimin kontrol altında tutulması </a:t>
            </a:r>
            <a:r>
              <a:rPr lang="tr-TR" sz="2800" b="1" dirty="0">
                <a:solidFill>
                  <a:schemeClr val="tx2"/>
                </a:solidFill>
              </a:rPr>
              <a:t>yöntemiyle birleştirilerek yeni bir yönteme dönüştürülürse, muhafazada gerek süre, gerekse ürün kalitesi açısından çok etkin bir sonuç elde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353275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depo atmosferinin </a:t>
            </a:r>
            <a:r>
              <a:rPr lang="tr-TR" sz="2800" b="1" dirty="0">
                <a:solidFill>
                  <a:srgbClr val="FF0000"/>
                </a:solidFill>
              </a:rPr>
              <a:t>oksijen oranı düşürülür </a:t>
            </a:r>
            <a:r>
              <a:rPr lang="tr-TR" sz="2800" b="1" dirty="0">
                <a:solidFill>
                  <a:schemeClr val="tx2"/>
                </a:solidFill>
              </a:rPr>
              <a:t>veya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70C0"/>
                </a:solidFill>
              </a:rPr>
              <a:t>karbondioksit oranı yükseltilir </a:t>
            </a:r>
            <a:r>
              <a:rPr lang="tr-TR" sz="2800" b="1" dirty="0">
                <a:solidFill>
                  <a:schemeClr val="tx2"/>
                </a:solidFill>
              </a:rPr>
              <a:t>veya; aynı anda her ikisi birlikte yapılırsa, depolanan meyve ve </a:t>
            </a:r>
            <a:r>
              <a:rPr lang="tr-TR" sz="2800" b="1" dirty="0">
                <a:solidFill>
                  <a:srgbClr val="00B050"/>
                </a:solidFill>
              </a:rPr>
              <a:t>sebzelerin solunum hızı yavaşlamakta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chemeClr val="tx2"/>
                </a:solidFill>
              </a:rPr>
              <a:t>mikrobiyolojik faaliyetler sınırlanmakta ve böylece </a:t>
            </a:r>
            <a:r>
              <a:rPr lang="tr-TR" sz="2800" b="1" dirty="0">
                <a:solidFill>
                  <a:srgbClr val="7030A0"/>
                </a:solidFill>
              </a:rPr>
              <a:t>daha uzun bir muhafaza süresine </a:t>
            </a:r>
            <a:r>
              <a:rPr lang="tr-TR" sz="2800" b="1" dirty="0">
                <a:solidFill>
                  <a:schemeClr val="tx2"/>
                </a:solidFill>
              </a:rPr>
              <a:t>ve kalite açısından daha üstün bir sonuca ulaşılabilmektedir</a:t>
            </a:r>
          </a:p>
        </p:txBody>
      </p:sp>
    </p:spTree>
    <p:extLst>
      <p:ext uri="{BB962C8B-B14F-4D97-AF65-F5344CB8AC3E}">
        <p14:creationId xmlns:p14="http://schemas.microsoft.com/office/powerpoint/2010/main" val="6042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2060"/>
                </a:solidFill>
              </a:rPr>
              <a:t>Depo</a:t>
            </a:r>
            <a:r>
              <a:rPr lang="tr-TR" sz="2800" b="1" dirty="0">
                <a:solidFill>
                  <a:schemeClr val="tx2"/>
                </a:solidFill>
              </a:rPr>
              <a:t> veya </a:t>
            </a:r>
            <a:r>
              <a:rPr lang="tr-TR" sz="2800" b="1" dirty="0">
                <a:solidFill>
                  <a:srgbClr val="00B050"/>
                </a:solidFill>
              </a:rPr>
              <a:t>ambalaj</a:t>
            </a:r>
            <a:r>
              <a:rPr lang="tr-TR" sz="2800" b="1" dirty="0">
                <a:solidFill>
                  <a:schemeClr val="tx2"/>
                </a:solidFill>
              </a:rPr>
              <a:t> atmosferinin değiştirilerek kontrol edilmesi ilkesine dayanan bu uygulama;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"</a:t>
            </a:r>
            <a:r>
              <a:rPr lang="tr-TR" sz="2800" b="1" dirty="0">
                <a:solidFill>
                  <a:srgbClr val="FF0000"/>
                </a:solidFill>
              </a:rPr>
              <a:t>kontrollü atmosferde depolama </a:t>
            </a:r>
          </a:p>
          <a:p>
            <a:pPr marL="0" indent="0" algn="l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		</a:t>
            </a:r>
            <a:r>
              <a:rPr lang="tr-TR" sz="2800" b="1" dirty="0">
                <a:solidFill>
                  <a:schemeClr val="tx2"/>
                </a:solidFill>
              </a:rPr>
              <a:t>(</a:t>
            </a:r>
            <a:r>
              <a:rPr lang="en-US" sz="2800" b="1" dirty="0">
                <a:solidFill>
                  <a:schemeClr val="tx2"/>
                </a:solidFill>
              </a:rPr>
              <a:t>Controlled-Atmosphere Storage</a:t>
            </a:r>
            <a:r>
              <a:rPr lang="tr-TR" sz="2800" b="1" dirty="0">
                <a:solidFill>
                  <a:schemeClr val="tx2"/>
                </a:solidFill>
              </a:rPr>
              <a:t>: CAS),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Modifiye</a:t>
            </a:r>
            <a:r>
              <a:rPr lang="tr-TR" sz="2800" b="1" dirty="0">
                <a:solidFill>
                  <a:srgbClr val="FF0000"/>
                </a:solidFill>
              </a:rPr>
              <a:t> atmosferde depolama </a:t>
            </a:r>
          </a:p>
          <a:p>
            <a:pPr marL="0" indent="0" algn="l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		</a:t>
            </a:r>
            <a:r>
              <a:rPr lang="tr-TR" sz="2800" b="1" dirty="0">
                <a:solidFill>
                  <a:schemeClr val="tx2"/>
                </a:solidFill>
              </a:rPr>
              <a:t>(</a:t>
            </a:r>
            <a:r>
              <a:rPr lang="en-US" sz="2800" b="1" dirty="0">
                <a:solidFill>
                  <a:schemeClr val="tx2"/>
                </a:solidFill>
              </a:rPr>
              <a:t>Modified-Atmosphere Storage:</a:t>
            </a:r>
            <a:r>
              <a:rPr lang="tr-TR" sz="2800" b="1" dirty="0">
                <a:solidFill>
                  <a:schemeClr val="tx2"/>
                </a:solidFill>
              </a:rPr>
              <a:t> MAS) ve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modifiye</a:t>
            </a:r>
            <a:r>
              <a:rPr lang="tr-TR" sz="2800" b="1" dirty="0">
                <a:solidFill>
                  <a:srgbClr val="FF0000"/>
                </a:solidFill>
              </a:rPr>
              <a:t> atmosferde paketleme </a:t>
            </a:r>
          </a:p>
          <a:p>
            <a:pPr marL="0" indent="0" algn="l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		</a:t>
            </a:r>
            <a:r>
              <a:rPr lang="tr-TR" sz="2800" b="1" dirty="0">
                <a:solidFill>
                  <a:schemeClr val="tx2"/>
                </a:solidFill>
              </a:rPr>
              <a:t>(</a:t>
            </a:r>
            <a:r>
              <a:rPr lang="en-US" sz="2800" b="1" dirty="0">
                <a:solidFill>
                  <a:schemeClr val="tx2"/>
                </a:solidFill>
              </a:rPr>
              <a:t>Modified-Atmosphere Packaging</a:t>
            </a:r>
            <a:r>
              <a:rPr lang="tr-TR" sz="2800" b="1" dirty="0">
                <a:solidFill>
                  <a:schemeClr val="tx2"/>
                </a:solidFill>
              </a:rPr>
              <a:t> : MAP) </a:t>
            </a:r>
          </a:p>
          <a:p>
            <a:pPr marL="0" indent="0" algn="l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gibi üç farklı yöntem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382609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Kontrollü atmosferde depolama </a:t>
            </a:r>
            <a:r>
              <a:rPr lang="tr-TR" sz="2800" b="1" dirty="0">
                <a:solidFill>
                  <a:schemeClr val="tx2"/>
                </a:solidFill>
              </a:rPr>
              <a:t>(CAS), meyve ve sebze gibi </a:t>
            </a:r>
            <a:r>
              <a:rPr lang="tr-TR" sz="2800" b="1" dirty="0">
                <a:solidFill>
                  <a:srgbClr val="00B050"/>
                </a:solidFill>
              </a:rPr>
              <a:t>solunum yapan ürünlerde </a:t>
            </a:r>
            <a:r>
              <a:rPr lang="tr-TR" sz="2800" b="1" dirty="0">
                <a:solidFill>
                  <a:schemeClr val="tx2"/>
                </a:solidFill>
              </a:rPr>
              <a:t>uygulanmakta olup, bu yöntemde </a:t>
            </a:r>
            <a:r>
              <a:rPr lang="tr-TR" sz="2800" b="1" dirty="0">
                <a:solidFill>
                  <a:srgbClr val="002060"/>
                </a:solidFill>
              </a:rPr>
              <a:t>atmosferindeki </a:t>
            </a:r>
            <a:r>
              <a:rPr lang="tr-TR" sz="2800" b="1" dirty="0">
                <a:solidFill>
                  <a:srgbClr val="FF0000"/>
                </a:solidFill>
              </a:rPr>
              <a:t>oksijen</a:t>
            </a:r>
            <a:r>
              <a:rPr lang="tr-TR" sz="2800" b="1" dirty="0">
                <a:solidFill>
                  <a:srgbClr val="002060"/>
                </a:solidFill>
              </a:rPr>
              <a:t> ve </a:t>
            </a:r>
            <a:r>
              <a:rPr lang="tr-TR" sz="2800" b="1" dirty="0">
                <a:solidFill>
                  <a:srgbClr val="0070C0"/>
                </a:solidFill>
              </a:rPr>
              <a:t>karbondioksit</a:t>
            </a:r>
            <a:r>
              <a:rPr lang="tr-TR" sz="2800" b="1" dirty="0">
                <a:solidFill>
                  <a:srgbClr val="002060"/>
                </a:solidFill>
              </a:rPr>
              <a:t> konsantrasyonu </a:t>
            </a:r>
            <a:r>
              <a:rPr lang="tr-TR" sz="2800" b="1" dirty="0">
                <a:solidFill>
                  <a:schemeClr val="tx2"/>
                </a:solidFill>
              </a:rPr>
              <a:t>devamlı ve duyarlı olarak izlenmekte ve öngörülen konsantrasyonlar değiştikçe istenen düzeye ayarlanmaktadır.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Tablo 2'da bazı meyve ve sebzelerin CA depolanmasında, depo atmosferinin CO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ve oksijen oranları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362824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317DB55-E419-43EF-B42E-DCA91B894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572" y="374073"/>
            <a:ext cx="6324827" cy="6182238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B29093FE-C721-4B89-BC1C-611C6DD6847C}"/>
              </a:ext>
            </a:extLst>
          </p:cNvPr>
          <p:cNvSpPr/>
          <p:nvPr/>
        </p:nvSpPr>
        <p:spPr>
          <a:xfrm>
            <a:off x="391886" y="1156868"/>
            <a:ext cx="380749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8335" indent="-648335" algn="just"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Tablo 2 </a:t>
            </a:r>
            <a:r>
              <a:rPr lang="tr-TR" sz="2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Bazı meyve ve sebzelerin CA depolanmasında maksimum karbondioksit ve minimum oksijen düzeyleri, % </a:t>
            </a:r>
          </a:p>
        </p:txBody>
      </p:sp>
    </p:spTree>
    <p:extLst>
      <p:ext uri="{BB962C8B-B14F-4D97-AF65-F5344CB8AC3E}">
        <p14:creationId xmlns:p14="http://schemas.microsoft.com/office/powerpoint/2010/main" val="291277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Modifiye</a:t>
            </a:r>
            <a:r>
              <a:rPr lang="tr-TR" sz="2800" b="1" dirty="0">
                <a:solidFill>
                  <a:srgbClr val="FF0000"/>
                </a:solidFill>
              </a:rPr>
              <a:t> atmosferde depolamada </a:t>
            </a:r>
            <a:r>
              <a:rPr lang="tr-TR" sz="2800" b="1" dirty="0">
                <a:solidFill>
                  <a:schemeClr val="tx2"/>
                </a:solidFill>
              </a:rPr>
              <a:t>(MAS) ise, </a:t>
            </a:r>
            <a:r>
              <a:rPr lang="tr-TR" sz="2800" b="1" dirty="0">
                <a:solidFill>
                  <a:srgbClr val="00B050"/>
                </a:solidFill>
              </a:rPr>
              <a:t>sızdırmaz nitelikteki bir deponun </a:t>
            </a:r>
            <a:r>
              <a:rPr lang="tr-TR" sz="2800" b="1" dirty="0">
                <a:solidFill>
                  <a:srgbClr val="0070C0"/>
                </a:solidFill>
              </a:rPr>
              <a:t>atmosfer bileşimi</a:t>
            </a:r>
            <a:r>
              <a:rPr lang="tr-TR" sz="2800" b="1" dirty="0">
                <a:solidFill>
                  <a:schemeClr val="tx2"/>
                </a:solidFill>
              </a:rPr>
              <a:t>, depolanan ürünün normal </a:t>
            </a:r>
            <a:r>
              <a:rPr lang="tr-TR" sz="2800" b="1" dirty="0">
                <a:solidFill>
                  <a:srgbClr val="0070C0"/>
                </a:solidFill>
              </a:rPr>
              <a:t>solunumuyla</a:t>
            </a:r>
            <a:r>
              <a:rPr lang="tr-TR" sz="2800" b="1" dirty="0">
                <a:solidFill>
                  <a:schemeClr val="tx2"/>
                </a:solidFill>
              </a:rPr>
              <a:t> kendiliğinden değişmesine bırakılmakta ve </a:t>
            </a:r>
            <a:r>
              <a:rPr lang="tr-TR" sz="2800" b="1" dirty="0">
                <a:solidFill>
                  <a:srgbClr val="7030A0"/>
                </a:solidFill>
              </a:rPr>
              <a:t>atmosfer bileşimine çok az müdahale </a:t>
            </a:r>
            <a:r>
              <a:rPr lang="tr-TR" sz="2800" b="1" dirty="0">
                <a:solidFill>
                  <a:schemeClr val="tx2"/>
                </a:solidFill>
              </a:rPr>
              <a:t>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yöntem de yine, sadece meyve ve sebzeler gibi solunum yapan ürünlere uygulanmaktadır. </a:t>
            </a:r>
          </a:p>
        </p:txBody>
      </p:sp>
    </p:spTree>
    <p:extLst>
      <p:ext uri="{BB962C8B-B14F-4D97-AF65-F5344CB8AC3E}">
        <p14:creationId xmlns:p14="http://schemas.microsoft.com/office/powerpoint/2010/main" val="175760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FF0000"/>
                </a:solidFill>
              </a:rPr>
              <a:t>Modifiye</a:t>
            </a:r>
            <a:r>
              <a:rPr lang="tr-TR" sz="2800" b="1" dirty="0">
                <a:solidFill>
                  <a:srgbClr val="FF0000"/>
                </a:solidFill>
              </a:rPr>
              <a:t> atmosferde paketlemede </a:t>
            </a:r>
            <a:r>
              <a:rPr lang="tr-TR" sz="2800" b="1" dirty="0">
                <a:solidFill>
                  <a:schemeClr val="tx2"/>
                </a:solidFill>
              </a:rPr>
              <a:t>(MAP) ise; gıdalar istenen niteliklerde </a:t>
            </a:r>
            <a:r>
              <a:rPr lang="tr-TR" sz="2800" b="1" dirty="0">
                <a:solidFill>
                  <a:srgbClr val="0070C0"/>
                </a:solidFill>
              </a:rPr>
              <a:t>geçirgenliğe</a:t>
            </a:r>
            <a:r>
              <a:rPr lang="tr-TR" sz="2800" b="1" dirty="0">
                <a:solidFill>
                  <a:schemeClr val="tx2"/>
                </a:solidFill>
              </a:rPr>
              <a:t> sahip </a:t>
            </a:r>
            <a:r>
              <a:rPr lang="tr-TR" sz="2800" b="1" dirty="0">
                <a:solidFill>
                  <a:srgbClr val="00B050"/>
                </a:solidFill>
              </a:rPr>
              <a:t>özel ambalajlara </a:t>
            </a:r>
            <a:r>
              <a:rPr lang="tr-TR" sz="2800" b="1" dirty="0">
                <a:solidFill>
                  <a:schemeClr val="tx2"/>
                </a:solidFill>
              </a:rPr>
              <a:t>doldurulmakta ve ambalaj kapatılırken içerisine </a:t>
            </a:r>
            <a:r>
              <a:rPr lang="tr-TR" sz="2800" b="1" dirty="0">
                <a:solidFill>
                  <a:srgbClr val="7030A0"/>
                </a:solidFill>
              </a:rPr>
              <a:t>belli bileşimde bir gaz enjekte </a:t>
            </a:r>
            <a:r>
              <a:rPr lang="tr-TR" sz="2800" b="1" dirty="0">
                <a:solidFill>
                  <a:schemeClr val="tx2"/>
                </a:solidFill>
              </a:rPr>
              <a:t>edilmektedir.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Gazın bileşimi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50"/>
                </a:solidFill>
              </a:rPr>
              <a:t>ambalajlanan gıdaya </a:t>
            </a:r>
            <a:r>
              <a:rPr lang="tr-TR" sz="2800" b="1" dirty="0">
                <a:solidFill>
                  <a:schemeClr val="tx2"/>
                </a:solidFill>
              </a:rPr>
              <a:t>özgü nitelikte seçilmektedir.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Ambalaj materyalinin geçirgen özellikleri, bu bileşimi, depolama süresince belli düzeyde sabit tutmaktadır. </a:t>
            </a:r>
          </a:p>
        </p:txBody>
      </p:sp>
    </p:spTree>
    <p:extLst>
      <p:ext uri="{BB962C8B-B14F-4D97-AF65-F5344CB8AC3E}">
        <p14:creationId xmlns:p14="http://schemas.microsoft.com/office/powerpoint/2010/main" val="281717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yöntem herhangi bir proses uygulanmamış gıdalarla, </a:t>
            </a:r>
            <a:r>
              <a:rPr lang="tr-TR" sz="2800" b="1" dirty="0">
                <a:solidFill>
                  <a:srgbClr val="0070C0"/>
                </a:solidFill>
              </a:rPr>
              <a:t>minimum işlem görmüş </a:t>
            </a:r>
            <a:r>
              <a:rPr lang="tr-TR" sz="2800" b="1" dirty="0">
                <a:solidFill>
                  <a:schemeClr val="tx2"/>
                </a:solidFill>
              </a:rPr>
              <a:t>bazı gıdalara (doğranmış meyve ve sebzeler, peynirler, pişirilmiş et, salata, sandviç vs.) uygulanmaktadır.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Tablo 3’te bazı gıdalar için </a:t>
            </a:r>
            <a:r>
              <a:rPr lang="tr-TR" sz="2800" b="1" dirty="0">
                <a:solidFill>
                  <a:srgbClr val="00B050"/>
                </a:solidFill>
              </a:rPr>
              <a:t>önerilen atmosfer bileşimleri </a:t>
            </a:r>
            <a:r>
              <a:rPr lang="tr-TR" sz="2800" b="1" dirty="0">
                <a:solidFill>
                  <a:schemeClr val="tx2"/>
                </a:solidFill>
              </a:rPr>
              <a:t>verilmiştir.</a:t>
            </a:r>
          </a:p>
        </p:txBody>
      </p:sp>
    </p:spTree>
    <p:extLst>
      <p:ext uri="{BB962C8B-B14F-4D97-AF65-F5344CB8AC3E}">
        <p14:creationId xmlns:p14="http://schemas.microsoft.com/office/powerpoint/2010/main" val="95514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dirty="0"/>
              <a:t>Gıdaların muhafazasında soğuk uygulaması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/>
              <a:t>Giriş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/>
              <a:t>Soğukta Muhafaza Edilen Bitkisel Dokuların Solunum Isıları</a:t>
            </a:r>
          </a:p>
          <a:p>
            <a:pPr lvl="1" algn="l" rtl="0">
              <a:lnSpc>
                <a:spcPct val="150000"/>
              </a:lnSpc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FDECCBF-4FC2-42D1-A154-6431EF1CF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5637" y="374074"/>
            <a:ext cx="8118394" cy="5957454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B09F6AD6-14C0-4522-A58D-7AD251E3F93E}"/>
              </a:ext>
            </a:extLst>
          </p:cNvPr>
          <p:cNvSpPr/>
          <p:nvPr/>
        </p:nvSpPr>
        <p:spPr>
          <a:xfrm>
            <a:off x="551542" y="1084390"/>
            <a:ext cx="2699658" cy="4536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8335" indent="-648335" algn="just"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Tablo 3</a:t>
            </a:r>
            <a:r>
              <a:rPr lang="tr-TR" sz="2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MAP uygulamasında bazı gıdalar için önerilen atmosfer bileşimi </a:t>
            </a:r>
          </a:p>
        </p:txBody>
      </p:sp>
    </p:spTree>
    <p:extLst>
      <p:ext uri="{BB962C8B-B14F-4D97-AF65-F5344CB8AC3E}">
        <p14:creationId xmlns:p14="http://schemas.microsoft.com/office/powerpoint/2010/main" val="383754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382982"/>
            <a:ext cx="7298047" cy="3992418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C000"/>
                </a:solidFill>
              </a:rPr>
              <a:t>Soğukta Muhafaza Edilen Bitkisel Dokuların Solunum Isıları</a:t>
            </a:r>
            <a:endParaRPr lang="tr-TR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02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Gıdaların soğukta muhafazası uygulamasında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materyalin canlı </a:t>
            </a:r>
            <a:r>
              <a:rPr lang="tr-TR" sz="2800" b="1" dirty="0">
                <a:solidFill>
                  <a:schemeClr val="tx2"/>
                </a:solidFill>
              </a:rPr>
              <a:t>olup olmadığı her açıdan kritik bir öneme sahiptir.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Meyve ve sebzeler </a:t>
            </a:r>
            <a:r>
              <a:rPr lang="tr-TR" sz="2800" b="1" dirty="0">
                <a:solidFill>
                  <a:schemeClr val="tx2"/>
                </a:solidFill>
              </a:rPr>
              <a:t>hasat edildikten sonra da </a:t>
            </a:r>
            <a:r>
              <a:rPr lang="tr-TR" sz="2800" b="1" dirty="0">
                <a:solidFill>
                  <a:srgbClr val="00B0F0"/>
                </a:solidFill>
              </a:rPr>
              <a:t>canlılıkları devam eder,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chemeClr val="tx2"/>
                </a:solidFill>
              </a:rPr>
              <a:t>yani bunlar </a:t>
            </a:r>
            <a:r>
              <a:rPr lang="tr-TR" sz="2800" b="1" dirty="0">
                <a:solidFill>
                  <a:srgbClr val="FFC000"/>
                </a:solidFill>
              </a:rPr>
              <a:t>aerobik solunum yaparlar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 </a:t>
            </a:r>
            <a:r>
              <a:rPr lang="tr-TR" sz="2800" b="1" dirty="0">
                <a:solidFill>
                  <a:srgbClr val="FF0000"/>
                </a:solidFill>
              </a:rPr>
              <a:t>hayvanlar </a:t>
            </a:r>
            <a:r>
              <a:rPr lang="tr-TR" sz="2800" b="1" dirty="0">
                <a:solidFill>
                  <a:schemeClr val="tx2"/>
                </a:solidFill>
              </a:rPr>
              <a:t>kesildikten sonra, dokunun aerobik solunumu hızla sona erer ve </a:t>
            </a:r>
            <a:r>
              <a:rPr lang="tr-TR" sz="2800" b="1" dirty="0">
                <a:solidFill>
                  <a:srgbClr val="7030A0"/>
                </a:solidFill>
              </a:rPr>
              <a:t>anaerobik solunum başlar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Anaerobik solunumla </a:t>
            </a:r>
            <a:r>
              <a:rPr lang="tr-TR" sz="2800" b="1" dirty="0">
                <a:solidFill>
                  <a:srgbClr val="FF0000"/>
                </a:solidFill>
              </a:rPr>
              <a:t>glikojen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70C0"/>
                </a:solidFill>
              </a:rPr>
              <a:t>laktik </a:t>
            </a:r>
            <a:r>
              <a:rPr lang="tr-TR" sz="2800" b="1" dirty="0" err="1">
                <a:solidFill>
                  <a:srgbClr val="0070C0"/>
                </a:solidFill>
              </a:rPr>
              <a:t>asite</a:t>
            </a:r>
            <a:r>
              <a:rPr lang="tr-TR" sz="2800" b="1" dirty="0">
                <a:solidFill>
                  <a:srgbClr val="0070C0"/>
                </a:solidFill>
              </a:rPr>
              <a:t> dönüşür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0114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</a:t>
            </a:r>
            <a:r>
              <a:rPr lang="tr-TR" sz="2800" b="1" dirty="0">
                <a:solidFill>
                  <a:srgbClr val="FF0000"/>
                </a:solidFill>
              </a:rPr>
              <a:t>etin </a:t>
            </a:r>
            <a:r>
              <a:rPr lang="tr-TR" sz="2800" b="1" dirty="0" err="1">
                <a:solidFill>
                  <a:srgbClr val="FF0000"/>
                </a:solidFill>
              </a:rPr>
              <a:t>pH</a:t>
            </a:r>
            <a:r>
              <a:rPr lang="tr-TR" sz="2800" b="1" dirty="0">
                <a:solidFill>
                  <a:srgbClr val="FF0000"/>
                </a:solidFill>
              </a:rPr>
              <a:t> derecesi düşerek </a:t>
            </a:r>
            <a:r>
              <a:rPr lang="tr-TR" sz="2800" b="1" dirty="0">
                <a:solidFill>
                  <a:schemeClr val="tx2"/>
                </a:solidFill>
              </a:rPr>
              <a:t>kas dokusunun </a:t>
            </a:r>
            <a:r>
              <a:rPr lang="tr-TR" sz="2800" b="1" dirty="0">
                <a:solidFill>
                  <a:srgbClr val="0070C0"/>
                </a:solidFill>
              </a:rPr>
              <a:t>sertleşmesine</a:t>
            </a:r>
            <a:r>
              <a:rPr lang="tr-TR" sz="2800" b="1" dirty="0">
                <a:solidFill>
                  <a:schemeClr val="tx2"/>
                </a:solidFill>
              </a:rPr>
              <a:t> neden olan "</a:t>
            </a:r>
            <a:r>
              <a:rPr lang="en-US" sz="2800" b="1" dirty="0">
                <a:solidFill>
                  <a:schemeClr val="tx2"/>
                </a:solidFill>
              </a:rPr>
              <a:t>rigor mortis</a:t>
            </a:r>
            <a:r>
              <a:rPr lang="tr-TR" sz="2800" b="1" dirty="0">
                <a:solidFill>
                  <a:schemeClr val="tx2"/>
                </a:solidFill>
              </a:rPr>
              <a:t>" (ölüm katılığı) olayı başlar.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Anaerobik solunum </a:t>
            </a:r>
            <a:r>
              <a:rPr lang="tr-TR" sz="2800" b="1" dirty="0">
                <a:solidFill>
                  <a:schemeClr val="tx2"/>
                </a:solidFill>
              </a:rPr>
              <a:t>sırasında </a:t>
            </a:r>
            <a:r>
              <a:rPr lang="tr-TR" sz="2800" b="1" dirty="0">
                <a:solidFill>
                  <a:srgbClr val="0070C0"/>
                </a:solidFill>
              </a:rPr>
              <a:t>yapılan soğutma</a:t>
            </a:r>
            <a:r>
              <a:rPr lang="tr-TR" sz="2800" b="1" dirty="0">
                <a:solidFill>
                  <a:schemeClr val="tx2"/>
                </a:solidFill>
              </a:rPr>
              <a:t>, etlerde </a:t>
            </a:r>
            <a:r>
              <a:rPr lang="tr-TR" sz="2800" b="1" dirty="0">
                <a:solidFill>
                  <a:srgbClr val="00B050"/>
                </a:solidFill>
              </a:rPr>
              <a:t>istenen </a:t>
            </a:r>
            <a:r>
              <a:rPr lang="tr-TR" sz="2800" b="1" dirty="0" err="1">
                <a:solidFill>
                  <a:srgbClr val="00B050"/>
                </a:solidFill>
              </a:rPr>
              <a:t>tekstür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FF0000"/>
                </a:solidFill>
              </a:rPr>
              <a:t>rengin</a:t>
            </a:r>
            <a:r>
              <a:rPr lang="tr-TR" sz="2800" b="1" dirty="0">
                <a:solidFill>
                  <a:schemeClr val="tx2"/>
                </a:solidFill>
              </a:rPr>
              <a:t> elde edilmesi için </a:t>
            </a:r>
            <a:r>
              <a:rPr lang="tr-TR" sz="2800" b="1" dirty="0">
                <a:solidFill>
                  <a:srgbClr val="7030A0"/>
                </a:solidFill>
              </a:rPr>
              <a:t>gerekli bir işlemdir.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soğutma sayesinde ayrıca, mikroorganizma yükünün artması da engellenebilmektedir. </a:t>
            </a:r>
          </a:p>
        </p:txBody>
      </p:sp>
    </p:spTree>
    <p:extLst>
      <p:ext uri="{BB962C8B-B14F-4D97-AF65-F5344CB8AC3E}">
        <p14:creationId xmlns:p14="http://schemas.microsoft.com/office/powerpoint/2010/main" val="235862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Bitkisel dokuların </a:t>
            </a:r>
            <a:r>
              <a:rPr lang="tr-TR" sz="2800" b="1" dirty="0">
                <a:solidFill>
                  <a:srgbClr val="0070C0"/>
                </a:solidFill>
              </a:rPr>
              <a:t>aerobik solunumunda</a:t>
            </a:r>
            <a:r>
              <a:rPr lang="tr-TR" sz="2800" b="1" dirty="0">
                <a:solidFill>
                  <a:schemeClr val="tx2"/>
                </a:solidFill>
              </a:rPr>
              <a:t>, öncelikle ve özellikle </a:t>
            </a:r>
            <a:r>
              <a:rPr lang="tr-TR" sz="2800" b="1" dirty="0" err="1">
                <a:solidFill>
                  <a:srgbClr val="FF0000"/>
                </a:solidFill>
              </a:rPr>
              <a:t>heksozlar</a:t>
            </a:r>
            <a:r>
              <a:rPr lang="tr-TR" sz="2800" b="1" dirty="0">
                <a:solidFill>
                  <a:schemeClr val="tx2"/>
                </a:solidFill>
              </a:rPr>
              <a:t> harcanarak aşağıda gösterildiği gibi </a:t>
            </a:r>
            <a:r>
              <a:rPr lang="tr-TR" sz="2800" b="1" dirty="0">
                <a:solidFill>
                  <a:srgbClr val="C00000"/>
                </a:solidFill>
              </a:rPr>
              <a:t>solunum ısısı </a:t>
            </a:r>
            <a:r>
              <a:rPr lang="tr-TR" sz="2800" b="1" dirty="0">
                <a:solidFill>
                  <a:schemeClr val="tx2"/>
                </a:solidFill>
              </a:rPr>
              <a:t>serbest kalmaktadır. </a:t>
            </a:r>
          </a:p>
          <a:p>
            <a:pPr marL="0" indent="0" algn="ctr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sz="2800" b="1" dirty="0">
                <a:solidFill>
                  <a:schemeClr val="tx2"/>
                </a:solidFill>
              </a:rPr>
              <a:t>C</a:t>
            </a:r>
            <a:r>
              <a:rPr lang="tr-TR" sz="2800" b="1" baseline="-25000" dirty="0">
                <a:solidFill>
                  <a:schemeClr val="tx2"/>
                </a:solidFill>
              </a:rPr>
              <a:t>6</a:t>
            </a:r>
            <a:r>
              <a:rPr lang="tr-TR" sz="2800" b="1" dirty="0">
                <a:solidFill>
                  <a:schemeClr val="tx2"/>
                </a:solidFill>
              </a:rPr>
              <a:t>H</a:t>
            </a:r>
            <a:r>
              <a:rPr lang="tr-TR" sz="2800" b="1" baseline="-25000" dirty="0">
                <a:solidFill>
                  <a:schemeClr val="tx2"/>
                </a:solidFill>
              </a:rPr>
              <a:t>12</a:t>
            </a:r>
            <a:r>
              <a:rPr lang="tr-TR" sz="2800" b="1" dirty="0">
                <a:solidFill>
                  <a:schemeClr val="tx2"/>
                </a:solidFill>
              </a:rPr>
              <a:t>O</a:t>
            </a:r>
            <a:r>
              <a:rPr lang="tr-TR" sz="2800" b="1" baseline="-25000" dirty="0">
                <a:solidFill>
                  <a:schemeClr val="tx2"/>
                </a:solidFill>
              </a:rPr>
              <a:t>6</a:t>
            </a:r>
            <a:r>
              <a:rPr lang="tr-TR" sz="2800" b="1" dirty="0">
                <a:solidFill>
                  <a:schemeClr val="tx2"/>
                </a:solidFill>
              </a:rPr>
              <a:t> + 6 O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 → 6 H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0 + 6 CO</a:t>
            </a:r>
            <a:r>
              <a:rPr lang="tr-TR" sz="2800" b="1" baseline="-25000" dirty="0">
                <a:solidFill>
                  <a:schemeClr val="tx2"/>
                </a:solidFill>
              </a:rPr>
              <a:t>2</a:t>
            </a:r>
            <a:r>
              <a:rPr lang="tr-TR" sz="2800" b="1" dirty="0">
                <a:solidFill>
                  <a:schemeClr val="tx2"/>
                </a:solidFill>
              </a:rPr>
              <a:t> + 2835 kJ/ kg-mol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İşte bu ısı, hem soğutma aşamasında ve hem de depolama süresinde </a:t>
            </a:r>
            <a:r>
              <a:rPr lang="tr-TR" sz="2800" b="1" dirty="0">
                <a:solidFill>
                  <a:srgbClr val="0070C0"/>
                </a:solidFill>
              </a:rPr>
              <a:t>uzaklaştırılması gereken </a:t>
            </a:r>
            <a:r>
              <a:rPr lang="tr-TR" sz="2800" b="1" dirty="0">
                <a:solidFill>
                  <a:schemeClr val="tx2"/>
                </a:solidFill>
              </a:rPr>
              <a:t>toplam </a:t>
            </a:r>
            <a:r>
              <a:rPr lang="tr-TR" sz="2800" b="1" dirty="0">
                <a:solidFill>
                  <a:srgbClr val="0070C0"/>
                </a:solidFill>
              </a:rPr>
              <a:t>ısının</a:t>
            </a:r>
            <a:r>
              <a:rPr lang="tr-TR" sz="2800" b="1" dirty="0">
                <a:solidFill>
                  <a:schemeClr val="tx2"/>
                </a:solidFill>
              </a:rPr>
              <a:t> hesaplanmasında dikkate alınmak zorundadır.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46499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Tablo 4’ te bazı meyve ve sebzelerin farklı sıcaklıklarda yaydıkları solunum ısıları gösterilmiştir.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3006813-CDF7-4CF1-8710-1C23016C3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128" y="1967345"/>
            <a:ext cx="10378891" cy="357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Uzaklaştırılması gereken </a:t>
            </a:r>
            <a:r>
              <a:rPr lang="tr-TR" sz="2800" b="1" dirty="0">
                <a:solidFill>
                  <a:srgbClr val="FF0000"/>
                </a:solidFill>
              </a:rPr>
              <a:t>solunum ısısı </a:t>
            </a:r>
            <a:r>
              <a:rPr lang="tr-TR" sz="2800" b="1" dirty="0">
                <a:solidFill>
                  <a:schemeClr val="tx2"/>
                </a:solidFill>
              </a:rPr>
              <a:t>deneysel verilerden hazırlanmış olan bu veya benzer tablolardan yararlanarak </a:t>
            </a:r>
            <a:r>
              <a:rPr lang="tr-TR" sz="2800" b="1" dirty="0">
                <a:solidFill>
                  <a:srgbClr val="FF0000"/>
                </a:solidFill>
              </a:rPr>
              <a:t>hesaplanabilmektedir</a:t>
            </a:r>
            <a:r>
              <a:rPr lang="tr-TR" sz="2800" b="1" dirty="0">
                <a:solidFill>
                  <a:schemeClr val="tx2"/>
                </a:solidFill>
              </a:rPr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Bununla birlikte herhangi bir meyve veya sebzenin sabit bir sıcaklıkta yaydığı solunum ısısı aşağıdaki </a:t>
            </a:r>
            <a:r>
              <a:rPr lang="tr-TR" sz="2800" b="1" dirty="0">
                <a:solidFill>
                  <a:srgbClr val="0070C0"/>
                </a:solidFill>
              </a:rPr>
              <a:t>eşitlikle</a:t>
            </a:r>
            <a:r>
              <a:rPr lang="tr-TR" sz="2800" b="1" dirty="0">
                <a:solidFill>
                  <a:schemeClr val="tx2"/>
                </a:solidFill>
              </a:rPr>
              <a:t> de hesaplanabilmektedir.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  <a:highlight>
                  <a:srgbClr val="00FF00"/>
                </a:highlight>
              </a:rPr>
              <a:t>Q = a ( e )</a:t>
            </a:r>
            <a:r>
              <a:rPr lang="tr-TR" sz="2800" b="1" baseline="30000" dirty="0" err="1">
                <a:solidFill>
                  <a:schemeClr val="tx2"/>
                </a:solidFill>
                <a:highlight>
                  <a:srgbClr val="00FF00"/>
                </a:highlight>
              </a:rPr>
              <a:t>bT</a:t>
            </a:r>
            <a:r>
              <a:rPr lang="tr-TR" sz="2800" b="1" dirty="0">
                <a:solidFill>
                  <a:schemeClr val="tx2"/>
                </a:solidFill>
                <a:highlight>
                  <a:srgbClr val="00FF00"/>
                </a:highlight>
              </a:rPr>
              <a:t> 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69D2A99-C723-4DE9-AA4C-E91B2C04028C}"/>
              </a:ext>
            </a:extLst>
          </p:cNvPr>
          <p:cNvSpPr/>
          <p:nvPr/>
        </p:nvSpPr>
        <p:spPr>
          <a:xfrm>
            <a:off x="7369838" y="4435825"/>
            <a:ext cx="43115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chemeClr val="tx2"/>
                </a:solidFill>
              </a:rPr>
              <a:t>T : Ürünün bulunduğu sabit sıcaklık, °C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B34F935-2B26-427E-8C0F-6F840DEE7980}"/>
              </a:ext>
            </a:extLst>
          </p:cNvPr>
          <p:cNvSpPr/>
          <p:nvPr/>
        </p:nvSpPr>
        <p:spPr>
          <a:xfrm>
            <a:off x="1524000" y="4536361"/>
            <a:ext cx="34636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chemeClr val="tx2"/>
                </a:solidFill>
              </a:rPr>
              <a:t>Q : Sabit bir T sıcaklıkta üretilen solunum ısısı, </a:t>
            </a:r>
            <a:r>
              <a:rPr lang="tr-TR" sz="2400" b="1" dirty="0" err="1">
                <a:solidFill>
                  <a:schemeClr val="tx2"/>
                </a:solidFill>
              </a:rPr>
              <a:t>mW</a:t>
            </a:r>
            <a:r>
              <a:rPr lang="tr-TR" sz="2400" b="1" dirty="0">
                <a:solidFill>
                  <a:schemeClr val="tx2"/>
                </a:solidFill>
              </a:rPr>
              <a:t>/ kg 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DA1C9E8-D9B7-445E-B697-BE4A59C0F657}"/>
              </a:ext>
            </a:extLst>
          </p:cNvPr>
          <p:cNvSpPr/>
          <p:nvPr/>
        </p:nvSpPr>
        <p:spPr>
          <a:xfrm>
            <a:off x="4447309" y="557244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a ve b : Söz konusu meyve veya sebzeye özgü katsayılar. (Tablo 5'de çeşitli meyve ve sebzelere ait a ve b katsayıları gösterilmiştir.) </a:t>
            </a:r>
          </a:p>
        </p:txBody>
      </p:sp>
    </p:spTree>
    <p:extLst>
      <p:ext uri="{BB962C8B-B14F-4D97-AF65-F5344CB8AC3E}">
        <p14:creationId xmlns:p14="http://schemas.microsoft.com/office/powerpoint/2010/main" val="51564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highlight>
                <a:srgbClr val="00FF00"/>
              </a:highlight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35548C3-0108-423B-8799-11C7B0D31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581" y="374073"/>
            <a:ext cx="5397474" cy="6027839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52874CA8-94D7-4EB4-9034-91560592F715}"/>
              </a:ext>
            </a:extLst>
          </p:cNvPr>
          <p:cNvSpPr/>
          <p:nvPr/>
        </p:nvSpPr>
        <p:spPr>
          <a:xfrm>
            <a:off x="798283" y="1719107"/>
            <a:ext cx="4567273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Tablo 5 Çeşitli meyve ve sebzelerin solunum ısısının hesaplandığı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Q=a (e)</a:t>
            </a:r>
            <a:r>
              <a:rPr lang="tr-TR" sz="2800" b="1" baseline="300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bT</a:t>
            </a: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eşitliğindeki (a) ve (b) katsayılarına ait değerler.</a:t>
            </a:r>
          </a:p>
        </p:txBody>
      </p:sp>
    </p:spTree>
    <p:extLst>
      <p:ext uri="{BB962C8B-B14F-4D97-AF65-F5344CB8AC3E}">
        <p14:creationId xmlns:p14="http://schemas.microsoft.com/office/powerpoint/2010/main" val="195548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3.6 : </a:t>
            </a:r>
            <a:r>
              <a:rPr lang="tr-TR" sz="2800" b="1" dirty="0">
                <a:solidFill>
                  <a:srgbClr val="C00000"/>
                </a:solidFill>
              </a:rPr>
              <a:t>Çileklerin</a:t>
            </a:r>
            <a:r>
              <a:rPr lang="tr-TR" sz="2800" b="1" dirty="0">
                <a:solidFill>
                  <a:schemeClr val="tx2"/>
                </a:solidFill>
              </a:rPr>
              <a:t> 5 °C'de yaydığı solunum ısısını,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a) kW/ ton; ve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b) kJ/ h ton birimleriyle hesaplayınız.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  <a:r>
              <a:rPr lang="tr-TR" sz="2800" b="1" dirty="0">
                <a:solidFill>
                  <a:schemeClr val="tx2"/>
                </a:solidFill>
              </a:rPr>
              <a:t>Çözüm için Tablo 5’ten çileklere ait (a) ve (b) katsayıları bulunduktan sonra, belirtilen eşitliğinden yararlanılır.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1F5F35-9F99-40EE-9431-90A396D06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2772" y="4611756"/>
            <a:ext cx="9368519" cy="183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53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 = 50.1 (e</a:t>
            </a:r>
            <a:r>
              <a:rPr lang="tr-TR" sz="2800" b="1">
                <a:solidFill>
                  <a:schemeClr val="tx2"/>
                </a:solidFill>
              </a:rPr>
              <a:t>) </a:t>
            </a:r>
            <a:r>
              <a:rPr lang="tr-TR" sz="2800" b="1" baseline="30000">
                <a:solidFill>
                  <a:schemeClr val="tx2"/>
                </a:solidFill>
              </a:rPr>
              <a:t>0.106 </a:t>
            </a:r>
            <a:r>
              <a:rPr lang="tr-TR" sz="2800" b="1" baseline="30000" dirty="0">
                <a:solidFill>
                  <a:schemeClr val="tx2"/>
                </a:solidFill>
              </a:rPr>
              <a:t>(5)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marL="0" indent="0" algn="ctr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Q = 85.12 mW/ kg </a:t>
            </a: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Solunum ısısının "kW/ ton" birimine çevrilmesi :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 = 85.12 x 1000 = 85120 </a:t>
            </a:r>
            <a:r>
              <a:rPr lang="tr-TR" sz="2800" b="1" dirty="0" err="1">
                <a:solidFill>
                  <a:schemeClr val="tx2"/>
                </a:solidFill>
              </a:rPr>
              <a:t>mW</a:t>
            </a:r>
            <a:r>
              <a:rPr lang="tr-TR" sz="2800" b="1" dirty="0">
                <a:solidFill>
                  <a:schemeClr val="tx2"/>
                </a:solidFill>
              </a:rPr>
              <a:t>/ ton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 = 85120 / 1000 = 85.12 W/ ton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 = 85.12 / 1000 = 0.085 kW/ ton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93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4177" y="2937164"/>
            <a:ext cx="7298047" cy="3438236"/>
          </a:xfrm>
        </p:spPr>
        <p:txBody>
          <a:bodyPr>
            <a:normAutofit/>
          </a:bodyPr>
          <a:lstStyle/>
          <a:p>
            <a:r>
              <a:rPr lang="tr-TR" dirty="0"/>
              <a:t>Gıdaların muhafazasında soğuk uygulaması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4579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Solunum ısısının "kJ/ h ton" birimine çevrilmesi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 = 85.12 W/ton , Q= 85.12 J/(s ton)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 = 85.12 J/(s ton) x (60 x 60) s/h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 = 306432 J/(h ton)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Q = 306,432 </a:t>
            </a:r>
            <a:r>
              <a:rPr lang="tr-TR" sz="2800" b="1" dirty="0" err="1">
                <a:solidFill>
                  <a:schemeClr val="tx2"/>
                </a:solidFill>
              </a:rPr>
              <a:t>kJ</a:t>
            </a:r>
            <a:r>
              <a:rPr lang="tr-TR" sz="2800" b="1" dirty="0">
                <a:solidFill>
                  <a:schemeClr val="tx2"/>
                </a:solidFill>
              </a:rPr>
              <a:t>/(h ton)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45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Soğukta depolamanın yaygın olarak uygulandığı meyve ve sebzeler, kendilerine özgü </a:t>
            </a:r>
            <a:r>
              <a:rPr lang="tr-TR" sz="2800" b="1" dirty="0">
                <a:solidFill>
                  <a:srgbClr val="FF0000"/>
                </a:solidFill>
              </a:rPr>
              <a:t>sabit bir sıcaklık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70C0"/>
                </a:solidFill>
              </a:rPr>
              <a:t>sabit bağıl nemli </a:t>
            </a:r>
            <a:r>
              <a:rPr lang="tr-TR" sz="2800" b="1" dirty="0">
                <a:solidFill>
                  <a:schemeClr val="tx2"/>
                </a:solidFill>
              </a:rPr>
              <a:t>depolarda depolanmaktadırlar.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Her meyve veya sebzenin </a:t>
            </a:r>
            <a:r>
              <a:rPr lang="tr-TR" sz="2800" b="1" dirty="0">
                <a:solidFill>
                  <a:srgbClr val="C00000"/>
                </a:solidFill>
              </a:rPr>
              <a:t>optimum depolanma koşulu farklıdır.</a:t>
            </a:r>
            <a:r>
              <a:rPr lang="tr-TR" sz="2800" b="1" dirty="0">
                <a:solidFill>
                  <a:schemeClr val="tx2"/>
                </a:solidFill>
              </a:rPr>
              <a:t>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koşullar sağlanamazsa çeşitli </a:t>
            </a:r>
            <a:r>
              <a:rPr lang="tr-TR" sz="2800" b="1" dirty="0">
                <a:solidFill>
                  <a:srgbClr val="00B050"/>
                </a:solidFill>
              </a:rPr>
              <a:t>olumsuzluklarla</a:t>
            </a:r>
            <a:r>
              <a:rPr lang="tr-TR" sz="2800" b="1" dirty="0">
                <a:solidFill>
                  <a:schemeClr val="tx2"/>
                </a:solidFill>
              </a:rPr>
              <a:t> karşılaşılır. </a:t>
            </a:r>
          </a:p>
        </p:txBody>
      </p:sp>
    </p:spTree>
    <p:extLst>
      <p:ext uri="{BB962C8B-B14F-4D97-AF65-F5344CB8AC3E}">
        <p14:creationId xmlns:p14="http://schemas.microsoft.com/office/powerpoint/2010/main" val="33480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Örneğin </a:t>
            </a:r>
            <a:r>
              <a:rPr lang="tr-TR" sz="2800" b="1" dirty="0">
                <a:solidFill>
                  <a:srgbClr val="0070C0"/>
                </a:solidFill>
              </a:rPr>
              <a:t>optimum sıcaklığından düşük </a:t>
            </a:r>
            <a:r>
              <a:rPr lang="tr-TR" sz="2800" b="1" dirty="0">
                <a:solidFill>
                  <a:schemeClr val="tx2"/>
                </a:solidFill>
              </a:rPr>
              <a:t>derecelerde</a:t>
            </a: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depolanan meyve ve sebzelerde "</a:t>
            </a:r>
            <a:r>
              <a:rPr lang="tr-TR" sz="2800" b="1" dirty="0">
                <a:solidFill>
                  <a:srgbClr val="0070C0"/>
                </a:solidFill>
              </a:rPr>
              <a:t>soğuk zararlaması</a:t>
            </a:r>
            <a:r>
              <a:rPr lang="tr-TR" sz="2800" b="1" dirty="0">
                <a:solidFill>
                  <a:schemeClr val="tx2"/>
                </a:solidFill>
              </a:rPr>
              <a:t>" denen ve dokunun </a:t>
            </a:r>
            <a:r>
              <a:rPr lang="tr-TR" sz="2800" b="1" dirty="0">
                <a:solidFill>
                  <a:srgbClr val="7030A0"/>
                </a:solidFill>
              </a:rPr>
              <a:t>yer yer kararması</a:t>
            </a:r>
            <a:r>
              <a:rPr lang="tr-TR" sz="2800" b="1" dirty="0">
                <a:solidFill>
                  <a:schemeClr val="tx2"/>
                </a:solidFill>
              </a:rPr>
              <a:t>, </a:t>
            </a:r>
            <a:r>
              <a:rPr lang="tr-TR" sz="2800" b="1" dirty="0">
                <a:solidFill>
                  <a:srgbClr val="00B0F0"/>
                </a:solidFill>
              </a:rPr>
              <a:t>yüzeyde lekeler </a:t>
            </a:r>
            <a:r>
              <a:rPr lang="tr-TR" sz="2800" b="1" dirty="0">
                <a:solidFill>
                  <a:schemeClr val="tx2"/>
                </a:solidFill>
              </a:rPr>
              <a:t>veya </a:t>
            </a:r>
            <a:r>
              <a:rPr lang="tr-TR" sz="2800" b="1" dirty="0">
                <a:solidFill>
                  <a:srgbClr val="FF0000"/>
                </a:solidFill>
              </a:rPr>
              <a:t>göçükler </a:t>
            </a:r>
            <a:r>
              <a:rPr lang="tr-TR" sz="2800" b="1" dirty="0">
                <a:solidFill>
                  <a:schemeClr val="tx2"/>
                </a:solidFill>
              </a:rPr>
              <a:t>belirmesi gibi çeşitli kusurlar ortaya çıkmaktadır.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karşın </a:t>
            </a:r>
            <a:r>
              <a:rPr lang="tr-TR" sz="2800" b="1" dirty="0">
                <a:solidFill>
                  <a:srgbClr val="FF0000"/>
                </a:solidFill>
              </a:rPr>
              <a:t>optimum sıcaklığın üzerinde </a:t>
            </a:r>
            <a:r>
              <a:rPr lang="tr-TR" sz="2800" b="1" dirty="0">
                <a:solidFill>
                  <a:schemeClr val="tx2"/>
                </a:solidFill>
              </a:rPr>
              <a:t>depolamada ise, </a:t>
            </a:r>
            <a:r>
              <a:rPr lang="tr-TR" sz="2800" b="1" dirty="0">
                <a:solidFill>
                  <a:srgbClr val="00B050"/>
                </a:solidFill>
              </a:rPr>
              <a:t>depolanma süresi kısalmaktadır</a:t>
            </a:r>
            <a:r>
              <a:rPr lang="tr-TR" sz="2800" b="1" dirty="0">
                <a:solidFill>
                  <a:schemeClr val="tx2"/>
                </a:solidFill>
              </a:rPr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Meyve ve sebzelerin optimum depolanma sıcaklık ve nem düzeyi ile, bu koşulardaki optimum depolama süreleri Tablo 6’da gosterilimiştir.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08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504EEF3-97E8-4B9A-AC05-C2E695C74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769652"/>
              </p:ext>
            </p:extLst>
          </p:nvPr>
        </p:nvGraphicFramePr>
        <p:xfrm>
          <a:off x="5591070" y="390337"/>
          <a:ext cx="5685182" cy="6170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8529">
                  <a:extLst>
                    <a:ext uri="{9D8B030D-6E8A-4147-A177-3AD203B41FA5}">
                      <a16:colId xmlns:a16="http://schemas.microsoft.com/office/drawing/2014/main" val="282353565"/>
                    </a:ext>
                  </a:extLst>
                </a:gridCol>
                <a:gridCol w="1358640">
                  <a:extLst>
                    <a:ext uri="{9D8B030D-6E8A-4147-A177-3AD203B41FA5}">
                      <a16:colId xmlns:a16="http://schemas.microsoft.com/office/drawing/2014/main" val="1734473093"/>
                    </a:ext>
                  </a:extLst>
                </a:gridCol>
                <a:gridCol w="1358640">
                  <a:extLst>
                    <a:ext uri="{9D8B030D-6E8A-4147-A177-3AD203B41FA5}">
                      <a16:colId xmlns:a16="http://schemas.microsoft.com/office/drawing/2014/main" val="763615525"/>
                    </a:ext>
                  </a:extLst>
                </a:gridCol>
                <a:gridCol w="1359373">
                  <a:extLst>
                    <a:ext uri="{9D8B030D-6E8A-4147-A177-3AD203B41FA5}">
                      <a16:colId xmlns:a16="http://schemas.microsoft.com/office/drawing/2014/main" val="1082191956"/>
                    </a:ext>
                  </a:extLst>
                </a:gridCol>
              </a:tblGrid>
              <a:tr h="200506">
                <a:tc>
                  <a:txBody>
                    <a:bodyPr/>
                    <a:lstStyle/>
                    <a:p>
                      <a:pPr algn="ctr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900" dirty="0">
                          <a:effectLst/>
                        </a:rPr>
                        <a:t>Mevve ve sebzeler</a:t>
                      </a:r>
                      <a:endParaRPr lang="tr-TR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900" dirty="0">
                          <a:effectLst/>
                        </a:rPr>
                        <a:t>Sıcaklık (°C)</a:t>
                      </a:r>
                      <a:endParaRPr lang="tr-TR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900" dirty="0">
                          <a:effectLst/>
                        </a:rPr>
                        <a:t>Bağıl nem (%)</a:t>
                      </a:r>
                      <a:endParaRPr lang="tr-TR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900" dirty="0">
                          <a:effectLst/>
                        </a:rPr>
                        <a:t>Depolanma Süresi</a:t>
                      </a:r>
                      <a:r>
                        <a:rPr lang="tr-TR" sz="900" baseline="30000" dirty="0">
                          <a:effectLst/>
                        </a:rPr>
                        <a:t>1</a:t>
                      </a:r>
                      <a:endParaRPr lang="tr-TR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472417303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Sebzeler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 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 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 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724408581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Bakla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3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796482890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Bamya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7 - 8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10 G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126831592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Baş salata (marul)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90'a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1-3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77947178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Bezelye (iç)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85-90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1-3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33515928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Biber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8 - 9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 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maks. 3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704892610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Domates (yarı olgun)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12 - 15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85-90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3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431054383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Domates (olgun)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8 - 10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80-85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4-6 G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946553412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Dereotu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95'e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4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635251965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Enginar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 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maks.6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438385255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Fasulye (yeşil)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7 - 8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10 G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552740009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Havuç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95'e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5-6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728030894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Hıyar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7 - 10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10-14 G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657098691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Ispanak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95'e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587164004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Kabak (sakız)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7 - 10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2-3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22025160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Kabak (bal)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10 üzeri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60-70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3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461639987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Karnabahar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-1 - 0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3-4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100549841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Kereviz (kök)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-0.5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95'e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7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014618666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Kuşkonmaz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1 - 2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95'e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953002128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Kırmızı pancar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-0.5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6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593083707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Sarmısak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65-75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6-7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221993354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Lahana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0 - 2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2-3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490174868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Mantar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1 - 2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95'e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960577351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Maydanoz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(-2) - (-1)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95'e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8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566932370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Patates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6 - 8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8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4255261089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Patlıcan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8 - 10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656448252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Pırasa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95'e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2-3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186433103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Soğan (yeşil)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(-2) - (-1)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95'e kadar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7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925269636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Soğan (kuru)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70- 75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8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811270413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Turp (kırmızı)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6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332001572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Meyveler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 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 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 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741301086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Armut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(-1) - (+2)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2-6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034659727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Ayva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0 - 2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3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13098678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Çilek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0 - 2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 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maks. 5 G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447698678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Elma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0 - 5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2-6 A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4069916760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Erik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(-1)- (+I)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1-5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1736447651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Kayısı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(-1)- 0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3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439381604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Kiraz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0 - 2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2777940098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Şeftali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(-1)- 0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2-6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665499326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Üzüm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(-1) - (-2)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95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1-6 H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994000858"/>
                  </a:ext>
                </a:extLst>
              </a:tr>
              <a:tr h="145618">
                <a:tc>
                  <a:txBody>
                    <a:bodyPr/>
                    <a:lstStyle/>
                    <a:p>
                      <a:pPr algn="just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Vişne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-1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>
                          <a:effectLst/>
                        </a:rPr>
                        <a:t>90-95 </a:t>
                      </a:r>
                      <a:endParaRPr lang="tr-TR" sz="7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100"/>
                        </a:spcAft>
                      </a:pPr>
                      <a:r>
                        <a:rPr lang="tr-TR" sz="700" dirty="0">
                          <a:effectLst/>
                        </a:rPr>
                        <a:t>maks.1 H</a:t>
                      </a:r>
                      <a:endParaRPr lang="tr-TR" sz="7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121" marR="59121" marT="0" marB="0"/>
                </a:tc>
                <a:extLst>
                  <a:ext uri="{0D108BD9-81ED-4DB2-BD59-A6C34878D82A}">
                    <a16:rowId xmlns:a16="http://schemas.microsoft.com/office/drawing/2014/main" val="300071315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81362EC-410A-471D-BBAA-4C71A5318EDF}"/>
              </a:ext>
            </a:extLst>
          </p:cNvPr>
          <p:cNvSpPr/>
          <p:nvPr/>
        </p:nvSpPr>
        <p:spPr>
          <a:xfrm>
            <a:off x="1118896" y="2039682"/>
            <a:ext cx="386392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8335" indent="-648335" algn="just"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</a:rPr>
              <a:t>Tablo 6 Bazı meyve ve sebzelerin soğukta depolanma koşulları </a:t>
            </a:r>
          </a:p>
        </p:txBody>
      </p:sp>
    </p:spTree>
    <p:extLst>
      <p:ext uri="{BB962C8B-B14F-4D97-AF65-F5344CB8AC3E}">
        <p14:creationId xmlns:p14="http://schemas.microsoft.com/office/powerpoint/2010/main" val="63636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Meyve ve sebzeler </a:t>
            </a:r>
            <a:r>
              <a:rPr lang="tr-TR" sz="2800" b="1" dirty="0">
                <a:solidFill>
                  <a:srgbClr val="7030A0"/>
                </a:solidFill>
              </a:rPr>
              <a:t>hasat edildikten sonra </a:t>
            </a:r>
            <a:r>
              <a:rPr lang="tr-TR" sz="2800" b="1" dirty="0">
                <a:solidFill>
                  <a:schemeClr val="tx2"/>
                </a:solidFill>
              </a:rPr>
              <a:t>bulundukları sıcaklıktan, </a:t>
            </a:r>
            <a:r>
              <a:rPr lang="tr-TR" sz="2800" b="1" dirty="0">
                <a:solidFill>
                  <a:srgbClr val="0070C0"/>
                </a:solidFill>
              </a:rPr>
              <a:t>optimum depolanma sıcaklığına </a:t>
            </a:r>
            <a:r>
              <a:rPr lang="tr-TR" sz="2800" b="1" dirty="0">
                <a:solidFill>
                  <a:schemeClr val="tx2"/>
                </a:solidFill>
              </a:rPr>
              <a:t>hızla soğutulması gerekir.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 özellikle bazı meyveler için önemli bır uygulamadır.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Böylece </a:t>
            </a:r>
            <a:r>
              <a:rPr lang="tr-TR" sz="2800" b="1" dirty="0">
                <a:solidFill>
                  <a:srgbClr val="C00000"/>
                </a:solidFill>
              </a:rPr>
              <a:t>daha uzun süre </a:t>
            </a:r>
            <a:r>
              <a:rPr lang="tr-TR" sz="2800" b="1" dirty="0">
                <a:solidFill>
                  <a:schemeClr val="tx2"/>
                </a:solidFill>
              </a:rPr>
              <a:t>ve </a:t>
            </a:r>
            <a:r>
              <a:rPr lang="tr-TR" sz="2800" b="1" dirty="0">
                <a:solidFill>
                  <a:srgbClr val="00B050"/>
                </a:solidFill>
              </a:rPr>
              <a:t>daha kaliteli </a:t>
            </a:r>
            <a:r>
              <a:rPr lang="tr-TR" sz="2800" b="1" dirty="0">
                <a:solidFill>
                  <a:schemeClr val="tx2"/>
                </a:solidFill>
              </a:rPr>
              <a:t>bir ürün elde etme olanağı doğmaktadr. </a:t>
            </a:r>
          </a:p>
        </p:txBody>
      </p:sp>
    </p:spTree>
    <p:extLst>
      <p:ext uri="{BB962C8B-B14F-4D97-AF65-F5344CB8AC3E}">
        <p14:creationId xmlns:p14="http://schemas.microsoft.com/office/powerpoint/2010/main" val="296036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Meyve ve sebzelerin bulunduğu </a:t>
            </a:r>
            <a:r>
              <a:rPr lang="tr-TR" sz="2800" b="1" dirty="0">
                <a:solidFill>
                  <a:srgbClr val="00B050"/>
                </a:solidFill>
              </a:rPr>
              <a:t>sıcaklıktan</a:t>
            </a:r>
            <a:r>
              <a:rPr lang="tr-TR" sz="2800" b="1" dirty="0">
                <a:solidFill>
                  <a:schemeClr val="tx2"/>
                </a:solidFill>
              </a:rPr>
              <a:t>, depolama </a:t>
            </a:r>
            <a:r>
              <a:rPr lang="tr-TR" sz="2800" b="1" dirty="0">
                <a:solidFill>
                  <a:srgbClr val="0070C0"/>
                </a:solidFill>
              </a:rPr>
              <a:t>optimum sıcaklığına kadar </a:t>
            </a:r>
            <a:r>
              <a:rPr lang="tr-TR" sz="2800" b="1" dirty="0">
                <a:solidFill>
                  <a:schemeClr val="tx2"/>
                </a:solidFill>
              </a:rPr>
              <a:t>soğutulması, ya </a:t>
            </a:r>
            <a:r>
              <a:rPr lang="tr-TR" sz="2800" b="1" dirty="0">
                <a:solidFill>
                  <a:srgbClr val="C00000"/>
                </a:solidFill>
              </a:rPr>
              <a:t>doğrudan soğuk depoya </a:t>
            </a:r>
            <a:r>
              <a:rPr lang="tr-TR" sz="2800" b="1" dirty="0">
                <a:solidFill>
                  <a:schemeClr val="tx2"/>
                </a:solidFill>
              </a:rPr>
              <a:t>alınarak, soğumanın burada kendiliğiden gerçekleşmeye bırakılması şeklinde veya depo </a:t>
            </a:r>
            <a:r>
              <a:rPr lang="tr-TR" sz="2800" b="1" dirty="0">
                <a:solidFill>
                  <a:srgbClr val="0070C0"/>
                </a:solidFill>
              </a:rPr>
              <a:t>dışında bir soğutma sisteminde </a:t>
            </a:r>
            <a:r>
              <a:rPr lang="tr-TR" sz="2800" b="1" dirty="0">
                <a:solidFill>
                  <a:schemeClr val="tx2"/>
                </a:solidFill>
              </a:rPr>
              <a:t>yapılması yoluyla sağlanmaktadır. </a:t>
            </a:r>
          </a:p>
          <a:p>
            <a:pPr algn="l" rtl="0">
              <a:lnSpc>
                <a:spcPct val="150000"/>
              </a:lnSpc>
            </a:pPr>
            <a:r>
              <a:rPr lang="tr-TR" sz="2800" b="1" dirty="0">
                <a:solidFill>
                  <a:schemeClr val="tx2"/>
                </a:solidFill>
              </a:rPr>
              <a:t>Depoya alınmadan önce uygulanan bu soğutmaya "</a:t>
            </a:r>
            <a:r>
              <a:rPr lang="tr-TR" sz="2800" b="1" dirty="0">
                <a:solidFill>
                  <a:srgbClr val="FF0000"/>
                </a:solidFill>
              </a:rPr>
              <a:t>ön soğutma</a:t>
            </a:r>
            <a:r>
              <a:rPr lang="tr-TR" sz="2800" b="1" dirty="0">
                <a:solidFill>
                  <a:schemeClr val="tx2"/>
                </a:solidFill>
              </a:rPr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35097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Özellikle bazı meyvelere uygulanan ön soğutma, </a:t>
            </a:r>
            <a:r>
              <a:rPr lang="tr-TR" sz="2800" b="1" dirty="0">
                <a:solidFill>
                  <a:srgbClr val="0070C0"/>
                </a:solidFill>
              </a:rPr>
              <a:t>soğuk su </a:t>
            </a:r>
            <a:r>
              <a:rPr lang="tr-TR" sz="2800" b="1" dirty="0">
                <a:solidFill>
                  <a:schemeClr val="tx2"/>
                </a:solidFill>
              </a:rPr>
              <a:t>veya </a:t>
            </a:r>
            <a:r>
              <a:rPr lang="tr-TR" sz="2800" b="1" dirty="0">
                <a:solidFill>
                  <a:srgbClr val="00B050"/>
                </a:solidFill>
              </a:rPr>
              <a:t>soğuk hava </a:t>
            </a:r>
            <a:r>
              <a:rPr lang="tr-TR" sz="2800" b="1" dirty="0">
                <a:solidFill>
                  <a:schemeClr val="tx2"/>
                </a:solidFill>
              </a:rPr>
              <a:t>akımında, buz yardımıyla veya vakum uygulayarak evaporatif yolla yapılmaktadır.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Kuşkusuz ki </a:t>
            </a:r>
            <a:r>
              <a:rPr lang="tr-TR" sz="2800" b="1" dirty="0">
                <a:solidFill>
                  <a:srgbClr val="0070C0"/>
                </a:solidFill>
              </a:rPr>
              <a:t>ön soğutma</a:t>
            </a:r>
            <a:r>
              <a:rPr lang="tr-TR" sz="2800" b="1" dirty="0">
                <a:solidFill>
                  <a:schemeClr val="tx2"/>
                </a:solidFill>
              </a:rPr>
              <a:t>, soğuk depoda bırakılarak kendiliğinden soğumasını beklemeye göre </a:t>
            </a:r>
            <a:r>
              <a:rPr lang="tr-TR" sz="2800" b="1" dirty="0">
                <a:solidFill>
                  <a:srgbClr val="00B050"/>
                </a:solidFill>
              </a:rPr>
              <a:t>daha kısa sürede </a:t>
            </a:r>
            <a:r>
              <a:rPr lang="tr-TR" sz="2800" b="1" dirty="0">
                <a:solidFill>
                  <a:schemeClr val="tx2"/>
                </a:solidFill>
              </a:rPr>
              <a:t>gerçekleşerek, bir taraftan </a:t>
            </a:r>
            <a:r>
              <a:rPr lang="tr-TR" sz="2800" b="1" dirty="0">
                <a:solidFill>
                  <a:srgbClr val="FF0000"/>
                </a:solidFill>
              </a:rPr>
              <a:t>daha kaliteli </a:t>
            </a:r>
            <a:r>
              <a:rPr lang="tr-TR" sz="2800" b="1" dirty="0">
                <a:solidFill>
                  <a:schemeClr val="tx2"/>
                </a:solidFill>
              </a:rPr>
              <a:t>bir ürün sağlanmakta, diğer taraftan </a:t>
            </a:r>
            <a:r>
              <a:rPr lang="tr-TR" sz="2800" b="1" dirty="0">
                <a:solidFill>
                  <a:srgbClr val="7030A0"/>
                </a:solidFill>
              </a:rPr>
              <a:t>deponun soğutma yükünün </a:t>
            </a:r>
            <a:r>
              <a:rPr lang="tr-TR" sz="2800" b="1" dirty="0">
                <a:solidFill>
                  <a:schemeClr val="tx2"/>
                </a:solidFill>
              </a:rPr>
              <a:t>sınırlı düzeyde kalmasına olanak vermektedir. </a:t>
            </a:r>
          </a:p>
        </p:txBody>
      </p:sp>
    </p:spTree>
    <p:extLst>
      <p:ext uri="{BB962C8B-B14F-4D97-AF65-F5344CB8AC3E}">
        <p14:creationId xmlns:p14="http://schemas.microsoft.com/office/powerpoint/2010/main" val="384453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Ön soğutma </a:t>
            </a:r>
            <a:r>
              <a:rPr lang="tr-TR" sz="2800" b="1" dirty="0">
                <a:solidFill>
                  <a:schemeClr val="tx2"/>
                </a:solidFill>
              </a:rPr>
              <a:t>sırasında uzaklaştırılması gereken ısı, ürünün </a:t>
            </a:r>
            <a:r>
              <a:rPr lang="tr-TR" sz="2800" b="1" dirty="0">
                <a:solidFill>
                  <a:srgbClr val="FF0000"/>
                </a:solidFill>
              </a:rPr>
              <a:t>hissedilir ısısı </a:t>
            </a:r>
            <a:r>
              <a:rPr lang="tr-TR" sz="2800" b="1" dirty="0">
                <a:solidFill>
                  <a:schemeClr val="tx2"/>
                </a:solidFill>
              </a:rPr>
              <a:t>ile </a:t>
            </a:r>
            <a:r>
              <a:rPr lang="tr-TR" sz="2800" b="1" dirty="0">
                <a:solidFill>
                  <a:srgbClr val="00B050"/>
                </a:solidFill>
              </a:rPr>
              <a:t>solunum ısısının </a:t>
            </a:r>
            <a:r>
              <a:rPr lang="tr-TR" sz="2800" b="1" dirty="0">
                <a:solidFill>
                  <a:schemeClr val="tx2"/>
                </a:solidFill>
              </a:rPr>
              <a:t>toplamından oluşmaktadır.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Ancak burada ürün, </a:t>
            </a:r>
            <a:r>
              <a:rPr lang="tr-TR" sz="2800" b="1" dirty="0">
                <a:solidFill>
                  <a:srgbClr val="0070C0"/>
                </a:solidFill>
              </a:rPr>
              <a:t>bulunduğu sıcaklıktan gittikçe daha düşük </a:t>
            </a:r>
            <a:r>
              <a:rPr lang="tr-TR" sz="2800" b="1" dirty="0">
                <a:solidFill>
                  <a:schemeClr val="tx2"/>
                </a:solidFill>
              </a:rPr>
              <a:t>sıcaklıklara soğuduğu için </a:t>
            </a:r>
            <a:r>
              <a:rPr lang="tr-TR" sz="2800" b="1" dirty="0">
                <a:solidFill>
                  <a:srgbClr val="7030A0"/>
                </a:solidFill>
              </a:rPr>
              <a:t>solunum hızı gittikçe yavaşlamakta</a:t>
            </a:r>
            <a:r>
              <a:rPr lang="tr-TR" sz="2800" b="1" dirty="0">
                <a:solidFill>
                  <a:schemeClr val="tx2"/>
                </a:solidFill>
              </a:rPr>
              <a:t> ve üretilen solunum ısısının gittikçe azalmakta olduğu gözden ırak tutulmamalıdır. </a:t>
            </a:r>
          </a:p>
        </p:txBody>
      </p:sp>
    </p:spTree>
    <p:extLst>
      <p:ext uri="{BB962C8B-B14F-4D97-AF65-F5344CB8AC3E}">
        <p14:creationId xmlns:p14="http://schemas.microsoft.com/office/powerpoint/2010/main" val="35313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Bir ürünün </a:t>
            </a:r>
            <a:r>
              <a:rPr lang="tr-TR" sz="2800" b="1" dirty="0">
                <a:solidFill>
                  <a:srgbClr val="0070C0"/>
                </a:solidFill>
              </a:rPr>
              <a:t>soğuma sürecinde </a:t>
            </a:r>
            <a:r>
              <a:rPr lang="tr-TR" sz="2800" b="1" dirty="0">
                <a:solidFill>
                  <a:schemeClr val="tx2"/>
                </a:solidFill>
              </a:rPr>
              <a:t>yani değişken sıcaklıkta ürettiği </a:t>
            </a:r>
            <a:r>
              <a:rPr lang="tr-TR" sz="2800" b="1" dirty="0">
                <a:solidFill>
                  <a:srgbClr val="00B050"/>
                </a:solidFill>
              </a:rPr>
              <a:t>solunum ısısı</a:t>
            </a:r>
            <a:r>
              <a:rPr lang="tr-TR" sz="2800" b="1" dirty="0">
                <a:solidFill>
                  <a:schemeClr val="tx2"/>
                </a:solidFill>
              </a:rPr>
              <a:t>, yaklaşık bir değer olarak aşağıdaki eşitlik ile hesaplanabileceği gibi, başlangıç ve son sıcaklıktaki solunum ısılarının ortalaması alınarak da belirlenebilmektedir.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8538ED03-4FAC-47EC-AD04-1946F7390E9A}"/>
                  </a:ext>
                </a:extLst>
              </p:cNvPr>
              <p:cNvSpPr/>
              <p:nvPr/>
            </p:nvSpPr>
            <p:spPr>
              <a:xfrm>
                <a:off x="3522194" y="2954902"/>
                <a:ext cx="5814925" cy="10508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sup>
                          </m:sSup>
                        </m:num>
                        <m:den>
                          <m:d>
                            <m:dPr>
                              <m:begChr m:val=""/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𝐛</m:t>
                              </m:r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(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tr-TR" sz="2800" b="1" i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e>
                              </m:d>
                            </m:e>
                            <m:sup>
                              <m:d>
                                <m:dPr>
                                  <m:begChr m:val=""/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𝐛</m:t>
                                  </m:r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𝐓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tr-TR" sz="2800" b="1" i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𝐓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solidFill>
                                            <a:schemeClr val="tx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</m:d>
                            </m:sup>
                          </m:sSup>
                        </m:e>
                      </m:d>
                      <m:r>
                        <a:rPr lang="tr-TR" sz="2800" b="1" i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Dikdörtgen 2">
                <a:extLst>
                  <a:ext uri="{FF2B5EF4-FFF2-40B4-BE49-F238E27FC236}">
                    <a16:creationId xmlns:a16="http://schemas.microsoft.com/office/drawing/2014/main" id="{8538ED03-4FAC-47EC-AD04-1946F7390E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2194" y="2954902"/>
                <a:ext cx="5814925" cy="10508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ikdörtgen 3">
            <a:extLst>
              <a:ext uri="{FF2B5EF4-FFF2-40B4-BE49-F238E27FC236}">
                <a16:creationId xmlns:a16="http://schemas.microsoft.com/office/drawing/2014/main" id="{4ED5F9A5-A54E-4F54-B6CA-9CBAEA703AD3}"/>
              </a:ext>
            </a:extLst>
          </p:cNvPr>
          <p:cNvSpPr/>
          <p:nvPr/>
        </p:nvSpPr>
        <p:spPr>
          <a:xfrm>
            <a:off x="7892842" y="4031921"/>
            <a:ext cx="3742566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tr-TR" sz="2400" b="1" baseline="-25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 Ürünün soğuma başlangıcındaki sıcaklığı, °C, 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tr-TR" sz="2400" b="1" baseline="-250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Ürünün soğuma sonundaki sıcaklığı, °C,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E9FD8B2-2A49-4A7D-A0AE-FAD4C47236D1}"/>
              </a:ext>
            </a:extLst>
          </p:cNvPr>
          <p:cNvSpPr/>
          <p:nvPr/>
        </p:nvSpPr>
        <p:spPr>
          <a:xfrm>
            <a:off x="524872" y="3926865"/>
            <a:ext cx="3742566" cy="11264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tr-TR" sz="2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 : Soğuma sürecinde solunum ısısı, </a:t>
            </a:r>
            <a:r>
              <a:rPr lang="tr-TR" sz="2800" dirty="0" err="1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mW</a:t>
            </a:r>
            <a:r>
              <a:rPr lang="tr-TR" sz="2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/kg, 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67A5DD7-4976-4A5A-AF6F-6599B9C04972}"/>
              </a:ext>
            </a:extLst>
          </p:cNvPr>
          <p:cNvSpPr/>
          <p:nvPr/>
        </p:nvSpPr>
        <p:spPr>
          <a:xfrm>
            <a:off x="3835691" y="5136523"/>
            <a:ext cx="3563532" cy="1126462"/>
          </a:xfrm>
          <a:prstGeom prst="rect">
            <a:avLst/>
          </a:prstGeom>
          <a:solidFill>
            <a:srgbClr val="CCECFF"/>
          </a:solidFill>
          <a:ln>
            <a:solidFill>
              <a:srgbClr val="CCECFF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tr-TR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ve b : Ürüne özgü katsayılar (Tablo 6). </a:t>
            </a:r>
          </a:p>
        </p:txBody>
      </p:sp>
    </p:spTree>
    <p:extLst>
      <p:ext uri="{BB962C8B-B14F-4D97-AF65-F5344CB8AC3E}">
        <p14:creationId xmlns:p14="http://schemas.microsoft.com/office/powerpoint/2010/main" val="252238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Örnek 3.7 : </a:t>
            </a:r>
            <a:r>
              <a:rPr lang="tr-TR" sz="2800" b="1" dirty="0">
                <a:solidFill>
                  <a:schemeClr val="tx2"/>
                </a:solidFill>
              </a:rPr>
              <a:t>20 °C'deki </a:t>
            </a:r>
            <a:r>
              <a:rPr lang="tr-TR" sz="2800" b="1" dirty="0">
                <a:solidFill>
                  <a:srgbClr val="7030A0"/>
                </a:solidFill>
              </a:rPr>
              <a:t>çilekler</a:t>
            </a:r>
            <a:r>
              <a:rPr lang="tr-TR" sz="2800" b="1" dirty="0">
                <a:solidFill>
                  <a:schemeClr val="tx2"/>
                </a:solidFill>
              </a:rPr>
              <a:t> bir </a:t>
            </a:r>
            <a:r>
              <a:rPr lang="tr-TR" sz="2800" b="1" dirty="0">
                <a:solidFill>
                  <a:srgbClr val="00B050"/>
                </a:solidFill>
              </a:rPr>
              <a:t>ön soğutma </a:t>
            </a:r>
            <a:r>
              <a:rPr lang="tr-TR" sz="2800" b="1" dirty="0">
                <a:solidFill>
                  <a:schemeClr val="tx2"/>
                </a:solidFill>
              </a:rPr>
              <a:t>sisteminde 5 °C'ye soğutulmaktadır. Soğuma sürecinde çileklerin çevreye yaydığı solunum ısısını hesaplayınız.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Çözüm : </a:t>
            </a:r>
            <a:r>
              <a:rPr lang="tr-TR" sz="2800" b="1" dirty="0">
                <a:solidFill>
                  <a:schemeClr val="tx2"/>
                </a:solidFill>
              </a:rPr>
              <a:t>Çözüm için: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a) daha önce belirtilen eşitlikten yararlanılır veya ;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b) başlangıç ve son sıcaklıklardaki solunum ısılarının aritmetik ortalaması alınabilir.</a:t>
            </a:r>
          </a:p>
          <a:p>
            <a:pPr algn="l" rtl="0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769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Gıdaların daima soğukta saklanmaya çalışılmasının temel nedeni?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Düşük sıcaklık</a:t>
            </a:r>
            <a:r>
              <a:rPr lang="tr-TR" sz="2800" b="1" dirty="0">
                <a:solidFill>
                  <a:schemeClr val="tx2"/>
                </a:solidFill>
              </a:rPr>
              <a:t>; bir taraftan </a:t>
            </a:r>
            <a:r>
              <a:rPr lang="tr-TR" sz="2800" b="1" dirty="0" err="1">
                <a:solidFill>
                  <a:srgbClr val="002060"/>
                </a:solidFill>
              </a:rPr>
              <a:t>mİkroorganizmaların</a:t>
            </a:r>
            <a:r>
              <a:rPr lang="tr-TR" sz="2800" b="1" dirty="0">
                <a:solidFill>
                  <a:srgbClr val="002060"/>
                </a:solidFill>
              </a:rPr>
              <a:t> çoğalma </a:t>
            </a:r>
            <a:r>
              <a:rPr lang="tr-TR" sz="2800" b="1" dirty="0">
                <a:solidFill>
                  <a:schemeClr val="tx2"/>
                </a:solidFill>
              </a:rPr>
              <a:t>ve faaliyetlerini yavaşlatarak, diğer taraftan; kimyasal ve biyokimyasal </a:t>
            </a:r>
            <a:r>
              <a:rPr lang="tr-TR" sz="2800" b="1" dirty="0">
                <a:solidFill>
                  <a:srgbClr val="FF0000"/>
                </a:solidFill>
              </a:rPr>
              <a:t>reaksiyonların hızlarını </a:t>
            </a:r>
            <a:r>
              <a:rPr lang="tr-TR" sz="2800" b="1" dirty="0">
                <a:solidFill>
                  <a:schemeClr val="tx2"/>
                </a:solidFill>
              </a:rPr>
              <a:t>sınırlayarak, gıdaların </a:t>
            </a:r>
            <a:r>
              <a:rPr lang="tr-TR" sz="2800" b="1" dirty="0">
                <a:solidFill>
                  <a:srgbClr val="00B050"/>
                </a:solidFill>
              </a:rPr>
              <a:t>bozulmasını</a:t>
            </a:r>
            <a:r>
              <a:rPr lang="tr-TR" sz="2800" b="1" dirty="0">
                <a:solidFill>
                  <a:schemeClr val="tx2"/>
                </a:solidFill>
              </a:rPr>
              <a:t> geciktirebilmekte ve hatta tümden engelleyebilmektedir. </a:t>
            </a:r>
          </a:p>
        </p:txBody>
      </p:sp>
    </p:spTree>
    <p:extLst>
      <p:ext uri="{BB962C8B-B14F-4D97-AF65-F5344CB8AC3E}">
        <p14:creationId xmlns:p14="http://schemas.microsoft.com/office/powerpoint/2010/main" val="71225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a) son eşitlik yardımıyla :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𝟏𝟎𝟔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 (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𝟐𝟎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𝟏𝟎𝟔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𝟏𝟎𝟔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𝟐𝟎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sz="2800" b="1" i="1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1" i="1" smtClean="0">
                                      <a:solidFill>
                                        <a:schemeClr val="tx2"/>
                                      </a:solidFill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sup>
                          </m:sSup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𝟓𝟗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1" smtClean="0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tr-TR" sz="2800" b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solidFill>
                                    <a:schemeClr val="tx2"/>
                                  </a:solidFill>
                                  <a:latin typeface="Cambria Math" panose="02040503050406030204" pitchFamily="18" charset="0"/>
                                </a:rPr>
                                <m:t>𝟓𝟗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𝟑𝟑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𝟓𝟗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𝟐𝟎𝟒</m:t>
                          </m:r>
                        </m:e>
                      </m:d>
                    </m:oMath>
                  </m:oMathPara>
                </a14:m>
                <a:endParaRPr lang="tr-TR" sz="2800" b="1" dirty="0">
                  <a:solidFill>
                    <a:schemeClr val="tx2"/>
                  </a:solidFill>
                </a:endParaRP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Q = 209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mW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/ kg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530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800"/>
                  </a:spcBef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6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20 °C ve 5 °C'deki solunum ısılarının (Tablo 4) ortalaması alınarak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𝐐</m:t>
                      </m:r>
                      <m:r>
                        <a:rPr lang="tr-TR" sz="2800" b="1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𝟑𝟎𝟎</m:t>
                          </m:r>
                          <m:r>
                            <a:rPr lang="tr-TR" sz="2800" b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𝟗𝟐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𝟏𝟗𝟔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𝐦𝐖</m:t>
                          </m:r>
                        </m:num>
                        <m:den>
                          <m:r>
                            <a:rPr lang="tr-TR" sz="28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chemeClr val="tx2"/>
                    </a:solidFill>
                  </a:rPr>
                  <a:t>Buna göre çileklerin ön soğutulması sırasında solunumdan kaynaklanan yaklaşık 200 </a:t>
                </a:r>
                <a:r>
                  <a:rPr lang="tr-TR" sz="2800" b="1" dirty="0" err="1">
                    <a:solidFill>
                      <a:schemeClr val="tx2"/>
                    </a:solidFill>
                  </a:rPr>
                  <a:t>mW</a:t>
                </a:r>
                <a:r>
                  <a:rPr lang="tr-TR" sz="2800" b="1" dirty="0">
                    <a:solidFill>
                      <a:schemeClr val="tx2"/>
                    </a:solidFill>
                  </a:rPr>
                  <a:t>/kg ısının uzaklaştırılması gerektiği görülmektedir.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2" name="Content Placeholder 13">
                <a:extLst>
                  <a:ext uri="{FF2B5EF4-FFF2-40B4-BE49-F238E27FC236}">
                    <a16:creationId xmlns:a16="http://schemas.microsoft.com/office/drawing/2014/main" id="{A1BFF69A-9D73-4B87-9EBA-80FFC9778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897" y="374073"/>
                <a:ext cx="10157355" cy="5957454"/>
              </a:xfrm>
              <a:prstGeom prst="rect">
                <a:avLst/>
              </a:prstGeom>
              <a:blipFill>
                <a:blip r:embed="rId2"/>
                <a:stretch>
                  <a:fillRect l="-1080" r="-1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510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Nitekim gıdaların bozulmasına neden olan ve bir kısmı patojen olan </a:t>
            </a:r>
            <a:r>
              <a:rPr lang="tr-TR" sz="2800" b="1" dirty="0">
                <a:solidFill>
                  <a:srgbClr val="C00000"/>
                </a:solidFill>
              </a:rPr>
              <a:t>termofilik</a:t>
            </a:r>
            <a:r>
              <a:rPr lang="tr-TR" sz="2800" b="1" dirty="0">
                <a:solidFill>
                  <a:schemeClr val="tx2"/>
                </a:solidFill>
              </a:rPr>
              <a:t> (</a:t>
            </a:r>
            <a:r>
              <a:rPr lang="tr-TR" sz="2800" b="1" dirty="0">
                <a:solidFill>
                  <a:srgbClr val="FF0000"/>
                </a:solidFill>
              </a:rPr>
              <a:t>sıcak seven</a:t>
            </a:r>
            <a:r>
              <a:rPr lang="tr-TR" sz="2800" b="1" dirty="0">
                <a:solidFill>
                  <a:schemeClr val="tx2"/>
                </a:solidFill>
              </a:rPr>
              <a:t>) ve </a:t>
            </a:r>
            <a:r>
              <a:rPr lang="tr-TR" sz="2800" b="1" dirty="0">
                <a:solidFill>
                  <a:srgbClr val="002060"/>
                </a:solidFill>
              </a:rPr>
              <a:t>mezofilik</a:t>
            </a:r>
            <a:r>
              <a:rPr lang="tr-TR" sz="2800" b="1" dirty="0">
                <a:solidFill>
                  <a:schemeClr val="tx2"/>
                </a:solidFill>
              </a:rPr>
              <a:t> (</a:t>
            </a:r>
            <a:r>
              <a:rPr lang="tr-TR" sz="2800" b="1" dirty="0">
                <a:solidFill>
                  <a:srgbClr val="7030A0"/>
                </a:solidFill>
              </a:rPr>
              <a:t>orta sıcak</a:t>
            </a:r>
            <a:r>
              <a:rPr lang="tr-TR" sz="2800" b="1" dirty="0">
                <a:solidFill>
                  <a:schemeClr val="tx2"/>
                </a:solidFill>
              </a:rPr>
              <a:t>) mikroorganizmaların çoğunun faaliyeti </a:t>
            </a:r>
            <a:r>
              <a:rPr lang="tr-TR" sz="2800" b="1" dirty="0">
                <a:solidFill>
                  <a:srgbClr val="0070C0"/>
                </a:solidFill>
              </a:rPr>
              <a:t>5 °C civarında </a:t>
            </a:r>
            <a:r>
              <a:rPr lang="tr-TR" sz="2800" b="1" dirty="0">
                <a:solidFill>
                  <a:schemeClr val="tx2"/>
                </a:solidFill>
              </a:rPr>
              <a:t>sona ermektedir.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Bununla birlikte, bu sıcaklıklarda gıdaların bozulmasına neden olan </a:t>
            </a:r>
            <a:r>
              <a:rPr lang="tr-TR" sz="2800" b="1" dirty="0">
                <a:solidFill>
                  <a:srgbClr val="0070C0"/>
                </a:solidFill>
              </a:rPr>
              <a:t>psikrofilik</a:t>
            </a:r>
            <a:r>
              <a:rPr lang="tr-TR" sz="2800" b="1" dirty="0">
                <a:solidFill>
                  <a:schemeClr val="tx2"/>
                </a:solidFill>
              </a:rPr>
              <a:t> (</a:t>
            </a:r>
            <a:r>
              <a:rPr lang="tr-TR" sz="2800" b="1" dirty="0">
                <a:solidFill>
                  <a:srgbClr val="0070C0"/>
                </a:solidFill>
              </a:rPr>
              <a:t>soğuk seven</a:t>
            </a:r>
            <a:r>
              <a:rPr lang="tr-TR" sz="2800" b="1" dirty="0">
                <a:solidFill>
                  <a:schemeClr val="tx2"/>
                </a:solidFill>
              </a:rPr>
              <a:t>) mikroorganizmaların faaliyeti yavaşlayarak devam edebilmektedir.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78205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Buna göre gıdaların 5 °C civarına kadar soğutulmasıyla </a:t>
            </a:r>
            <a:r>
              <a:rPr lang="tr-TR" sz="2800" b="1" dirty="0">
                <a:solidFill>
                  <a:srgbClr val="00B050"/>
                </a:solidFill>
              </a:rPr>
              <a:t>patojen mikroorganizmaların </a:t>
            </a:r>
            <a:r>
              <a:rPr lang="tr-TR" sz="2800" b="1" dirty="0">
                <a:solidFill>
                  <a:schemeClr val="tx2"/>
                </a:solidFill>
              </a:rPr>
              <a:t>çoğunun faaliyeti durmakta ve sadece gıdaların bozulmasına neden olabilecek bazı </a:t>
            </a:r>
            <a:r>
              <a:rPr lang="tr-TR" sz="2800" b="1" dirty="0" err="1">
                <a:solidFill>
                  <a:srgbClr val="FF0000"/>
                </a:solidFill>
              </a:rPr>
              <a:t>psikrofilik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>
                <a:solidFill>
                  <a:schemeClr val="tx2"/>
                </a:solidFill>
              </a:rPr>
              <a:t>mikroorganizmaların </a:t>
            </a:r>
            <a:r>
              <a:rPr lang="tr-TR" sz="2800" b="1" dirty="0">
                <a:solidFill>
                  <a:srgbClr val="0070C0"/>
                </a:solidFill>
              </a:rPr>
              <a:t>sınırlı bir faaliyeti </a:t>
            </a:r>
            <a:r>
              <a:rPr lang="tr-TR" sz="2800" b="1" dirty="0">
                <a:solidFill>
                  <a:schemeClr val="tx2"/>
                </a:solidFill>
              </a:rPr>
              <a:t>söz konusu olabilmektedir.</a:t>
            </a:r>
          </a:p>
        </p:txBody>
      </p:sp>
      <p:pic>
        <p:nvPicPr>
          <p:cNvPr id="1026" name="Picture 2" descr="Image result for gıdada patojen mikroorganizma">
            <a:extLst>
              <a:ext uri="{FF2B5EF4-FFF2-40B4-BE49-F238E27FC236}">
                <a16:creationId xmlns:a16="http://schemas.microsoft.com/office/drawing/2014/main" id="{467B8FE9-E3D2-4277-A511-F5875734E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306" y="3276600"/>
            <a:ext cx="3054927" cy="305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 result for gıdada patojen mikroorganizma">
            <a:extLst>
              <a:ext uri="{FF2B5EF4-FFF2-40B4-BE49-F238E27FC236}">
                <a16:creationId xmlns:a16="http://schemas.microsoft.com/office/drawing/2014/main" id="{D9AFA78B-84A2-490D-B1B6-CF8ABBF64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234" y="3276600"/>
            <a:ext cx="3934746" cy="305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07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Soğuk uygulaması, gıdanın soğutulup </a:t>
            </a:r>
            <a:r>
              <a:rPr lang="tr-TR" sz="2800" b="1" dirty="0">
                <a:solidFill>
                  <a:srgbClr val="FF0000"/>
                </a:solidFill>
              </a:rPr>
              <a:t>saklandığı sıcaklığa bağlı olarak</a:t>
            </a:r>
            <a:r>
              <a:rPr lang="tr-TR" sz="2800" b="1" dirty="0"/>
              <a:t>, "</a:t>
            </a:r>
            <a:r>
              <a:rPr lang="tr-TR" sz="2800" b="1" dirty="0">
                <a:solidFill>
                  <a:srgbClr val="0070C0"/>
                </a:solidFill>
              </a:rPr>
              <a:t>soğukta muhafaza</a:t>
            </a:r>
            <a:r>
              <a:rPr lang="tr-TR" sz="2800" b="1" dirty="0"/>
              <a:t>" </a:t>
            </a:r>
            <a:r>
              <a:rPr lang="tr-TR" sz="2800" b="1" dirty="0">
                <a:solidFill>
                  <a:schemeClr val="tx2"/>
                </a:solidFill>
              </a:rPr>
              <a:t>ve</a:t>
            </a:r>
            <a:r>
              <a:rPr lang="tr-TR" sz="2800" b="1" dirty="0"/>
              <a:t> "</a:t>
            </a:r>
            <a:r>
              <a:rPr lang="tr-TR" sz="2800" b="1" dirty="0">
                <a:solidFill>
                  <a:srgbClr val="00B050"/>
                </a:solidFill>
              </a:rPr>
              <a:t>dondurarak muhafaza</a:t>
            </a:r>
            <a:r>
              <a:rPr lang="tr-TR" sz="2800" b="1" dirty="0"/>
              <a:t>" </a:t>
            </a:r>
            <a:r>
              <a:rPr lang="tr-TR" sz="2800" b="1" dirty="0">
                <a:solidFill>
                  <a:schemeClr val="tx2"/>
                </a:solidFill>
              </a:rPr>
              <a:t>olmak üzere iki farklı yönteme dayanmaktadır. </a:t>
            </a:r>
          </a:p>
        </p:txBody>
      </p:sp>
      <p:graphicFrame>
        <p:nvGraphicFramePr>
          <p:cNvPr id="3" name="Diyagram 2">
            <a:extLst>
              <a:ext uri="{FF2B5EF4-FFF2-40B4-BE49-F238E27FC236}">
                <a16:creationId xmlns:a16="http://schemas.microsoft.com/office/drawing/2014/main" id="{9A744F4E-E876-43B6-989F-9F8B5037F8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1410313"/>
              </p:ext>
            </p:extLst>
          </p:nvPr>
        </p:nvGraphicFramePr>
        <p:xfrm>
          <a:off x="1473874" y="2486228"/>
          <a:ext cx="9244252" cy="3845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226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70C0"/>
                </a:solidFill>
              </a:rPr>
              <a:t>Soğukta muhafazada </a:t>
            </a:r>
            <a:r>
              <a:rPr lang="tr-TR" sz="2800" b="1" dirty="0">
                <a:solidFill>
                  <a:schemeClr val="tx2"/>
                </a:solidFill>
              </a:rPr>
              <a:t>gıda en çok, </a:t>
            </a:r>
            <a:r>
              <a:rPr lang="tr-TR" sz="2800" b="1" dirty="0">
                <a:solidFill>
                  <a:srgbClr val="00B050"/>
                </a:solidFill>
              </a:rPr>
              <a:t>donma noktasının biraz üzerine</a:t>
            </a:r>
            <a:r>
              <a:rPr lang="tr-TR" sz="2800" b="1" dirty="0">
                <a:solidFill>
                  <a:schemeClr val="tx2"/>
                </a:solidFill>
              </a:rPr>
              <a:t> kadar soğutulmaktadır.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Gıdanın hangi dereceye kadar soğutulması gerektiği </a:t>
            </a:r>
            <a:r>
              <a:rPr lang="tr-TR" sz="2800" b="1" dirty="0">
                <a:solidFill>
                  <a:srgbClr val="C00000"/>
                </a:solidFill>
              </a:rPr>
              <a:t>gıdadan gıdaya değişmektedir</a:t>
            </a:r>
            <a:r>
              <a:rPr lang="tr-TR" sz="2800" b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Başka bir ifadeyle </a:t>
            </a:r>
            <a:r>
              <a:rPr lang="tr-TR" sz="2800" b="1" dirty="0">
                <a:solidFill>
                  <a:srgbClr val="7030A0"/>
                </a:solidFill>
              </a:rPr>
              <a:t>her gıda </a:t>
            </a:r>
            <a:r>
              <a:rPr lang="tr-TR" sz="2800" b="1" dirty="0">
                <a:solidFill>
                  <a:schemeClr val="tx2"/>
                </a:solidFill>
              </a:rPr>
              <a:t>kendine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özgü bir sıcaklığa </a:t>
            </a:r>
            <a:r>
              <a:rPr lang="tr-TR" sz="2800" b="1" dirty="0">
                <a:solidFill>
                  <a:schemeClr val="tx2"/>
                </a:solidFill>
              </a:rPr>
              <a:t>kadar soğutularak, bu sabit sıcaklıkta saklanmaktadır. </a:t>
            </a:r>
          </a:p>
        </p:txBody>
      </p:sp>
    </p:spTree>
    <p:extLst>
      <p:ext uri="{BB962C8B-B14F-4D97-AF65-F5344CB8AC3E}">
        <p14:creationId xmlns:p14="http://schemas.microsoft.com/office/powerpoint/2010/main" val="413452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3">
            <a:extLst>
              <a:ext uri="{FF2B5EF4-FFF2-40B4-BE49-F238E27FC236}">
                <a16:creationId xmlns:a16="http://schemas.microsoft.com/office/drawing/2014/main" id="{A1BFF69A-9D73-4B87-9EBA-80FFC9778C95}"/>
              </a:ext>
            </a:extLst>
          </p:cNvPr>
          <p:cNvSpPr txBox="1">
            <a:spLocks/>
          </p:cNvSpPr>
          <p:nvPr/>
        </p:nvSpPr>
        <p:spPr>
          <a:xfrm>
            <a:off x="1118897" y="374073"/>
            <a:ext cx="10157355" cy="595745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8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2060"/>
                </a:solidFill>
              </a:rPr>
              <a:t>Saklanma süresi</a:t>
            </a:r>
            <a:r>
              <a:rPr lang="tr-TR" sz="2800" b="1" dirty="0"/>
              <a:t>;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>
                <a:solidFill>
                  <a:schemeClr val="tx2"/>
                </a:solidFill>
              </a:rPr>
              <a:t>gıdaların çeşitlerine,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uygulanan sıcaklığa ve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	ambalaja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chemeClr val="tx2"/>
                </a:solidFill>
              </a:rPr>
              <a:t>bağlı olarak </a:t>
            </a:r>
            <a:r>
              <a:rPr lang="tr-TR" sz="2800" b="1" dirty="0">
                <a:solidFill>
                  <a:srgbClr val="00B050"/>
                </a:solidFill>
              </a:rPr>
              <a:t>birkaç günden </a:t>
            </a:r>
            <a:r>
              <a:rPr lang="tr-TR" sz="2800" b="1" dirty="0">
                <a:solidFill>
                  <a:srgbClr val="FF0000"/>
                </a:solidFill>
              </a:rPr>
              <a:t>aylara kadar </a:t>
            </a:r>
            <a:r>
              <a:rPr lang="tr-TR" sz="2800" b="1" dirty="0">
                <a:solidFill>
                  <a:schemeClr val="tx2"/>
                </a:solidFill>
              </a:rPr>
              <a:t>değişebilmektedir.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chemeClr val="tx2"/>
                </a:solidFill>
              </a:rPr>
              <a:t>Tablo 1’da bazı gıda gruplarının soğukta muhafazasında uygulanan sıcaklıklar gösterilmiştir. </a:t>
            </a:r>
          </a:p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26408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0</TotalTime>
  <Words>1974</Words>
  <Application>Microsoft Office PowerPoint</Application>
  <PresentationFormat>Widescreen</PresentationFormat>
  <Paragraphs>293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Arial</vt:lpstr>
      <vt:lpstr>Cambria Math</vt:lpstr>
      <vt:lpstr>Euphemia</vt:lpstr>
      <vt:lpstr>Plantagenet Cherokee</vt:lpstr>
      <vt:lpstr>Wingdings</vt:lpstr>
      <vt:lpstr>Academic Literature 16x9</vt:lpstr>
      <vt:lpstr>GDM 403  Temel İşlemler Uygulamaları Soğutma</vt:lpstr>
      <vt:lpstr>Bu Hafta</vt:lpstr>
      <vt:lpstr>Gıdaların muhafazasında soğuk uygulaması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Soğukta Muhafaza Edilen Bitkisel Dokuların Solunum Isıları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2015-09-10T07:29:22Z</dcterms:created>
  <dcterms:modified xsi:type="dcterms:W3CDTF">2026-04-07T06:41:07Z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TC034313809991</vt:lpwstr>
  </property>
</Properties>
</file>