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54"/>
  </p:notesMasterIdLst>
  <p:handoutMasterIdLst>
    <p:handoutMasterId r:id="rId55"/>
  </p:handoutMasterIdLst>
  <p:sldIdLst>
    <p:sldId id="256" r:id="rId3"/>
    <p:sldId id="30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9" r:id="rId18"/>
    <p:sldId id="388" r:id="rId19"/>
    <p:sldId id="390" r:id="rId20"/>
    <p:sldId id="391" r:id="rId21"/>
    <p:sldId id="424" r:id="rId22"/>
    <p:sldId id="392" r:id="rId23"/>
    <p:sldId id="393" r:id="rId24"/>
    <p:sldId id="394" r:id="rId25"/>
    <p:sldId id="395" r:id="rId26"/>
    <p:sldId id="396" r:id="rId27"/>
    <p:sldId id="397" r:id="rId28"/>
    <p:sldId id="398" r:id="rId29"/>
    <p:sldId id="399" r:id="rId30"/>
    <p:sldId id="400" r:id="rId31"/>
    <p:sldId id="401" r:id="rId32"/>
    <p:sldId id="402" r:id="rId33"/>
    <p:sldId id="403" r:id="rId34"/>
    <p:sldId id="405" r:id="rId35"/>
    <p:sldId id="404" r:id="rId36"/>
    <p:sldId id="406" r:id="rId37"/>
    <p:sldId id="408" r:id="rId38"/>
    <p:sldId id="407" r:id="rId39"/>
    <p:sldId id="409" r:id="rId40"/>
    <p:sldId id="410" r:id="rId41"/>
    <p:sldId id="411" r:id="rId42"/>
    <p:sldId id="412" r:id="rId43"/>
    <p:sldId id="413" r:id="rId44"/>
    <p:sldId id="415" r:id="rId45"/>
    <p:sldId id="416" r:id="rId46"/>
    <p:sldId id="417" r:id="rId47"/>
    <p:sldId id="418" r:id="rId48"/>
    <p:sldId id="420" r:id="rId49"/>
    <p:sldId id="419" r:id="rId50"/>
    <p:sldId id="421" r:id="rId51"/>
    <p:sldId id="423" r:id="rId52"/>
    <p:sldId id="422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Kurutma hesaplamaları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7030A0"/>
                    </a:solidFill>
                  </a:rPr>
                  <a:t>Sabit hızda kuruma aşamasında </a:t>
                </a:r>
                <a:r>
                  <a:rPr lang="tr-TR" sz="2800" b="1" dirty="0"/>
                  <a:t>havadan gıdaya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transfer olan ısının </a:t>
                </a:r>
                <a:r>
                  <a:rPr lang="tr-TR" sz="2800" b="1" dirty="0"/>
                  <a:t>tümünün, ürün yüzeyindeki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suyun faz </a:t>
                </a:r>
                <a:r>
                  <a:rPr lang="tr-TR" sz="2800" b="1" dirty="0"/>
                  <a:t>değiştirmesinde harcandığı göz önüne alınınca aşağıdaki eşitlik yazılabilir.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1">
                        <a:latin typeface="Cambria Math" panose="02040503050406030204" pitchFamily="18" charset="0"/>
                      </a:rPr>
                      <m:t>q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LI</m:t>
                        </m:r>
                      </m:sub>
                    </m:sSub>
                  </m:oMath>
                </a14:m>
                <a:r>
                  <a:rPr lang="tr-TR" sz="2800" b="1" dirty="0"/>
                  <a:t>			(B)</a:t>
                </a:r>
              </a:p>
              <a:p>
                <a:pPr marL="539750" indent="-539750" algn="l" rtl="0">
                  <a:lnSpc>
                    <a:spcPct val="150000"/>
                  </a:lnSpc>
                  <a:spcBef>
                    <a:spcPts val="300"/>
                  </a:spcBef>
                  <a:buNone/>
                </a:pPr>
                <a:r>
                  <a:rPr lang="tr-TR" sz="2800" b="1" dirty="0"/>
                  <a:t>q : Sıcak havadan ürüne ısı transfer hızı, W, </a:t>
                </a:r>
              </a:p>
              <a:p>
                <a:pPr marL="539750" indent="-539750" algn="l" rtl="0">
                  <a:lnSpc>
                    <a:spcPct val="150000"/>
                  </a:lnSpc>
                  <a:spcBef>
                    <a:spcPts val="300"/>
                  </a:spcBef>
                  <a:buNone/>
                </a:pP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c</a:t>
                </a:r>
                <a:r>
                  <a:rPr lang="tr-TR" sz="2800" b="1" baseline="-25000" dirty="0"/>
                  <a:t> </a:t>
                </a:r>
                <a:r>
                  <a:rPr lang="tr-TR" sz="2800" b="1" dirty="0"/>
                  <a:t>: Sabit kuruma hızı (sabit hızda kuruma aşamasında suyun uzaklaştırılma hızı) kg-su/kg-KM s, </a:t>
                </a:r>
              </a:p>
              <a:p>
                <a:pPr marL="539750" indent="-539750" algn="l" rtl="0">
                  <a:lnSpc>
                    <a:spcPct val="150000"/>
                  </a:lnSpc>
                  <a:spcBef>
                    <a:spcPts val="300"/>
                  </a:spcBef>
                  <a:buNone/>
                </a:pPr>
                <a:r>
                  <a:rPr lang="tr-TR" sz="2800" b="1" dirty="0"/>
                  <a:t>H</a:t>
                </a:r>
                <a:r>
                  <a:rPr lang="tr-TR" sz="2800" b="1" baseline="-25000" dirty="0"/>
                  <a:t>LI </a:t>
                </a:r>
                <a:r>
                  <a:rPr lang="tr-TR" sz="2800" b="1" dirty="0"/>
                  <a:t>: Sıcak havanın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ıslak termometre </a:t>
                </a:r>
                <a:r>
                  <a:rPr lang="tr-TR" sz="2800" b="1" dirty="0"/>
                  <a:t>sıcaklığında suyun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buharlaşma gizli ısısı</a:t>
                </a:r>
                <a:r>
                  <a:rPr lang="tr-TR" sz="2800" b="1" dirty="0"/>
                  <a:t>, kJ/kg-su.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261" r="-1381" b="-14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5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Sabit kuruma hızı döneminde transfer olan ısı, daha önce verilmiş bulunan ve aşağıda tekrar gösterilen eşitlikle tanımlanmıştı.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𝐪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𝐡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𝐀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𝐲</m:t>
                        </m:r>
                      </m:sub>
                    </m:sSub>
                    <m:r>
                      <a:rPr lang="tr-TR" sz="2800" b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b="1" dirty="0"/>
                  <a:t>		(C)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A, B ve C eşitlikler birleştirilip </a:t>
                </a:r>
                <a:r>
                  <a:rPr lang="tr-TR" sz="2800" b="1" dirty="0" err="1"/>
                  <a:t>t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için çözülürse, sabit hızda kuruma süresini tanımlayan aşağıdaki eşitlik elde edilir.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65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73858" y="374072"/>
                <a:ext cx="5902394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𝑳𝑰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𝑳𝑰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𝑳𝑰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𝑳𝑰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858" y="374072"/>
                <a:ext cx="5902394" cy="62899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31B28662-1F94-4844-85A0-6033EC1E6200}"/>
                  </a:ext>
                </a:extLst>
              </p:cNvPr>
              <p:cNvSpPr/>
              <p:nvPr/>
            </p:nvSpPr>
            <p:spPr>
              <a:xfrm>
                <a:off x="915748" y="987848"/>
                <a:ext cx="3361240" cy="397775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𝐤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b="1" dirty="0"/>
                  <a:t>	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tr-TR" sz="2800" b="1" i="0">
                        <a:latin typeface="Cambria Math" panose="02040503050406030204" pitchFamily="18" charset="0"/>
                      </a:rPr>
                      <m:t>𝐪</m:t>
                    </m:r>
                    <m:r>
                      <a:rPr lang="tr-TR" sz="2800" b="1" i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𝐇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𝐋𝐈</m:t>
                        </m:r>
                      </m:sub>
                    </m:sSub>
                  </m:oMath>
                </a14:m>
                <a:r>
                  <a:rPr lang="tr-TR" sz="2800" b="1" dirty="0"/>
                  <a:t>	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𝐲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31B28662-1F94-4844-85A0-6033EC1E62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48" y="987848"/>
                <a:ext cx="3361240" cy="39777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34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Sabit hızda kuruma süresini tanımlayan eşitliğin ortaya koyduğu gibi, bu süre; </a:t>
            </a:r>
            <a:r>
              <a:rPr lang="tr-TR" sz="2800" b="1" dirty="0">
                <a:solidFill>
                  <a:srgbClr val="00B050"/>
                </a:solidFill>
              </a:rPr>
              <a:t>kurutulan gıdanın başlangıç ve kritik nem içerikleri arasındaki fark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70C0"/>
                </a:solidFill>
              </a:rPr>
              <a:t>doğru orantılı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hava sıcaklığı ve materyalin yüzey sıcaklığı arasındaki </a:t>
            </a:r>
            <a:r>
              <a:rPr lang="tr-TR" sz="2800" b="1" dirty="0"/>
              <a:t>(veya </a:t>
            </a:r>
            <a:r>
              <a:rPr lang="tr-TR" sz="2800" b="1" dirty="0">
                <a:solidFill>
                  <a:srgbClr val="FFC000"/>
                </a:solidFill>
              </a:rPr>
              <a:t>havanın kuru ve ıslak termometre sıcaklıkları arasındaki</a:t>
            </a:r>
            <a:r>
              <a:rPr lang="tr-TR" sz="2800" b="1" dirty="0"/>
              <a:t>) fark ile </a:t>
            </a:r>
            <a:r>
              <a:rPr lang="tr-TR" sz="2800" b="1" dirty="0">
                <a:solidFill>
                  <a:srgbClr val="FF0000"/>
                </a:solidFill>
              </a:rPr>
              <a:t>ters orantılıdır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881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Görüldüğü gibi eşitlikle tanımlanan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sabit hızda kuruma süresi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ısı transferine </a:t>
                </a:r>
                <a:r>
                  <a:rPr lang="tr-TR" sz="2800" b="1" dirty="0"/>
                  <a:t>dayalı veriler temel alınarak türetilmiştir.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Aynı süre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kütle transferine </a:t>
                </a:r>
                <a:r>
                  <a:rPr lang="tr-TR" sz="2800" b="1" dirty="0"/>
                  <a:t>dayalı verilerden de türetilebilir.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amaçla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  <m:r>
                        <a:rPr lang="tr-TR" sz="2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  <m: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b>
                          </m:sSub>
                        </m:num>
                        <m:den>
                          <m: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622 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</m:den>
                      </m:f>
                      <m:r>
                        <a:rPr lang="tr-TR" sz="2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𝐤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b="1" dirty="0"/>
                  <a:t>	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eşitliklerden yararlanılarak aşağıdaki eşitlik elde edilir.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1080" b="-9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𝟔𝟐𝟐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</m:e>
                      </m:d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𝟔𝟐𝟐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u</a:t>
                </a:r>
                <a:r>
                  <a:rPr lang="tr-TR" sz="2800" b="1" dirty="0"/>
                  <a:t> : 8,314 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</a:t>
                </a:r>
                <a:r>
                  <a:rPr lang="tr-TR" sz="2800" b="1" dirty="0" err="1"/>
                  <a:t>kPa</a:t>
                </a:r>
                <a:r>
                  <a:rPr lang="tr-TR" sz="2800" b="1" dirty="0"/>
                  <a:t>/kg-</a:t>
                </a:r>
                <a:r>
                  <a:rPr lang="tr-TR" sz="2800" b="1" dirty="0" err="1"/>
                  <a:t>mol</a:t>
                </a:r>
                <a:r>
                  <a:rPr lang="tr-TR" sz="2800" b="1" dirty="0"/>
                  <a:t> K (Üniversal gaz sabiti)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T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 (K) gıdanın ortalama sıcaklığıdır. Ortalama sıcaklık, havanın kuru ve ıslak termometre sıcaklığının ortalamasıdır.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  <m:r>
                      <a:rPr lang="tr-TR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 err="1">
                    <a:solidFill>
                      <a:srgbClr val="00B050"/>
                    </a:solidFill>
                  </a:rPr>
                  <a:t>konvektif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kütle transfer katsayısı </a:t>
                </a:r>
                <a:r>
                  <a:rPr lang="tr-TR" sz="2800" b="1" dirty="0"/>
                  <a:t>m/s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w</a:t>
                </a:r>
                <a:r>
                  <a:rPr lang="tr-TR" sz="2800" b="1" dirty="0"/>
                  <a:t> = 18 kg/kg-</a:t>
                </a:r>
                <a:r>
                  <a:rPr lang="tr-TR" sz="2800" b="1" dirty="0" err="1"/>
                  <a:t>mol</a:t>
                </a:r>
                <a:r>
                  <a:rPr lang="tr-TR" sz="2800" b="1" dirty="0"/>
                  <a:t> (Suyun </a:t>
                </a:r>
                <a:r>
                  <a:rPr lang="tr-TR" sz="2800" b="1" dirty="0" err="1"/>
                  <a:t>mol</a:t>
                </a:r>
                <a:r>
                  <a:rPr lang="tr-TR" sz="2800" b="1" dirty="0"/>
                  <a:t> kütlesi)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2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94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b="1" dirty="0"/>
              <a:t>Örnek 4.17</a:t>
            </a:r>
          </a:p>
        </p:txBody>
      </p:sp>
    </p:spTree>
    <p:extLst>
      <p:ext uri="{BB962C8B-B14F-4D97-AF65-F5344CB8AC3E}">
        <p14:creationId xmlns:p14="http://schemas.microsoft.com/office/powerpoint/2010/main" val="3879834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Kalınlığı 1 cm, boyutları 4 x 12 cm olan dilimler halinde </a:t>
            </a:r>
            <a:r>
              <a:rPr lang="tr-TR" sz="2800" b="1" dirty="0">
                <a:solidFill>
                  <a:srgbClr val="00B050"/>
                </a:solidFill>
              </a:rPr>
              <a:t>doğranmış bir sebze</a:t>
            </a:r>
            <a:r>
              <a:rPr lang="tr-TR" sz="2800" b="1" dirty="0"/>
              <a:t>, tünel kurutucuda sıcak hava akımında kurutulmaktadır.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Dilimlerin </a:t>
            </a:r>
            <a:r>
              <a:rPr lang="tr-TR" sz="2800" b="1" dirty="0">
                <a:solidFill>
                  <a:srgbClr val="0070C0"/>
                </a:solidFill>
              </a:rPr>
              <a:t>kitle yoğunluğu </a:t>
            </a:r>
            <a:r>
              <a:rPr lang="tr-TR" sz="2800" b="1" dirty="0"/>
              <a:t>(</a:t>
            </a:r>
            <a:r>
              <a:rPr lang="en-US" sz="2800" b="1" dirty="0"/>
              <a:t>bulk density</a:t>
            </a:r>
            <a:r>
              <a:rPr lang="tr-TR" sz="2800" b="1" dirty="0"/>
              <a:t>) : 875 kg/m</a:t>
            </a:r>
            <a:r>
              <a:rPr lang="tr-TR" sz="2800" b="1" baseline="30000" dirty="0"/>
              <a:t>3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başlangıç nem oranı </a:t>
            </a:r>
            <a:r>
              <a:rPr lang="tr-TR" sz="2800" b="1" dirty="0"/>
              <a:t>: %93 ve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kritik nem düzeyi</a:t>
            </a:r>
            <a:r>
              <a:rPr lang="tr-TR" sz="2800" b="1" dirty="0"/>
              <a:t>: %78'dir. </a:t>
            </a:r>
          </a:p>
        </p:txBody>
      </p:sp>
    </p:spTree>
    <p:extLst>
      <p:ext uri="{BB962C8B-B14F-4D97-AF65-F5344CB8AC3E}">
        <p14:creationId xmlns:p14="http://schemas.microsoft.com/office/powerpoint/2010/main" val="33675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Dış ortamdan </a:t>
            </a:r>
            <a:r>
              <a:rPr lang="tr-TR" sz="2800" b="1" dirty="0"/>
              <a:t>alınan </a:t>
            </a:r>
            <a:r>
              <a:rPr lang="tr-TR" sz="2800" b="1" dirty="0">
                <a:solidFill>
                  <a:srgbClr val="FF0000"/>
                </a:solidFill>
              </a:rPr>
              <a:t>sıcaklığı</a:t>
            </a:r>
            <a:r>
              <a:rPr lang="tr-TR" sz="2800" b="1" dirty="0"/>
              <a:t> 25°C ve </a:t>
            </a:r>
            <a:r>
              <a:rPr lang="tr-TR" sz="2800" b="1" dirty="0">
                <a:solidFill>
                  <a:srgbClr val="0070C0"/>
                </a:solidFill>
              </a:rPr>
              <a:t>bağıl nemi %50 </a:t>
            </a:r>
            <a:r>
              <a:rPr lang="tr-TR" sz="2800" b="1" dirty="0"/>
              <a:t>olan hava,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85°C'ye ısıtıldıktan sonra </a:t>
            </a:r>
            <a:r>
              <a:rPr lang="tr-TR" sz="2800" b="1" dirty="0"/>
              <a:t>kurutma tüneline sevk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Sabit hızda kuruma aşamasında </a:t>
            </a: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kütle transfer katsayısı </a:t>
            </a:r>
            <a:r>
              <a:rPr lang="tr-TR" sz="2800" b="1" dirty="0"/>
              <a:t>0,12 m/s olduğuna göre, dilimlerin sabit hızda kuruma süresini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56995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1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R</a:t>
            </a:r>
            <a:r>
              <a:rPr lang="tr-TR" sz="2800" b="1" baseline="-25000" dirty="0" err="1"/>
              <a:t>u</a:t>
            </a:r>
            <a:r>
              <a:rPr lang="tr-TR" sz="2800" b="1" dirty="0"/>
              <a:t> : 8,314 m</a:t>
            </a:r>
            <a:r>
              <a:rPr lang="tr-TR" sz="2800" b="1" baseline="30000" dirty="0"/>
              <a:t>3</a:t>
            </a:r>
            <a:r>
              <a:rPr lang="tr-TR" sz="2800" b="1" dirty="0"/>
              <a:t> kPa/kg-mol K (Üniversal gaz sabiti)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</a:t>
            </a:r>
            <a:r>
              <a:rPr lang="tr-TR" sz="2800" b="1" baseline="-25000" dirty="0"/>
              <a:t>A</a:t>
            </a:r>
            <a:r>
              <a:rPr lang="tr-TR" sz="2800" b="1" dirty="0"/>
              <a:t> : 332 K. (Bu değer, dilimlerin ortalama sıcaklığıdır. Ortalama sıcaklık, </a:t>
            </a:r>
            <a:r>
              <a:rPr lang="tr-TR" sz="2800" b="1" dirty="0">
                <a:solidFill>
                  <a:srgbClr val="FF0000"/>
                </a:solidFill>
              </a:rPr>
              <a:t>havanın kuru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ıslak </a:t>
            </a:r>
            <a:r>
              <a:rPr lang="tr-TR" sz="2800" b="1" dirty="0"/>
              <a:t>termometre sıcaklığının ortalamasıdır.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25 °C'de %50 bağıl nemli hava 85 °C'ye ısıtılınca</a:t>
            </a:r>
            <a:r>
              <a:rPr lang="tr-TR" sz="2800" b="1" dirty="0"/>
              <a:t>; havanın </a:t>
            </a:r>
            <a:r>
              <a:rPr lang="tr-TR" sz="2800" b="1" dirty="0">
                <a:solidFill>
                  <a:srgbClr val="FF0000"/>
                </a:solidFill>
              </a:rPr>
              <a:t>kuru termometre sıcaklığı 85 °C </a:t>
            </a:r>
            <a:r>
              <a:rPr lang="tr-TR" sz="2800" b="1" dirty="0">
                <a:solidFill>
                  <a:srgbClr val="7030A0"/>
                </a:solidFill>
              </a:rPr>
              <a:t>ıslak termometre sıcaklığı 32,8 °C </a:t>
            </a:r>
            <a:r>
              <a:rPr lang="tr-TR" sz="2800" b="1" dirty="0"/>
              <a:t>düzeyinde bulunur (</a:t>
            </a:r>
            <a:r>
              <a:rPr lang="tr-TR" sz="2800" b="1" dirty="0" err="1"/>
              <a:t>psikrometre</a:t>
            </a:r>
            <a:r>
              <a:rPr lang="tr-TR" sz="2800" b="1" dirty="0"/>
              <a:t> grafiği).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69C5972D-61BC-4AC5-AE51-949B29C1447A}"/>
                  </a:ext>
                </a:extLst>
              </p:cNvPr>
              <p:cNvSpPr/>
              <p:nvPr/>
            </p:nvSpPr>
            <p:spPr>
              <a:xfrm>
                <a:off x="3567292" y="396452"/>
                <a:ext cx="4826514" cy="1073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𝟔𝟐𝟐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69C5972D-61BC-4AC5-AE51-949B29C144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292" y="396452"/>
                <a:ext cx="4826514" cy="1073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33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Kuruma süresi ve hesaplanması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Azalan kuruma hız aşamasında kurma süresi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>
            <a:extLst>
              <a:ext uri="{FF2B5EF4-FFF2-40B4-BE49-F238E27FC236}">
                <a16:creationId xmlns:a16="http://schemas.microsoft.com/office/drawing/2014/main" id="{80379B68-D49C-4617-812D-1FD8328188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63"/>
          <a:stretch/>
        </p:blipFill>
        <p:spPr>
          <a:xfrm>
            <a:off x="93535" y="526472"/>
            <a:ext cx="12004930" cy="6137563"/>
          </a:xfrm>
          <a:prstGeom prst="rect">
            <a:avLst/>
          </a:prstGeom>
        </p:spPr>
      </p:pic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51CC7E35-6E3E-4F02-BF69-E4E638C9FC67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C201F445-6802-4209-8566-89F8D9325B0D}"/>
              </a:ext>
            </a:extLst>
          </p:cNvPr>
          <p:cNvCxnSpPr>
            <a:cxnSpLocks/>
          </p:cNvCxnSpPr>
          <p:nvPr/>
        </p:nvCxnSpPr>
        <p:spPr>
          <a:xfrm flipH="1">
            <a:off x="2644726" y="1280160"/>
            <a:ext cx="86315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62123698-91FA-4867-A12D-7503AA9DE6DD}"/>
              </a:ext>
            </a:extLst>
          </p:cNvPr>
          <p:cNvCxnSpPr>
            <a:cxnSpLocks/>
          </p:cNvCxnSpPr>
          <p:nvPr/>
        </p:nvCxnSpPr>
        <p:spPr>
          <a:xfrm>
            <a:off x="2743200" y="1280160"/>
            <a:ext cx="5134708" cy="31686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BA39E0A1-A8D8-4BD7-A454-F74B9C4424AF}"/>
              </a:ext>
            </a:extLst>
          </p:cNvPr>
          <p:cNvCxnSpPr>
            <a:cxnSpLocks/>
          </p:cNvCxnSpPr>
          <p:nvPr/>
        </p:nvCxnSpPr>
        <p:spPr>
          <a:xfrm flipV="1">
            <a:off x="1938995" y="4389120"/>
            <a:ext cx="0" cy="14758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F3FBB201-919D-4DB6-91CB-090E11E3385D}"/>
              </a:ext>
            </a:extLst>
          </p:cNvPr>
          <p:cNvCxnSpPr>
            <a:cxnSpLocks/>
          </p:cNvCxnSpPr>
          <p:nvPr/>
        </p:nvCxnSpPr>
        <p:spPr>
          <a:xfrm>
            <a:off x="1938995" y="4417256"/>
            <a:ext cx="5938913" cy="315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83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Buna göre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sub>
                      </m:sSub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𝟖𝟓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𝟑𝟐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𝟐𝟕𝟑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𝟑𝟑𝟐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𝐊</m:t>
                      </m:r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W</a:t>
                </a:r>
                <a:r>
                  <a:rPr lang="tr-TR" sz="2800" b="1" baseline="-25000" dirty="0">
                    <a:solidFill>
                      <a:srgbClr val="0070C0"/>
                    </a:solidFill>
                  </a:rPr>
                  <a:t>0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=13,286 </a:t>
                </a:r>
                <a:r>
                  <a:rPr lang="tr-TR" sz="2800" b="1" dirty="0"/>
                  <a:t>kg su/kg KM (yaş ağırlık bazında verilmiş bulunan %93 başlangıç nem oranı, kuru ağırlık bazına çevrilmiştir: 0,93/ (1 - 0.93) = 13.286 kg-su/kg-KM)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W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k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= 3,54 </a:t>
                </a:r>
                <a:r>
                  <a:rPr lang="tr-TR" sz="2800" b="1" dirty="0"/>
                  <a:t>kg -su/kg-KM (yaş ağırlık bazında verilmiş bulunan %78 kritik nem oranı, kuru ağırlık bazına çevrilmiştir : 0,78/ (1 – 0,78) = 3,54 kg-su/ kg-KM)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2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036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A = 0,0048 m</a:t>
            </a:r>
            <a:r>
              <a:rPr lang="tr-TR" sz="2800" b="1" baseline="30000" dirty="0">
                <a:solidFill>
                  <a:srgbClr val="0070C0"/>
                </a:solidFill>
              </a:rPr>
              <a:t>2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/>
              <a:t>(Dilim alanı : 0,04 x 0,12 = 0,0048 m</a:t>
            </a:r>
            <a:r>
              <a:rPr lang="tr-TR" sz="2800" b="1" baseline="30000" dirty="0"/>
              <a:t>2</a:t>
            </a:r>
            <a:r>
              <a:rPr lang="tr-TR" sz="2800" b="1" dirty="0"/>
              <a:t>. Tek yüzeyden kuruduğu varsayılmıştır.)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M</a:t>
            </a:r>
            <a:r>
              <a:rPr lang="tr-TR" sz="2800" b="1" baseline="-25000" dirty="0">
                <a:solidFill>
                  <a:srgbClr val="00B050"/>
                </a:solidFill>
              </a:rPr>
              <a:t>w</a:t>
            </a:r>
            <a:r>
              <a:rPr lang="tr-TR" sz="2800" b="1" dirty="0">
                <a:solidFill>
                  <a:srgbClr val="00B050"/>
                </a:solidFill>
              </a:rPr>
              <a:t> = </a:t>
            </a:r>
            <a:r>
              <a:rPr lang="tr-TR" sz="2800" b="1" dirty="0"/>
              <a:t>18 kg/kg-mol (Suyun mol kütlesi)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y</a:t>
            </a:r>
            <a:r>
              <a:rPr lang="tr-TR" sz="2800" b="1" dirty="0"/>
              <a:t> = 0,032 kg-su/kg-KH (Ürünün yüzeyinde havanın doyma nemi. Bu değer 85°C'ye ısıtılmış havanın ıslak termometre derecesi olan 32,8°C'deki doyma nemidir. Psikrometre grafiğinden :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y</a:t>
            </a:r>
            <a:r>
              <a:rPr lang="tr-TR" sz="2800" b="1" dirty="0"/>
              <a:t>=0,032 kg-su/kg-KH). </a:t>
            </a: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0133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X</a:t>
                </a:r>
                <a:r>
                  <a:rPr lang="tr-TR" sz="2800" b="1" baseline="-25000" dirty="0" err="1"/>
                  <a:t>h</a:t>
                </a:r>
                <a:r>
                  <a:rPr lang="tr-TR" sz="2800" b="1" dirty="0"/>
                  <a:t> = 0,01 kg-su/kg-KH (25°C ve %50 bağıl nemli hava 85°C'ye ısıtılınca mutlak nemi 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</a:t>
                </a:r>
                <a:r>
                  <a:rPr lang="tr-TR" sz="2800" b="1" dirty="0"/>
                  <a:t>=0,01 kg-su/kg-KH olarak sabit kalır.)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Belirlenmiş tüm veriler eşitliğe yerleştirilir ve eşitlik çözülür.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𝟔𝟐𝟐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𝟑𝟏𝟒</m:t>
                              </m:r>
                            </m:e>
                          </m:d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𝟑𝟑𝟐</m:t>
                              </m:r>
                            </m:e>
                          </m:d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𝟐𝟖𝟔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𝟎𝟎𝟒𝟖</m:t>
                              </m:r>
                            </m:e>
                          </m:d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e>
                          </m:d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𝟏𝟎𝟏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𝟑𝟐𝟓</m:t>
                              </m:r>
                            </m:e>
                          </m:d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𝟎𝟑𝟐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𝟏𝟔𝟕𝟑𝟑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𝟎𝟐𝟑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𝟕𝟐𝟕𝟓𝟐𝟐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𝐊𝐌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709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Ulaşılmış bulunan sonucun biriminin, "s/kg-KM" olduğu dikkate alınınca, </a:t>
            </a:r>
            <a:r>
              <a:rPr lang="tr-TR" sz="2800" b="1" dirty="0">
                <a:solidFill>
                  <a:srgbClr val="0070C0"/>
                </a:solidFill>
              </a:rPr>
              <a:t>bir dilimin kuruma süresini hesaplayabilmek</a:t>
            </a:r>
            <a:r>
              <a:rPr lang="tr-TR" sz="2800" b="1" dirty="0"/>
              <a:t> için </a:t>
            </a:r>
            <a:r>
              <a:rPr lang="tr-TR" sz="2800" b="1" dirty="0">
                <a:solidFill>
                  <a:srgbClr val="00B050"/>
                </a:solidFill>
              </a:rPr>
              <a:t>bir dilimin içerdiği kuru madde miktarının hesaplanması </a:t>
            </a:r>
            <a:r>
              <a:rPr lang="tr-TR" sz="2800" b="1" dirty="0"/>
              <a:t>ve sürenin buna göre yeniden belirlenmesi gerektiği görülür.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için önce; </a:t>
            </a:r>
            <a:r>
              <a:rPr lang="tr-TR" sz="2800" b="1" dirty="0">
                <a:solidFill>
                  <a:srgbClr val="FF0000"/>
                </a:solidFill>
              </a:rPr>
              <a:t>bir dilimin </a:t>
            </a:r>
            <a:r>
              <a:rPr lang="tr-TR" sz="2800" b="1" dirty="0"/>
              <a:t>hacminin, bunu izleyerek </a:t>
            </a:r>
            <a:r>
              <a:rPr lang="tr-TR" sz="2800" b="1" dirty="0">
                <a:solidFill>
                  <a:srgbClr val="FF0000"/>
                </a:solidFill>
              </a:rPr>
              <a:t>ağırlığının </a:t>
            </a:r>
            <a:r>
              <a:rPr lang="tr-TR" sz="2800" b="1" dirty="0"/>
              <a:t>ve nihayet kuru madde yoğunluğunun hesaplanması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Aşağıda bu hesaplama gösterilmiştir.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3359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Hacim</a:t>
            </a:r>
            <a:r>
              <a:rPr lang="tr-TR" sz="2800" b="1" dirty="0"/>
              <a:t>, V = 0,04 (0,12) 0,01 = 4,8 x 10</a:t>
            </a:r>
            <a:r>
              <a:rPr lang="tr-TR" sz="2800" b="1" baseline="30000" dirty="0"/>
              <a:t>-5</a:t>
            </a:r>
            <a:r>
              <a:rPr lang="tr-TR" sz="2800" b="1" dirty="0"/>
              <a:t> m</a:t>
            </a:r>
            <a:r>
              <a:rPr lang="tr-TR" sz="2800" b="1" baseline="30000" dirty="0"/>
              <a:t>3</a:t>
            </a:r>
            <a:r>
              <a:rPr lang="tr-TR" sz="2800" b="1" dirty="0"/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Ağırlık</a:t>
            </a:r>
            <a:r>
              <a:rPr lang="tr-TR" sz="2800" b="1" dirty="0"/>
              <a:t>, m = (4,8 x 10</a:t>
            </a:r>
            <a:r>
              <a:rPr lang="tr-TR" sz="2800" b="1" baseline="30000" dirty="0"/>
              <a:t>-5</a:t>
            </a:r>
            <a:r>
              <a:rPr lang="tr-TR" sz="2800" b="1" dirty="0"/>
              <a:t>) (875) = 0,042 kg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Kuru madde ağırlığı</a:t>
            </a:r>
            <a:r>
              <a:rPr lang="tr-TR" sz="2800" b="1" dirty="0"/>
              <a:t>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</a:t>
            </a:r>
            <a:r>
              <a:rPr lang="tr-TR" sz="2800" b="1" dirty="0"/>
              <a:t> = 0,042 (0,07) = 2,94 x 10</a:t>
            </a:r>
            <a:r>
              <a:rPr lang="tr-TR" sz="2800" b="1" baseline="30000" dirty="0"/>
              <a:t>-3</a:t>
            </a:r>
            <a:r>
              <a:rPr lang="tr-TR" sz="2800" b="1" dirty="0"/>
              <a:t> kg-KM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(727 522 s/kg-KM) (2,94 x 10</a:t>
            </a:r>
            <a:r>
              <a:rPr lang="tr-TR" sz="2800" b="1" baseline="30000" dirty="0"/>
              <a:t>-3</a:t>
            </a:r>
            <a:r>
              <a:rPr lang="tr-TR" sz="2800" b="1" dirty="0"/>
              <a:t> kg-KM) = 2139 s = 35,7 dakika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Sonuç : </a:t>
            </a:r>
            <a:r>
              <a:rPr lang="tr-TR" sz="2800" b="1" dirty="0"/>
              <a:t>Bir dilimin sabit hızda kuruma süresi 35,7 </a:t>
            </a:r>
            <a:r>
              <a:rPr lang="tr-TR" sz="2800" b="1" dirty="0" err="1"/>
              <a:t>dak'dır</a:t>
            </a:r>
            <a:r>
              <a:rPr lang="tr-TR" sz="2800" b="1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8227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b="1" dirty="0"/>
              <a:t>Örnek 4.18</a:t>
            </a:r>
          </a:p>
        </p:txBody>
      </p:sp>
    </p:spTree>
    <p:extLst>
      <p:ext uri="{BB962C8B-B14F-4D97-AF65-F5344CB8AC3E}">
        <p14:creationId xmlns:p14="http://schemas.microsoft.com/office/powerpoint/2010/main" val="3029382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Yaş ağırlık bazında %88 </a:t>
            </a:r>
            <a:r>
              <a:rPr lang="tr-TR" sz="2800" b="1" dirty="0"/>
              <a:t>oranında su içeren ve </a:t>
            </a:r>
            <a:r>
              <a:rPr lang="tr-TR" sz="2800" b="1" dirty="0">
                <a:solidFill>
                  <a:srgbClr val="0070C0"/>
                </a:solidFill>
              </a:rPr>
              <a:t>kritik nemi </a:t>
            </a:r>
            <a:r>
              <a:rPr lang="tr-TR" sz="2800" b="1" dirty="0"/>
              <a:t>yine yaş ağırlık bazında </a:t>
            </a:r>
            <a:r>
              <a:rPr lang="tr-TR" sz="2800" b="1" dirty="0">
                <a:solidFill>
                  <a:srgbClr val="0070C0"/>
                </a:solidFill>
              </a:rPr>
              <a:t>%35 </a:t>
            </a:r>
            <a:r>
              <a:rPr lang="tr-TR" sz="2800" b="1" dirty="0"/>
              <a:t>olan </a:t>
            </a:r>
            <a:r>
              <a:rPr lang="tr-TR" sz="2800" b="1" dirty="0">
                <a:solidFill>
                  <a:srgbClr val="7030A0"/>
                </a:solidFill>
              </a:rPr>
              <a:t>halka şeklinde doğranmış </a:t>
            </a:r>
            <a:r>
              <a:rPr lang="tr-TR" sz="2800" b="1" dirty="0"/>
              <a:t>havuçlar, bir sıcak hava kurutucuda kurutulacaktır.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1 cm kalınlıkta </a:t>
            </a:r>
            <a:r>
              <a:rPr lang="tr-TR" sz="2800" b="1" dirty="0"/>
              <a:t>silindirik şekilde doğranmış havuç </a:t>
            </a:r>
            <a:r>
              <a:rPr lang="tr-TR" sz="2800" b="1" dirty="0">
                <a:solidFill>
                  <a:srgbClr val="00B050"/>
                </a:solidFill>
              </a:rPr>
              <a:t>parçalarının çapı </a:t>
            </a:r>
            <a:r>
              <a:rPr lang="tr-TR" sz="2800" b="1" dirty="0"/>
              <a:t>ortalama 2,5 cm'dir.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Havuçların yoğunluğunun </a:t>
            </a:r>
            <a:r>
              <a:rPr lang="tr-TR" sz="2800" b="1" dirty="0"/>
              <a:t>1040 kg/m</a:t>
            </a:r>
            <a:r>
              <a:rPr lang="tr-TR" sz="2800" b="1" baseline="30000" dirty="0"/>
              <a:t>3</a:t>
            </a:r>
            <a:r>
              <a:rPr lang="tr-TR" sz="2800" b="1" dirty="0"/>
              <a:t> olduğu saptanmıştır.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Sabit kuruma hızı</a:t>
            </a:r>
            <a:r>
              <a:rPr lang="tr-TR" sz="2800" b="1" dirty="0"/>
              <a:t> 0,009 kg-su/(m</a:t>
            </a:r>
            <a:r>
              <a:rPr lang="tr-TR" sz="2800" b="1" baseline="30000" dirty="0"/>
              <a:t>2</a:t>
            </a:r>
            <a:r>
              <a:rPr lang="tr-TR" sz="2800" b="1" dirty="0"/>
              <a:t> s) ise, azalan kuruma hızı başlayana kadar </a:t>
            </a:r>
            <a:r>
              <a:rPr lang="tr-TR" sz="2800" b="1" dirty="0">
                <a:solidFill>
                  <a:srgbClr val="7030A0"/>
                </a:solidFill>
              </a:rPr>
              <a:t>geçen süreyi hesaplayınız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06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Havuçların başlangıç nem içeriğinden, kritik nem içeriğine kuruyuncaya kadar geçen süre, bu </a:t>
            </a:r>
            <a:r>
              <a:rPr lang="tr-TR" sz="2800" b="1" dirty="0">
                <a:solidFill>
                  <a:srgbClr val="0070C0"/>
                </a:solidFill>
              </a:rPr>
              <a:t>sürede uzaklaştırılacak su miktarı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B050"/>
                </a:solidFill>
              </a:rPr>
              <a:t>suyun uzaklaştırılma hızına </a:t>
            </a:r>
            <a:r>
              <a:rPr lang="tr-TR" sz="2800" b="1" dirty="0"/>
              <a:t>bağlıdır.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Çözüm için, öncelikle uzaklaştırılacak su miktarı kuru ağırlık bazına çevrilmeli ve suyun uzaklaşması ile yüzey alanı arasındaki bağıntı dikkate alınmalıdır.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%88 su içeriği (yaş bazda) = 88/12 = 7,33 kg-su/kg-KM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%35 su içeriği (yaş bazda) = 35/65 = 0,538 kg-su/kg-KM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129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Buna göre sabit kuruma hızı aşamasında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uzaklaştırılması gereken su;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tr-TR" sz="2800" b="1" dirty="0"/>
                        <m:t>7,33 – 0,538 = 6,792 </m:t>
                      </m:r>
                      <m:r>
                        <m:rPr>
                          <m:nor/>
                        </m:rPr>
                        <a:rPr lang="tr-TR" sz="2800" b="1" dirty="0"/>
                        <m:t>kg</m:t>
                      </m:r>
                      <m:r>
                        <m:rPr>
                          <m:nor/>
                        </m:rPr>
                        <a:rPr lang="tr-TR" sz="2800" b="1" dirty="0"/>
                        <m:t>−</m:t>
                      </m:r>
                      <m:r>
                        <m:rPr>
                          <m:nor/>
                        </m:rPr>
                        <a:rPr lang="tr-TR" sz="2800" b="1" dirty="0"/>
                        <m:t>su</m:t>
                      </m:r>
                      <m:r>
                        <m:rPr>
                          <m:nor/>
                        </m:rPr>
                        <a:rPr lang="tr-TR" sz="2800" b="1" dirty="0"/>
                        <m:t>/</m:t>
                      </m:r>
                      <m:r>
                        <m:rPr>
                          <m:nor/>
                        </m:rPr>
                        <a:rPr lang="tr-TR" sz="2800" b="1" dirty="0"/>
                        <m:t>kg</m:t>
                      </m:r>
                      <m:r>
                        <m:rPr>
                          <m:nor/>
                        </m:rPr>
                        <a:rPr lang="tr-TR" sz="2800" b="1" dirty="0"/>
                        <m:t>−</m:t>
                      </m:r>
                      <m:r>
                        <m:rPr>
                          <m:nor/>
                        </m:rPr>
                        <a:rPr lang="tr-TR" sz="2800" b="1" dirty="0"/>
                        <m:t>KM</m:t>
                      </m:r>
                    </m:oMath>
                  </m:oMathPara>
                </a14:m>
                <a:endParaRPr lang="tr-TR" sz="2800" b="1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0,009 kg-su/m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s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Kurutulan havuç parçacıklarının yüzey alanı;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A = 2 (3,14) (0,0125)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+ 2 (3,14) (0,0125) (0.01) =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1,766 x 10</a:t>
                </a:r>
                <a:r>
                  <a:rPr lang="tr-TR" sz="2800" b="1" baseline="30000" dirty="0"/>
                  <a:t>-3</a:t>
                </a:r>
                <a:r>
                  <a:rPr lang="tr-TR" sz="2800" b="1" dirty="0"/>
                  <a:t>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b="-1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18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dirty="0"/>
              <a:t>KURUMA Süresi VE HESAPLANMASI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Havuç parçacığının kuruma hızı dikkate alınarak kuruma hızı: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0070C0"/>
                </a:solidFill>
              </a:rPr>
              <a:t>Kuruma hızı </a:t>
            </a:r>
            <a:r>
              <a:rPr lang="tr-TR" sz="2800" b="1" dirty="0"/>
              <a:t>= 0,009 kg-su/m</a:t>
            </a:r>
            <a:r>
              <a:rPr lang="tr-TR" sz="2800" b="1" baseline="30000" dirty="0"/>
              <a:t>2</a:t>
            </a:r>
            <a:r>
              <a:rPr lang="tr-TR" sz="2800" b="1" dirty="0"/>
              <a:t> s (1,766 x 10</a:t>
            </a:r>
            <a:r>
              <a:rPr lang="tr-TR" sz="2800" b="1" baseline="30000" dirty="0"/>
              <a:t>-3</a:t>
            </a:r>
            <a:r>
              <a:rPr lang="tr-TR" sz="2800" b="1" dirty="0"/>
              <a:t> m</a:t>
            </a:r>
            <a:r>
              <a:rPr lang="tr-TR" sz="2800" b="1" baseline="30000" dirty="0"/>
              <a:t>2</a:t>
            </a:r>
            <a:r>
              <a:rPr lang="tr-TR" sz="2800" b="1" dirty="0"/>
              <a:t>)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		= 1,5894 x 10</a:t>
            </a:r>
            <a:r>
              <a:rPr lang="tr-TR" sz="2800" b="1" baseline="30000" dirty="0"/>
              <a:t>-5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kg-su/s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başlangıcında parçacığın kütlesi ve bunun içindeki kuru madde kütlesi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Kütle</a:t>
            </a:r>
            <a:r>
              <a:rPr lang="tr-TR" sz="2800" b="1" dirty="0"/>
              <a:t> : 3,14 (0,0125 m)</a:t>
            </a:r>
            <a:r>
              <a:rPr lang="tr-TR" sz="2800" b="1" baseline="30000" dirty="0"/>
              <a:t>2</a:t>
            </a:r>
            <a:r>
              <a:rPr lang="tr-TR" sz="2800" b="1" dirty="0"/>
              <a:t> (0,01 m) (</a:t>
            </a:r>
            <a:r>
              <a:rPr lang="tr-TR" sz="2800" b="1" dirty="0">
                <a:solidFill>
                  <a:srgbClr val="0070C0"/>
                </a:solidFill>
              </a:rPr>
              <a:t>1040 kg/m</a:t>
            </a:r>
            <a:r>
              <a:rPr lang="tr-TR" sz="2800" b="1" baseline="30000" dirty="0">
                <a:solidFill>
                  <a:srgbClr val="0070C0"/>
                </a:solidFill>
              </a:rPr>
              <a:t>3</a:t>
            </a:r>
            <a:r>
              <a:rPr lang="tr-TR" sz="2800" b="1" dirty="0"/>
              <a:t>) = </a:t>
            </a:r>
            <a:r>
              <a:rPr lang="tr-TR" sz="2800" b="1" dirty="0">
                <a:solidFill>
                  <a:srgbClr val="00B050"/>
                </a:solidFill>
              </a:rPr>
              <a:t>5,1 x 10</a:t>
            </a:r>
            <a:r>
              <a:rPr lang="tr-TR" sz="2800" b="1" baseline="30000" dirty="0">
                <a:solidFill>
                  <a:srgbClr val="00B050"/>
                </a:solidFill>
              </a:rPr>
              <a:t>-3 </a:t>
            </a:r>
            <a:r>
              <a:rPr lang="tr-TR" sz="2800" b="1" dirty="0">
                <a:solidFill>
                  <a:srgbClr val="00B050"/>
                </a:solidFill>
              </a:rPr>
              <a:t>kg yaş ağırlık </a:t>
            </a:r>
          </a:p>
        </p:txBody>
      </p:sp>
    </p:spTree>
    <p:extLst>
      <p:ext uri="{BB962C8B-B14F-4D97-AF65-F5344CB8AC3E}">
        <p14:creationId xmlns:p14="http://schemas.microsoft.com/office/powerpoint/2010/main" val="20097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Kuru madde : </a:t>
            </a:r>
            <a:r>
              <a:rPr lang="tr-TR" sz="2800" b="1" dirty="0"/>
              <a:t>(5,10 x 10</a:t>
            </a:r>
            <a:r>
              <a:rPr lang="tr-TR" sz="2800" b="1" baseline="30000" dirty="0"/>
              <a:t>-3</a:t>
            </a:r>
            <a:r>
              <a:rPr lang="tr-TR" sz="2800" b="1" dirty="0"/>
              <a:t> kg yaş ağırlık) x (0,12 kg kuru madde/kg-yaş ağırlık) = </a:t>
            </a:r>
            <a:r>
              <a:rPr lang="tr-TR" sz="2800" b="1" dirty="0">
                <a:solidFill>
                  <a:srgbClr val="FF0000"/>
                </a:solidFill>
              </a:rPr>
              <a:t>6,12 x 10</a:t>
            </a:r>
            <a:r>
              <a:rPr lang="tr-TR" sz="2800" b="1" baseline="30000" dirty="0">
                <a:solidFill>
                  <a:srgbClr val="FF0000"/>
                </a:solidFill>
              </a:rPr>
              <a:t>-4</a:t>
            </a:r>
            <a:r>
              <a:rPr lang="tr-TR" sz="2800" b="1" dirty="0">
                <a:solidFill>
                  <a:srgbClr val="FF0000"/>
                </a:solidFill>
              </a:rPr>
              <a:t> kg-KM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Sabit kuruma aşamasında bir parçadan uzaklaştırılan su miktarı,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6,792 kg-su/kg-KM (</a:t>
            </a:r>
            <a:r>
              <a:rPr lang="tr-TR" sz="2800" b="1" dirty="0">
                <a:solidFill>
                  <a:srgbClr val="FF0000"/>
                </a:solidFill>
              </a:rPr>
              <a:t>6,12 x 10</a:t>
            </a:r>
            <a:r>
              <a:rPr lang="tr-TR" sz="2800" b="1" baseline="30000" dirty="0">
                <a:solidFill>
                  <a:srgbClr val="FF0000"/>
                </a:solidFill>
              </a:rPr>
              <a:t>-4</a:t>
            </a:r>
            <a:r>
              <a:rPr lang="tr-TR" sz="2800" b="1" dirty="0">
                <a:solidFill>
                  <a:srgbClr val="FF0000"/>
                </a:solidFill>
              </a:rPr>
              <a:t> kg- KM</a:t>
            </a:r>
            <a:r>
              <a:rPr lang="tr-TR" sz="2800" b="1" dirty="0"/>
              <a:t>) = 4.157 x 10</a:t>
            </a:r>
            <a:r>
              <a:rPr lang="tr-TR" sz="2800" b="1" baseline="30000" dirty="0"/>
              <a:t>-3</a:t>
            </a:r>
            <a:r>
              <a:rPr lang="tr-TR" sz="2800" b="1" dirty="0"/>
              <a:t> kg-su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1346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Başlangıç neminden kritik nem düzeyine düşmesi için geçen süre;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𝟏𝟓𝟕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𝐬𝐮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𝟓𝟖𝟗𝟒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𝐬𝐮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den>
                          </m:f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𝟐𝟔𝟏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𝐬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𝐝𝐚𝐤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.,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𝐬</m:t>
                      </m:r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11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76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pPr rtl="0"/>
            <a:r>
              <a:rPr lang="tr-TR" b="1" dirty="0"/>
              <a:t>Azalan kuruma hız aşamasında kurma süresi</a:t>
            </a:r>
          </a:p>
        </p:txBody>
      </p:sp>
    </p:spTree>
    <p:extLst>
      <p:ext uri="{BB962C8B-B14F-4D97-AF65-F5344CB8AC3E}">
        <p14:creationId xmlns:p14="http://schemas.microsoft.com/office/powerpoint/2010/main" val="280799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önce de değinildiği gibi, kurutulan bir gıdanın içerdiği suyun </a:t>
            </a:r>
            <a:r>
              <a:rPr lang="tr-TR" sz="2800" b="1" dirty="0">
                <a:solidFill>
                  <a:srgbClr val="FF0000"/>
                </a:solidFill>
              </a:rPr>
              <a:t>önemli bir kısmı </a:t>
            </a:r>
            <a:r>
              <a:rPr lang="tr-TR" sz="2800" b="1" dirty="0">
                <a:solidFill>
                  <a:srgbClr val="00B050"/>
                </a:solidFill>
              </a:rPr>
              <a:t>sabit hızda kuruma aşamasında </a:t>
            </a:r>
            <a:r>
              <a:rPr lang="tr-TR" sz="2800" b="1" dirty="0"/>
              <a:t>uzaklaştırılmakla birlikte, daha </a:t>
            </a:r>
            <a:r>
              <a:rPr lang="tr-TR" sz="2800" b="1" dirty="0">
                <a:solidFill>
                  <a:srgbClr val="FF0000"/>
                </a:solidFill>
              </a:rPr>
              <a:t>az bir kısmi </a:t>
            </a:r>
            <a:r>
              <a:rPr lang="tr-TR" sz="2800" b="1" dirty="0">
                <a:solidFill>
                  <a:srgbClr val="0070C0"/>
                </a:solidFill>
              </a:rPr>
              <a:t>azalan hızda kuruma aşamasında </a:t>
            </a:r>
            <a:r>
              <a:rPr lang="tr-TR" sz="2800" b="1" dirty="0"/>
              <a:t>uzaklaştırılmaktadır.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Azalan hızda kuruma süresinde </a:t>
            </a:r>
            <a:r>
              <a:rPr lang="tr-TR" sz="2800" b="1" dirty="0">
                <a:solidFill>
                  <a:srgbClr val="FF0000"/>
                </a:solidFill>
              </a:rPr>
              <a:t>gıdanın sıcaklığı </a:t>
            </a:r>
            <a:r>
              <a:rPr lang="tr-TR" sz="2800" b="1" dirty="0"/>
              <a:t>yavaş yavaş yükselmeye başlar ve nihayet havanın </a:t>
            </a:r>
            <a:r>
              <a:rPr lang="tr-TR" sz="2800" b="1" dirty="0">
                <a:solidFill>
                  <a:srgbClr val="0070C0"/>
                </a:solidFill>
              </a:rPr>
              <a:t>ıslak termometre sıcaklığını aşar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31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süreçte artık gıdanın iç yapısından dışarıya doğru </a:t>
            </a:r>
            <a:r>
              <a:rPr lang="tr-TR" sz="2800" b="1" dirty="0">
                <a:solidFill>
                  <a:srgbClr val="00B050"/>
                </a:solidFill>
              </a:rPr>
              <a:t>nem difüzyonu,</a:t>
            </a:r>
            <a:r>
              <a:rPr lang="tr-TR" sz="2800" b="1" dirty="0"/>
              <a:t> kuruma hızını </a:t>
            </a:r>
            <a:r>
              <a:rPr lang="tr-TR" sz="2800" b="1" dirty="0">
                <a:solidFill>
                  <a:srgbClr val="0070C0"/>
                </a:solidFill>
              </a:rPr>
              <a:t>kontrol eden faktör </a:t>
            </a:r>
            <a:r>
              <a:rPr lang="tr-TR" sz="2800" b="1" dirty="0"/>
              <a:t>niteliği kazanır.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Yine bu süreçte kurumakta olan </a:t>
            </a:r>
            <a:r>
              <a:rPr lang="tr-TR" sz="2800" b="1" dirty="0">
                <a:solidFill>
                  <a:srgbClr val="FF0000"/>
                </a:solidFill>
              </a:rPr>
              <a:t>gıdanın geometrik şekli</a:t>
            </a:r>
            <a:r>
              <a:rPr lang="tr-TR" sz="2800" b="1" dirty="0"/>
              <a:t>, nemin difüzyonunda önemli bir faktör olarak ortaya çıkar.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Azalan hızda kuruma sürecinde kurutulan gıdanın geometrik şekli önemli rol oynamaktadır.</a:t>
            </a:r>
          </a:p>
        </p:txBody>
      </p:sp>
    </p:spTree>
    <p:extLst>
      <p:ext uri="{BB962C8B-B14F-4D97-AF65-F5344CB8AC3E}">
        <p14:creationId xmlns:p14="http://schemas.microsoft.com/office/powerpoint/2010/main" val="102917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Sınırsız dilim</a:t>
                </a:r>
                <a:r>
                  <a:rPr lang="tr-TR" sz="2800" b="1" dirty="0"/>
                  <a:t>" olarak nitelenen geometrik şekle sahip bir materyalin azalan hızda kuruma süresi (t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) aşağıdaki eşitlikle tanımlanmaktadır.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𝐝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𝛑</m:t>
                              </m:r>
                            </m:e>
                            <m:sup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𝐞𝐟𝐟</m:t>
                              </m:r>
                            </m:sub>
                          </m:sSub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𝛑</m:t>
                                      </m:r>
                                    </m:e>
                                    <m:sup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d>
                                <m:d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𝐤</m:t>
                                          </m:r>
                                        </m:sub>
                                      </m:s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𝐝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𝐬</m:t>
                                          </m:r>
                                        </m:sub>
                                      </m:s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0">
                                              <a:latin typeface="Cambria Math" panose="02040503050406030204" pitchFamily="18" charset="0"/>
                                            </a:rPr>
                                            <m:t>𝐝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/>
                  <a:t>t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 : Azalan hızda kuruma süresi, s,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/>
                  <a:t>d</a:t>
                </a:r>
                <a:r>
                  <a:rPr lang="tr-TR" sz="2800" b="1" baseline="-25000" dirty="0"/>
                  <a:t>c</a:t>
                </a:r>
                <a:r>
                  <a:rPr lang="tr-TR" sz="2800" b="1" dirty="0"/>
                  <a:t> : Karakteristik boyut, burada dilimin yarı kalınlığı, 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D</a:t>
                </a:r>
                <a:r>
                  <a:rPr lang="tr-TR" sz="2800" b="1" baseline="-25000" dirty="0" err="1"/>
                  <a:t>eff</a:t>
                </a:r>
                <a:r>
                  <a:rPr lang="tr-TR" sz="2800" b="1" dirty="0"/>
                  <a:t> : Efektif kütle </a:t>
                </a:r>
                <a:r>
                  <a:rPr lang="tr-TR" sz="2800" b="1" dirty="0" err="1"/>
                  <a:t>difüzivitesi</a:t>
                </a:r>
                <a:r>
                  <a:rPr lang="tr-TR" sz="2800" b="1" dirty="0"/>
                  <a:t>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/s,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k</a:t>
                </a:r>
                <a:r>
                  <a:rPr lang="tr-TR" sz="2800" b="1" dirty="0"/>
                  <a:t> : Kritik nem içeriği, kg-su/kg-KM,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d</a:t>
                </a:r>
                <a:r>
                  <a:rPr lang="tr-TR" sz="2800" b="1" dirty="0"/>
                  <a:t> : Denge nem içeriği, kg-su/kg-KM,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Son nem içeriği, kg-su/kg-KM.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1801" b="-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3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Bilindiği gibi </a:t>
            </a:r>
            <a:r>
              <a:rPr lang="tr-TR" sz="2800" b="1" dirty="0">
                <a:solidFill>
                  <a:srgbClr val="FF0000"/>
                </a:solidFill>
              </a:rPr>
              <a:t>sınırsız dilim </a:t>
            </a:r>
            <a:r>
              <a:rPr lang="tr-TR" sz="2800" b="1" dirty="0"/>
              <a:t>(</a:t>
            </a:r>
            <a:r>
              <a:rPr lang="en-US" sz="2800" b="1" dirty="0"/>
              <a:t>infinite slab</a:t>
            </a:r>
            <a:r>
              <a:rPr lang="tr-TR" sz="2800" b="1" dirty="0"/>
              <a:t>) terimi, </a:t>
            </a:r>
            <a:r>
              <a:rPr lang="tr-TR" sz="2800" b="1" dirty="0">
                <a:solidFill>
                  <a:srgbClr val="00B050"/>
                </a:solidFill>
              </a:rPr>
              <a:t>dörtgen şeklinde,</a:t>
            </a:r>
            <a:r>
              <a:rPr lang="tr-TR" sz="2800" b="1" dirty="0"/>
              <a:t> sadece bir boyutu belirli (örneğin kalınlığı) diğer dört boyutu sonsuzluğa uzanan bir geometrik şekli tanımlamak için kullanılmaktadır.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70C0"/>
                </a:solidFill>
              </a:rPr>
              <a:t>D</a:t>
            </a:r>
            <a:r>
              <a:rPr lang="tr-TR" sz="2800" b="1" baseline="-25000" dirty="0" err="1">
                <a:solidFill>
                  <a:srgbClr val="0070C0"/>
                </a:solidFill>
              </a:rPr>
              <a:t>eff</a:t>
            </a:r>
            <a:r>
              <a:rPr lang="tr-TR" sz="2800" b="1" dirty="0">
                <a:solidFill>
                  <a:srgbClr val="0070C0"/>
                </a:solidFill>
              </a:rPr>
              <a:t> değeri </a:t>
            </a:r>
            <a:r>
              <a:rPr lang="tr-TR" sz="2800" b="1" dirty="0"/>
              <a:t>su buharının kurumakta olan katı parçacık içindeki difüzyonunu tanımlayan bir değerdir.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Birimi cm</a:t>
            </a:r>
            <a:r>
              <a:rPr lang="tr-TR" sz="2800" b="1" baseline="30000" dirty="0"/>
              <a:t>2</a:t>
            </a:r>
            <a:r>
              <a:rPr lang="tr-TR" sz="2800" b="1" dirty="0"/>
              <a:t>/s veya eşitlikteki diğer terimlerin birimlerine bağlı olarak m</a:t>
            </a:r>
            <a:r>
              <a:rPr lang="tr-TR" sz="2800" b="1" baseline="30000" dirty="0"/>
              <a:t>2</a:t>
            </a:r>
            <a:r>
              <a:rPr lang="tr-TR" sz="2800" b="1" dirty="0"/>
              <a:t>/s'dir. </a:t>
            </a:r>
          </a:p>
        </p:txBody>
      </p:sp>
    </p:spTree>
    <p:extLst>
      <p:ext uri="{BB962C8B-B14F-4D97-AF65-F5344CB8AC3E}">
        <p14:creationId xmlns:p14="http://schemas.microsoft.com/office/powerpoint/2010/main" val="324682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Efektif kütle </a:t>
            </a:r>
            <a:r>
              <a:rPr lang="tr-TR" sz="2800" b="1" dirty="0" err="1"/>
              <a:t>difüzivitesinin</a:t>
            </a:r>
            <a:r>
              <a:rPr lang="tr-TR" sz="2800" b="1" dirty="0"/>
              <a:t> düzeyi, sıcaklık ve konsantrasyonun bir fonksiyonudur.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Çeşitli gıdalara ilişkin efektif </a:t>
            </a:r>
            <a:r>
              <a:rPr lang="tr-TR" sz="2800" b="1" dirty="0" err="1"/>
              <a:t>difüzivite</a:t>
            </a:r>
            <a:r>
              <a:rPr lang="tr-TR" sz="2800" b="1" dirty="0"/>
              <a:t> değerleri bu alandaki temel kaynaklarda verilmiştir.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61277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4061123-BB1F-464E-9331-E684F8FD0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03" y="548874"/>
            <a:ext cx="9187542" cy="61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bir materyale </a:t>
            </a:r>
            <a:r>
              <a:rPr lang="tr-TR" sz="2800" b="1" dirty="0">
                <a:solidFill>
                  <a:srgbClr val="FF0000"/>
                </a:solidFill>
              </a:rPr>
              <a:t>ısı transferi</a:t>
            </a:r>
            <a:r>
              <a:rPr lang="tr-TR" sz="2800" b="1" dirty="0"/>
              <a:t>, konveksiyonla (</a:t>
            </a: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kurutma</a:t>
            </a:r>
            <a:r>
              <a:rPr lang="tr-TR" sz="2800" b="1" dirty="0"/>
              <a:t>) veya kondüksiyonla (</a:t>
            </a:r>
            <a:r>
              <a:rPr lang="tr-TR" sz="2800" b="1" dirty="0" err="1">
                <a:solidFill>
                  <a:srgbClr val="0070C0"/>
                </a:solidFill>
              </a:rPr>
              <a:t>kondüktif</a:t>
            </a:r>
            <a:r>
              <a:rPr lang="tr-TR" sz="2800" b="1" dirty="0">
                <a:solidFill>
                  <a:srgbClr val="0070C0"/>
                </a:solidFill>
              </a:rPr>
              <a:t> kurutma</a:t>
            </a:r>
            <a:r>
              <a:rPr lang="tr-TR" sz="2800" b="1" dirty="0"/>
              <a:t>)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önce de değinildiği gibi, suyun buharlaşması için gerekli ısı enerjisi </a:t>
            </a:r>
            <a:r>
              <a:rPr lang="tr-TR" sz="2800" b="1" dirty="0">
                <a:solidFill>
                  <a:srgbClr val="FF0000"/>
                </a:solidFill>
              </a:rPr>
              <a:t>sıcak hava ile sağlanmaktaysa</a:t>
            </a:r>
            <a:r>
              <a:rPr lang="tr-TR" sz="2800" b="1" dirty="0"/>
              <a:t>, ısı transferi </a:t>
            </a:r>
            <a:r>
              <a:rPr lang="tr-TR" sz="2800" b="1" dirty="0">
                <a:solidFill>
                  <a:srgbClr val="00B050"/>
                </a:solidFill>
              </a:rPr>
              <a:t>konveksiyonla</a:t>
            </a:r>
            <a:r>
              <a:rPr lang="tr-TR" sz="2800" b="1" dirty="0"/>
              <a:t>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71225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Diğer taraftan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küre şeklindeki </a:t>
                </a:r>
                <a:r>
                  <a:rPr lang="tr-TR" sz="2800" b="1" dirty="0"/>
                  <a:t>ürünlerde azalan hızda kuruma süresi aşağıdaki eşitlikle hesaplanabilmektedir.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𝐝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𝒆𝒇𝒇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d>
                                <m:d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𝐤</m:t>
                                          </m:r>
                                        </m:sub>
                                      </m:sSub>
                                      <m: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𝐝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𝐬</m:t>
                                          </m:r>
                                        </m:sub>
                                      </m:sSub>
                                      <m:r>
                                        <a:rPr lang="tr-TR" sz="28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𝐖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 smtClean="0">
                                              <a:latin typeface="Cambria Math" panose="02040503050406030204" pitchFamily="18" charset="0"/>
                                            </a:rPr>
                                            <m:t>𝐝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d</a:t>
                </a:r>
                <a:r>
                  <a:rPr lang="tr-TR" sz="2800" b="1" baseline="-25000" dirty="0"/>
                  <a:t>c</a:t>
                </a:r>
                <a:r>
                  <a:rPr lang="tr-TR" sz="2800" b="1" dirty="0"/>
                  <a:t> : Karakteristik boyut, kürenin yarıçapı, m,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28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9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1"/>
            <a:ext cx="10157355" cy="62345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önce belirtilen eşitliklerde anahtar parametre, gıdanın </a:t>
            </a:r>
            <a:r>
              <a:rPr lang="tr-TR" sz="2800" b="1" dirty="0" err="1"/>
              <a:t>poröz</a:t>
            </a:r>
            <a:r>
              <a:rPr lang="tr-TR" sz="2800" b="1" dirty="0"/>
              <a:t> yapısı içinde nem hareketini tanımlayan efektif kütle </a:t>
            </a:r>
            <a:r>
              <a:rPr lang="tr-TR" sz="2800" b="1" dirty="0" err="1"/>
              <a:t>difüzivitesi</a:t>
            </a:r>
            <a:r>
              <a:rPr lang="tr-TR" sz="2800" b="1" dirty="0"/>
              <a:t> (</a:t>
            </a:r>
            <a:r>
              <a:rPr lang="tr-TR" sz="2800" b="1" dirty="0" err="1"/>
              <a:t>D</a:t>
            </a:r>
            <a:r>
              <a:rPr lang="tr-TR" sz="2800" b="1" baseline="-25000" dirty="0" err="1"/>
              <a:t>eff</a:t>
            </a:r>
            <a:r>
              <a:rPr lang="tr-TR" sz="2800" b="1" dirty="0"/>
              <a:t>) değeridir.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Esasen bu niteliği ile, </a:t>
            </a:r>
            <a:r>
              <a:rPr lang="tr-TR" sz="2800" b="1" dirty="0" err="1">
                <a:solidFill>
                  <a:srgbClr val="0070C0"/>
                </a:solidFill>
              </a:rPr>
              <a:t>Fick</a:t>
            </a:r>
            <a:r>
              <a:rPr lang="tr-TR" sz="2800" b="1" dirty="0">
                <a:solidFill>
                  <a:srgbClr val="0070C0"/>
                </a:solidFill>
              </a:rPr>
              <a:t> yasasını t</a:t>
            </a:r>
            <a:r>
              <a:rPr lang="tr-TR" sz="2800" b="1" dirty="0"/>
              <a:t>anımlayan eşitlikte de yer almıştır.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önce de değinildiği gibi; katı bir materyalin kurutulmasında, azalan hızda kuruma aşamasında suyun uzaklaştırılmasında temel mekanizma, katı yapıyı oluşturan </a:t>
            </a:r>
            <a:r>
              <a:rPr lang="tr-TR" sz="2800" b="1" dirty="0">
                <a:solidFill>
                  <a:srgbClr val="0070C0"/>
                </a:solidFill>
              </a:rPr>
              <a:t>ince </a:t>
            </a:r>
            <a:r>
              <a:rPr lang="tr-TR" sz="2800" b="1" dirty="0" err="1">
                <a:solidFill>
                  <a:srgbClr val="0070C0"/>
                </a:solidFill>
              </a:rPr>
              <a:t>matriks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/>
              <a:t>içinde, </a:t>
            </a:r>
            <a:r>
              <a:rPr lang="tr-TR" sz="2800" b="1" dirty="0">
                <a:solidFill>
                  <a:srgbClr val="00B050"/>
                </a:solidFill>
              </a:rPr>
              <a:t>ince </a:t>
            </a:r>
            <a:r>
              <a:rPr lang="tr-TR" sz="2800" b="1" dirty="0" err="1">
                <a:solidFill>
                  <a:srgbClr val="00B050"/>
                </a:solidFill>
              </a:rPr>
              <a:t>porlarda</a:t>
            </a:r>
            <a:r>
              <a:rPr lang="tr-TR" sz="2800" b="1" dirty="0"/>
              <a:t>, ve su buharı dolu boşluklarda su buharının difüzyonu şeklinde gelişmektedir.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A18397A5-868A-490C-9069-4E418197D305}"/>
                  </a:ext>
                </a:extLst>
              </p:cNvPr>
              <p:cNvSpPr/>
              <p:nvPr/>
            </p:nvSpPr>
            <p:spPr>
              <a:xfrm>
                <a:off x="9395691" y="2973715"/>
                <a:ext cx="2604174" cy="91057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eff</m:t>
                          </m:r>
                        </m:sub>
                      </m:sSub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dC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dX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A18397A5-868A-490C-9069-4E418197D3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5691" y="2973715"/>
                <a:ext cx="2604174" cy="910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945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Katı yapı içinde bu şekilde bulunan su, buhar olarak yüzeye ulaşana kadar </a:t>
            </a:r>
            <a:r>
              <a:rPr lang="tr-TR" sz="2800" b="1" dirty="0" err="1"/>
              <a:t>difüze</a:t>
            </a:r>
            <a:r>
              <a:rPr lang="tr-TR" sz="2800" b="1" dirty="0"/>
              <a:t> olur ve yüzeyden havaya karışıp uzaklaşır.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Fick</a:t>
            </a:r>
            <a:r>
              <a:rPr lang="tr-TR" sz="2800" b="1" dirty="0"/>
              <a:t> yasasında yer alan ve azalan kuruma hızı aşamasında kuruma süresinin hesaplanmasında yararlanılan </a:t>
            </a:r>
            <a:r>
              <a:rPr lang="tr-TR" sz="2800" b="1" dirty="0">
                <a:solidFill>
                  <a:srgbClr val="0070C0"/>
                </a:solidFill>
              </a:rPr>
              <a:t>efektif difüzyon katsayısı (</a:t>
            </a:r>
            <a:r>
              <a:rPr lang="tr-TR" sz="2800" b="1" dirty="0" err="1">
                <a:solidFill>
                  <a:srgbClr val="0070C0"/>
                </a:solidFill>
              </a:rPr>
              <a:t>D</a:t>
            </a:r>
            <a:r>
              <a:rPr lang="tr-TR" sz="2800" b="1" baseline="-25000" dirty="0" err="1">
                <a:solidFill>
                  <a:srgbClr val="0070C0"/>
                </a:solidFill>
              </a:rPr>
              <a:t>eff</a:t>
            </a:r>
            <a:r>
              <a:rPr lang="tr-TR" sz="2800" b="1" dirty="0">
                <a:solidFill>
                  <a:srgbClr val="0070C0"/>
                </a:solidFill>
              </a:rPr>
              <a:t>), </a:t>
            </a:r>
            <a:r>
              <a:rPr lang="tr-TR" sz="2800" b="1" dirty="0">
                <a:solidFill>
                  <a:srgbClr val="FF0000"/>
                </a:solidFill>
              </a:rPr>
              <a:t>deneysel kurutma verilerinden hesaplanır.</a:t>
            </a:r>
            <a:r>
              <a:rPr lang="tr-TR" sz="2800" b="1" dirty="0"/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Efektif difüzyon katsayısı</a:t>
            </a:r>
            <a:r>
              <a:rPr lang="tr-TR" sz="2800" b="1" dirty="0"/>
              <a:t>, sabit bir değer olmayıp, genellikle </a:t>
            </a:r>
            <a:r>
              <a:rPr lang="tr-TR" sz="2800" b="1" dirty="0">
                <a:solidFill>
                  <a:srgbClr val="0070C0"/>
                </a:solidFill>
              </a:rPr>
              <a:t>nem oranı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sıcaklığın </a:t>
            </a:r>
            <a:r>
              <a:rPr lang="tr-TR" sz="2800" b="1" dirty="0"/>
              <a:t>bir fonksiyonu olarak ifade edilir.</a:t>
            </a:r>
          </a:p>
        </p:txBody>
      </p:sp>
    </p:spTree>
    <p:extLst>
      <p:ext uri="{BB962C8B-B14F-4D97-AF65-F5344CB8AC3E}">
        <p14:creationId xmlns:p14="http://schemas.microsoft.com/office/powerpoint/2010/main" val="106080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Sıvı gıdaların püskürtülerek </a:t>
                </a:r>
                <a:r>
                  <a:rPr lang="tr-TR" sz="2800" b="1" dirty="0"/>
                  <a:t>kurutulmalarında, başlangıç nem içeriğinden son nem içeriğine kadar geçen kuruma süresi aşağıdaki eşitlikle hesaplanmaktadır.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𝑳𝑰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𝛑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𝒆𝒇𝒇</m:t>
                              </m:r>
                            </m:sub>
                          </m:sSub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d>
                                <m:d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𝑾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𝒌</m:t>
                                          </m:r>
                                        </m:sub>
                                      </m:s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𝑾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𝒅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𝑾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𝒔</m:t>
                                          </m:r>
                                        </m:sub>
                                      </m:s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𝑾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𝒅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/>
                  <a:t>t : Toplam kuruma süresi, s,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/>
                  <a:t>H</a:t>
                </a:r>
                <a:r>
                  <a:rPr lang="tr-TR" sz="2400" b="1" baseline="-25000" dirty="0"/>
                  <a:t>LI</a:t>
                </a:r>
                <a:r>
                  <a:rPr lang="tr-TR" sz="2400" b="1" dirty="0"/>
                  <a:t> : Sıcak havanın ıslak termometre derecesinde suyun buharlaşma gizli ısısı, kJ/kg,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/>
                  <a:t>W</a:t>
                </a:r>
                <a:r>
                  <a:rPr lang="tr-TR" sz="2400" b="1" baseline="-25000" dirty="0"/>
                  <a:t>0</a:t>
                </a:r>
                <a:r>
                  <a:rPr lang="tr-TR" sz="2400" b="1" dirty="0"/>
                  <a:t> : Başlangıç nem içeriği, kg-su/kg-KM,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W</a:t>
                </a:r>
                <a:r>
                  <a:rPr lang="tr-TR" sz="2400" b="1" baseline="-25000" dirty="0" err="1"/>
                  <a:t>k</a:t>
                </a:r>
                <a:r>
                  <a:rPr lang="tr-TR" sz="2400" b="1" dirty="0"/>
                  <a:t> : Kritik nem içeriği, kg-su/kg-KM,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W</a:t>
                </a:r>
                <a:r>
                  <a:rPr lang="tr-TR" sz="2400" b="1" baseline="-25000" dirty="0" err="1"/>
                  <a:t>d</a:t>
                </a:r>
                <a:r>
                  <a:rPr lang="tr-TR" sz="2400" b="1" dirty="0"/>
                  <a:t> : Denge nem içeriği, kg-su/kg-KM,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W</a:t>
                </a:r>
                <a:r>
                  <a:rPr lang="tr-TR" sz="2400" b="1" baseline="-25000" dirty="0" err="1"/>
                  <a:t>s</a:t>
                </a:r>
                <a:r>
                  <a:rPr lang="tr-TR" sz="2400" b="1" dirty="0"/>
                  <a:t> : Son nem içeriği, kg-su/kg-KM,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 r="-2641" b="-2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99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00000"/>
              </a:lnSpc>
              <a:spcBef>
                <a:spcPts val="600"/>
              </a:spcBef>
            </a:pPr>
            <a:r>
              <a:rPr lang="tr-TR" sz="2800" b="1" dirty="0" err="1"/>
              <a:t>R</a:t>
            </a:r>
            <a:r>
              <a:rPr lang="tr-TR" sz="2800" b="1" baseline="-25000" dirty="0" err="1"/>
              <a:t>d</a:t>
            </a:r>
            <a:r>
              <a:rPr lang="tr-TR" sz="2800" b="1" dirty="0"/>
              <a:t> : Damlacığın yarı çapı, m,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</a:pPr>
            <a:r>
              <a:rPr lang="tr-TR" sz="2800" b="1" dirty="0"/>
              <a:t>R</a:t>
            </a:r>
            <a:r>
              <a:rPr lang="tr-TR" sz="2800" b="1" baseline="-25000" dirty="0"/>
              <a:t>P</a:t>
            </a:r>
            <a:r>
              <a:rPr lang="tr-TR" sz="2800" b="1" dirty="0"/>
              <a:t> : Damlacığın kritik nem içeriğindeyken yarı çapı, m,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</a:pPr>
            <a:r>
              <a:rPr lang="tr-TR" sz="2800" b="1" dirty="0"/>
              <a:t>T</a:t>
            </a:r>
            <a:r>
              <a:rPr lang="tr-TR" sz="2800" b="1" baseline="-25000" dirty="0"/>
              <a:t>a</a:t>
            </a:r>
            <a:r>
              <a:rPr lang="tr-TR" sz="2800" b="1" dirty="0"/>
              <a:t> : Hava sıcaklığı, °C,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</a:pP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Yüzey sıcaklığı, °C,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</a:pPr>
            <a:r>
              <a:rPr lang="tr-TR" sz="2800" b="1" dirty="0" err="1"/>
              <a:t>λ</a:t>
            </a:r>
            <a:r>
              <a:rPr lang="tr-TR" sz="2800" b="1" baseline="-25000" dirty="0" err="1"/>
              <a:t>a</a:t>
            </a:r>
            <a:r>
              <a:rPr lang="tr-TR" sz="2800" b="1" dirty="0"/>
              <a:t>: Havanın T</a:t>
            </a:r>
            <a:r>
              <a:rPr lang="tr-TR" sz="2800" b="1" baseline="-25000" dirty="0"/>
              <a:t>a</a:t>
            </a:r>
            <a:r>
              <a:rPr lang="tr-TR" sz="2800" b="1" dirty="0"/>
              <a:t> sıcaklığındayken termal </a:t>
            </a:r>
            <a:r>
              <a:rPr lang="tr-TR" sz="2800" b="1" dirty="0" err="1"/>
              <a:t>konduktivitesi</a:t>
            </a:r>
            <a:r>
              <a:rPr lang="tr-TR" sz="2800" b="1" dirty="0"/>
              <a:t>, W/m °C,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b="1" dirty="0" err="1"/>
              <a:t>D</a:t>
            </a:r>
            <a:r>
              <a:rPr lang="tr-TR" sz="2800" b="1" baseline="-25000" dirty="0" err="1"/>
              <a:t>eff</a:t>
            </a:r>
            <a:r>
              <a:rPr lang="tr-TR" sz="2800" b="1" dirty="0"/>
              <a:t> : Efektif kütle </a:t>
            </a:r>
            <a:r>
              <a:rPr lang="tr-TR" sz="2800" b="1" dirty="0" err="1"/>
              <a:t>difüzivitesi</a:t>
            </a:r>
            <a:r>
              <a:rPr lang="tr-TR" sz="2800" b="1" dirty="0"/>
              <a:t>, m</a:t>
            </a:r>
            <a:r>
              <a:rPr lang="tr-TR" sz="2800" b="1" baseline="30000" dirty="0"/>
              <a:t>2</a:t>
            </a:r>
            <a:r>
              <a:rPr lang="tr-TR" sz="2800" b="1" dirty="0"/>
              <a:t>/s.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eşitliğin sağ tarafındaki ilk terim, </a:t>
            </a:r>
            <a:r>
              <a:rPr lang="tr-TR" sz="2800" b="1" dirty="0">
                <a:solidFill>
                  <a:srgbClr val="0070C0"/>
                </a:solidFill>
              </a:rPr>
              <a:t>sabit hızda kuruma süresini</a:t>
            </a:r>
            <a:r>
              <a:rPr lang="tr-TR" sz="2800" b="1" dirty="0"/>
              <a:t>, ikinci terim </a:t>
            </a:r>
            <a:r>
              <a:rPr lang="tr-TR" sz="2800" b="1" dirty="0">
                <a:solidFill>
                  <a:srgbClr val="00B050"/>
                </a:solidFill>
              </a:rPr>
              <a:t>azalan hızda kuruma süresini </a:t>
            </a:r>
            <a:r>
              <a:rPr lang="tr-TR" sz="2800" b="1" dirty="0"/>
              <a:t>temsil etmektedir. </a:t>
            </a:r>
          </a:p>
        </p:txBody>
      </p:sp>
    </p:spTree>
    <p:extLst>
      <p:ext uri="{BB962C8B-B14F-4D97-AF65-F5344CB8AC3E}">
        <p14:creationId xmlns:p14="http://schemas.microsoft.com/office/powerpoint/2010/main" val="22922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bu eşitliğin iki kritik parametresi </a:t>
            </a:r>
            <a:r>
              <a:rPr lang="tr-TR" sz="2800" b="1" dirty="0" err="1"/>
              <a:t>R</a:t>
            </a:r>
            <a:r>
              <a:rPr lang="tr-TR" sz="2800" b="1" baseline="-25000" dirty="0" err="1"/>
              <a:t>d</a:t>
            </a:r>
            <a:r>
              <a:rPr lang="tr-TR" sz="2800" b="1" dirty="0"/>
              <a:t> ve R</a:t>
            </a:r>
            <a:r>
              <a:rPr lang="tr-TR" sz="2800" b="1" baseline="-25000" dirty="0"/>
              <a:t>P</a:t>
            </a:r>
            <a:r>
              <a:rPr lang="tr-TR" sz="2800" b="1" dirty="0"/>
              <a:t> değerleridir.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değerler deneysel yolla saptanır.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bu değerler literatürden de sağlanabilmektedir. </a:t>
            </a:r>
          </a:p>
          <a:p>
            <a:pPr algn="l" rtl="0">
              <a:lnSpc>
                <a:spcPct val="100000"/>
              </a:lnSpc>
              <a:spcBef>
                <a:spcPts val="600"/>
              </a:spcBef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0793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Gıdalara uygulanan birçok prosesin süresi oldukça duyarlı olarak hesaplanabilmektedir.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Örneğin, bir ürüne uygulanacak ısıl işlem süresi, bir ürünün dondurulma süresi veya sıvı bir gıdanın belli bir kuru madde içeriğine konsantrasyonu için gerekli süre, oldukça duyarlı bir şekilde hesaplanabilmektedir.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bir gıdanın kurutulma süresinin hesaplanması için aynı şeylerin söylenmesi olanaksızdır. </a:t>
            </a:r>
          </a:p>
        </p:txBody>
      </p:sp>
    </p:spTree>
    <p:extLst>
      <p:ext uri="{BB962C8B-B14F-4D97-AF65-F5344CB8AC3E}">
        <p14:creationId xmlns:p14="http://schemas.microsoft.com/office/powerpoint/2010/main" val="210926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birçok nedeni varsa da başlıca nedenler; kuruma sırasında kuruma hızının sürekli değişmesi, kuruyan materyalin </a:t>
            </a:r>
            <a:r>
              <a:rPr lang="tr-TR" sz="2800" b="1" dirty="0" err="1"/>
              <a:t>poröz</a:t>
            </a:r>
            <a:r>
              <a:rPr lang="tr-TR" sz="2800" b="1" dirty="0"/>
              <a:t> yapısının sürekli bozulması, buruşma ve büzüşme gibi olaylarla materyalin şeklinin ve boyutlarının değişmesi, ve kritik nem düzeyinin sadece üründen ürüne değil, aynı üründe bile değişiklik göstermesi sayılabilir.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süresinin hesaplanmasında, kuruma deneyleriyle elde edilmiş veriler çok önemli bir yer tutmaktadır. </a:t>
            </a:r>
          </a:p>
        </p:txBody>
      </p:sp>
    </p:spTree>
    <p:extLst>
      <p:ext uri="{BB962C8B-B14F-4D97-AF65-F5344CB8AC3E}">
        <p14:creationId xmlns:p14="http://schemas.microsoft.com/office/powerpoint/2010/main" val="51389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Bazı kaynaklar, kuruma süresinin hesaplanmasında; tamamen kurutma deney verilerine dayanarak yani; kuruma eğrisini temel alırken bazı kaynaklar türetilmiş eşitliklerden yararlanmaktadırlar.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önceki örneklerde, bir parçacığın veya dilimin kuruma süresinin saptanması şeklinde çözümler ele alınmıştır.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Uygulamada kurutulacak materyal çoğu kez, kurutucuya belli bir katman kalınlığında yığılmış olarak girmekte ve kuruma bu şekilde sağlanmaktadır.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04206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tip uygulamada sabit hızda kuruma süresi </a:t>
                </a:r>
                <a:r>
                  <a:rPr lang="tr-TR" sz="2800" b="1" dirty="0" err="1"/>
                  <a:t>aşğıdaki</a:t>
                </a:r>
                <a:r>
                  <a:rPr lang="tr-TR" sz="2800" b="1" dirty="0"/>
                  <a:t> eşitlikle,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azalan hızda kuruma süresi ise aşağıdaki eşitlikle hesaplanabilmektedir.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𝒔𝒃𝒅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sub>
                                  </m:s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2"/>
                <a:ext cx="10157355" cy="628996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133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Kerevetli ve </a:t>
            </a:r>
            <a:r>
              <a:rPr lang="tr-TR" sz="2800" b="1" dirty="0">
                <a:solidFill>
                  <a:srgbClr val="00B050"/>
                </a:solidFill>
              </a:rPr>
              <a:t>bantlı</a:t>
            </a:r>
            <a:r>
              <a:rPr lang="tr-TR" sz="2800" b="1" dirty="0"/>
              <a:t> kurutucular, </a:t>
            </a:r>
            <a:r>
              <a:rPr lang="tr-TR" sz="2800" b="1" dirty="0">
                <a:solidFill>
                  <a:srgbClr val="7030A0"/>
                </a:solidFill>
              </a:rPr>
              <a:t>akışkan yatak </a:t>
            </a:r>
            <a:r>
              <a:rPr lang="tr-TR" sz="2800" b="1" dirty="0"/>
              <a:t>kurutucular, ve </a:t>
            </a:r>
            <a:r>
              <a:rPr lang="tr-TR" sz="2800" b="1" dirty="0">
                <a:solidFill>
                  <a:srgbClr val="0070C0"/>
                </a:solidFill>
              </a:rPr>
              <a:t>püskürtmeli</a:t>
            </a:r>
            <a:r>
              <a:rPr lang="tr-TR" sz="2800" b="1" dirty="0"/>
              <a:t> kurutucular gibi </a:t>
            </a:r>
            <a:r>
              <a:rPr lang="tr-TR" sz="2800" b="1" dirty="0">
                <a:solidFill>
                  <a:srgbClr val="FF0000"/>
                </a:solidFill>
              </a:rPr>
              <a:t>sıcak havadan </a:t>
            </a:r>
            <a:r>
              <a:rPr lang="tr-TR" sz="2800" b="1" dirty="0"/>
              <a:t>yararlanılan kurutucularda ısı transferi esas olarak bu yolla yani, </a:t>
            </a:r>
            <a:r>
              <a:rPr lang="tr-TR" sz="2800" b="1" dirty="0">
                <a:solidFill>
                  <a:srgbClr val="00B050"/>
                </a:solidFill>
              </a:rPr>
              <a:t>konveksiyonla</a:t>
            </a:r>
            <a:r>
              <a:rPr lang="tr-TR" sz="2800" b="1" dirty="0"/>
              <a:t> gerçekleşmektedir.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karşın, tablalı, </a:t>
            </a:r>
            <a:r>
              <a:rPr lang="tr-TR" sz="2800" b="1" dirty="0">
                <a:solidFill>
                  <a:srgbClr val="7030A0"/>
                </a:solidFill>
              </a:rPr>
              <a:t>silindirik</a:t>
            </a:r>
            <a:r>
              <a:rPr lang="tr-TR" sz="2800" b="1" dirty="0"/>
              <a:t> (</a:t>
            </a:r>
            <a:r>
              <a:rPr lang="tr-TR" sz="2800" b="1" dirty="0" err="1"/>
              <a:t>valsli</a:t>
            </a:r>
            <a:r>
              <a:rPr lang="tr-TR" sz="2800" b="1" dirty="0"/>
              <a:t>, </a:t>
            </a:r>
            <a:r>
              <a:rPr lang="tr-TR" sz="2800" b="1" dirty="0" err="1"/>
              <a:t>drum</a:t>
            </a:r>
            <a:r>
              <a:rPr lang="tr-TR" sz="2800" b="1" dirty="0"/>
              <a:t>) veya </a:t>
            </a:r>
            <a:r>
              <a:rPr lang="tr-TR" sz="2800" b="1" dirty="0">
                <a:solidFill>
                  <a:srgbClr val="C00000"/>
                </a:solidFill>
              </a:rPr>
              <a:t>döner</a:t>
            </a:r>
            <a:r>
              <a:rPr lang="tr-TR" sz="2800" b="1" dirty="0"/>
              <a:t> kurutucularda olduğu gibi, kurutulan materyalin </a:t>
            </a:r>
            <a:r>
              <a:rPr lang="tr-TR" sz="2800" b="1" dirty="0">
                <a:solidFill>
                  <a:srgbClr val="FF0000"/>
                </a:solidFill>
              </a:rPr>
              <a:t>sıcak bir yüzey </a:t>
            </a:r>
            <a:r>
              <a:rPr lang="tr-TR" sz="2800" b="1" dirty="0"/>
              <a:t>ile temas ettiği kurutucularda ısı transferi </a:t>
            </a:r>
            <a:r>
              <a:rPr lang="tr-TR" sz="2800" b="1" dirty="0">
                <a:solidFill>
                  <a:srgbClr val="0070C0"/>
                </a:solidFill>
              </a:rPr>
              <a:t>kondüksiyonla</a:t>
            </a:r>
            <a:r>
              <a:rPr lang="tr-TR" sz="2800" b="1" dirty="0"/>
              <a:t> gerçekleşmektedir. </a:t>
            </a:r>
          </a:p>
        </p:txBody>
      </p:sp>
    </p:spTree>
    <p:extLst>
      <p:ext uri="{BB962C8B-B14F-4D97-AF65-F5344CB8AC3E}">
        <p14:creationId xmlns:p14="http://schemas.microsoft.com/office/powerpoint/2010/main" val="154310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Sabit hızda kuruma süresi, s,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</a:t>
            </a:r>
            <a:r>
              <a:rPr lang="tr-TR" sz="2800" b="1" baseline="-25000" dirty="0"/>
              <a:t>a</a:t>
            </a:r>
            <a:r>
              <a:rPr lang="tr-TR" sz="2800" b="1" dirty="0"/>
              <a:t> : Azalan hızda kuruma süresi, s,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ρ : Kitle yoğunluğu, kg/m</a:t>
            </a:r>
            <a:r>
              <a:rPr lang="tr-TR" sz="2800" b="1" baseline="30000" dirty="0"/>
              <a:t>3</a:t>
            </a:r>
            <a:r>
              <a:rPr lang="tr-TR" sz="2800" b="1" dirty="0"/>
              <a:t>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</a:t>
            </a:r>
            <a:r>
              <a:rPr lang="tr-TR" sz="2800" b="1" baseline="-25000" dirty="0"/>
              <a:t>L</a:t>
            </a:r>
            <a:r>
              <a:rPr lang="tr-TR" sz="2800" b="1" dirty="0"/>
              <a:t> : Buharlaşma gizli ısısı, J/kg,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L : Katman kalınlığı, m,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W</a:t>
            </a:r>
            <a:r>
              <a:rPr lang="tr-TR" sz="2800" b="1" baseline="-25000" dirty="0"/>
              <a:t>0</a:t>
            </a:r>
            <a:r>
              <a:rPr lang="tr-TR" sz="2800" b="1" dirty="0"/>
              <a:t>, </a:t>
            </a:r>
            <a:r>
              <a:rPr lang="tr-TR" sz="2800" b="1" dirty="0" err="1"/>
              <a:t>W</a:t>
            </a:r>
            <a:r>
              <a:rPr lang="tr-TR" sz="2800" b="1" baseline="-25000" dirty="0" err="1"/>
              <a:t>k</a:t>
            </a:r>
            <a:r>
              <a:rPr lang="tr-TR" sz="2800" b="1" dirty="0"/>
              <a:t>, </a:t>
            </a:r>
            <a:r>
              <a:rPr lang="tr-TR" sz="2800" b="1" dirty="0" err="1"/>
              <a:t>W</a:t>
            </a:r>
            <a:r>
              <a:rPr lang="tr-TR" sz="2800" b="1" baseline="-25000" dirty="0" err="1"/>
              <a:t>s</a:t>
            </a:r>
            <a:r>
              <a:rPr lang="tr-TR" sz="2800" b="1" dirty="0"/>
              <a:t>, </a:t>
            </a:r>
            <a:r>
              <a:rPr lang="tr-TR" sz="2800" b="1" dirty="0" err="1"/>
              <a:t>W</a:t>
            </a:r>
            <a:r>
              <a:rPr lang="tr-TR" sz="2800" b="1" baseline="-25000" dirty="0" err="1"/>
              <a:t>d</a:t>
            </a:r>
            <a:r>
              <a:rPr lang="tr-TR" sz="2800" b="1" dirty="0"/>
              <a:t> : Sıra ile materyalin başlangıç, kritik, son ve denge nem içerikleri, kg-su/kg-KM, </a:t>
            </a:r>
          </a:p>
        </p:txBody>
      </p:sp>
    </p:spTree>
    <p:extLst>
      <p:ext uri="{BB962C8B-B14F-4D97-AF65-F5344CB8AC3E}">
        <p14:creationId xmlns:p14="http://schemas.microsoft.com/office/powerpoint/2010/main" val="316495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2"/>
            <a:ext cx="10157355" cy="62899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</a:t>
            </a:r>
            <a:r>
              <a:rPr lang="tr-TR" sz="2800" b="1" baseline="-25000" dirty="0"/>
              <a:t>h</a:t>
            </a:r>
            <a:r>
              <a:rPr lang="tr-TR" sz="2800" b="1" dirty="0"/>
              <a:t> : Havanın kuru termometre sıcaklığı, °C,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</a:t>
            </a:r>
            <a:r>
              <a:rPr lang="tr-TR" sz="2800" b="1" baseline="-25000" dirty="0"/>
              <a:t>y</a:t>
            </a:r>
            <a:r>
              <a:rPr lang="tr-TR" sz="2800" b="1" dirty="0"/>
              <a:t> :  Havanın ıslak termometre sıcaklığı, °C,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 : Yüzey (</a:t>
            </a:r>
            <a:r>
              <a:rPr lang="tr-TR" sz="2800" b="1" dirty="0" err="1"/>
              <a:t>konvektif</a:t>
            </a:r>
            <a:r>
              <a:rPr lang="tr-TR" sz="2800" b="1" dirty="0"/>
              <a:t>) ısı transfer katsayısı, W/m</a:t>
            </a:r>
            <a:r>
              <a:rPr lang="tr-TR" sz="2800" b="1" baseline="30000" dirty="0"/>
              <a:t>2</a:t>
            </a:r>
            <a:r>
              <a:rPr lang="tr-TR" sz="2800" b="1" dirty="0"/>
              <a:t> °C, K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</a:t>
            </a:r>
            <a:r>
              <a:rPr lang="tr-TR" sz="2800" b="1" baseline="-25000" dirty="0"/>
              <a:t>m</a:t>
            </a:r>
            <a:r>
              <a:rPr lang="tr-TR" sz="2800" b="1" dirty="0"/>
              <a:t> : Kütle transfer katsayısı, kg/m</a:t>
            </a:r>
            <a:r>
              <a:rPr lang="tr-TR" sz="2800" b="1" baseline="30000" dirty="0"/>
              <a:t>2</a:t>
            </a:r>
            <a:r>
              <a:rPr lang="tr-TR" sz="2800" b="1" dirty="0"/>
              <a:t> s,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P</a:t>
            </a:r>
            <a:r>
              <a:rPr lang="tr-TR" sz="2800" b="1" baseline="-25000" dirty="0" err="1"/>
              <a:t>sbd</a:t>
            </a:r>
            <a:r>
              <a:rPr lang="tr-TR" sz="2800" b="1" dirty="0"/>
              <a:t> : Havanın ıslak termometre derecesinde doyma nemi basıncı, mm Hg,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P</a:t>
            </a:r>
            <a:r>
              <a:rPr lang="tr-TR" sz="2800" b="1" baseline="-25000" dirty="0"/>
              <a:t>sb</a:t>
            </a:r>
            <a:r>
              <a:rPr lang="tr-TR" sz="2800" b="1" dirty="0"/>
              <a:t> : Havanın kısmi su buharı basıncı, mm Hg.</a:t>
            </a:r>
          </a:p>
        </p:txBody>
      </p:sp>
    </p:spTree>
    <p:extLst>
      <p:ext uri="{BB962C8B-B14F-4D97-AF65-F5344CB8AC3E}">
        <p14:creationId xmlns:p14="http://schemas.microsoft.com/office/powerpoint/2010/main" val="36229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Isı, kurutulan materyale hangi şekilde transfer olursa olsun, </a:t>
            </a:r>
            <a:r>
              <a:rPr lang="tr-TR" sz="2800" b="1" dirty="0">
                <a:solidFill>
                  <a:srgbClr val="00B050"/>
                </a:solidFill>
              </a:rPr>
              <a:t>materyal içinde </a:t>
            </a:r>
            <a:r>
              <a:rPr lang="tr-TR" sz="2800" b="1" dirty="0"/>
              <a:t>ısının </a:t>
            </a:r>
            <a:r>
              <a:rPr lang="tr-TR" sz="2800" b="1" dirty="0" err="1"/>
              <a:t>penetrasyonu</a:t>
            </a:r>
            <a:r>
              <a:rPr lang="tr-TR" sz="2800" b="1" dirty="0"/>
              <a:t> materyal içinde oluşmuş </a:t>
            </a:r>
            <a:r>
              <a:rPr lang="tr-TR" sz="2800" b="1" dirty="0">
                <a:solidFill>
                  <a:srgbClr val="0070C0"/>
                </a:solidFill>
              </a:rPr>
              <a:t>sıcaklık </a:t>
            </a:r>
            <a:r>
              <a:rPr lang="tr-TR" sz="2800" b="1" dirty="0" err="1">
                <a:solidFill>
                  <a:srgbClr val="0070C0"/>
                </a:solidFill>
              </a:rPr>
              <a:t>gradientine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/>
              <a:t>bağlı olarak </a:t>
            </a:r>
            <a:r>
              <a:rPr lang="tr-TR" sz="2800" b="1" dirty="0">
                <a:solidFill>
                  <a:srgbClr val="FF0000"/>
                </a:solidFill>
              </a:rPr>
              <a:t>kondüksiyonla</a:t>
            </a:r>
            <a:r>
              <a:rPr lang="tr-TR" sz="2800" b="1" dirty="0"/>
              <a:t>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sınırlı düzeyde olsa da, materyal içinde gerçekleşen nem </a:t>
            </a:r>
            <a:r>
              <a:rPr lang="tr-TR" sz="2800" b="1" dirty="0" err="1"/>
              <a:t>migrasyonuna</a:t>
            </a:r>
            <a:r>
              <a:rPr lang="tr-TR" sz="2800" b="1" dirty="0"/>
              <a:t> bağlı olarak konveksiyonla ısı transferi de söz konusu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93282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gıdanın kuruma süresi, "</a:t>
            </a:r>
            <a:r>
              <a:rPr lang="tr-TR" sz="2800" b="1" dirty="0">
                <a:solidFill>
                  <a:srgbClr val="00B050"/>
                </a:solidFill>
              </a:rPr>
              <a:t>sabit hızda kuruma süresi</a:t>
            </a:r>
            <a:r>
              <a:rPr lang="tr-TR" sz="2800" b="1" dirty="0"/>
              <a:t>" ile "</a:t>
            </a:r>
            <a:r>
              <a:rPr lang="tr-TR" sz="2800" b="1" dirty="0">
                <a:solidFill>
                  <a:srgbClr val="0070C0"/>
                </a:solidFill>
              </a:rPr>
              <a:t>azalan hızda kuruma süresi</a:t>
            </a:r>
            <a:r>
              <a:rPr lang="tr-TR" sz="2800" b="1" dirty="0"/>
              <a:t>" olmak üzere, birbirini izleyen iki farklı aşamanın oluşturduğu </a:t>
            </a:r>
            <a:r>
              <a:rPr lang="tr-TR" sz="2800" b="1" dirty="0">
                <a:solidFill>
                  <a:srgbClr val="7030A0"/>
                </a:solidFill>
              </a:rPr>
              <a:t>sürelerin toplamını </a:t>
            </a:r>
            <a:r>
              <a:rPr lang="tr-TR" sz="2800" b="1" dirty="0"/>
              <a:t>kapsar.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kurutulan gıda birkaç azalan hızda kuruma aşaması içeriyorsa, sabit hızda kuruma süresine bu sürelerin eklenmesi gerekmektedir.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32A90E1-7F44-4580-9A0F-558ACCBC46F4}"/>
              </a:ext>
            </a:extLst>
          </p:cNvPr>
          <p:cNvSpPr/>
          <p:nvPr/>
        </p:nvSpPr>
        <p:spPr>
          <a:xfrm>
            <a:off x="1743302" y="4699061"/>
            <a:ext cx="8812541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Toplam kuruma süresi = </a:t>
            </a:r>
            <a:r>
              <a:rPr lang="tr-TR" sz="2800" b="1" dirty="0">
                <a:solidFill>
                  <a:srgbClr val="00B050"/>
                </a:solidFill>
              </a:rPr>
              <a:t>sabit hızda kuruma süresi +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</a:p>
          <a:p>
            <a:r>
              <a:rPr lang="tr-TR" sz="2800" b="1" dirty="0">
                <a:solidFill>
                  <a:srgbClr val="0070C0"/>
                </a:solidFill>
              </a:rPr>
              <a:t>azalan hızda kuruma süresi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7398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Sabit hızda kuruma süresini</a:t>
            </a:r>
            <a:r>
              <a:rPr lang="tr-TR" sz="2800" b="1" dirty="0"/>
              <a:t>, yani; </a:t>
            </a:r>
            <a:r>
              <a:rPr lang="tr-TR" sz="2800" b="1" dirty="0">
                <a:solidFill>
                  <a:srgbClr val="C00000"/>
                </a:solidFill>
              </a:rPr>
              <a:t>gıdanın başlangıç nem (W</a:t>
            </a:r>
            <a:r>
              <a:rPr lang="tr-TR" sz="2800" b="1" baseline="-25000" dirty="0">
                <a:solidFill>
                  <a:srgbClr val="C00000"/>
                </a:solidFill>
              </a:rPr>
              <a:t>0</a:t>
            </a:r>
            <a:r>
              <a:rPr lang="tr-TR" sz="2800" b="1" dirty="0">
                <a:solidFill>
                  <a:srgbClr val="C00000"/>
                </a:solidFill>
              </a:rPr>
              <a:t>) </a:t>
            </a:r>
            <a:r>
              <a:rPr lang="tr-TR" sz="2800" b="1" dirty="0"/>
              <a:t>içeriğinden, </a:t>
            </a:r>
            <a:r>
              <a:rPr lang="tr-TR" sz="2800" b="1" dirty="0">
                <a:solidFill>
                  <a:srgbClr val="7030A0"/>
                </a:solidFill>
              </a:rPr>
              <a:t>kritik nem (</a:t>
            </a:r>
            <a:r>
              <a:rPr lang="tr-TR" sz="2800" b="1" dirty="0" err="1">
                <a:solidFill>
                  <a:srgbClr val="7030A0"/>
                </a:solidFill>
              </a:rPr>
              <a:t>W</a:t>
            </a:r>
            <a:r>
              <a:rPr lang="tr-TR" sz="2800" b="1" baseline="-25000" dirty="0" err="1">
                <a:solidFill>
                  <a:srgbClr val="7030A0"/>
                </a:solidFill>
              </a:rPr>
              <a:t>k</a:t>
            </a:r>
            <a:r>
              <a:rPr lang="tr-TR" sz="2800" b="1" dirty="0">
                <a:solidFill>
                  <a:srgbClr val="7030A0"/>
                </a:solidFill>
              </a:rPr>
              <a:t>) </a:t>
            </a:r>
            <a:r>
              <a:rPr lang="tr-TR" sz="2800" b="1" dirty="0"/>
              <a:t>içeriğine veya kritik nemin üzerinde, herhangi bir nem düzeyine (</a:t>
            </a:r>
            <a:r>
              <a:rPr lang="tr-TR" sz="2800" b="1" dirty="0" err="1"/>
              <a:t>W</a:t>
            </a:r>
            <a:r>
              <a:rPr lang="tr-TR" sz="2800" b="1" baseline="-25000" dirty="0" err="1"/>
              <a:t>a</a:t>
            </a:r>
            <a:r>
              <a:rPr lang="tr-TR" sz="2800" b="1" dirty="0"/>
              <a:t>) kadar kurutulabilmek için gerekli süreyi hesaplamak amacıyla, öncelikle kuruma hızının (</a:t>
            </a:r>
            <a:r>
              <a:rPr lang="tr-TR" sz="2800" b="1" dirty="0">
                <a:solidFill>
                  <a:srgbClr val="0070C0"/>
                </a:solidFill>
              </a:rPr>
              <a:t>nem uzaklaştırılma hızı</a:t>
            </a:r>
            <a:r>
              <a:rPr lang="tr-TR" sz="2800" b="1" dirty="0"/>
              <a:t>) belirlenmesi gerekir. </a:t>
            </a:r>
          </a:p>
        </p:txBody>
      </p:sp>
    </p:spTree>
    <p:extLst>
      <p:ext uri="{BB962C8B-B14F-4D97-AF65-F5344CB8AC3E}">
        <p14:creationId xmlns:p14="http://schemas.microsoft.com/office/powerpoint/2010/main" val="39811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C00000"/>
                    </a:solidFill>
                  </a:rPr>
                  <a:t>Sabit hızda kuruma aşamasında </a:t>
                </a:r>
                <a:r>
                  <a:rPr lang="tr-TR" sz="2800" b="1" dirty="0"/>
                  <a:t>kuruma hızı, başlangıç nem (W</a:t>
                </a:r>
                <a:r>
                  <a:rPr lang="tr-TR" sz="2800" b="1" baseline="-25000" dirty="0"/>
                  <a:t>0</a:t>
                </a:r>
                <a:r>
                  <a:rPr lang="tr-TR" sz="2800" b="1" dirty="0"/>
                  <a:t>) ve kritik nem (</a:t>
                </a: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k</a:t>
                </a:r>
                <a:r>
                  <a:rPr lang="tr-TR" sz="2800" b="1" dirty="0"/>
                  <a:t>) düzeyleri baz alınarak aşağıdaki eşitlikle tanımlanır.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𝐤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                               (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b="1" dirty="0"/>
                  <a:t>	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 : Sabit kuruma hızı, kg-su/kg-KM (s),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W</a:t>
                </a:r>
                <a:r>
                  <a:rPr lang="tr-TR" sz="2800" b="1" baseline="-25000" dirty="0"/>
                  <a:t>0</a:t>
                </a:r>
                <a:r>
                  <a:rPr lang="tr-TR" sz="2800" b="1" dirty="0"/>
                  <a:t> : Gıdanın başlangıç nem içeriği, kg-su/kg-KM,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k</a:t>
                </a:r>
                <a:r>
                  <a:rPr lang="tr-TR" sz="2800" b="1" dirty="0"/>
                  <a:t> : gıdanın kritik nem içeriği, kg-su/kg-KM,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t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Sabit hızda kuruma süresi, s.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261" r="-1321" b="-12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99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2552</Words>
  <Application>Microsoft Office PowerPoint</Application>
  <PresentationFormat>Widescreen</PresentationFormat>
  <Paragraphs>188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Kurutma hesaplamaları</vt:lpstr>
      <vt:lpstr>Bu Hafta</vt:lpstr>
      <vt:lpstr>KURUMA Süresi VE HESAPLANMASI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Azalan kuruma hız aşamasında kurma süresi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2026-04-07T06:40:57Z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