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64"/>
  </p:notesMasterIdLst>
  <p:handoutMasterIdLst>
    <p:handoutMasterId r:id="rId65"/>
  </p:handoutMasterIdLst>
  <p:sldIdLst>
    <p:sldId id="256" r:id="rId3"/>
    <p:sldId id="304" r:id="rId4"/>
    <p:sldId id="305" r:id="rId5"/>
    <p:sldId id="310" r:id="rId6"/>
    <p:sldId id="312" r:id="rId7"/>
    <p:sldId id="315" r:id="rId8"/>
    <p:sldId id="316" r:id="rId9"/>
    <p:sldId id="317" r:id="rId10"/>
    <p:sldId id="318" r:id="rId11"/>
    <p:sldId id="319" r:id="rId12"/>
    <p:sldId id="322" r:id="rId13"/>
    <p:sldId id="323" r:id="rId14"/>
    <p:sldId id="324" r:id="rId15"/>
    <p:sldId id="325" r:id="rId16"/>
    <p:sldId id="326" r:id="rId17"/>
    <p:sldId id="327" r:id="rId18"/>
    <p:sldId id="348" r:id="rId19"/>
    <p:sldId id="349" r:id="rId20"/>
    <p:sldId id="350" r:id="rId21"/>
    <p:sldId id="375" r:id="rId22"/>
    <p:sldId id="351" r:id="rId23"/>
    <p:sldId id="376" r:id="rId24"/>
    <p:sldId id="352" r:id="rId25"/>
    <p:sldId id="353" r:id="rId26"/>
    <p:sldId id="328" r:id="rId27"/>
    <p:sldId id="329" r:id="rId28"/>
    <p:sldId id="330" r:id="rId29"/>
    <p:sldId id="331" r:id="rId30"/>
    <p:sldId id="332" r:id="rId31"/>
    <p:sldId id="334" r:id="rId32"/>
    <p:sldId id="335" r:id="rId33"/>
    <p:sldId id="336" r:id="rId34"/>
    <p:sldId id="337" r:id="rId35"/>
    <p:sldId id="338" r:id="rId36"/>
    <p:sldId id="339" r:id="rId37"/>
    <p:sldId id="342" r:id="rId38"/>
    <p:sldId id="343" r:id="rId39"/>
    <p:sldId id="345" r:id="rId40"/>
    <p:sldId id="346" r:id="rId41"/>
    <p:sldId id="347" r:id="rId42"/>
    <p:sldId id="356" r:id="rId43"/>
    <p:sldId id="354" r:id="rId44"/>
    <p:sldId id="355" r:id="rId45"/>
    <p:sldId id="378" r:id="rId46"/>
    <p:sldId id="377" r:id="rId47"/>
    <p:sldId id="357" r:id="rId48"/>
    <p:sldId id="358" r:id="rId49"/>
    <p:sldId id="360" r:id="rId50"/>
    <p:sldId id="361" r:id="rId51"/>
    <p:sldId id="362" r:id="rId52"/>
    <p:sldId id="363" r:id="rId53"/>
    <p:sldId id="379" r:id="rId54"/>
    <p:sldId id="384" r:id="rId55"/>
    <p:sldId id="380" r:id="rId56"/>
    <p:sldId id="385" r:id="rId57"/>
    <p:sldId id="368" r:id="rId58"/>
    <p:sldId id="369" r:id="rId59"/>
    <p:sldId id="371" r:id="rId60"/>
    <p:sldId id="372" r:id="rId61"/>
    <p:sldId id="373" r:id="rId62"/>
    <p:sldId id="374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8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Kurutma hesaplamaları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eşitlik, "</a:t>
            </a:r>
            <a:r>
              <a:rPr lang="tr-TR" sz="2800" b="1" dirty="0">
                <a:solidFill>
                  <a:srgbClr val="FF0000"/>
                </a:solidFill>
              </a:rPr>
              <a:t>ıslak termometre eğrilerini</a:t>
            </a:r>
            <a:r>
              <a:rPr lang="tr-TR" sz="2800" b="1" dirty="0"/>
              <a:t>" tanımlamakta olup </a:t>
            </a:r>
            <a:r>
              <a:rPr lang="tr-TR" sz="2800" b="1" dirty="0">
                <a:solidFill>
                  <a:srgbClr val="00B050"/>
                </a:solidFill>
              </a:rPr>
              <a:t>ıslak termometre derecesi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7030A0"/>
                </a:solidFill>
              </a:rPr>
              <a:t>nem </a:t>
            </a:r>
            <a:r>
              <a:rPr lang="tr-TR" sz="2800" b="1" dirty="0"/>
              <a:t>arasındaki ilişkiyi yansıtmaktadır.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göre, ıslak termometre eğrileri, </a:t>
            </a:r>
            <a:r>
              <a:rPr lang="tr-TR" sz="2800" b="1" dirty="0">
                <a:solidFill>
                  <a:srgbClr val="0070C0"/>
                </a:solidFill>
              </a:rPr>
              <a:t>ıslak termometre derecesi (Ty) </a:t>
            </a:r>
            <a:r>
              <a:rPr lang="tr-TR" sz="2800" b="1" dirty="0"/>
              <a:t>ve bu sıcaklıktaki </a:t>
            </a:r>
            <a:r>
              <a:rPr lang="tr-TR" sz="2800" b="1" dirty="0">
                <a:solidFill>
                  <a:srgbClr val="00B050"/>
                </a:solidFill>
              </a:rPr>
              <a:t>doyma nemi (</a:t>
            </a:r>
            <a:r>
              <a:rPr lang="tr-TR" sz="2800" b="1" dirty="0" err="1">
                <a:solidFill>
                  <a:srgbClr val="00B050"/>
                </a:solidFill>
              </a:rPr>
              <a:t>Xy</a:t>
            </a:r>
            <a:r>
              <a:rPr lang="tr-TR" sz="2800" b="1" dirty="0">
                <a:solidFill>
                  <a:srgbClr val="00B050"/>
                </a:solidFill>
              </a:rPr>
              <a:t>) </a:t>
            </a:r>
            <a:r>
              <a:rPr lang="tr-TR" sz="2800" b="1" dirty="0"/>
              <a:t>noktasından geçer.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Gıdaların kurutulması sırasında, A, B ve C No'lu eşitliklerle tanımlanan ısı ve kütle transferi arasındaki bağıntılar egemendir. </a:t>
            </a:r>
          </a:p>
        </p:txBody>
      </p:sp>
    </p:spTree>
    <p:extLst>
      <p:ext uri="{BB962C8B-B14F-4D97-AF65-F5344CB8AC3E}">
        <p14:creationId xmlns:p14="http://schemas.microsoft.com/office/powerpoint/2010/main" val="173558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Kurumayı sağlayacak </a:t>
            </a:r>
            <a:r>
              <a:rPr lang="tr-TR" sz="2800" b="1" dirty="0">
                <a:solidFill>
                  <a:srgbClr val="00B050"/>
                </a:solidFill>
              </a:rPr>
              <a:t>sıcak hava,</a:t>
            </a:r>
            <a:r>
              <a:rPr lang="tr-TR" sz="2800" b="1" dirty="0"/>
              <a:t> kuruma süresince </a:t>
            </a:r>
            <a:r>
              <a:rPr lang="tr-TR" sz="2800" b="1" dirty="0">
                <a:solidFill>
                  <a:srgbClr val="0070C0"/>
                </a:solidFill>
              </a:rPr>
              <a:t>adyabatik olarak nemlenir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sıcaklığı düşer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Çünkü suyun buharlaşması için gerekli bulunan enerji, havanın hissedilir ısısından karşılanır.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durumda </a:t>
            </a:r>
            <a:r>
              <a:rPr lang="tr-TR" sz="2800" b="1" dirty="0">
                <a:solidFill>
                  <a:srgbClr val="FF0000"/>
                </a:solidFill>
              </a:rPr>
              <a:t>sistemin enerji denkliği </a:t>
            </a:r>
            <a:r>
              <a:rPr lang="tr-TR" sz="2800" b="1" dirty="0"/>
              <a:t>aşağıda irdelendiği şekilde oluşur. </a:t>
            </a:r>
          </a:p>
        </p:txBody>
      </p:sp>
    </p:spTree>
    <p:extLst>
      <p:ext uri="{BB962C8B-B14F-4D97-AF65-F5344CB8AC3E}">
        <p14:creationId xmlns:p14="http://schemas.microsoft.com/office/powerpoint/2010/main" val="195107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Islak materyalden suyun buharlaşarak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havanın mutlak nemini X </a:t>
                </a:r>
                <a:r>
                  <a:rPr lang="tr-TR" sz="2800" b="1" dirty="0"/>
                  <a:t>düzeyinden 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X</a:t>
                </a:r>
                <a:r>
                  <a:rPr lang="tr-TR" sz="2800" b="1" baseline="-25000" dirty="0" err="1">
                    <a:solidFill>
                      <a:srgbClr val="7030A0"/>
                    </a:solidFill>
                  </a:rPr>
                  <a:t>s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 düzeyine yükseltmesi </a:t>
                </a:r>
                <a:r>
                  <a:rPr lang="tr-TR" sz="2800" b="1" dirty="0"/>
                  <a:t>için gerekli enerji D eşitlikle hesaplanabilir.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V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LI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		(D)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400" b="1" dirty="0"/>
                  <a:t>Q</a:t>
                </a:r>
                <a:r>
                  <a:rPr lang="tr-TR" sz="2400" b="1" baseline="-25000" dirty="0"/>
                  <a:t>V</a:t>
                </a:r>
                <a:r>
                  <a:rPr lang="tr-TR" sz="2400" b="1" dirty="0"/>
                  <a:t> : Hava nemimin </a:t>
                </a:r>
                <a:r>
                  <a:rPr lang="tr-TR" sz="2400" b="1" dirty="0" err="1"/>
                  <a:t>X'den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X</a:t>
                </a:r>
                <a:r>
                  <a:rPr lang="tr-TR" sz="2400" b="1" baseline="-25000" dirty="0" err="1"/>
                  <a:t>s</a:t>
                </a:r>
                <a:r>
                  <a:rPr lang="tr-TR" sz="2400" b="1" dirty="0" err="1"/>
                  <a:t>'e</a:t>
                </a:r>
                <a:r>
                  <a:rPr lang="tr-TR" sz="2400" b="1" dirty="0"/>
                  <a:t> yükselmesi için gerekli ısı, kJ/kg-KH,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400" b="1" dirty="0"/>
                  <a:t>X : Havanın başlangıç nem içeriği, kg-su/kg-KH,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X</a:t>
                </a:r>
                <a:r>
                  <a:rPr lang="tr-TR" sz="2400" b="1" baseline="-25000" dirty="0" err="1"/>
                  <a:t>s</a:t>
                </a:r>
                <a:r>
                  <a:rPr lang="tr-TR" sz="2400" b="1" dirty="0"/>
                  <a:t> : Havanın ek nem kazandıktan sonraki nem içeriği, kg-su/kg-KH,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400" b="1" dirty="0"/>
                  <a:t>H</a:t>
                </a:r>
                <a:r>
                  <a:rPr lang="tr-TR" sz="2400" b="1" baseline="-25000" dirty="0"/>
                  <a:t>LI</a:t>
                </a:r>
                <a:r>
                  <a:rPr lang="tr-TR" sz="2400" b="1" dirty="0"/>
                  <a:t> : Suyun ara yüzey sıcaklığında buharlaşma gizli Isısı, kJ/kg,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56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sırada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havanın hissedilir ısı kaybı </a:t>
                </a:r>
                <a:r>
                  <a:rPr lang="tr-TR" sz="2800" b="1" dirty="0"/>
                  <a:t>ise (E) eşitlikle belirlenebilir.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𝐬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𝐩𝐧𝐡</m:t>
                        </m:r>
                      </m:sub>
                    </m:sSub>
                    <m:d>
                      <m:d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tr-TR" sz="2800" b="1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b="1" dirty="0"/>
                  <a:t>			(E)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Q</a:t>
                </a:r>
                <a:r>
                  <a:rPr lang="tr-TR" sz="2400" b="1" baseline="-25000" dirty="0" err="1"/>
                  <a:t>s</a:t>
                </a:r>
                <a:r>
                  <a:rPr lang="tr-TR" sz="2400" b="1" dirty="0"/>
                  <a:t> : Havanın ısı kaybı, kJ/kg-KH, </a:t>
                </a:r>
              </a:p>
              <a:p>
                <a:pPr algn="l" rtl="0"/>
                <a:r>
                  <a:rPr lang="tr-TR" sz="2400" b="1" dirty="0"/>
                  <a:t>c</a:t>
                </a:r>
                <a:r>
                  <a:rPr lang="tr-TR" sz="2400" b="1" baseline="-25000" dirty="0"/>
                  <a:t>pnh</a:t>
                </a:r>
                <a:r>
                  <a:rPr lang="tr-TR" sz="2400" b="1" dirty="0"/>
                  <a:t>, : Havanın özgül ısısı, kJ/kg-KH °C, </a:t>
                </a:r>
              </a:p>
              <a:p>
                <a:pPr algn="l" rtl="0"/>
                <a:r>
                  <a:rPr lang="tr-TR" sz="2400" b="1" dirty="0"/>
                  <a:t>T</a:t>
                </a:r>
                <a:r>
                  <a:rPr lang="tr-TR" sz="2400" b="1" baseline="-25000" dirty="0"/>
                  <a:t>1</a:t>
                </a:r>
                <a:r>
                  <a:rPr lang="tr-TR" sz="2400" b="1" dirty="0"/>
                  <a:t> ve T</a:t>
                </a:r>
                <a:r>
                  <a:rPr lang="tr-TR" sz="2400" b="1" baseline="-25000" dirty="0"/>
                  <a:t>2</a:t>
                </a:r>
                <a:r>
                  <a:rPr lang="tr-TR" sz="2400" b="1" dirty="0"/>
                  <a:t>:Havanın başlangıçtaki ve nemlenme sonundaki sıcaklıkları °C.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4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22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380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Yukarıda verilmiş bulunan D ve E eşitliklerdeki </a:t>
                </a:r>
                <a:r>
                  <a:rPr lang="tr-TR" sz="2800" b="1" dirty="0" err="1"/>
                  <a:t>Q</a:t>
                </a:r>
                <a:r>
                  <a:rPr lang="tr-TR" sz="2800" b="1" baseline="-25000" dirty="0" err="1"/>
                  <a:t>v</a:t>
                </a:r>
                <a:r>
                  <a:rPr lang="tr-TR" sz="2800" b="1" dirty="0"/>
                  <a:t> ve </a:t>
                </a:r>
                <a:r>
                  <a:rPr lang="tr-TR" sz="2800" b="1" dirty="0" err="1"/>
                  <a:t>Q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değerleri birbirlerine eşit olduğundan her iki eşitlik birleştirilerek (X) için çözülünce F eşitlik elde edilir.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LI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pnh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tr-TR" sz="28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e>
                            <m:sub>
                              <m:r>
                                <a:rPr lang="tr-TR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tr-TR" sz="28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tr-TR" sz="280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pnh</m:t>
                            </m:r>
                          </m:sub>
                        </m:sSub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LI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pnh</m:t>
                            </m:r>
                          </m:sub>
                        </m:sSub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LI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2800" b="1" dirty="0"/>
                  <a:t>		(F)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908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F eşitlik,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adyabatik nemlenme sırasında </a:t>
                </a:r>
                <a:r>
                  <a:rPr lang="tr-TR" sz="2800" b="1" dirty="0"/>
                  <a:t>havanın sıcaklığı düşerken, mutlak nemindeki artışı gösteren "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adyabatik nemlenme eğrisini</a:t>
                </a:r>
                <a:r>
                  <a:rPr lang="tr-TR" sz="2800" b="1" dirty="0"/>
                  <a:t>" tanımlamaktadır.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𝐲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𝐲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𝐊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𝐋𝐈</m:t>
                            </m:r>
                          </m:sub>
                        </m:sSub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𝐊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tr-TR" sz="2800" b="1">
                                <a:latin typeface="Cambria Math" panose="02040503050406030204" pitchFamily="18" charset="0"/>
                              </a:rPr>
                              <m:t>𝐋𝐈</m:t>
                            </m:r>
                          </m:sub>
                        </m:sSub>
                      </m:den>
                    </m:f>
                  </m:oMath>
                </a14:m>
                <a:r>
                  <a:rPr lang="tr-TR" sz="2800" b="1" dirty="0"/>
                  <a:t>		(C)</a:t>
                </a:r>
                <a:endParaRPr lang="tr-TR" sz="2800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>
                        <a:latin typeface="Cambria Math" panose="02040503050406030204" pitchFamily="18" charset="0"/>
                      </a:rPr>
                      <m:t>X</m:t>
                    </m:r>
                    <m:r>
                      <a:rPr lang="tr-TR" sz="280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  <m:r>
                      <a:rPr lang="tr-TR" sz="280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pnh</m:t>
                            </m:r>
                          </m:sub>
                        </m:sSub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LI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pnh</m:t>
                            </m:r>
                          </m:sub>
                        </m:sSub>
                        <m:r>
                          <a:rPr lang="tr-TR" sz="280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LI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2800" b="1" dirty="0"/>
                  <a:t>		(F)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Isı transfer katsayısının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), kütle transfer katsayısına (K</a:t>
                </a:r>
                <a:r>
                  <a:rPr lang="tr-TR" sz="2800" b="1" baseline="-25000" dirty="0"/>
                  <a:t>m</a:t>
                </a:r>
                <a:r>
                  <a:rPr lang="tr-TR" sz="2800" b="1" dirty="0"/>
                  <a:t>) oranı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/K</a:t>
                </a:r>
                <a:r>
                  <a:rPr lang="tr-TR" sz="2800" b="1" baseline="-25000" dirty="0"/>
                  <a:t>m</a:t>
                </a:r>
                <a:r>
                  <a:rPr lang="tr-TR" sz="2800" b="1" dirty="0"/>
                  <a:t>),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havanın özgül ısısına </a:t>
                </a:r>
                <a:r>
                  <a:rPr lang="tr-TR" sz="2800" b="1" dirty="0"/>
                  <a:t>(c</a:t>
                </a:r>
                <a:r>
                  <a:rPr lang="tr-TR" sz="2800" b="1" baseline="-25000" dirty="0"/>
                  <a:t>pnh</a:t>
                </a:r>
                <a:r>
                  <a:rPr lang="tr-TR" sz="2800" b="1" dirty="0"/>
                  <a:t>) eşit olduğu zaman C ve F eşitlikler tam olarak birbirlerine eşittirler.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960" r="-150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814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>
                <a:solidFill>
                  <a:srgbClr val="FF0000"/>
                </a:solidFill>
              </a:rPr>
              <a:t>orta düzey sıcaklık </a:t>
            </a:r>
            <a:r>
              <a:rPr lang="tr-TR" sz="2800" b="1" dirty="0" err="1">
                <a:solidFill>
                  <a:srgbClr val="FF0000"/>
                </a:solidFill>
              </a:rPr>
              <a:t>bantında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1 </a:t>
            </a:r>
            <a:r>
              <a:rPr lang="tr-TR" sz="2800" b="1" dirty="0" err="1">
                <a:solidFill>
                  <a:srgbClr val="00B050"/>
                </a:solidFill>
              </a:rPr>
              <a:t>atm</a:t>
            </a:r>
            <a:r>
              <a:rPr lang="tr-TR" sz="2800" b="1" dirty="0">
                <a:solidFill>
                  <a:srgbClr val="00B050"/>
                </a:solidFill>
              </a:rPr>
              <a:t> basınç altında </a:t>
            </a:r>
            <a:r>
              <a:rPr lang="tr-TR" sz="2800" b="1" dirty="0"/>
              <a:t>suyun buharlaşarak havaya transferinde bunun gerçekleştiği kanıtlanmıştır.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kurutmada psikrometre grafiklerindeki </a:t>
            </a:r>
            <a:r>
              <a:rPr lang="tr-TR" sz="2800" b="1" dirty="0">
                <a:solidFill>
                  <a:srgbClr val="0070C0"/>
                </a:solidFill>
              </a:rPr>
              <a:t>ıslak termometre eğrileri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7030A0"/>
                </a:solidFill>
              </a:rPr>
              <a:t>adyabatik nemlenme eğrileri </a:t>
            </a:r>
            <a:r>
              <a:rPr lang="tr-TR" sz="2800" b="1" dirty="0"/>
              <a:t>birbirleriyle tam olarak çakıştığından, grafik üzerinde bunlardan sadece biri görülmektedir.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59960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8329823" cy="343823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bg2">
                    <a:lumMod val="75000"/>
                  </a:schemeClr>
                </a:solidFill>
              </a:rPr>
              <a:t>Örnek 4.14</a:t>
            </a:r>
            <a:r>
              <a:rPr lang="tr-TR" dirty="0">
                <a:solidFill>
                  <a:schemeClr val="bg2">
                    <a:lumMod val="75000"/>
                  </a:schemeClr>
                </a:solidFill>
              </a:rPr>
              <a:t> : Kütle transfer ve Isı transfer hızının hesaplanması</a:t>
            </a:r>
          </a:p>
        </p:txBody>
      </p:sp>
    </p:spTree>
    <p:extLst>
      <p:ext uri="{BB962C8B-B14F-4D97-AF65-F5344CB8AC3E}">
        <p14:creationId xmlns:p14="http://schemas.microsoft.com/office/powerpoint/2010/main" val="340173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Eğer, serbest su yüzeyinden akmakta olan havaya, </a:t>
            </a:r>
            <a:r>
              <a:rPr lang="tr-TR" sz="2800" b="1" dirty="0">
                <a:solidFill>
                  <a:srgbClr val="C00000"/>
                </a:solidFill>
              </a:rPr>
              <a:t>kütle transfer katsayısı K</a:t>
            </a:r>
            <a:r>
              <a:rPr lang="tr-TR" sz="2800" b="1" baseline="-25000" dirty="0">
                <a:solidFill>
                  <a:srgbClr val="C00000"/>
                </a:solidFill>
              </a:rPr>
              <a:t>m</a:t>
            </a:r>
            <a:r>
              <a:rPr lang="tr-TR" sz="2800" b="1" dirty="0">
                <a:solidFill>
                  <a:srgbClr val="C00000"/>
                </a:solidFill>
              </a:rPr>
              <a:t> = 0.002 kg/m</a:t>
            </a:r>
            <a:r>
              <a:rPr lang="tr-TR" sz="2800" b="1" baseline="30000" dirty="0">
                <a:solidFill>
                  <a:srgbClr val="C00000"/>
                </a:solidFill>
              </a:rPr>
              <a:t>2</a:t>
            </a:r>
            <a:r>
              <a:rPr lang="tr-TR" sz="2800" b="1" dirty="0">
                <a:solidFill>
                  <a:srgbClr val="C00000"/>
                </a:solidFill>
              </a:rPr>
              <a:t> s </a:t>
            </a:r>
            <a:r>
              <a:rPr lang="tr-TR" sz="2800" b="1" dirty="0"/>
              <a:t>ise, </a:t>
            </a:r>
            <a:r>
              <a:rPr lang="tr-TR" sz="2800" b="1" dirty="0">
                <a:solidFill>
                  <a:srgbClr val="FF0000"/>
                </a:solidFill>
              </a:rPr>
              <a:t>30°C'de su </a:t>
            </a:r>
            <a:r>
              <a:rPr lang="tr-TR" sz="2800" b="1" dirty="0"/>
              <a:t>dolu </a:t>
            </a:r>
            <a:r>
              <a:rPr lang="tr-TR" sz="2800" b="1" dirty="0">
                <a:solidFill>
                  <a:srgbClr val="00B050"/>
                </a:solidFill>
              </a:rPr>
              <a:t>10 x 25 m </a:t>
            </a:r>
            <a:r>
              <a:rPr lang="tr-TR" sz="2800" b="1" dirty="0"/>
              <a:t>boyutlarında bir havuzun yüzeyinden akmakta olan, </a:t>
            </a:r>
            <a:r>
              <a:rPr lang="tr-TR" sz="2800" b="1" dirty="0">
                <a:solidFill>
                  <a:srgbClr val="002060"/>
                </a:solidFill>
              </a:rPr>
              <a:t>kuru termometre sıcaklığı 40°C</a:t>
            </a:r>
            <a:r>
              <a:rPr lang="tr-TR" sz="2800" b="1" dirty="0"/>
              <a:t>, bağıl nemi %35 olan havaya </a:t>
            </a:r>
            <a:r>
              <a:rPr lang="tr-TR" sz="2800" b="1" dirty="0">
                <a:solidFill>
                  <a:srgbClr val="7030A0"/>
                </a:solidFill>
              </a:rPr>
              <a:t>3 h süresince </a:t>
            </a:r>
            <a:r>
              <a:rPr lang="tr-TR" sz="2800" b="1" dirty="0"/>
              <a:t>transfer olan </a:t>
            </a:r>
            <a:r>
              <a:rPr lang="tr-TR" sz="2800" b="1" dirty="0">
                <a:solidFill>
                  <a:srgbClr val="0070C0"/>
                </a:solidFill>
              </a:rPr>
              <a:t>suyun miktarını </a:t>
            </a:r>
            <a:r>
              <a:rPr lang="tr-TR" sz="2800" b="1" dirty="0"/>
              <a:t>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Ayrıca aynı sürede havadan transfer olan ısı miktarını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D3000C-148D-472E-AD27-CA0D64B64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027" y="4939225"/>
            <a:ext cx="40862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5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Çözüm için daha önce kurutma sırasında gerçekleşen kütle transferi eşitlikten yararlanılarak kütle transfer hızı hesaplanacaktır.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dW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tr-TR" sz="2800" b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>
                  <a:solidFill>
                    <a:srgbClr val="0070C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Eşitlikteki parametreler aşağıda sıra ile hesaplanmıştır.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476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Kuruma sırasında ısı ve kütle transferlerinin aynı anda birlikte gerçekleşmesi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 Hava ile Kuruma hızının hesaplanması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Sıcak yüzey ile Kuruma hızının hesaplanması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40°C'de </a:t>
            </a:r>
            <a:r>
              <a:rPr lang="tr-TR" sz="2800" b="1" dirty="0">
                <a:solidFill>
                  <a:srgbClr val="0070C0"/>
                </a:solidFill>
              </a:rPr>
              <a:t>%35 bağıl nemli </a:t>
            </a:r>
            <a:r>
              <a:rPr lang="tr-TR" sz="2800" b="1" dirty="0"/>
              <a:t>havanın </a:t>
            </a:r>
            <a:r>
              <a:rPr lang="tr-TR" sz="2800" b="1" dirty="0">
                <a:solidFill>
                  <a:srgbClr val="7030A0"/>
                </a:solidFill>
              </a:rPr>
              <a:t>mutlak nemi </a:t>
            </a:r>
            <a:r>
              <a:rPr lang="tr-TR" sz="2800" b="1" dirty="0"/>
              <a:t>psikrometre grafiğinden ya doğrudan bulunur veya </a:t>
            </a:r>
            <a:r>
              <a:rPr lang="tr-TR" sz="2800" b="1" dirty="0">
                <a:solidFill>
                  <a:srgbClr val="FF0000"/>
                </a:solidFill>
              </a:rPr>
              <a:t>40°C'deki havanın </a:t>
            </a:r>
            <a:r>
              <a:rPr lang="tr-TR" sz="2800" b="1" dirty="0">
                <a:solidFill>
                  <a:srgbClr val="0070C0"/>
                </a:solidFill>
              </a:rPr>
              <a:t>doyma nemi </a:t>
            </a:r>
            <a:r>
              <a:rPr lang="tr-TR" sz="2800" b="1" dirty="0"/>
              <a:t>bulunduktan sonra bağıl nemle çarpılarak bulunur.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40°C'deki havanın doyma nemi 0.049 kg-su/kg-KH olduğundan, 40°C'de bağıl nemi 0.35 olan havanın mutlak nemi 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0070C0"/>
                </a:solidFill>
              </a:rPr>
              <a:t>X</a:t>
            </a:r>
            <a:r>
              <a:rPr lang="tr-TR" sz="2800" b="1" baseline="-25000" dirty="0" err="1">
                <a:solidFill>
                  <a:srgbClr val="0070C0"/>
                </a:solidFill>
              </a:rPr>
              <a:t>h</a:t>
            </a:r>
            <a:r>
              <a:rPr lang="tr-TR" sz="2800" b="1" dirty="0">
                <a:solidFill>
                  <a:srgbClr val="0070C0"/>
                </a:solidFill>
              </a:rPr>
              <a:t> = </a:t>
            </a:r>
            <a:r>
              <a:rPr lang="tr-TR" sz="2800" b="1" dirty="0"/>
              <a:t>0.049 (0.35) = </a:t>
            </a:r>
            <a:r>
              <a:rPr lang="tr-TR" sz="2800" b="1" dirty="0">
                <a:solidFill>
                  <a:srgbClr val="0070C0"/>
                </a:solidFill>
              </a:rPr>
              <a:t>0.01715 kg-su/kg-KH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1731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ACAE0DA-480C-4AFB-BC6C-DE0FD0A48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842" y="126612"/>
            <a:ext cx="4903463" cy="66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5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ACAE0DA-480C-4AFB-BC6C-DE0FD0A485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1118897" y="215924"/>
            <a:ext cx="9805182" cy="6642076"/>
          </a:xfrm>
          <a:prstGeom prst="rect">
            <a:avLst/>
          </a:prstGeom>
        </p:spPr>
      </p:pic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AF5FEF76-87B3-42A4-97BC-A5B6FDF8EB1A}"/>
              </a:ext>
            </a:extLst>
          </p:cNvPr>
          <p:cNvCxnSpPr>
            <a:cxnSpLocks/>
          </p:cNvCxnSpPr>
          <p:nvPr/>
        </p:nvCxnSpPr>
        <p:spPr>
          <a:xfrm flipV="1">
            <a:off x="3826412" y="374073"/>
            <a:ext cx="0" cy="58579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>
            <a:extLst>
              <a:ext uri="{FF2B5EF4-FFF2-40B4-BE49-F238E27FC236}">
                <a16:creationId xmlns:a16="http://schemas.microsoft.com/office/drawing/2014/main" id="{80622FE1-506B-40C6-901A-51BA6F56D528}"/>
              </a:ext>
            </a:extLst>
          </p:cNvPr>
          <p:cNvCxnSpPr/>
          <p:nvPr/>
        </p:nvCxnSpPr>
        <p:spPr>
          <a:xfrm>
            <a:off x="3826412" y="4248446"/>
            <a:ext cx="6443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>
            <a:extLst>
              <a:ext uri="{FF2B5EF4-FFF2-40B4-BE49-F238E27FC236}">
                <a16:creationId xmlns:a16="http://schemas.microsoft.com/office/drawing/2014/main" id="{3851940E-0293-4F17-9B2B-6DDBACED6556}"/>
              </a:ext>
            </a:extLst>
          </p:cNvPr>
          <p:cNvCxnSpPr>
            <a:cxnSpLocks/>
          </p:cNvCxnSpPr>
          <p:nvPr/>
        </p:nvCxnSpPr>
        <p:spPr>
          <a:xfrm flipV="1">
            <a:off x="3036276" y="3021263"/>
            <a:ext cx="0" cy="321072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09395CCC-5895-44B1-823C-4BD8614A5945}"/>
              </a:ext>
            </a:extLst>
          </p:cNvPr>
          <p:cNvCxnSpPr>
            <a:cxnSpLocks/>
          </p:cNvCxnSpPr>
          <p:nvPr/>
        </p:nvCxnSpPr>
        <p:spPr>
          <a:xfrm flipV="1">
            <a:off x="3036276" y="3021263"/>
            <a:ext cx="7233139" cy="39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BE65964A-F996-46FA-A487-FEF00F6DECC9}"/>
              </a:ext>
            </a:extLst>
          </p:cNvPr>
          <p:cNvCxnSpPr/>
          <p:nvPr/>
        </p:nvCxnSpPr>
        <p:spPr>
          <a:xfrm>
            <a:off x="3840480" y="433756"/>
            <a:ext cx="6443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18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30°C'deki havanın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doyma nemi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X</a:t>
                </a:r>
                <a:r>
                  <a:rPr lang="tr-TR" sz="2800" b="1" baseline="-25000" dirty="0" err="1">
                    <a:solidFill>
                      <a:srgbClr val="0070C0"/>
                    </a:solidFill>
                  </a:rPr>
                  <a:t>y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=0.027 </a:t>
                </a:r>
                <a:r>
                  <a:rPr lang="tr-TR" sz="2800" b="1" dirty="0"/>
                  <a:t>kg-su/kg-KH.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nem düzeyi suyun yüzeyindeki ince hava katmanının nem düzeyi demektir.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Saptanan veriler eşitliğe yerleştirilir :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𝐝𝐰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𝐝𝐭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tr-TR" sz="2800" b="1" i="1" baseline="3000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𝐬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) 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𝟎𝟐𝟕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𝟎𝟏𝟕𝟏𝟓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𝐬𝐮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𝐊𝐇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𝐝𝐰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𝐝𝐭</m:t>
                        </m:r>
                      </m:den>
                    </m:f>
                    <m:r>
                      <a:rPr lang="tr-TR" sz="2800" b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𝟗𝟕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𝐤𝐠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r>
                  <a:rPr lang="tr-TR" sz="2800" b="1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270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76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Havuz yüzeyinden 3 h süresince havaya transfer olan su miktarı.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𝐦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</m:d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𝐡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𝐝𝐚𝐤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𝐬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𝐝𝐚𝐤</m:t>
                          </m:r>
                        </m:den>
                      </m:f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70C0"/>
                    </a:solidFill>
                  </a:rPr>
                  <a:t>m</a:t>
                </a:r>
                <a:r>
                  <a:rPr lang="tr-TR" sz="2800" b="1" baseline="-25000" dirty="0" err="1">
                    <a:solidFill>
                      <a:srgbClr val="0070C0"/>
                    </a:solidFill>
                  </a:rPr>
                  <a:t>s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= 53,19 kg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süre içinde havadan suya transfer olan ısı (Q) aşağıdaki gibi hesaplanır.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Suyun 30 °C'de buharlaşma gizli ısısı,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H = 2431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kj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/kg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Q </a:t>
                </a:r>
                <a:r>
                  <a:rPr lang="tr-TR" sz="2800" b="1"/>
                  <a:t>= 53,19 </a:t>
                </a:r>
                <a:r>
                  <a:rPr lang="tr-TR" sz="2800" b="1" dirty="0"/>
                  <a:t>(2431) = 129 305 </a:t>
                </a:r>
                <a:r>
                  <a:rPr lang="tr-TR" sz="2800" b="1" dirty="0" err="1"/>
                  <a:t>kj</a:t>
                </a:r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4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730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3546764"/>
            <a:ext cx="7298047" cy="2828636"/>
          </a:xfrm>
        </p:spPr>
        <p:txBody>
          <a:bodyPr>
            <a:normAutofit/>
          </a:bodyPr>
          <a:lstStyle/>
          <a:p>
            <a:pPr marL="1162050" indent="-1162050" rtl="0"/>
            <a:r>
              <a:rPr lang="tr-TR" sz="3600" b="1" dirty="0">
                <a:solidFill>
                  <a:srgbClr val="00B0F0"/>
                </a:solidFill>
              </a:rPr>
              <a:t>Sıcak Hava ile Kuruma hızının hesaplanması</a:t>
            </a:r>
            <a:endParaRPr lang="ar-SY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5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70C0"/>
                    </a:solidFill>
                  </a:rPr>
                  <a:t>Kuruma hızı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kuruma süresinin </a:t>
                </a:r>
                <a:r>
                  <a:rPr lang="tr-TR" sz="2800" b="1" dirty="0"/>
                  <a:t>hesaplanmasında gerekli bulunan temel veridir.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Sabit hızda </a:t>
                </a:r>
                <a:r>
                  <a:rPr lang="tr-TR" sz="2800" b="1" dirty="0"/>
                  <a:t>kuruma aşamasında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kuruma hızı (</a:t>
                </a:r>
                <a:r>
                  <a:rPr lang="tr-TR" sz="2800" b="1" dirty="0" err="1">
                    <a:solidFill>
                      <a:srgbClr val="7030A0"/>
                    </a:solidFill>
                  </a:rPr>
                  <a:t>R</a:t>
                </a:r>
                <a:r>
                  <a:rPr lang="tr-TR" sz="2800" b="1" baseline="-25000" dirty="0" err="1">
                    <a:solidFill>
                      <a:srgbClr val="7030A0"/>
                    </a:solidFill>
                  </a:rPr>
                  <a:t>c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), </a:t>
                </a:r>
                <a:r>
                  <a:rPr lang="tr-TR" sz="2800" b="1" dirty="0"/>
                  <a:t>ısı transferine dayalı olarak türetilmiş aşağıdaki eşitlikle tanımlanmaktadır.</a:t>
                </a:r>
                <a:endParaRPr lang="en-US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b="1" dirty="0"/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b="1" dirty="0" err="1"/>
                  <a:t>R</a:t>
                </a:r>
                <a:r>
                  <a:rPr lang="tr-TR" b="1" baseline="-25000" dirty="0" err="1"/>
                  <a:t>c</a:t>
                </a:r>
                <a:r>
                  <a:rPr lang="tr-TR" b="1" dirty="0"/>
                  <a:t> : Sabit kuruma hızı, kg/m</a:t>
                </a:r>
                <a:r>
                  <a:rPr lang="tr-TR" b="1" baseline="30000" dirty="0"/>
                  <a:t>2</a:t>
                </a:r>
                <a:r>
                  <a:rPr lang="tr-TR" b="1" dirty="0"/>
                  <a:t> s,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b="1" dirty="0" err="1"/>
                  <a:t>h</a:t>
                </a:r>
                <a:r>
                  <a:rPr lang="tr-TR" b="1" baseline="-25000" dirty="0" err="1"/>
                  <a:t>c</a:t>
                </a:r>
                <a:r>
                  <a:rPr lang="tr-TR" b="1" dirty="0"/>
                  <a:t> : </a:t>
                </a:r>
                <a:r>
                  <a:rPr lang="tr-TR" b="1" dirty="0" err="1"/>
                  <a:t>Konvektif</a:t>
                </a:r>
                <a:r>
                  <a:rPr lang="tr-TR" b="1" dirty="0"/>
                  <a:t> ısı transfer katsayısı, W/m</a:t>
                </a:r>
                <a:r>
                  <a:rPr lang="tr-TR" b="1" baseline="30000" dirty="0"/>
                  <a:t>2</a:t>
                </a:r>
                <a:r>
                  <a:rPr lang="tr-TR" b="1" dirty="0"/>
                  <a:t> °C,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b="1" dirty="0"/>
                  <a:t>T</a:t>
                </a:r>
                <a:r>
                  <a:rPr lang="tr-TR" b="1" baseline="-25000" dirty="0"/>
                  <a:t>h</a:t>
                </a:r>
                <a:r>
                  <a:rPr lang="tr-TR" b="1" dirty="0"/>
                  <a:t> : Havanın kuru termometre sıcaklığı, °C,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b="1" dirty="0"/>
                  <a:t>T</a:t>
                </a:r>
                <a:r>
                  <a:rPr lang="tr-TR" b="1" baseline="-25000" dirty="0"/>
                  <a:t>y</a:t>
                </a:r>
                <a:r>
                  <a:rPr lang="tr-TR" b="1" dirty="0"/>
                  <a:t> : Havanın ıslak termometre sıcaklığı, °C,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b="1" dirty="0"/>
                  <a:t>H</a:t>
                </a:r>
                <a:r>
                  <a:rPr lang="tr-TR" b="1" baseline="-25000" dirty="0"/>
                  <a:t>LI</a:t>
                </a:r>
                <a:r>
                  <a:rPr lang="tr-TR" b="1" dirty="0"/>
                  <a:t> : Islak termometre sıcaklığında (ara yüzey sıcaklığında) suyun buharlaşma gizli ısısı, J/kg.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960" r="-1140" b="-10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77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en-US" sz="2600" b="1" dirty="0"/>
                  <a:t>Bu</a:t>
                </a:r>
                <a:r>
                  <a:rPr lang="tr-TR" sz="2600" b="1" dirty="0"/>
                  <a:t> eşitliğe </a:t>
                </a:r>
                <a:r>
                  <a:rPr lang="tr-TR" sz="2600" b="1" dirty="0">
                    <a:solidFill>
                      <a:srgbClr val="00B050"/>
                    </a:solidFill>
                  </a:rPr>
                  <a:t>kurutulan materyalin şekli</a:t>
                </a:r>
                <a:r>
                  <a:rPr lang="tr-TR" sz="2600" b="1" dirty="0"/>
                  <a:t>, </a:t>
                </a:r>
                <a:r>
                  <a:rPr lang="tr-TR" sz="2600" b="1" dirty="0">
                    <a:solidFill>
                      <a:srgbClr val="7030A0"/>
                    </a:solidFill>
                  </a:rPr>
                  <a:t>boyutu</a:t>
                </a:r>
                <a:r>
                  <a:rPr lang="tr-TR" sz="2600" b="1" dirty="0"/>
                  <a:t> ve </a:t>
                </a:r>
                <a:r>
                  <a:rPr lang="tr-TR" sz="2600" b="1" dirty="0">
                    <a:solidFill>
                      <a:srgbClr val="0070C0"/>
                    </a:solidFill>
                  </a:rPr>
                  <a:t>kuru madde içeriği </a:t>
                </a:r>
                <a:r>
                  <a:rPr lang="tr-TR" sz="2600" b="1" dirty="0"/>
                  <a:t>gibi faktörler de eklenerek eşitliğin kapsamı genişletilmiştir.</a:t>
                </a:r>
                <a:endParaRPr lang="en-US" sz="26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600" b="1" dirty="0"/>
                  <a:t>Nitekim aşağıdaki eşitlik, </a:t>
                </a:r>
                <a:r>
                  <a:rPr lang="tr-TR" sz="2600" b="1" dirty="0">
                    <a:solidFill>
                      <a:srgbClr val="FF0000"/>
                    </a:solidFill>
                  </a:rPr>
                  <a:t>dilim şeklindeki </a:t>
                </a:r>
                <a:r>
                  <a:rPr lang="tr-TR" sz="2600" b="1" dirty="0"/>
                  <a:t>materyallerin sabit kuruma hızını tanımlamaktadır.</a:t>
                </a:r>
                <a:endParaRPr lang="en-US" sz="26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30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tr-TR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</m:e>
                            <m:sub>
                              <m:r>
                                <a:rPr lang="tr-TR" sz="3000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tr-TR" sz="30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3000" b="1" dirty="0"/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200" b="1" dirty="0" err="1"/>
                  <a:t>R</a:t>
                </a:r>
                <a:r>
                  <a:rPr lang="tr-TR" sz="2200" b="1" baseline="-25000" dirty="0" err="1"/>
                  <a:t>c</a:t>
                </a:r>
                <a:r>
                  <a:rPr lang="tr-TR" sz="2200" b="1" dirty="0"/>
                  <a:t> : Sabit kuruma hızı, kg-su/(s kg-KM,)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200" b="1" dirty="0"/>
                  <a:t>L : Dilim kalınlığı, m. (Eğer buharlaşma dilimin her iki yüzünde birlikte gerçekleşiyorsa L, dilim kalınlığının yarısına eşittir.) </a:t>
                </a:r>
              </a:p>
              <a:p>
                <a:pPr algn="l" rtl="0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tr-TR" sz="2200" b="1" dirty="0" err="1"/>
                  <a:t>ρ</a:t>
                </a:r>
                <a:r>
                  <a:rPr lang="tr-TR" sz="2200" b="1" baseline="-25000" dirty="0" err="1"/>
                  <a:t>k</a:t>
                </a:r>
                <a:r>
                  <a:rPr lang="tr-TR" sz="2200" b="1" dirty="0"/>
                  <a:t> : Materyalin kuru madde yoğunluğu, kg-KM/m</a:t>
                </a:r>
                <a:r>
                  <a:rPr lang="tr-TR" sz="2200" b="1" baseline="30000" dirty="0"/>
                  <a:t>3</a:t>
                </a:r>
                <a:r>
                  <a:rPr lang="tr-TR" sz="2200" b="1" dirty="0"/>
                  <a:t> yaş materyal. </a:t>
                </a:r>
                <a:endParaRPr lang="en-US" sz="22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9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004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ρ</a:t>
            </a:r>
            <a:r>
              <a:rPr lang="tr-TR" sz="2800" b="1" baseline="-25000" dirty="0" err="1"/>
              <a:t>k</a:t>
            </a:r>
            <a:r>
              <a:rPr lang="tr-TR" sz="2800" b="1" dirty="0" err="1"/>
              <a:t>'ın</a:t>
            </a:r>
            <a:r>
              <a:rPr lang="tr-TR" sz="2800" b="1" dirty="0"/>
              <a:t> hesaplanmasında aşağıdaki eşitlik kullanılır.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ρ</a:t>
            </a:r>
            <a:r>
              <a:rPr lang="tr-TR" sz="2800" b="1" baseline="-25000" dirty="0" err="1"/>
              <a:t>k</a:t>
            </a:r>
            <a:r>
              <a:rPr lang="tr-TR" sz="2800" b="1" baseline="-25000" dirty="0"/>
              <a:t> </a:t>
            </a:r>
            <a:r>
              <a:rPr lang="tr-TR" sz="2800" b="1" dirty="0"/>
              <a:t>= (Islak kütle yoğunluğu, kg/m</a:t>
            </a:r>
            <a:r>
              <a:rPr lang="tr-TR" sz="2800" b="1" baseline="30000" dirty="0"/>
              <a:t>3</a:t>
            </a:r>
            <a:r>
              <a:rPr lang="tr-TR" sz="2800" b="1" dirty="0"/>
              <a:t>) x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	(Yaş bazda KM kesri, kg-KM/kg) </a:t>
            </a:r>
          </a:p>
        </p:txBody>
      </p:sp>
    </p:spTree>
    <p:extLst>
      <p:ext uri="{BB962C8B-B14F-4D97-AF65-F5344CB8AC3E}">
        <p14:creationId xmlns:p14="http://schemas.microsoft.com/office/powerpoint/2010/main" val="382627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kullanılan materyal,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kenar uzunluğu L olan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küp şeklinde </a:t>
                </a:r>
                <a:r>
                  <a:rPr lang="tr-TR" sz="2800" b="1" dirty="0"/>
                  <a:t>doğranmış parçalar halindeyse ve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buharlaşma tüm yüzeylerde gerçekleşiyorsa</a:t>
                </a:r>
                <a:r>
                  <a:rPr lang="tr-TR" sz="2800" b="1" dirty="0"/>
                  <a:t>, sabit kuruma hızı (</a:t>
                </a: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) aşağıdaki eşitlikle hesaplanır.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9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86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3546764"/>
            <a:ext cx="7298047" cy="2828636"/>
          </a:xfrm>
        </p:spPr>
        <p:txBody>
          <a:bodyPr>
            <a:normAutofit fontScale="90000"/>
          </a:bodyPr>
          <a:lstStyle/>
          <a:p>
            <a:pPr marL="1162050" indent="-1162050" rtl="0"/>
            <a:r>
              <a:rPr lang="tr-TR" sz="3600" b="1" dirty="0">
                <a:solidFill>
                  <a:schemeClr val="bg2">
                    <a:lumMod val="50000"/>
                  </a:schemeClr>
                </a:solidFill>
              </a:rPr>
              <a:t>Kuruma sırasında ısı ve kütle transferlerinin aynı anda birlikte gerçekleşmesi</a:t>
            </a:r>
            <a:br>
              <a:rPr lang="tr-TR" sz="3600" b="1" dirty="0"/>
            </a:br>
            <a:br>
              <a:rPr lang="tr-TR" sz="3600" b="1" dirty="0">
                <a:solidFill>
                  <a:srgbClr val="FF0000"/>
                </a:solidFill>
              </a:rPr>
            </a:br>
            <a:endParaRPr lang="ar-SY" sz="3600" dirty="0"/>
          </a:p>
        </p:txBody>
      </p:sp>
    </p:spTree>
    <p:extLst>
      <p:ext uri="{BB962C8B-B14F-4D97-AF65-F5344CB8AC3E}">
        <p14:creationId xmlns:p14="http://schemas.microsoft.com/office/powerpoint/2010/main" val="2207877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Kurutulan materyal,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kalınlığı (L), bir kenarı (a),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diğer kenarı (2a) </a:t>
                </a:r>
                <a:r>
                  <a:rPr lang="tr-TR" sz="2800" b="1" dirty="0"/>
                  <a:t>olan dikdörtgen prizma şeklinde (tuğla şeklinde : </a:t>
                </a:r>
                <a:r>
                  <a:rPr lang="tr-TR" sz="2800" b="1" dirty="0" err="1"/>
                  <a:t>brick</a:t>
                </a:r>
                <a:r>
                  <a:rPr lang="tr-TR" sz="2800" b="1" dirty="0"/>
                  <a:t> </a:t>
                </a:r>
                <a:r>
                  <a:rPr lang="tr-TR" sz="2800" b="1" dirty="0" err="1"/>
                  <a:t>shaped</a:t>
                </a:r>
                <a:r>
                  <a:rPr lang="tr-TR" sz="2800" b="1" dirty="0"/>
                  <a:t>) parçalardan oluşuyorsa, sabit kuruma hızı (</a:t>
                </a: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) aşağıdaki eşitlikle tanımlanır.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den>
                          </m:f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3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185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eşitliklerde önemli bir terim olarak yer alan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konvektif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ısı transfer katsayısı </a:t>
                </a:r>
                <a:r>
                  <a:rPr lang="tr-TR" sz="2800" b="1" dirty="0"/>
                  <a:t>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, hava hızı, yoğunluğu ve kurutulan materyale ve havanın akış konumuna bağlı olarak değişmektedir.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hava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yüzeye paralel </a:t>
                </a:r>
                <a:r>
                  <a:rPr lang="tr-TR" sz="2800" b="1" dirty="0"/>
                  <a:t>olarak akıyorsa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=14.305 </m:t>
                      </m:r>
                      <m:sSup>
                        <m:sSup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p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0.8</m:t>
                          </m:r>
                        </m:sup>
                      </m:sSup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Eğer hava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yüzeye dik </a:t>
                </a:r>
                <a:r>
                  <a:rPr lang="tr-TR" sz="2800" b="1" dirty="0"/>
                  <a:t>olarak akıyorsa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c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=413.5 </m:t>
                      </m:r>
                      <m:sSup>
                        <m:sSup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  <m:sup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0.37</m:t>
                          </m:r>
                        </m:sup>
                      </m:sSup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20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 değeri </a:t>
            </a:r>
            <a:r>
              <a:rPr lang="tr-TR" sz="2800" b="1" dirty="0">
                <a:solidFill>
                  <a:srgbClr val="7030A0"/>
                </a:solidFill>
              </a:rPr>
              <a:t>havanın kütle akış hızı </a:t>
            </a:r>
            <a:r>
              <a:rPr lang="tr-TR" sz="2800" b="1" dirty="0"/>
              <a:t>olup, </a:t>
            </a:r>
            <a:r>
              <a:rPr lang="tr-TR" sz="2800" b="1" dirty="0">
                <a:solidFill>
                  <a:srgbClr val="00B050"/>
                </a:solidFill>
              </a:rPr>
              <a:t>hava hızı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hava yoğunluğuna </a:t>
            </a:r>
            <a:r>
              <a:rPr lang="tr-TR" sz="2800" b="1" dirty="0"/>
              <a:t>bağlı olarak aşağıdaki eşitlikle hesaplanmaktadır.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G = ρ V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c</a:t>
            </a:r>
            <a:r>
              <a:rPr lang="tr-TR" sz="2800" b="1" dirty="0"/>
              <a:t> : </a:t>
            </a:r>
            <a:r>
              <a:rPr lang="tr-TR" sz="2800" b="1" dirty="0" err="1"/>
              <a:t>Konvektif</a:t>
            </a:r>
            <a:r>
              <a:rPr lang="tr-TR" sz="2800" b="1" dirty="0"/>
              <a:t> ısı transfer katsayısı, W/m</a:t>
            </a:r>
            <a:r>
              <a:rPr lang="tr-TR" sz="2800" b="1" baseline="30000" dirty="0"/>
              <a:t>2</a:t>
            </a:r>
            <a:r>
              <a:rPr lang="tr-TR" sz="2800" b="1" dirty="0"/>
              <a:t> °C,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 : Havanın kütle akış hızı, kg/m</a:t>
            </a:r>
            <a:r>
              <a:rPr lang="tr-TR" sz="2800" b="1" baseline="30000" dirty="0"/>
              <a:t>2</a:t>
            </a:r>
            <a:r>
              <a:rPr lang="tr-TR" sz="2800" b="1" dirty="0"/>
              <a:t> s,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V : Havanın hızı m/s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ρ : Havanın yoğunluğu, kg/m</a:t>
            </a:r>
            <a:r>
              <a:rPr lang="tr-TR" sz="2800" b="1" baseline="30000" dirty="0"/>
              <a:t>3</a:t>
            </a:r>
            <a:r>
              <a:rPr lang="tr-TR" sz="2800" b="1" dirty="0"/>
              <a:t>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24990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b="1" dirty="0"/>
              <a:t>Örnek 4.13</a:t>
            </a:r>
            <a:r>
              <a:rPr lang="tr-TR" dirty="0"/>
              <a:t> : Sabit kuruma hızının hesaplanması </a:t>
            </a:r>
          </a:p>
        </p:txBody>
      </p:sp>
    </p:spTree>
    <p:extLst>
      <p:ext uri="{BB962C8B-B14F-4D97-AF65-F5344CB8AC3E}">
        <p14:creationId xmlns:p14="http://schemas.microsoft.com/office/powerpoint/2010/main" val="156732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Kenar uzunluğu 1 cm olan </a:t>
            </a:r>
            <a:r>
              <a:rPr lang="tr-TR" sz="2800" b="1" dirty="0">
                <a:solidFill>
                  <a:srgbClr val="7030A0"/>
                </a:solidFill>
              </a:rPr>
              <a:t>küp şeklinde </a:t>
            </a:r>
            <a:r>
              <a:rPr lang="tr-TR" sz="2800" b="1" dirty="0"/>
              <a:t>doğranmış ve haşlanmış havuçlar bir bant kurutucuda tek sıra halinde yayılmış olarak, </a:t>
            </a:r>
            <a:r>
              <a:rPr lang="tr-TR" sz="2800" b="1" dirty="0">
                <a:solidFill>
                  <a:srgbClr val="0070C0"/>
                </a:solidFill>
              </a:rPr>
              <a:t>yüzeye paralel </a:t>
            </a:r>
            <a:r>
              <a:rPr lang="tr-TR" sz="2800" b="1" dirty="0"/>
              <a:t>konumda, </a:t>
            </a:r>
            <a:r>
              <a:rPr lang="tr-TR" sz="2800" b="1" dirty="0">
                <a:solidFill>
                  <a:srgbClr val="00B050"/>
                </a:solidFill>
              </a:rPr>
              <a:t>3.40 m/s </a:t>
            </a:r>
            <a:r>
              <a:rPr lang="tr-TR" sz="2800" b="1" dirty="0"/>
              <a:t>hızla akan sıcak hava akımında kurutulmaktadır.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Doğranmış yaş havucun kitle yoğunluğu (</a:t>
            </a:r>
            <a:r>
              <a:rPr lang="en-US" sz="2800" b="1" dirty="0"/>
              <a:t>bulk density</a:t>
            </a:r>
            <a:r>
              <a:rPr lang="tr-TR" sz="2800" b="1" dirty="0"/>
              <a:t>) yaklaşık </a:t>
            </a:r>
            <a:r>
              <a:rPr lang="tr-TR" sz="2800" b="1" dirty="0">
                <a:solidFill>
                  <a:srgbClr val="FF0000"/>
                </a:solidFill>
              </a:rPr>
              <a:t>780 kg/m</a:t>
            </a:r>
            <a:r>
              <a:rPr lang="tr-TR" sz="2800" b="1" baseline="30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70C0"/>
                </a:solidFill>
              </a:rPr>
              <a:t>su içeriği </a:t>
            </a:r>
            <a:r>
              <a:rPr lang="tr-TR" sz="2800" b="1" dirty="0"/>
              <a:t>yaş ağırlık bazında </a:t>
            </a:r>
            <a:r>
              <a:rPr lang="tr-TR" sz="2800" b="1" dirty="0">
                <a:solidFill>
                  <a:srgbClr val="0070C0"/>
                </a:solidFill>
              </a:rPr>
              <a:t>%88'dir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762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Sıcak havanın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kuru termometre sıcaklığı, 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h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=80 °C </a:t>
                </a:r>
                <a:r>
                  <a:rPr lang="tr-TR" sz="2800" b="1" dirty="0"/>
                  <a:t>,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ıslak termometre sıcaklığı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T</a:t>
                </a:r>
                <a:r>
                  <a:rPr lang="tr-TR" sz="2800" b="1" baseline="-25000" dirty="0" err="1">
                    <a:solidFill>
                      <a:srgbClr val="0070C0"/>
                    </a:solidFill>
                  </a:rPr>
                  <a:t>y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=42°C </a:t>
                </a:r>
                <a:r>
                  <a:rPr lang="tr-TR" sz="2800" b="1" dirty="0"/>
                  <a:t>'</a:t>
                </a:r>
                <a:r>
                  <a:rPr lang="tr-TR" sz="2800" b="1" dirty="0" err="1"/>
                  <a:t>dir</a:t>
                </a:r>
                <a:r>
                  <a:rPr lang="tr-TR" sz="2800" b="1" dirty="0"/>
                  <a:t>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verilere göre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sabit kuruma hızını </a:t>
                </a:r>
                <a:r>
                  <a:rPr lang="tr-TR" sz="2800" b="1" dirty="0"/>
                  <a:t>hesaplayınız.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Çözüm için küp şeklinde doğranmış parçalar halinde sabit kuruma hızının eşitlikten yararlanılır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𝛒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𝐤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039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Öncelikle havanın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kütlesel akış hızı </a:t>
                </a:r>
                <a:r>
                  <a:rPr lang="tr-TR" sz="2800" b="1" dirty="0"/>
                  <a:t>(G) hesaplanır.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Bunun için önce havanın yoğunluğunun (ρ) hesaplanması gerekmektedir.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Havanın yoğunluğu ise ideal gaz yasası yardımıyla hesaplanır. </a:t>
                </a:r>
                <a:endParaRPr lang="en-US" sz="2800" b="1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𝛒</m:t>
                      </m:r>
                      <m:r>
                        <a:rPr lang="en-US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𝐏𝐌</m:t>
                          </m:r>
                        </m:num>
                        <m:den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𝐑𝐓</m:t>
                          </m:r>
                        </m:den>
                      </m:f>
                      <m:r>
                        <a:rPr lang="en-US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𝟏𝟎𝟏𝟑𝟐𝟓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𝐍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0">
                                          <a:latin typeface="Cambria Math" panose="02040503050406030204" pitchFamily="18" charset="0"/>
                                        </a:rPr>
                                        <m:t>𝐦</m:t>
                                      </m:r>
                                    </m:e>
                                    <m:sup>
                                      <m:r>
                                        <a:rPr lang="en-US" sz="2800" b="1" i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𝐤𝐠</m:t>
                                  </m:r>
                                </m:num>
                                <m:den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𝐤𝐠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𝐦𝐨𝐥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𝟖𝟑𝟏𝟓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𝐍𝐦</m:t>
                                  </m:r>
                                </m:num>
                                <m:den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𝐤𝐠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𝐦𝐨𝐥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800" b="1" i="0">
                                      <a:latin typeface="Cambria Math" panose="02040503050406030204" pitchFamily="18" charset="0"/>
                                    </a:rPr>
                                    <m:t>𝐊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𝟐𝟕𝟑</m:t>
                              </m:r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 +</m:t>
                              </m:r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𝟖𝟎</m:t>
                              </m:r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  <m:r>
                        <a:rPr lang="en-US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𝟎𝟎𝟏𝟏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US" sz="2800" b="1" i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625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buNone/>
                </a:pPr>
                <a:r>
                  <a:rPr lang="tr-TR" sz="2800" dirty="0"/>
                  <a:t>G = ρ V </a:t>
                </a:r>
              </a:p>
              <a:p>
                <a:pPr marL="0" indent="0" algn="ctr" rtl="0">
                  <a:buNone/>
                </a:pPr>
                <a:endParaRPr lang="en-US" sz="2800" b="0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b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0011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smtClean="0">
                              <a:latin typeface="Cambria Math" panose="02040503050406030204" pitchFamily="18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sz="2800" b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2800" dirty="0"/>
              </a:p>
              <a:p>
                <a:pPr marL="0" indent="0" algn="ctr" rtl="0">
                  <a:buNone/>
                </a:pPr>
                <a:endParaRPr lang="en-US" sz="2800" b="0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b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404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0" smtClean="0">
                              <a:latin typeface="Cambria Math" panose="02040503050406030204" pitchFamily="18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tr-TR" sz="2800" b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tr-TR" sz="2800" b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  <m:r>
                        <a:rPr lang="tr-TR" sz="2800" b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t="-20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8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Konvektif ısı transfer katsayısı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), hesaplanır.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 = 14.305 (</a:t>
                </a:r>
                <a14:m>
                  <m:oMath xmlns:m="http://schemas.openxmlformats.org/officeDocument/2006/math">
                    <m:r>
                      <a:rPr lang="tr-TR" sz="2800" b="1">
                        <a:latin typeface="Cambria Math" panose="02040503050406030204" pitchFamily="18" charset="0"/>
                      </a:rPr>
                      <m:t>3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𝟒𝟎𝟒</m:t>
                    </m:r>
                  </m:oMath>
                </a14:m>
                <a:r>
                  <a:rPr lang="tr-TR" sz="2800" b="1" dirty="0"/>
                  <a:t>)</a:t>
                </a:r>
                <a:r>
                  <a:rPr lang="tr-TR" sz="2800" b="1" baseline="30000" dirty="0"/>
                  <a:t>0.8</a:t>
                </a:r>
                <a:r>
                  <a:rPr lang="tr-TR" sz="2800" b="1" dirty="0"/>
                  <a:t>,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 = 14.305 </a:t>
                </a:r>
                <a:r>
                  <a:rPr lang="tr-TR" sz="2800" b="1"/>
                  <a:t>(2.664), </a:t>
                </a:r>
                <a:r>
                  <a:rPr lang="tr-TR" sz="2800" b="1" dirty="0"/>
                  <a:t>ve;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 = 38.11 W/m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°C</a:t>
                </a:r>
                <a:endParaRPr lang="en-US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Kuru ve ıslak termometre dereceleri farkı (T</a:t>
                </a:r>
                <a:r>
                  <a:rPr lang="tr-TR" sz="2800" b="1" baseline="-25000" dirty="0"/>
                  <a:t>h</a:t>
                </a:r>
                <a:r>
                  <a:rPr lang="tr-TR" sz="2800" b="1" dirty="0"/>
                  <a:t> - T</a:t>
                </a:r>
                <a:r>
                  <a:rPr lang="tr-TR" sz="2800" b="1" baseline="-25000" dirty="0"/>
                  <a:t>y</a:t>
                </a:r>
                <a:r>
                  <a:rPr lang="tr-TR" sz="2800" b="1" dirty="0"/>
                  <a:t>) hesaplanır.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T</a:t>
                </a:r>
                <a:r>
                  <a:rPr lang="tr-TR" sz="2800" b="1" baseline="-25000" dirty="0"/>
                  <a:t>h</a:t>
                </a:r>
                <a:r>
                  <a:rPr lang="tr-TR" sz="2800" b="1" dirty="0"/>
                  <a:t> - T</a:t>
                </a:r>
                <a:r>
                  <a:rPr lang="tr-TR" sz="2800" b="1" baseline="-25000" dirty="0"/>
                  <a:t>y</a:t>
                </a:r>
                <a:r>
                  <a:rPr lang="tr-TR" sz="2800" b="1" dirty="0"/>
                  <a:t> = 80 - 42 = 38°C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65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Islak termometre sıcaklığında (T</a:t>
            </a:r>
            <a:r>
              <a:rPr lang="tr-TR" sz="2800" b="1" baseline="-25000" dirty="0"/>
              <a:t>y</a:t>
            </a:r>
            <a:r>
              <a:rPr lang="tr-TR" sz="2800" b="1" dirty="0"/>
              <a:t>=42°C) suyun buharlaşma gizli ısısı, doymuş buhar tablosundan (EK-9) hesaplanır.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H</a:t>
            </a:r>
            <a:r>
              <a:rPr lang="tr-TR" sz="2800" b="1" baseline="-25000" dirty="0"/>
              <a:t>LI</a:t>
            </a:r>
            <a:r>
              <a:rPr lang="tr-TR" sz="2800" b="1" dirty="0"/>
              <a:t>= 2401 x 10</a:t>
            </a:r>
            <a:r>
              <a:rPr lang="tr-TR" sz="2800" b="1" baseline="30000" dirty="0"/>
              <a:t>3</a:t>
            </a:r>
            <a:r>
              <a:rPr lang="tr-TR" sz="2800" b="1" dirty="0"/>
              <a:t> J/kg </a:t>
            </a:r>
            <a:endParaRPr lang="en-US" sz="2800" b="1" dirty="0"/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en-US" sz="2800" b="1" dirty="0"/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L hesaplanır. Küp şeklindeki parçacıkların her yüzeyinde evaporasyon gerçekleştiğinden :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L = 0.01/2 = 0.005 m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66081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7634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sırasında kurutulan materyalden </a:t>
            </a:r>
            <a:r>
              <a:rPr lang="tr-TR" sz="2800" b="1" dirty="0">
                <a:solidFill>
                  <a:srgbClr val="0070C0"/>
                </a:solidFill>
              </a:rPr>
              <a:t>su buharlaşırken</a:t>
            </a:r>
            <a:r>
              <a:rPr lang="tr-TR" sz="2800" b="1" dirty="0"/>
              <a:t>, bu buharlaşmayı sağlayan ısıya </a:t>
            </a:r>
            <a:r>
              <a:rPr lang="tr-TR" sz="2800" b="1" dirty="0">
                <a:solidFill>
                  <a:srgbClr val="FF0000"/>
                </a:solidFill>
              </a:rPr>
              <a:t>eş düzeyde ısı transferi </a:t>
            </a:r>
            <a:r>
              <a:rPr lang="tr-TR" sz="2800" b="1" dirty="0"/>
              <a:t>gerçekleşmelidir.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kütle transferinin gerektirdiğinden </a:t>
            </a:r>
            <a:r>
              <a:rPr lang="tr-TR" sz="2800" b="1" dirty="0">
                <a:solidFill>
                  <a:srgbClr val="00B050"/>
                </a:solidFill>
              </a:rPr>
              <a:t>daha az ısı transfer </a:t>
            </a:r>
            <a:r>
              <a:rPr lang="tr-TR" sz="2800" b="1" dirty="0"/>
              <a:t>olursa, kurutulmakta olan </a:t>
            </a:r>
            <a:r>
              <a:rPr lang="tr-TR" sz="2800" b="1" dirty="0">
                <a:solidFill>
                  <a:srgbClr val="7030A0"/>
                </a:solidFill>
              </a:rPr>
              <a:t>materyalin sıcaklığı düşer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olaya "</a:t>
            </a:r>
            <a:r>
              <a:rPr lang="tr-TR" sz="2800" b="1" dirty="0" err="1">
                <a:solidFill>
                  <a:srgbClr val="FF0000"/>
                </a:solidFill>
              </a:rPr>
              <a:t>evaporatif</a:t>
            </a:r>
            <a:r>
              <a:rPr lang="tr-TR" sz="2800" b="1" dirty="0">
                <a:solidFill>
                  <a:srgbClr val="FF0000"/>
                </a:solidFill>
              </a:rPr>
              <a:t> soğuma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33448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ρ</a:t>
                </a:r>
                <a:r>
                  <a:rPr lang="tr-TR" sz="2800" b="1" baseline="-25000" dirty="0" err="1"/>
                  <a:t>k</a:t>
                </a:r>
                <a:r>
                  <a:rPr lang="tr-TR" sz="2800" b="1" dirty="0"/>
                  <a:t> hesaplanır.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ρ</a:t>
                </a:r>
                <a:r>
                  <a:rPr lang="tr-TR" sz="2800" b="1" baseline="-25000" dirty="0" err="1"/>
                  <a:t>k</a:t>
                </a:r>
                <a:r>
                  <a:rPr lang="tr-TR" sz="2800" b="1" dirty="0"/>
                  <a:t> = 780 kg/m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(0.12 kg - KM/kg) = 93.6 kg-KM/m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</a:t>
                </a:r>
                <a:endParaRPr lang="en-US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Belirlenmiş tüm veriler </a:t>
                </a:r>
                <a:r>
                  <a:rPr lang="en-US" sz="2800" b="1" dirty="0"/>
                  <a:t>sab</a:t>
                </a:r>
                <a:r>
                  <a:rPr lang="tr-TR" sz="2800" b="1" dirty="0"/>
                  <a:t>it kuruma</a:t>
                </a:r>
                <a:r>
                  <a:rPr lang="en-US" sz="2800" b="1" dirty="0"/>
                  <a:t> h</a:t>
                </a:r>
                <a:r>
                  <a:rPr lang="tr-TR" sz="2800" b="1" dirty="0"/>
                  <a:t>ı</a:t>
                </a:r>
                <a:r>
                  <a:rPr lang="en-US" sz="2800" b="1" dirty="0"/>
                  <a:t>z</a:t>
                </a:r>
                <a:r>
                  <a:rPr lang="tr-TR" sz="2800" b="1" dirty="0"/>
                  <a:t>ı eşitliğe yerleştirilir ve eşitlik çözülür.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𝟑𝟖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𝟑𝟖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d>
                            <m:d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𝟐𝟒𝟎𝟏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𝟎𝟎𝟓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𝟗𝟑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) </m:t>
                          </m:r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𝟖𝟔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𝟔𝟔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𝟏𝟏𝟐𝟑𝟔𝟔𝟖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c</a:t>
                </a:r>
                <a:r>
                  <a:rPr lang="tr-TR" sz="2800" b="1" dirty="0"/>
                  <a:t>= 0.0077 kg-su/s kg-KM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R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c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 = 27.8 kg-su/h kg-KM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19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pPr rtl="0"/>
            <a:r>
              <a:rPr lang="tr-TR" b="1" dirty="0">
                <a:solidFill>
                  <a:srgbClr val="00B0F0"/>
                </a:solidFill>
              </a:rPr>
              <a:t>Sıcak yüzey ile Kuruma hızının hesaplanması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58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Buraya kadar daha çok </a:t>
            </a:r>
            <a:r>
              <a:rPr lang="tr-TR" sz="2800" b="1" dirty="0">
                <a:solidFill>
                  <a:srgbClr val="FF0000"/>
                </a:solidFill>
              </a:rPr>
              <a:t>sıcak hava kurutma </a:t>
            </a:r>
            <a:r>
              <a:rPr lang="tr-TR" sz="2800" b="1" dirty="0"/>
              <a:t>yöntemi ele alınmıştır.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Halbuki gıdaların kurutulmasında daha birçok yöntem uygulanmaktadır.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Bunlardan biriside kurutmanın </a:t>
            </a:r>
            <a:r>
              <a:rPr lang="tr-TR" sz="2800" b="1" dirty="0">
                <a:solidFill>
                  <a:srgbClr val="FF0000"/>
                </a:solidFill>
              </a:rPr>
              <a:t>sıcak bir metal yüzey </a:t>
            </a:r>
            <a:r>
              <a:rPr lang="tr-TR" sz="2800" b="1" dirty="0"/>
              <a:t>yardımıyla gerçekleştirilmesidir.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yöntem daha çok, metal yüzeye ince bir film halinde yayılabilen </a:t>
            </a:r>
            <a:r>
              <a:rPr lang="tr-TR" sz="2800" b="1" dirty="0">
                <a:solidFill>
                  <a:srgbClr val="0070C0"/>
                </a:solidFill>
              </a:rPr>
              <a:t>ezme halindeki gıdalara </a:t>
            </a:r>
            <a:r>
              <a:rPr lang="tr-TR" sz="2800" b="1" dirty="0"/>
              <a:t>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373880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 yüzey olarak, içten ısıtılan ve </a:t>
            </a:r>
            <a:r>
              <a:rPr lang="tr-TR" sz="2800" b="1" dirty="0">
                <a:solidFill>
                  <a:srgbClr val="FF0000"/>
                </a:solidFill>
              </a:rPr>
              <a:t>yavaş hızda dönen silindirler </a:t>
            </a:r>
            <a:r>
              <a:rPr lang="tr-TR" sz="2800" b="1" dirty="0"/>
              <a:t>(</a:t>
            </a:r>
            <a:r>
              <a:rPr lang="en-US" sz="2800" b="1" dirty="0"/>
              <a:t>drum</a:t>
            </a:r>
            <a:r>
              <a:rPr lang="tr-TR" sz="2800" b="1" dirty="0"/>
              <a:t>) kullanılmaktadır.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9AC4A95-88AA-47F1-9FC7-CD6E7D783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31" y="2233612"/>
            <a:ext cx="9941885" cy="314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29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Sıcak yüzeye yayılan materyalin silindirin tam bir devir yapmasından biraz önce kuruması ve yüzeyden sıyrılması gerekmektedir.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Silindirik kurutucularda </a:t>
            </a:r>
            <a:r>
              <a:rPr lang="tr-TR" sz="2800" b="1" dirty="0">
                <a:solidFill>
                  <a:srgbClr val="0070C0"/>
                </a:solidFill>
              </a:rPr>
              <a:t>kuruma hızı</a:t>
            </a:r>
            <a:r>
              <a:rPr lang="tr-TR" sz="2800" b="1" dirty="0"/>
              <a:t>, esas olarak </a:t>
            </a:r>
            <a:r>
              <a:rPr lang="tr-TR" sz="2800" b="1" dirty="0" err="1">
                <a:solidFill>
                  <a:srgbClr val="FF0000"/>
                </a:solidFill>
              </a:rPr>
              <a:t>kondüktif</a:t>
            </a:r>
            <a:r>
              <a:rPr lang="tr-TR" sz="2800" b="1" dirty="0">
                <a:solidFill>
                  <a:srgbClr val="FF0000"/>
                </a:solidFill>
              </a:rPr>
              <a:t> ısı transferi tarafından kontrol edilir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Aşağıda bu yönteme ilişkin bir örnek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18648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b="1" dirty="0"/>
              <a:t>Örnek 4.15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33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Yaş ağırlıkta </a:t>
            </a:r>
            <a:r>
              <a:rPr lang="tr-TR" sz="2800" b="1" dirty="0">
                <a:solidFill>
                  <a:srgbClr val="00B050"/>
                </a:solidFill>
              </a:rPr>
              <a:t>%16 kuru madde içeren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70C0"/>
                </a:solidFill>
              </a:rPr>
              <a:t>pulp</a:t>
            </a:r>
            <a:r>
              <a:rPr lang="tr-TR" sz="2800" b="1" dirty="0">
                <a:solidFill>
                  <a:srgbClr val="0070C0"/>
                </a:solidFill>
              </a:rPr>
              <a:t> halinde bir gıda </a:t>
            </a:r>
            <a:r>
              <a:rPr lang="tr-TR" sz="2800" b="1" dirty="0"/>
              <a:t>maddesi, bir </a:t>
            </a:r>
            <a:r>
              <a:rPr lang="tr-TR" sz="2800" b="1" dirty="0">
                <a:solidFill>
                  <a:srgbClr val="FF0000"/>
                </a:solidFill>
              </a:rPr>
              <a:t>silindirik döner kurutucuda </a:t>
            </a:r>
            <a:r>
              <a:rPr lang="tr-TR" sz="2800" b="1" dirty="0"/>
              <a:t>(</a:t>
            </a:r>
            <a:r>
              <a:rPr lang="en-US" sz="2800" b="1" dirty="0"/>
              <a:t>drum dryer</a:t>
            </a:r>
            <a:r>
              <a:rPr lang="tr-TR" sz="2800" b="1" dirty="0"/>
              <a:t>) kurutulmaktadır.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 içten buharla ısıtılmakta olup </a:t>
            </a:r>
            <a:r>
              <a:rPr lang="tr-TR" sz="2800" b="1" dirty="0">
                <a:solidFill>
                  <a:srgbClr val="FF0000"/>
                </a:solidFill>
              </a:rPr>
              <a:t>yüzey sıcaklığı 130°C'dir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Silindirin sıcak yüzeyinden kurutulmakta olan materyale </a:t>
            </a:r>
            <a:r>
              <a:rPr lang="tr-TR" sz="2800" b="1" dirty="0">
                <a:solidFill>
                  <a:srgbClr val="7030A0"/>
                </a:solidFill>
              </a:rPr>
              <a:t>taşınım ısı transfer katsayısının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560 J/m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s °C </a:t>
            </a:r>
            <a:r>
              <a:rPr lang="tr-TR" sz="2800" b="1" dirty="0"/>
              <a:t>düzeyinde olduğu belirlenmiştir. </a:t>
            </a:r>
          </a:p>
        </p:txBody>
      </p:sp>
    </p:spTree>
    <p:extLst>
      <p:ext uri="{BB962C8B-B14F-4D97-AF65-F5344CB8AC3E}">
        <p14:creationId xmlns:p14="http://schemas.microsoft.com/office/powerpoint/2010/main" val="116196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Yoğunluğu 1090 kg/m</a:t>
            </a:r>
            <a:r>
              <a:rPr lang="tr-TR" sz="2800" b="1" baseline="30000" dirty="0">
                <a:solidFill>
                  <a:srgbClr val="00B050"/>
                </a:solidFill>
              </a:rPr>
              <a:t>3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olan </a:t>
            </a:r>
            <a:r>
              <a:rPr lang="tr-TR" sz="2800" b="1" dirty="0" err="1"/>
              <a:t>pulp</a:t>
            </a:r>
            <a:r>
              <a:rPr lang="tr-TR" sz="2800" b="1" dirty="0"/>
              <a:t>, silindir yüzeyine </a:t>
            </a:r>
            <a:r>
              <a:rPr lang="tr-TR" sz="2800" b="1" dirty="0">
                <a:solidFill>
                  <a:srgbClr val="0070C0"/>
                </a:solidFill>
              </a:rPr>
              <a:t>L</a:t>
            </a:r>
            <a:r>
              <a:rPr lang="tr-TR" sz="2800" b="1" baseline="-25000" dirty="0">
                <a:solidFill>
                  <a:srgbClr val="0070C0"/>
                </a:solidFill>
              </a:rPr>
              <a:t>1</a:t>
            </a:r>
            <a:r>
              <a:rPr lang="tr-TR" sz="2800" b="1" dirty="0">
                <a:solidFill>
                  <a:srgbClr val="0070C0"/>
                </a:solidFill>
              </a:rPr>
              <a:t>=0.25 mm kalınlıkta </a:t>
            </a:r>
            <a:r>
              <a:rPr lang="tr-TR" sz="2800" b="1" dirty="0"/>
              <a:t>bir katman olarak yayılmaktadır.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Silindir 3/4 devrini </a:t>
            </a:r>
            <a:r>
              <a:rPr lang="tr-TR" sz="2800" b="1" dirty="0"/>
              <a:t>tamamlayınca, yeterince kurumuş olan </a:t>
            </a:r>
            <a:r>
              <a:rPr lang="tr-TR" sz="2800" b="1" dirty="0" err="1"/>
              <a:t>pulp</a:t>
            </a:r>
            <a:r>
              <a:rPr lang="tr-TR" sz="2800" b="1" dirty="0"/>
              <a:t>, sıyırma bıçaklarıyla yüzeyden kazınmaktadır.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Sistemle ilgili diğer veriler şunlardır: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7030A0"/>
                </a:solidFill>
              </a:rPr>
              <a:t>Pulpun</a:t>
            </a:r>
            <a:r>
              <a:rPr lang="tr-TR" sz="2800" b="1" dirty="0">
                <a:solidFill>
                  <a:srgbClr val="7030A0"/>
                </a:solidFill>
              </a:rPr>
              <a:t> ısıl iletkenlik katsayısı</a:t>
            </a:r>
            <a:r>
              <a:rPr lang="tr-TR" sz="2800" b="1" dirty="0"/>
              <a:t> k=420 W/m °C düzeyindedir.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Kurutma silindirinin çapı </a:t>
            </a:r>
            <a:r>
              <a:rPr lang="tr-TR" sz="2800" b="1" dirty="0"/>
              <a:t>R=100 cm, uzunluğu L=120 cm olup dönüş hızı 1.5 devir/</a:t>
            </a:r>
            <a:r>
              <a:rPr lang="tr-TR" sz="2800" b="1" dirty="0" err="1"/>
              <a:t>dak'dır</a:t>
            </a:r>
            <a:r>
              <a:rPr lang="tr-TR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21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94A04380-D6B8-4EBA-BD32-0B89F3B6100B}"/>
              </a:ext>
            </a:extLst>
          </p:cNvPr>
          <p:cNvSpPr/>
          <p:nvPr/>
        </p:nvSpPr>
        <p:spPr>
          <a:xfrm>
            <a:off x="2570017" y="4969133"/>
            <a:ext cx="879764" cy="1011382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verilere göre, elde edilen kuru ürünün </a:t>
            </a:r>
            <a:r>
              <a:rPr lang="tr-TR" sz="2800" b="1" dirty="0">
                <a:solidFill>
                  <a:srgbClr val="0070C0"/>
                </a:solidFill>
              </a:rPr>
              <a:t>su (nem) oranını hesaplayınız.</a:t>
            </a:r>
            <a:r>
              <a:rPr lang="tr-TR" sz="2800" b="1" dirty="0"/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  <a:r>
              <a:rPr lang="tr-TR" sz="2800" b="1" dirty="0"/>
              <a:t>Silindir yüzey alanının 3/4'üne yayılmış bulunan ince </a:t>
            </a:r>
            <a:r>
              <a:rPr lang="tr-TR" sz="2800" b="1" dirty="0" err="1"/>
              <a:t>pulp</a:t>
            </a:r>
            <a:r>
              <a:rPr lang="tr-TR" sz="2800" b="1" dirty="0"/>
              <a:t> katmanının, sıcak yüzeyin etkisinde kaldığı sürede buharlaşan su miktarı saptanacaktır.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İşlem aşamaları aşağıda sıra ile verilmiştir.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6595F2-9E89-4975-94D8-B42BC0AFE23F}"/>
              </a:ext>
            </a:extLst>
          </p:cNvPr>
          <p:cNvSpPr/>
          <p:nvPr/>
        </p:nvSpPr>
        <p:spPr>
          <a:xfrm>
            <a:off x="5056909" y="4959927"/>
            <a:ext cx="623455" cy="101138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B96EBA36-6561-4459-ACFB-E825B7A1627D}"/>
              </a:ext>
            </a:extLst>
          </p:cNvPr>
          <p:cNvSpPr/>
          <p:nvPr/>
        </p:nvSpPr>
        <p:spPr>
          <a:xfrm>
            <a:off x="4052454" y="4959927"/>
            <a:ext cx="1336964" cy="101138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12A53D3-9C5A-4C81-B6FF-96EFF90531E0}"/>
              </a:ext>
            </a:extLst>
          </p:cNvPr>
          <p:cNvSpPr/>
          <p:nvPr/>
        </p:nvSpPr>
        <p:spPr>
          <a:xfrm>
            <a:off x="3740727" y="4959927"/>
            <a:ext cx="623455" cy="1011382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79A2BFE8-B91D-4AC3-9960-E6A87DA5D353}"/>
              </a:ext>
            </a:extLst>
          </p:cNvPr>
          <p:cNvCxnSpPr>
            <a:cxnSpLocks/>
          </p:cNvCxnSpPr>
          <p:nvPr/>
        </p:nvCxnSpPr>
        <p:spPr>
          <a:xfrm>
            <a:off x="2570017" y="5474824"/>
            <a:ext cx="879764" cy="0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>
            <a:extLst>
              <a:ext uri="{FF2B5EF4-FFF2-40B4-BE49-F238E27FC236}">
                <a16:creationId xmlns:a16="http://schemas.microsoft.com/office/drawing/2014/main" id="{FC606D87-4020-48F0-B245-797353264F28}"/>
              </a:ext>
            </a:extLst>
          </p:cNvPr>
          <p:cNvSpPr/>
          <p:nvPr/>
        </p:nvSpPr>
        <p:spPr>
          <a:xfrm>
            <a:off x="4052454" y="6326970"/>
            <a:ext cx="1285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L=120 cm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AAD47AB-E137-4198-B19B-7619A9AF5DE2}"/>
              </a:ext>
            </a:extLst>
          </p:cNvPr>
          <p:cNvSpPr/>
          <p:nvPr/>
        </p:nvSpPr>
        <p:spPr>
          <a:xfrm>
            <a:off x="2553915" y="5465618"/>
            <a:ext cx="8951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b="1" dirty="0"/>
              <a:t>R=100 cm</a:t>
            </a:r>
            <a:endParaRPr lang="tr-TR" sz="1200" dirty="0"/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CD757437-DAAD-41C7-AC86-113C05B8DB49}"/>
              </a:ext>
            </a:extLst>
          </p:cNvPr>
          <p:cNvCxnSpPr>
            <a:cxnSpLocks/>
          </p:cNvCxnSpPr>
          <p:nvPr/>
        </p:nvCxnSpPr>
        <p:spPr>
          <a:xfrm>
            <a:off x="4052454" y="6326970"/>
            <a:ext cx="1627910" cy="0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3D40BD0-4DE5-4BF2-A5DA-9FF5D83276EF}"/>
              </a:ext>
            </a:extLst>
          </p:cNvPr>
          <p:cNvSpPr/>
          <p:nvPr/>
        </p:nvSpPr>
        <p:spPr>
          <a:xfrm>
            <a:off x="6913420" y="4615842"/>
            <a:ext cx="1316182" cy="1717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B475C113-C8BA-40CE-BF73-93837FE877F6}"/>
              </a:ext>
            </a:extLst>
          </p:cNvPr>
          <p:cNvSpPr/>
          <p:nvPr/>
        </p:nvSpPr>
        <p:spPr>
          <a:xfrm>
            <a:off x="6854260" y="6483927"/>
            <a:ext cx="1285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L=120 cm </a:t>
            </a:r>
            <a:endParaRPr lang="tr-TR" dirty="0">
              <a:solidFill>
                <a:srgbClr val="FF0000"/>
              </a:solidFill>
            </a:endParaRPr>
          </a:p>
        </p:txBody>
      </p: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id="{CBE64024-F184-44A4-B59C-B85B20E35A7C}"/>
              </a:ext>
            </a:extLst>
          </p:cNvPr>
          <p:cNvCxnSpPr>
            <a:cxnSpLocks/>
          </p:cNvCxnSpPr>
          <p:nvPr/>
        </p:nvCxnSpPr>
        <p:spPr>
          <a:xfrm>
            <a:off x="6854260" y="6483927"/>
            <a:ext cx="1417039" cy="0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57767EB5-D0DD-4515-BDFB-2C1FFC1C172F}"/>
              </a:ext>
            </a:extLst>
          </p:cNvPr>
          <p:cNvCxnSpPr>
            <a:cxnSpLocks/>
          </p:cNvCxnSpPr>
          <p:nvPr/>
        </p:nvCxnSpPr>
        <p:spPr>
          <a:xfrm flipV="1">
            <a:off x="8603673" y="4615843"/>
            <a:ext cx="0" cy="1717963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kdörtgen 22">
            <a:extLst>
              <a:ext uri="{FF2B5EF4-FFF2-40B4-BE49-F238E27FC236}">
                <a16:creationId xmlns:a16="http://schemas.microsoft.com/office/drawing/2014/main" id="{5DA20242-97ED-40E3-BC48-87D0C0AFEDF7}"/>
              </a:ext>
            </a:extLst>
          </p:cNvPr>
          <p:cNvSpPr/>
          <p:nvPr/>
        </p:nvSpPr>
        <p:spPr>
          <a:xfrm>
            <a:off x="8681830" y="5280952"/>
            <a:ext cx="591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</a:t>
            </a:r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4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Silindir yüzeyinden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pulpa</a:t>
                </a:r>
                <a:r>
                  <a:rPr lang="tr-TR" sz="2800" b="1" dirty="0"/>
                  <a:t>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transfer olan ısı </a:t>
                </a:r>
                <a:r>
                  <a:rPr lang="tr-TR" sz="2800" b="1" dirty="0"/>
                  <a:t>hesaplanır. Bunun için önce toplam ısı transfer katsayısı (K) bulunur.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𝐊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den>
                          </m:f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𝐋</m:t>
                                  </m:r>
                                </m:e>
                                <m:sub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den>
                          </m:f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𝟓𝟔𝟎</m:t>
                              </m:r>
                            </m:den>
                          </m:f>
                          <m:r>
                            <a:rPr lang="tr-TR" sz="2800" b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 i="0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𝟎𝟎𝟎𝟐𝟓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𝟒𝟐𝟎</m:t>
                              </m:r>
                            </m:den>
                          </m:f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𝟓𝟔𝟎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𝐣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tr-TR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p>
                          </m:sSup>
                          <m: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℃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𝑲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tr-TR" sz="2800" b="1" i="0" dirty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𝑅𝐿</m:t>
                      </m:r>
                    </m:oMath>
                  </m:oMathPara>
                </a14:m>
                <a:endParaRPr lang="tr-TR" sz="2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=3,14 ×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1,2=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3,768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22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 lnSpcReduction="100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Kurutma sırasında gerçekleşen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kütle transferi</a:t>
                </a:r>
                <a:r>
                  <a:rPr lang="tr-TR" sz="2800" b="1" dirty="0"/>
                  <a:t>, aşağıda eşitlikte tanımlanmaktadır.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800" b="1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dW</a:t>
                </a:r>
                <a:r>
                  <a:rPr lang="tr-TR" sz="2800" b="1" dirty="0"/>
                  <a:t>/</a:t>
                </a:r>
                <a:r>
                  <a:rPr lang="tr-TR" sz="2800" b="1" dirty="0" err="1"/>
                  <a:t>dt</a:t>
                </a:r>
                <a:r>
                  <a:rPr lang="tr-TR" sz="2800" b="1" dirty="0"/>
                  <a:t> : Kütle transfer hızı, kg/s,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800" b="1" dirty="0"/>
                  <a:t>K</a:t>
                </a:r>
                <a:r>
                  <a:rPr lang="tr-TR" sz="2800" b="1" baseline="-25000" dirty="0"/>
                  <a:t>m</a:t>
                </a:r>
                <a:r>
                  <a:rPr lang="tr-TR" sz="2800" b="1" dirty="0"/>
                  <a:t> : Kütle transfer katsayısı, kg/m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s,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800" b="1" dirty="0"/>
                  <a:t>A : Transferin gerçekleştiği yüzey alanı,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</a:t>
                </a:r>
                <a:r>
                  <a:rPr lang="tr-TR" sz="2800" b="1" dirty="0"/>
                  <a:t> : Havanın mutlak nemi, kg-su/kg-KH, </a:t>
                </a:r>
              </a:p>
              <a:p>
                <a:pPr algn="l" rtl="0">
                  <a:lnSpc>
                    <a:spcPct val="11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y</a:t>
                </a:r>
                <a:r>
                  <a:rPr lang="tr-TR" sz="2800" b="1" dirty="0"/>
                  <a:t> : Ara yüzeyde mutlak nem, (Ara yüzey sıcaklığında doyma nemi) kg-su/kg-KH.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 r="-22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68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𝟓𝟔𝟎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× (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tr-TR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768</m:t>
                      </m:r>
                      <m:r>
                        <a:rPr lang="tr-TR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8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tr-TR" sz="28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tr-TR" sz="28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) (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𝟏𝟑𝟎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tr-T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𝟒𝟕𝟒𝟕𝟕</m:t>
                      </m:r>
                      <m:r>
                        <a:rPr lang="tr-T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num>
                        <m:den>
                          <m:r>
                            <a:rPr lang="tr-T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sonuca göre silindirden </a:t>
                </a:r>
                <a:r>
                  <a:rPr lang="tr-TR" sz="2800" b="1" dirty="0" err="1"/>
                  <a:t>pulpa</a:t>
                </a:r>
                <a:r>
                  <a:rPr lang="tr-TR" sz="2800" b="1" dirty="0"/>
                  <a:t> 47477 J/s ısı transfer olmuştur.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ısının tümünün, suyun 100 °C'de buharlaşma gizli ısısına (H</a:t>
                </a:r>
                <a:r>
                  <a:rPr lang="tr-TR" sz="2800" b="1" baseline="-25000" dirty="0"/>
                  <a:t>L</a:t>
                </a:r>
                <a:r>
                  <a:rPr lang="tr-TR" sz="2800" b="1" dirty="0"/>
                  <a:t>) harcandığı varsayılır, yani ısı kayıplara ihmal edilir.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3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57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ısı transferiyle buharlaşan su miktarı hesaplanır. </a:t>
                </a:r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Suyun 100 °C'de buharlaşma gizli ısısı H</a:t>
                </a:r>
                <a:r>
                  <a:rPr lang="tr-TR" sz="2800" b="1" baseline="-25000" dirty="0"/>
                  <a:t>L</a:t>
                </a:r>
                <a:r>
                  <a:rPr lang="tr-TR" sz="2800" b="1" dirty="0"/>
                  <a:t>=2257 000 J/kg'dır. (Doymuş buhar tablosundan)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𝐁𝐮𝐡𝐚𝐫𝐥𝐚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ş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𝐚𝐧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𝐬𝐮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𝐦𝐢𝐤𝐭𝐚𝐫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ı 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𝟒𝟕𝟒𝟕𝟕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𝑱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𝟐𝟐𝟓𝟕𝟎𝟎𝟎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𝑱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</m:den>
                          </m:f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𝟎𝟐𝟏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𝐬𝐮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450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Silindir üzerine beslenen </a:t>
                </a:r>
                <a:r>
                  <a:rPr lang="tr-TR" sz="2800" b="1" dirty="0" err="1"/>
                  <a:t>pulpın</a:t>
                </a:r>
                <a:r>
                  <a:rPr lang="tr-TR" sz="2800" b="1" dirty="0"/>
                  <a:t> kütlesel akış debi (m):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𝒉𝒂𝒄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𝒎𝒔𝒂𝒍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𝒂𝒌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ş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𝒅𝒆𝒃𝒊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𝒚𝒐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𝒖𝒏𝒍𝒖𝒌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Pulpın</a:t>
                </a:r>
                <a:r>
                  <a:rPr lang="tr-TR" sz="2800" b="1" dirty="0"/>
                  <a:t> hacımsal akış debi (V)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𝒔𝒊𝒍𝒊𝒏𝒅𝒊𝒓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𝒖𝒛𝒖𝒏𝒍𝒖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𝒌𝒂𝒕𝒎𝒂𝒏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𝒌𝒂𝒍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𝒏𝒍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𝒔𝒊𝒍𝒊𝒏𝒅𝒊𝒓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ö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üş 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>
                  <a:solidFill>
                    <a:srgbClr val="0070C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800" b="1" dirty="0"/>
                        <m:t>silindir</m:t>
                      </m:r>
                      <m:r>
                        <m:rPr>
                          <m:nor/>
                        </m:rPr>
                        <a:rPr lang="tr-TR" sz="2800" b="1" dirty="0"/>
                        <m:t> </m:t>
                      </m:r>
                      <m:r>
                        <m:rPr>
                          <m:nor/>
                        </m:rPr>
                        <a:rPr lang="tr-TR" sz="2800" b="1" dirty="0"/>
                        <m:t>d</m:t>
                      </m:r>
                      <m:r>
                        <m:rPr>
                          <m:nor/>
                        </m:rPr>
                        <a:rPr lang="tr-TR" sz="2800" b="1" dirty="0"/>
                        <m:t>ö</m:t>
                      </m:r>
                      <m:r>
                        <m:rPr>
                          <m:nor/>
                        </m:rPr>
                        <a:rPr lang="tr-TR" sz="2800" b="1" dirty="0"/>
                        <m:t>n</m:t>
                      </m:r>
                      <m:r>
                        <m:rPr>
                          <m:nor/>
                        </m:rPr>
                        <a:rPr lang="tr-TR" sz="2800" b="1" dirty="0"/>
                        <m:t>üş </m:t>
                      </m:r>
                      <m:r>
                        <m:rPr>
                          <m:nor/>
                        </m:rPr>
                        <a:rPr lang="tr-TR" sz="2800" b="1" dirty="0"/>
                        <m:t>h</m:t>
                      </m:r>
                      <m:r>
                        <m:rPr>
                          <m:nor/>
                        </m:rPr>
                        <a:rPr lang="tr-TR" sz="2800" b="1" dirty="0"/>
                        <m:t>ı</m:t>
                      </m:r>
                      <m:r>
                        <m:rPr>
                          <m:nor/>
                        </m:rPr>
                        <a:rPr lang="tr-TR" sz="2800" b="1" dirty="0"/>
                        <m:t>z</m:t>
                      </m:r>
                      <m:r>
                        <m:rPr>
                          <m:nor/>
                        </m:rPr>
                        <a:rPr lang="tr-TR" sz="2800" b="1" dirty="0"/>
                        <m:t>ı=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𝑹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𝟎𝟕𝟖𝟓</m:t>
                      </m:r>
                      <m:f>
                        <m:f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sz="2800" b="1" baseline="30000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228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× </m:t>
                      </m:r>
                      <m:d>
                        <m:d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𝟎𝟎𝟎𝟐𝟓</m:t>
                          </m:r>
                        </m:e>
                      </m:d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𝟎𝟕𝟖𝟓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𝟑𝟓𝟓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sz="2800" b="1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tr-TR" sz="2800" b="1" i="1" baseline="30000" dirty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tr-TR" sz="2800" b="1" i="1" dirty="0"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𝒉𝒂𝒄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𝒎𝒔𝒂𝒍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𝒂𝒌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𝚤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ş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𝒅𝒆𝒃𝒊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× 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𝒚𝒐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ğ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𝒖𝒏𝒍𝒖𝒌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𝟑𝟓𝟓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tr-TR" sz="28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dirty="0">
                              <a:latin typeface="Cambria Math" panose="02040503050406030204" pitchFamily="18" charset="0"/>
                            </a:rPr>
                            <m:t>𝟏𝟎𝟗𝟎</m:t>
                          </m:r>
                        </m:e>
                      </m:d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f>
                        <m:fPr>
                          <m:ctrlPr>
                            <a:rPr lang="tr-T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tr-TR" sz="2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tr-TR" sz="28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>
                  <a:solidFill>
                    <a:srgbClr val="FF0000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baseline="30000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ikdörtgen 2">
            <a:extLst>
              <a:ext uri="{FF2B5EF4-FFF2-40B4-BE49-F238E27FC236}">
                <a16:creationId xmlns:a16="http://schemas.microsoft.com/office/drawing/2014/main" id="{A6D48B93-B039-404A-93EA-34344F701F02}"/>
              </a:ext>
            </a:extLst>
          </p:cNvPr>
          <p:cNvSpPr/>
          <p:nvPr/>
        </p:nvSpPr>
        <p:spPr>
          <a:xfrm>
            <a:off x="4225636" y="4558145"/>
            <a:ext cx="3796146" cy="1801091"/>
          </a:xfrm>
          <a:prstGeom prst="rect">
            <a:avLst/>
          </a:prstGeom>
          <a:solidFill>
            <a:srgbClr val="FB8F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rgbClr val="0070C0"/>
                </a:solidFill>
              </a:rPr>
              <a:t>Silindir Kurutucu</a:t>
            </a: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51F6B0EC-508E-4FF1-B479-73BE7B47A702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105891" y="5458691"/>
            <a:ext cx="2119745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B7706F7E-655D-4C12-B8D0-5F4BC86235C7}"/>
                  </a:ext>
                </a:extLst>
              </p:cNvPr>
              <p:cNvSpPr/>
              <p:nvPr/>
            </p:nvSpPr>
            <p:spPr>
              <a:xfrm>
                <a:off x="1568070" y="4798690"/>
                <a:ext cx="2550570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 dirty="0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b="1" i="1" dirty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f>
                        <m:fPr>
                          <m:ctrlP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B7706F7E-655D-4C12-B8D0-5F4BC86235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070" y="4798690"/>
                <a:ext cx="2550570" cy="618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87D67DC6-9212-47F7-8CB6-1F0258C5D3D7}"/>
                  </a:ext>
                </a:extLst>
              </p:cNvPr>
              <p:cNvSpPr/>
              <p:nvPr/>
            </p:nvSpPr>
            <p:spPr>
              <a:xfrm>
                <a:off x="1819420" y="5504996"/>
                <a:ext cx="24586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𝑆𝑢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𝑜𝑟𝑎𝑛𝚤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=%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tr-T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87D67DC6-9212-47F7-8CB6-1F0258C5D3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420" y="5504996"/>
                <a:ext cx="2458685" cy="369332"/>
              </a:xfrm>
              <a:prstGeom prst="rect">
                <a:avLst/>
              </a:prstGeom>
              <a:blipFill>
                <a:blip r:embed="rId4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8E65D26F-CB2B-44F8-9803-272A27FC94FE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8021782" y="5458691"/>
            <a:ext cx="2347983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>
                <a:extLst>
                  <a:ext uri="{FF2B5EF4-FFF2-40B4-BE49-F238E27FC236}">
                    <a16:creationId xmlns:a16="http://schemas.microsoft.com/office/drawing/2014/main" id="{6F8F0C6C-D3E2-4EDF-8E40-C7CE403054C9}"/>
                  </a:ext>
                </a:extLst>
              </p:cNvPr>
              <p:cNvSpPr/>
              <p:nvPr/>
            </p:nvSpPr>
            <p:spPr>
              <a:xfrm>
                <a:off x="8104796" y="4699199"/>
                <a:ext cx="1292277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 dirty="0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 dirty="0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=?</m:t>
                      </m:r>
                      <m:f>
                        <m:fPr>
                          <m:ctrlP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>
                <a:extLst>
                  <a:ext uri="{FF2B5EF4-FFF2-40B4-BE49-F238E27FC236}">
                    <a16:creationId xmlns:a16="http://schemas.microsoft.com/office/drawing/2014/main" id="{6F8F0C6C-D3E2-4EDF-8E40-C7CE403054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796" y="4699199"/>
                <a:ext cx="1292277" cy="618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>
                <a:extLst>
                  <a:ext uri="{FF2B5EF4-FFF2-40B4-BE49-F238E27FC236}">
                    <a16:creationId xmlns:a16="http://schemas.microsoft.com/office/drawing/2014/main" id="{030C3A79-1D98-4BE7-911E-9E39D31A2B8C}"/>
                  </a:ext>
                </a:extLst>
              </p:cNvPr>
              <p:cNvSpPr/>
              <p:nvPr/>
            </p:nvSpPr>
            <p:spPr>
              <a:xfrm>
                <a:off x="8165730" y="5689662"/>
                <a:ext cx="21007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𝑆𝑢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𝑂𝑟𝑎𝑛𝚤</m:t>
                      </m:r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tr-TR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Dikdörtgen 12">
                <a:extLst>
                  <a:ext uri="{FF2B5EF4-FFF2-40B4-BE49-F238E27FC236}">
                    <a16:creationId xmlns:a16="http://schemas.microsoft.com/office/drawing/2014/main" id="{030C3A79-1D98-4BE7-911E-9E39D31A2B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730" y="5689662"/>
                <a:ext cx="210076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0B672C77-1E72-40C2-9A69-41CE1820D02F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6123709" y="3657600"/>
            <a:ext cx="0" cy="900545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Dikdörtgen 16">
                <a:extLst>
                  <a:ext uri="{FF2B5EF4-FFF2-40B4-BE49-F238E27FC236}">
                    <a16:creationId xmlns:a16="http://schemas.microsoft.com/office/drawing/2014/main" id="{1C0492AA-AE35-40C1-8A63-A7AEC3C0591D}"/>
                  </a:ext>
                </a:extLst>
              </p:cNvPr>
              <p:cNvSpPr/>
              <p:nvPr/>
            </p:nvSpPr>
            <p:spPr>
              <a:xfrm>
                <a:off x="4718205" y="3798652"/>
                <a:ext cx="1906291" cy="618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𝑺𝒖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1" i="1" dirty="0" smtClean="0">
                          <a:latin typeface="Cambria Math" panose="02040503050406030204" pitchFamily="18" charset="0"/>
                        </a:rPr>
                        <m:t>𝟎𝟐𝟏</m:t>
                      </m:r>
                      <m:r>
                        <a:rPr lang="tr-TR" b="1" i="1" dirty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tr-T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7" name="Dikdörtgen 16">
                <a:extLst>
                  <a:ext uri="{FF2B5EF4-FFF2-40B4-BE49-F238E27FC236}">
                    <a16:creationId xmlns:a16="http://schemas.microsoft.com/office/drawing/2014/main" id="{1C0492AA-AE35-40C1-8A63-A7AEC3C059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205" y="3798652"/>
                <a:ext cx="1906291" cy="6184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36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Toplam kütle denkliği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𝒔𝒖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2,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𝟎𝟐𝟏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Kurumuş </a:t>
                </a:r>
                <a:r>
                  <a:rPr lang="tr-TR" sz="2800" b="1" dirty="0" err="1"/>
                  <a:t>pulp</a:t>
                </a:r>
                <a:r>
                  <a:rPr lang="tr-TR" sz="2800" b="1" dirty="0"/>
                  <a:t> kütlesel akış debi 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tr-TR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×</m:t>
                    </m:r>
                    <m:sSup>
                      <m:sSup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f>
                      <m:fPr>
                        <m:ctrlP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𝒌𝒈</m:t>
                        </m:r>
                      </m:num>
                      <m:den>
                        <m:r>
                          <a:rPr lang="tr-TR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70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Su kütle denkliği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𝒔𝒖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 dirty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×(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tr-TR" sz="2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𝟎𝟐𝟏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tr-T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𝟖𝟖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𝒌𝒈</m:t>
                              </m:r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𝒌𝒈</m:t>
                              </m:r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𝟏𝟐𝟓</m:t>
                      </m:r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Buna göre elde edilen kuru ürünün nem oranı (yaş ağırlıkta), %12,5'dir. 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282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096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b="1" dirty="0"/>
              <a:t>Örnek 4.16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92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%18 kuru madde </a:t>
            </a:r>
            <a:r>
              <a:rPr lang="tr-TR" sz="2800" b="1" dirty="0"/>
              <a:t>içeren ezme halindeki bir gıdanın, </a:t>
            </a:r>
            <a:r>
              <a:rPr lang="tr-TR" sz="2800" b="1" dirty="0">
                <a:solidFill>
                  <a:srgbClr val="0070C0"/>
                </a:solidFill>
              </a:rPr>
              <a:t>çapı 120 cm olan bir silindirik </a:t>
            </a:r>
            <a:r>
              <a:rPr lang="tr-TR" sz="2800" b="1" dirty="0"/>
              <a:t>döner kurutucuda </a:t>
            </a:r>
            <a:r>
              <a:rPr lang="tr-TR" sz="2800" b="1" dirty="0">
                <a:solidFill>
                  <a:srgbClr val="7030A0"/>
                </a:solidFill>
              </a:rPr>
              <a:t>%92 KM içeriğine kadar </a:t>
            </a:r>
            <a:r>
              <a:rPr lang="tr-TR" sz="2800" b="1" dirty="0"/>
              <a:t>kurutulması ve </a:t>
            </a:r>
            <a:r>
              <a:rPr lang="tr-TR" sz="2800" b="1" dirty="0">
                <a:solidFill>
                  <a:srgbClr val="FF0000"/>
                </a:solidFill>
              </a:rPr>
              <a:t>silindirin 3/4 devrinin </a:t>
            </a:r>
            <a:r>
              <a:rPr lang="tr-TR" sz="2800" b="1" dirty="0"/>
              <a:t>sonunda kurumanın tamamlanması öngörülmektedir.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Kuruma sırasında silindir yüzey sıcaklığı ile ezme </a:t>
            </a:r>
            <a:r>
              <a:rPr lang="tr-TR" sz="2800" b="1" dirty="0">
                <a:solidFill>
                  <a:srgbClr val="FF0000"/>
                </a:solidFill>
              </a:rPr>
              <a:t>sıcaklığı </a:t>
            </a:r>
            <a:r>
              <a:rPr lang="tr-TR" sz="2800" b="1" dirty="0"/>
              <a:t>arasında </a:t>
            </a:r>
            <a:r>
              <a:rPr lang="tr-TR" sz="2800" b="1" dirty="0">
                <a:solidFill>
                  <a:srgbClr val="FF0000"/>
                </a:solidFill>
              </a:rPr>
              <a:t>75°C düzeyinde bir fark </a:t>
            </a:r>
            <a:r>
              <a:rPr lang="tr-TR" sz="2800" b="1" dirty="0"/>
              <a:t>oluşturulması temel alınmıştır.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14721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toplam </a:t>
            </a:r>
            <a:r>
              <a:rPr lang="tr-TR" sz="2800" b="1" dirty="0">
                <a:solidFill>
                  <a:srgbClr val="00B050"/>
                </a:solidFill>
              </a:rPr>
              <a:t>ısı transfer katsayısı </a:t>
            </a:r>
            <a:r>
              <a:rPr lang="tr-TR" sz="2800" b="1" dirty="0"/>
              <a:t>1600 W/m</a:t>
            </a:r>
            <a:r>
              <a:rPr lang="tr-TR" sz="2800" b="1" baseline="30000" dirty="0"/>
              <a:t>2</a:t>
            </a:r>
            <a:r>
              <a:rPr lang="tr-TR" sz="2800" b="1" dirty="0"/>
              <a:t> °C düzeyinde ise, ve </a:t>
            </a:r>
            <a:r>
              <a:rPr lang="tr-TR" sz="2800" b="1" dirty="0">
                <a:solidFill>
                  <a:srgbClr val="0070C0"/>
                </a:solidFill>
              </a:rPr>
              <a:t>saatte 25 kg </a:t>
            </a:r>
            <a:r>
              <a:rPr lang="tr-TR" sz="2800" b="1" dirty="0"/>
              <a:t>kuru ürün elde edilmesi hedefleniyorsa, </a:t>
            </a:r>
            <a:r>
              <a:rPr lang="tr-TR" sz="2800" b="1" dirty="0" err="1"/>
              <a:t>valsin</a:t>
            </a:r>
            <a:r>
              <a:rPr lang="tr-TR" sz="2800" b="1" dirty="0"/>
              <a:t> uzunluğunu hesaplayınız.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  <a:r>
              <a:rPr lang="tr-TR" sz="2800" b="1" dirty="0"/>
              <a:t>Çözüm aşağıda aşamalar halinde verilmiştir.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79969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25 kg/h kuru ürün elde etmek için, silindir yüzeyine yapılacak taze </a:t>
            </a:r>
            <a:r>
              <a:rPr lang="tr-TR" sz="2800" b="1" dirty="0" err="1"/>
              <a:t>pulp</a:t>
            </a:r>
            <a:r>
              <a:rPr lang="tr-TR" sz="2800" b="1" dirty="0"/>
              <a:t> besleme düzeyi, (m) hesaplanır.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m (0.18) = 25 (0.92), 	m = 128 kg/saat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Uzaklaştırılacak su miktarı, 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) hesaplanır.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128 - 25 = 103 kg-su/saat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95537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Diğer taraftan 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dW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/</a:t>
                </a:r>
                <a:r>
                  <a:rPr lang="tr-TR" sz="2800" b="1" dirty="0" err="1">
                    <a:solidFill>
                      <a:srgbClr val="0070C0"/>
                    </a:solidFill>
                  </a:rPr>
                  <a:t>dt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 </a:t>
                </a:r>
                <a:r>
                  <a:rPr lang="tr-TR" sz="2800" b="1" dirty="0"/>
                  <a:t>boyutunda bir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buharlaşma</a:t>
                </a:r>
                <a:r>
                  <a:rPr lang="tr-TR" sz="2800" b="1" dirty="0"/>
                  <a:t> (kütle transferi) için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gerekli bulunan ısı transfer hızı </a:t>
                </a:r>
                <a:r>
                  <a:rPr lang="tr-TR" sz="2800" b="1" dirty="0"/>
                  <a:t>aşağıda eşitlikle tanımlanabilir.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b="1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LI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  <a:p>
                <a:pPr algn="l" rtl="0"/>
                <a:r>
                  <a:rPr lang="tr-TR" sz="2600" b="1" dirty="0"/>
                  <a:t>q : </a:t>
                </a:r>
                <a:r>
                  <a:rPr lang="tr-TR" sz="2600" b="1" dirty="0" err="1"/>
                  <a:t>dW</a:t>
                </a:r>
                <a:r>
                  <a:rPr lang="tr-TR" sz="2600" b="1" dirty="0"/>
                  <a:t>/</a:t>
                </a:r>
                <a:r>
                  <a:rPr lang="tr-TR" sz="2600" b="1" dirty="0" err="1"/>
                  <a:t>dt</a:t>
                </a:r>
                <a:r>
                  <a:rPr lang="tr-TR" sz="2600" b="1" dirty="0"/>
                  <a:t> kütle transfer hızına eş düzeydeki ısı transfer hızı, </a:t>
                </a:r>
                <a:r>
                  <a:rPr lang="tr-TR" sz="2600" b="1" dirty="0">
                    <a:solidFill>
                      <a:srgbClr val="0070C0"/>
                    </a:solidFill>
                  </a:rPr>
                  <a:t>W, </a:t>
                </a:r>
              </a:p>
              <a:p>
                <a:pPr algn="l" rtl="0"/>
                <a:r>
                  <a:rPr lang="tr-TR" sz="2600" b="1" dirty="0"/>
                  <a:t>H</a:t>
                </a:r>
                <a:r>
                  <a:rPr lang="tr-TR" sz="2600" b="1" baseline="-25000" dirty="0"/>
                  <a:t>LI</a:t>
                </a:r>
                <a:r>
                  <a:rPr lang="tr-TR" sz="2600" b="1" dirty="0"/>
                  <a:t> : Ara yüzey sıcaklığında suyun </a:t>
                </a:r>
                <a:r>
                  <a:rPr lang="tr-TR" sz="2600" b="1" dirty="0">
                    <a:solidFill>
                      <a:srgbClr val="FF0000"/>
                    </a:solidFill>
                  </a:rPr>
                  <a:t>buharlaşma gizli ısısı</a:t>
                </a:r>
                <a:r>
                  <a:rPr lang="tr-TR" sz="2600" b="1" dirty="0"/>
                  <a:t>, J/kg-su.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 r="-14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93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Pulpun</a:t>
            </a:r>
            <a:r>
              <a:rPr lang="tr-TR" sz="2800" b="1" dirty="0"/>
              <a:t> bulunduğu sıcaklıktan buharlaştığı sıcaklığa kadar ısınması ve </a:t>
            </a:r>
            <a:r>
              <a:rPr lang="tr-TR" sz="2800" b="1" dirty="0">
                <a:solidFill>
                  <a:srgbClr val="FF0000"/>
                </a:solidFill>
              </a:rPr>
              <a:t>buharlaşma gizli ısısı </a:t>
            </a:r>
            <a:r>
              <a:rPr lang="tr-TR" sz="2800" b="1" dirty="0"/>
              <a:t>toplamı H</a:t>
            </a:r>
            <a:r>
              <a:rPr lang="tr-TR" sz="2800" b="1" baseline="-25000" dirty="0"/>
              <a:t>L</a:t>
            </a:r>
            <a:r>
              <a:rPr lang="tr-TR" sz="2800" b="1" dirty="0"/>
              <a:t> = 2435 kJ/kg ise; transfer olması gereken ısı (Q) hesaplanır.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Q = 103 (2435) = 250805 </a:t>
            </a:r>
            <a:r>
              <a:rPr lang="tr-TR" sz="2800" b="1" dirty="0" err="1"/>
              <a:t>kJ</a:t>
            </a:r>
            <a:r>
              <a:rPr lang="tr-TR" sz="2800" b="1" dirty="0"/>
              <a:t> /saat = 69668 W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Silindirin </a:t>
            </a:r>
            <a:r>
              <a:rPr lang="tr-TR" sz="2800" b="1" dirty="0" err="1"/>
              <a:t>pulp</a:t>
            </a:r>
            <a:r>
              <a:rPr lang="tr-TR" sz="2800" b="1" dirty="0"/>
              <a:t> yayılan yüzey alanı, ısı transfer eşitliği yardımıyla hesaplanır.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69668 W = 1600 (W/m</a:t>
            </a:r>
            <a:r>
              <a:rPr lang="tr-TR" sz="2800" b="1" baseline="30000" dirty="0"/>
              <a:t>2</a:t>
            </a:r>
            <a:r>
              <a:rPr lang="tr-TR" sz="2800" b="1" dirty="0"/>
              <a:t> °C) A (m</a:t>
            </a:r>
            <a:r>
              <a:rPr lang="tr-TR" sz="2800" b="1" baseline="30000" dirty="0"/>
              <a:t>2</a:t>
            </a:r>
            <a:r>
              <a:rPr lang="tr-TR" sz="2800" b="1" dirty="0"/>
              <a:t>) 75 (°C)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A = 0.58 m</a:t>
            </a:r>
            <a:r>
              <a:rPr lang="tr-TR" sz="2800" b="1" baseline="30000" dirty="0"/>
              <a:t>2</a:t>
            </a:r>
            <a:r>
              <a:rPr lang="tr-TR" sz="2800" b="1" dirty="0"/>
              <a:t>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0910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Silindirin yüzey alanının 3/4’ü 0.58 m</a:t>
            </a:r>
            <a:r>
              <a:rPr lang="tr-TR" sz="2800" b="1" baseline="30000" dirty="0"/>
              <a:t>2</a:t>
            </a:r>
            <a:r>
              <a:rPr lang="tr-TR" sz="2800" b="1" dirty="0"/>
              <a:t> olduğuna göre; tüm alan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A = 0.58 (4/3) = 0.77 m</a:t>
            </a:r>
            <a:r>
              <a:rPr lang="tr-TR" sz="2800" b="1" baseline="30000" dirty="0"/>
              <a:t>2</a:t>
            </a:r>
            <a:r>
              <a:rPr lang="tr-TR" sz="2800" b="1" dirty="0"/>
              <a:t> olmalıdır.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Silindirin yan yüzey alanı A = 2 π r L olduğundan, silindir uzunluğu (L)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0.77 = 2 (3.14) (0.60) L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L </a:t>
            </a:r>
            <a:r>
              <a:rPr lang="tr-TR" sz="2800" b="1"/>
              <a:t>= 0.21 </a:t>
            </a:r>
            <a:r>
              <a:rPr lang="tr-TR" sz="2800" b="1" dirty="0"/>
              <a:t>m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3215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ar-SY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Kütle transferi eşitlikle ısı transferi eşitlik birleştirilmek suretiyle,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buharlaşma için gerekli ısının</a:t>
                </a:r>
                <a:r>
                  <a:rPr lang="tr-TR" sz="2800" b="1" dirty="0"/>
                  <a:t>, kütle transferine dayalı olarak hesaplanmasına olanak veren aşağıda eşitlik elde edilir.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1">
                        <a:latin typeface="Cambria Math" panose="02040503050406030204" pitchFamily="18" charset="0"/>
                      </a:rPr>
                      <m:t>q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m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sz="2800" b="1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tr-TR" sz="2800" b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800" b="1">
                            <a:latin typeface="Cambria Math" panose="02040503050406030204" pitchFamily="18" charset="0"/>
                          </a:rPr>
                          <m:t>LI</m:t>
                        </m:r>
                      </m:sub>
                    </m:sSub>
                  </m:oMath>
                </a14:m>
                <a:r>
                  <a:rPr lang="tr-TR" sz="2800" b="1" dirty="0"/>
                  <a:t>		(A)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763491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60994F12-6702-4912-BDF8-864236B47D40}"/>
                  </a:ext>
                </a:extLst>
              </p:cNvPr>
              <p:cNvSpPr/>
              <p:nvPr/>
            </p:nvSpPr>
            <p:spPr>
              <a:xfrm>
                <a:off x="2140834" y="374073"/>
                <a:ext cx="3662734" cy="1319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K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m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tr-TR" sz="2800" b="1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60994F12-6702-4912-BDF8-864236B47D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834" y="374073"/>
                <a:ext cx="3662734" cy="1319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CCC3D4B-209A-4572-A73F-431CA1E878C0}"/>
                  </a:ext>
                </a:extLst>
              </p:cNvPr>
              <p:cNvSpPr/>
              <p:nvPr/>
            </p:nvSpPr>
            <p:spPr>
              <a:xfrm>
                <a:off x="6825505" y="374073"/>
                <a:ext cx="2210990" cy="1319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800" b="1">
                          <a:latin typeface="Cambria Math" panose="02040503050406030204" pitchFamily="18" charset="0"/>
                        </a:rPr>
                        <m:t>q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dt</m:t>
                          </m:r>
                        </m:den>
                      </m:f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 b="1">
                              <a:latin typeface="Cambria Math" panose="02040503050406030204" pitchFamily="18" charset="0"/>
                            </a:rPr>
                            <m:t>LI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4CCC3D4B-209A-4572-A73F-431CA1E878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505" y="374073"/>
                <a:ext cx="2210990" cy="13197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52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 fontScale="92500"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00B050"/>
                    </a:solidFill>
                  </a:rPr>
                  <a:t>Kütle transferi </a:t>
                </a:r>
                <a:r>
                  <a:rPr lang="tr-TR" sz="2800" b="1" dirty="0"/>
                  <a:t>ile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ısı transferi </a:t>
                </a:r>
                <a:r>
                  <a:rPr lang="tr-TR" sz="2800" b="1" dirty="0"/>
                  <a:t>arasında </a:t>
                </a:r>
                <a:r>
                  <a:rPr lang="tr-TR" sz="2800" b="1" dirty="0">
                    <a:solidFill>
                      <a:srgbClr val="7030A0"/>
                    </a:solidFill>
                  </a:rPr>
                  <a:t>denge oluşunca</a:t>
                </a:r>
                <a:r>
                  <a:rPr lang="tr-TR" sz="2800" b="1" dirty="0"/>
                  <a:t>, transfer olan kütlenin buharlaşmasında gerekli bulunan ve son eşitlikle tanımlanmış olan 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ısı transfer hızı (q) </a:t>
                </a:r>
                <a:r>
                  <a:rPr lang="tr-TR" sz="2800" b="1" dirty="0"/>
                  <a:t>tam olarak aşağıda eşitlikle hesaplanacak olan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ısı transfer hızına </a:t>
                </a:r>
                <a:r>
                  <a:rPr lang="tr-TR" sz="2800" b="1" dirty="0"/>
                  <a:t>eşit olacaktır.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tr-TR" sz="3000" b="1" i="0" smtClean="0">
                        <a:latin typeface="Cambria Math" panose="02040503050406030204" pitchFamily="18" charset="0"/>
                      </a:rPr>
                      <m:t>𝐪</m:t>
                    </m:r>
                    <m:r>
                      <a:rPr lang="tr-TR" sz="3000" b="1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3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𝐡</m:t>
                        </m:r>
                      </m:e>
                      <m:sub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tr-TR" sz="3000" b="1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3000" b="1" i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tr-TR" sz="3000" b="1" i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tr-TR" sz="3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b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</m:sSub>
                    <m:r>
                      <a:rPr lang="tr-TR" sz="3000" b="1" i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3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b>
                        <m:r>
                          <a:rPr lang="tr-TR" sz="3000" b="1" i="0">
                            <a:latin typeface="Cambria Math" panose="02040503050406030204" pitchFamily="18" charset="0"/>
                          </a:rPr>
                          <m:t>𝐲</m:t>
                        </m:r>
                      </m:sub>
                    </m:sSub>
                    <m:r>
                      <a:rPr lang="tr-TR" sz="3000" b="1" i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sz="3000" b="1" dirty="0"/>
                  <a:t>		(B)</a:t>
                </a:r>
              </a:p>
              <a:p>
                <a:pPr algn="l" rtl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tr-TR" sz="2400" b="1" dirty="0"/>
                  <a:t>q : ısı transfer hızı, W, </a:t>
                </a:r>
              </a:p>
              <a:p>
                <a:pPr algn="l" rtl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tr-TR" sz="2400" b="1" dirty="0" err="1"/>
                  <a:t>h</a:t>
                </a:r>
                <a:r>
                  <a:rPr lang="tr-TR" sz="2400" b="1" baseline="-25000" dirty="0" err="1"/>
                  <a:t>c</a:t>
                </a:r>
                <a:r>
                  <a:rPr lang="tr-TR" sz="2400" b="1" dirty="0"/>
                  <a:t> :</a:t>
                </a:r>
                <a:r>
                  <a:rPr lang="tr-TR" sz="2400" b="1" dirty="0" err="1"/>
                  <a:t>Konvektif</a:t>
                </a:r>
                <a:r>
                  <a:rPr lang="tr-TR" sz="2400" b="1" dirty="0"/>
                  <a:t> ısı transfer katsayısı, W/m</a:t>
                </a:r>
                <a:r>
                  <a:rPr lang="tr-TR" sz="2400" b="1" baseline="30000" dirty="0"/>
                  <a:t>2</a:t>
                </a:r>
                <a:r>
                  <a:rPr lang="tr-TR" sz="2400" b="1" dirty="0"/>
                  <a:t> °C,</a:t>
                </a:r>
              </a:p>
              <a:p>
                <a:pPr algn="l" rtl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tr-TR" sz="2400" b="1" dirty="0"/>
                  <a:t>A : Isı transferinin gerçekleştiği alan, m</a:t>
                </a:r>
                <a:r>
                  <a:rPr lang="tr-TR" sz="2400" b="1" baseline="30000" dirty="0"/>
                  <a:t>2</a:t>
                </a:r>
                <a:r>
                  <a:rPr lang="tr-TR" sz="2400" b="1" dirty="0"/>
                  <a:t>, </a:t>
                </a:r>
              </a:p>
              <a:p>
                <a:pPr algn="l" rtl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tr-TR" sz="2400" b="1" dirty="0"/>
                  <a:t>T</a:t>
                </a:r>
                <a:r>
                  <a:rPr lang="tr-TR" sz="2400" b="1" baseline="-25000" dirty="0"/>
                  <a:t>h</a:t>
                </a:r>
                <a:r>
                  <a:rPr lang="tr-TR" sz="2400" b="1" dirty="0"/>
                  <a:t> : Havanın sıcaklığı, °C</a:t>
                </a:r>
              </a:p>
              <a:p>
                <a:pPr algn="l" rtl="0"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tr-TR" sz="2400" b="1" dirty="0"/>
                  <a:t>T</a:t>
                </a:r>
                <a:r>
                  <a:rPr lang="tr-TR" sz="2400" b="1" baseline="-25000" dirty="0"/>
                  <a:t>y</a:t>
                </a:r>
                <a:r>
                  <a:rPr lang="tr-TR" sz="2400" b="1" dirty="0"/>
                  <a:t> : Materyalin yüzey sıcaklığı, °C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960" r="-15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10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Madem ki, ısı transferi ile kütle transferi denge haline ulaşınca, son iki eşitliklerle hesaplanan ısı transfer hızları birbirlerine eşittirler, o halde bu iki eşitlik birleştirilebilir.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𝐀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𝐋𝐈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𝐡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𝐜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𝐲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𝐲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𝐇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𝐋𝐈</m:t>
                              </m:r>
                            </m:sub>
                          </m:sSub>
                        </m:den>
                      </m:f>
                      <m:r>
                        <a:rPr lang="tr-TR" sz="2800" b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𝐲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𝐲</m:t>
                        </m:r>
                      </m:sub>
                    </m:sSub>
                    <m:r>
                      <a:rPr lang="tr-TR" sz="2800" b="1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𝐲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𝐊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𝐋𝐈</m:t>
                            </m:r>
                          </m:sub>
                        </m:sSub>
                      </m:den>
                    </m:f>
                    <m:r>
                      <a:rPr lang="tr-TR" sz="2800" b="1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𝐊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sub>
                        </m:sSub>
                        <m:r>
                          <a:rPr lang="tr-TR" sz="2800" b="1" i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tr-TR" sz="2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tr-TR" sz="2800" b="1" i="0">
                                <a:latin typeface="Cambria Math" panose="02040503050406030204" pitchFamily="18" charset="0"/>
                              </a:rPr>
                              <m:t>𝐋𝐈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𝐓</m:t>
                        </m:r>
                      </m:e>
                      <m:sub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</m:sSub>
                  </m:oMath>
                </a14:m>
                <a:r>
                  <a:rPr lang="tr-TR" sz="2800" b="1" dirty="0"/>
                  <a:t>			(C)</a:t>
                </a:r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Düz Bağlayıcı 3">
            <a:extLst>
              <a:ext uri="{FF2B5EF4-FFF2-40B4-BE49-F238E27FC236}">
                <a16:creationId xmlns:a16="http://schemas.microsoft.com/office/drawing/2014/main" id="{E77B67B8-3AC4-448A-B773-8C22CD8339C4}"/>
              </a:ext>
            </a:extLst>
          </p:cNvPr>
          <p:cNvCxnSpPr/>
          <p:nvPr/>
        </p:nvCxnSpPr>
        <p:spPr>
          <a:xfrm flipH="1">
            <a:off x="3948545" y="2438400"/>
            <a:ext cx="401782" cy="5957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4B7FE214-63E1-4C8F-BDA3-6F2FCEA44695}"/>
              </a:ext>
            </a:extLst>
          </p:cNvPr>
          <p:cNvCxnSpPr/>
          <p:nvPr/>
        </p:nvCxnSpPr>
        <p:spPr>
          <a:xfrm flipH="1">
            <a:off x="7179975" y="2438400"/>
            <a:ext cx="401782" cy="5957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42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2841</Words>
  <Application>Microsoft Office PowerPoint</Application>
  <PresentationFormat>Widescreen</PresentationFormat>
  <Paragraphs>240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Kurutma hesaplamaları</vt:lpstr>
      <vt:lpstr>Bu Hafta</vt:lpstr>
      <vt:lpstr>Kuruma sırasında ısı ve kütle transferlerinin aynı anda birlikte gerçekleşmesi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4.14 : Kütle transfer ve Isı transfer hızının hesaplanması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Sıcak Hava ile Kuruma hızının hesaplanması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4.13 : Sabit kuruma hızının hesaplanması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Sıcak yüzey ile Kuruma hızının hesaplanması</vt:lpstr>
      <vt:lpstr>PowerPoint Presentation</vt:lpstr>
      <vt:lpstr>PowerPoint Presentation</vt:lpstr>
      <vt:lpstr>PowerPoint Presentation</vt:lpstr>
      <vt:lpstr>Örnek 4.15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4.16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2026-04-07T06:40:46Z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