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57"/>
  </p:notesMasterIdLst>
  <p:handoutMasterIdLst>
    <p:handoutMasterId r:id="rId58"/>
  </p:handoutMasterIdLst>
  <p:sldIdLst>
    <p:sldId id="256" r:id="rId3"/>
    <p:sldId id="304" r:id="rId4"/>
    <p:sldId id="305" r:id="rId5"/>
    <p:sldId id="310" r:id="rId6"/>
    <p:sldId id="311" r:id="rId7"/>
    <p:sldId id="312" r:id="rId8"/>
    <p:sldId id="313" r:id="rId9"/>
    <p:sldId id="362" r:id="rId10"/>
    <p:sldId id="314" r:id="rId11"/>
    <p:sldId id="315" r:id="rId12"/>
    <p:sldId id="316" r:id="rId13"/>
    <p:sldId id="317" r:id="rId14"/>
    <p:sldId id="319" r:id="rId15"/>
    <p:sldId id="318" r:id="rId16"/>
    <p:sldId id="320" r:id="rId17"/>
    <p:sldId id="321" r:id="rId18"/>
    <p:sldId id="360" r:id="rId19"/>
    <p:sldId id="322" r:id="rId20"/>
    <p:sldId id="323" r:id="rId21"/>
    <p:sldId id="324" r:id="rId22"/>
    <p:sldId id="325" r:id="rId23"/>
    <p:sldId id="326" r:id="rId24"/>
    <p:sldId id="327" r:id="rId25"/>
    <p:sldId id="361" r:id="rId26"/>
    <p:sldId id="328" r:id="rId27"/>
    <p:sldId id="329" r:id="rId28"/>
    <p:sldId id="330" r:id="rId29"/>
    <p:sldId id="331" r:id="rId30"/>
    <p:sldId id="332" r:id="rId31"/>
    <p:sldId id="336" r:id="rId32"/>
    <p:sldId id="333" r:id="rId33"/>
    <p:sldId id="337" r:id="rId34"/>
    <p:sldId id="334" r:id="rId35"/>
    <p:sldId id="339" r:id="rId36"/>
    <p:sldId id="357" r:id="rId37"/>
    <p:sldId id="335" r:id="rId38"/>
    <p:sldId id="340" r:id="rId39"/>
    <p:sldId id="341" r:id="rId40"/>
    <p:sldId id="342" r:id="rId41"/>
    <p:sldId id="343" r:id="rId42"/>
    <p:sldId id="344" r:id="rId43"/>
    <p:sldId id="358" r:id="rId44"/>
    <p:sldId id="345" r:id="rId45"/>
    <p:sldId id="346" r:id="rId46"/>
    <p:sldId id="347" r:id="rId47"/>
    <p:sldId id="348" r:id="rId48"/>
    <p:sldId id="349" r:id="rId49"/>
    <p:sldId id="350" r:id="rId50"/>
    <p:sldId id="351" r:id="rId51"/>
    <p:sldId id="352" r:id="rId52"/>
    <p:sldId id="354" r:id="rId53"/>
    <p:sldId id="355" r:id="rId54"/>
    <p:sldId id="359" r:id="rId55"/>
    <p:sldId id="356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82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4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BC92AD-232A-4AB3-AB71-FE86CBA94F18}" type="doc">
      <dgm:prSet loTypeId="urn:microsoft.com/office/officeart/2005/8/layout/orgChart1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087AE5AB-7895-471F-8EF5-BBC14FD5A0CD}">
      <dgm:prSet phldrT="[Metin]"/>
      <dgm:spPr/>
      <dgm:t>
        <a:bodyPr/>
        <a:lstStyle/>
        <a:p>
          <a:r>
            <a:rPr lang="tr-TR" b="1" dirty="0"/>
            <a:t>Kuruma hızı üzerine etki eden faktörler</a:t>
          </a:r>
          <a:endParaRPr lang="tr-TR" dirty="0"/>
        </a:p>
      </dgm:t>
    </dgm:pt>
    <dgm:pt modelId="{07C9DB78-DF17-4225-A82C-335A132F2C90}" type="parTrans" cxnId="{50141AD6-EE68-4580-8BB4-0E3FCB00638A}">
      <dgm:prSet/>
      <dgm:spPr/>
      <dgm:t>
        <a:bodyPr/>
        <a:lstStyle/>
        <a:p>
          <a:endParaRPr lang="tr-TR"/>
        </a:p>
      </dgm:t>
    </dgm:pt>
    <dgm:pt modelId="{D463D2DC-862E-42C7-9F21-6D113C1141BE}" type="sibTrans" cxnId="{50141AD6-EE68-4580-8BB4-0E3FCB00638A}">
      <dgm:prSet/>
      <dgm:spPr/>
      <dgm:t>
        <a:bodyPr/>
        <a:lstStyle/>
        <a:p>
          <a:endParaRPr lang="tr-TR"/>
        </a:p>
      </dgm:t>
    </dgm:pt>
    <dgm:pt modelId="{FB067E9F-57D0-45F6-930F-23F2B74588F6}">
      <dgm:prSet phldrT="[Metin]"/>
      <dgm:spPr/>
      <dgm:t>
        <a:bodyPr anchor="t" anchorCtr="0"/>
        <a:lstStyle/>
        <a:p>
          <a:r>
            <a:rPr lang="tr-TR" b="1" dirty="0">
              <a:solidFill>
                <a:srgbClr val="00B0F0"/>
              </a:solidFill>
            </a:rPr>
            <a:t>Kurutucu koşulları</a:t>
          </a:r>
        </a:p>
        <a:p>
          <a:r>
            <a:rPr lang="tr-TR" b="1" dirty="0"/>
            <a:t>havanın kuru termometre sıcaklığı, </a:t>
          </a:r>
        </a:p>
        <a:p>
          <a:r>
            <a:rPr lang="tr-TR" b="1" dirty="0" err="1"/>
            <a:t>nisbi</a:t>
          </a:r>
          <a:r>
            <a:rPr lang="tr-TR" b="1" dirty="0"/>
            <a:t> nemi </a:t>
          </a:r>
        </a:p>
        <a:p>
          <a:r>
            <a:rPr lang="tr-TR" b="1" dirty="0"/>
            <a:t>hızı </a:t>
          </a:r>
          <a:endParaRPr lang="tr-TR" dirty="0"/>
        </a:p>
      </dgm:t>
    </dgm:pt>
    <dgm:pt modelId="{F4A04782-E84E-48FC-981E-E7915BD3D257}" type="parTrans" cxnId="{43A3B14F-318A-4CB1-A70F-CA094E9D8165}">
      <dgm:prSet/>
      <dgm:spPr/>
      <dgm:t>
        <a:bodyPr/>
        <a:lstStyle/>
        <a:p>
          <a:endParaRPr lang="tr-TR"/>
        </a:p>
      </dgm:t>
    </dgm:pt>
    <dgm:pt modelId="{A22B739C-5F71-4376-9323-9F676971EE7C}" type="sibTrans" cxnId="{43A3B14F-318A-4CB1-A70F-CA094E9D8165}">
      <dgm:prSet/>
      <dgm:spPr/>
      <dgm:t>
        <a:bodyPr/>
        <a:lstStyle/>
        <a:p>
          <a:endParaRPr lang="tr-TR"/>
        </a:p>
      </dgm:t>
    </dgm:pt>
    <dgm:pt modelId="{523477B5-826A-4E02-B350-7C20A6B89154}">
      <dgm:prSet phldrT="[Metin]"/>
      <dgm:spPr/>
      <dgm:t>
        <a:bodyPr anchor="t" anchorCtr="0"/>
        <a:lstStyle/>
        <a:p>
          <a:r>
            <a:rPr lang="tr-TR" b="1" dirty="0">
              <a:solidFill>
                <a:srgbClr val="FFFF00"/>
              </a:solidFill>
            </a:rPr>
            <a:t>Kurutulan gıdanın nitelikleri</a:t>
          </a:r>
        </a:p>
        <a:p>
          <a:r>
            <a:rPr lang="tr-TR" b="1" dirty="0"/>
            <a:t>su içeriği, </a:t>
          </a:r>
        </a:p>
        <a:p>
          <a:r>
            <a:rPr lang="tr-TR" b="1" dirty="0"/>
            <a:t>yüzey alanının hacmine oranı </a:t>
          </a:r>
        </a:p>
        <a:p>
          <a:r>
            <a:rPr lang="tr-TR" b="1" dirty="0"/>
            <a:t>nem kaybetmedeki davranışı </a:t>
          </a:r>
        </a:p>
        <a:p>
          <a:r>
            <a:rPr lang="tr-TR" b="1" dirty="0"/>
            <a:t>parçacık boyutu </a:t>
          </a:r>
        </a:p>
        <a:p>
          <a:r>
            <a:rPr lang="tr-TR" b="1" dirty="0"/>
            <a:t>geometrik şekli</a:t>
          </a:r>
        </a:p>
      </dgm:t>
    </dgm:pt>
    <dgm:pt modelId="{18ED5F35-F53D-4CF9-9EE1-F8C616139B64}" type="parTrans" cxnId="{6D39D4CB-D5FE-4E8E-9493-BB7D543E9C39}">
      <dgm:prSet/>
      <dgm:spPr/>
      <dgm:t>
        <a:bodyPr/>
        <a:lstStyle/>
        <a:p>
          <a:endParaRPr lang="tr-TR"/>
        </a:p>
      </dgm:t>
    </dgm:pt>
    <dgm:pt modelId="{47A78F4A-4F26-4F97-8FD5-EF328DA5BFEB}" type="sibTrans" cxnId="{6D39D4CB-D5FE-4E8E-9493-BB7D543E9C39}">
      <dgm:prSet/>
      <dgm:spPr/>
      <dgm:t>
        <a:bodyPr/>
        <a:lstStyle/>
        <a:p>
          <a:endParaRPr lang="tr-TR"/>
        </a:p>
      </dgm:t>
    </dgm:pt>
    <dgm:pt modelId="{BFF0F95C-3629-48AD-A266-2838DDD4AE24}" type="pres">
      <dgm:prSet presAssocID="{94BC92AD-232A-4AB3-AB71-FE86CBA94F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EC76D04-B72F-4DB0-AA98-293D98E3EE0F}" type="pres">
      <dgm:prSet presAssocID="{087AE5AB-7895-471F-8EF5-BBC14FD5A0CD}" presName="hierRoot1" presStyleCnt="0">
        <dgm:presLayoutVars>
          <dgm:hierBranch/>
        </dgm:presLayoutVars>
      </dgm:prSet>
      <dgm:spPr/>
    </dgm:pt>
    <dgm:pt modelId="{635AB530-EEC8-4311-BC2F-7109946145A1}" type="pres">
      <dgm:prSet presAssocID="{087AE5AB-7895-471F-8EF5-BBC14FD5A0CD}" presName="rootComposite1" presStyleCnt="0"/>
      <dgm:spPr/>
    </dgm:pt>
    <dgm:pt modelId="{CD3443D3-4268-427F-AAF3-38EAA98B5BCC}" type="pres">
      <dgm:prSet presAssocID="{087AE5AB-7895-471F-8EF5-BBC14FD5A0CD}" presName="rootText1" presStyleLbl="node0" presStyleIdx="0" presStyleCnt="1" custScaleX="327254">
        <dgm:presLayoutVars>
          <dgm:chPref val="3"/>
        </dgm:presLayoutVars>
      </dgm:prSet>
      <dgm:spPr/>
    </dgm:pt>
    <dgm:pt modelId="{AA740279-1845-4DE3-B487-917A7E8AEF70}" type="pres">
      <dgm:prSet presAssocID="{087AE5AB-7895-471F-8EF5-BBC14FD5A0CD}" presName="rootConnector1" presStyleLbl="node1" presStyleIdx="0" presStyleCnt="0"/>
      <dgm:spPr/>
    </dgm:pt>
    <dgm:pt modelId="{CC4DD278-C0C1-42A0-8482-9103541ABDFC}" type="pres">
      <dgm:prSet presAssocID="{087AE5AB-7895-471F-8EF5-BBC14FD5A0CD}" presName="hierChild2" presStyleCnt="0"/>
      <dgm:spPr/>
    </dgm:pt>
    <dgm:pt modelId="{6BDE93E9-9A1B-4545-9E32-8C119E627CA3}" type="pres">
      <dgm:prSet presAssocID="{F4A04782-E84E-48FC-981E-E7915BD3D257}" presName="Name35" presStyleLbl="parChTrans1D2" presStyleIdx="0" presStyleCnt="2"/>
      <dgm:spPr/>
    </dgm:pt>
    <dgm:pt modelId="{03C1412E-B6A6-4981-9F75-EC0EEF33168B}" type="pres">
      <dgm:prSet presAssocID="{FB067E9F-57D0-45F6-930F-23F2B74588F6}" presName="hierRoot2" presStyleCnt="0">
        <dgm:presLayoutVars>
          <dgm:hierBranch val="hang"/>
        </dgm:presLayoutVars>
      </dgm:prSet>
      <dgm:spPr/>
    </dgm:pt>
    <dgm:pt modelId="{24D4CCBE-031D-492F-A105-DD6188607618}" type="pres">
      <dgm:prSet presAssocID="{FB067E9F-57D0-45F6-930F-23F2B74588F6}" presName="rootComposite" presStyleCnt="0"/>
      <dgm:spPr/>
    </dgm:pt>
    <dgm:pt modelId="{D2162571-8AA1-42DF-B61C-26C04B2C3915}" type="pres">
      <dgm:prSet presAssocID="{FB067E9F-57D0-45F6-930F-23F2B74588F6}" presName="rootText" presStyleLbl="node2" presStyleIdx="0" presStyleCnt="2" custScaleX="195541" custScaleY="339083">
        <dgm:presLayoutVars>
          <dgm:chPref val="3"/>
        </dgm:presLayoutVars>
      </dgm:prSet>
      <dgm:spPr/>
    </dgm:pt>
    <dgm:pt modelId="{5F762A81-F030-49A4-B4B4-D9A1DC3AC3F2}" type="pres">
      <dgm:prSet presAssocID="{FB067E9F-57D0-45F6-930F-23F2B74588F6}" presName="rootConnector" presStyleLbl="node2" presStyleIdx="0" presStyleCnt="2"/>
      <dgm:spPr/>
    </dgm:pt>
    <dgm:pt modelId="{8080F33F-121A-4926-AF5F-8C4E372C593A}" type="pres">
      <dgm:prSet presAssocID="{FB067E9F-57D0-45F6-930F-23F2B74588F6}" presName="hierChild4" presStyleCnt="0"/>
      <dgm:spPr/>
    </dgm:pt>
    <dgm:pt modelId="{AF99C2DA-6A91-443A-8253-E6F5385B79DB}" type="pres">
      <dgm:prSet presAssocID="{FB067E9F-57D0-45F6-930F-23F2B74588F6}" presName="hierChild5" presStyleCnt="0"/>
      <dgm:spPr/>
    </dgm:pt>
    <dgm:pt modelId="{1781C3F4-69D0-4ABF-ADB3-2E323BB819B2}" type="pres">
      <dgm:prSet presAssocID="{18ED5F35-F53D-4CF9-9EE1-F8C616139B64}" presName="Name35" presStyleLbl="parChTrans1D2" presStyleIdx="1" presStyleCnt="2"/>
      <dgm:spPr/>
    </dgm:pt>
    <dgm:pt modelId="{B2983A86-856C-4068-921B-8749CC76B223}" type="pres">
      <dgm:prSet presAssocID="{523477B5-826A-4E02-B350-7C20A6B89154}" presName="hierRoot2" presStyleCnt="0">
        <dgm:presLayoutVars>
          <dgm:hierBranch val="init"/>
        </dgm:presLayoutVars>
      </dgm:prSet>
      <dgm:spPr/>
    </dgm:pt>
    <dgm:pt modelId="{B9B77880-2D72-4A60-A811-6DE6E73A0401}" type="pres">
      <dgm:prSet presAssocID="{523477B5-826A-4E02-B350-7C20A6B89154}" presName="rootComposite" presStyleCnt="0"/>
      <dgm:spPr/>
    </dgm:pt>
    <dgm:pt modelId="{C06DEE4A-06D6-49FB-BEB2-3B31F4A3A77B}" type="pres">
      <dgm:prSet presAssocID="{523477B5-826A-4E02-B350-7C20A6B89154}" presName="rootText" presStyleLbl="node2" presStyleIdx="1" presStyleCnt="2" custScaleX="226663" custScaleY="329485">
        <dgm:presLayoutVars>
          <dgm:chPref val="3"/>
        </dgm:presLayoutVars>
      </dgm:prSet>
      <dgm:spPr/>
    </dgm:pt>
    <dgm:pt modelId="{1C701DDD-7D99-4892-9BAA-5EBC5951F45A}" type="pres">
      <dgm:prSet presAssocID="{523477B5-826A-4E02-B350-7C20A6B89154}" presName="rootConnector" presStyleLbl="node2" presStyleIdx="1" presStyleCnt="2"/>
      <dgm:spPr/>
    </dgm:pt>
    <dgm:pt modelId="{CD0CD1FE-D5F9-447E-B30B-7AE0D3C9AB6F}" type="pres">
      <dgm:prSet presAssocID="{523477B5-826A-4E02-B350-7C20A6B89154}" presName="hierChild4" presStyleCnt="0"/>
      <dgm:spPr/>
    </dgm:pt>
    <dgm:pt modelId="{FBBB9D74-A035-43CF-9A61-B2B95C2DB832}" type="pres">
      <dgm:prSet presAssocID="{523477B5-826A-4E02-B350-7C20A6B89154}" presName="hierChild5" presStyleCnt="0"/>
      <dgm:spPr/>
    </dgm:pt>
    <dgm:pt modelId="{7434C89C-C50D-4F44-9D82-3D42949A1CAE}" type="pres">
      <dgm:prSet presAssocID="{087AE5AB-7895-471F-8EF5-BBC14FD5A0CD}" presName="hierChild3" presStyleCnt="0"/>
      <dgm:spPr/>
    </dgm:pt>
  </dgm:ptLst>
  <dgm:cxnLst>
    <dgm:cxn modelId="{43A3B14F-318A-4CB1-A70F-CA094E9D8165}" srcId="{087AE5AB-7895-471F-8EF5-BBC14FD5A0CD}" destId="{FB067E9F-57D0-45F6-930F-23F2B74588F6}" srcOrd="0" destOrd="0" parTransId="{F4A04782-E84E-48FC-981E-E7915BD3D257}" sibTransId="{A22B739C-5F71-4376-9323-9F676971EE7C}"/>
    <dgm:cxn modelId="{9577017C-20A3-44BB-B33B-4006910342A8}" type="presOf" srcId="{523477B5-826A-4E02-B350-7C20A6B89154}" destId="{1C701DDD-7D99-4892-9BAA-5EBC5951F45A}" srcOrd="1" destOrd="0" presId="urn:microsoft.com/office/officeart/2005/8/layout/orgChart1"/>
    <dgm:cxn modelId="{9C9DAF8B-E521-45CF-ABCE-922D6BE9227A}" type="presOf" srcId="{94BC92AD-232A-4AB3-AB71-FE86CBA94F18}" destId="{BFF0F95C-3629-48AD-A266-2838DDD4AE24}" srcOrd="0" destOrd="0" presId="urn:microsoft.com/office/officeart/2005/8/layout/orgChart1"/>
    <dgm:cxn modelId="{9C761292-B240-4AA4-B27A-476AFF857FB8}" type="presOf" srcId="{F4A04782-E84E-48FC-981E-E7915BD3D257}" destId="{6BDE93E9-9A1B-4545-9E32-8C119E627CA3}" srcOrd="0" destOrd="0" presId="urn:microsoft.com/office/officeart/2005/8/layout/orgChart1"/>
    <dgm:cxn modelId="{6EA41196-B161-4F3B-86B0-A4B258550E5F}" type="presOf" srcId="{18ED5F35-F53D-4CF9-9EE1-F8C616139B64}" destId="{1781C3F4-69D0-4ABF-ADB3-2E323BB819B2}" srcOrd="0" destOrd="0" presId="urn:microsoft.com/office/officeart/2005/8/layout/orgChart1"/>
    <dgm:cxn modelId="{C6A359A3-D3A7-4885-A51C-0DA370CFB425}" type="presOf" srcId="{FB067E9F-57D0-45F6-930F-23F2B74588F6}" destId="{D2162571-8AA1-42DF-B61C-26C04B2C3915}" srcOrd="0" destOrd="0" presId="urn:microsoft.com/office/officeart/2005/8/layout/orgChart1"/>
    <dgm:cxn modelId="{D12227AC-D99E-4D07-963B-CE56E5907B73}" type="presOf" srcId="{087AE5AB-7895-471F-8EF5-BBC14FD5A0CD}" destId="{CD3443D3-4268-427F-AAF3-38EAA98B5BCC}" srcOrd="0" destOrd="0" presId="urn:microsoft.com/office/officeart/2005/8/layout/orgChart1"/>
    <dgm:cxn modelId="{8850FFC8-AA38-40DA-89A6-077F270F5C3E}" type="presOf" srcId="{FB067E9F-57D0-45F6-930F-23F2B74588F6}" destId="{5F762A81-F030-49A4-B4B4-D9A1DC3AC3F2}" srcOrd="1" destOrd="0" presId="urn:microsoft.com/office/officeart/2005/8/layout/orgChart1"/>
    <dgm:cxn modelId="{6D39D4CB-D5FE-4E8E-9493-BB7D543E9C39}" srcId="{087AE5AB-7895-471F-8EF5-BBC14FD5A0CD}" destId="{523477B5-826A-4E02-B350-7C20A6B89154}" srcOrd="1" destOrd="0" parTransId="{18ED5F35-F53D-4CF9-9EE1-F8C616139B64}" sibTransId="{47A78F4A-4F26-4F97-8FD5-EF328DA5BFEB}"/>
    <dgm:cxn modelId="{50141AD6-EE68-4580-8BB4-0E3FCB00638A}" srcId="{94BC92AD-232A-4AB3-AB71-FE86CBA94F18}" destId="{087AE5AB-7895-471F-8EF5-BBC14FD5A0CD}" srcOrd="0" destOrd="0" parTransId="{07C9DB78-DF17-4225-A82C-335A132F2C90}" sibTransId="{D463D2DC-862E-42C7-9F21-6D113C1141BE}"/>
    <dgm:cxn modelId="{320F62E1-0007-447D-B2F9-A9D6DF9C91CB}" type="presOf" srcId="{087AE5AB-7895-471F-8EF5-BBC14FD5A0CD}" destId="{AA740279-1845-4DE3-B487-917A7E8AEF70}" srcOrd="1" destOrd="0" presId="urn:microsoft.com/office/officeart/2005/8/layout/orgChart1"/>
    <dgm:cxn modelId="{11EE60FE-2623-41FF-BD69-E39D6F11C3B8}" type="presOf" srcId="{523477B5-826A-4E02-B350-7C20A6B89154}" destId="{C06DEE4A-06D6-49FB-BEB2-3B31F4A3A77B}" srcOrd="0" destOrd="0" presId="urn:microsoft.com/office/officeart/2005/8/layout/orgChart1"/>
    <dgm:cxn modelId="{C16A9FDC-4D98-4EEA-B887-D47B1FC25EDB}" type="presParOf" srcId="{BFF0F95C-3629-48AD-A266-2838DDD4AE24}" destId="{0EC76D04-B72F-4DB0-AA98-293D98E3EE0F}" srcOrd="0" destOrd="0" presId="urn:microsoft.com/office/officeart/2005/8/layout/orgChart1"/>
    <dgm:cxn modelId="{4EA303CA-FFA3-4E21-9720-1F9BCB05922F}" type="presParOf" srcId="{0EC76D04-B72F-4DB0-AA98-293D98E3EE0F}" destId="{635AB530-EEC8-4311-BC2F-7109946145A1}" srcOrd="0" destOrd="0" presId="urn:microsoft.com/office/officeart/2005/8/layout/orgChart1"/>
    <dgm:cxn modelId="{9D6003DD-17E9-4030-B2C7-484327D21627}" type="presParOf" srcId="{635AB530-EEC8-4311-BC2F-7109946145A1}" destId="{CD3443D3-4268-427F-AAF3-38EAA98B5BCC}" srcOrd="0" destOrd="0" presId="urn:microsoft.com/office/officeart/2005/8/layout/orgChart1"/>
    <dgm:cxn modelId="{D43E6FA9-39AB-43DF-926C-AA89FDA05EC6}" type="presParOf" srcId="{635AB530-EEC8-4311-BC2F-7109946145A1}" destId="{AA740279-1845-4DE3-B487-917A7E8AEF70}" srcOrd="1" destOrd="0" presId="urn:microsoft.com/office/officeart/2005/8/layout/orgChart1"/>
    <dgm:cxn modelId="{3E8E5414-0A5D-4F47-8CE5-DFA731331AA2}" type="presParOf" srcId="{0EC76D04-B72F-4DB0-AA98-293D98E3EE0F}" destId="{CC4DD278-C0C1-42A0-8482-9103541ABDFC}" srcOrd="1" destOrd="0" presId="urn:microsoft.com/office/officeart/2005/8/layout/orgChart1"/>
    <dgm:cxn modelId="{88D501C0-ADBE-40CA-B20D-DDD5DF7CCD53}" type="presParOf" srcId="{CC4DD278-C0C1-42A0-8482-9103541ABDFC}" destId="{6BDE93E9-9A1B-4545-9E32-8C119E627CA3}" srcOrd="0" destOrd="0" presId="urn:microsoft.com/office/officeart/2005/8/layout/orgChart1"/>
    <dgm:cxn modelId="{CDB10AC8-0DCC-4C7B-B898-C6183718E993}" type="presParOf" srcId="{CC4DD278-C0C1-42A0-8482-9103541ABDFC}" destId="{03C1412E-B6A6-4981-9F75-EC0EEF33168B}" srcOrd="1" destOrd="0" presId="urn:microsoft.com/office/officeart/2005/8/layout/orgChart1"/>
    <dgm:cxn modelId="{C1C7B7C5-9F85-4A73-A4C9-9F588B0D8C48}" type="presParOf" srcId="{03C1412E-B6A6-4981-9F75-EC0EEF33168B}" destId="{24D4CCBE-031D-492F-A105-DD6188607618}" srcOrd="0" destOrd="0" presId="urn:microsoft.com/office/officeart/2005/8/layout/orgChart1"/>
    <dgm:cxn modelId="{BD4FA3B5-61F6-4C1C-ACF1-18A32847DABF}" type="presParOf" srcId="{24D4CCBE-031D-492F-A105-DD6188607618}" destId="{D2162571-8AA1-42DF-B61C-26C04B2C3915}" srcOrd="0" destOrd="0" presId="urn:microsoft.com/office/officeart/2005/8/layout/orgChart1"/>
    <dgm:cxn modelId="{B600EB10-4942-4450-9555-DFCB3A33E8D9}" type="presParOf" srcId="{24D4CCBE-031D-492F-A105-DD6188607618}" destId="{5F762A81-F030-49A4-B4B4-D9A1DC3AC3F2}" srcOrd="1" destOrd="0" presId="urn:microsoft.com/office/officeart/2005/8/layout/orgChart1"/>
    <dgm:cxn modelId="{C5FB265A-0E00-423B-9A78-3601DDC65A6C}" type="presParOf" srcId="{03C1412E-B6A6-4981-9F75-EC0EEF33168B}" destId="{8080F33F-121A-4926-AF5F-8C4E372C593A}" srcOrd="1" destOrd="0" presId="urn:microsoft.com/office/officeart/2005/8/layout/orgChart1"/>
    <dgm:cxn modelId="{FCE2A63F-CC78-44F3-AE4D-BBD3C0085A4B}" type="presParOf" srcId="{03C1412E-B6A6-4981-9F75-EC0EEF33168B}" destId="{AF99C2DA-6A91-443A-8253-E6F5385B79DB}" srcOrd="2" destOrd="0" presId="urn:microsoft.com/office/officeart/2005/8/layout/orgChart1"/>
    <dgm:cxn modelId="{40A84438-D1B7-40D7-9115-3381B71D47FC}" type="presParOf" srcId="{CC4DD278-C0C1-42A0-8482-9103541ABDFC}" destId="{1781C3F4-69D0-4ABF-ADB3-2E323BB819B2}" srcOrd="2" destOrd="0" presId="urn:microsoft.com/office/officeart/2005/8/layout/orgChart1"/>
    <dgm:cxn modelId="{8C123FDD-7783-4C78-B116-2799D9F703A2}" type="presParOf" srcId="{CC4DD278-C0C1-42A0-8482-9103541ABDFC}" destId="{B2983A86-856C-4068-921B-8749CC76B223}" srcOrd="3" destOrd="0" presId="urn:microsoft.com/office/officeart/2005/8/layout/orgChart1"/>
    <dgm:cxn modelId="{9B61714F-F639-45E9-A08E-FD95B9668CCF}" type="presParOf" srcId="{B2983A86-856C-4068-921B-8749CC76B223}" destId="{B9B77880-2D72-4A60-A811-6DE6E73A0401}" srcOrd="0" destOrd="0" presId="urn:microsoft.com/office/officeart/2005/8/layout/orgChart1"/>
    <dgm:cxn modelId="{35998343-CDE1-4FB4-9548-B28772629E35}" type="presParOf" srcId="{B9B77880-2D72-4A60-A811-6DE6E73A0401}" destId="{C06DEE4A-06D6-49FB-BEB2-3B31F4A3A77B}" srcOrd="0" destOrd="0" presId="urn:microsoft.com/office/officeart/2005/8/layout/orgChart1"/>
    <dgm:cxn modelId="{7006829B-51C2-4D0E-83C0-77F5010F8647}" type="presParOf" srcId="{B9B77880-2D72-4A60-A811-6DE6E73A0401}" destId="{1C701DDD-7D99-4892-9BAA-5EBC5951F45A}" srcOrd="1" destOrd="0" presId="urn:microsoft.com/office/officeart/2005/8/layout/orgChart1"/>
    <dgm:cxn modelId="{B11C8C31-C4EF-4BE8-B10F-10DE9AB96935}" type="presParOf" srcId="{B2983A86-856C-4068-921B-8749CC76B223}" destId="{CD0CD1FE-D5F9-447E-B30B-7AE0D3C9AB6F}" srcOrd="1" destOrd="0" presId="urn:microsoft.com/office/officeart/2005/8/layout/orgChart1"/>
    <dgm:cxn modelId="{7B6C192C-F980-47BB-B51F-878A614BD872}" type="presParOf" srcId="{B2983A86-856C-4068-921B-8749CC76B223}" destId="{FBBB9D74-A035-43CF-9A61-B2B95C2DB832}" srcOrd="2" destOrd="0" presId="urn:microsoft.com/office/officeart/2005/8/layout/orgChart1"/>
    <dgm:cxn modelId="{450D6787-816B-4F24-A761-E8EDBED090DA}" type="presParOf" srcId="{0EC76D04-B72F-4DB0-AA98-293D98E3EE0F}" destId="{7434C89C-C50D-4F44-9D82-3D42949A1CA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81C3F4-69D0-4ABF-ADB3-2E323BB819B2}">
      <dsp:nvSpPr>
        <dsp:cNvPr id="0" name=""/>
        <dsp:cNvSpPr/>
      </dsp:nvSpPr>
      <dsp:spPr>
        <a:xfrm>
          <a:off x="5078677" y="1127932"/>
          <a:ext cx="2436561" cy="4725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296"/>
              </a:lnTo>
              <a:lnTo>
                <a:pt x="2436561" y="236296"/>
              </a:lnTo>
              <a:lnTo>
                <a:pt x="2436561" y="472592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DE93E9-9A1B-4545-9E32-8C119E627CA3}">
      <dsp:nvSpPr>
        <dsp:cNvPr id="0" name=""/>
        <dsp:cNvSpPr/>
      </dsp:nvSpPr>
      <dsp:spPr>
        <a:xfrm>
          <a:off x="2291924" y="1127932"/>
          <a:ext cx="2786752" cy="472592"/>
        </a:xfrm>
        <a:custGeom>
          <a:avLst/>
          <a:gdLst/>
          <a:ahLst/>
          <a:cxnLst/>
          <a:rect l="0" t="0" r="0" b="0"/>
          <a:pathLst>
            <a:path>
              <a:moveTo>
                <a:pt x="2786752" y="0"/>
              </a:moveTo>
              <a:lnTo>
                <a:pt x="2786752" y="236296"/>
              </a:lnTo>
              <a:lnTo>
                <a:pt x="0" y="236296"/>
              </a:lnTo>
              <a:lnTo>
                <a:pt x="0" y="472592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3443D3-4268-427F-AAF3-38EAA98B5BCC}">
      <dsp:nvSpPr>
        <dsp:cNvPr id="0" name=""/>
        <dsp:cNvSpPr/>
      </dsp:nvSpPr>
      <dsp:spPr>
        <a:xfrm>
          <a:off x="1396351" y="2713"/>
          <a:ext cx="7364652" cy="112521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8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b="1" kern="1200" dirty="0"/>
            <a:t>Kuruma hızı üzerine etki eden faktörler</a:t>
          </a:r>
          <a:endParaRPr lang="tr-TR" sz="3000" kern="1200" dirty="0"/>
        </a:p>
      </dsp:txBody>
      <dsp:txXfrm>
        <a:off x="1396351" y="2713"/>
        <a:ext cx="7364652" cy="1125219"/>
      </dsp:txXfrm>
    </dsp:sp>
    <dsp:sp modelId="{D2162571-8AA1-42DF-B61C-26C04B2C3915}">
      <dsp:nvSpPr>
        <dsp:cNvPr id="0" name=""/>
        <dsp:cNvSpPr/>
      </dsp:nvSpPr>
      <dsp:spPr>
        <a:xfrm>
          <a:off x="91658" y="1600525"/>
          <a:ext cx="4400531" cy="381542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8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b="1" kern="1200" dirty="0">
              <a:solidFill>
                <a:srgbClr val="00B0F0"/>
              </a:solidFill>
            </a:rPr>
            <a:t>Kurutucu koşulları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b="1" kern="1200" dirty="0"/>
            <a:t>havanın kuru termometre sıcaklığı,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b="1" kern="1200" dirty="0" err="1"/>
            <a:t>nisbi</a:t>
          </a:r>
          <a:r>
            <a:rPr lang="tr-TR" sz="3000" b="1" kern="1200" dirty="0"/>
            <a:t> nemi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b="1" kern="1200" dirty="0"/>
            <a:t>hızı </a:t>
          </a:r>
          <a:endParaRPr lang="tr-TR" sz="3000" kern="1200" dirty="0"/>
        </a:p>
      </dsp:txBody>
      <dsp:txXfrm>
        <a:off x="91658" y="1600525"/>
        <a:ext cx="4400531" cy="3815428"/>
      </dsp:txXfrm>
    </dsp:sp>
    <dsp:sp modelId="{C06DEE4A-06D6-49FB-BEB2-3B31F4A3A77B}">
      <dsp:nvSpPr>
        <dsp:cNvPr id="0" name=""/>
        <dsp:cNvSpPr/>
      </dsp:nvSpPr>
      <dsp:spPr>
        <a:xfrm>
          <a:off x="4964782" y="1600525"/>
          <a:ext cx="5100913" cy="370743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8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b="1" kern="1200" dirty="0">
              <a:solidFill>
                <a:srgbClr val="FFFF00"/>
              </a:solidFill>
            </a:rPr>
            <a:t>Kurutulan gıdanın nitelikleri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b="1" kern="1200" dirty="0"/>
            <a:t>su içeriği,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b="1" kern="1200" dirty="0"/>
            <a:t>yüzey alanının hacmine oranı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b="1" kern="1200" dirty="0"/>
            <a:t>nem kaybetmedeki davranışı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b="1" kern="1200" dirty="0"/>
            <a:t>parçacık boyutu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b="1" kern="1200" dirty="0"/>
            <a:t>geometrik şekli</a:t>
          </a:r>
        </a:p>
      </dsp:txBody>
      <dsp:txXfrm>
        <a:off x="4964782" y="1600525"/>
        <a:ext cx="5100913" cy="3707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1310656"/>
            <a:ext cx="5734050" cy="3201129"/>
          </a:xfrm>
        </p:spPr>
        <p:txBody>
          <a:bodyPr anchor="ctr">
            <a:normAutofit fontScale="90000"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</a:t>
            </a:r>
            <a:br>
              <a:rPr lang="tr-TR" sz="4000" dirty="0"/>
            </a:br>
            <a:r>
              <a:rPr lang="tr-TR" dirty="0">
                <a:solidFill>
                  <a:srgbClr val="FF0000"/>
                </a:solidFill>
              </a:rPr>
              <a:t>Kurutma Mekanizması ve Kütle transferi</a:t>
            </a: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</a:t>
            </a:r>
            <a:r>
              <a:rPr lang="tr-TR" sz="240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Farhan ALFİN</a:t>
            </a:r>
            <a:endParaRPr lang="tr-TR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Gıda yüzeyindeki suyun </a:t>
            </a:r>
            <a:r>
              <a:rPr lang="tr-TR" sz="2800" b="1" dirty="0"/>
              <a:t>buharlaşarak ara yüzeye difüzyonu sonucunda, gıdanın yüzeyinde, alt kısımlara kıyasla </a:t>
            </a:r>
            <a:r>
              <a:rPr lang="tr-TR" sz="2800" b="1" dirty="0">
                <a:solidFill>
                  <a:srgbClr val="00B050"/>
                </a:solidFill>
              </a:rPr>
              <a:t>buhar basıncı daha düşük </a:t>
            </a:r>
            <a:r>
              <a:rPr lang="tr-TR" sz="2800" b="1" dirty="0"/>
              <a:t>bir katman ortaya çıkar.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Böylece gıdanın, </a:t>
            </a:r>
            <a:r>
              <a:rPr lang="tr-TR" sz="2800" b="1" dirty="0">
                <a:solidFill>
                  <a:srgbClr val="FF0000"/>
                </a:solidFill>
              </a:rPr>
              <a:t>daha nemli olan iç kısımlarından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70C0"/>
                </a:solidFill>
              </a:rPr>
              <a:t>nem düzeyi çok düşük olan sıcak havaya </a:t>
            </a:r>
            <a:r>
              <a:rPr lang="tr-TR" sz="2800" b="1" dirty="0"/>
              <a:t>doğru, su buharı basıncında bir farklılaşma, </a:t>
            </a:r>
            <a:r>
              <a:rPr lang="tr-TR" sz="2800" b="1" dirty="0" err="1"/>
              <a:t>basamaklaşma</a:t>
            </a:r>
            <a:r>
              <a:rPr lang="tr-TR" sz="2800" b="1" dirty="0"/>
              <a:t> (</a:t>
            </a:r>
            <a:r>
              <a:rPr lang="tr-TR" sz="2800" b="1" dirty="0" err="1"/>
              <a:t>gradient</a:t>
            </a:r>
            <a:r>
              <a:rPr lang="tr-TR" sz="2800" b="1" dirty="0"/>
              <a:t>) oluşur.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Oluşan bu </a:t>
            </a:r>
            <a:r>
              <a:rPr lang="tr-TR" sz="2800" b="1" dirty="0">
                <a:solidFill>
                  <a:srgbClr val="00B050"/>
                </a:solidFill>
              </a:rPr>
              <a:t>su buharı basınç </a:t>
            </a:r>
            <a:r>
              <a:rPr lang="tr-TR" sz="2800" b="1" dirty="0" err="1">
                <a:solidFill>
                  <a:srgbClr val="00B050"/>
                </a:solidFill>
              </a:rPr>
              <a:t>gradienti</a:t>
            </a:r>
            <a:r>
              <a:rPr lang="tr-TR" sz="2800" b="1" dirty="0"/>
              <a:t>, gıdadaki suyun sürekli olarak uzaklaşmasını sağlayan </a:t>
            </a:r>
            <a:r>
              <a:rPr lang="tr-TR" sz="2800" b="1" dirty="0">
                <a:solidFill>
                  <a:srgbClr val="FF0000"/>
                </a:solidFill>
              </a:rPr>
              <a:t>güçtür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2114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Kurumakta olan bir gıdanın </a:t>
            </a:r>
            <a:r>
              <a:rPr lang="tr-TR" sz="2800" b="1" dirty="0">
                <a:solidFill>
                  <a:srgbClr val="0070C0"/>
                </a:solidFill>
              </a:rPr>
              <a:t>iç kısımlarındaki su</a:t>
            </a:r>
            <a:r>
              <a:rPr lang="tr-TR" sz="2800" b="1" dirty="0"/>
              <a:t>, gıdanın yüzeyine </a:t>
            </a:r>
            <a:r>
              <a:rPr lang="tr-TR" sz="2800" b="1" dirty="0">
                <a:solidFill>
                  <a:srgbClr val="00B050"/>
                </a:solidFill>
              </a:rPr>
              <a:t>çeşitli yollarla ulaşmaktadır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Bunların </a:t>
            </a:r>
            <a:r>
              <a:rPr lang="tr-TR" sz="2800" b="1" dirty="0" err="1"/>
              <a:t>başlıcaları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kapillar kuvvetle </a:t>
            </a:r>
            <a:r>
              <a:rPr lang="tr-TR" sz="2800" b="1" dirty="0"/>
              <a:t>"likit (sıvı) hareketi", gıdanın değişik kısımlarında oluşmuş bulunan çözünmüş </a:t>
            </a:r>
            <a:r>
              <a:rPr lang="tr-TR" sz="2800" b="1" dirty="0">
                <a:solidFill>
                  <a:srgbClr val="7030A0"/>
                </a:solidFill>
              </a:rPr>
              <a:t>madde konsantrasyonu </a:t>
            </a:r>
            <a:r>
              <a:rPr lang="tr-TR" sz="2800" b="1" dirty="0" err="1">
                <a:solidFill>
                  <a:srgbClr val="7030A0"/>
                </a:solidFill>
              </a:rPr>
              <a:t>gradientine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/>
              <a:t>dayalı "likit difüzyonu" ve gıda içinde ortaya çıkan buhar basıncı </a:t>
            </a:r>
            <a:r>
              <a:rPr lang="tr-TR" sz="2800" b="1" dirty="0" err="1"/>
              <a:t>gradientine</a:t>
            </a:r>
            <a:r>
              <a:rPr lang="tr-TR" sz="2800" b="1" dirty="0"/>
              <a:t> bağlı olarak iç boşluklarındaki "</a:t>
            </a:r>
            <a:r>
              <a:rPr lang="tr-TR" sz="2800" b="1" dirty="0">
                <a:solidFill>
                  <a:srgbClr val="C00000"/>
                </a:solidFill>
              </a:rPr>
              <a:t>su buharı difüzyonu</a:t>
            </a:r>
            <a:r>
              <a:rPr lang="tr-TR" sz="2800" b="1" dirty="0"/>
              <a:t>" gibi mekanizmalardır.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94153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A9D345C-68ED-45FC-A2EA-660A43221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471487"/>
            <a:ext cx="8572500" cy="5915025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00BFE492-B59D-4614-9294-A2730323833A}"/>
              </a:ext>
            </a:extLst>
          </p:cNvPr>
          <p:cNvSpPr/>
          <p:nvPr/>
        </p:nvSpPr>
        <p:spPr>
          <a:xfrm>
            <a:off x="6811748" y="584261"/>
            <a:ext cx="18355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2800" b="1" dirty="0"/>
              <a:t>Kuru hava</a:t>
            </a:r>
            <a:endParaRPr lang="tr-TR" sz="2800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085FB921-4181-48E7-AEC5-22E19CECE914}"/>
              </a:ext>
            </a:extLst>
          </p:cNvPr>
          <p:cNvSpPr/>
          <p:nvPr/>
        </p:nvSpPr>
        <p:spPr>
          <a:xfrm>
            <a:off x="4692002" y="5350225"/>
            <a:ext cx="122315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2800" b="1" dirty="0"/>
              <a:t> Nem </a:t>
            </a:r>
            <a:endParaRPr lang="tr-TR" sz="2800" dirty="0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38B04FE3-BC11-44D4-8B91-9C2B90D02FB1}"/>
              </a:ext>
            </a:extLst>
          </p:cNvPr>
          <p:cNvSpPr/>
          <p:nvPr/>
        </p:nvSpPr>
        <p:spPr>
          <a:xfrm>
            <a:off x="7612116" y="5738818"/>
            <a:ext cx="2362570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2800" b="1" dirty="0"/>
              <a:t>Gıda hücreler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3680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Kurumaya ilişkin deneysel veriler</a:t>
            </a:r>
            <a:r>
              <a:rPr lang="tr-TR" sz="2800" b="1" dirty="0"/>
              <a:t>, kuruma sırasında </a:t>
            </a:r>
            <a:r>
              <a:rPr lang="tr-TR" sz="2800" b="1" dirty="0">
                <a:solidFill>
                  <a:srgbClr val="12821F"/>
                </a:solidFill>
              </a:rPr>
              <a:t>zamana bağlı </a:t>
            </a:r>
            <a:r>
              <a:rPr lang="tr-TR" sz="2800" b="1" dirty="0">
                <a:solidFill>
                  <a:srgbClr val="0070C0"/>
                </a:solidFill>
              </a:rPr>
              <a:t>ağırlık azalması</a:t>
            </a:r>
            <a:r>
              <a:rPr lang="tr-TR" sz="2800" b="1" dirty="0">
                <a:solidFill>
                  <a:srgbClr val="12821F"/>
                </a:solidFill>
              </a:rPr>
              <a:t>,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7030A0"/>
                </a:solidFill>
              </a:rPr>
              <a:t>havanın ıslak ve kuru termometre sıcaklıkları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C00000"/>
                </a:solidFill>
              </a:rPr>
              <a:t>kurutulan materyalin sıcaklığındaki </a:t>
            </a:r>
            <a:r>
              <a:rPr lang="tr-TR" sz="2800" b="1" dirty="0"/>
              <a:t>değişmeler gibi çeşitli faktörlerin ölçülmesiyle sağlanır.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veriler çeşitli açılardan değerlendirilerek ve grafiklere işlenerek </a:t>
            </a:r>
            <a:r>
              <a:rPr lang="tr-TR" sz="2800" b="1" dirty="0">
                <a:solidFill>
                  <a:srgbClr val="00B050"/>
                </a:solidFill>
              </a:rPr>
              <a:t>farklı tipte </a:t>
            </a:r>
            <a:r>
              <a:rPr lang="tr-TR" sz="2800" b="1" dirty="0">
                <a:solidFill>
                  <a:srgbClr val="FF0000"/>
                </a:solidFill>
              </a:rPr>
              <a:t>kuruma eğrileri </a:t>
            </a:r>
            <a:r>
              <a:rPr lang="tr-TR" sz="2800" b="1" dirty="0"/>
              <a:t>elde edilmektedir.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Şekil'de</a:t>
            </a:r>
            <a:r>
              <a:rPr lang="tr-TR" sz="2800" b="1" dirty="0"/>
              <a:t> bu tarzda oluşturulmuş </a:t>
            </a:r>
            <a:r>
              <a:rPr lang="tr-TR" sz="2800" b="1" dirty="0">
                <a:solidFill>
                  <a:srgbClr val="C00000"/>
                </a:solidFill>
              </a:rPr>
              <a:t>üç farklı kuruma eğrisi </a:t>
            </a:r>
            <a:r>
              <a:rPr lang="tr-TR" sz="2800" b="1" dirty="0"/>
              <a:t>verilmiştir.</a:t>
            </a:r>
          </a:p>
        </p:txBody>
      </p:sp>
    </p:spTree>
    <p:extLst>
      <p:ext uri="{BB962C8B-B14F-4D97-AF65-F5344CB8AC3E}">
        <p14:creationId xmlns:p14="http://schemas.microsoft.com/office/powerpoint/2010/main" val="346807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D789FE6-A617-4B9F-A5DD-9237B7A4E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7782" y="3643312"/>
            <a:ext cx="4857750" cy="3214688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0CB117FD-ED1F-4A4F-9864-04500CBEF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782" y="112568"/>
            <a:ext cx="4857750" cy="314325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F0EF5234-857E-4A36-A0CD-88A53EE77E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637" y="126855"/>
            <a:ext cx="4857750" cy="3114675"/>
          </a:xfrm>
          <a:prstGeom prst="rect">
            <a:avLst/>
          </a:prstGeom>
        </p:spPr>
      </p:pic>
      <p:sp>
        <p:nvSpPr>
          <p:cNvPr id="10" name="Dikdörtgen 9">
            <a:extLst>
              <a:ext uri="{FF2B5EF4-FFF2-40B4-BE49-F238E27FC236}">
                <a16:creationId xmlns:a16="http://schemas.microsoft.com/office/drawing/2014/main" id="{C4A0C453-3C65-4499-8267-D99A1E4F7AD5}"/>
              </a:ext>
            </a:extLst>
          </p:cNvPr>
          <p:cNvSpPr/>
          <p:nvPr/>
        </p:nvSpPr>
        <p:spPr>
          <a:xfrm>
            <a:off x="2308207" y="3304082"/>
            <a:ext cx="1196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Nem-süre</a:t>
            </a:r>
            <a:endParaRPr lang="tr-TR" dirty="0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D4B22FA-2EDA-4472-8665-CB3202A88920}"/>
              </a:ext>
            </a:extLst>
          </p:cNvPr>
          <p:cNvSpPr/>
          <p:nvPr/>
        </p:nvSpPr>
        <p:spPr>
          <a:xfrm>
            <a:off x="7952352" y="3208830"/>
            <a:ext cx="1948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Kuruma hızı-süre</a:t>
            </a:r>
            <a:endParaRPr lang="tr-TR" dirty="0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DB41D775-BF5C-4675-9AEB-848F1CC38A84}"/>
              </a:ext>
            </a:extLst>
          </p:cNvPr>
          <p:cNvSpPr/>
          <p:nvPr/>
        </p:nvSpPr>
        <p:spPr>
          <a:xfrm>
            <a:off x="4418428" y="5768232"/>
            <a:ext cx="2362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Kuruma sıcaklık-süre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838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Şekil'da</a:t>
            </a:r>
            <a:r>
              <a:rPr lang="tr-TR" sz="2800" b="1" dirty="0"/>
              <a:t> ise, </a:t>
            </a:r>
            <a:r>
              <a:rPr lang="tr-TR" sz="2800" b="1" dirty="0">
                <a:solidFill>
                  <a:srgbClr val="FF0000"/>
                </a:solidFill>
              </a:rPr>
              <a:t>kuruma hızı eğrisi </a:t>
            </a:r>
            <a:r>
              <a:rPr lang="tr-TR" sz="2800" b="1" dirty="0"/>
              <a:t>daha ayrıntılı olarak gösterilmiştir.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538CB28-8F36-49B1-A8CF-67389019B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26" y="1720453"/>
            <a:ext cx="10288095" cy="5012857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9182416B-3322-449C-A792-DB0D8FFD2533}"/>
              </a:ext>
            </a:extLst>
          </p:cNvPr>
          <p:cNvSpPr/>
          <p:nvPr/>
        </p:nvSpPr>
        <p:spPr>
          <a:xfrm rot="16200000">
            <a:off x="535984" y="4555352"/>
            <a:ext cx="161372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000" b="1" dirty="0"/>
              <a:t>Kuruma hızı</a:t>
            </a:r>
            <a:endParaRPr lang="tr-TR" sz="20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913E244A-EE63-4B3F-8D0C-3AADD2546031}"/>
              </a:ext>
            </a:extLst>
          </p:cNvPr>
          <p:cNvSpPr/>
          <p:nvPr/>
        </p:nvSpPr>
        <p:spPr>
          <a:xfrm>
            <a:off x="2507673" y="2313708"/>
            <a:ext cx="1662545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000" b="1" dirty="0"/>
              <a:t>Sabit hız</a:t>
            </a:r>
            <a:endParaRPr lang="tr-TR" sz="2000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72A28A6-3DCB-47E4-A33E-3B9E6234B3D8}"/>
              </a:ext>
            </a:extLst>
          </p:cNvPr>
          <p:cNvSpPr/>
          <p:nvPr/>
        </p:nvSpPr>
        <p:spPr>
          <a:xfrm>
            <a:off x="7966366" y="2341418"/>
            <a:ext cx="1662545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000" b="1" dirty="0"/>
              <a:t>Sabit hız</a:t>
            </a:r>
            <a:endParaRPr lang="tr-TR" sz="2000" dirty="0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66E5F033-2407-4A8A-B3FD-5C6A31B13379}"/>
              </a:ext>
            </a:extLst>
          </p:cNvPr>
          <p:cNvSpPr/>
          <p:nvPr/>
        </p:nvSpPr>
        <p:spPr>
          <a:xfrm rot="16200000">
            <a:off x="5685844" y="4555352"/>
            <a:ext cx="161372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000" b="1" dirty="0"/>
              <a:t>Kuruma hızı</a:t>
            </a:r>
            <a:endParaRPr lang="tr-TR" sz="2000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DDC2D4C5-8988-4770-8046-093C20BCF2C9}"/>
              </a:ext>
            </a:extLst>
          </p:cNvPr>
          <p:cNvSpPr/>
          <p:nvPr/>
        </p:nvSpPr>
        <p:spPr>
          <a:xfrm>
            <a:off x="7716985" y="6305490"/>
            <a:ext cx="1662545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000" b="1" dirty="0"/>
              <a:t>Nem İçeriği</a:t>
            </a:r>
            <a:endParaRPr lang="tr-TR" sz="2000" dirty="0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B94FF946-C344-429B-9BDB-79084229D66B}"/>
              </a:ext>
            </a:extLst>
          </p:cNvPr>
          <p:cNvSpPr/>
          <p:nvPr/>
        </p:nvSpPr>
        <p:spPr>
          <a:xfrm>
            <a:off x="2424549" y="6263092"/>
            <a:ext cx="1856509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000" b="1" dirty="0"/>
              <a:t>Kuruma süresi</a:t>
            </a:r>
            <a:endParaRPr lang="tr-TR" sz="2000" dirty="0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9A35C9A7-4117-42DC-B7B7-891A460DF886}"/>
              </a:ext>
            </a:extLst>
          </p:cNvPr>
          <p:cNvSpPr/>
          <p:nvPr/>
        </p:nvSpPr>
        <p:spPr>
          <a:xfrm>
            <a:off x="2025126" y="310341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B</a:t>
            </a:r>
            <a:endParaRPr lang="tr-TR" sz="2000" dirty="0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475449DF-C452-406D-A2A7-BCA7417793AC}"/>
              </a:ext>
            </a:extLst>
          </p:cNvPr>
          <p:cNvSpPr/>
          <p:nvPr/>
        </p:nvSpPr>
        <p:spPr>
          <a:xfrm>
            <a:off x="2931355" y="3103413"/>
            <a:ext cx="354584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/>
              <a:t>C</a:t>
            </a:r>
            <a:endParaRPr lang="tr-TR" sz="2000" dirty="0"/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52BE78BE-3CCF-4BD4-9C21-13A9B5B3C512}"/>
              </a:ext>
            </a:extLst>
          </p:cNvPr>
          <p:cNvSpPr/>
          <p:nvPr/>
        </p:nvSpPr>
        <p:spPr>
          <a:xfrm>
            <a:off x="4145331" y="4239490"/>
            <a:ext cx="354584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/>
              <a:t>D</a:t>
            </a:r>
            <a:endParaRPr lang="tr-TR" sz="2000" dirty="0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7043F19C-0044-4916-8BF0-A43127AA7960}"/>
              </a:ext>
            </a:extLst>
          </p:cNvPr>
          <p:cNvSpPr/>
          <p:nvPr/>
        </p:nvSpPr>
        <p:spPr>
          <a:xfrm>
            <a:off x="5439028" y="5362214"/>
            <a:ext cx="322524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dirty="0"/>
              <a:t>E</a:t>
            </a:r>
            <a:endParaRPr lang="tr-TR" sz="2000" dirty="0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446BC579-30AF-4932-BFE9-285FDB65E512}"/>
              </a:ext>
            </a:extLst>
          </p:cNvPr>
          <p:cNvSpPr/>
          <p:nvPr/>
        </p:nvSpPr>
        <p:spPr>
          <a:xfrm>
            <a:off x="3559462" y="3172002"/>
            <a:ext cx="232473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tx2"/>
                </a:solidFill>
              </a:rPr>
              <a:t>İlk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tr-TR" b="1" dirty="0">
                <a:solidFill>
                  <a:schemeClr val="tx2"/>
                </a:solidFill>
              </a:rPr>
              <a:t>azalan hızda süre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E63D75DB-6311-4224-BEAE-1632A746A9C7}"/>
              </a:ext>
            </a:extLst>
          </p:cNvPr>
          <p:cNvSpPr/>
          <p:nvPr/>
        </p:nvSpPr>
        <p:spPr>
          <a:xfrm>
            <a:off x="6977675" y="3033502"/>
            <a:ext cx="197738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chemeClr val="tx2"/>
                </a:solidFill>
              </a:rPr>
              <a:t>İlk azalan hızda süre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5BAE1C47-E33D-4CD4-B674-34A4B4DC003A}"/>
              </a:ext>
            </a:extLst>
          </p:cNvPr>
          <p:cNvSpPr/>
          <p:nvPr/>
        </p:nvSpPr>
        <p:spPr>
          <a:xfrm>
            <a:off x="2249075" y="5035904"/>
            <a:ext cx="267392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chemeClr val="tx2"/>
                </a:solidFill>
              </a:rPr>
              <a:t>İkinci azalan hızda süre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2A6525B2-5B3D-4AA2-89B8-C6EB42D218B3}"/>
              </a:ext>
            </a:extLst>
          </p:cNvPr>
          <p:cNvSpPr/>
          <p:nvPr/>
        </p:nvSpPr>
        <p:spPr>
          <a:xfrm>
            <a:off x="7716985" y="5514313"/>
            <a:ext cx="267392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chemeClr val="tx2"/>
                </a:solidFill>
              </a:rPr>
              <a:t>İkinci azalan hızda süre</a:t>
            </a:r>
            <a:endParaRPr lang="tr-T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80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Islak bir gıda</a:t>
            </a:r>
            <a:r>
              <a:rPr lang="tr-TR" sz="2800" b="1" dirty="0"/>
              <a:t>, bir </a:t>
            </a:r>
            <a:r>
              <a:rPr lang="tr-TR" sz="2800" b="1" dirty="0">
                <a:solidFill>
                  <a:srgbClr val="FF0000"/>
                </a:solidFill>
              </a:rPr>
              <a:t>sıcak hava </a:t>
            </a:r>
            <a:r>
              <a:rPr lang="tr-TR" sz="2800" b="1" dirty="0"/>
              <a:t>kurutucusuna yerleştirilince, </a:t>
            </a:r>
            <a:r>
              <a:rPr lang="tr-TR" sz="2800" b="1" dirty="0">
                <a:solidFill>
                  <a:srgbClr val="00B050"/>
                </a:solidFill>
              </a:rPr>
              <a:t>gıda yüzeyi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sıcak havanın ıslak termometre </a:t>
            </a:r>
            <a:r>
              <a:rPr lang="tr-TR" sz="2800" b="1" dirty="0"/>
              <a:t>derecesine erişene kadar </a:t>
            </a:r>
            <a:r>
              <a:rPr lang="tr-TR" sz="2800" b="1" dirty="0">
                <a:solidFill>
                  <a:srgbClr val="0070C0"/>
                </a:solidFill>
              </a:rPr>
              <a:t>kısa süreli </a:t>
            </a:r>
            <a:r>
              <a:rPr lang="tr-TR" sz="2800" b="1" dirty="0"/>
              <a:t>bir dengeleme </a:t>
            </a:r>
            <a:r>
              <a:rPr lang="tr-TR" sz="2800" b="1" dirty="0" err="1"/>
              <a:t>peryotu</a:t>
            </a:r>
            <a:r>
              <a:rPr lang="tr-TR" sz="2800" b="1" dirty="0"/>
              <a:t> geçer.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kısa süre </a:t>
            </a:r>
            <a:r>
              <a:rPr lang="tr-TR" sz="2800" b="1" dirty="0" err="1"/>
              <a:t>Şekil'da</a:t>
            </a:r>
            <a:r>
              <a:rPr lang="tr-TR" sz="2800" b="1" dirty="0"/>
              <a:t> A-B arası ile temsil edilmektedir.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9FAC8CB-9FE2-40F1-8091-79ACF5025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018" y="3255818"/>
            <a:ext cx="4857750" cy="3214688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A2C3920E-77AC-4AD9-B66D-CD5EFB619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446" y="3233680"/>
            <a:ext cx="5873024" cy="290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70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kurutucuya yerleştirilen </a:t>
            </a:r>
            <a:r>
              <a:rPr lang="tr-TR" sz="2800" b="1" dirty="0">
                <a:solidFill>
                  <a:srgbClr val="7030A0"/>
                </a:solidFill>
              </a:rPr>
              <a:t>gıdanın sıcaklığı yüksekse</a:t>
            </a:r>
            <a:r>
              <a:rPr lang="tr-TR" sz="2800" b="1" dirty="0"/>
              <a:t>, bu dengeleme süresini A’-B temsil etmektedir.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Çok kısa olan dengelenme süreci sonunda, </a:t>
            </a:r>
            <a:r>
              <a:rPr lang="tr-TR" sz="2800" b="1" dirty="0">
                <a:solidFill>
                  <a:srgbClr val="0070C0"/>
                </a:solidFill>
              </a:rPr>
              <a:t>gıda yüzeyinden suyun </a:t>
            </a:r>
            <a:r>
              <a:rPr lang="tr-TR" sz="2800" b="1" dirty="0">
                <a:solidFill>
                  <a:srgbClr val="FF0000"/>
                </a:solidFill>
              </a:rPr>
              <a:t>buharlaşmasıyla</a:t>
            </a:r>
            <a:r>
              <a:rPr lang="tr-TR" sz="2800" b="1" dirty="0"/>
              <a:t> kuruma </a:t>
            </a:r>
            <a:r>
              <a:rPr lang="tr-TR" sz="2800" b="1" dirty="0">
                <a:solidFill>
                  <a:srgbClr val="00B050"/>
                </a:solidFill>
              </a:rPr>
              <a:t>başlar</a:t>
            </a:r>
            <a:r>
              <a:rPr lang="tr-TR" sz="2800" b="1" dirty="0"/>
              <a:t> (B).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3A32DA2-E151-4EE7-B155-24710C7B7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018" y="3255818"/>
            <a:ext cx="4857750" cy="3214688"/>
          </a:xfrm>
          <a:prstGeom prst="rect">
            <a:avLst/>
          </a:prstGeom>
        </p:spPr>
      </p:pic>
      <p:pic>
        <p:nvPicPr>
          <p:cNvPr id="20" name="Resim 19">
            <a:extLst>
              <a:ext uri="{FF2B5EF4-FFF2-40B4-BE49-F238E27FC236}">
                <a16:creationId xmlns:a16="http://schemas.microsoft.com/office/drawing/2014/main" id="{8DE244E3-5EE4-4166-917F-E512FE973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446" y="3233680"/>
            <a:ext cx="5873024" cy="290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7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Bu aşamada yüzeyde </a:t>
            </a:r>
            <a:r>
              <a:rPr lang="tr-TR" sz="2800" b="1" dirty="0">
                <a:solidFill>
                  <a:srgbClr val="0070C0"/>
                </a:solidFill>
              </a:rPr>
              <a:t>en zayıf şekilde bağlanmış olan su</a:t>
            </a:r>
            <a:r>
              <a:rPr lang="tr-TR" sz="2800" b="1" dirty="0"/>
              <a:t>, kolaylıkla buharlaşarak uzaklaşır.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Kurumanın bu döneminde yüzeyde su aktivitesi, a</a:t>
            </a:r>
            <a:r>
              <a:rPr lang="tr-TR" sz="2800" b="1" baseline="-25000" dirty="0"/>
              <a:t>w</a:t>
            </a:r>
            <a:r>
              <a:rPr lang="tr-TR" sz="2800" b="1" dirty="0"/>
              <a:t>=1.0'e çok yakındır.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Yüzey kurudukça </a:t>
            </a:r>
            <a:r>
              <a:rPr lang="tr-TR" sz="2800" b="1" dirty="0">
                <a:solidFill>
                  <a:srgbClr val="00B050"/>
                </a:solidFill>
              </a:rPr>
              <a:t>alt katmanlardaki su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çeşitli mekanizmalarla yüzeye hareket eder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918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Alt katmanlardaki suyun </a:t>
            </a:r>
            <a:r>
              <a:rPr lang="tr-TR" sz="2800" b="1" dirty="0">
                <a:solidFill>
                  <a:srgbClr val="7030A0"/>
                </a:solidFill>
              </a:rPr>
              <a:t>yüzeye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ulaşma hızı</a:t>
            </a:r>
            <a:r>
              <a:rPr lang="tr-TR" sz="2800" b="1" dirty="0"/>
              <a:t>, yüzeyde gerçekleşen buharlaşmaya eşit olduğu sürece, </a:t>
            </a:r>
            <a:r>
              <a:rPr lang="tr-TR" sz="2800" b="1" dirty="0">
                <a:solidFill>
                  <a:srgbClr val="0070C0"/>
                </a:solidFill>
              </a:rPr>
              <a:t>buharlaşma hızı sabit kalır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 anlamı; "</a:t>
            </a:r>
            <a:r>
              <a:rPr lang="tr-TR" sz="2800" b="1" dirty="0">
                <a:solidFill>
                  <a:srgbClr val="0070C0"/>
                </a:solidFill>
              </a:rPr>
              <a:t>eşit zaman diliminde aynı miktar suyun buharlaşmakta</a:t>
            </a:r>
            <a:r>
              <a:rPr lang="tr-TR" sz="2800" b="1" dirty="0"/>
              <a:t>" olmasıdır.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Bu süreçte </a:t>
            </a:r>
            <a:r>
              <a:rPr lang="tr-TR" sz="2800" b="1" dirty="0">
                <a:solidFill>
                  <a:srgbClr val="7030A0"/>
                </a:solidFill>
              </a:rPr>
              <a:t>yüzey sürekli olarak ıslak kalır </a:t>
            </a:r>
            <a:r>
              <a:rPr lang="tr-TR" sz="2800" b="1" dirty="0"/>
              <a:t>ve kuruma sanki bir kaptaki serbest suyun buharlaşması gibi gerçekleşir.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şekildeki buharlaşmanın gerçekleştiği aşamaya "</a:t>
            </a:r>
            <a:r>
              <a:rPr lang="tr-TR" sz="2800" b="1" dirty="0">
                <a:solidFill>
                  <a:srgbClr val="7030A0"/>
                </a:solidFill>
              </a:rPr>
              <a:t>sabit hızda kuruma aşaması</a:t>
            </a:r>
            <a:r>
              <a:rPr lang="tr-TR" sz="2800" b="1" dirty="0"/>
              <a:t>" denir. </a:t>
            </a:r>
          </a:p>
        </p:txBody>
      </p:sp>
    </p:spTree>
    <p:extLst>
      <p:ext uri="{BB962C8B-B14F-4D97-AF65-F5344CB8AC3E}">
        <p14:creationId xmlns:p14="http://schemas.microsoft.com/office/powerpoint/2010/main" val="132055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Kuruma Olayının Mekanizması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Kütle Transferi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32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spcBef>
                <a:spcPts val="60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Şekil'da</a:t>
            </a:r>
            <a:r>
              <a:rPr lang="tr-TR" sz="2800" b="1" dirty="0"/>
              <a:t> bu dönem (</a:t>
            </a:r>
            <a:r>
              <a:rPr lang="tr-TR" sz="2800" b="1" dirty="0">
                <a:solidFill>
                  <a:srgbClr val="0070C0"/>
                </a:solidFill>
              </a:rPr>
              <a:t>B-C arası</a:t>
            </a:r>
            <a:r>
              <a:rPr lang="tr-TR" sz="2800" b="1" dirty="0"/>
              <a:t>) yatay doğru ile temsil edilmektedir. 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DE5F095A-74F8-4A17-AEBF-8FBCB4EE2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074" y="1633970"/>
            <a:ext cx="102870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84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Sabit hızda kuruma aşaması, her gıdada kendine </a:t>
            </a:r>
            <a:r>
              <a:rPr lang="tr-TR" sz="2800" b="1" dirty="0">
                <a:solidFill>
                  <a:srgbClr val="7030A0"/>
                </a:solidFill>
              </a:rPr>
              <a:t>özgü bir nem düzeyine </a:t>
            </a:r>
            <a:r>
              <a:rPr lang="tr-TR" sz="2800" b="1" dirty="0"/>
              <a:t>kadar sürer. </a:t>
            </a:r>
            <a:endParaRPr lang="en-US" sz="2800" b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Sabit hızda kuruma aşamasının sona erdiği anda, gıdanın içermekte olduğu nem düzeyi "</a:t>
            </a:r>
            <a:r>
              <a:rPr lang="tr-TR" sz="2800" b="1" dirty="0">
                <a:solidFill>
                  <a:srgbClr val="FF0000"/>
                </a:solidFill>
              </a:rPr>
              <a:t>kritik nem</a:t>
            </a:r>
            <a:r>
              <a:rPr lang="tr-TR" sz="2800" b="1" dirty="0"/>
              <a:t>" olarak adlandırılmaktadır. </a:t>
            </a:r>
            <a:endParaRPr lang="en-US" sz="2800" b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Kurutmada kritik nem düzeyine ulaşıldıktan sonraki kuruma süresince, </a:t>
            </a:r>
            <a:r>
              <a:rPr lang="tr-TR" sz="2800" b="1" dirty="0">
                <a:solidFill>
                  <a:srgbClr val="0070C0"/>
                </a:solidFill>
              </a:rPr>
              <a:t>kuruma hızı gittikçe düşer</a:t>
            </a:r>
            <a:r>
              <a:rPr lang="tr-TR" sz="2800" b="1" dirty="0"/>
              <a:t>. </a:t>
            </a:r>
            <a:endParaRPr lang="en-US" sz="2800" b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aşamaya "</a:t>
            </a:r>
            <a:r>
              <a:rPr lang="tr-TR" sz="2800" b="1" dirty="0">
                <a:solidFill>
                  <a:srgbClr val="C00000"/>
                </a:solidFill>
              </a:rPr>
              <a:t>azalan hızda kuruma aşaması</a:t>
            </a:r>
            <a:r>
              <a:rPr lang="tr-TR" sz="2800" b="1" dirty="0"/>
              <a:t>" denir.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6213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Şekil’da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C00000"/>
                </a:solidFill>
              </a:rPr>
              <a:t>C noktası</a:t>
            </a:r>
            <a:r>
              <a:rPr lang="tr-TR" sz="2800" b="1" dirty="0"/>
              <a:t>, kritik neme ulaşıldığını, C-E arası ise azalan hızda kuruma aşamasını temsil etmektedir. </a:t>
            </a:r>
            <a:endParaRPr lang="en-US" sz="2800" b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Azalan hızda kuruma sürecinde </a:t>
            </a:r>
            <a:r>
              <a:rPr lang="tr-TR" sz="2800" b="1" dirty="0">
                <a:solidFill>
                  <a:srgbClr val="0070C0"/>
                </a:solidFill>
              </a:rPr>
              <a:t>eşit zaman diliminde uzaklaşan su miktarı </a:t>
            </a:r>
            <a:r>
              <a:rPr lang="tr-TR" sz="2800" b="1" dirty="0">
                <a:solidFill>
                  <a:srgbClr val="00B050"/>
                </a:solidFill>
              </a:rPr>
              <a:t>gittikçe azalmaktadır</a:t>
            </a:r>
            <a:r>
              <a:rPr lang="tr-TR" sz="2800" b="1" dirty="0"/>
              <a:t>. </a:t>
            </a:r>
            <a:endParaRPr lang="en-US" sz="2800" b="1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49CAFC2-C320-48F5-A94A-155208053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682" y="3244013"/>
            <a:ext cx="6552636" cy="323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1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Azalan hızda kuruma süreci, gıdanın "</a:t>
            </a:r>
            <a:r>
              <a:rPr lang="tr-TR" sz="2800" b="1" dirty="0">
                <a:solidFill>
                  <a:srgbClr val="0070C0"/>
                </a:solidFill>
              </a:rPr>
              <a:t>denge nemine</a:t>
            </a:r>
            <a:r>
              <a:rPr lang="tr-TR" sz="2800" b="1" dirty="0"/>
              <a:t>" erişmesine kadar devam eder ve denge nemine erişilince </a:t>
            </a:r>
            <a:r>
              <a:rPr lang="tr-TR" sz="2800" b="1" dirty="0">
                <a:solidFill>
                  <a:srgbClr val="FF0000"/>
                </a:solidFill>
              </a:rPr>
              <a:t>kuruma hızı sıfıra ulaşır</a:t>
            </a:r>
            <a:r>
              <a:rPr lang="tr-TR" sz="2800" b="1" dirty="0"/>
              <a:t>. </a:t>
            </a:r>
            <a:endParaRPr lang="en-US" sz="2800" b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Şekil'da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E noktası, denge nemine </a:t>
            </a:r>
            <a:r>
              <a:rPr lang="tr-TR" sz="2800" b="1" dirty="0"/>
              <a:t>erişildiği noktadır.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2EDC41B-DB94-4904-8EE6-F5BE9010C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0528" y="3048000"/>
            <a:ext cx="7230944" cy="357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5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Bilindiği gibi burada sözü edilen </a:t>
            </a:r>
            <a:r>
              <a:rPr lang="tr-TR" sz="2800" b="1" dirty="0">
                <a:solidFill>
                  <a:srgbClr val="00B050"/>
                </a:solidFill>
              </a:rPr>
              <a:t>denge nemi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kurutucu havanın nemi </a:t>
            </a:r>
            <a:r>
              <a:rPr lang="tr-TR" sz="2800" b="1" dirty="0"/>
              <a:t>ile </a:t>
            </a:r>
            <a:r>
              <a:rPr lang="tr-TR" sz="2800" b="1" dirty="0">
                <a:solidFill>
                  <a:srgbClr val="0070C0"/>
                </a:solidFill>
              </a:rPr>
              <a:t>gıda neminin </a:t>
            </a:r>
            <a:r>
              <a:rPr lang="tr-TR" sz="2800" b="1" dirty="0"/>
              <a:t>dengeye eriştiği zamanki nem içeriğidir.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Kurutmada kullanılmakta olan </a:t>
            </a:r>
            <a:r>
              <a:rPr lang="tr-TR" sz="2800" b="1" dirty="0">
                <a:solidFill>
                  <a:srgbClr val="00B050"/>
                </a:solidFill>
              </a:rPr>
              <a:t>havanın nitelikleri </a:t>
            </a:r>
            <a:r>
              <a:rPr lang="tr-TR" sz="2800" b="1" dirty="0">
                <a:solidFill>
                  <a:srgbClr val="0070C0"/>
                </a:solidFill>
              </a:rPr>
              <a:t>değişmediği sürece,</a:t>
            </a:r>
            <a:r>
              <a:rPr lang="tr-TR" sz="2800" b="1" dirty="0"/>
              <a:t> erişilmiş bulunan denge neminden daha ileri düzeyde bir </a:t>
            </a:r>
            <a:r>
              <a:rPr lang="tr-TR" sz="2800" b="1" dirty="0">
                <a:solidFill>
                  <a:srgbClr val="FF0000"/>
                </a:solidFill>
              </a:rPr>
              <a:t>kurutma olanağı yoktur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4636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Görüldüğü gibi her gıda, kendine </a:t>
            </a:r>
            <a:r>
              <a:rPr lang="tr-TR" sz="2800" b="1" dirty="0">
                <a:solidFill>
                  <a:srgbClr val="FF0000"/>
                </a:solidFill>
              </a:rPr>
              <a:t>özgü bir neme </a:t>
            </a:r>
            <a:r>
              <a:rPr lang="tr-TR" sz="2800" b="1" dirty="0"/>
              <a:t>kadar (kritik nem) </a:t>
            </a:r>
            <a:r>
              <a:rPr lang="tr-TR" sz="2800" b="1" dirty="0">
                <a:solidFill>
                  <a:srgbClr val="00B050"/>
                </a:solidFill>
              </a:rPr>
              <a:t>sabit hızda kurumaktadır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Bununla birlikte </a:t>
            </a:r>
            <a:r>
              <a:rPr lang="tr-TR" sz="2800" b="1" dirty="0">
                <a:solidFill>
                  <a:srgbClr val="7030A0"/>
                </a:solidFill>
              </a:rPr>
              <a:t>kritik nem düzeyi </a:t>
            </a:r>
            <a:r>
              <a:rPr lang="tr-TR" sz="2800" b="1" dirty="0"/>
              <a:t>kurutucudaki </a:t>
            </a:r>
            <a:r>
              <a:rPr lang="tr-TR" sz="2800" b="1" dirty="0">
                <a:solidFill>
                  <a:srgbClr val="0070C0"/>
                </a:solidFill>
              </a:rPr>
              <a:t>gıdanın miktarına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kuruma hızına </a:t>
            </a:r>
            <a:r>
              <a:rPr lang="tr-TR" sz="2800" b="1" dirty="0"/>
              <a:t>bağlı olarak bir miktar değişebilmektedir.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Diğer taraftan </a:t>
            </a:r>
            <a:r>
              <a:rPr lang="tr-TR" sz="2800" b="1" dirty="0">
                <a:solidFill>
                  <a:srgbClr val="FF0000"/>
                </a:solidFill>
              </a:rPr>
              <a:t>higroskobik</a:t>
            </a:r>
            <a:r>
              <a:rPr lang="tr-TR" sz="2800" b="1" dirty="0"/>
              <a:t> nitelikte olan gıdalar, </a:t>
            </a:r>
            <a:r>
              <a:rPr lang="tr-TR" sz="2800" b="1" dirty="0">
                <a:solidFill>
                  <a:srgbClr val="00B050"/>
                </a:solidFill>
              </a:rPr>
              <a:t>birden fazla azalan hızda kuruma aşaması </a:t>
            </a:r>
            <a:r>
              <a:rPr lang="tr-TR" sz="2800" b="1" dirty="0"/>
              <a:t>göstermektedirler.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Şekil'da</a:t>
            </a:r>
            <a:r>
              <a:rPr lang="tr-TR" sz="2800" b="1" dirty="0"/>
              <a:t>, iki tane azalan hızda kuruma aşaması (C-D, ve D-E)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6309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Sabit hızda kuruma aşamasının </a:t>
            </a:r>
            <a:r>
              <a:rPr lang="tr-TR" sz="2800" b="1" dirty="0"/>
              <a:t>başarılı bir şekilde sürdürülerek etkin bir kuruma sağlanabilmesi için, </a:t>
            </a:r>
            <a:r>
              <a:rPr lang="tr-TR" sz="2800" b="1" dirty="0">
                <a:solidFill>
                  <a:srgbClr val="FF0000"/>
                </a:solidFill>
              </a:rPr>
              <a:t>havanın üç niteliğinin </a:t>
            </a:r>
            <a:r>
              <a:rPr lang="tr-TR" sz="2800" b="1" dirty="0"/>
              <a:t>dikkatle kontrol altında tutulması gerekmektedir.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Bunlar, </a:t>
            </a:r>
          </a:p>
          <a:p>
            <a:pPr lvl="1" algn="l" rtl="0">
              <a:lnSpc>
                <a:spcPct val="150000"/>
              </a:lnSpc>
            </a:pPr>
            <a:r>
              <a:rPr lang="tr-TR" sz="2800" b="1" dirty="0"/>
              <a:t>hava </a:t>
            </a:r>
            <a:r>
              <a:rPr lang="tr-TR" sz="2800" b="1" dirty="0">
                <a:solidFill>
                  <a:srgbClr val="FF0000"/>
                </a:solidFill>
              </a:rPr>
              <a:t>sıcaklığının</a:t>
            </a:r>
            <a:r>
              <a:rPr lang="tr-TR" sz="2800" b="1" dirty="0"/>
              <a:t> orta düzeyde bulunması, </a:t>
            </a:r>
          </a:p>
          <a:p>
            <a:pPr lvl="1" algn="l" rtl="0">
              <a:lnSpc>
                <a:spcPct val="150000"/>
              </a:lnSpc>
            </a:pPr>
            <a:r>
              <a:rPr lang="tr-TR" sz="2800" b="1" dirty="0"/>
              <a:t>hava </a:t>
            </a:r>
            <a:r>
              <a:rPr lang="tr-TR" sz="2800" b="1" dirty="0">
                <a:solidFill>
                  <a:srgbClr val="0070C0"/>
                </a:solidFill>
              </a:rPr>
              <a:t>neminin</a:t>
            </a:r>
            <a:r>
              <a:rPr lang="tr-TR" sz="2800" b="1" dirty="0"/>
              <a:t> düşük </a:t>
            </a:r>
          </a:p>
          <a:p>
            <a:pPr lvl="1" algn="l" rtl="0">
              <a:lnSpc>
                <a:spcPct val="150000"/>
              </a:lnSpc>
            </a:pPr>
            <a:r>
              <a:rPr lang="tr-TR" sz="2800" b="1" dirty="0"/>
              <a:t>ve nihayet </a:t>
            </a:r>
            <a:r>
              <a:rPr lang="tr-TR" sz="2800" b="1" dirty="0">
                <a:solidFill>
                  <a:srgbClr val="00B050"/>
                </a:solidFill>
              </a:rPr>
              <a:t>hava hızının </a:t>
            </a:r>
            <a:r>
              <a:rPr lang="tr-TR" sz="2800" b="1" dirty="0"/>
              <a:t>yüksek olmasıdır. </a:t>
            </a:r>
          </a:p>
        </p:txBody>
      </p:sp>
    </p:spTree>
    <p:extLst>
      <p:ext uri="{BB962C8B-B14F-4D97-AF65-F5344CB8AC3E}">
        <p14:creationId xmlns:p14="http://schemas.microsoft.com/office/powerpoint/2010/main" val="38627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Kurutulmakta olan </a:t>
            </a:r>
            <a:r>
              <a:rPr lang="tr-TR" sz="2800" b="1" dirty="0">
                <a:solidFill>
                  <a:srgbClr val="00B050"/>
                </a:solidFill>
              </a:rPr>
              <a:t>gıdanın yüzeyini saran hava filmi</a:t>
            </a:r>
            <a:r>
              <a:rPr lang="tr-TR" sz="2800" b="1" dirty="0"/>
              <a:t>, kuruma sırasında hem </a:t>
            </a:r>
            <a:r>
              <a:rPr lang="tr-TR" sz="2800" b="1" dirty="0">
                <a:solidFill>
                  <a:srgbClr val="FF0000"/>
                </a:solidFill>
              </a:rPr>
              <a:t>ısının</a:t>
            </a:r>
            <a:r>
              <a:rPr lang="tr-TR" sz="2800" b="1" dirty="0"/>
              <a:t> ve hem de </a:t>
            </a:r>
            <a:r>
              <a:rPr lang="tr-TR" sz="2800" b="1" dirty="0">
                <a:solidFill>
                  <a:srgbClr val="7030A0"/>
                </a:solidFill>
              </a:rPr>
              <a:t>kütlenin</a:t>
            </a:r>
            <a:r>
              <a:rPr lang="tr-TR" sz="2800" b="1" dirty="0"/>
              <a:t> (buharın) transferine karşı bir </a:t>
            </a:r>
            <a:r>
              <a:rPr lang="tr-TR" sz="2800" b="1" dirty="0">
                <a:solidFill>
                  <a:srgbClr val="0070C0"/>
                </a:solidFill>
              </a:rPr>
              <a:t>bariyer</a:t>
            </a:r>
            <a:r>
              <a:rPr lang="tr-TR" sz="2800" b="1" dirty="0"/>
              <a:t> olarak davranır.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>
                <a:solidFill>
                  <a:srgbClr val="00B050"/>
                </a:solidFill>
              </a:rPr>
              <a:t>filmin kalınlığı </a:t>
            </a:r>
            <a:r>
              <a:rPr lang="tr-TR" sz="2800" b="1" dirty="0"/>
              <a:t>ne kadar fazla ise, </a:t>
            </a:r>
            <a:r>
              <a:rPr lang="tr-TR" sz="2800" b="1" dirty="0">
                <a:solidFill>
                  <a:srgbClr val="0070C0"/>
                </a:solidFill>
              </a:rPr>
              <a:t>olumsuz bariyer etkinliği </a:t>
            </a:r>
            <a:r>
              <a:rPr lang="tr-TR" sz="2800" b="1" dirty="0"/>
              <a:t>o kadar güçlüdür.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Film kalınlığı </a:t>
            </a:r>
            <a:r>
              <a:rPr lang="tr-TR" sz="2800" b="1" dirty="0"/>
              <a:t>esas olarak </a:t>
            </a:r>
            <a:r>
              <a:rPr lang="tr-TR" sz="2800" b="1" dirty="0">
                <a:solidFill>
                  <a:srgbClr val="0070C0"/>
                </a:solidFill>
              </a:rPr>
              <a:t>hava hızına bağlıdır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</a:t>
            </a:r>
            <a:r>
              <a:rPr lang="tr-TR" sz="2800" b="1" dirty="0">
                <a:solidFill>
                  <a:srgbClr val="7030A0"/>
                </a:solidFill>
              </a:rPr>
              <a:t>hava hızı düşükse</a:t>
            </a:r>
            <a:r>
              <a:rPr lang="tr-TR" sz="2800" b="1" dirty="0"/>
              <a:t>, gıdadan ayrılan su buharı, yüzeyi saran bu </a:t>
            </a:r>
            <a:r>
              <a:rPr lang="tr-TR" sz="2800" b="1" dirty="0">
                <a:solidFill>
                  <a:srgbClr val="FF0000"/>
                </a:solidFill>
              </a:rPr>
              <a:t>hava filminin nemini yükseltir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7272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 sonucu olarak </a:t>
            </a:r>
            <a:r>
              <a:rPr lang="tr-TR" sz="2800" b="1" dirty="0">
                <a:solidFill>
                  <a:srgbClr val="00B050"/>
                </a:solidFill>
              </a:rPr>
              <a:t>gıdanın su buharı basıncı </a:t>
            </a:r>
            <a:r>
              <a:rPr lang="tr-TR" sz="2800" b="1" dirty="0"/>
              <a:t>ile onu çevreleyen </a:t>
            </a:r>
            <a:r>
              <a:rPr lang="tr-TR" sz="2800" b="1" dirty="0">
                <a:solidFill>
                  <a:srgbClr val="0070C0"/>
                </a:solidFill>
              </a:rPr>
              <a:t>filmin su buharı basıncı </a:t>
            </a:r>
            <a:r>
              <a:rPr lang="tr-TR" sz="2800" b="1" dirty="0"/>
              <a:t>arasındaki fark (nem </a:t>
            </a:r>
            <a:r>
              <a:rPr lang="tr-TR" sz="2800" b="1" dirty="0" err="1"/>
              <a:t>gradienti</a:t>
            </a:r>
            <a:r>
              <a:rPr lang="tr-TR" sz="2800" b="1" dirty="0"/>
              <a:t>) azalır. Böylece </a:t>
            </a:r>
            <a:r>
              <a:rPr lang="tr-TR" sz="2800" b="1" dirty="0">
                <a:solidFill>
                  <a:srgbClr val="FF0000"/>
                </a:solidFill>
              </a:rPr>
              <a:t>kuruma hızı düşer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karşın </a:t>
            </a:r>
            <a:r>
              <a:rPr lang="tr-TR" sz="2800" b="1" dirty="0">
                <a:solidFill>
                  <a:srgbClr val="7030A0"/>
                </a:solidFill>
              </a:rPr>
              <a:t>hava hızı yüksek </a:t>
            </a:r>
            <a:r>
              <a:rPr lang="tr-TR" sz="2800" b="1" dirty="0"/>
              <a:t>olunca, yüzey üzerindeki film devamlı olarak adeta süpürülür ve kuruma engelsiz devam eder.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Diğer taraftan </a:t>
            </a:r>
            <a:r>
              <a:rPr lang="tr-TR" sz="2800" b="1" dirty="0">
                <a:solidFill>
                  <a:srgbClr val="FF0000"/>
                </a:solidFill>
              </a:rPr>
              <a:t>havanın sıcaklığı düşerse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0070C0"/>
                </a:solidFill>
              </a:rPr>
              <a:t>nemi yükselirse,</a:t>
            </a:r>
            <a:r>
              <a:rPr lang="tr-TR" sz="2800" b="1" dirty="0"/>
              <a:t> gıda yüzeyinde </a:t>
            </a:r>
            <a:r>
              <a:rPr lang="tr-TR" sz="2800" b="1" dirty="0">
                <a:solidFill>
                  <a:srgbClr val="00B050"/>
                </a:solidFill>
              </a:rPr>
              <a:t>buharlaşma hızı düşerek </a:t>
            </a:r>
            <a:r>
              <a:rPr lang="tr-TR" sz="2800" b="1" dirty="0"/>
              <a:t>kuruma yavaşlar.</a:t>
            </a:r>
          </a:p>
        </p:txBody>
      </p:sp>
    </p:spTree>
    <p:extLst>
      <p:ext uri="{BB962C8B-B14F-4D97-AF65-F5344CB8AC3E}">
        <p14:creationId xmlns:p14="http://schemas.microsoft.com/office/powerpoint/2010/main" val="981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Sabit hızda kuruma </a:t>
            </a:r>
            <a:r>
              <a:rPr lang="tr-TR" sz="2800" b="1" dirty="0"/>
              <a:t>aşamasının başlangıç dönemlerinde su, yüzeyde buharlaşarak uzaklaşmakla birlikte, </a:t>
            </a:r>
            <a:r>
              <a:rPr lang="tr-TR" sz="2800" b="1" dirty="0">
                <a:solidFill>
                  <a:srgbClr val="7030A0"/>
                </a:solidFill>
              </a:rPr>
              <a:t>ileri aşamalarda </a:t>
            </a:r>
            <a:r>
              <a:rPr lang="tr-TR" sz="2800" b="1" dirty="0"/>
              <a:t>evaporasyonun gerçekleştiği yüzey gittikçe derinlere çekilmekte ve </a:t>
            </a:r>
            <a:r>
              <a:rPr lang="tr-TR" sz="2800" b="1" dirty="0">
                <a:solidFill>
                  <a:srgbClr val="00B050"/>
                </a:solidFill>
              </a:rPr>
              <a:t>yüzeyde tamamen kurumuş bir katman oluşmaktadır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süreçte </a:t>
            </a:r>
            <a:r>
              <a:rPr lang="tr-TR" sz="2800" b="1" dirty="0">
                <a:solidFill>
                  <a:srgbClr val="0070C0"/>
                </a:solidFill>
              </a:rPr>
              <a:t>derinlerde oluşan buhar</a:t>
            </a:r>
            <a:r>
              <a:rPr lang="tr-TR" sz="2800" b="1" dirty="0"/>
              <a:t>, dıştaki bu kuru katmanı aşarak (</a:t>
            </a:r>
            <a:r>
              <a:rPr lang="tr-TR" sz="2800" b="1" dirty="0">
                <a:solidFill>
                  <a:srgbClr val="FF0000"/>
                </a:solidFill>
              </a:rPr>
              <a:t>su buharı difüzyonu</a:t>
            </a:r>
            <a:r>
              <a:rPr lang="tr-TR" sz="2800" b="1" dirty="0"/>
              <a:t>) havaya karışmak durumundadır. </a:t>
            </a:r>
          </a:p>
        </p:txBody>
      </p:sp>
    </p:spTree>
    <p:extLst>
      <p:ext uri="{BB962C8B-B14F-4D97-AF65-F5344CB8AC3E}">
        <p14:creationId xmlns:p14="http://schemas.microsoft.com/office/powerpoint/2010/main" val="337634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 rtl="0"/>
            <a:r>
              <a:rPr lang="tr-TR" sz="3600" b="1" dirty="0"/>
              <a:t>Kuruma Olayının Mekanizması</a:t>
            </a:r>
            <a:br>
              <a:rPr lang="tr-TR" sz="3600" b="1" dirty="0">
                <a:solidFill>
                  <a:srgbClr val="FF0000"/>
                </a:solidFill>
              </a:rPr>
            </a:br>
            <a:endParaRPr lang="ar-SY" sz="3600" dirty="0"/>
          </a:p>
        </p:txBody>
      </p:sp>
    </p:spTree>
    <p:extLst>
      <p:ext uri="{BB962C8B-B14F-4D97-AF65-F5344CB8AC3E}">
        <p14:creationId xmlns:p14="http://schemas.microsoft.com/office/powerpoint/2010/main" val="2207877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Yukarıda değinildiği gibi; </a:t>
            </a:r>
            <a:r>
              <a:rPr lang="tr-TR" sz="2800" b="1" dirty="0">
                <a:solidFill>
                  <a:srgbClr val="0070C0"/>
                </a:solidFill>
              </a:rPr>
              <a:t>sabit hızda kuruma aşaması, </a:t>
            </a:r>
            <a:r>
              <a:rPr lang="tr-TR" sz="2800" b="1" dirty="0">
                <a:solidFill>
                  <a:srgbClr val="00B050"/>
                </a:solidFill>
              </a:rPr>
              <a:t>gıdadaki suyun buhar basıncının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aynı sıcaklıktaki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7030A0"/>
                </a:solidFill>
              </a:rPr>
              <a:t>doymuş buhar basıncının </a:t>
            </a:r>
            <a:r>
              <a:rPr lang="tr-TR" sz="2800" b="1" dirty="0"/>
              <a:t>altına düşünce sona ermektedir.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noktada "</a:t>
            </a:r>
            <a:r>
              <a:rPr lang="tr-TR" sz="2800" b="1" dirty="0">
                <a:solidFill>
                  <a:srgbClr val="C00000"/>
                </a:solidFill>
              </a:rPr>
              <a:t>azalan hızda kuruma aşaması</a:t>
            </a:r>
            <a:r>
              <a:rPr lang="tr-TR" sz="2800" b="1" dirty="0"/>
              <a:t>" başlar.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Kurutma başlangıcındaki </a:t>
            </a:r>
            <a:r>
              <a:rPr lang="tr-TR" sz="2800" b="1" dirty="0">
                <a:solidFill>
                  <a:srgbClr val="0070C0"/>
                </a:solidFill>
              </a:rPr>
              <a:t>nem düzeyi </a:t>
            </a:r>
            <a:r>
              <a:rPr lang="tr-TR" sz="2800" b="1" dirty="0">
                <a:solidFill>
                  <a:srgbClr val="00B050"/>
                </a:solidFill>
              </a:rPr>
              <a:t>kritik nemin altında olan gıdaların </a:t>
            </a:r>
            <a:r>
              <a:rPr lang="tr-TR" sz="2800" b="1" dirty="0"/>
              <a:t>kurutulmasında, "</a:t>
            </a:r>
            <a:r>
              <a:rPr lang="tr-TR" sz="2800" b="1" dirty="0">
                <a:solidFill>
                  <a:srgbClr val="C00000"/>
                </a:solidFill>
              </a:rPr>
              <a:t>sabit-hızda kuruma aşaması"</a:t>
            </a:r>
            <a:r>
              <a:rPr lang="tr-TR" sz="2800" b="1" dirty="0"/>
              <a:t> söz konusu olmayıp, kuruma eğrisinde sadece "azalan hızda kuruma" aşaması görülebilir.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Bunun örneklerine tahıl kurutmada rastlanmaktadır. </a:t>
            </a:r>
          </a:p>
        </p:txBody>
      </p:sp>
    </p:spTree>
    <p:extLst>
      <p:ext uri="{BB962C8B-B14F-4D97-AF65-F5344CB8AC3E}">
        <p14:creationId xmlns:p14="http://schemas.microsoft.com/office/powerpoint/2010/main" val="356878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7030A0"/>
                </a:solidFill>
              </a:rPr>
              <a:t>Azalan hızda kurutma aşamasında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kuruma hızını belirleyici faktörler</a:t>
            </a:r>
            <a:r>
              <a:rPr lang="tr-TR" sz="2800" b="1" dirty="0"/>
              <a:t>, sabit hız aşamasındaki faktörlerden farklıdır.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aşamanın başlarında da her ne kadar, sabit hızda rol oynayan önemli faktörler söz konusuysa da, </a:t>
            </a:r>
            <a:r>
              <a:rPr lang="tr-TR" sz="2800" b="1" dirty="0">
                <a:solidFill>
                  <a:srgbClr val="FF0000"/>
                </a:solidFill>
              </a:rPr>
              <a:t>kütle transfer hızı,</a:t>
            </a:r>
            <a:r>
              <a:rPr lang="tr-TR" sz="2800" b="1" dirty="0"/>
              <a:t> gittikçe kurumayı kontrol eden en önemli faktör niteliğini kazanmaktadır.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2060"/>
                </a:solidFill>
              </a:rPr>
              <a:t>Kütle transfer hızı </a:t>
            </a:r>
            <a:r>
              <a:rPr lang="tr-TR" sz="2800" b="1" dirty="0"/>
              <a:t>ise artık, </a:t>
            </a:r>
            <a:r>
              <a:rPr lang="tr-TR" sz="2800" b="1" dirty="0">
                <a:solidFill>
                  <a:srgbClr val="FF0000"/>
                </a:solidFill>
              </a:rPr>
              <a:t>hava sıcaklığı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kurutulan gıdanın parçacık kalınlığına </a:t>
            </a:r>
            <a:r>
              <a:rPr lang="tr-TR" sz="2800" b="1" dirty="0"/>
              <a:t>bağlıdır. </a:t>
            </a:r>
          </a:p>
        </p:txBody>
      </p:sp>
    </p:spTree>
    <p:extLst>
      <p:ext uri="{BB962C8B-B14F-4D97-AF65-F5344CB8AC3E}">
        <p14:creationId xmlns:p14="http://schemas.microsoft.com/office/powerpoint/2010/main" val="153767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süreçte </a:t>
            </a:r>
            <a:r>
              <a:rPr lang="tr-TR" sz="2800" b="1" dirty="0">
                <a:solidFill>
                  <a:srgbClr val="0070C0"/>
                </a:solidFill>
              </a:rPr>
              <a:t>hava hızı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7030A0"/>
                </a:solidFill>
              </a:rPr>
              <a:t>havanın bağıl nemi </a:t>
            </a:r>
            <a:r>
              <a:rPr lang="tr-TR" sz="2800" b="1" dirty="0"/>
              <a:t>kuruma hızı üzerine etkili </a:t>
            </a:r>
            <a:r>
              <a:rPr lang="tr-TR" sz="2800" b="1" dirty="0">
                <a:solidFill>
                  <a:srgbClr val="FF0000"/>
                </a:solidFill>
              </a:rPr>
              <a:t>değildir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dönemde önemli faktör </a:t>
            </a:r>
            <a:r>
              <a:rPr lang="tr-TR" sz="2800" b="1" dirty="0">
                <a:solidFill>
                  <a:srgbClr val="FF0000"/>
                </a:solidFill>
              </a:rPr>
              <a:t>hava sıcaklığıdır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Azalan hızda kuruma aşaması, </a:t>
            </a:r>
            <a:r>
              <a:rPr lang="tr-TR" sz="2800" b="1" dirty="0">
                <a:solidFill>
                  <a:srgbClr val="0070C0"/>
                </a:solidFill>
              </a:rPr>
              <a:t>daha az miktarda suyun uzaklaşmasına </a:t>
            </a:r>
            <a:r>
              <a:rPr lang="tr-TR" sz="2800" b="1" dirty="0"/>
              <a:t>karşın </a:t>
            </a:r>
            <a:r>
              <a:rPr lang="tr-TR" sz="2800" b="1" dirty="0">
                <a:solidFill>
                  <a:srgbClr val="FF0000"/>
                </a:solidFill>
              </a:rPr>
              <a:t>kurumanın en uzun süresini </a:t>
            </a:r>
            <a:r>
              <a:rPr lang="tr-TR" sz="2800" b="1" dirty="0"/>
              <a:t>oluşturan aşamadır.</a:t>
            </a:r>
          </a:p>
        </p:txBody>
      </p:sp>
    </p:spTree>
    <p:extLst>
      <p:ext uri="{BB962C8B-B14F-4D97-AF65-F5344CB8AC3E}">
        <p14:creationId xmlns:p14="http://schemas.microsoft.com/office/powerpoint/2010/main" val="75546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Diğer taraftan, gıdadaki suyun buharlaşmasının oluşturduğu soğutma etkisiyle (</a:t>
            </a:r>
            <a:r>
              <a:rPr lang="tr-TR" sz="2800" b="1" dirty="0" err="1"/>
              <a:t>evaporatif</a:t>
            </a:r>
            <a:r>
              <a:rPr lang="tr-TR" sz="2800" b="1" dirty="0"/>
              <a:t> soğuma) </a:t>
            </a:r>
            <a:r>
              <a:rPr lang="tr-TR" sz="2800" b="1" dirty="0">
                <a:solidFill>
                  <a:srgbClr val="00B050"/>
                </a:solidFill>
              </a:rPr>
              <a:t>sabit hızda kuruma aşamasının </a:t>
            </a:r>
            <a:r>
              <a:rPr lang="tr-TR" sz="2800" b="1" dirty="0"/>
              <a:t>sonuna kadar </a:t>
            </a:r>
            <a:r>
              <a:rPr lang="tr-TR" sz="2800" b="1" dirty="0">
                <a:solidFill>
                  <a:srgbClr val="FF0000"/>
                </a:solidFill>
              </a:rPr>
              <a:t>yüzey sıcaklığı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70C0"/>
                </a:solidFill>
              </a:rPr>
              <a:t>havanın ıslak termometre </a:t>
            </a:r>
            <a:r>
              <a:rPr lang="tr-TR" sz="2800" b="1" dirty="0"/>
              <a:t>derecesine yakın bir sıcaklıkta kalmaya devam eder. </a:t>
            </a:r>
          </a:p>
        </p:txBody>
      </p:sp>
    </p:spTree>
    <p:extLst>
      <p:ext uri="{BB962C8B-B14F-4D97-AF65-F5344CB8AC3E}">
        <p14:creationId xmlns:p14="http://schemas.microsoft.com/office/powerpoint/2010/main" val="82310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karşın </a:t>
            </a:r>
            <a:r>
              <a:rPr lang="tr-TR" sz="2800" b="1" dirty="0">
                <a:solidFill>
                  <a:srgbClr val="00B050"/>
                </a:solidFill>
              </a:rPr>
              <a:t>azalan hızda kuruma aşaması </a:t>
            </a:r>
            <a:r>
              <a:rPr lang="tr-TR" sz="2800" b="1" dirty="0"/>
              <a:t>devamınca, yüzeyden </a:t>
            </a:r>
            <a:r>
              <a:rPr lang="tr-TR" sz="2800" b="1" dirty="0">
                <a:solidFill>
                  <a:srgbClr val="0070C0"/>
                </a:solidFill>
              </a:rPr>
              <a:t>buharlaşan su miktarının gittikçe azalmasına </a:t>
            </a:r>
            <a:r>
              <a:rPr lang="tr-TR" sz="2800" b="1" dirty="0"/>
              <a:t>rağmen, sıcak hava ile hala </a:t>
            </a:r>
            <a:r>
              <a:rPr lang="tr-TR" sz="2800" b="1" dirty="0">
                <a:solidFill>
                  <a:srgbClr val="FF0000"/>
                </a:solidFill>
              </a:rPr>
              <a:t>aynı düzeyde ısı transferi olması nedeniyle</a:t>
            </a:r>
            <a:r>
              <a:rPr lang="tr-TR" sz="2800" b="1" dirty="0"/>
              <a:t>, gıdanın yüzey sıcaklığı gittikçe yükselerek </a:t>
            </a:r>
            <a:r>
              <a:rPr lang="tr-TR" sz="2800" b="1" dirty="0">
                <a:solidFill>
                  <a:srgbClr val="0070C0"/>
                </a:solidFill>
              </a:rPr>
              <a:t>havanın kuru termometre </a:t>
            </a:r>
            <a:r>
              <a:rPr lang="tr-TR" sz="2800" b="1" dirty="0"/>
              <a:t>sıcaklığına yaklaşmaktadır.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Kurutma sırasında gıdalarda ısının neden olduğu </a:t>
            </a:r>
            <a:r>
              <a:rPr lang="tr-TR" sz="2800" b="1" dirty="0">
                <a:solidFill>
                  <a:srgbClr val="C00000"/>
                </a:solidFill>
              </a:rPr>
              <a:t>olumsuzlukların</a:t>
            </a:r>
            <a:r>
              <a:rPr lang="tr-TR" sz="2800" b="1" dirty="0"/>
              <a:t> çoğu da zaten, </a:t>
            </a:r>
            <a:r>
              <a:rPr lang="tr-TR" sz="2800" b="1" dirty="0">
                <a:solidFill>
                  <a:srgbClr val="00B0F0"/>
                </a:solidFill>
              </a:rPr>
              <a:t>azalan hızda kuruma aşamasında </a:t>
            </a:r>
            <a:r>
              <a:rPr lang="tr-TR" sz="2800" b="1" dirty="0"/>
              <a:t>ve özellikle bu aşamanın sonlarında ortaya çıkmaktadır. </a:t>
            </a:r>
          </a:p>
        </p:txBody>
      </p:sp>
    </p:spTree>
    <p:extLst>
      <p:ext uri="{BB962C8B-B14F-4D97-AF65-F5344CB8AC3E}">
        <p14:creationId xmlns:p14="http://schemas.microsoft.com/office/powerpoint/2010/main" val="231356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99FB7ECE-D45A-4BEA-B907-8D9C18B51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279340"/>
              </p:ext>
            </p:extLst>
          </p:nvPr>
        </p:nvGraphicFramePr>
        <p:xfrm>
          <a:off x="1118896" y="718897"/>
          <a:ext cx="1015735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842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Sıcak hava ile kurutmada, kuruma hızı üzerine, "</a:t>
            </a:r>
            <a:r>
              <a:rPr lang="tr-TR" sz="2800" b="1" dirty="0">
                <a:solidFill>
                  <a:srgbClr val="C00000"/>
                </a:solidFill>
              </a:rPr>
              <a:t>kurutucu koşulları</a:t>
            </a:r>
            <a:r>
              <a:rPr lang="tr-TR" sz="2800" b="1" dirty="0"/>
              <a:t>" ve "</a:t>
            </a:r>
            <a:r>
              <a:rPr lang="tr-TR" sz="2800" b="1" dirty="0">
                <a:solidFill>
                  <a:srgbClr val="00B050"/>
                </a:solidFill>
              </a:rPr>
              <a:t>kurutulan gıdanın nitelikleri</a:t>
            </a:r>
            <a:r>
              <a:rPr lang="tr-TR" sz="2800" b="1" dirty="0"/>
              <a:t>" gibi iki grup faktör etki etmektedir.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Kurutucu koşulları veya kurutucu nitelikleri denince, </a:t>
            </a:r>
            <a:r>
              <a:rPr lang="tr-TR" sz="2800" b="1" dirty="0">
                <a:solidFill>
                  <a:srgbClr val="FF0000"/>
                </a:solidFill>
              </a:rPr>
              <a:t>havanın kuru termometre sıcaklığı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0070C0"/>
                </a:solidFill>
              </a:rPr>
              <a:t>nisbi</a:t>
            </a:r>
            <a:r>
              <a:rPr lang="tr-TR" sz="2800" b="1" dirty="0">
                <a:solidFill>
                  <a:srgbClr val="0070C0"/>
                </a:solidFill>
              </a:rPr>
              <a:t> nemi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7030A0"/>
                </a:solidFill>
              </a:rPr>
              <a:t>hızı</a:t>
            </a:r>
            <a:r>
              <a:rPr lang="tr-TR" sz="2800" b="1" dirty="0"/>
              <a:t> gibi başlıca parametreler söz konusudur.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Kurutulan gıdanın nitelikleri denince; </a:t>
            </a:r>
            <a:r>
              <a:rPr lang="tr-TR" sz="2800" b="1" dirty="0">
                <a:solidFill>
                  <a:srgbClr val="0070C0"/>
                </a:solidFill>
              </a:rPr>
              <a:t>su içeriği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yüzey alanının hacmine oranı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C00000"/>
                </a:solidFill>
              </a:rPr>
              <a:t>nem kaybetmedeki davranışı </a:t>
            </a:r>
            <a:r>
              <a:rPr lang="tr-TR" sz="2800" b="1" dirty="0"/>
              <a:t>gibi özellikler öne çıkmaktadır. </a:t>
            </a:r>
          </a:p>
        </p:txBody>
      </p:sp>
    </p:spTree>
    <p:extLst>
      <p:ext uri="{BB962C8B-B14F-4D97-AF65-F5344CB8AC3E}">
        <p14:creationId xmlns:p14="http://schemas.microsoft.com/office/powerpoint/2010/main" val="195373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Kurutulan gıdanın </a:t>
            </a:r>
            <a:r>
              <a:rPr lang="tr-TR" sz="2800" b="1" dirty="0">
                <a:solidFill>
                  <a:srgbClr val="C00000"/>
                </a:solidFill>
              </a:rPr>
              <a:t>parçacık boyutu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7030A0"/>
                </a:solidFill>
              </a:rPr>
              <a:t>geometrik şekli</a:t>
            </a:r>
            <a:r>
              <a:rPr lang="tr-TR" sz="2800" b="1" dirty="0"/>
              <a:t>, hem sabit ve hem de azalan hızda kuruma aşamalarında önemli bir faktör olarak görülmektedir.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Küçük parçacıklar </a:t>
            </a:r>
            <a:r>
              <a:rPr lang="tr-TR" sz="2800" b="1" dirty="0"/>
              <a:t>sabit hız aşamasında buharlaşma için geniş bir yüzey alanı oluşturarak, azalan hız aşamasındaysa; nemin yüzeye ulaşmasında daha kısa bir yol oluşturarak </a:t>
            </a:r>
            <a:r>
              <a:rPr lang="tr-TR" sz="2800" b="1" dirty="0">
                <a:solidFill>
                  <a:srgbClr val="FF0000"/>
                </a:solidFill>
              </a:rPr>
              <a:t>kuruma hızına olumlu etki sağlamaktadır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0000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Kuruma hızına etkili diğer faktörler, </a:t>
            </a:r>
            <a:r>
              <a:rPr lang="tr-TR" sz="2800" b="1" dirty="0">
                <a:solidFill>
                  <a:srgbClr val="FF0000"/>
                </a:solidFill>
              </a:rPr>
              <a:t>gıdaların yağ içeriği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70C0"/>
                </a:solidFill>
              </a:rPr>
              <a:t>kurutmaya hazırlama yöntemi </a:t>
            </a:r>
            <a:r>
              <a:rPr lang="tr-TR" sz="2800" b="1" dirty="0"/>
              <a:t>ve belli boyutlardaki bir kurutucuya yüklenen ıslak </a:t>
            </a:r>
            <a:r>
              <a:rPr lang="tr-TR" sz="2800" b="1" dirty="0">
                <a:solidFill>
                  <a:srgbClr val="C00000"/>
                </a:solidFill>
              </a:rPr>
              <a:t>gıda miktarı </a:t>
            </a:r>
            <a:r>
              <a:rPr lang="tr-TR" sz="2800" b="1" dirty="0"/>
              <a:t>gibi değişkenlerdir. </a:t>
            </a:r>
          </a:p>
        </p:txBody>
      </p:sp>
    </p:spTree>
    <p:extLst>
      <p:ext uri="{BB962C8B-B14F-4D97-AF65-F5344CB8AC3E}">
        <p14:creationId xmlns:p14="http://schemas.microsoft.com/office/powerpoint/2010/main" val="208647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 rtl="0"/>
            <a:r>
              <a:rPr lang="tr-TR" sz="3600" b="1" dirty="0"/>
              <a:t>Kütle Transferi</a:t>
            </a:r>
            <a:br>
              <a:rPr lang="tr-TR" sz="3600" b="1" dirty="0">
                <a:solidFill>
                  <a:srgbClr val="FF0000"/>
                </a:solidFill>
              </a:rPr>
            </a:br>
            <a:endParaRPr lang="ar-SY" sz="3600" dirty="0"/>
          </a:p>
        </p:txBody>
      </p:sp>
    </p:spTree>
    <p:extLst>
      <p:ext uri="{BB962C8B-B14F-4D97-AF65-F5344CB8AC3E}">
        <p14:creationId xmlns:p14="http://schemas.microsoft.com/office/powerpoint/2010/main" val="1420667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Gıdaların kurutulmasında hedef, içerdikleri </a:t>
            </a:r>
            <a:r>
              <a:rPr lang="tr-TR" sz="2800" b="1" dirty="0">
                <a:solidFill>
                  <a:srgbClr val="0070C0"/>
                </a:solidFill>
              </a:rPr>
              <a:t>suyun buharlaştırılarak</a:t>
            </a:r>
            <a:r>
              <a:rPr lang="tr-TR" sz="2800" b="1" dirty="0"/>
              <a:t> uzaklaştırılması olduğuna göre, </a:t>
            </a:r>
            <a:r>
              <a:rPr lang="tr-TR" sz="2800" b="1" dirty="0">
                <a:solidFill>
                  <a:srgbClr val="FF0000"/>
                </a:solidFill>
              </a:rPr>
              <a:t>suyun gıdada nasıl yer aldığı </a:t>
            </a:r>
            <a:r>
              <a:rPr lang="tr-TR" sz="2800" b="1" dirty="0"/>
              <a:t>sorusu önem kazanmaktadır.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Eskiden, gıdalarda bulunan suyun "</a:t>
            </a:r>
            <a:r>
              <a:rPr lang="tr-TR" sz="2800" b="1" dirty="0">
                <a:solidFill>
                  <a:srgbClr val="FF0000"/>
                </a:solidFill>
              </a:rPr>
              <a:t>serbest su</a:t>
            </a:r>
            <a:r>
              <a:rPr lang="tr-TR" sz="2800" b="1" dirty="0"/>
              <a:t>" ve "</a:t>
            </a:r>
            <a:r>
              <a:rPr lang="tr-TR" sz="2800" b="1" dirty="0">
                <a:solidFill>
                  <a:srgbClr val="00B0F0"/>
                </a:solidFill>
              </a:rPr>
              <a:t>bağlı su</a:t>
            </a:r>
            <a:r>
              <a:rPr lang="tr-TR" sz="2800" b="1" dirty="0"/>
              <a:t>" olarak bulunduğu düşünülerek, bu </a:t>
            </a:r>
            <a:r>
              <a:rPr lang="tr-TR" sz="2800" b="1" dirty="0">
                <a:solidFill>
                  <a:srgbClr val="00B050"/>
                </a:solidFill>
              </a:rPr>
              <a:t>iki kategoride </a:t>
            </a:r>
            <a:r>
              <a:rPr lang="tr-TR" sz="2800" b="1" dirty="0"/>
              <a:t>ele alınması gerektiğine inanılırdı.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görüş temelde doğru olmakla birlikte, gerçekte durumu çok basite indirgemektedir. </a:t>
            </a:r>
          </a:p>
        </p:txBody>
      </p:sp>
    </p:spTree>
    <p:extLst>
      <p:ext uri="{BB962C8B-B14F-4D97-AF65-F5344CB8AC3E}">
        <p14:creationId xmlns:p14="http://schemas.microsoft.com/office/powerpoint/2010/main" val="334485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7030A0"/>
                </a:solidFill>
              </a:rPr>
              <a:t>Bir karışımı oluşturan öğelerden birinin</a:t>
            </a:r>
            <a:r>
              <a:rPr lang="tr-TR" sz="2800" b="1" dirty="0"/>
              <a:t>, bulunduğu yerden başka bir yere kendiliğinden taşınarak </a:t>
            </a:r>
            <a:r>
              <a:rPr lang="tr-TR" sz="2800" b="1" dirty="0">
                <a:solidFill>
                  <a:srgbClr val="00B050"/>
                </a:solidFill>
              </a:rPr>
              <a:t>yer değiştirmesine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C00000"/>
                </a:solidFill>
              </a:rPr>
              <a:t>kütle transferi</a:t>
            </a:r>
            <a:r>
              <a:rPr lang="tr-TR" sz="2800" b="1" dirty="0"/>
              <a:t>" (</a:t>
            </a:r>
            <a:r>
              <a:rPr lang="en-US" sz="2800" b="1" dirty="0"/>
              <a:t>mass transfer</a:t>
            </a:r>
            <a:r>
              <a:rPr lang="tr-TR" sz="2800" b="1" dirty="0"/>
              <a:t>) denir.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Burada sözü edilen yer değiştirme olayı, </a:t>
            </a:r>
            <a:r>
              <a:rPr lang="tr-TR" sz="2800" b="1" dirty="0">
                <a:solidFill>
                  <a:srgbClr val="0070C0"/>
                </a:solidFill>
              </a:rPr>
              <a:t>konsantrasyon farkı nedeniyle </a:t>
            </a:r>
            <a:r>
              <a:rPr lang="tr-TR" sz="2800" b="1" dirty="0"/>
              <a:t>ve bu farkla orantılı olarak kendiliğinden gerçekleşen bir olaydır.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 sıvının, örneğin </a:t>
            </a:r>
            <a:r>
              <a:rPr lang="tr-TR" sz="2800" b="1" dirty="0">
                <a:solidFill>
                  <a:srgbClr val="FF0000"/>
                </a:solidFill>
              </a:rPr>
              <a:t>yükseklik farkı</a:t>
            </a:r>
            <a:r>
              <a:rPr lang="tr-TR" sz="2800" b="1" dirty="0"/>
              <a:t> nedeniyle bir noktadan başka bir noktaya kitle halinde </a:t>
            </a:r>
            <a:r>
              <a:rPr lang="tr-TR" sz="2800" b="1" dirty="0">
                <a:solidFill>
                  <a:srgbClr val="00B050"/>
                </a:solidFill>
              </a:rPr>
              <a:t>akmasıyla</a:t>
            </a:r>
            <a:r>
              <a:rPr lang="tr-TR" sz="2800" b="1" dirty="0"/>
              <a:t> yer değiştirmesi olayı, </a:t>
            </a:r>
            <a:r>
              <a:rPr lang="tr-TR" sz="2800" b="1" dirty="0">
                <a:solidFill>
                  <a:srgbClr val="0070C0"/>
                </a:solidFill>
              </a:rPr>
              <a:t>kütle transferi değildir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804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Kütle transferini </a:t>
            </a:r>
            <a:r>
              <a:rPr lang="tr-TR" sz="2800" b="1" dirty="0"/>
              <a:t>durgun suya damlatılan bir mürekkep damlasının suda yayılması olayı ile canlandırılabilir.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8D4CB0D-8DC3-439B-A945-6F12AB74D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223" y="2238375"/>
            <a:ext cx="6238702" cy="389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97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göre; bir küvetteki durgun suya, dikkatle 1 damla mürekkep damlatılınca mürekkep damladığı noktadan başlayarak her yöne doğru yayılmaya başlar.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Mürekkebin damladığı noktada </a:t>
            </a:r>
            <a:r>
              <a:rPr lang="tr-TR" sz="2800" b="1" dirty="0">
                <a:solidFill>
                  <a:srgbClr val="00B050"/>
                </a:solidFill>
              </a:rPr>
              <a:t>konsantrasyon çok yüksek </a:t>
            </a:r>
            <a:r>
              <a:rPr lang="tr-TR" sz="2800" b="1" dirty="0"/>
              <a:t>olmasına karşın, suyun bu nokta dışında kalan diğer kısımlarında </a:t>
            </a:r>
            <a:r>
              <a:rPr lang="tr-TR" sz="2800" b="1" dirty="0">
                <a:solidFill>
                  <a:srgbClr val="0070C0"/>
                </a:solidFill>
              </a:rPr>
              <a:t>mürekkep konsantrasyonu sıfırdır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401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nedene bağlı olarak suda, mürekkep konsantrasyonu açısından zamanla bir </a:t>
            </a:r>
            <a:r>
              <a:rPr lang="tr-TR" sz="2800" b="1" dirty="0" err="1"/>
              <a:t>basamaklaşma</a:t>
            </a:r>
            <a:r>
              <a:rPr lang="tr-TR" sz="2800" b="1" dirty="0"/>
              <a:t> (</a:t>
            </a:r>
            <a:r>
              <a:rPr lang="tr-TR" sz="2800" b="1" dirty="0" err="1"/>
              <a:t>gradient</a:t>
            </a:r>
            <a:r>
              <a:rPr lang="tr-TR" sz="2800" b="1" dirty="0"/>
              <a:t>) oluşmaktadır.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Mürekkebin suda yayılmasını </a:t>
            </a:r>
            <a:r>
              <a:rPr lang="tr-TR" sz="2800" b="1" dirty="0">
                <a:solidFill>
                  <a:srgbClr val="0070C0"/>
                </a:solidFill>
              </a:rPr>
              <a:t>sağlayan</a:t>
            </a:r>
            <a:r>
              <a:rPr lang="tr-TR" sz="2800" b="1" dirty="0"/>
              <a:t> işte bu </a:t>
            </a:r>
            <a:r>
              <a:rPr lang="tr-TR" sz="2800" b="1" dirty="0">
                <a:solidFill>
                  <a:srgbClr val="7030A0"/>
                </a:solidFill>
              </a:rPr>
              <a:t>konsantrasyon farklılaşmasıdır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Mürekkep suda yayıldıkça, konsantrasyon </a:t>
            </a:r>
            <a:r>
              <a:rPr lang="tr-TR" sz="2800" b="1" dirty="0" err="1">
                <a:solidFill>
                  <a:srgbClr val="FF0000"/>
                </a:solidFill>
              </a:rPr>
              <a:t>gradienti</a:t>
            </a:r>
            <a:r>
              <a:rPr lang="tr-TR" sz="2800" b="1" dirty="0"/>
              <a:t> gittikçe </a:t>
            </a:r>
            <a:r>
              <a:rPr lang="tr-TR" sz="2800" b="1" dirty="0">
                <a:solidFill>
                  <a:srgbClr val="FF0000"/>
                </a:solidFill>
              </a:rPr>
              <a:t>azalır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Nihayet mürekkep suda tam olarak yayılınca konsantrasyon </a:t>
            </a:r>
            <a:r>
              <a:rPr lang="tr-TR" sz="2800" b="1" dirty="0" err="1"/>
              <a:t>gradienti</a:t>
            </a:r>
            <a:r>
              <a:rPr lang="tr-TR" sz="2800" b="1" dirty="0"/>
              <a:t> de sıfıra erişir ve olay sona erer. </a:t>
            </a:r>
          </a:p>
        </p:txBody>
      </p:sp>
    </p:spTree>
    <p:extLst>
      <p:ext uri="{BB962C8B-B14F-4D97-AF65-F5344CB8AC3E}">
        <p14:creationId xmlns:p14="http://schemas.microsoft.com/office/powerpoint/2010/main" val="397091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İşte tanımlanan bu olay, yani mürekkebin suda </a:t>
            </a:r>
            <a:r>
              <a:rPr lang="tr-TR" sz="2800" b="1" dirty="0">
                <a:solidFill>
                  <a:srgbClr val="00B050"/>
                </a:solidFill>
              </a:rPr>
              <a:t>yayılması</a:t>
            </a:r>
            <a:r>
              <a:rPr lang="tr-TR" sz="2800" b="1" dirty="0"/>
              <a:t>; "</a:t>
            </a:r>
            <a:r>
              <a:rPr lang="tr-TR" sz="2800" b="1" dirty="0">
                <a:solidFill>
                  <a:srgbClr val="FF0000"/>
                </a:solidFill>
              </a:rPr>
              <a:t>kütle transferinin</a:t>
            </a:r>
            <a:r>
              <a:rPr lang="tr-TR" sz="2800" b="1" dirty="0"/>
              <a:t>" en somut örneğidir.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Açıkça görüldüğü gibi kütle transferinin </a:t>
            </a:r>
            <a:r>
              <a:rPr lang="tr-TR" sz="2800" b="1" dirty="0">
                <a:solidFill>
                  <a:srgbClr val="0070C0"/>
                </a:solidFill>
              </a:rPr>
              <a:t>itici gücü </a:t>
            </a:r>
            <a:r>
              <a:rPr lang="tr-TR" sz="2800" b="1" dirty="0">
                <a:solidFill>
                  <a:srgbClr val="7030A0"/>
                </a:solidFill>
              </a:rPr>
              <a:t>konsantrasyon </a:t>
            </a:r>
            <a:r>
              <a:rPr lang="tr-TR" sz="2800" b="1" dirty="0" err="1">
                <a:solidFill>
                  <a:srgbClr val="7030A0"/>
                </a:solidFill>
              </a:rPr>
              <a:t>gradientidir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755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Islak bir materyaldeki </a:t>
            </a:r>
            <a:r>
              <a:rPr lang="tr-TR" sz="2800" b="1" dirty="0">
                <a:solidFill>
                  <a:srgbClr val="FF0000"/>
                </a:solidFill>
              </a:rPr>
              <a:t>suyun buharlaşarak </a:t>
            </a:r>
            <a:r>
              <a:rPr lang="tr-TR" sz="2800" b="1" dirty="0"/>
              <a:t>kendini çevreleyen atmosfere karışması da </a:t>
            </a:r>
            <a:r>
              <a:rPr lang="tr-TR" sz="2800" b="1" dirty="0">
                <a:solidFill>
                  <a:srgbClr val="00B050"/>
                </a:solidFill>
              </a:rPr>
              <a:t>bir kütle (su) transferidir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Burada </a:t>
            </a:r>
            <a:r>
              <a:rPr lang="tr-TR" sz="2800" b="1" dirty="0">
                <a:solidFill>
                  <a:srgbClr val="00B050"/>
                </a:solidFill>
              </a:rPr>
              <a:t>kütle transferini </a:t>
            </a:r>
            <a:r>
              <a:rPr lang="tr-TR" sz="2800" b="1" dirty="0"/>
              <a:t>gerçekleştiren olgu, ıslak materyal ile kendini çevreleyen atmosferdeki </a:t>
            </a:r>
            <a:r>
              <a:rPr lang="tr-TR" sz="2800" b="1" dirty="0">
                <a:solidFill>
                  <a:srgbClr val="0070C0"/>
                </a:solidFill>
              </a:rPr>
              <a:t>su buharı basınçları arasındaki farktır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fark sıfıra erişince kütle transferi yani; kuruma sona erer.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Kütle transferi </a:t>
            </a:r>
            <a:r>
              <a:rPr lang="tr-TR" sz="2800" b="1" dirty="0">
                <a:solidFill>
                  <a:srgbClr val="FF0000"/>
                </a:solidFill>
              </a:rPr>
              <a:t>aynı fazda </a:t>
            </a:r>
            <a:r>
              <a:rPr lang="tr-TR" sz="2800" b="1" dirty="0"/>
              <a:t>gerçekleştiği gibi, </a:t>
            </a:r>
            <a:r>
              <a:rPr lang="tr-TR" sz="2800" b="1" dirty="0">
                <a:solidFill>
                  <a:srgbClr val="00B050"/>
                </a:solidFill>
              </a:rPr>
              <a:t>bir fazdan başka bir faza </a:t>
            </a:r>
            <a:r>
              <a:rPr lang="tr-TR" sz="2800" b="1" dirty="0"/>
              <a:t>dönüşerek de gerçekleşebilir. </a:t>
            </a:r>
          </a:p>
        </p:txBody>
      </p:sp>
    </p:spTree>
    <p:extLst>
      <p:ext uri="{BB962C8B-B14F-4D97-AF65-F5344CB8AC3E}">
        <p14:creationId xmlns:p14="http://schemas.microsoft.com/office/powerpoint/2010/main" val="103247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 </a:t>
            </a:r>
            <a:r>
              <a:rPr lang="tr-TR" sz="2800" b="1" dirty="0">
                <a:solidFill>
                  <a:srgbClr val="00B050"/>
                </a:solidFill>
              </a:rPr>
              <a:t>damla mürekkebin </a:t>
            </a:r>
            <a:r>
              <a:rPr lang="tr-TR" sz="2800" b="1" dirty="0"/>
              <a:t>durgun suda yayılması </a:t>
            </a:r>
            <a:r>
              <a:rPr lang="tr-TR" sz="2800" b="1" dirty="0">
                <a:solidFill>
                  <a:srgbClr val="FF0000"/>
                </a:solidFill>
              </a:rPr>
              <a:t>aynı fazda </a:t>
            </a:r>
            <a:r>
              <a:rPr lang="tr-TR" sz="2800" b="1" dirty="0"/>
              <a:t>(sıvı faz) kütle transferine örnek gösterilebilirken, ıslak bir materyaldeki </a:t>
            </a:r>
            <a:r>
              <a:rPr lang="tr-TR" sz="2800" b="1" dirty="0">
                <a:solidFill>
                  <a:srgbClr val="0070C0"/>
                </a:solidFill>
              </a:rPr>
              <a:t>suyun buharlaşarak </a:t>
            </a:r>
            <a:r>
              <a:rPr lang="tr-TR" sz="2800" b="1" dirty="0"/>
              <a:t>havaya karışması </a:t>
            </a:r>
            <a:r>
              <a:rPr lang="tr-TR" sz="2800" b="1" dirty="0">
                <a:solidFill>
                  <a:srgbClr val="FF0000"/>
                </a:solidFill>
              </a:rPr>
              <a:t>sıvı fazdan buhar fazına </a:t>
            </a:r>
            <a:r>
              <a:rPr lang="tr-TR" sz="2800" b="1" dirty="0"/>
              <a:t>dönüşerek </a:t>
            </a:r>
            <a:r>
              <a:rPr lang="tr-TR" sz="2800" b="1" dirty="0">
                <a:solidFill>
                  <a:srgbClr val="7030A0"/>
                </a:solidFill>
              </a:rPr>
              <a:t>kütle transferinin </a:t>
            </a:r>
            <a:r>
              <a:rPr lang="tr-TR" sz="2800" b="1" dirty="0"/>
              <a:t>gerçekleşmesine örnektir. </a:t>
            </a:r>
          </a:p>
        </p:txBody>
      </p:sp>
    </p:spTree>
    <p:extLst>
      <p:ext uri="{BB962C8B-B14F-4D97-AF65-F5344CB8AC3E}">
        <p14:creationId xmlns:p14="http://schemas.microsoft.com/office/powerpoint/2010/main" val="216780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Kütle transferi, </a:t>
            </a:r>
          </a:p>
          <a:p>
            <a:pPr lvl="1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rgbClr val="FF0000"/>
                </a:solidFill>
              </a:rPr>
              <a:t>moleküler düzeyde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0070C0"/>
                </a:solidFill>
              </a:rPr>
              <a:t>kütle difüzyonu</a:t>
            </a:r>
            <a:r>
              <a:rPr lang="tr-TR" sz="2800" b="1" dirty="0"/>
              <a:t>" ve </a:t>
            </a:r>
          </a:p>
          <a:p>
            <a:pPr lvl="1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b="1" dirty="0" err="1">
                <a:solidFill>
                  <a:srgbClr val="00B050"/>
                </a:solidFill>
              </a:rPr>
              <a:t>konvektif</a:t>
            </a:r>
            <a:r>
              <a:rPr lang="tr-TR" sz="2800" b="1" dirty="0">
                <a:solidFill>
                  <a:srgbClr val="00B050"/>
                </a:solidFill>
              </a:rPr>
              <a:t> akışa </a:t>
            </a:r>
            <a:r>
              <a:rPr lang="tr-TR" sz="2800" b="1" dirty="0"/>
              <a:t>bağlı olarak kitle halinde gerçekleşen "</a:t>
            </a:r>
            <a:r>
              <a:rPr lang="tr-TR" sz="2800" b="1" dirty="0" err="1">
                <a:solidFill>
                  <a:srgbClr val="7030A0"/>
                </a:solidFill>
              </a:rPr>
              <a:t>konvektif</a:t>
            </a:r>
            <a:r>
              <a:rPr lang="tr-TR" sz="2800" b="1" dirty="0">
                <a:solidFill>
                  <a:srgbClr val="7030A0"/>
                </a:solidFill>
              </a:rPr>
              <a:t> kütle transferi</a:t>
            </a:r>
            <a:r>
              <a:rPr lang="tr-TR" sz="2800" b="1" dirty="0"/>
              <a:t>" </a:t>
            </a:r>
          </a:p>
          <a:p>
            <a:pPr marL="457200" lvl="1" indent="0" algn="l" rtl="0">
              <a:lnSpc>
                <a:spcPct val="150000"/>
              </a:lnSpc>
              <a:buNone/>
            </a:pPr>
            <a:r>
              <a:rPr lang="tr-TR" sz="2800" b="1" dirty="0"/>
              <a:t>olmak üzere iki şekilde oluşmaktadır.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Difüzyon olgusu</a:t>
            </a:r>
            <a:r>
              <a:rPr lang="tr-TR" sz="2800" b="1" dirty="0"/>
              <a:t>, "</a:t>
            </a:r>
            <a:r>
              <a:rPr lang="tr-TR" sz="2800" b="1" dirty="0">
                <a:solidFill>
                  <a:srgbClr val="00B050"/>
                </a:solidFill>
              </a:rPr>
              <a:t>bir </a:t>
            </a:r>
            <a:r>
              <a:rPr lang="tr-TR" sz="2800" b="1" dirty="0" err="1">
                <a:solidFill>
                  <a:srgbClr val="00B050"/>
                </a:solidFill>
              </a:rPr>
              <a:t>komponentin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>
                <a:solidFill>
                  <a:srgbClr val="0070C0"/>
                </a:solidFill>
              </a:rPr>
              <a:t>birim alandan </a:t>
            </a:r>
            <a:r>
              <a:rPr lang="tr-TR" sz="2800" b="1" dirty="0">
                <a:solidFill>
                  <a:srgbClr val="00B050"/>
                </a:solidFill>
              </a:rPr>
              <a:t>kütle akışı o </a:t>
            </a:r>
            <a:r>
              <a:rPr lang="tr-TR" sz="2800" b="1" dirty="0" err="1">
                <a:solidFill>
                  <a:srgbClr val="00B050"/>
                </a:solidFill>
              </a:rPr>
              <a:t>komponentin</a:t>
            </a:r>
            <a:r>
              <a:rPr lang="tr-TR" sz="2800" b="1" dirty="0">
                <a:solidFill>
                  <a:srgbClr val="00B050"/>
                </a:solidFill>
              </a:rPr>
              <a:t> konsantrasyon </a:t>
            </a:r>
            <a:r>
              <a:rPr lang="tr-TR" sz="2800" b="1" dirty="0" err="1">
                <a:solidFill>
                  <a:srgbClr val="00B050"/>
                </a:solidFill>
              </a:rPr>
              <a:t>gradienti</a:t>
            </a:r>
            <a:r>
              <a:rPr lang="tr-TR" sz="2800" b="1" dirty="0">
                <a:solidFill>
                  <a:srgbClr val="00B050"/>
                </a:solidFill>
              </a:rPr>
              <a:t> ile orantılıdır</a:t>
            </a:r>
            <a:r>
              <a:rPr lang="tr-TR" sz="2800" b="1" dirty="0"/>
              <a:t>" tanımını içeren </a:t>
            </a:r>
            <a:r>
              <a:rPr lang="tr-TR" sz="2800" b="1" dirty="0" err="1">
                <a:solidFill>
                  <a:srgbClr val="FF0000"/>
                </a:solidFill>
              </a:rPr>
              <a:t>Fick</a:t>
            </a:r>
            <a:r>
              <a:rPr lang="tr-TR" sz="2800" b="1" dirty="0">
                <a:solidFill>
                  <a:srgbClr val="FF0000"/>
                </a:solidFill>
              </a:rPr>
              <a:t> yasası </a:t>
            </a:r>
            <a:r>
              <a:rPr lang="tr-TR" sz="2800" b="1" dirty="0"/>
              <a:t>ile tarif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385195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/>
                  <a:t>Fick</a:t>
                </a:r>
                <a:r>
                  <a:rPr lang="tr-TR" sz="2800" b="1" dirty="0"/>
                  <a:t> yasası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A</m:t>
                          </m:r>
                        </m:den>
                      </m:f>
                      <m:r>
                        <a:rPr lang="tr-TR" sz="2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eff</m:t>
                          </m:r>
                        </m:sub>
                      </m:sSub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dC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dX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>
                    <a:solidFill>
                      <a:srgbClr val="FF0000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rgbClr val="FF0000"/>
                    </a:solidFill>
                  </a:rPr>
                  <a:t>a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:</a:t>
                </a:r>
                <a:r>
                  <a:rPr lang="tr-TR" sz="2800" b="1" dirty="0"/>
                  <a:t> (a) bileşiğinin kütle akış hızı,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kg/s, </a:t>
                </a:r>
              </a:p>
              <a:p>
                <a:pPr algn="l" rtl="0"/>
                <a:r>
                  <a:rPr lang="tr-TR" sz="2800" b="1" dirty="0"/>
                  <a:t>A : Transferin gerçekleştiği alan, m</a:t>
                </a:r>
                <a:r>
                  <a:rPr lang="tr-TR" sz="2800" b="1" baseline="30000" dirty="0"/>
                  <a:t>2</a:t>
                </a:r>
                <a:r>
                  <a:rPr lang="tr-TR" sz="2800" b="1" dirty="0"/>
                  <a:t>, </a:t>
                </a:r>
              </a:p>
              <a:p>
                <a:pPr algn="l" rtl="0"/>
                <a:r>
                  <a:rPr lang="tr-TR" sz="2800" b="1" dirty="0" err="1">
                    <a:solidFill>
                      <a:srgbClr val="00B050"/>
                    </a:solidFill>
                  </a:rPr>
                  <a:t>D</a:t>
                </a:r>
                <a:r>
                  <a:rPr lang="tr-TR" sz="2800" b="1" baseline="-25000" dirty="0" err="1">
                    <a:solidFill>
                      <a:srgbClr val="00B050"/>
                    </a:solidFill>
                  </a:rPr>
                  <a:t>eff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 :</a:t>
                </a:r>
                <a:r>
                  <a:rPr lang="tr-TR" sz="2800" b="1" dirty="0"/>
                  <a:t> Kütle </a:t>
                </a:r>
                <a:r>
                  <a:rPr lang="tr-TR" sz="2800" b="1" dirty="0" err="1"/>
                  <a:t>difüzivitesi</a:t>
                </a:r>
                <a:r>
                  <a:rPr lang="tr-TR" sz="2800" b="1" dirty="0"/>
                  <a:t> (efektif difüzyon katsayısı),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m</a:t>
                </a:r>
                <a:r>
                  <a:rPr lang="tr-TR" sz="2800" b="1" baseline="30000" dirty="0">
                    <a:solidFill>
                      <a:srgbClr val="00B050"/>
                    </a:solidFill>
                  </a:rPr>
                  <a:t>2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/s, </a:t>
                </a:r>
              </a:p>
              <a:p>
                <a:pPr algn="l" rtl="0"/>
                <a:r>
                  <a:rPr lang="tr-TR" sz="2800" b="1" dirty="0"/>
                  <a:t>C : Transfer olan bileşiğin (a)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konsantrasyonu, kg/m</a:t>
                </a:r>
                <a:r>
                  <a:rPr lang="tr-TR" sz="2800" b="1" baseline="30000" dirty="0">
                    <a:solidFill>
                      <a:srgbClr val="0070C0"/>
                    </a:solidFill>
                  </a:rPr>
                  <a:t>3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,</a:t>
                </a:r>
                <a:r>
                  <a:rPr lang="tr-TR" sz="2800" b="1" dirty="0"/>
                  <a:t> </a:t>
                </a:r>
              </a:p>
              <a:p>
                <a:pPr algn="l" rtl="0"/>
                <a:r>
                  <a:rPr lang="tr-TR" sz="2800" b="1" dirty="0"/>
                  <a:t>X : Transfer yönünde mesafe, m, </a:t>
                </a:r>
              </a:p>
              <a:p>
                <a:pPr algn="l" rtl="0"/>
                <a:r>
                  <a:rPr lang="tr-TR" sz="2800" b="1" dirty="0" err="1"/>
                  <a:t>dC</a:t>
                </a:r>
                <a:r>
                  <a:rPr lang="tr-TR" sz="2800" b="1" dirty="0"/>
                  <a:t>/</a:t>
                </a:r>
                <a:r>
                  <a:rPr lang="tr-TR" sz="2800" b="1" dirty="0" err="1"/>
                  <a:t>dX</a:t>
                </a:r>
                <a:r>
                  <a:rPr lang="tr-TR" sz="2800" b="1" dirty="0"/>
                  <a:t> : Konsantrasyon </a:t>
                </a:r>
                <a:r>
                  <a:rPr lang="tr-TR" sz="2800" b="1" dirty="0" err="1"/>
                  <a:t>gradienti</a:t>
                </a:r>
                <a:r>
                  <a:rPr lang="tr-TR" sz="2800" b="1" dirty="0"/>
                  <a:t>, </a:t>
                </a:r>
              </a:p>
              <a:p>
                <a:pPr algn="l" rtl="0"/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  <a:blipFill>
                <a:blip r:embed="rId2"/>
                <a:stretch>
                  <a:fillRect l="-1080" b="-23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442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Fourier'in </a:t>
                </a:r>
                <a:r>
                  <a:rPr lang="tr-TR" sz="2800" b="1" dirty="0" err="1"/>
                  <a:t>kondüktif</a:t>
                </a:r>
                <a:r>
                  <a:rPr lang="tr-TR" sz="2800" b="1" dirty="0"/>
                  <a:t> ısı transfer yasasına benzemektedir.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q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A</m:t>
                          </m:r>
                        </m:den>
                      </m:f>
                      <m:r>
                        <a:rPr lang="tr-TR" sz="2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tr-TR" sz="280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tr-TR" sz="280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dT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dX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  <a:p>
                <a:pPr algn="l" rtl="0"/>
                <a:r>
                  <a:rPr lang="tr-TR" sz="2800" b="1" dirty="0"/>
                  <a:t>q : </a:t>
                </a:r>
                <a:r>
                  <a:rPr lang="tr-TR" sz="2800" b="1" dirty="0" err="1"/>
                  <a:t>Konduktif</a:t>
                </a:r>
                <a:r>
                  <a:rPr lang="tr-TR" sz="2800" b="1" dirty="0"/>
                  <a:t> ısı transfer hızı, W, </a:t>
                </a:r>
              </a:p>
              <a:p>
                <a:pPr algn="l" rtl="0"/>
                <a:r>
                  <a:rPr lang="tr-TR" sz="2800" b="1" dirty="0"/>
                  <a:t>A : Transferin gerçekleştiği alan, m</a:t>
                </a:r>
                <a:r>
                  <a:rPr lang="tr-TR" sz="2800" b="1" baseline="30000" dirty="0"/>
                  <a:t>2</a:t>
                </a:r>
                <a:r>
                  <a:rPr lang="tr-TR" sz="2800" b="1" dirty="0"/>
                  <a:t>, </a:t>
                </a:r>
              </a:p>
              <a:p>
                <a:pPr algn="l" rtl="0"/>
                <a:r>
                  <a:rPr lang="tr-TR" sz="2800" b="1" dirty="0"/>
                  <a:t>k : Isıl iletkenlik katsayısı, W/m °C, </a:t>
                </a:r>
              </a:p>
              <a:p>
                <a:pPr algn="l" rtl="0"/>
                <a:r>
                  <a:rPr lang="tr-TR" sz="2800" b="1" dirty="0"/>
                  <a:t>X : Transfer yönünde mesafe, m, </a:t>
                </a:r>
              </a:p>
              <a:p>
                <a:pPr algn="l" rtl="0"/>
                <a:r>
                  <a:rPr lang="tr-TR" sz="2800" b="1" dirty="0"/>
                  <a:t>T : Sıcaklık, °C, </a:t>
                </a:r>
              </a:p>
              <a:p>
                <a:pPr algn="l" rtl="0"/>
                <a:r>
                  <a:rPr lang="tr-TR" sz="2800" b="1" dirty="0" err="1"/>
                  <a:t>dT</a:t>
                </a:r>
                <a:r>
                  <a:rPr lang="tr-TR" sz="2800" b="1" dirty="0"/>
                  <a:t>/</a:t>
                </a:r>
                <a:r>
                  <a:rPr lang="tr-TR" sz="2800" b="1" dirty="0" err="1"/>
                  <a:t>dX</a:t>
                </a:r>
                <a:r>
                  <a:rPr lang="tr-TR" sz="2800" b="1" dirty="0"/>
                  <a:t> : Sıcaklık </a:t>
                </a:r>
                <a:r>
                  <a:rPr lang="tr-TR" sz="2800" b="1" dirty="0" err="1"/>
                  <a:t>gradienti</a:t>
                </a:r>
                <a:r>
                  <a:rPr lang="tr-TR" sz="2800" b="1" dirty="0"/>
                  <a:t>, </a:t>
                </a:r>
                <a:endParaRPr lang="tr-TR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  <a:blipFill>
                <a:blip r:embed="rId2"/>
                <a:stretch>
                  <a:fillRect l="-1080" b="-5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ikdörtgen 2">
            <a:extLst>
              <a:ext uri="{FF2B5EF4-FFF2-40B4-BE49-F238E27FC236}">
                <a16:creationId xmlns:a16="http://schemas.microsoft.com/office/drawing/2014/main" id="{0A52D4A8-21B4-4F98-A8FE-BB2D5987B174}"/>
              </a:ext>
            </a:extLst>
          </p:cNvPr>
          <p:cNvSpPr/>
          <p:nvPr/>
        </p:nvSpPr>
        <p:spPr>
          <a:xfrm>
            <a:off x="7772400" y="1842654"/>
            <a:ext cx="3768436" cy="3881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Her iki eşitlikte yer alan (-) işareti, azalan konsantrasyona (veya sıcaklığa) doğru, pozitif akışı ifade etmektedir. </a:t>
            </a:r>
          </a:p>
        </p:txBody>
      </p:sp>
    </p:spTree>
    <p:extLst>
      <p:ext uri="{BB962C8B-B14F-4D97-AF65-F5344CB8AC3E}">
        <p14:creationId xmlns:p14="http://schemas.microsoft.com/office/powerpoint/2010/main" val="195783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Nitekim günümüzde suyun, gıdanın </a:t>
            </a:r>
            <a:r>
              <a:rPr lang="tr-TR" sz="2800" b="1" dirty="0">
                <a:solidFill>
                  <a:srgbClr val="00B050"/>
                </a:solidFill>
              </a:rPr>
              <a:t>değişik bileşim öğeleri tarafından farklı kuvvetlerle </a:t>
            </a:r>
            <a:r>
              <a:rPr lang="tr-TR" sz="2800" b="1" dirty="0"/>
              <a:t>tutulmakta olduğu kabul edilmektedir.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 suyun, </a:t>
            </a:r>
            <a:r>
              <a:rPr lang="tr-TR" sz="2800" b="1" dirty="0">
                <a:solidFill>
                  <a:srgbClr val="0070C0"/>
                </a:solidFill>
              </a:rPr>
              <a:t>yüzey suyu </a:t>
            </a:r>
            <a:r>
              <a:rPr lang="tr-TR" sz="2800" b="1" dirty="0"/>
              <a:t>gibi çok zayıf bir kuvvetle tutulmakta olan sudan (</a:t>
            </a:r>
            <a:r>
              <a:rPr lang="tr-TR" sz="2800" b="1" dirty="0">
                <a:solidFill>
                  <a:srgbClr val="FF0000"/>
                </a:solidFill>
              </a:rPr>
              <a:t>serbest su</a:t>
            </a:r>
            <a:r>
              <a:rPr lang="tr-TR" sz="2800" b="1" dirty="0"/>
              <a:t>), </a:t>
            </a:r>
            <a:r>
              <a:rPr lang="tr-TR" sz="2800" b="1" dirty="0">
                <a:solidFill>
                  <a:srgbClr val="7030A0"/>
                </a:solidFill>
              </a:rPr>
              <a:t>çok güçlü kimyasal bağ </a:t>
            </a:r>
            <a:r>
              <a:rPr lang="tr-TR" sz="2800" b="1" dirty="0"/>
              <a:t>ile tutulan suya kadar değişik kuvvetlerle tutulmakta olduğu artık bilinmektedir. </a:t>
            </a:r>
          </a:p>
        </p:txBody>
      </p:sp>
    </p:spTree>
    <p:extLst>
      <p:ext uri="{BB962C8B-B14F-4D97-AF65-F5344CB8AC3E}">
        <p14:creationId xmlns:p14="http://schemas.microsoft.com/office/powerpoint/2010/main" val="215808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bir </a:t>
            </a:r>
            <a:r>
              <a:rPr lang="tr-TR" sz="2800" b="1" dirty="0" err="1"/>
              <a:t>komponentin</a:t>
            </a:r>
            <a:r>
              <a:rPr lang="tr-TR" sz="2800" b="1" dirty="0"/>
              <a:t> transportu </a:t>
            </a:r>
            <a:r>
              <a:rPr lang="tr-TR" sz="2800" b="1" dirty="0">
                <a:solidFill>
                  <a:srgbClr val="FF0000"/>
                </a:solidFill>
              </a:rPr>
              <a:t>konveksiyonla artıyorsa</a:t>
            </a:r>
            <a:r>
              <a:rPr lang="tr-TR" sz="2800" b="1" dirty="0"/>
              <a:t>, o </a:t>
            </a:r>
            <a:r>
              <a:rPr lang="tr-TR" sz="2800" b="1" dirty="0" err="1"/>
              <a:t>komponentin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kütle akışı</a:t>
            </a:r>
            <a:r>
              <a:rPr lang="tr-TR" sz="2800" b="1" dirty="0"/>
              <a:t>, yukarıda değinilmiş bulunan moleküler </a:t>
            </a:r>
            <a:r>
              <a:rPr lang="tr-TR" sz="2800" b="1" dirty="0">
                <a:solidFill>
                  <a:srgbClr val="0070C0"/>
                </a:solidFill>
              </a:rPr>
              <a:t>difüzyonda gerçekleşen kütle akışından </a:t>
            </a:r>
            <a:r>
              <a:rPr lang="tr-TR" sz="2800" b="1" dirty="0"/>
              <a:t>daha yüksektir.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00B050"/>
                </a:solidFill>
              </a:rPr>
              <a:t>Konvektif</a:t>
            </a:r>
            <a:r>
              <a:rPr lang="tr-TR" sz="2800" b="1" dirty="0">
                <a:solidFill>
                  <a:srgbClr val="00B050"/>
                </a:solidFill>
              </a:rPr>
              <a:t> kütle transferi </a:t>
            </a:r>
            <a:r>
              <a:rPr lang="tr-TR" sz="2800" b="1" dirty="0"/>
              <a:t>esas olarak </a:t>
            </a:r>
            <a:r>
              <a:rPr lang="tr-TR" sz="2800" b="1" dirty="0">
                <a:solidFill>
                  <a:srgbClr val="FF0000"/>
                </a:solidFill>
              </a:rPr>
              <a:t>likit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7030A0"/>
                </a:solidFill>
              </a:rPr>
              <a:t>gazlarda</a:t>
            </a:r>
            <a:r>
              <a:rPr lang="tr-TR" sz="2800" b="1" dirty="0"/>
              <a:t> gerçekleşirse de ayrıca </a:t>
            </a:r>
            <a:r>
              <a:rPr lang="tr-TR" sz="2800" b="1" dirty="0" err="1"/>
              <a:t>poroz</a:t>
            </a:r>
            <a:r>
              <a:rPr lang="tr-TR" sz="2800" b="1" dirty="0"/>
              <a:t> nitelikli </a:t>
            </a:r>
            <a:r>
              <a:rPr lang="tr-TR" sz="2800" b="1" dirty="0">
                <a:solidFill>
                  <a:srgbClr val="0070C0"/>
                </a:solidFill>
              </a:rPr>
              <a:t>katı</a:t>
            </a:r>
            <a:r>
              <a:rPr lang="tr-TR" sz="2800" b="1" dirty="0"/>
              <a:t> yapılar içinde de gerçekleşir. </a:t>
            </a:r>
          </a:p>
        </p:txBody>
      </p:sp>
    </p:spTree>
    <p:extLst>
      <p:ext uri="{BB962C8B-B14F-4D97-AF65-F5344CB8AC3E}">
        <p14:creationId xmlns:p14="http://schemas.microsoft.com/office/powerpoint/2010/main" val="33433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Moleküler kütle difüzyonuyla </a:t>
                </a:r>
                <a:r>
                  <a:rPr lang="tr-TR" sz="2800" b="1" dirty="0"/>
                  <a:t>kütle transferinden veya </a:t>
                </a:r>
                <a:r>
                  <a:rPr lang="tr-TR" sz="2800" b="1" dirty="0" err="1">
                    <a:solidFill>
                      <a:srgbClr val="00B050"/>
                    </a:solidFill>
                  </a:rPr>
                  <a:t>konvektif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 kütle transferinden </a:t>
                </a:r>
                <a:r>
                  <a:rPr lang="tr-TR" sz="2800" b="1" dirty="0"/>
                  <a:t>hangisinin ne düzeyde oluşacağı, transferin gerçekleştiği sıvı veya gaz içindeki </a:t>
                </a:r>
                <a:r>
                  <a:rPr lang="tr-TR" sz="2800" b="1" dirty="0" err="1">
                    <a:solidFill>
                      <a:srgbClr val="7030A0"/>
                    </a:solidFill>
                  </a:rPr>
                  <a:t>konvektif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 akımın boyutuna bağlıdır</a:t>
                </a:r>
                <a:r>
                  <a:rPr lang="tr-TR" sz="2800" b="1" dirty="0"/>
                  <a:t>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/>
                  <a:t>Konvektif</a:t>
                </a:r>
                <a:r>
                  <a:rPr lang="tr-TR" sz="2800" b="1" dirty="0"/>
                  <a:t> kütle transfer katsayısı (K</a:t>
                </a:r>
                <a:r>
                  <a:rPr lang="tr-TR" sz="2800" b="1" baseline="-25000" dirty="0"/>
                  <a:t>m</a:t>
                </a:r>
                <a:r>
                  <a:rPr lang="tr-TR" sz="2800" b="1" dirty="0"/>
                  <a:t>),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birim konsantrasyon farkında birim alandan gerçekleşen kütle transfer hızı</a:t>
                </a:r>
                <a:r>
                  <a:rPr lang="tr-TR" sz="2800" b="1" dirty="0"/>
                  <a:t>" olarak tanımlanmaktadır.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𝐤</m:t>
                        </m:r>
                      </m:e>
                      <m: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𝐦</m:t>
                        </m:r>
                      </m:sub>
                    </m:sSub>
                    <m:r>
                      <a:rPr lang="tr-TR" sz="2800" b="1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𝐚</m:t>
                            </m:r>
                          </m:sub>
                        </m:sSub>
                      </m:num>
                      <m:den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𝐀</m:t>
                        </m:r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 (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tr-TR" sz="2800" b="1" dirty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𝐚</m:t>
                        </m:r>
                      </m:sub>
                    </m:sSub>
                    <m:r>
                      <a:rPr lang="tr-TR" sz="2800" b="1" i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𝐤</m:t>
                        </m:r>
                      </m:e>
                      <m: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𝐦</m:t>
                        </m:r>
                      </m:sub>
                    </m:sSub>
                    <m:r>
                      <a:rPr lang="tr-TR" sz="2800" b="1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1" i="0">
                        <a:latin typeface="Cambria Math" panose="02040503050406030204" pitchFamily="18" charset="0"/>
                      </a:rPr>
                      <m:t>𝐀</m:t>
                    </m:r>
                    <m:r>
                      <a:rPr lang="tr-TR" sz="2800" b="1" i="0">
                        <a:latin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tr-TR" sz="2800" b="1" i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tr-TR" sz="2800" b="1" i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2800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  <a:blipFill>
                <a:blip r:embed="rId2"/>
                <a:stretch>
                  <a:fillRect l="-1080" r="-18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078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tr-TR" sz="2800" b="1" dirty="0"/>
              <a:t>K</a:t>
            </a:r>
            <a:r>
              <a:rPr lang="tr-TR" sz="2800" b="1" baseline="-25000" dirty="0"/>
              <a:t>m</a:t>
            </a:r>
            <a:r>
              <a:rPr lang="tr-TR" sz="2800" b="1" dirty="0"/>
              <a:t> : </a:t>
            </a:r>
            <a:r>
              <a:rPr lang="tr-TR" sz="2800" b="1" dirty="0" err="1"/>
              <a:t>Konvektif</a:t>
            </a:r>
            <a:r>
              <a:rPr lang="tr-TR" sz="2800" b="1" dirty="0"/>
              <a:t> kütle transfer katsayısı, m</a:t>
            </a:r>
            <a:r>
              <a:rPr lang="tr-TR" sz="2800" b="1" baseline="30000" dirty="0"/>
              <a:t>3</a:t>
            </a:r>
            <a:r>
              <a:rPr lang="tr-TR" sz="2800" b="1" dirty="0"/>
              <a:t>/m</a:t>
            </a:r>
            <a:r>
              <a:rPr lang="tr-TR" sz="2800" b="1" baseline="30000" dirty="0"/>
              <a:t>2</a:t>
            </a:r>
            <a:r>
              <a:rPr lang="tr-TR" sz="2800" b="1" dirty="0"/>
              <a:t> s veya m/s, </a:t>
            </a:r>
          </a:p>
          <a:p>
            <a:pPr algn="l" rtl="0"/>
            <a:r>
              <a:rPr lang="tr-TR" sz="2800" b="1" dirty="0" err="1"/>
              <a:t>m</a:t>
            </a:r>
            <a:r>
              <a:rPr lang="tr-TR" sz="2800" b="1" baseline="-25000" dirty="0" err="1"/>
              <a:t>a</a:t>
            </a:r>
            <a:r>
              <a:rPr lang="tr-TR" sz="2800" b="1" dirty="0"/>
              <a:t> : (a) bileşiğinin kütle akış hızı, kg/s, </a:t>
            </a:r>
          </a:p>
          <a:p>
            <a:pPr algn="l" rtl="0"/>
            <a:r>
              <a:rPr lang="tr-TR" sz="2800" b="1" dirty="0"/>
              <a:t>C</a:t>
            </a:r>
            <a:r>
              <a:rPr lang="tr-TR" sz="2800" b="1" baseline="-25000" dirty="0"/>
              <a:t>1</a:t>
            </a:r>
            <a:r>
              <a:rPr lang="tr-TR" sz="2800" b="1" dirty="0"/>
              <a:t> ve C</a:t>
            </a:r>
            <a:r>
              <a:rPr lang="tr-TR" sz="2800" b="1" baseline="-25000" dirty="0"/>
              <a:t>2</a:t>
            </a:r>
            <a:r>
              <a:rPr lang="tr-TR" sz="2800" b="1" dirty="0"/>
              <a:t> : (a) bileşiğinin konsantrasyonu, kg/m</a:t>
            </a:r>
            <a:r>
              <a:rPr lang="tr-TR" sz="2800" b="1" baseline="30000" dirty="0"/>
              <a:t>3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00B050"/>
                </a:solidFill>
              </a:rPr>
              <a:t>Konvektif</a:t>
            </a:r>
            <a:r>
              <a:rPr lang="tr-TR" sz="2800" b="1" dirty="0">
                <a:solidFill>
                  <a:srgbClr val="00B050"/>
                </a:solidFill>
              </a:rPr>
              <a:t> kütle transfer katsayısı (K</a:t>
            </a:r>
            <a:r>
              <a:rPr lang="tr-TR" sz="2800" b="1" baseline="-25000" dirty="0">
                <a:solidFill>
                  <a:srgbClr val="00B050"/>
                </a:solidFill>
              </a:rPr>
              <a:t>m</a:t>
            </a:r>
            <a:r>
              <a:rPr lang="tr-TR" sz="2800" b="1" dirty="0">
                <a:solidFill>
                  <a:srgbClr val="00B050"/>
                </a:solidFill>
              </a:rPr>
              <a:t>); </a:t>
            </a:r>
            <a:r>
              <a:rPr lang="tr-TR" sz="2800" b="1" dirty="0"/>
              <a:t>(a) </a:t>
            </a:r>
            <a:r>
              <a:rPr lang="tr-TR" sz="2800" b="1" dirty="0" err="1"/>
              <a:t>komponentinin</a:t>
            </a:r>
            <a:r>
              <a:rPr lang="tr-TR" sz="2800" b="1" dirty="0"/>
              <a:t> 1 m</a:t>
            </a:r>
            <a:r>
              <a:rPr lang="tr-TR" sz="2800" b="1" baseline="30000" dirty="0"/>
              <a:t>2</a:t>
            </a:r>
            <a:r>
              <a:rPr lang="tr-TR" sz="2800" b="1" dirty="0"/>
              <a:t> ara yüzey alanından 1 saniyede transfer olan hacmini (m</a:t>
            </a:r>
            <a:r>
              <a:rPr lang="tr-TR" sz="2800" b="1" baseline="30000" dirty="0"/>
              <a:t>3</a:t>
            </a:r>
            <a:r>
              <a:rPr lang="tr-TR" sz="2800" b="1" dirty="0"/>
              <a:t>) temsil etmektedir.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70039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Eğer söz konusu olan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ıslak bir yüzeyden suyun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havaya </a:t>
                </a:r>
                <a:r>
                  <a:rPr lang="tr-TR" sz="2800" b="1" dirty="0" err="1">
                    <a:solidFill>
                      <a:srgbClr val="7030A0"/>
                    </a:solidFill>
                  </a:rPr>
                  <a:t>konvektif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 kütle transferiyse</a:t>
                </a:r>
                <a:r>
                  <a:rPr lang="tr-TR" sz="2800" b="1" dirty="0"/>
                  <a:t>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suyun havaya </a:t>
                </a:r>
                <a:r>
                  <a:rPr lang="tr-TR" sz="2800" b="1" dirty="0"/>
                  <a:t>kütle akış hızı (</a:t>
                </a:r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a</a:t>
                </a:r>
                <a:r>
                  <a:rPr lang="tr-TR" sz="2800" b="1" dirty="0"/>
                  <a:t>) aşağıdaki eşitlikle tanımlanmaktadır.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c</m:t>
                          </m:r>
                        </m:sub>
                      </m:sSub>
                      <m:r>
                        <a:rPr lang="tr-TR" sz="2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sub>
                          </m:sSub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sub>
                          </m:sSub>
                        </m:num>
                        <m:den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622</m:t>
                          </m:r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sub>
                          </m:sSub>
                        </m:den>
                      </m:f>
                      <m:r>
                        <a:rPr lang="tr-TR" sz="280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sz="2800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411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tr-TR" sz="2800" b="1" dirty="0" err="1"/>
              <a:t>R</a:t>
            </a:r>
            <a:r>
              <a:rPr lang="tr-TR" sz="2800" b="1" baseline="-25000" dirty="0" err="1"/>
              <a:t>c</a:t>
            </a:r>
            <a:r>
              <a:rPr lang="tr-TR" sz="2800" b="1" dirty="0"/>
              <a:t>: Kütle (su) akış hızı, kg/s (veya kuruma hızı, kg/s). </a:t>
            </a:r>
          </a:p>
          <a:p>
            <a:pPr algn="l" rtl="0"/>
            <a:r>
              <a:rPr lang="tr-TR" sz="2800" b="1" dirty="0"/>
              <a:t>A : Buharlaşmanın gerçekleştiği yüzey alanı, m</a:t>
            </a:r>
            <a:r>
              <a:rPr lang="tr-TR" sz="2800" b="1" baseline="30000" dirty="0"/>
              <a:t>2</a:t>
            </a:r>
            <a:r>
              <a:rPr lang="tr-TR" sz="2800" b="1" dirty="0"/>
              <a:t>, </a:t>
            </a:r>
          </a:p>
          <a:p>
            <a:pPr algn="l" rtl="0"/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:Suyun mol kütlesi, 18 kg/kg-mol</a:t>
            </a:r>
          </a:p>
          <a:p>
            <a:pPr algn="l" rtl="0"/>
            <a:r>
              <a:rPr lang="tr-TR" sz="2800" b="1" dirty="0"/>
              <a:t>P</a:t>
            </a:r>
            <a:r>
              <a:rPr lang="tr-TR" sz="2800" b="1" baseline="-25000" dirty="0"/>
              <a:t>B</a:t>
            </a:r>
            <a:r>
              <a:rPr lang="tr-TR" sz="2800" b="1" dirty="0"/>
              <a:t> : Atmosferik basınç, kPa, 101.325 kPa. </a:t>
            </a:r>
          </a:p>
          <a:p>
            <a:pPr algn="l" rtl="0"/>
            <a:r>
              <a:rPr lang="tr-TR" sz="2800" b="1" dirty="0" err="1"/>
              <a:t>R</a:t>
            </a:r>
            <a:r>
              <a:rPr lang="tr-TR" sz="2800" b="1" baseline="-25000" dirty="0" err="1"/>
              <a:t>u</a:t>
            </a:r>
            <a:r>
              <a:rPr lang="tr-TR" sz="2800" b="1" dirty="0"/>
              <a:t> : Üniversal gaz sabiti 8314.41 m</a:t>
            </a:r>
            <a:r>
              <a:rPr lang="tr-TR" sz="2800" b="1" baseline="30000" dirty="0"/>
              <a:t>3</a:t>
            </a:r>
            <a:r>
              <a:rPr lang="tr-TR" sz="2800" b="1" dirty="0"/>
              <a:t>Pa/kg-mol K, </a:t>
            </a:r>
          </a:p>
          <a:p>
            <a:pPr algn="l" rtl="0"/>
            <a:r>
              <a:rPr lang="tr-TR" sz="2800" b="1" dirty="0"/>
              <a:t>K</a:t>
            </a:r>
            <a:r>
              <a:rPr lang="tr-TR" sz="2800" b="1" baseline="-25000" dirty="0"/>
              <a:t>m</a:t>
            </a:r>
            <a:r>
              <a:rPr lang="tr-TR" sz="2800" b="1" dirty="0"/>
              <a:t> : </a:t>
            </a:r>
            <a:r>
              <a:rPr lang="tr-TR" sz="2800" b="1" dirty="0" err="1"/>
              <a:t>Konvektif</a:t>
            </a:r>
            <a:r>
              <a:rPr lang="tr-TR" sz="2800" b="1" dirty="0"/>
              <a:t> kütle transfer katsayısı, m/s. </a:t>
            </a:r>
          </a:p>
          <a:p>
            <a:pPr algn="l" rtl="0"/>
            <a:r>
              <a:rPr lang="tr-TR" sz="2800" b="1" dirty="0" err="1"/>
              <a:t>X</a:t>
            </a:r>
            <a:r>
              <a:rPr lang="tr-TR" sz="2800" b="1" baseline="-25000" dirty="0" err="1"/>
              <a:t>y</a:t>
            </a:r>
            <a:r>
              <a:rPr lang="tr-TR" sz="2800" b="1" dirty="0"/>
              <a:t> : Materyalin yüzeyinde mutlak nem, kg-su/kg-KH, </a:t>
            </a:r>
          </a:p>
          <a:p>
            <a:pPr algn="l" rtl="0"/>
            <a:r>
              <a:rPr lang="tr-TR" sz="2800" b="1" dirty="0" err="1"/>
              <a:t>X</a:t>
            </a:r>
            <a:r>
              <a:rPr lang="tr-TR" sz="2800" b="1" baseline="-25000" dirty="0" err="1"/>
              <a:t>h</a:t>
            </a:r>
            <a:r>
              <a:rPr lang="tr-TR" sz="2800" b="1" dirty="0"/>
              <a:t> : Havanın mutlak nemi, kg-su/kg-KH, </a:t>
            </a:r>
          </a:p>
          <a:p>
            <a:pPr algn="l" rtl="0"/>
            <a:r>
              <a:rPr lang="tr-TR" sz="2800" b="1" dirty="0"/>
              <a:t>T</a:t>
            </a:r>
            <a:r>
              <a:rPr lang="tr-TR" sz="2800" b="1" baseline="-25000" dirty="0"/>
              <a:t>A</a:t>
            </a:r>
            <a:r>
              <a:rPr lang="tr-TR" sz="2800" b="1" dirty="0"/>
              <a:t> : Materyalin ortalama mutlak sıcaklığı, K.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62994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Islak bir gıdanın </a:t>
            </a:r>
            <a:r>
              <a:rPr lang="tr-TR" sz="2800" b="1" dirty="0"/>
              <a:t>yüzeyinden </a:t>
            </a:r>
            <a:r>
              <a:rPr lang="tr-TR" sz="2800" b="1" dirty="0">
                <a:solidFill>
                  <a:srgbClr val="FF0000"/>
                </a:solidFill>
              </a:rPr>
              <a:t>sıcak hava </a:t>
            </a:r>
            <a:r>
              <a:rPr lang="tr-TR" sz="2800" b="1" dirty="0"/>
              <a:t>akarken, gıdadaki su </a:t>
            </a:r>
            <a:r>
              <a:rPr lang="tr-TR" sz="2800" b="1" dirty="0">
                <a:solidFill>
                  <a:srgbClr val="C00000"/>
                </a:solidFill>
              </a:rPr>
              <a:t>buharlaşma gizli ısısını </a:t>
            </a:r>
            <a:r>
              <a:rPr lang="tr-TR" sz="2800" b="1" dirty="0"/>
              <a:t>sıcak havadan kazanmak suretiyle </a:t>
            </a:r>
            <a:r>
              <a:rPr lang="tr-TR" sz="2800" b="1" dirty="0">
                <a:solidFill>
                  <a:srgbClr val="00B050"/>
                </a:solidFill>
              </a:rPr>
              <a:t>buharlaşır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Su buharı gıdayı çevreleyen </a:t>
            </a:r>
            <a:r>
              <a:rPr lang="tr-TR" sz="2800" b="1" dirty="0">
                <a:solidFill>
                  <a:srgbClr val="7030A0"/>
                </a:solidFill>
              </a:rPr>
              <a:t>hava filmine </a:t>
            </a:r>
            <a:r>
              <a:rPr lang="tr-TR" sz="2800" b="1" dirty="0"/>
              <a:t>sızar (</a:t>
            </a:r>
            <a:r>
              <a:rPr lang="tr-TR" sz="2800" b="1" dirty="0" err="1"/>
              <a:t>difüze</a:t>
            </a:r>
            <a:r>
              <a:rPr lang="tr-TR" sz="2800" b="1" dirty="0"/>
              <a:t> olur) ve oradan hava akımıyla sürüklenip gider.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 akışkanın akmakta olduğu her sistemde, akışkanın aktığı yüzey üzerinde </a:t>
            </a:r>
            <a:r>
              <a:rPr lang="tr-TR" sz="2800" b="1" dirty="0">
                <a:solidFill>
                  <a:srgbClr val="C00000"/>
                </a:solidFill>
              </a:rPr>
              <a:t>ince bir akışkan filmi oluşur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082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</a:rPr>
              <a:t>Filmin kalınlığı</a:t>
            </a:r>
            <a:r>
              <a:rPr lang="tr-TR" sz="2800" b="1" dirty="0"/>
              <a:t>,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akış hızı ve tipi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akışkanın viskozitesi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yoğunluğu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FF0000"/>
                </a:solidFill>
              </a:rPr>
              <a:t>sıcaklığı</a:t>
            </a:r>
            <a:r>
              <a:rPr lang="tr-TR" sz="2800" b="1" dirty="0"/>
              <a:t> gibi çeşitli faktörlere bağlıdır.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Şu halde, hava gibi bir akışkan da, bu faktörlere bağlı olarak gıda yüzeyinde bir film oluşturmaktadır.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Bu filme "</a:t>
            </a:r>
            <a:r>
              <a:rPr lang="tr-TR" sz="2800" b="1" dirty="0">
                <a:solidFill>
                  <a:srgbClr val="FF0000"/>
                </a:solidFill>
              </a:rPr>
              <a:t>akışkan filmi</a:t>
            </a:r>
            <a:r>
              <a:rPr lang="tr-TR" sz="2800" b="1" dirty="0"/>
              <a:t>", "</a:t>
            </a:r>
            <a:r>
              <a:rPr lang="tr-TR" sz="2800" b="1" dirty="0">
                <a:solidFill>
                  <a:srgbClr val="0070C0"/>
                </a:solidFill>
              </a:rPr>
              <a:t>yüzey filmi</a:t>
            </a:r>
            <a:r>
              <a:rPr lang="tr-TR" sz="2800" b="1" dirty="0"/>
              <a:t>" veya "</a:t>
            </a:r>
            <a:r>
              <a:rPr lang="tr-TR" sz="2800" b="1" dirty="0">
                <a:solidFill>
                  <a:srgbClr val="00B050"/>
                </a:solidFill>
              </a:rPr>
              <a:t>ara yüzey</a:t>
            </a:r>
            <a:r>
              <a:rPr lang="tr-TR" sz="2800" b="1" dirty="0"/>
              <a:t>" (</a:t>
            </a:r>
            <a:r>
              <a:rPr lang="en-US" sz="2800" b="1" dirty="0">
                <a:solidFill>
                  <a:srgbClr val="C00000"/>
                </a:solidFill>
              </a:rPr>
              <a:t>boundary layer</a:t>
            </a:r>
            <a:r>
              <a:rPr lang="en-US" sz="2800" b="1" dirty="0"/>
              <a:t>, interface</a:t>
            </a:r>
            <a:r>
              <a:rPr lang="tr-TR" sz="2800" b="1" dirty="0"/>
              <a:t>) gibi değişik isimler verilmektedir. </a:t>
            </a:r>
          </a:p>
        </p:txBody>
      </p:sp>
    </p:spTree>
    <p:extLst>
      <p:ext uri="{BB962C8B-B14F-4D97-AF65-F5344CB8AC3E}">
        <p14:creationId xmlns:p14="http://schemas.microsoft.com/office/powerpoint/2010/main" val="89973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3" name="Picture 2" descr="https://ars.els-cdn.com/content/image/3-s2.0-B9780081002940000146-f14-01-9780081002940.jpg">
            <a:extLst>
              <a:ext uri="{FF2B5EF4-FFF2-40B4-BE49-F238E27FC236}">
                <a16:creationId xmlns:a16="http://schemas.microsoft.com/office/drawing/2014/main" id="{B5465554-EE55-41A0-9F2C-FB8170E4F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142" y="421699"/>
            <a:ext cx="8481716" cy="60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42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</a:rPr>
              <a:t>Ara yüzeyin </a:t>
            </a:r>
            <a:r>
              <a:rPr lang="tr-TR" sz="2800" b="1" dirty="0"/>
              <a:t>kapsamlı bir </a:t>
            </a:r>
            <a:r>
              <a:rPr lang="tr-TR" sz="2800" b="1" dirty="0">
                <a:solidFill>
                  <a:srgbClr val="0070C0"/>
                </a:solidFill>
              </a:rPr>
              <a:t>tanımlaması</a:t>
            </a:r>
            <a:r>
              <a:rPr lang="tr-TR" sz="2800" b="1" dirty="0"/>
              <a:t> yapılmak istenirse, "birbirleriyle temasta bulunan fazların temas yüzeylerine, ara yüzey (</a:t>
            </a:r>
            <a:r>
              <a:rPr lang="en-US" sz="2800" b="1" dirty="0"/>
              <a:t>interface</a:t>
            </a:r>
            <a:r>
              <a:rPr lang="tr-TR" sz="2800" b="1" dirty="0"/>
              <a:t>)" denir.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Fazların, ara yüzey boyunca </a:t>
            </a:r>
            <a:r>
              <a:rPr lang="tr-TR" sz="2800" b="1" dirty="0">
                <a:solidFill>
                  <a:srgbClr val="00B050"/>
                </a:solidFill>
              </a:rPr>
              <a:t>denge halinde </a:t>
            </a:r>
            <a:r>
              <a:rPr lang="tr-TR" sz="2800" b="1" dirty="0"/>
              <a:t>bulunduğu kabul edilir.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Bu varsayımın anlamı</a:t>
            </a:r>
            <a:r>
              <a:rPr lang="tr-TR" sz="2800" b="1" dirty="0"/>
              <a:t>, bir öğenin bir fazdan diğer faza transferini kontrol eden faktörün, ara yüzeye doğru veya ara yüzeyden dışarıya doğru gerçekleşen transportun hızı olduğudur. </a:t>
            </a:r>
          </a:p>
        </p:txBody>
      </p:sp>
    </p:spTree>
    <p:extLst>
      <p:ext uri="{BB962C8B-B14F-4D97-AF65-F5344CB8AC3E}">
        <p14:creationId xmlns:p14="http://schemas.microsoft.com/office/powerpoint/2010/main" val="365576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2458</Words>
  <Application>Microsoft Office PowerPoint</Application>
  <PresentationFormat>Widescreen</PresentationFormat>
  <Paragraphs>187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Arial</vt:lpstr>
      <vt:lpstr>Cambria Math</vt:lpstr>
      <vt:lpstr>Euphemia</vt:lpstr>
      <vt:lpstr>Plantagenet Cherokee</vt:lpstr>
      <vt:lpstr>Wingdings</vt:lpstr>
      <vt:lpstr>Academic Literature 16x9</vt:lpstr>
      <vt:lpstr>GDM 403  Temel İşlemler Uygulamaları Kurutma Mekanizması ve Kütle transferi</vt:lpstr>
      <vt:lpstr>Bu Hafta</vt:lpstr>
      <vt:lpstr>Kuruma Olayının Mekanizması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Kütle Transferi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2026-04-07T06:40:11Z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