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77"/>
  </p:notesMasterIdLst>
  <p:handoutMasterIdLst>
    <p:handoutMasterId r:id="rId78"/>
  </p:handoutMasterIdLst>
  <p:sldIdLst>
    <p:sldId id="256" r:id="rId3"/>
    <p:sldId id="304" r:id="rId4"/>
    <p:sldId id="305" r:id="rId5"/>
    <p:sldId id="379" r:id="rId6"/>
    <p:sldId id="307" r:id="rId7"/>
    <p:sldId id="380" r:id="rId8"/>
    <p:sldId id="310" r:id="rId9"/>
    <p:sldId id="311" r:id="rId10"/>
    <p:sldId id="312" r:id="rId11"/>
    <p:sldId id="427" r:id="rId12"/>
    <p:sldId id="381" r:id="rId13"/>
    <p:sldId id="382" r:id="rId14"/>
    <p:sldId id="426" r:id="rId15"/>
    <p:sldId id="316" r:id="rId16"/>
    <p:sldId id="317" r:id="rId17"/>
    <p:sldId id="383" r:id="rId18"/>
    <p:sldId id="384" r:id="rId19"/>
    <p:sldId id="385" r:id="rId20"/>
    <p:sldId id="386" r:id="rId21"/>
    <p:sldId id="423" r:id="rId22"/>
    <p:sldId id="387" r:id="rId23"/>
    <p:sldId id="422" r:id="rId24"/>
    <p:sldId id="388" r:id="rId25"/>
    <p:sldId id="389" r:id="rId26"/>
    <p:sldId id="326" r:id="rId27"/>
    <p:sldId id="327" r:id="rId28"/>
    <p:sldId id="390" r:id="rId29"/>
    <p:sldId id="328" r:id="rId30"/>
    <p:sldId id="391" r:id="rId31"/>
    <p:sldId id="392" r:id="rId32"/>
    <p:sldId id="393" r:id="rId33"/>
    <p:sldId id="333" r:id="rId34"/>
    <p:sldId id="334" r:id="rId35"/>
    <p:sldId id="424" r:id="rId36"/>
    <p:sldId id="394" r:id="rId37"/>
    <p:sldId id="340" r:id="rId38"/>
    <p:sldId id="397" r:id="rId39"/>
    <p:sldId id="398" r:id="rId40"/>
    <p:sldId id="343" r:id="rId41"/>
    <p:sldId id="344" r:id="rId42"/>
    <p:sldId id="425" r:id="rId43"/>
    <p:sldId id="399" r:id="rId44"/>
    <p:sldId id="400" r:id="rId45"/>
    <p:sldId id="402" r:id="rId46"/>
    <p:sldId id="403" r:id="rId47"/>
    <p:sldId id="404" r:id="rId48"/>
    <p:sldId id="345" r:id="rId49"/>
    <p:sldId id="405" r:id="rId50"/>
    <p:sldId id="353" r:id="rId51"/>
    <p:sldId id="406" r:id="rId52"/>
    <p:sldId id="407" r:id="rId53"/>
    <p:sldId id="408" r:id="rId54"/>
    <p:sldId id="357" r:id="rId55"/>
    <p:sldId id="409" r:id="rId56"/>
    <p:sldId id="410" r:id="rId57"/>
    <p:sldId id="411" r:id="rId58"/>
    <p:sldId id="362" r:id="rId59"/>
    <p:sldId id="412" r:id="rId60"/>
    <p:sldId id="413" r:id="rId61"/>
    <p:sldId id="365" r:id="rId62"/>
    <p:sldId id="366" r:id="rId63"/>
    <p:sldId id="414" r:id="rId64"/>
    <p:sldId id="368" r:id="rId65"/>
    <p:sldId id="415" r:id="rId66"/>
    <p:sldId id="416" r:id="rId67"/>
    <p:sldId id="417" r:id="rId68"/>
    <p:sldId id="418" r:id="rId69"/>
    <p:sldId id="373" r:id="rId70"/>
    <p:sldId id="419" r:id="rId71"/>
    <p:sldId id="375" r:id="rId72"/>
    <p:sldId id="420" r:id="rId73"/>
    <p:sldId id="421" r:id="rId74"/>
    <p:sldId id="378" r:id="rId75"/>
    <p:sldId id="302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142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46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44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416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050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264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494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8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745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718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64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D:\New\Books\Food%20Process%20Engineering\Basics\Paul%20Singh\Introduction%20to%20Food%20Engineering%205ed\Web%20Sit\www.rpaulsingh.com\flash%20moviesSITE\cabinettraydrier.sw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D:\New\Books\Food%20Process%20Engineering\Basics\Paul%20Singh\Introduction%20to%20Food%20Engineering%205ed\Web%20Sit\www.rpaulsingh.com\flash%20moviesSITE\VacuumDrier.sw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D:\New\Books\Food%20Process%20Engineering\Basics\Paul%20Singh\Introduction%20to%20Food%20Engineering%205ed\Web%20Sit\www.rpaulsingh.com\flash%20moviesSITE\Concurrent%20flow%20tunnel%20drier.sw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New\Books\Food%20Process%20Engineering\Basics\Paul%20Singh\Introduction%20to%20Food%20Engineering%205ed\Web%20Sit\www.rpaulsingh.com\flash%20moviesSITE\countercurrentdrier.sw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D:\New\Books\Food%20Process%20Engineering\Basics\Paul%20Singh\Introduction%20to%20Food%20Engineering%205ed\Web%20Sit\www.rpaulsingh.com\flash%20moviesSITE\fluidizedbed.swf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D:\New\Books\Food%20Process%20Engineering\Basics\Paul%20Singh\Introduction%20to%20Food%20Engineering%205ed\Web%20Sit\www.rpaulsingh.com\flash%20moviesSITE\spray2.swf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rmexcel.com/english/program/psych-us.htm" TargetMode="External"/><Relationship Id="rId2" Type="http://schemas.openxmlformats.org/officeDocument/2006/relationships/hyperlink" Target="../lab_el_kitabi_20120620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r>
              <a:rPr lang="tr-TR" dirty="0">
                <a:solidFill>
                  <a:srgbClr val="FF0000"/>
                </a:solidFill>
              </a:rPr>
              <a:t> Kurutma Sistemleri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Çevrimiçi Medya 1">
            <a:extLst>
              <a:ext uri="{FF2B5EF4-FFF2-40B4-BE49-F238E27FC236}">
                <a16:creationId xmlns:a16="http://schemas.microsoft.com/office/drawing/2014/main" id="{C1CC2599-D145-4BA1-B41F-0257A9C606B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3540" y="429491"/>
            <a:ext cx="10689551" cy="601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8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 hava, en çok </a:t>
            </a:r>
            <a:r>
              <a:rPr lang="tr-TR" sz="2800" b="1" dirty="0">
                <a:solidFill>
                  <a:srgbClr val="0070C0"/>
                </a:solidFill>
              </a:rPr>
              <a:t>5 m/s </a:t>
            </a:r>
            <a:r>
              <a:rPr lang="tr-TR" sz="2800" b="1" dirty="0">
                <a:solidFill>
                  <a:schemeClr val="tx2"/>
                </a:solidFill>
              </a:rPr>
              <a:t>hızla, tepsiler üzerine </a:t>
            </a:r>
            <a:r>
              <a:rPr lang="tr-TR" sz="2800" b="1" dirty="0">
                <a:solidFill>
                  <a:srgbClr val="00B050"/>
                </a:solidFill>
              </a:rPr>
              <a:t>2-5 cm düzeyinde ince bir katman </a:t>
            </a:r>
            <a:r>
              <a:rPr lang="tr-TR" sz="2800" b="1" dirty="0">
                <a:solidFill>
                  <a:schemeClr val="tx2"/>
                </a:solidFill>
              </a:rPr>
              <a:t>halinde yayılmış materyalin üzerinden ve aralarından akarak kurumayı sağlamaktadır.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Sıcak havanın</a:t>
            </a:r>
            <a:r>
              <a:rPr lang="tr-TR" sz="2800" b="1" dirty="0">
                <a:solidFill>
                  <a:schemeClr val="tx2"/>
                </a:solidFill>
              </a:rPr>
              <a:t>, gerek kabin içinde </a:t>
            </a:r>
            <a:r>
              <a:rPr lang="tr-TR" sz="2800" b="1" dirty="0">
                <a:solidFill>
                  <a:srgbClr val="7030A0"/>
                </a:solidFill>
              </a:rPr>
              <a:t>muntazam dağılımı</a:t>
            </a:r>
            <a:r>
              <a:rPr lang="tr-TR" sz="2800" b="1" dirty="0">
                <a:solidFill>
                  <a:schemeClr val="tx2"/>
                </a:solidFill>
              </a:rPr>
              <a:t>, gerekse tepsiler arasından ve ürün katmanı içinden akışı, özel kanal ve </a:t>
            </a:r>
            <a:r>
              <a:rPr lang="tr-TR" sz="2800" b="1" dirty="0">
                <a:solidFill>
                  <a:srgbClr val="0070C0"/>
                </a:solidFill>
              </a:rPr>
              <a:t>yönlendirici perdelerle </a:t>
            </a:r>
            <a:r>
              <a:rPr lang="tr-TR" sz="2800" b="1" dirty="0">
                <a:solidFill>
                  <a:schemeClr val="tx2"/>
                </a:solidFill>
              </a:rPr>
              <a:t>sağlanmaktadır.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kurutucuların kapasitesi sınırlı olup günde, </a:t>
            </a:r>
            <a:r>
              <a:rPr lang="tr-TR" sz="2800" b="1" dirty="0">
                <a:solidFill>
                  <a:srgbClr val="FF0000"/>
                </a:solidFill>
              </a:rPr>
              <a:t>en çok 10 ton kadar yaş ürün </a:t>
            </a:r>
            <a:r>
              <a:rPr lang="tr-TR" sz="2800" b="1" dirty="0"/>
              <a:t>işlemeye elverişlidirler. </a:t>
            </a:r>
          </a:p>
        </p:txBody>
      </p:sp>
    </p:spTree>
    <p:extLst>
      <p:ext uri="{BB962C8B-B14F-4D97-AF65-F5344CB8AC3E}">
        <p14:creationId xmlns:p14="http://schemas.microsoft.com/office/powerpoint/2010/main" val="280388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Pilot ölçekli </a:t>
            </a: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üretim çalışmalarında da tercih edilen bir yöntemdir.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Eğer tanımlanan bu </a:t>
            </a:r>
            <a:r>
              <a:rPr lang="tr-TR" sz="2800" b="1" dirty="0" err="1">
                <a:solidFill>
                  <a:schemeClr val="accent1">
                    <a:lumMod val="50000"/>
                  </a:schemeClr>
                </a:solidFill>
              </a:rPr>
              <a:t>tepsili</a:t>
            </a: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 kurutucu kabini, </a:t>
            </a:r>
            <a:r>
              <a:rPr lang="tr-TR" sz="2800" b="1" dirty="0">
                <a:solidFill>
                  <a:srgbClr val="0070C0"/>
                </a:solidFill>
              </a:rPr>
              <a:t>vakum altında tutulursa </a:t>
            </a: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vakumlu kabin kurutucu sistemi ortaya çıkar.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Ancak, ısıtmada burada artık </a:t>
            </a:r>
            <a:r>
              <a:rPr lang="tr-TR" sz="2800" b="1" dirty="0">
                <a:solidFill>
                  <a:srgbClr val="00B050"/>
                </a:solidFill>
              </a:rPr>
              <a:t>sıcak havadan </a:t>
            </a: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yararlanma olanağı bulunmadığından, </a:t>
            </a:r>
            <a:r>
              <a:rPr lang="tr-TR" sz="2800" b="1" dirty="0">
                <a:solidFill>
                  <a:srgbClr val="FF0000"/>
                </a:solidFill>
              </a:rPr>
              <a:t>tepsilerin kondüksiyonla ısıtılması gerekmektedir</a:t>
            </a: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1645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Çevrimiçi Medya 1">
            <a:extLst>
              <a:ext uri="{FF2B5EF4-FFF2-40B4-BE49-F238E27FC236}">
                <a16:creationId xmlns:a16="http://schemas.microsoft.com/office/drawing/2014/main" id="{9AEB9979-8127-44CB-B88C-D050B751BF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34473" y="581891"/>
            <a:ext cx="10344727" cy="581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2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000" b="1" dirty="0"/>
              <a:t>Tünel kurutucular</a:t>
            </a:r>
            <a:endParaRPr lang="tr-TR" sz="66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16182"/>
            <a:ext cx="10157355" cy="528117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kurutucuların ana ünitesi, ısı yalıtımı uygulanmış </a:t>
            </a:r>
            <a:r>
              <a:rPr lang="tr-TR" sz="2800" b="1" dirty="0">
                <a:solidFill>
                  <a:srgbClr val="0070C0"/>
                </a:solidFill>
              </a:rPr>
              <a:t>uzun koridor</a:t>
            </a:r>
            <a:r>
              <a:rPr lang="tr-TR" sz="2800" b="1" dirty="0">
                <a:solidFill>
                  <a:schemeClr val="tx2"/>
                </a:solidFill>
              </a:rPr>
              <a:t> şeklinde bir </a:t>
            </a:r>
            <a:r>
              <a:rPr lang="tr-TR" sz="2800" b="1" dirty="0">
                <a:solidFill>
                  <a:srgbClr val="00B050"/>
                </a:solidFill>
              </a:rPr>
              <a:t>tüneldir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Kurutulacak materyal, aralıklı </a:t>
            </a:r>
            <a:r>
              <a:rPr lang="tr-TR" sz="2800" b="1" dirty="0">
                <a:solidFill>
                  <a:srgbClr val="0070C0"/>
                </a:solidFill>
              </a:rPr>
              <a:t>çıtadan yapılmış tablalar </a:t>
            </a:r>
            <a:r>
              <a:rPr lang="tr-TR" sz="2800" b="1" dirty="0">
                <a:solidFill>
                  <a:schemeClr val="tx2"/>
                </a:solidFill>
              </a:rPr>
              <a:t>üzerine yayılarak kurutulmaktadır.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Tablaların yapısı nedeniyle bu kurutucular, aynı zamanda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kerevetli kurutucular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chemeClr val="tx2"/>
                </a:solidFill>
              </a:rPr>
              <a:t>olarak da 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748136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tr-TR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58" y="404664"/>
            <a:ext cx="1012603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28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Kurutulacak gıdanın (genellikle meyve ve sebzenin, gerektiğinde doğranmış) bu tablalara yayılmasından sonra, bunlar </a:t>
            </a:r>
            <a:r>
              <a:rPr lang="tr-TR" sz="2800" b="1" dirty="0">
                <a:solidFill>
                  <a:srgbClr val="0070C0"/>
                </a:solidFill>
              </a:rPr>
              <a:t>en alttaki tekerlekli tablanın </a:t>
            </a:r>
            <a:r>
              <a:rPr lang="tr-TR" sz="2800" b="1" dirty="0">
                <a:solidFill>
                  <a:schemeClr val="tx2"/>
                </a:solidFill>
              </a:rPr>
              <a:t>üzerinden başlayarak, aralıklı olarak istiflenmek suretiyle </a:t>
            </a:r>
            <a:r>
              <a:rPr lang="tr-TR" sz="2800" b="1" dirty="0">
                <a:solidFill>
                  <a:srgbClr val="00B050"/>
                </a:solidFill>
              </a:rPr>
              <a:t>bir araba haline getirilmektedir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Hazırlanmış araba, tünelin giriş ucundaki yan kapıdan tünele sürülür.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Arabadaki ürün, tüneldeki </a:t>
            </a:r>
            <a:r>
              <a:rPr lang="tr-TR" sz="2800" b="1" dirty="0">
                <a:solidFill>
                  <a:srgbClr val="FF0000"/>
                </a:solidFill>
              </a:rPr>
              <a:t>sıcak hava akımında </a:t>
            </a:r>
            <a:r>
              <a:rPr lang="tr-TR" sz="2800" b="1" dirty="0">
                <a:solidFill>
                  <a:schemeClr val="tx2"/>
                </a:solidFill>
              </a:rPr>
              <a:t>kurumaya başlar.</a:t>
            </a:r>
          </a:p>
        </p:txBody>
      </p:sp>
    </p:spTree>
    <p:extLst>
      <p:ext uri="{BB962C8B-B14F-4D97-AF65-F5344CB8AC3E}">
        <p14:creationId xmlns:p14="http://schemas.microsoft.com/office/powerpoint/2010/main" val="246050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Belli düzeyde bir </a:t>
            </a:r>
            <a:r>
              <a:rPr lang="tr-TR" sz="2800" b="1" dirty="0">
                <a:solidFill>
                  <a:srgbClr val="C00000"/>
                </a:solidFill>
              </a:rPr>
              <a:t>kuruma sağlandıktan sonra </a:t>
            </a:r>
            <a:r>
              <a:rPr lang="tr-TR" sz="2800" b="1" dirty="0">
                <a:solidFill>
                  <a:schemeClr val="tx2"/>
                </a:solidFill>
              </a:rPr>
              <a:t>araba, tünelde biraz ileri sürülürken, aynı şekilde hazırlanmış ikinci bir araba tünelden içeri alınır.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Aynı işlem, üçüncü, dördüncü vb. arabalarla yapılarak </a:t>
            </a:r>
            <a:r>
              <a:rPr lang="tr-TR" sz="2800" b="1" dirty="0">
                <a:solidFill>
                  <a:srgbClr val="00B050"/>
                </a:solidFill>
              </a:rPr>
              <a:t>tünel peş peşe dizilmiş arabalarla </a:t>
            </a:r>
            <a:r>
              <a:rPr lang="tr-TR" sz="2800" b="1" dirty="0">
                <a:solidFill>
                  <a:schemeClr val="tx2"/>
                </a:solidFill>
              </a:rPr>
              <a:t>dolu hale getirilir.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süreçte </a:t>
            </a:r>
            <a:r>
              <a:rPr lang="tr-TR" sz="2800" b="1" dirty="0">
                <a:solidFill>
                  <a:srgbClr val="0070C0"/>
                </a:solidFill>
              </a:rPr>
              <a:t>ilk giren arabadaki ürün </a:t>
            </a:r>
            <a:r>
              <a:rPr lang="tr-TR" sz="2800" b="1" dirty="0">
                <a:solidFill>
                  <a:srgbClr val="7030A0"/>
                </a:solidFill>
              </a:rPr>
              <a:t>artık kurumuş </a:t>
            </a:r>
            <a:r>
              <a:rPr lang="tr-TR" sz="2800" b="1" dirty="0">
                <a:solidFill>
                  <a:schemeClr val="tx2"/>
                </a:solidFill>
              </a:rPr>
              <a:t>bulunduğundan, ve tünelin sonuna ulaşmış olduğundan tünelin </a:t>
            </a:r>
            <a:r>
              <a:rPr lang="tr-TR" sz="2800" b="1" dirty="0">
                <a:solidFill>
                  <a:srgbClr val="FF0000"/>
                </a:solidFill>
              </a:rPr>
              <a:t>çıkış ucundaki </a:t>
            </a:r>
            <a:r>
              <a:rPr lang="tr-TR" sz="2800" b="1" dirty="0">
                <a:solidFill>
                  <a:schemeClr val="tx2"/>
                </a:solidFill>
              </a:rPr>
              <a:t>yan kapıdan dışarı alınır ve tünelin giriş ucundan yeni bir araba tünele sokulur. </a:t>
            </a:r>
          </a:p>
        </p:txBody>
      </p:sp>
    </p:spTree>
    <p:extLst>
      <p:ext uri="{BB962C8B-B14F-4D97-AF65-F5344CB8AC3E}">
        <p14:creationId xmlns:p14="http://schemas.microsoft.com/office/powerpoint/2010/main" val="356155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tünel kurutucu, </a:t>
            </a:r>
            <a:r>
              <a:rPr lang="tr-TR" sz="2800" b="1" dirty="0" err="1">
                <a:solidFill>
                  <a:srgbClr val="C00000"/>
                </a:solidFill>
              </a:rPr>
              <a:t>kontinü</a:t>
            </a:r>
            <a:r>
              <a:rPr lang="tr-TR" sz="2800" b="1" dirty="0">
                <a:solidFill>
                  <a:srgbClr val="C00000"/>
                </a:solidFill>
              </a:rPr>
              <a:t> bir çalışma </a:t>
            </a:r>
            <a:r>
              <a:rPr lang="tr-TR" sz="2800" b="1" dirty="0">
                <a:solidFill>
                  <a:schemeClr val="tx2"/>
                </a:solidFill>
              </a:rPr>
              <a:t>temposuna ulaşmış olmaktadır.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Tünel kurutucularda </a:t>
            </a:r>
            <a:r>
              <a:rPr lang="tr-TR" sz="2800" b="1" dirty="0">
                <a:solidFill>
                  <a:srgbClr val="00B050"/>
                </a:solidFill>
              </a:rPr>
              <a:t>homojen bir kurutma </a:t>
            </a:r>
            <a:r>
              <a:rPr lang="tr-TR" sz="2800" b="1" dirty="0">
                <a:solidFill>
                  <a:schemeClr val="tx2"/>
                </a:solidFill>
              </a:rPr>
              <a:t>gerçekleşmesi için </a:t>
            </a:r>
            <a:r>
              <a:rPr lang="tr-TR" sz="2800" b="1" dirty="0">
                <a:solidFill>
                  <a:srgbClr val="FF0000"/>
                </a:solidFill>
              </a:rPr>
              <a:t>sıcak havanın</a:t>
            </a:r>
            <a:r>
              <a:rPr lang="tr-TR" sz="2800" b="1" dirty="0">
                <a:solidFill>
                  <a:schemeClr val="tx2"/>
                </a:solidFill>
              </a:rPr>
              <a:t>, tüneldeki </a:t>
            </a:r>
            <a:r>
              <a:rPr lang="tr-TR" sz="2800" b="1" dirty="0">
                <a:solidFill>
                  <a:srgbClr val="0070C0"/>
                </a:solidFill>
              </a:rPr>
              <a:t>homojen dağılımı </a:t>
            </a:r>
            <a:r>
              <a:rPr lang="tr-TR" sz="2800" b="1" dirty="0">
                <a:solidFill>
                  <a:schemeClr val="tx2"/>
                </a:solidFill>
              </a:rPr>
              <a:t>çok önemlidir.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 hava, yönlendirme üniteleriyle tünelde homojen bir şekilde dağıtılabilmekte ve ayrıca kurutulan materyal üzerinden ve aralarından akması sağlanmaktadır.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53467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Diğer taraftan sıcak havanın akışı, ürünün hareketi yönünde (</a:t>
            </a:r>
            <a:r>
              <a:rPr lang="tr-TR" sz="2800" b="1" dirty="0">
                <a:solidFill>
                  <a:srgbClr val="0070C0"/>
                </a:solidFill>
              </a:rPr>
              <a:t>paralel akış</a:t>
            </a:r>
            <a:r>
              <a:rPr lang="tr-TR" sz="2800" b="1" dirty="0">
                <a:solidFill>
                  <a:schemeClr val="tx2"/>
                </a:solidFill>
              </a:rPr>
              <a:t>) veya zıt yönde (</a:t>
            </a:r>
            <a:r>
              <a:rPr lang="tr-TR" sz="2800" b="1" dirty="0">
                <a:solidFill>
                  <a:srgbClr val="00B050"/>
                </a:solidFill>
              </a:rPr>
              <a:t>ters akış</a:t>
            </a:r>
            <a:r>
              <a:rPr lang="tr-TR" sz="2800" b="1" dirty="0">
                <a:solidFill>
                  <a:schemeClr val="tx2"/>
                </a:solidFill>
              </a:rPr>
              <a:t>,) gerçekleşecek şekilde düzenlenebilir.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D9FF31-A99D-4D69-A22C-277D50D2C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621" y="2574359"/>
            <a:ext cx="7261906" cy="356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0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KURUTMA SİSTEMLERİ </a:t>
            </a:r>
            <a:endParaRPr lang="tr-TR" sz="3200" b="1" dirty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Çevrimiçi Medya 1">
            <a:extLst>
              <a:ext uri="{FF2B5EF4-FFF2-40B4-BE49-F238E27FC236}">
                <a16:creationId xmlns:a16="http://schemas.microsoft.com/office/drawing/2014/main" id="{8142F04D-3878-4371-9E57-0836292F09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85212" y="554182"/>
            <a:ext cx="10443249" cy="587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7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tercih, kurutulan ürüne ve ürünün kalite öğelerinin </a:t>
            </a:r>
            <a:r>
              <a:rPr lang="tr-TR" sz="2800" b="1" dirty="0">
                <a:solidFill>
                  <a:srgbClr val="FF0000"/>
                </a:solidFill>
              </a:rPr>
              <a:t>sıcaklığa duyarlığına bağlı </a:t>
            </a:r>
            <a:r>
              <a:rPr lang="tr-TR" sz="2800" b="1" dirty="0"/>
              <a:t>olarak değişmektedir.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E8220C-4F0D-48F1-BF5D-C7495350E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71" y="2654433"/>
            <a:ext cx="8324005" cy="368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8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Çevrimiçi Medya 10">
            <a:extLst>
              <a:ext uri="{FF2B5EF4-FFF2-40B4-BE49-F238E27FC236}">
                <a16:creationId xmlns:a16="http://schemas.microsoft.com/office/drawing/2014/main" id="{1DF7171B-C5E4-444D-970D-E34F549B0DF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85212" y="554182"/>
            <a:ext cx="10591030" cy="595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7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0070C0"/>
                </a:solidFill>
              </a:rPr>
              <a:t>paralel akışlı sistemde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yüksek nemli gıda</a:t>
            </a:r>
            <a:r>
              <a:rPr lang="tr-TR" sz="2800" b="1" dirty="0"/>
              <a:t> önce yüksek sıcaklıktaki hava ile karşılaşmaktadır.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süreçte hızlı bir buharlaşma gerçekleştiğinden ürün sıcaklığı, sıcak havanın ıslak termometre derecesini aşmadığından </a:t>
            </a:r>
            <a:r>
              <a:rPr lang="tr-TR" sz="2800" b="1" dirty="0">
                <a:solidFill>
                  <a:srgbClr val="FF0000"/>
                </a:solidFill>
              </a:rPr>
              <a:t>havanın yüksek sıcaklığının olumsuz etkisi sınırlı kalmaktadır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Ayni şekilde, tünelin sonunda nerdeyse kurumuş haldeki ürün, artık sıcaklığı düşmüş bulunan havanın etkisinde kaldığı için yine sıcaklığın olumsuzluğu sınırlı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295060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Farklı boyutta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70C0"/>
                </a:solidFill>
              </a:rPr>
              <a:t>farklı kapasitede </a:t>
            </a:r>
            <a:r>
              <a:rPr lang="tr-TR" sz="2800" b="1" dirty="0"/>
              <a:t>tünel kurutucular söz konusu olmakla birlikte, ortalama olarak </a:t>
            </a:r>
            <a:r>
              <a:rPr lang="tr-TR" sz="2800" b="1" dirty="0">
                <a:solidFill>
                  <a:srgbClr val="FF0000"/>
                </a:solidFill>
              </a:rPr>
              <a:t>tünel uzunluğu 20 m </a:t>
            </a:r>
            <a:r>
              <a:rPr lang="tr-TR" sz="2800" b="1" dirty="0"/>
              <a:t>civarında 12-15 araba alan, </a:t>
            </a:r>
            <a:r>
              <a:rPr lang="tr-TR" sz="2800" b="1" dirty="0">
                <a:solidFill>
                  <a:srgbClr val="7030A0"/>
                </a:solidFill>
              </a:rPr>
              <a:t>yaş ürün bazında 5000 kg </a:t>
            </a:r>
            <a:r>
              <a:rPr lang="tr-TR" sz="2800" b="1" dirty="0"/>
              <a:t>ürün alabilen tünel kurutucular daha yaygındır.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Kuruma süresi</a:t>
            </a:r>
            <a:r>
              <a:rPr lang="tr-TR" sz="2800" b="1" dirty="0"/>
              <a:t>, ürüne göre </a:t>
            </a:r>
            <a:r>
              <a:rPr lang="tr-TR" sz="2800" b="1" dirty="0">
                <a:solidFill>
                  <a:srgbClr val="C00000"/>
                </a:solidFill>
              </a:rPr>
              <a:t>6-15 h </a:t>
            </a:r>
            <a:r>
              <a:rPr lang="tr-TR" sz="2800" b="1" dirty="0"/>
              <a:t>arasında değişmektedir.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2614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000" b="1" dirty="0"/>
              <a:t>Konveyör kurutucular </a:t>
            </a:r>
            <a:endParaRPr lang="tr-TR" sz="138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02327"/>
            <a:ext cx="10157355" cy="529502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Bantlı kurutucular </a:t>
            </a:r>
            <a:r>
              <a:rPr lang="tr-TR" sz="2800" b="1" dirty="0"/>
              <a:t>olarak da isimlendirilen bu kurutucular, </a:t>
            </a:r>
            <a:r>
              <a:rPr lang="tr-TR" sz="2800" b="1" dirty="0">
                <a:solidFill>
                  <a:srgbClr val="00B050"/>
                </a:solidFill>
              </a:rPr>
              <a:t>tünel kurutucuların geliştirilmiş </a:t>
            </a:r>
            <a:r>
              <a:rPr lang="tr-TR" sz="2800" b="1" dirty="0"/>
              <a:t>ve </a:t>
            </a:r>
            <a:r>
              <a:rPr lang="tr-TR" sz="2800" b="1" dirty="0" err="1"/>
              <a:t>otomatize</a:t>
            </a:r>
            <a:r>
              <a:rPr lang="tr-TR" sz="2800" b="1" dirty="0"/>
              <a:t> edilmiş tipleri olarak onların yerini almıştır.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kurutucularda </a:t>
            </a:r>
            <a:r>
              <a:rPr lang="tr-TR" sz="2800" b="1" dirty="0">
                <a:solidFill>
                  <a:srgbClr val="FF0000"/>
                </a:solidFill>
              </a:rPr>
              <a:t>elek şeklinde örülmüş metal bantlar </a:t>
            </a:r>
            <a:r>
              <a:rPr lang="tr-TR" sz="2800" b="1" dirty="0"/>
              <a:t>üzerine </a:t>
            </a:r>
            <a:r>
              <a:rPr lang="tr-TR" sz="2800" b="1" dirty="0">
                <a:solidFill>
                  <a:srgbClr val="0070C0"/>
                </a:solidFill>
              </a:rPr>
              <a:t>5-10 cm katman kalınlığında </a:t>
            </a:r>
            <a:r>
              <a:rPr lang="tr-TR" sz="2800" b="1" dirty="0"/>
              <a:t>yayılan parçacıklar halindeki gıdalar, bir tünel içinde taşınırken sıcak hava akımında kalarak kururlar. </a:t>
            </a:r>
          </a:p>
        </p:txBody>
      </p:sp>
    </p:spTree>
    <p:extLst>
      <p:ext uri="{BB962C8B-B14F-4D97-AF65-F5344CB8AC3E}">
        <p14:creationId xmlns:p14="http://schemas.microsoft.com/office/powerpoint/2010/main" val="469571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199" y="397290"/>
            <a:ext cx="8266749" cy="620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59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Sıcak hava, önce </a:t>
            </a:r>
            <a:r>
              <a:rPr lang="tr-TR" sz="2800" b="1" dirty="0" err="1">
                <a:solidFill>
                  <a:srgbClr val="FF0000"/>
                </a:solidFill>
              </a:rPr>
              <a:t>bantın</a:t>
            </a:r>
            <a:r>
              <a:rPr lang="tr-TR" sz="2800" b="1" dirty="0">
                <a:solidFill>
                  <a:srgbClr val="FF0000"/>
                </a:solidFill>
              </a:rPr>
              <a:t> altından</a:t>
            </a:r>
            <a:r>
              <a:rPr lang="tr-TR" sz="2800" b="1" dirty="0"/>
              <a:t>, kurumanın ilerlediği daha sonraki aşamada, </a:t>
            </a:r>
            <a:r>
              <a:rPr lang="tr-TR" sz="2800" b="1" dirty="0">
                <a:solidFill>
                  <a:srgbClr val="00B050"/>
                </a:solidFill>
              </a:rPr>
              <a:t>kurumuş parçacıkların uçmaması </a:t>
            </a:r>
            <a:r>
              <a:rPr lang="tr-TR" sz="2800" b="1" dirty="0"/>
              <a:t>için bu defa </a:t>
            </a:r>
            <a:r>
              <a:rPr lang="tr-TR" sz="2800" b="1" dirty="0" err="1">
                <a:solidFill>
                  <a:srgbClr val="0070C0"/>
                </a:solidFill>
              </a:rPr>
              <a:t>bantın</a:t>
            </a:r>
            <a:r>
              <a:rPr lang="tr-TR" sz="2800" b="1" dirty="0">
                <a:solidFill>
                  <a:srgbClr val="0070C0"/>
                </a:solidFill>
              </a:rPr>
              <a:t> üstünden </a:t>
            </a:r>
            <a:r>
              <a:rPr lang="tr-TR" sz="2800" b="1" dirty="0"/>
              <a:t>verilmektedir.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Bantlı kurutucularda bant uzunluğu </a:t>
            </a:r>
            <a:r>
              <a:rPr lang="tr-TR" sz="2800" b="1" dirty="0">
                <a:solidFill>
                  <a:srgbClr val="FF0000"/>
                </a:solidFill>
              </a:rPr>
              <a:t>20 m</a:t>
            </a:r>
            <a:r>
              <a:rPr lang="tr-TR" sz="2800" b="1" dirty="0"/>
              <a:t>'ye kadar, </a:t>
            </a:r>
            <a:r>
              <a:rPr lang="tr-TR" sz="2800" b="1" dirty="0">
                <a:solidFill>
                  <a:srgbClr val="00B050"/>
                </a:solidFill>
              </a:rPr>
              <a:t>eni ise 3 m'ye </a:t>
            </a:r>
            <a:r>
              <a:rPr lang="tr-TR" sz="2800" b="1" dirty="0"/>
              <a:t>kadar çıkabilmektedir.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Bantlı kurutucular tek aşamalı olduğu gibi, </a:t>
            </a:r>
            <a:r>
              <a:rPr lang="tr-TR" sz="2800" b="1" dirty="0">
                <a:solidFill>
                  <a:srgbClr val="FF0000"/>
                </a:solidFill>
              </a:rPr>
              <a:t>iki hatta üç aşamalı </a:t>
            </a:r>
            <a:r>
              <a:rPr lang="tr-TR" sz="2800" b="1" dirty="0"/>
              <a:t>olanlar da yaygındır. </a:t>
            </a:r>
          </a:p>
        </p:txBody>
      </p:sp>
    </p:spTree>
    <p:extLst>
      <p:ext uri="{BB962C8B-B14F-4D97-AF65-F5344CB8AC3E}">
        <p14:creationId xmlns:p14="http://schemas.microsoft.com/office/powerpoint/2010/main" val="32391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050" name="Picture 2" descr="Image result for konveyör kurutucu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612" y="404664"/>
            <a:ext cx="6643923" cy="630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08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Üç aşamalı olanlarda, ilk iki aşamada oldukça </a:t>
            </a:r>
            <a:r>
              <a:rPr lang="tr-TR" sz="2800" b="1" dirty="0">
                <a:solidFill>
                  <a:srgbClr val="00B050"/>
                </a:solidFill>
              </a:rPr>
              <a:t>kurumuş olan ürün, </a:t>
            </a:r>
            <a:r>
              <a:rPr lang="tr-TR" sz="2800" b="1" dirty="0">
                <a:solidFill>
                  <a:srgbClr val="FF0000"/>
                </a:solidFill>
              </a:rPr>
              <a:t>üçüncü aşama </a:t>
            </a:r>
            <a:r>
              <a:rPr lang="tr-TR" sz="2800" b="1" dirty="0" err="1">
                <a:solidFill>
                  <a:srgbClr val="FF0000"/>
                </a:solidFill>
              </a:rPr>
              <a:t>bantına</a:t>
            </a:r>
            <a:r>
              <a:rPr lang="tr-TR" sz="2800" b="1" dirty="0">
                <a:solidFill>
                  <a:srgbClr val="FF0000"/>
                </a:solidFill>
              </a:rPr>
              <a:t> daha kalın bir katman </a:t>
            </a:r>
            <a:r>
              <a:rPr lang="tr-TR" sz="2800" b="1" dirty="0"/>
              <a:t>olarak yayılmak suretiyle </a:t>
            </a:r>
            <a:r>
              <a:rPr lang="tr-TR" sz="2800" b="1" dirty="0">
                <a:solidFill>
                  <a:srgbClr val="0070C0"/>
                </a:solidFill>
              </a:rPr>
              <a:t>sistemin kapasitesi artırılabilmektedir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Ayrıca, üçüncü </a:t>
            </a:r>
            <a:r>
              <a:rPr lang="tr-TR" sz="2800" b="1" dirty="0" err="1"/>
              <a:t>banta</a:t>
            </a:r>
            <a:r>
              <a:rPr lang="tr-TR" sz="2800" b="1" dirty="0"/>
              <a:t> geçerken ürün karıştırılarak yayıldığı için kurumada </a:t>
            </a:r>
            <a:r>
              <a:rPr lang="tr-TR" sz="2800" b="1" dirty="0" err="1">
                <a:solidFill>
                  <a:srgbClr val="00B050"/>
                </a:solidFill>
              </a:rPr>
              <a:t>homojenite</a:t>
            </a:r>
            <a:r>
              <a:rPr lang="tr-TR" sz="2800" b="1" dirty="0">
                <a:solidFill>
                  <a:srgbClr val="00B050"/>
                </a:solidFill>
              </a:rPr>
              <a:t> sağlanabilmektedir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Bantlı kurutma ekipmanları, kuruma koşullarının etkin bir şekilde kontrol altında tutulmasına olanak sağlayacak düzeyde gelişmiştir.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0629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 rtl="0"/>
            <a:r>
              <a:rPr lang="tr-TR" sz="3600" b="1" dirty="0">
                <a:solidFill>
                  <a:srgbClr val="FF0000"/>
                </a:solidFill>
              </a:rPr>
              <a:t>KURUTMA SİSTEMLERİ </a:t>
            </a:r>
            <a:br>
              <a:rPr lang="tr-TR" sz="3600" b="1" dirty="0">
                <a:solidFill>
                  <a:srgbClr val="FF0000"/>
                </a:solidFill>
              </a:rPr>
            </a:br>
            <a:endParaRPr lang="ar-SY" sz="3600" dirty="0"/>
          </a:p>
        </p:txBody>
      </p:sp>
    </p:spTree>
    <p:extLst>
      <p:ext uri="{BB962C8B-B14F-4D97-AF65-F5344CB8AC3E}">
        <p14:creationId xmlns:p14="http://schemas.microsoft.com/office/powerpoint/2010/main" val="220787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Çok aşamalı olanlarda her aşamanın kontrolü ayrı ayrı yapılabilmektedir.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genellikle </a:t>
            </a:r>
            <a:r>
              <a:rPr lang="tr-TR" sz="2800" b="1" dirty="0">
                <a:solidFill>
                  <a:srgbClr val="0070C0"/>
                </a:solidFill>
              </a:rPr>
              <a:t>%10-15 nem düzeyine kadar </a:t>
            </a:r>
            <a:r>
              <a:rPr lang="tr-TR" sz="2800" b="1" dirty="0"/>
              <a:t>sürdürülmekte, bu ise yaklaşık </a:t>
            </a:r>
            <a:r>
              <a:rPr lang="tr-TR" sz="2800" b="1" dirty="0">
                <a:solidFill>
                  <a:srgbClr val="00B050"/>
                </a:solidFill>
              </a:rPr>
              <a:t>3-6 h kadar zaman </a:t>
            </a:r>
            <a:r>
              <a:rPr lang="tr-TR" sz="2800" b="1" dirty="0"/>
              <a:t>almaktadır.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Bantlı kurutucular, büyük çapta meyve veya sebze kurutmaya uygun yüksek performanslı cihazlardır. </a:t>
            </a:r>
          </a:p>
        </p:txBody>
      </p:sp>
    </p:spTree>
    <p:extLst>
      <p:ext uri="{BB962C8B-B14F-4D97-AF65-F5344CB8AC3E}">
        <p14:creationId xmlns:p14="http://schemas.microsoft.com/office/powerpoint/2010/main" val="16347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Özellikle sezon boyunca aynı ürünün kurutulmasına uygun sistemlerdir.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Gelişmiş modellerinde, yaş ürünün kurutucuya yüklenmesi, kurumuş ürünün kurutucudan boşaltılması </a:t>
            </a:r>
            <a:r>
              <a:rPr lang="tr-TR" sz="2800" b="1" dirty="0" err="1"/>
              <a:t>otomatize</a:t>
            </a:r>
            <a:r>
              <a:rPr lang="tr-TR" sz="2800" b="1" dirty="0"/>
              <a:t> edilmiştir.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392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400" b="1" dirty="0"/>
              <a:t>Akışkan yatak kurutucular </a:t>
            </a:r>
            <a:endParaRPr lang="tr-TR" sz="496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16182"/>
            <a:ext cx="10157355" cy="528117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Akışkan yatak kurutucular, </a:t>
            </a:r>
            <a:r>
              <a:rPr lang="tr-TR" sz="2800" b="1" dirty="0">
                <a:solidFill>
                  <a:srgbClr val="00B050"/>
                </a:solidFill>
              </a:rPr>
              <a:t>parçacıklar halindeki ürünün </a:t>
            </a:r>
            <a:r>
              <a:rPr lang="tr-TR" sz="2800" b="1" dirty="0">
                <a:solidFill>
                  <a:srgbClr val="0070C0"/>
                </a:solidFill>
              </a:rPr>
              <a:t>güçlü bir hava akımında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gerçekleştiği bilinen, "</a:t>
            </a:r>
            <a:r>
              <a:rPr lang="tr-TR" sz="2800" b="1" dirty="0">
                <a:solidFill>
                  <a:srgbClr val="FF0000"/>
                </a:solidFill>
              </a:rPr>
              <a:t>akışkanlık kazanması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" kavramına dayanmaktadır.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Elek-örgü niteliğindeki bir zemin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üzerinde bulunan parçacık halindeki gıda katmanına, </a:t>
            </a:r>
            <a:r>
              <a:rPr lang="tr-TR" sz="2800" b="1" dirty="0">
                <a:solidFill>
                  <a:srgbClr val="FF0000"/>
                </a:solidFill>
              </a:rPr>
              <a:t>alttan yüksek hızla üflenen sıcak hava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ile parçacıkların askıda kalması sağlanmaktadır. </a:t>
            </a:r>
          </a:p>
        </p:txBody>
      </p:sp>
    </p:spTree>
    <p:extLst>
      <p:ext uri="{BB962C8B-B14F-4D97-AF65-F5344CB8AC3E}">
        <p14:creationId xmlns:p14="http://schemas.microsoft.com/office/powerpoint/2010/main" val="1746731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63" y="404664"/>
            <a:ext cx="9022621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04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Çevrimiçi Medya 2">
            <a:extLst>
              <a:ext uri="{FF2B5EF4-FFF2-40B4-BE49-F238E27FC236}">
                <a16:creationId xmlns:a16="http://schemas.microsoft.com/office/drawing/2014/main" id="{CB013865-7F92-4605-A89B-0C54AD2BC10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5890" y="401781"/>
            <a:ext cx="10763444" cy="605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Askıda kalan parçacıkların </a:t>
            </a:r>
            <a:r>
              <a:rPr lang="tr-TR" sz="2800" b="1" dirty="0">
                <a:solidFill>
                  <a:srgbClr val="00B050"/>
                </a:solidFill>
              </a:rPr>
              <a:t>tüm yüzeyi sıcak hava </a:t>
            </a:r>
            <a:r>
              <a:rPr lang="tr-TR" sz="2800" b="1" dirty="0"/>
              <a:t>ile tam bir temas içinde bulunduğundan </a:t>
            </a:r>
            <a:r>
              <a:rPr lang="tr-TR" sz="2800" b="1" dirty="0">
                <a:solidFill>
                  <a:srgbClr val="FF0000"/>
                </a:solidFill>
              </a:rPr>
              <a:t>hızlı bir buharlaşma </a:t>
            </a:r>
            <a:r>
              <a:rPr lang="tr-TR" sz="2800" b="1" dirty="0"/>
              <a:t>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Akışkan yatak kurutma sisteminin uygulanmasını </a:t>
            </a:r>
            <a:r>
              <a:rPr lang="tr-TR" sz="2800" b="1" dirty="0">
                <a:solidFill>
                  <a:srgbClr val="0070C0"/>
                </a:solidFill>
              </a:rPr>
              <a:t>sınırlayan tek faktör</a:t>
            </a:r>
            <a:r>
              <a:rPr lang="tr-TR" sz="2800" b="1" dirty="0"/>
              <a:t>, kurutulacak </a:t>
            </a:r>
            <a:r>
              <a:rPr lang="tr-TR" sz="2800" b="1" dirty="0">
                <a:solidFill>
                  <a:srgbClr val="00B050"/>
                </a:solidFill>
              </a:rPr>
              <a:t>ürünün parçacık iriliğidir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Belli irilik üzerindeki parçacıkların akışkanlık kazanmasının olanaksız olması, uygulamayı kısıtlayan faktördür.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Bezelye ve benzeri ürünler doğranmış sebzeler ve tahıllar bu sistemlerde başarı ile kurutulabilmektedir.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65304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400" b="1" dirty="0"/>
              <a:t>Döner kurutucular </a:t>
            </a:r>
            <a:endParaRPr lang="tr-TR" sz="4000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701800"/>
            <a:ext cx="10157355" cy="489555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kurutucular hafif eğimli, kendi etrafında </a:t>
            </a:r>
            <a:r>
              <a:rPr lang="tr-TR" sz="2800" b="1" dirty="0">
                <a:solidFill>
                  <a:srgbClr val="00B050"/>
                </a:solidFill>
              </a:rPr>
              <a:t>dönen bir silindirik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gövdeden oluşmaktadır. </a:t>
            </a:r>
          </a:p>
        </p:txBody>
      </p:sp>
      <p:pic>
        <p:nvPicPr>
          <p:cNvPr id="7170" name="Picture 2" descr="Image result for Döner kurutucu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9" y="3220370"/>
            <a:ext cx="4781567" cy="337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6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Parçacıklar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halindeki kurutulacak materyal, </a:t>
            </a:r>
            <a:r>
              <a:rPr lang="tr-TR" sz="2800" b="1" dirty="0">
                <a:solidFill>
                  <a:srgbClr val="0070C0"/>
                </a:solidFill>
              </a:rPr>
              <a:t>silindirin tepesinden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verilir.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Parçacıklar aşağıya doğru hareket ederken, </a:t>
            </a:r>
            <a:r>
              <a:rPr lang="tr-TR" sz="2800" b="1" dirty="0">
                <a:solidFill>
                  <a:srgbClr val="FF0000"/>
                </a:solidFill>
              </a:rPr>
              <a:t>aksi yönde akan sıcak hava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ile karşılaşarak kuruma 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Silindir içinde bulunan </a:t>
            </a:r>
            <a:r>
              <a:rPr lang="tr-TR" sz="2800" b="1" dirty="0">
                <a:solidFill>
                  <a:srgbClr val="00B050"/>
                </a:solidFill>
              </a:rPr>
              <a:t>kanatçıklar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parçacıkları sıcak hava akımına doğru savurarak geniş bir kuruma yüzeyinin oluşmasını sağlamaktadır. </a:t>
            </a:r>
          </a:p>
        </p:txBody>
      </p:sp>
    </p:spTree>
    <p:extLst>
      <p:ext uri="{BB962C8B-B14F-4D97-AF65-F5344CB8AC3E}">
        <p14:creationId xmlns:p14="http://schemas.microsoft.com/office/powerpoint/2010/main" val="177740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Kurutulan materyalde </a:t>
            </a:r>
            <a:r>
              <a:rPr lang="tr-TR" sz="2800" b="1" dirty="0">
                <a:solidFill>
                  <a:srgbClr val="FF0000"/>
                </a:solidFill>
              </a:rPr>
              <a:t>çarpma ve sürtünme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sonucu ortaya çıkan </a:t>
            </a:r>
            <a:r>
              <a:rPr lang="tr-TR" sz="2800" b="1" dirty="0">
                <a:solidFill>
                  <a:srgbClr val="0070C0"/>
                </a:solidFill>
              </a:rPr>
              <a:t>olumsuzluklar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nedeniyle, bu kurutucuların uygulandığı ürün sayısı çok fazla değildir.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Üretilmiş </a:t>
            </a:r>
            <a:r>
              <a:rPr lang="tr-TR" sz="2800" b="1" dirty="0">
                <a:solidFill>
                  <a:srgbClr val="00B050"/>
                </a:solidFill>
              </a:rPr>
              <a:t>kristal şekerin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kurutulması aşamasında bu kurutucular başarı ile kullanılmaktadır. </a:t>
            </a:r>
          </a:p>
        </p:txBody>
      </p:sp>
      <p:pic>
        <p:nvPicPr>
          <p:cNvPr id="3" name="Picture 2" descr="Image result for Döner kurutucular">
            <a:extLst>
              <a:ext uri="{FF2B5EF4-FFF2-40B4-BE49-F238E27FC236}">
                <a16:creationId xmlns:a16="http://schemas.microsoft.com/office/drawing/2014/main" id="{B278F25C-F3DB-4B74-B18A-CFFDC5BCA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655" y="3104229"/>
            <a:ext cx="3656252" cy="303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94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400" b="1" dirty="0"/>
              <a:t>Püskürtmeli kurutucular </a:t>
            </a:r>
            <a:endParaRPr lang="tr-TR" sz="4000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16182"/>
            <a:ext cx="10157355" cy="528117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kurutucular esas olarak </a:t>
            </a:r>
            <a:r>
              <a:rPr lang="tr-TR" sz="2800" b="1" dirty="0">
                <a:solidFill>
                  <a:srgbClr val="FF0000"/>
                </a:solidFill>
              </a:rPr>
              <a:t>bir </a:t>
            </a:r>
            <a:r>
              <a:rPr lang="tr-TR" sz="2800" b="1" dirty="0" err="1">
                <a:solidFill>
                  <a:srgbClr val="FF0000"/>
                </a:solidFill>
              </a:rPr>
              <a:t>atomizer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çok büyük silindirik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bir kurutma hücresi ve kurumuş ürünü kurutma hücresinin </a:t>
            </a:r>
            <a:r>
              <a:rPr lang="tr-TR" sz="2800" b="1" dirty="0">
                <a:solidFill>
                  <a:srgbClr val="0070C0"/>
                </a:solidFill>
              </a:rPr>
              <a:t>tabanından dışarıya alınmasını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sağlayan bir </a:t>
            </a:r>
            <a:r>
              <a:rPr lang="tr-TR" sz="2800" b="1" dirty="0" err="1">
                <a:solidFill>
                  <a:srgbClr val="00B050"/>
                </a:solidFill>
              </a:rPr>
              <a:t>separatör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olmak üzere başlıca </a:t>
            </a:r>
            <a:r>
              <a:rPr lang="tr-TR" sz="2800" b="1" dirty="0">
                <a:solidFill>
                  <a:srgbClr val="7030A0"/>
                </a:solidFill>
              </a:rPr>
              <a:t>üç üniteden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oluşmaktadır.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Püskürtmeli kurutucularda ilke olarak, </a:t>
            </a:r>
            <a:r>
              <a:rPr lang="tr-TR" sz="2800" b="1" dirty="0">
                <a:solidFill>
                  <a:srgbClr val="FF0000"/>
                </a:solidFill>
              </a:rPr>
              <a:t>sıvı ve ince bir ezme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niteliğindeki ürünlerin kurutulması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207738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Atmosferik basınç altında kurutma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Sıcak hava ile kurutma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Sıcak yüzeyde kurutma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Vakum altında kurutma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Dondurarak kurutma</a:t>
            </a:r>
          </a:p>
        </p:txBody>
      </p:sp>
    </p:spTree>
    <p:extLst>
      <p:ext uri="{BB962C8B-B14F-4D97-AF65-F5344CB8AC3E}">
        <p14:creationId xmlns:p14="http://schemas.microsoft.com/office/powerpoint/2010/main" val="33448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10242" name="Picture 2" descr="Image result for püskürtmeli  kurutucu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97" y="404664"/>
            <a:ext cx="10185682" cy="611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22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Çevrimiçi Medya 1">
            <a:extLst>
              <a:ext uri="{FF2B5EF4-FFF2-40B4-BE49-F238E27FC236}">
                <a16:creationId xmlns:a16="http://schemas.microsoft.com/office/drawing/2014/main" id="{D565A61C-4931-4C53-BBCB-AEA291A3855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08364" y="623455"/>
            <a:ext cx="10246205" cy="57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7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Daha genel bir tanımlamayla, kurutulacak ürünün </a:t>
            </a:r>
            <a:r>
              <a:rPr lang="tr-TR" sz="2800" b="1" dirty="0" err="1">
                <a:solidFill>
                  <a:srgbClr val="FF0000"/>
                </a:solidFill>
              </a:rPr>
              <a:t>atomizer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ünitesinde </a:t>
            </a:r>
            <a:r>
              <a:rPr lang="tr-TR" sz="2800" b="1" dirty="0">
                <a:solidFill>
                  <a:srgbClr val="0070C0"/>
                </a:solidFill>
              </a:rPr>
              <a:t>çok küçük damlacıklara dönüşebilir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atomize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edilebilir) nitelikte olması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Şu halde bu yöntemde kurutulacak sıvı, 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atomizerde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çok küçük damlacıklar halinde, kurutma hücresindeki </a:t>
            </a:r>
            <a:r>
              <a:rPr lang="tr-TR" sz="2800" b="1" dirty="0">
                <a:solidFill>
                  <a:srgbClr val="FF0000"/>
                </a:solidFill>
              </a:rPr>
              <a:t>sıcak hava akımına karşı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püskürtülmektedir.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Böylece her damlacık her yönden sıcak hava ile temas ederek, hücrenin tabanına ulaşmadan kuruyabilmektedir. </a:t>
            </a:r>
          </a:p>
        </p:txBody>
      </p:sp>
    </p:spTree>
    <p:extLst>
      <p:ext uri="{BB962C8B-B14F-4D97-AF65-F5344CB8AC3E}">
        <p14:creationId xmlns:p14="http://schemas.microsoft.com/office/powerpoint/2010/main" val="394687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Kurutulacak sıvılara genellikle, bir </a:t>
            </a:r>
            <a:r>
              <a:rPr lang="tr-TR" sz="2800" b="1" dirty="0">
                <a:solidFill>
                  <a:srgbClr val="FF0000"/>
                </a:solidFill>
              </a:rPr>
              <a:t>evaporatörde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belli bir düzeye kadar </a:t>
            </a:r>
            <a:r>
              <a:rPr lang="tr-TR" sz="2800" b="1" dirty="0">
                <a:solidFill>
                  <a:srgbClr val="00B050"/>
                </a:solidFill>
              </a:rPr>
              <a:t>ön konsantrasyon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uygulanmakta, daha sonra bu konsantre, kurutucuya alınmaktadır.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Kurutulacak sıvı, </a:t>
            </a:r>
            <a:r>
              <a:rPr lang="tr-TR" sz="2800" b="1" dirty="0">
                <a:solidFill>
                  <a:srgbClr val="0070C0"/>
                </a:solidFill>
              </a:rPr>
              <a:t>10-20 µm çapında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çok küçük damlacıklar halinde 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atomize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edilmektedir.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Hava sıcaklığı 150 – 300 °C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arasında değişebilmekte, </a:t>
            </a:r>
            <a:r>
              <a:rPr lang="tr-TR" sz="2800" b="1" dirty="0">
                <a:solidFill>
                  <a:srgbClr val="0070C0"/>
                </a:solidFill>
              </a:rPr>
              <a:t>ıslak termometre sıcaklığı ise 40-50 °C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düzeyinde bulunmaktadır.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Sıcak hava kurutucuyu </a:t>
            </a:r>
            <a:r>
              <a:rPr lang="tr-TR" sz="2800" b="1" dirty="0">
                <a:solidFill>
                  <a:srgbClr val="00B050"/>
                </a:solidFill>
              </a:rPr>
              <a:t>90°-100°C'de terk etmektedir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1889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psikrometrik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koşulların uygunluğu ve damlacıkların çok geniş bir yüzey alanı oluşturması nedeniyle kuruma, </a:t>
            </a:r>
            <a:r>
              <a:rPr lang="tr-TR" sz="2800" b="1" dirty="0">
                <a:solidFill>
                  <a:srgbClr val="0070C0"/>
                </a:solidFill>
              </a:rPr>
              <a:t>1-10 s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gibi </a:t>
            </a:r>
            <a:r>
              <a:rPr lang="tr-TR" sz="2800" b="1" dirty="0">
                <a:solidFill>
                  <a:srgbClr val="00B050"/>
                </a:solidFill>
              </a:rPr>
              <a:t>çok kısa bir sürede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gerçekleşmektedir.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Güçlü bir </a:t>
            </a:r>
            <a:r>
              <a:rPr lang="tr-TR" sz="2800" b="1" dirty="0" err="1">
                <a:solidFill>
                  <a:srgbClr val="0070C0"/>
                </a:solidFill>
              </a:rPr>
              <a:t>evaporatif</a:t>
            </a:r>
            <a:r>
              <a:rPr lang="tr-TR" sz="2800" b="1" dirty="0">
                <a:solidFill>
                  <a:srgbClr val="0070C0"/>
                </a:solidFill>
              </a:rPr>
              <a:t> soğumanın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sonucu olarak, </a:t>
            </a:r>
            <a:r>
              <a:rPr lang="tr-TR" sz="2800" b="1" dirty="0">
                <a:solidFill>
                  <a:srgbClr val="00B050"/>
                </a:solidFill>
              </a:rPr>
              <a:t>kurutulan ürünün sıcaklığı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, havanın ıslak termometre sıcaklığını aşmadığından, </a:t>
            </a:r>
            <a:r>
              <a:rPr lang="tr-TR" sz="2800" b="1" dirty="0">
                <a:solidFill>
                  <a:srgbClr val="FF0000"/>
                </a:solidFill>
              </a:rPr>
              <a:t>uygulanan yüksek sıcaklıklara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karşın ısının gıdada oluşturacağı </a:t>
            </a:r>
            <a:r>
              <a:rPr lang="tr-TR" sz="2800" b="1" dirty="0">
                <a:solidFill>
                  <a:srgbClr val="0070C0"/>
                </a:solidFill>
              </a:rPr>
              <a:t>olumsuzluklar minimum düzeyde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kalmaktadır.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71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Hiçbir kurutma yönteminde bu kadar yüksek sıcaklıkta hava kullanılamamasına karşın bu yöntemde kullanılabilir olmasının nedeni, işte bu yoğun 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evaporatif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soğuma olgusudur.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Diğer taraftan, bu sistemde başarılı bir kurutma için kurutulacak sıvının, </a:t>
            </a:r>
            <a:r>
              <a:rPr lang="tr-TR" sz="2800" b="1" dirty="0">
                <a:solidFill>
                  <a:srgbClr val="0070C0"/>
                </a:solidFill>
              </a:rPr>
              <a:t>homojen boyutlarda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tam bir </a:t>
            </a:r>
            <a:r>
              <a:rPr lang="tr-TR" sz="2800" b="1" dirty="0" err="1">
                <a:solidFill>
                  <a:srgbClr val="00B050"/>
                </a:solidFill>
              </a:rPr>
              <a:t>atomizasyonunun</a:t>
            </a:r>
            <a:r>
              <a:rPr lang="tr-TR" sz="2800" b="1" dirty="0">
                <a:solidFill>
                  <a:srgbClr val="00B050"/>
                </a:solidFill>
              </a:rPr>
              <a:t> sağlanması gerekmektedir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Püskürtmeli kurutucularda da, diğer sıcak hava kurutma yöntemlerinde olduğu gibi; paralel veya zıt akışlı sistemler söz konusudur.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Çok geniş bir ürün yelpazesinin kurutulmasında uygulanan bu yöntemde, çok farklı tipte cihazlar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84949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404665"/>
            <a:ext cx="5772150" cy="625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1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Kurumuş </a:t>
            </a:r>
            <a:r>
              <a:rPr lang="tr-TR" sz="2800" b="1" dirty="0">
                <a:solidFill>
                  <a:srgbClr val="0070C0"/>
                </a:solidFill>
              </a:rPr>
              <a:t>ürünün nem içeriği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genellikle </a:t>
            </a:r>
            <a:r>
              <a:rPr lang="tr-TR" sz="2800" b="1" dirty="0">
                <a:solidFill>
                  <a:srgbClr val="0070C0"/>
                </a:solidFill>
              </a:rPr>
              <a:t>%5'in altına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inmektedir.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Ürün, kurutma hücresinin tabanından genellikle 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pnömatik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bir sistemle dışarı alınmakta ve hemen hava sızdırmaz ambalajlara doldurulup saklanmaktadır.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51936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400" b="1" dirty="0"/>
              <a:t>Ambar kurutucular </a:t>
            </a:r>
            <a:endParaRPr lang="tr-TR" sz="4000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30036"/>
            <a:ext cx="10157355" cy="526731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Ambar kurutucular</a:t>
            </a:r>
            <a:r>
              <a:rPr lang="tr-TR" sz="2800" b="1" dirty="0"/>
              <a:t>",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"</a:t>
            </a:r>
            <a:r>
              <a:rPr lang="tr-TR" sz="2800" b="1" dirty="0">
                <a:solidFill>
                  <a:srgbClr val="0070C0"/>
                </a:solidFill>
              </a:rPr>
              <a:t>sandık kurutucular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" veya "derin yatak kurutucular" (</a:t>
            </a:r>
            <a:r>
              <a:rPr lang="en-US" sz="2800" b="1" dirty="0">
                <a:solidFill>
                  <a:srgbClr val="00B050"/>
                </a:solidFill>
              </a:rPr>
              <a:t>Bin driers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800" b="1" dirty="0">
                <a:solidFill>
                  <a:srgbClr val="7030A0"/>
                </a:solidFill>
              </a:rPr>
              <a:t>deep-bed driers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) denen bu kurutucular, bağımsız kurutucular olmayıp, diğer kurutucularda ileri düzeyde kurutulmuş </a:t>
            </a:r>
            <a:r>
              <a:rPr lang="tr-TR" sz="2800" b="1" dirty="0">
                <a:solidFill>
                  <a:srgbClr val="0070C0"/>
                </a:solidFill>
              </a:rPr>
              <a:t>kuru ürünlerin, son nem düzeyine (%3-6) kadar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kurutulmasında kullanılan yardımcı kurutuculardır. </a:t>
            </a:r>
          </a:p>
        </p:txBody>
      </p:sp>
    </p:spTree>
    <p:extLst>
      <p:ext uri="{BB962C8B-B14F-4D97-AF65-F5344CB8AC3E}">
        <p14:creationId xmlns:p14="http://schemas.microsoft.com/office/powerpoint/2010/main" val="51528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3600" b="1" dirty="0">
                <a:solidFill>
                  <a:srgbClr val="00B050"/>
                </a:solidFill>
              </a:rPr>
              <a:t>Sıcak Hava Kurutucuları</a:t>
            </a:r>
            <a:br>
              <a:rPr lang="tr-TR" sz="3600" b="1" dirty="0">
                <a:solidFill>
                  <a:srgbClr val="00B050"/>
                </a:solidFill>
              </a:rPr>
            </a:br>
            <a:endParaRPr lang="ar-SY" sz="3600" dirty="0"/>
          </a:p>
        </p:txBody>
      </p:sp>
    </p:spTree>
    <p:extLst>
      <p:ext uri="{BB962C8B-B14F-4D97-AF65-F5344CB8AC3E}">
        <p14:creationId xmlns:p14="http://schemas.microsoft.com/office/powerpoint/2010/main" val="113756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düzeye kadar kurumanın çok uzun süre alması nedeniyle, genel kurutma cihazının uzun süre işgal edilmeyip kurumanın bu yardımcı kurutucularda kitle halinde sürdürülmesi, kurutma cihazının kapasitesini artırmaktadır.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kurutucuların amacı da zaten budur.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Ambar kurutucular </a:t>
            </a:r>
            <a:r>
              <a:rPr lang="tr-TR" sz="2800" b="1" dirty="0">
                <a:solidFill>
                  <a:srgbClr val="00B050"/>
                </a:solidFill>
              </a:rPr>
              <a:t>tabanı delikli veya elek gibi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, silindirik veya dikdörtgen yapıda </a:t>
            </a:r>
            <a:r>
              <a:rPr lang="tr-TR" sz="2800" b="1" dirty="0">
                <a:solidFill>
                  <a:srgbClr val="C00000"/>
                </a:solidFill>
              </a:rPr>
              <a:t>büyük hacimli bir konteynerden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ibarettir. </a:t>
            </a:r>
          </a:p>
        </p:txBody>
      </p:sp>
    </p:spTree>
    <p:extLst>
      <p:ext uri="{BB962C8B-B14F-4D97-AF65-F5344CB8AC3E}">
        <p14:creationId xmlns:p14="http://schemas.microsoft.com/office/powerpoint/2010/main" val="262334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Bir başka kurutucuda kurutulmuş ürün bu konteynere </a:t>
            </a:r>
            <a:r>
              <a:rPr lang="tr-TR" sz="2800" b="1" dirty="0">
                <a:solidFill>
                  <a:srgbClr val="00B050"/>
                </a:solidFill>
              </a:rPr>
              <a:t>yüksek bir katman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olarak doldurulur.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Alttan verilen </a:t>
            </a:r>
            <a:r>
              <a:rPr lang="tr-TR" sz="2800" b="1" dirty="0">
                <a:solidFill>
                  <a:srgbClr val="FF0000"/>
                </a:solidFill>
              </a:rPr>
              <a:t>düşük hızdaki ılık hava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, kuru ürün katmanını aşarken ileri düzeyde kuruma 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sırada farklı düzeylerde kurumuş </a:t>
            </a:r>
            <a:r>
              <a:rPr lang="tr-TR" sz="2800" b="1" dirty="0">
                <a:solidFill>
                  <a:srgbClr val="7030A0"/>
                </a:solidFill>
              </a:rPr>
              <a:t>parçacıkların nemi de dengelenir. </a:t>
            </a:r>
          </a:p>
        </p:txBody>
      </p:sp>
    </p:spTree>
    <p:extLst>
      <p:ext uri="{BB962C8B-B14F-4D97-AF65-F5344CB8AC3E}">
        <p14:creationId xmlns:p14="http://schemas.microsoft.com/office/powerpoint/2010/main" val="406057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Ambar kurutucular çok derin olduğundan, alt katmanlara oluşacak aşın basınca rağmen ürün, gevşek yapısını koruyabilmeli ve böylece havanın aşağıdan yukarı doğru akışı engellenmemelidir.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koşulu sağlayamayan ürünlerin ambar kurutucularda kurutulmalarının sürdürülmesi sorunlar yaratır.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0544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4400" b="1" dirty="0"/>
              <a:t>Sıcak Yüzey Kurutucular</a:t>
            </a:r>
            <a:endParaRPr lang="tr-TR" sz="4000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30036"/>
            <a:ext cx="10157355" cy="526731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kurutucularda sıcak hava kullanılması söz konusu olmayıp, kurutma diğer yüzeyinden ısıtılmakta olan </a:t>
            </a:r>
            <a:r>
              <a:rPr lang="tr-TR" sz="2800" b="1" dirty="0">
                <a:solidFill>
                  <a:srgbClr val="FF0000"/>
                </a:solidFill>
              </a:rPr>
              <a:t>metal bir yüzeyde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gerçekleşir.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Kurutulan ürüne </a:t>
            </a:r>
            <a:r>
              <a:rPr lang="tr-TR" sz="2800" b="1" dirty="0">
                <a:solidFill>
                  <a:srgbClr val="00B050"/>
                </a:solidFill>
              </a:rPr>
              <a:t>ısı transferi kondüksiyonla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3881271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Bu nedenle sıcak hava kurutma yöntemlerinde olduğu gibi </a:t>
            </a:r>
            <a:r>
              <a:rPr lang="tr-TR" sz="2800" b="1" dirty="0">
                <a:solidFill>
                  <a:srgbClr val="FF0000"/>
                </a:solidFill>
              </a:rPr>
              <a:t>büyük miktarlarda havanın ısıtılması </a:t>
            </a:r>
            <a:r>
              <a:rPr lang="tr-TR" sz="2800" b="1" dirty="0">
                <a:solidFill>
                  <a:srgbClr val="7030A0"/>
                </a:solidFill>
              </a:rPr>
              <a:t>gerekmediğinden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ve hala sıcak olduğu halde kullanılmış havanın atılması söz konusu olmadığından, bu yöntemde </a:t>
            </a:r>
            <a:r>
              <a:rPr lang="tr-TR" sz="2800" b="1" dirty="0">
                <a:solidFill>
                  <a:srgbClr val="00B050"/>
                </a:solidFill>
              </a:rPr>
              <a:t>ısı enerjisinden daha 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yüksek düzeyde yararlanma olanağı bulunmaktadır.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Nitekim, sıcak hava kurutma yöntemlerinde 1 kg suyun uzaklaştırılması için 4000-10000 kJ ısı gereksinimi bulunmasına karşın, sıcak yüzeyde kurutmada bu değer 2000-3000 </a:t>
            </a:r>
            <a:r>
              <a:rPr lang="tr-TR" sz="2800" b="1" dirty="0" err="1">
                <a:solidFill>
                  <a:schemeClr val="tx1">
                    <a:lumMod val="50000"/>
                  </a:schemeClr>
                </a:solidFill>
              </a:rPr>
              <a:t>kj</a:t>
            </a:r>
            <a:r>
              <a:rPr lang="tr-TR" sz="2800" b="1" dirty="0">
                <a:solidFill>
                  <a:schemeClr val="tx1">
                    <a:lumMod val="50000"/>
                  </a:schemeClr>
                </a:solidFill>
              </a:rPr>
              <a:t> düzeyinde kalmaktadır.</a:t>
            </a:r>
          </a:p>
        </p:txBody>
      </p:sp>
    </p:spTree>
    <p:extLst>
      <p:ext uri="{BB962C8B-B14F-4D97-AF65-F5344CB8AC3E}">
        <p14:creationId xmlns:p14="http://schemas.microsoft.com/office/powerpoint/2010/main" val="245072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Diğer taraftan, sıcak hava kurutma yöntemlerinde, gıda ile hava yoğun bir temas içinde bulunmasına bağlı olarak </a:t>
            </a:r>
            <a:r>
              <a:rPr lang="tr-TR" sz="2800" b="1" dirty="0" err="1"/>
              <a:t>oksidasyon</a:t>
            </a:r>
            <a:r>
              <a:rPr lang="tr-TR" sz="2800" b="1" dirty="0"/>
              <a:t> sakıncasının yüksek olmasına karşın, sıcak yüzeyde kurutmada bu sorun sınırlı düzeyde kalmaktadır.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olumlu yönlerine karşın, gıdaların termal </a:t>
            </a:r>
            <a:r>
              <a:rPr lang="tr-TR" sz="2800" b="1" dirty="0" err="1"/>
              <a:t>kondüktivitelerinin</a:t>
            </a:r>
            <a:r>
              <a:rPr lang="tr-TR" sz="2800" b="1" dirty="0"/>
              <a:t> düşük olması, üstelik kurudukça bu değerin daha da düşmesi, sıcak yüzey üzerinde kurutmada bazı sorunlar yaratmaktadır. </a:t>
            </a:r>
          </a:p>
        </p:txBody>
      </p:sp>
    </p:spTree>
    <p:extLst>
      <p:ext uri="{BB962C8B-B14F-4D97-AF65-F5344CB8AC3E}">
        <p14:creationId xmlns:p14="http://schemas.microsoft.com/office/powerpoint/2010/main" val="259020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Ayrıca, ürünün kurudukça buruşup büzüşmesi nedeniyle sıcak yüzeyden ayrılmasıyla ısı transferini engelleyen yeni bir öğe ortaya çıkmaktadır.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nedenlerle ürünün sıcak yüzeye çok ince bir katman halinde yayılması gerekmektedir.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591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/>
              <a:t>Silindirik kurutucular </a:t>
            </a:r>
            <a:endParaRPr lang="tr-TR" sz="40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701800"/>
            <a:ext cx="10157355" cy="48955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Sıcak yüzeyde kurutmanın en yaygın uygulaması, yatay konumlu silindirik kurutuculardır (</a:t>
            </a:r>
            <a:r>
              <a:rPr lang="tr-TR" sz="2800" b="1" dirty="0" err="1"/>
              <a:t>drum</a:t>
            </a:r>
            <a:r>
              <a:rPr lang="tr-TR" sz="2800" b="1" dirty="0"/>
              <a:t> </a:t>
            </a:r>
            <a:r>
              <a:rPr lang="tr-TR" sz="2800" b="1" dirty="0" err="1"/>
              <a:t>driers</a:t>
            </a:r>
            <a:r>
              <a:rPr lang="tr-TR" sz="2800" b="1" dirty="0"/>
              <a:t>).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Genellikle 50-150 cm çapında, 100-300 cm uzunlukta olan içi boş paslanmaz çelikten yapılmış metal silindirler, içten buharla ısıtılırlar.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Kullanılan buhar sıcaklığı 120-170 °C arasında değişmektedir. </a:t>
            </a:r>
          </a:p>
        </p:txBody>
      </p:sp>
    </p:spTree>
    <p:extLst>
      <p:ext uri="{BB962C8B-B14F-4D97-AF65-F5344CB8AC3E}">
        <p14:creationId xmlns:p14="http://schemas.microsoft.com/office/powerpoint/2010/main" val="349937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kurutucularda, sıcak metal yüzeye yayılabilecek kıvamda ürünler kurutulmaktadır.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Kurutulacak ürün, 0.1-0.5 mm gibi çok ince bir katman halinde silindir yüzeyine yayılmaktadır.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 üzerine yayılan materyal, silindirin bir devrini tamamlamadan, yaklaşık 20-200 s içinde kurumakta ve kuruyan ürün silindir boyunca uzanan bıçaklarla kazanarak silindir yüzeyi yeni bir ürün yaymaya hazır duruma getirilmektedir. </a:t>
            </a:r>
          </a:p>
        </p:txBody>
      </p:sp>
    </p:spTree>
    <p:extLst>
      <p:ext uri="{BB962C8B-B14F-4D97-AF65-F5344CB8AC3E}">
        <p14:creationId xmlns:p14="http://schemas.microsoft.com/office/powerpoint/2010/main" val="44318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yöntemle üretilen kurumuş materyal, pulcuklar (</a:t>
            </a:r>
            <a:r>
              <a:rPr lang="tr-TR" sz="2800" b="1" dirty="0" err="1"/>
              <a:t>flakes</a:t>
            </a:r>
            <a:r>
              <a:rPr lang="tr-TR" sz="2800" b="1" dirty="0"/>
              <a:t>) halindedir.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toz halde isteniyorsa, bunların öğütülmesi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Şekil 4,39'da değişik silindirik kurutucu tipleri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251193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Atmosferik basınç altında kurutma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Sıcak hava ile kurutma</a:t>
            </a:r>
          </a:p>
          <a:p>
            <a:pPr lvl="2" algn="l" rtl="0">
              <a:lnSpc>
                <a:spcPct val="150000"/>
              </a:lnSpc>
            </a:pPr>
            <a:r>
              <a:rPr lang="tr-TR" sz="2800" b="1" dirty="0"/>
              <a:t>Tepsili kurutucular </a:t>
            </a:r>
          </a:p>
          <a:p>
            <a:pPr lvl="2" algn="l" rtl="0">
              <a:lnSpc>
                <a:spcPct val="150000"/>
              </a:lnSpc>
            </a:pPr>
            <a:r>
              <a:rPr lang="tr-TR" sz="2800" b="1" dirty="0"/>
              <a:t>Tünel kurutucular</a:t>
            </a:r>
          </a:p>
          <a:p>
            <a:pPr lvl="2" algn="l" rtl="0">
              <a:lnSpc>
                <a:spcPct val="150000"/>
              </a:lnSpc>
            </a:pPr>
            <a:r>
              <a:rPr lang="tr-TR" sz="2800" b="1" dirty="0"/>
              <a:t>Konveyör kurutucular </a:t>
            </a:r>
          </a:p>
          <a:p>
            <a:pPr lvl="2" algn="l" rtl="0">
              <a:lnSpc>
                <a:spcPct val="150000"/>
              </a:lnSpc>
            </a:pPr>
            <a:r>
              <a:rPr lang="tr-TR" sz="2800" b="1" dirty="0"/>
              <a:t>Akışkan yatak kurutucular 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Sıcak yüzeyde kurutma</a:t>
            </a:r>
          </a:p>
          <a:p>
            <a:pPr lvl="2" algn="l" rtl="0"/>
            <a:r>
              <a:rPr lang="tr-TR" sz="2800" b="1" dirty="0"/>
              <a:t>Silindirik kurutucular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14AC042-D37E-4B22-81A0-F6FC0C894409}"/>
              </a:ext>
            </a:extLst>
          </p:cNvPr>
          <p:cNvSpPr/>
          <p:nvPr/>
        </p:nvSpPr>
        <p:spPr>
          <a:xfrm>
            <a:off x="6397476" y="1799226"/>
            <a:ext cx="5293784" cy="2096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tr-TR" sz="2800" b="1" dirty="0"/>
              <a:t>Döner kurutucular </a:t>
            </a:r>
          </a:p>
          <a:p>
            <a:pPr marL="1257300" lvl="2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tr-TR" sz="2800" b="1" dirty="0"/>
              <a:t>Püskürtmeli kurutucular </a:t>
            </a:r>
          </a:p>
          <a:p>
            <a:pPr marL="1257300" lvl="2" indent="-34290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tr-TR" sz="2800" b="1" dirty="0"/>
              <a:t>Ambar kurutucular </a:t>
            </a:r>
          </a:p>
        </p:txBody>
      </p:sp>
    </p:spTree>
    <p:extLst>
      <p:ext uri="{BB962C8B-B14F-4D97-AF65-F5344CB8AC3E}">
        <p14:creationId xmlns:p14="http://schemas.microsoft.com/office/powerpoint/2010/main" val="142213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03" y="376808"/>
            <a:ext cx="576834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üskürtmeli  kurutucu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570176"/>
            <a:ext cx="5112568" cy="5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15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/>
              <a:t>Bu kurutucularda kuruma hızı oldukça yüksektir.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/>
              <a:t>Buharlaştırma etkinliği 10-30 kg H</a:t>
            </a:r>
            <a:r>
              <a:rPr lang="tr-TR" sz="2800" b="1" baseline="-25000"/>
              <a:t>2</a:t>
            </a:r>
            <a:r>
              <a:rPr lang="tr-TR" sz="2800" b="1"/>
              <a:t>O/m</a:t>
            </a:r>
            <a:r>
              <a:rPr lang="tr-TR" sz="2800" b="1" baseline="30000"/>
              <a:t>2</a:t>
            </a:r>
            <a:r>
              <a:rPr lang="tr-TR" sz="2800" b="1"/>
              <a:t> h düzeyinde bulunmaktadır, Silindirik kurutucular, içerdikleri katı parçacıkların iri olması nedeniyle püskürtülerek kurutmaya elverişli olamayan sıvı gıdaların, örneğin; püre niteliğindeki gıdaların kurutulmasında kullanılmaktadırlar.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672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Vakum Altında Kurutma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701800"/>
            <a:ext cx="10157355" cy="48955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kurutucularda kurutma vakum altında gerçekleştirilerek, kurutulan materyal çevresinde, buhar basıncı düşük bir atmosfer oluşturulur.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hızlı bir kurutma sağlandığı gibi, uygulanan düşük sıcaklık nedeniyle ısının, gıda üzerinde yarattığı olumsuzluklar sınırlandırılır.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37056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Vakum kurutucular, yukarıda açıklanan bazı kurutucuların vakum hücresine alınmasından başka bir şey değildir.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Kuşkusuz bu kurutucularda ısı, sıcak hava ile değil ya içten ısıtılan bir metal yüzeyden, veya bir </a:t>
            </a:r>
            <a:r>
              <a:rPr lang="tr-TR" sz="2800" b="1" dirty="0" err="1"/>
              <a:t>radiant</a:t>
            </a:r>
            <a:r>
              <a:rPr lang="tr-TR" sz="2800" b="1" dirty="0"/>
              <a:t> ısı kaynağından taşınmaktadır.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vakumlu "raflı kurutucular" (</a:t>
            </a:r>
            <a:r>
              <a:rPr lang="tr-TR" sz="2800" b="1" dirty="0" err="1"/>
              <a:t>vacuum</a:t>
            </a:r>
            <a:r>
              <a:rPr lang="tr-TR" sz="2800" b="1" dirty="0"/>
              <a:t> </a:t>
            </a:r>
            <a:r>
              <a:rPr lang="tr-TR" sz="2800" b="1" dirty="0" err="1"/>
              <a:t>shelf</a:t>
            </a:r>
            <a:r>
              <a:rPr lang="tr-TR" sz="2800" b="1" dirty="0"/>
              <a:t> </a:t>
            </a:r>
            <a:r>
              <a:rPr lang="tr-TR" sz="2800" b="1" dirty="0" err="1"/>
              <a:t>driers</a:t>
            </a:r>
            <a:r>
              <a:rPr lang="tr-TR" sz="2800" b="1" dirty="0"/>
              <a:t>) bir vakum hücresine yerleştirilmiş içi boş raflardan ibarettir. </a:t>
            </a:r>
          </a:p>
        </p:txBody>
      </p:sp>
    </p:spTree>
    <p:extLst>
      <p:ext uri="{BB962C8B-B14F-4D97-AF65-F5344CB8AC3E}">
        <p14:creationId xmlns:p14="http://schemas.microsoft.com/office/powerpoint/2010/main" val="313686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Kurutulacak gıda, düz metal tepsilere ince bir katman halinde yayılıp raflara yerleştirilir.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Boş rafların içinden buhar veya sıcak su geçirilerek raflar, dolayısı ile tepsiler üzerindeki gıda ısıtılır.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 önemli olan raf yüzeyi ile tepsi tabanının tam olarak temas etmesidir.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 sırasında hücrede, 10-100 </a:t>
            </a:r>
            <a:r>
              <a:rPr lang="tr-TR" sz="2800" b="1" dirty="0" err="1"/>
              <a:t>Torr</a:t>
            </a:r>
            <a:r>
              <a:rPr lang="tr-TR" sz="2800" b="1" dirty="0"/>
              <a:t> arasında bir düşük basınç hakimdir. </a:t>
            </a:r>
          </a:p>
        </p:txBody>
      </p:sp>
    </p:spTree>
    <p:extLst>
      <p:ext uri="{BB962C8B-B14F-4D97-AF65-F5344CB8AC3E}">
        <p14:creationId xmlns:p14="http://schemas.microsoft.com/office/powerpoint/2010/main" val="183861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Bantlı vakum kurutucularda da benzer bir uygulama söz konusudur.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Burada, vakum hücresinde yer alan çelik bir </a:t>
            </a:r>
            <a:r>
              <a:rPr lang="tr-TR" sz="2800" b="1" dirty="0" err="1"/>
              <a:t>banta</a:t>
            </a:r>
            <a:r>
              <a:rPr lang="tr-TR" sz="2800" b="1" dirty="0"/>
              <a:t> yayılan ezme halindeki gıda, önce içten buharla ısıtılan bir silindir üzerinden geçirilerek ısınır ve kurumaya başlar.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Aynı zamanda </a:t>
            </a:r>
            <a:r>
              <a:rPr lang="tr-TR" sz="2800" b="1" dirty="0" err="1"/>
              <a:t>bantın</a:t>
            </a:r>
            <a:r>
              <a:rPr lang="tr-TR" sz="2800" b="1" dirty="0"/>
              <a:t> üzerinde bulunan buhar serpantinleriyle, gıdanın üstten de ısıtılması ve kuruması sürdürülür. </a:t>
            </a:r>
          </a:p>
        </p:txBody>
      </p:sp>
    </p:spTree>
    <p:extLst>
      <p:ext uri="{BB962C8B-B14F-4D97-AF65-F5344CB8AC3E}">
        <p14:creationId xmlns:p14="http://schemas.microsoft.com/office/powerpoint/2010/main" val="64493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sona erince bant, bu defa içten su ile soğutulan bir silindirin soğuk yüzeyinden geçirilerek, kurumuş ürün soğutulur ve kazıyıcılar tarafından sıyrılarak alınır.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yukarıda "silindirik kurutucular" (</a:t>
            </a:r>
            <a:r>
              <a:rPr lang="tr-TR" sz="2800" b="1" dirty="0" err="1"/>
              <a:t>drum</a:t>
            </a:r>
            <a:r>
              <a:rPr lang="tr-TR" sz="2800" b="1" dirty="0"/>
              <a:t> </a:t>
            </a:r>
            <a:r>
              <a:rPr lang="tr-TR" sz="2800" b="1" dirty="0" err="1"/>
              <a:t>driers</a:t>
            </a:r>
            <a:r>
              <a:rPr lang="tr-TR" sz="2800" b="1" dirty="0"/>
              <a:t>) başlığı altında açıklanmış bulunan ve atmosferik basınç altında çalıştırılan kurutucular, eğer bir vakum hücresine alınırsa "vakumlu döner silindirik kurutucu" sistemleri oluşmaktadır. </a:t>
            </a:r>
          </a:p>
        </p:txBody>
      </p:sp>
    </p:spTree>
    <p:extLst>
      <p:ext uri="{BB962C8B-B14F-4D97-AF65-F5344CB8AC3E}">
        <p14:creationId xmlns:p14="http://schemas.microsoft.com/office/powerpoint/2010/main" val="425547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Dondurma - Kurutma Sistemleri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701800"/>
            <a:ext cx="10157355" cy="48955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yöntemde kurutulacak olan gıdadaki su, donmuş halde tutulurken çok yüksek vakum uygulanmak ve bu sırada ısı </a:t>
            </a:r>
            <a:r>
              <a:rPr lang="tr-TR" sz="2800" b="1" dirty="0" err="1"/>
              <a:t>sevketmek</a:t>
            </a:r>
            <a:r>
              <a:rPr lang="tr-TR" sz="2800" b="1" dirty="0"/>
              <a:t> suretiyle buzun süblimasyonu gerçekleştirilir.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 ısı ve kütle transferi kendine özgü biçimde 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25243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Dondurma kurutma sisteminin (</a:t>
            </a:r>
            <a:r>
              <a:rPr lang="tr-TR" sz="2800" b="1" dirty="0" err="1"/>
              <a:t>freeze-drying</a:t>
            </a:r>
            <a:r>
              <a:rPr lang="tr-TR" sz="2800" b="1" dirty="0"/>
              <a:t>) niteliğine göre süblimasyon ısısı, farklı şekillerde sağlanmaktadır.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bağlı olarak da ısı transferi ya gıdanın donmuş kısmı veya kurumuş kısmı üzerinden gerçekleştirilmektedir.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Şekil 4.40'da gösterilen dondurma-kurutma cihazında ısı, gıdanın donmuş haldeki kısmından transfer olmaktadır. </a:t>
            </a:r>
          </a:p>
        </p:txBody>
      </p:sp>
    </p:spTree>
    <p:extLst>
      <p:ext uri="{BB962C8B-B14F-4D97-AF65-F5344CB8AC3E}">
        <p14:creationId xmlns:p14="http://schemas.microsoft.com/office/powerpoint/2010/main" val="26584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tr-TR" sz="3600" b="1" dirty="0"/>
              <a:t>Tepsili kurutucular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1302327"/>
            <a:ext cx="10157355" cy="529502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Tepsili kurutucular </a:t>
            </a:r>
            <a:r>
              <a:rPr lang="tr-TR" sz="2800" b="1" dirty="0"/>
              <a:t>(</a:t>
            </a:r>
            <a:r>
              <a:rPr lang="en-US" sz="2800" b="1" dirty="0"/>
              <a:t>Tray dryers</a:t>
            </a:r>
            <a:r>
              <a:rPr lang="tr-TR" sz="2800" b="1" dirty="0"/>
              <a:t>) aynı zamanda "</a:t>
            </a:r>
            <a:r>
              <a:rPr lang="tr-TR" sz="2800" b="1" dirty="0">
                <a:solidFill>
                  <a:srgbClr val="00B050"/>
                </a:solidFill>
              </a:rPr>
              <a:t>kabin kurutucular</a:t>
            </a:r>
            <a:r>
              <a:rPr lang="tr-TR" sz="2800" b="1" dirty="0"/>
              <a:t>" olarak da anılmaktadırlar.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kurutucularda tabanı </a:t>
            </a:r>
            <a:r>
              <a:rPr lang="tr-TR" sz="2800" b="1" dirty="0">
                <a:solidFill>
                  <a:srgbClr val="0070C0"/>
                </a:solidFill>
              </a:rPr>
              <a:t>delikli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50"/>
                </a:solidFill>
              </a:rPr>
              <a:t>elek </a:t>
            </a:r>
            <a:r>
              <a:rPr lang="tr-TR" sz="2800" b="1" dirty="0"/>
              <a:t>şeklindeki tepsilere yerleştirilen parçacıklar halindeki gıda, ısı yalıtımı yapılmış bir kabin içinde </a:t>
            </a:r>
            <a:r>
              <a:rPr lang="tr-TR" sz="2800" b="1" dirty="0">
                <a:solidFill>
                  <a:srgbClr val="FF0000"/>
                </a:solidFill>
              </a:rPr>
              <a:t>sıcak hava akımında </a:t>
            </a:r>
            <a:r>
              <a:rPr lang="tr-TR" sz="2800" b="1" dirty="0"/>
              <a:t>tutularak kurutulmaktadır.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04736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8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53" y="393593"/>
            <a:ext cx="10017664" cy="62148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320136" y="3501008"/>
            <a:ext cx="304269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69340" indent="-457200">
              <a:lnSpc>
                <a:spcPct val="120000"/>
              </a:lnSpc>
              <a:spcBef>
                <a:spcPts val="800"/>
              </a:spcBef>
              <a:buAutoNum type="arabicPeriod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Vakum pompası, </a:t>
            </a:r>
          </a:p>
        </p:txBody>
      </p:sp>
      <p:sp>
        <p:nvSpPr>
          <p:cNvPr id="5" name="Rectangle 4"/>
          <p:cNvSpPr/>
          <p:nvPr/>
        </p:nvSpPr>
        <p:spPr>
          <a:xfrm>
            <a:off x="8246328" y="497279"/>
            <a:ext cx="302723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140">
              <a:lnSpc>
                <a:spcPct val="120000"/>
              </a:lnSpc>
              <a:spcBef>
                <a:spcPts val="800"/>
              </a:spcBef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Yoğunlaşmayan gazlar,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885" y="543703"/>
            <a:ext cx="2033955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12140">
              <a:lnSpc>
                <a:spcPct val="120000"/>
              </a:lnSpc>
              <a:spcBef>
                <a:spcPts val="800"/>
              </a:spcBef>
            </a:pP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Kondenser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" name="Rectangle 6"/>
          <p:cNvSpPr/>
          <p:nvPr/>
        </p:nvSpPr>
        <p:spPr>
          <a:xfrm>
            <a:off x="2423592" y="1628800"/>
            <a:ext cx="352839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140">
              <a:lnSpc>
                <a:spcPct val="120000"/>
              </a:lnSpc>
              <a:spcBef>
                <a:spcPts val="800"/>
              </a:spcBef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Kuruma hücresi, vakum altında, </a:t>
            </a:r>
          </a:p>
        </p:txBody>
      </p:sp>
      <p:sp>
        <p:nvSpPr>
          <p:cNvPr id="8" name="Rectangle 7"/>
          <p:cNvSpPr/>
          <p:nvPr/>
        </p:nvSpPr>
        <p:spPr>
          <a:xfrm>
            <a:off x="2657883" y="6102601"/>
            <a:ext cx="2495555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12140">
              <a:lnSpc>
                <a:spcPct val="120000"/>
              </a:lnSpc>
              <a:spcBef>
                <a:spcPts val="800"/>
              </a:spcBef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ısıtma plakaları, </a:t>
            </a:r>
          </a:p>
        </p:txBody>
      </p:sp>
      <p:sp>
        <p:nvSpPr>
          <p:cNvPr id="9" name="Rectangle 8"/>
          <p:cNvSpPr/>
          <p:nvPr/>
        </p:nvSpPr>
        <p:spPr>
          <a:xfrm>
            <a:off x="1919537" y="2761510"/>
            <a:ext cx="259228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140">
              <a:lnSpc>
                <a:spcPct val="120000"/>
              </a:lnSpc>
              <a:spcBef>
                <a:spcPts val="800"/>
              </a:spcBef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Kurutulacak ürün tepsisi,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5400" y="4253411"/>
            <a:ext cx="208823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140">
              <a:lnSpc>
                <a:spcPct val="120000"/>
              </a:lnSpc>
              <a:spcBef>
                <a:spcPts val="800"/>
              </a:spcBef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ısıtma sıvısı girişi </a:t>
            </a:r>
          </a:p>
        </p:txBody>
      </p:sp>
    </p:spTree>
    <p:extLst>
      <p:ext uri="{BB962C8B-B14F-4D97-AF65-F5344CB8AC3E}">
        <p14:creationId xmlns:p14="http://schemas.microsoft.com/office/powerpoint/2010/main" val="361289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Kuşkusuz ki gıdanın kuru katmanına göre bu şekilde ısı transferi çok hızlı olup, ısı transferi kuruma hızını sınırlayıcı bir rol oynayamaz.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Gıdanın kurumuş katmanının ısıl iletkenliği çok zayıf olduğundan, buradan yapılacak ısı transferi çok yavaş olacaktır.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Isı transferi hangi yönden olursa olsun, kütle transferi sadece ürünün kurumuş katmanı üzerinden gerçekleşmek zorundadır. </a:t>
            </a:r>
          </a:p>
        </p:txBody>
      </p:sp>
    </p:spTree>
    <p:extLst>
      <p:ext uri="{BB962C8B-B14F-4D97-AF65-F5344CB8AC3E}">
        <p14:creationId xmlns:p14="http://schemas.microsoft.com/office/powerpoint/2010/main" val="99389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sz="2800" b="1" dirty="0"/>
              <a:t>Kurumayı sınırlayan esas etken işte, buharın moleküler difüzyonunun vakum altında düşük hızda gerçekleşmesidir. </a:t>
            </a:r>
          </a:p>
        </p:txBody>
      </p:sp>
    </p:spTree>
    <p:extLst>
      <p:ext uri="{BB962C8B-B14F-4D97-AF65-F5344CB8AC3E}">
        <p14:creationId xmlns:p14="http://schemas.microsoft.com/office/powerpoint/2010/main" val="105615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868934"/>
              </p:ext>
            </p:extLst>
          </p:nvPr>
        </p:nvGraphicFramePr>
        <p:xfrm>
          <a:off x="623392" y="260648"/>
          <a:ext cx="10657184" cy="6436828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3659680">
                  <a:extLst>
                    <a:ext uri="{9D8B030D-6E8A-4147-A177-3AD203B41FA5}">
                      <a16:colId xmlns:a16="http://schemas.microsoft.com/office/drawing/2014/main" val="2339875486"/>
                    </a:ext>
                  </a:extLst>
                </a:gridCol>
                <a:gridCol w="6997504">
                  <a:extLst>
                    <a:ext uri="{9D8B030D-6E8A-4147-A177-3AD203B41FA5}">
                      <a16:colId xmlns:a16="http://schemas.microsoft.com/office/drawing/2014/main" val="2473176852"/>
                    </a:ext>
                  </a:extLst>
                </a:gridCol>
              </a:tblGrid>
              <a:tr h="465282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Kurutucu tipi 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Uygulandığı ürünler 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4210813"/>
                  </a:ext>
                </a:extLst>
              </a:tr>
              <a:tr h="465282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Kabin kurutucular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Meyve, sebze, et, şekerleme ürünleri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3186590"/>
                  </a:ext>
                </a:extLst>
              </a:tr>
              <a:tr h="465282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Tünel kurutucular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Meyve ve sebzeler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1813225"/>
                  </a:ext>
                </a:extLst>
              </a:tr>
              <a:tr h="930565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Bant kurutucular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Tohum - çekirdek, tahıl, sebze, kabuklu meyveler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4591177"/>
                  </a:ext>
                </a:extLst>
              </a:tr>
              <a:tr h="465282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Döner kurutucular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Tohum, çekirdek, nişasta, şeker kristalled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2378340"/>
                  </a:ext>
                </a:extLst>
              </a:tr>
              <a:tr h="930565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Akışkan yatak kurutucular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Sebzeler, baklagiller, tohum, çekirdek benzerleri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9092018"/>
                  </a:ext>
                </a:extLst>
              </a:tr>
              <a:tr h="930565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Püskürterek kurutucular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Süt, kahve, çay, meyve suyu, yumurta, ekstraktlar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7328589"/>
                  </a:ext>
                </a:extLst>
              </a:tr>
              <a:tr h="930565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Silindirik kurutucular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Süt, çorba, püre, flake halinde kullanılacak ürünler, püre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3565332"/>
                  </a:ext>
                </a:extLst>
              </a:tr>
              <a:tr h="465282"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>
                          <a:effectLst/>
                        </a:rPr>
                        <a:t>Dondurarak kurutma </a:t>
                      </a:r>
                      <a:endParaRPr lang="tr-TR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800" dirty="0">
                          <a:effectLst/>
                        </a:rPr>
                        <a:t>Meyve suları, kahve, </a:t>
                      </a:r>
                      <a:r>
                        <a:rPr lang="tr-TR" sz="2800" dirty="0" err="1">
                          <a:effectLst/>
                        </a:rPr>
                        <a:t>ekstraktlar</a:t>
                      </a:r>
                      <a:r>
                        <a:rPr lang="tr-TR" sz="2800" dirty="0">
                          <a:effectLst/>
                        </a:rPr>
                        <a:t>, et, karides</a:t>
                      </a:r>
                      <a:endParaRPr lang="tr-TR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13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8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Kaynaklar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Cemeroğlu, B. S. Gıda Mühendisliğinde Temel İşlemler,</a:t>
            </a:r>
            <a:endParaRPr lang="tr-TR" dirty="0">
              <a:hlinkClick r:id="rId2" action="ppaction://hlinkfile"/>
            </a:endParaRPr>
          </a:p>
          <a:p>
            <a:pPr algn="l" rtl="0">
              <a:lnSpc>
                <a:spcPct val="150000"/>
              </a:lnSpc>
            </a:pPr>
            <a:r>
              <a:rPr lang="en-US" dirty="0">
                <a:hlinkClick r:id="rId2" action="ppaction://hlinkfile"/>
              </a:rPr>
              <a:t>..\lab_el_kitabi_20120620.pdf</a:t>
            </a:r>
            <a:endParaRPr lang="en-US" dirty="0"/>
          </a:p>
          <a:p>
            <a:pPr algn="l" rtl="0">
              <a:lnSpc>
                <a:spcPct val="150000"/>
              </a:lnSpc>
            </a:pPr>
            <a:r>
              <a:rPr lang="en-US" dirty="0">
                <a:hlinkClick r:id="rId3"/>
              </a:rPr>
              <a:t>http://www.thermexcel.com/english/program/psych-us.htm</a:t>
            </a:r>
            <a:endParaRPr lang="en-US" dirty="0"/>
          </a:p>
          <a:p>
            <a:pPr algn="l" rtl="0">
              <a:lnSpc>
                <a:spcPct val="150000"/>
              </a:lnSpc>
            </a:pPr>
            <a:endParaRPr lang="en-US" dirty="0"/>
          </a:p>
          <a:p>
            <a:pPr algn="l" rtl="0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0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tr-TR" sz="2800" b="1" dirty="0"/>
          </a:p>
        </p:txBody>
      </p:sp>
      <p:pic>
        <p:nvPicPr>
          <p:cNvPr id="1026" name="Picture 2" descr="Image result for tepsili kurut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15" y="415192"/>
            <a:ext cx="7929432" cy="619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402484"/>
            <a:ext cx="4153056" cy="621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05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8897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tr-TR" sz="28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84" y="404664"/>
            <a:ext cx="10187868" cy="554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78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</TotalTime>
  <Words>2482</Words>
  <Application>Microsoft Office PowerPoint</Application>
  <PresentationFormat>Widescreen</PresentationFormat>
  <Paragraphs>197</Paragraphs>
  <Slides>74</Slides>
  <Notes>11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9" baseType="lpstr">
      <vt:lpstr>Arial</vt:lpstr>
      <vt:lpstr>Euphemia</vt:lpstr>
      <vt:lpstr>Plantagenet Cherokee</vt:lpstr>
      <vt:lpstr>Wingdings</vt:lpstr>
      <vt:lpstr>Academic Literature 16x9</vt:lpstr>
      <vt:lpstr>GDM 403  Temel İşlemler Uygulamaları Kurutma Sistemleri</vt:lpstr>
      <vt:lpstr>Bu Hafta</vt:lpstr>
      <vt:lpstr>KURUTMA SİSTEMLERİ  </vt:lpstr>
      <vt:lpstr>PowerPoint Presentation</vt:lpstr>
      <vt:lpstr>Sıcak Hava Kurutucuları </vt:lpstr>
      <vt:lpstr>PowerPoint Presentation</vt:lpstr>
      <vt:lpstr>Tepsili kurutucular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Tünel kurutucular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Konveyör kurutucular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Akışkan yatak kurutucular </vt:lpstr>
      <vt:lpstr>PowerPoint Presentation</vt:lpstr>
      <vt:lpstr>PowerPoint Presentation</vt:lpstr>
      <vt:lpstr>PowerPoint Presentation</vt:lpstr>
      <vt:lpstr>Döner kurutucular </vt:lpstr>
      <vt:lpstr>PowerPoint Presentation</vt:lpstr>
      <vt:lpstr>PowerPoint Presentation</vt:lpstr>
      <vt:lpstr>Püskürtmeli kurutucular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Ambar kurutucular </vt:lpstr>
      <vt:lpstr>PowerPoint Presentation</vt:lpstr>
      <vt:lpstr>PowerPoint Presentation</vt:lpstr>
      <vt:lpstr>PowerPoint Presentation</vt:lpstr>
      <vt:lpstr>Sıcak Yüzey Kurutucular</vt:lpstr>
      <vt:lpstr>PowerPoint Presentation</vt:lpstr>
      <vt:lpstr>PowerPoint Presentation</vt:lpstr>
      <vt:lpstr>PowerPoint Presentation</vt:lpstr>
      <vt:lpstr>Silindirik kurutucular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Vakum Altında Kurutma </vt:lpstr>
      <vt:lpstr>PowerPoint Presentation</vt:lpstr>
      <vt:lpstr>PowerPoint Presentation</vt:lpstr>
      <vt:lpstr>PowerPoint Presentation</vt:lpstr>
      <vt:lpstr>PowerPoint Presentation</vt:lpstr>
      <vt:lpstr>Dondurma - Kurutma Sistemleri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2026-04-07T06:39:57Z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