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25"/>
  </p:notesMasterIdLst>
  <p:handoutMasterIdLst>
    <p:handoutMasterId r:id="rId26"/>
  </p:handoutMasterIdLst>
  <p:sldIdLst>
    <p:sldId id="256" r:id="rId3"/>
    <p:sldId id="258" r:id="rId4"/>
    <p:sldId id="301" r:id="rId5"/>
    <p:sldId id="356" r:id="rId6"/>
    <p:sldId id="365" r:id="rId7"/>
    <p:sldId id="331" r:id="rId8"/>
    <p:sldId id="327" r:id="rId9"/>
    <p:sldId id="334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6" r:id="rId19"/>
    <p:sldId id="368" r:id="rId20"/>
    <p:sldId id="369" r:id="rId21"/>
    <p:sldId id="335" r:id="rId22"/>
    <p:sldId id="302" r:id="rId23"/>
    <p:sldId id="36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513" autoAdjust="0"/>
  </p:normalViewPr>
  <p:slideViewPr>
    <p:cSldViewPr snapToGrid="0" showGuides="1">
      <p:cViewPr varScale="1">
        <p:scale>
          <a:sx n="75" d="100"/>
          <a:sy n="75" d="100"/>
        </p:scale>
        <p:origin x="97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Orkan KURTULUŞ, AKIŞKAN YATAKTA KURUTMA PROSESİNİN İNCELENMESİ, 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YILDIZ TEKNİK ÜNİVERSİTESİ</a:t>
            </a:r>
          </a:p>
          <a:p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FEN BİLİMLERİ ENSTİTÜSÜ,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İSTANBUL, 2007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95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FOOD FREEZING</a:t>
            </a:r>
            <a:r>
              <a:rPr lang="en-US" dirty="0"/>
              <a:t>. </a:t>
            </a:r>
            <a:r>
              <a:rPr lang="en-US" alt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Prof. Vinod K. Jindal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290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ptel.ac.in/courses/103105058/2" TargetMode="External"/><Relationship Id="rId3" Type="http://schemas.openxmlformats.org/officeDocument/2006/relationships/hyperlink" Target="http://www.thermopedia.com/content/46/?tid=104&amp;sn=1297" TargetMode="External"/><Relationship Id="rId7" Type="http://schemas.openxmlformats.org/officeDocument/2006/relationships/hyperlink" Target="http://umich.edu/~elements/12chap/html/12prof2a.htm" TargetMode="External"/><Relationship Id="rId2" Type="http://schemas.openxmlformats.org/officeDocument/2006/relationships/hyperlink" Target="../../../../../../Books/Food%20Process%20engineering/Basics/Unit%20Operations%20in%20Food%20Engineering%20Albert%20Ibarz%202003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mich.edu/~essen/html/" TargetMode="External"/><Relationship Id="rId5" Type="http://schemas.openxmlformats.org/officeDocument/2006/relationships/hyperlink" Target="http://excelcalculations.blogspot.com.tr/2012/09/ergun-equation-calculator.html" TargetMode="External"/><Relationship Id="rId4" Type="http://schemas.openxmlformats.org/officeDocument/2006/relationships/hyperlink" Target="http://lib.convdocs.org/docs/index-267736.html" TargetMode="External"/><Relationship Id="rId9" Type="http://schemas.openxmlformats.org/officeDocument/2006/relationships/hyperlink" Target="http://faculty.kfupm.edu.sa/CHE/alshami/teaching/Che%20204/Lecture%20Notes/Chapter%204_Lect%20Notes_Fluid%20Through%20Packed%20Beds%20and%20Fluidization.htm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r>
              <a:rPr lang="tr-TR" dirty="0">
                <a:solidFill>
                  <a:srgbClr val="FF0000"/>
                </a:solidFill>
              </a:rPr>
              <a:t> Akışkan yatak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Farhan ALFİN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661" y="1310655"/>
            <a:ext cx="3101213" cy="417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Kuru ürün ise alta yakın kenardan alınır.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partikül için yatakta kalış süresi 30-120 saniyedir. (Sadece yüzeydeki sıvı buharlaştığında).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Ürün içindeki suyun buharlaşması da söz konusu ise 15-30 dakika olabilmektedir.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Ufak parçacıklar alttan gönderilen gazın çıkıştaki kuru termometre sıcaklığına kadar ısıtılır. </a:t>
            </a:r>
          </a:p>
        </p:txBody>
      </p:sp>
    </p:spTree>
    <p:extLst>
      <p:ext uri="{BB962C8B-B14F-4D97-AF65-F5344CB8AC3E}">
        <p14:creationId xmlns:p14="http://schemas.microsoft.com/office/powerpoint/2010/main" val="314705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Sıcaklığa duyarlı ürünler soğuk ortamda kurutulmalıdır.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Eğer kuru üründe ufak parçacıklar varsa bu beslemeden yada kırılmalardan dolayı olabilir, önemli miktarda katı çıkış gazı ile taşınabilir.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yüzden siklonlar ve filtreler çıkan küçük parçacıkların geri kazanımı için gereklidir. </a:t>
            </a:r>
          </a:p>
        </p:txBody>
      </p:sp>
    </p:spTree>
    <p:extLst>
      <p:ext uri="{BB962C8B-B14F-4D97-AF65-F5344CB8AC3E}">
        <p14:creationId xmlns:p14="http://schemas.microsoft.com/office/powerpoint/2010/main" val="301286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Genel olarak, bu uygulama sonunda ürünün nem içeriği oldukça düzgün bir dağılım gösterir.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Partikülleri havada askıda tutmayı sağlayan hava hızları, üründen ürüne özellikle de partikül büyüklüğüne ve yoğunluğuna bağlı olarak değişir.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Genel olarak hava hızları 0,05 m/s ile 0,75 m/s arasında değişmektedir. </a:t>
            </a:r>
          </a:p>
        </p:txBody>
      </p:sp>
    </p:spTree>
    <p:extLst>
      <p:ext uri="{BB962C8B-B14F-4D97-AF65-F5344CB8AC3E}">
        <p14:creationId xmlns:p14="http://schemas.microsoft.com/office/powerpoint/2010/main" val="383039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Kolayca </a:t>
            </a:r>
            <a:r>
              <a:rPr lang="tr-TR" sz="2800" dirty="0" err="1">
                <a:solidFill>
                  <a:schemeClr val="tx2"/>
                </a:solidFill>
              </a:rPr>
              <a:t>akışkanlaştırılamayan</a:t>
            </a:r>
            <a:r>
              <a:rPr lang="tr-TR" sz="2800" dirty="0">
                <a:solidFill>
                  <a:schemeClr val="tx2"/>
                </a:solidFill>
              </a:rPr>
              <a:t> ürünler için, normal tasarımda değişiklikler yapılır.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Örneğin, vibratörlü taşıyıcı, havada partikül süspansiyonunun oluşmasına ve hatta daha düşük hava hızlarının kullanımına olanak sağlar.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Fışkırtmalı (emzikli) akışkan yataklı kurutucu normal, orijinal tasarımın değişik bir şeklidir. </a:t>
            </a:r>
          </a:p>
        </p:txBody>
      </p:sp>
    </p:spTree>
    <p:extLst>
      <p:ext uri="{BB962C8B-B14F-4D97-AF65-F5344CB8AC3E}">
        <p14:creationId xmlns:p14="http://schemas.microsoft.com/office/powerpoint/2010/main" val="251060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Ürün partikülleri, kurutucu bölmeye dikey bir hava jeti yardımıyla süspansiyon haline getirilir.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Hava jetinin ortasındaki partiküller gerekli kurumanın sağlanabilmesi için süspansiyonda tutulur. Temas süresi oldukça kısa olduğundan bu yaklaşım, diğer akışkan yatak tasarımları kadar etkin değildir.</a:t>
            </a:r>
          </a:p>
        </p:txBody>
      </p:sp>
    </p:spTree>
    <p:extLst>
      <p:ext uri="{BB962C8B-B14F-4D97-AF65-F5344CB8AC3E}">
        <p14:creationId xmlns:p14="http://schemas.microsoft.com/office/powerpoint/2010/main" val="114562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yatak kurutucular granül ve kristal maddeler (partikül büyüklüğü 1-2 mm) için uygundur.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Daha homojen kurumuş bir ürün için küçük partiküllü maddeler kullanılmalıdır.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Endüstriyel alanda enzimler, tatlandırıcılar, yumurta albümini, mısır, bezelye, fasulye, şeker ve tuz bu yöntemle kurutulmaktadır. </a:t>
            </a:r>
          </a:p>
        </p:txBody>
      </p:sp>
    </p:spTree>
    <p:extLst>
      <p:ext uri="{BB962C8B-B14F-4D97-AF65-F5344CB8AC3E}">
        <p14:creationId xmlns:p14="http://schemas.microsoft.com/office/powerpoint/2010/main" val="4820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Ayrıca küçük parçalara ayrılmış et içinde kullanılmaktadır.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Son dönemde domates çekirdekleri bu yöntemle kurutularak ihraç edilmektedir.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Sürekli yada kesikli işlem gerçekleşebilir.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Hızlı ve </a:t>
            </a:r>
            <a:r>
              <a:rPr lang="tr-TR" sz="2800" dirty="0" err="1">
                <a:solidFill>
                  <a:schemeClr val="tx2"/>
                </a:solidFill>
              </a:rPr>
              <a:t>üniform</a:t>
            </a:r>
            <a:r>
              <a:rPr lang="tr-TR" sz="2800" dirty="0">
                <a:solidFill>
                  <a:schemeClr val="tx2"/>
                </a:solidFill>
              </a:rPr>
              <a:t> ısı transferi, kısa kurutma süresi, kurutma kontrolü, taban alanı küçüklüğü açısından avantajlıdır</a:t>
            </a:r>
            <a:r>
              <a:rPr lang="tr-TR" sz="280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>
                <a:solidFill>
                  <a:schemeClr val="tx2"/>
                </a:solidFill>
              </a:rPr>
              <a:t>Güç </a:t>
            </a:r>
            <a:r>
              <a:rPr lang="tr-TR" sz="2800" dirty="0">
                <a:solidFill>
                  <a:schemeClr val="tx2"/>
                </a:solidFill>
              </a:rPr>
              <a:t>gereksinimi diğer kurutuculara göre azdır.</a:t>
            </a:r>
          </a:p>
        </p:txBody>
      </p:sp>
    </p:spTree>
    <p:extLst>
      <p:ext uri="{BB962C8B-B14F-4D97-AF65-F5344CB8AC3E}">
        <p14:creationId xmlns:p14="http://schemas.microsoft.com/office/powerpoint/2010/main" val="93410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C9CD4F4-16B2-4CF0-81B6-947F7D54D065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442433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>
            <a:extLst>
              <a:ext uri="{FF2B5EF4-FFF2-40B4-BE49-F238E27FC236}">
                <a16:creationId xmlns:a16="http://schemas.microsoft.com/office/drawing/2014/main" id="{D79ECCF4-A07A-4D3F-ADF4-FF64C13482C8}"/>
              </a:ext>
            </a:extLst>
          </p:cNvPr>
          <p:cNvSpPr/>
          <p:nvPr/>
        </p:nvSpPr>
        <p:spPr>
          <a:xfrm>
            <a:off x="4151784" y="5873964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Çay kurutma sistemi (S.J. </a:t>
            </a:r>
            <a:r>
              <a:rPr lang="tr-TR" dirty="0" err="1"/>
              <a:t>Temple</a:t>
            </a:r>
            <a:r>
              <a:rPr lang="tr-TR" dirty="0"/>
              <a:t>, 2000)</a:t>
            </a:r>
          </a:p>
        </p:txBody>
      </p:sp>
    </p:spTree>
    <p:extLst>
      <p:ext uri="{BB962C8B-B14F-4D97-AF65-F5344CB8AC3E}">
        <p14:creationId xmlns:p14="http://schemas.microsoft.com/office/powerpoint/2010/main" val="296056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altLang="tr-TR" b="1" dirty="0">
                <a:solidFill>
                  <a:srgbClr val="FF0000"/>
                </a:solidFill>
              </a:rPr>
              <a:t>Fluidized-bed freezers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en-US" altLang="tr-TR" sz="2800" b="1" i="1" dirty="0">
                <a:solidFill>
                  <a:srgbClr val="000000"/>
                </a:solidFill>
              </a:rPr>
              <a:t>Fluidized-bed freezers </a:t>
            </a:r>
            <a:r>
              <a:rPr lang="en-US" altLang="tr-TR" sz="2800" i="1" dirty="0"/>
              <a:t> </a:t>
            </a:r>
            <a:r>
              <a:rPr lang="en-US" altLang="tr-TR" sz="2800" dirty="0"/>
              <a:t>are modified blast freezers in which air at between -25ºC and -35ºC is passed at a high velocity (2–6 m/s) through a 2–13 cm bed of food, contained on a perforated tray or conveyor belt. In some designs there are two stages; after initial rapid freezing in a shallow bed to produce an ice glaze on the surface of the food, freezing is completed on a second belt in beds 10–15 cm deep.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6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altLang="tr-TR" b="1" dirty="0">
                <a:solidFill>
                  <a:srgbClr val="FF0000"/>
                </a:solidFill>
              </a:rPr>
              <a:t>Fluidized-bed freezers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en-GB" altLang="tr-TR" sz="2800" dirty="0"/>
              <a:t>Rapid Freezer: Fluidized Bed</a:t>
            </a:r>
          </a:p>
          <a:p>
            <a:pPr marL="339725" indent="-339725" algn="l" defTabSz="457200" rtl="0">
              <a:lnSpc>
                <a:spcPct val="7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tr-TR" sz="2800" dirty="0"/>
              <a:t>Food is contained on a perforated tray or conveyer belt.</a:t>
            </a:r>
          </a:p>
          <a:p>
            <a:pPr marL="339725" indent="-339725" algn="l" defTabSz="457200" rtl="0">
              <a:lnSpc>
                <a:spcPct val="7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tr-TR" sz="2800" dirty="0"/>
              <a:t>Air between -25 to -35</a:t>
            </a:r>
            <a:r>
              <a:rPr lang="en-GB" altLang="tr-TR" sz="2800" baseline="30000" dirty="0"/>
              <a:t>o</a:t>
            </a:r>
            <a:r>
              <a:rPr lang="en-GB" altLang="tr-TR" sz="2800" dirty="0"/>
              <a:t>C is passed at high velocity (2-6 m/s).</a:t>
            </a:r>
          </a:p>
          <a:p>
            <a:pPr marL="339725" indent="-339725" algn="l" defTabSz="457200" rtl="0">
              <a:lnSpc>
                <a:spcPct val="7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tr-TR" sz="2800" dirty="0"/>
              <a:t>Each food comes in contact with air individually.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en-GB" altLang="tr-TR" sz="2800" dirty="0">
                <a:latin typeface="Arial Black" panose="020B0A04020102020204" pitchFamily="34" charset="0"/>
                <a:cs typeface="Arial" panose="020B0604020202020204" pitchFamily="34" charset="0"/>
              </a:rPr>
              <a:t>IQF: Individually Quick Frozen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22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0682" cy="5048518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Akışkanlaştırma işlemin Uygulamaları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/>
              <a:t>Akışkan yatak kullanımının faydaları</a:t>
            </a: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Yatak Kurutucu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Ödev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10000"/>
              </a:lnSpc>
            </a:pPr>
            <a:r>
              <a:rPr lang="en-US" sz="2800" dirty="0">
                <a:solidFill>
                  <a:schemeClr val="tx2"/>
                </a:solidFill>
                <a:latin typeface="Euphemia" panose="020B0503040102020104" pitchFamily="34" charset="0"/>
              </a:rPr>
              <a:t>Advances in drying of foods\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Sunumun tercümesi ve sunmasıdır.</a:t>
            </a:r>
          </a:p>
          <a:p>
            <a:pPr algn="l" rtl="0">
              <a:lnSpc>
                <a:spcPct val="110000"/>
              </a:lnSpc>
            </a:pPr>
            <a:endParaRPr lang="en-US" sz="2800" dirty="0">
              <a:solidFill>
                <a:schemeClr val="tx2"/>
              </a:solidFill>
              <a:latin typeface="Euphemia" panose="020B0503040102020104" pitchFamily="34" charset="0"/>
            </a:endParaRPr>
          </a:p>
          <a:p>
            <a:pPr algn="l" rtl="0">
              <a:lnSpc>
                <a:spcPct val="110000"/>
              </a:lnSpc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Filimler</a:t>
            </a:r>
          </a:p>
        </p:txBody>
      </p:sp>
    </p:spTree>
    <p:extLst>
      <p:ext uri="{BB962C8B-B14F-4D97-AF65-F5344CB8AC3E}">
        <p14:creationId xmlns:p14="http://schemas.microsoft.com/office/powerpoint/2010/main" val="191199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Kaynaklar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fontScale="62500" lnSpcReduction="20000"/>
          </a:bodyPr>
          <a:lstStyle/>
          <a:p>
            <a:pPr algn="l" rtl="0"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Euphemia" panose="020B0503040102020104" pitchFamily="34" charset="0"/>
                <a:hlinkClick r:id="rId2" action="ppaction://hlinkfile"/>
              </a:rPr>
              <a:t>Unit Operations in Food Engineering Albert </a:t>
            </a:r>
            <a:r>
              <a:rPr lang="en-US" sz="3600" dirty="0" err="1">
                <a:solidFill>
                  <a:schemeClr val="tx2"/>
                </a:solidFill>
                <a:latin typeface="Euphemia" panose="020B0503040102020104" pitchFamily="34" charset="0"/>
                <a:hlinkClick r:id="rId2" action="ppaction://hlinkfile"/>
              </a:rPr>
              <a:t>Ibarz</a:t>
            </a:r>
            <a:r>
              <a:rPr lang="en-US" sz="3600" dirty="0">
                <a:solidFill>
                  <a:schemeClr val="tx2"/>
                </a:solidFill>
                <a:latin typeface="Euphemia" panose="020B0503040102020104" pitchFamily="34" charset="0"/>
                <a:hlinkClick r:id="rId2" action="ppaction://hlinkfile"/>
              </a:rPr>
              <a:t> 2003</a:t>
            </a:r>
            <a:endParaRPr lang="en-US" sz="3600" dirty="0">
              <a:solidFill>
                <a:schemeClr val="tx2"/>
              </a:solidFill>
              <a:latin typeface="Euphemia" panose="020B05030401020201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3600" dirty="0" err="1">
                <a:solidFill>
                  <a:schemeClr val="tx2"/>
                </a:solidFill>
                <a:latin typeface="Euphemia" panose="020B0503040102020104" pitchFamily="34" charset="0"/>
              </a:rPr>
              <a:t>Geankoplis</a:t>
            </a:r>
            <a:r>
              <a:rPr lang="tr-TR" sz="3600" dirty="0">
                <a:solidFill>
                  <a:schemeClr val="tx2"/>
                </a:solidFill>
                <a:latin typeface="Euphemia" panose="020B0503040102020104" pitchFamily="34" charset="0"/>
              </a:rPr>
              <a:t>, C. J., 2011, Taşınma süreçleri ve ayırma süreci ilkeleri (temel işlemleri içerir) , 4. baskı, İzmir güven kitabevi, çevri Sinan yapıcı.</a:t>
            </a:r>
            <a:endParaRPr lang="tr-TR" sz="3600" dirty="0">
              <a:solidFill>
                <a:schemeClr val="tx2"/>
              </a:solidFill>
              <a:latin typeface="Euphemia" panose="020B0503040102020104" pitchFamily="34" charset="0"/>
              <a:hlinkClick r:id="rId3"/>
            </a:endParaRP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400" dirty="0">
                <a:hlinkClick r:id="rId3"/>
              </a:rPr>
              <a:t>http://www.thermopedia.com/content/46/?tid=104&amp;sn=1297</a:t>
            </a:r>
            <a:endParaRPr lang="tr-TR" sz="2400" dirty="0"/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en-US" dirty="0">
                <a:hlinkClick r:id="rId4"/>
              </a:rPr>
              <a:t>http://lib.convdocs.org/docs/index-267736.html</a:t>
            </a:r>
            <a:endParaRPr lang="tr-TR" dirty="0"/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en-US" dirty="0">
                <a:hlinkClick r:id="rId5"/>
              </a:rPr>
              <a:t>http://excelcalculations.blogspot.com.tr/2012/09/ergun-equation-calculator.html</a:t>
            </a:r>
            <a:endParaRPr lang="tr-TR" dirty="0"/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en-US" dirty="0">
                <a:hlinkClick r:id="rId6"/>
              </a:rPr>
              <a:t>http://umich.edu/~essen/html/</a:t>
            </a:r>
            <a:endParaRPr lang="tr-TR" dirty="0"/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en-US" dirty="0">
                <a:hlinkClick r:id="rId7"/>
              </a:rPr>
              <a:t>http://umich.edu/~elements/12chap/html/12prof2a.htm</a:t>
            </a:r>
            <a:endParaRPr lang="tr-TR" dirty="0"/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en-US" dirty="0">
                <a:hlinkClick r:id="rId8"/>
              </a:rPr>
              <a:t>http://www.nptel.ac.in/courses/103105058/2</a:t>
            </a:r>
            <a:endParaRPr lang="en-US" dirty="0"/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hlinkClick r:id="rId9"/>
              </a:rPr>
              <a:t>http://faculty.kfupm.edu.sa/CHE/alshami/teaching/Che%20204/Lecture%20Notes/Chapter%204_Lect%20Notes_Fluid%20Through%20Packed%20Beds%20and%20Fluidization.htm</a:t>
            </a:r>
            <a:endParaRPr lang="en-US" dirty="0"/>
          </a:p>
          <a:p>
            <a:pPr algn="l" rtl="0">
              <a:lnSpc>
                <a:spcPct val="150000"/>
              </a:lnSpc>
            </a:pPr>
            <a:endParaRPr lang="tr-TR" dirty="0"/>
          </a:p>
          <a:p>
            <a:pPr algn="l" rtl="0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30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Kaynaklar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 err="1"/>
              <a:t>Handbook</a:t>
            </a:r>
            <a:r>
              <a:rPr lang="tr-TR" dirty="0"/>
              <a:t> of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design</a:t>
            </a:r>
            <a:endParaRPr lang="tr-TR" dirty="0"/>
          </a:p>
          <a:p>
            <a:pPr algn="l" rtl="0">
              <a:lnSpc>
                <a:spcPct val="150000"/>
              </a:lnSpc>
            </a:pPr>
            <a:r>
              <a:rPr lang="tr-TR" dirty="0" err="1"/>
              <a:t>Handbook</a:t>
            </a:r>
            <a:r>
              <a:rPr lang="tr-TR" dirty="0"/>
              <a:t> of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Preservation</a:t>
            </a:r>
            <a:endParaRPr lang="tr-TR" dirty="0"/>
          </a:p>
          <a:p>
            <a:pPr algn="l" rtl="0">
              <a:lnSpc>
                <a:spcPct val="150000"/>
              </a:lnSpc>
            </a:pPr>
            <a:r>
              <a:rPr lang="tr-TR" dirty="0" err="1"/>
              <a:t>Handbook</a:t>
            </a:r>
            <a:r>
              <a:rPr lang="tr-TR" dirty="0"/>
              <a:t> of </a:t>
            </a:r>
            <a:r>
              <a:rPr lang="tr-TR" dirty="0" err="1"/>
              <a:t>İndustrial</a:t>
            </a:r>
            <a:r>
              <a:rPr lang="tr-TR" dirty="0"/>
              <a:t> </a:t>
            </a:r>
            <a:r>
              <a:rPr lang="tr-TR" dirty="0" err="1"/>
              <a:t>Drying</a:t>
            </a:r>
            <a:r>
              <a:rPr lang="tr-TR" dirty="0"/>
              <a:t> , Arun. S. </a:t>
            </a:r>
            <a:r>
              <a:rPr lang="tr-TR" dirty="0" err="1"/>
              <a:t>Mujumdar</a:t>
            </a:r>
            <a:endParaRPr lang="tr-TR" dirty="0"/>
          </a:p>
          <a:p>
            <a:pPr algn="l" rtl="0">
              <a:lnSpc>
                <a:spcPct val="150000"/>
              </a:lnSpc>
            </a:pPr>
            <a:r>
              <a:rPr lang="tr-TR" dirty="0" err="1"/>
              <a:t>Fluidized</a:t>
            </a:r>
            <a:r>
              <a:rPr lang="tr-TR" dirty="0"/>
              <a:t> </a:t>
            </a:r>
            <a:r>
              <a:rPr lang="tr-TR" dirty="0" err="1"/>
              <a:t>bed</a:t>
            </a:r>
            <a:r>
              <a:rPr lang="tr-TR" dirty="0"/>
              <a:t>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freesers</a:t>
            </a:r>
            <a:r>
              <a:rPr lang="tr-TR" dirty="0"/>
              <a:t>. R. </a:t>
            </a:r>
            <a:r>
              <a:rPr lang="tr-TR"/>
              <a:t>Paul Singh</a:t>
            </a:r>
          </a:p>
          <a:p>
            <a:pPr algn="l" rtl="0">
              <a:lnSpc>
                <a:spcPct val="150000"/>
              </a:lnSpc>
            </a:pPr>
            <a:endParaRPr lang="tr-TR"/>
          </a:p>
          <a:p>
            <a:pPr algn="l" rtl="0">
              <a:lnSpc>
                <a:spcPct val="150000"/>
              </a:lnSpc>
            </a:pPr>
            <a:endParaRPr lang="tr-TR" dirty="0"/>
          </a:p>
          <a:p>
            <a:pPr algn="l" rtl="0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15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60000"/>
              </a:lnSpc>
              <a:spcBef>
                <a:spcPts val="600"/>
              </a:spcBef>
            </a:pPr>
            <a:r>
              <a:rPr lang="tr-TR" sz="3600" dirty="0" err="1">
                <a:solidFill>
                  <a:schemeClr val="tx2"/>
                </a:solidFill>
              </a:rPr>
              <a:t>Akışkanlaştırma</a:t>
            </a:r>
            <a:r>
              <a:rPr lang="tr-TR" sz="3600" dirty="0">
                <a:solidFill>
                  <a:schemeClr val="tx2"/>
                </a:solidFill>
              </a:rPr>
              <a:t> işlemin Uygulamaları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yatak kullanımı her sektörde geçerlidir.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Geçmişten günümüze yapılan sistemler ile akışkan yatak kullanım yelpazesi genişlemiştir.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yatak ve akışkanlaştırma bilimi, katı cisimlerin </a:t>
            </a:r>
            <a:r>
              <a:rPr lang="tr-TR" sz="2800" dirty="0" err="1">
                <a:solidFill>
                  <a:schemeClr val="tx2"/>
                </a:solidFill>
              </a:rPr>
              <a:t>akışkanlaştırılıp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yakılmasından </a:t>
            </a:r>
            <a:r>
              <a:rPr lang="tr-TR" sz="2800" dirty="0">
                <a:solidFill>
                  <a:schemeClr val="tx2"/>
                </a:solidFill>
              </a:rPr>
              <a:t>tanecikli ürünlerin </a:t>
            </a:r>
            <a:r>
              <a:rPr lang="tr-TR" sz="2800" dirty="0">
                <a:solidFill>
                  <a:srgbClr val="00B050"/>
                </a:solidFill>
              </a:rPr>
              <a:t>kurutulmasına </a:t>
            </a:r>
            <a:r>
              <a:rPr lang="tr-TR" sz="2800" dirty="0">
                <a:solidFill>
                  <a:schemeClr val="tx2"/>
                </a:solidFill>
              </a:rPr>
              <a:t>kadar çok geniş alanlarda incelemeler yapmıştır.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4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60000"/>
              </a:lnSpc>
              <a:spcBef>
                <a:spcPts val="600"/>
              </a:spcBef>
            </a:pPr>
            <a:r>
              <a:rPr lang="tr-TR" dirty="0" err="1">
                <a:solidFill>
                  <a:schemeClr val="tx2"/>
                </a:solidFill>
              </a:rPr>
              <a:t>Akışkanlaştırma</a:t>
            </a:r>
            <a:r>
              <a:rPr lang="tr-TR" dirty="0">
                <a:solidFill>
                  <a:schemeClr val="tx2"/>
                </a:solidFill>
              </a:rPr>
              <a:t> işlemin Uygulamaları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Kömür tozu gibi katı yakıtların </a:t>
            </a:r>
            <a:r>
              <a:rPr lang="tr-TR" sz="2800" dirty="0" err="1">
                <a:solidFill>
                  <a:schemeClr val="tx2"/>
                </a:solidFill>
                <a:latin typeface="Euphemia" panose="020B0503040102020104" pitchFamily="34" charset="0"/>
              </a:rPr>
              <a:t>akışkanlaştırılması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 sonucu yakılması “</a:t>
            </a:r>
            <a:r>
              <a:rPr lang="tr-TR" sz="2800" b="1" i="1" dirty="0">
                <a:solidFill>
                  <a:schemeClr val="tx2"/>
                </a:solidFill>
                <a:latin typeface="Euphemia" panose="020B0503040102020104" pitchFamily="34" charset="0"/>
              </a:rPr>
              <a:t>sıcak akışkan yatak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” olarak belirtilmiştir.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Sıcak akışkan yatak sistemi ile katı parçacık </a:t>
            </a:r>
            <a:r>
              <a:rPr lang="tr-TR" sz="2800" dirty="0" err="1">
                <a:solidFill>
                  <a:schemeClr val="tx2"/>
                </a:solidFill>
                <a:latin typeface="Euphemia" panose="020B0503040102020104" pitchFamily="34" charset="0"/>
              </a:rPr>
              <a:t>gazlaştırılarak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 daha yüksek verimli bir yakma işlemi sağlanmak istenilmektedir.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Bu sayede yakılması istenilen parçacıklardan maksimum derecede yararlanılmış olunur. </a:t>
            </a:r>
          </a:p>
        </p:txBody>
      </p:sp>
    </p:spTree>
    <p:extLst>
      <p:ext uri="{BB962C8B-B14F-4D97-AF65-F5344CB8AC3E}">
        <p14:creationId xmlns:p14="http://schemas.microsoft.com/office/powerpoint/2010/main" val="250593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60000"/>
              </a:lnSpc>
              <a:spcBef>
                <a:spcPts val="600"/>
              </a:spcBef>
            </a:pPr>
            <a:r>
              <a:rPr lang="tr-TR" dirty="0" err="1">
                <a:solidFill>
                  <a:schemeClr val="tx2"/>
                </a:solidFill>
              </a:rPr>
              <a:t>Akışkanlaştırma</a:t>
            </a:r>
            <a:r>
              <a:rPr lang="tr-TR" dirty="0">
                <a:solidFill>
                  <a:schemeClr val="tx2"/>
                </a:solidFill>
              </a:rPr>
              <a:t> işlemin Uygulamaları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Katı parçacıkların </a:t>
            </a:r>
            <a:r>
              <a:rPr lang="tr-TR" sz="2800" dirty="0" err="1">
                <a:solidFill>
                  <a:schemeClr val="tx2"/>
                </a:solidFill>
                <a:latin typeface="Euphemia" panose="020B0503040102020104" pitchFamily="34" charset="0"/>
              </a:rPr>
              <a:t>akışkanlaştırılıp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 içerisindeki suyun dışarı alınması işlemi ise literatürde “</a:t>
            </a:r>
            <a:r>
              <a:rPr lang="tr-TR" sz="2800" b="1" i="1" dirty="0">
                <a:solidFill>
                  <a:schemeClr val="tx2"/>
                </a:solidFill>
                <a:latin typeface="Euphemia" panose="020B0503040102020104" pitchFamily="34" charset="0"/>
              </a:rPr>
              <a:t>soğuk akışkan yatak</a:t>
            </a:r>
            <a:r>
              <a:rPr lang="tr-TR" sz="2800" b="1" dirty="0">
                <a:solidFill>
                  <a:schemeClr val="tx2"/>
                </a:solidFill>
                <a:latin typeface="Euphemia" panose="020B0503040102020104" pitchFamily="34" charset="0"/>
              </a:rPr>
              <a:t>” olarak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geçmektedir.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619" y="2760777"/>
            <a:ext cx="6298397" cy="384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Akışkan yatak kullanımının faydaları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Akışkan yatak içerisinde oluşan homojen yapı sayesinde akışı sürekli kılmak ve akışı kontrol etmek kolaydır.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Akışkan yatak içerisinde karışım izotermal şartlar yaratır, karışımı kontrol etmek kolaylaşır.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İzotermal bir sistem olmasından ötürü homojen bir kurutma sağlanır. </a:t>
            </a:r>
          </a:p>
        </p:txBody>
      </p:sp>
    </p:spTree>
    <p:extLst>
      <p:ext uri="{BB962C8B-B14F-4D97-AF65-F5344CB8AC3E}">
        <p14:creationId xmlns:p14="http://schemas.microsoft.com/office/powerpoint/2010/main" val="214470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Akışkan yatak kullanımının faydaları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 startAt="4"/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Isı ve kütle transferi verimleri diğer konvansiyonel kurutma sistemlerine göre daha yüksektir.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 startAt="4"/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Yüksek verimlerden ötürü kurutma süresi kısadır.</a:t>
            </a:r>
          </a:p>
        </p:txBody>
      </p:sp>
    </p:spTree>
    <p:extLst>
      <p:ext uri="{BB962C8B-B14F-4D97-AF65-F5344CB8AC3E}">
        <p14:creationId xmlns:p14="http://schemas.microsoft.com/office/powerpoint/2010/main" val="245833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Sistemler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yataklarda kullanılan basınçlı gaz, ortama genelde bir dağıtıcı üzerinden verilir. 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Dağıtıcı üzerinde bulunan birçok açıklık, gazın ortama homojen olarak dağılmasını sağlar. </a:t>
            </a:r>
          </a:p>
        </p:txBody>
      </p:sp>
    </p:spTree>
    <p:extLst>
      <p:ext uri="{BB962C8B-B14F-4D97-AF65-F5344CB8AC3E}">
        <p14:creationId xmlns:p14="http://schemas.microsoft.com/office/powerpoint/2010/main" val="287680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b="1" dirty="0"/>
              <a:t>Akışkan Yatak Kurutucu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041493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yatak kurutucunun prensibi; havanın, ürün partikülleri arasından, ürüne etki eden yer çekimi kuvvetini yenecek kadar yüksek hızla zorlanarak, partikülleri havada askıda tutmasıdır.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Ürün, kurutma işlemi süresince havada askıda kalmakta ve aynı zamanda yatay olarak hareket etmektedir.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Islak besleme yatağa yapılır. </a:t>
            </a:r>
          </a:p>
        </p:txBody>
      </p:sp>
    </p:spTree>
    <p:extLst>
      <p:ext uri="{BB962C8B-B14F-4D97-AF65-F5344CB8AC3E}">
        <p14:creationId xmlns:p14="http://schemas.microsoft.com/office/powerpoint/2010/main" val="71538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1031</Words>
  <Application>Microsoft Office PowerPoint</Application>
  <PresentationFormat>Widescreen</PresentationFormat>
  <Paragraphs>97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Euphemia</vt:lpstr>
      <vt:lpstr>Plantagenet Cherokee</vt:lpstr>
      <vt:lpstr>Wingdings</vt:lpstr>
      <vt:lpstr>Academic Literature 16x9</vt:lpstr>
      <vt:lpstr>GDM 403  Temel İşlemler uygulamaları Akışkan yatak </vt:lpstr>
      <vt:lpstr>Bu hafta</vt:lpstr>
      <vt:lpstr>Akışkanlaştırma işlemin Uygulamaları</vt:lpstr>
      <vt:lpstr>Akışkanlaştırma işlemin Uygulamaları</vt:lpstr>
      <vt:lpstr>Akışkanlaştırma işlemin Uygulamaları</vt:lpstr>
      <vt:lpstr>Akışkan yatak kullanımının faydaları</vt:lpstr>
      <vt:lpstr>Akışkan yatak kullanımının faydaları</vt:lpstr>
      <vt:lpstr>Akışkan Yatak Sistemler</vt:lpstr>
      <vt:lpstr>Akışkan Yatak Kurutucu</vt:lpstr>
      <vt:lpstr>Akışkan Yatak Kurutucu</vt:lpstr>
      <vt:lpstr>Akışkan Yatak Kurutucu</vt:lpstr>
      <vt:lpstr>Akışkan Yatak Kurutucu</vt:lpstr>
      <vt:lpstr>Akışkan Yatak Kurutucu</vt:lpstr>
      <vt:lpstr>Akışkan Yatak Kurutucu</vt:lpstr>
      <vt:lpstr>Akışkan Yatak Kurutucu</vt:lpstr>
      <vt:lpstr>Akışkan Yatak Kurutucu</vt:lpstr>
      <vt:lpstr>Akışkan Yatak Kurutucu</vt:lpstr>
      <vt:lpstr>Fluidized-bed freezers</vt:lpstr>
      <vt:lpstr>Fluidized-bed freezers</vt:lpstr>
      <vt:lpstr>Ödev</vt:lpstr>
      <vt:lpstr>Kaynaklar</vt:lpstr>
      <vt:lpstr>Kaynaklar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2026-04-07T06:38:15Z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