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44"/>
  </p:notesMasterIdLst>
  <p:handoutMasterIdLst>
    <p:handoutMasterId r:id="rId45"/>
  </p:handoutMasterIdLst>
  <p:sldIdLst>
    <p:sldId id="256" r:id="rId3"/>
    <p:sldId id="258" r:id="rId4"/>
    <p:sldId id="326" r:id="rId5"/>
    <p:sldId id="332" r:id="rId6"/>
    <p:sldId id="356" r:id="rId7"/>
    <p:sldId id="357" r:id="rId8"/>
    <p:sldId id="358" r:id="rId9"/>
    <p:sldId id="359" r:id="rId10"/>
    <p:sldId id="338" r:id="rId11"/>
    <p:sldId id="361" r:id="rId12"/>
    <p:sldId id="362" r:id="rId13"/>
    <p:sldId id="364" r:id="rId14"/>
    <p:sldId id="363" r:id="rId15"/>
    <p:sldId id="365" r:id="rId16"/>
    <p:sldId id="344" r:id="rId17"/>
    <p:sldId id="368" r:id="rId18"/>
    <p:sldId id="369" r:id="rId19"/>
    <p:sldId id="379" r:id="rId20"/>
    <p:sldId id="370" r:id="rId21"/>
    <p:sldId id="371" r:id="rId22"/>
    <p:sldId id="372" r:id="rId23"/>
    <p:sldId id="373" r:id="rId24"/>
    <p:sldId id="374" r:id="rId25"/>
    <p:sldId id="375" r:id="rId26"/>
    <p:sldId id="312" r:id="rId27"/>
    <p:sldId id="366" r:id="rId28"/>
    <p:sldId id="367" r:id="rId29"/>
    <p:sldId id="303" r:id="rId30"/>
    <p:sldId id="322" r:id="rId31"/>
    <p:sldId id="353" r:id="rId32"/>
    <p:sldId id="376" r:id="rId33"/>
    <p:sldId id="333" r:id="rId34"/>
    <p:sldId id="377" r:id="rId35"/>
    <p:sldId id="378" r:id="rId36"/>
    <p:sldId id="318" r:id="rId37"/>
    <p:sldId id="323" r:id="rId38"/>
    <p:sldId id="319" r:id="rId39"/>
    <p:sldId id="324" r:id="rId40"/>
    <p:sldId id="325" r:id="rId41"/>
    <p:sldId id="316" r:id="rId42"/>
    <p:sldId id="315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 showGuides="1">
      <p:cViewPr varScale="1">
        <p:scale>
          <a:sx n="78" d="100"/>
          <a:sy n="78" d="100"/>
        </p:scale>
        <p:origin x="87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 fontScale="90000"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</a:t>
            </a:r>
            <a:r>
              <a:rPr lang="tr-TR" sz="4000"/>
              <a:t>İşlemler Uygulamalari</a:t>
            </a:r>
            <a:br>
              <a:rPr lang="tr-TR" dirty="0"/>
            </a:br>
            <a:r>
              <a:rPr lang="tr-TR" dirty="0">
                <a:solidFill>
                  <a:srgbClr val="FF0000"/>
                </a:solidFill>
              </a:rPr>
              <a:t> Akışkan yatak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Farhan ALFİN</a:t>
            </a: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661" y="1310655"/>
            <a:ext cx="3101213" cy="417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0EB835C5-43A2-46DE-8274-E12BCCA3520B}"/>
              </a:ext>
            </a:extLst>
          </p:cNvPr>
          <p:cNvSpPr txBox="1">
            <a:spLocks/>
          </p:cNvSpPr>
          <p:nvPr/>
        </p:nvSpPr>
        <p:spPr>
          <a:xfrm>
            <a:off x="1104900" y="540327"/>
            <a:ext cx="6046643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Belirli bir hızda, </a:t>
            </a:r>
            <a:r>
              <a:rPr lang="tr-TR" sz="2800" dirty="0">
                <a:solidFill>
                  <a:srgbClr val="FF0000"/>
                </a:solidFill>
              </a:rPr>
              <a:t>ortalama yatak yoğunluğu </a:t>
            </a:r>
            <a:r>
              <a:rPr lang="tr-TR" sz="2800" dirty="0">
                <a:solidFill>
                  <a:schemeClr val="tx2"/>
                </a:solidFill>
              </a:rPr>
              <a:t>yatağın bütün bölgelerinde aynıdır.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tip </a:t>
            </a:r>
            <a:r>
              <a:rPr lang="tr-TR" sz="2800" dirty="0" err="1">
                <a:solidFill>
                  <a:schemeClr val="tx2"/>
                </a:solidFill>
              </a:rPr>
              <a:t>akışkanlaşma</a:t>
            </a:r>
            <a:r>
              <a:rPr lang="tr-TR" sz="2800" dirty="0">
                <a:solidFill>
                  <a:schemeClr val="tx2"/>
                </a:solidFill>
              </a:rPr>
              <a:t>, gaz ve katılar arasında iyi bir temasın sağlanması için çok istenir.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BB9ED09-FAEB-4A6A-8D9F-0B2B4E044B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0" t="519" r="47542" b="18499"/>
          <a:stretch/>
        </p:blipFill>
        <p:spPr>
          <a:xfrm>
            <a:off x="7151543" y="715673"/>
            <a:ext cx="4513984" cy="4327381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FFA4D48D-67E6-4982-B2E6-2DBF8816EECC}"/>
              </a:ext>
            </a:extLst>
          </p:cNvPr>
          <p:cNvSpPr/>
          <p:nvPr/>
        </p:nvSpPr>
        <p:spPr>
          <a:xfrm>
            <a:off x="7381057" y="5218400"/>
            <a:ext cx="135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Sabit yatak</a:t>
            </a:r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86E2707D-98C1-4056-975A-2B4A11C7B370}"/>
              </a:ext>
            </a:extLst>
          </p:cNvPr>
          <p:cNvSpPr/>
          <p:nvPr/>
        </p:nvSpPr>
        <p:spPr>
          <a:xfrm>
            <a:off x="8850480" y="5079900"/>
            <a:ext cx="15689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Min. </a:t>
            </a:r>
            <a:r>
              <a:rPr lang="tr-TR" dirty="0" err="1">
                <a:solidFill>
                  <a:schemeClr val="tx2"/>
                </a:solidFill>
              </a:rPr>
              <a:t>akışkanlaşma</a:t>
            </a:r>
            <a:r>
              <a:rPr lang="tr-TR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7040853A-9482-4F0A-807F-A33D60595DED}"/>
              </a:ext>
            </a:extLst>
          </p:cNvPr>
          <p:cNvSpPr/>
          <p:nvPr/>
        </p:nvSpPr>
        <p:spPr>
          <a:xfrm>
            <a:off x="10419459" y="5043054"/>
            <a:ext cx="15689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Homojen </a:t>
            </a:r>
            <a:r>
              <a:rPr lang="tr-TR" dirty="0" err="1">
                <a:solidFill>
                  <a:schemeClr val="tx2"/>
                </a:solidFill>
              </a:rPr>
              <a:t>akışkanlaşma</a:t>
            </a:r>
            <a:r>
              <a:rPr lang="tr-TR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013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0EB835C5-43A2-46DE-8274-E12BCCA3520B}"/>
              </a:ext>
            </a:extLst>
          </p:cNvPr>
          <p:cNvSpPr txBox="1">
            <a:spLocks/>
          </p:cNvSpPr>
          <p:nvPr/>
        </p:nvSpPr>
        <p:spPr>
          <a:xfrm>
            <a:off x="1104900" y="540327"/>
            <a:ext cx="9982200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Kabarcıklı </a:t>
            </a:r>
            <a:r>
              <a:rPr lang="tr-TR" sz="28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akışkanlaşmada</a:t>
            </a:r>
            <a:r>
              <a:rPr lang="tr-TR" sz="2800" dirty="0">
                <a:solidFill>
                  <a:schemeClr val="tx2"/>
                </a:solidFill>
              </a:rPr>
              <a:t>, gaz yatak içinden boşluklar veya kabarcıklar halinde geçer, bireysel tanecikler arasındaki boşluklardan gazın sadece küçük bir yüzdesi geçer.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Gaz hızının artmasıyla </a:t>
            </a:r>
            <a:r>
              <a:rPr lang="tr-TR" sz="2800" dirty="0">
                <a:solidFill>
                  <a:srgbClr val="FF0000"/>
                </a:solidFill>
              </a:rPr>
              <a:t>yatak genişlemesi küçük olur</a:t>
            </a:r>
            <a:r>
              <a:rPr lang="tr-TR" sz="2800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Gazın çoğu kabarcıklar halinde olduğundan, bireysel </a:t>
            </a:r>
            <a:r>
              <a:rPr lang="tr-TR" sz="2800" dirty="0">
                <a:solidFill>
                  <a:srgbClr val="FF0000"/>
                </a:solidFill>
              </a:rPr>
              <a:t>tanecikler ve kabarcıklar arasında az temas </a:t>
            </a:r>
            <a:r>
              <a:rPr lang="tr-TR" sz="2800" dirty="0">
                <a:solidFill>
                  <a:schemeClr val="tx2"/>
                </a:solidFill>
              </a:rPr>
              <a:t>meydana gelir. </a:t>
            </a:r>
          </a:p>
        </p:txBody>
      </p:sp>
    </p:spTree>
    <p:extLst>
      <p:ext uri="{BB962C8B-B14F-4D97-AF65-F5344CB8AC3E}">
        <p14:creationId xmlns:p14="http://schemas.microsoft.com/office/powerpoint/2010/main" val="303433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4F5531E-CE78-489F-B95D-F3DE5647D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351879"/>
            <a:ext cx="958215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0EB835C5-43A2-46DE-8274-E12BCCA3520B}"/>
              </a:ext>
            </a:extLst>
          </p:cNvPr>
          <p:cNvSpPr txBox="1">
            <a:spLocks/>
          </p:cNvSpPr>
          <p:nvPr/>
        </p:nvSpPr>
        <p:spPr>
          <a:xfrm>
            <a:off x="1104900" y="540327"/>
            <a:ext cx="9982200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Yukarıdaki gibi davranan tanecikler </a:t>
            </a:r>
            <a:r>
              <a:rPr lang="tr-T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Geldart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tarafından </a:t>
            </a:r>
            <a:r>
              <a:rPr lang="tr-TR" sz="2800" dirty="0">
                <a:solidFill>
                  <a:srgbClr val="FF0000"/>
                </a:solidFill>
              </a:rPr>
              <a:t>iki sınıfa ayrılmıştır </a:t>
            </a:r>
            <a:r>
              <a:rPr lang="tr-TR" sz="2800" dirty="0">
                <a:solidFill>
                  <a:schemeClr val="tx2"/>
                </a:solidFill>
              </a:rPr>
              <a:t>(G2).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74552097-659F-4F65-AF4F-C30A239890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725948"/>
              </p:ext>
            </p:extLst>
          </p:nvPr>
        </p:nvGraphicFramePr>
        <p:xfrm>
          <a:off x="1104900" y="2038069"/>
          <a:ext cx="9982200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997">
                  <a:extLst>
                    <a:ext uri="{9D8B030D-6E8A-4147-A177-3AD203B41FA5}">
                      <a16:colId xmlns:a16="http://schemas.microsoft.com/office/drawing/2014/main" val="2940865133"/>
                    </a:ext>
                  </a:extLst>
                </a:gridCol>
                <a:gridCol w="3893574">
                  <a:extLst>
                    <a:ext uri="{9D8B030D-6E8A-4147-A177-3AD203B41FA5}">
                      <a16:colId xmlns:a16="http://schemas.microsoft.com/office/drawing/2014/main" val="2964968943"/>
                    </a:ext>
                  </a:extLst>
                </a:gridCol>
                <a:gridCol w="3963629">
                  <a:extLst>
                    <a:ext uri="{9D8B030D-6E8A-4147-A177-3AD203B41FA5}">
                      <a16:colId xmlns:a16="http://schemas.microsoft.com/office/drawing/2014/main" val="2670109990"/>
                    </a:ext>
                  </a:extLst>
                </a:gridCol>
              </a:tblGrid>
              <a:tr h="279346">
                <a:tc rowSpan="2">
                  <a:txBody>
                    <a:bodyPr/>
                    <a:lstStyle/>
                    <a:p>
                      <a:pPr algn="ctr" rtl="0"/>
                      <a:r>
                        <a:rPr lang="tr-TR" sz="2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∆</a:t>
                      </a:r>
                      <a:r>
                        <a:rPr lang="el-GR" sz="2800" i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ρ</a:t>
                      </a:r>
                      <a:r>
                        <a:rPr lang="tr-TR" sz="2800" dirty="0">
                          <a:solidFill>
                            <a:schemeClr val="bg1"/>
                          </a:solidFill>
                        </a:rPr>
                        <a:t> = (</a:t>
                      </a:r>
                      <a:r>
                        <a:rPr lang="el-GR" sz="2800" i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ρ</a:t>
                      </a:r>
                      <a:r>
                        <a:rPr lang="tr-TR" sz="2800" baseline="-25000" dirty="0">
                          <a:solidFill>
                            <a:schemeClr val="bg1"/>
                          </a:solidFill>
                        </a:rPr>
                        <a:t>p</a:t>
                      </a:r>
                      <a:r>
                        <a:rPr lang="tr-TR" sz="2800" dirty="0">
                          <a:solidFill>
                            <a:schemeClr val="bg1"/>
                          </a:solidFill>
                        </a:rPr>
                        <a:t> - </a:t>
                      </a:r>
                      <a:r>
                        <a:rPr lang="el-GR" sz="2800" i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ρ</a:t>
                      </a:r>
                      <a:r>
                        <a:rPr lang="tr-TR" sz="2800" dirty="0">
                          <a:solidFill>
                            <a:schemeClr val="bg1"/>
                          </a:solidFill>
                        </a:rPr>
                        <a:t>) kg/m</a:t>
                      </a:r>
                      <a:r>
                        <a:rPr lang="tr-TR" sz="2800" baseline="30000" dirty="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tr-TR" sz="2800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>
                          <a:solidFill>
                            <a:srgbClr val="00B0F0"/>
                          </a:solidFill>
                        </a:rPr>
                        <a:t>Tanecikli </a:t>
                      </a:r>
                      <a:r>
                        <a:rPr lang="tr-TR" sz="2800" dirty="0" err="1">
                          <a:solidFill>
                            <a:srgbClr val="00B0F0"/>
                          </a:solidFill>
                        </a:rPr>
                        <a:t>akışkanlaşma</a:t>
                      </a:r>
                      <a:r>
                        <a:rPr lang="tr-TR" sz="2800" dirty="0">
                          <a:solidFill>
                            <a:srgbClr val="00B0F0"/>
                          </a:solidFill>
                        </a:rPr>
                        <a:t> </a:t>
                      </a:r>
                    </a:p>
                    <a:p>
                      <a:pPr algn="ctr" rtl="0"/>
                      <a:r>
                        <a:rPr lang="tr-TR" sz="2800" dirty="0">
                          <a:solidFill>
                            <a:srgbClr val="00B0F0"/>
                          </a:solidFill>
                        </a:rPr>
                        <a:t>A tipi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>
                          <a:solidFill>
                            <a:srgbClr val="00B0F0"/>
                          </a:solidFill>
                        </a:rPr>
                        <a:t>Tanecikli </a:t>
                      </a:r>
                      <a:r>
                        <a:rPr lang="tr-TR" sz="2800" dirty="0" err="1">
                          <a:solidFill>
                            <a:srgbClr val="00B0F0"/>
                          </a:solidFill>
                        </a:rPr>
                        <a:t>akışkanlaşma</a:t>
                      </a:r>
                      <a:r>
                        <a:rPr lang="tr-TR" sz="2800" dirty="0">
                          <a:solidFill>
                            <a:srgbClr val="00B0F0"/>
                          </a:solidFill>
                        </a:rPr>
                        <a:t> </a:t>
                      </a:r>
                    </a:p>
                    <a:p>
                      <a:pPr algn="ctr" rtl="0"/>
                      <a:r>
                        <a:rPr lang="tr-TR" sz="2800" dirty="0" err="1">
                          <a:solidFill>
                            <a:srgbClr val="00B0F0"/>
                          </a:solidFill>
                        </a:rPr>
                        <a:t>Btipi</a:t>
                      </a:r>
                      <a:r>
                        <a:rPr lang="tr-TR" sz="2800" dirty="0">
                          <a:solidFill>
                            <a:srgbClr val="00B0F0"/>
                          </a:solidFill>
                        </a:rPr>
                        <a:t>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04427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0"/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 err="1">
                          <a:solidFill>
                            <a:schemeClr val="tx2"/>
                          </a:solidFill>
                        </a:rPr>
                        <a:t>D</a:t>
                      </a:r>
                      <a:r>
                        <a:rPr lang="tr-TR" sz="2800" baseline="-25000" dirty="0" err="1">
                          <a:solidFill>
                            <a:schemeClr val="tx2"/>
                          </a:solidFill>
                        </a:rPr>
                        <a:t>p</a:t>
                      </a:r>
                      <a:r>
                        <a:rPr lang="tr-TR" sz="2800" baseline="-250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tr-TR" sz="2800" baseline="0" dirty="0">
                          <a:solidFill>
                            <a:schemeClr val="tx2"/>
                          </a:solidFill>
                        </a:rPr>
                        <a:t>(</a:t>
                      </a:r>
                      <a:r>
                        <a:rPr lang="tr-TR" sz="2800" dirty="0" err="1">
                          <a:solidFill>
                            <a:schemeClr val="tx2"/>
                          </a:solidFill>
                          <a:latin typeface="Comic Sans MS" panose="030F0702030302020204" pitchFamily="66" charset="0"/>
                        </a:rPr>
                        <a:t>μ</a:t>
                      </a:r>
                      <a:r>
                        <a:rPr lang="tr-TR" sz="2800" dirty="0" err="1">
                          <a:solidFill>
                            <a:schemeClr val="tx2"/>
                          </a:solidFill>
                        </a:rPr>
                        <a:t>m</a:t>
                      </a:r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)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 err="1">
                          <a:solidFill>
                            <a:schemeClr val="tx2"/>
                          </a:solidFill>
                        </a:rPr>
                        <a:t>D</a:t>
                      </a:r>
                      <a:r>
                        <a:rPr lang="tr-TR" sz="2800" baseline="-25000" dirty="0" err="1">
                          <a:solidFill>
                            <a:schemeClr val="tx2"/>
                          </a:solidFill>
                        </a:rPr>
                        <a:t>p</a:t>
                      </a:r>
                      <a:r>
                        <a:rPr lang="tr-TR" sz="2800" baseline="-250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tr-TR" sz="2800" baseline="0" dirty="0">
                          <a:solidFill>
                            <a:schemeClr val="tx2"/>
                          </a:solidFill>
                        </a:rPr>
                        <a:t>(</a:t>
                      </a:r>
                      <a:r>
                        <a:rPr lang="tr-TR" sz="2800" dirty="0" err="1">
                          <a:solidFill>
                            <a:schemeClr val="tx2"/>
                          </a:solidFill>
                          <a:latin typeface="Comic Sans MS" panose="030F0702030302020204" pitchFamily="66" charset="0"/>
                        </a:rPr>
                        <a:t>μ</a:t>
                      </a:r>
                      <a:r>
                        <a:rPr lang="tr-TR" sz="2800" dirty="0" err="1">
                          <a:solidFill>
                            <a:schemeClr val="tx2"/>
                          </a:solidFill>
                        </a:rPr>
                        <a:t>m</a:t>
                      </a:r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)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411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2000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20-125 </a:t>
                      </a:r>
                      <a:endParaRPr lang="tr-T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125-700</a:t>
                      </a:r>
                      <a:endParaRPr lang="tr-T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250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1000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25-250</a:t>
                      </a:r>
                      <a:endParaRPr lang="tr-T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250-1000</a:t>
                      </a:r>
                      <a:endParaRPr lang="tr-T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2667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500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40-450</a:t>
                      </a:r>
                      <a:endParaRPr lang="tr-T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450-1500</a:t>
                      </a:r>
                      <a:endParaRPr lang="tr-T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9631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200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100-1000</a:t>
                      </a:r>
                      <a:endParaRPr lang="tr-T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800" dirty="0">
                          <a:solidFill>
                            <a:schemeClr val="tx2"/>
                          </a:solidFill>
                        </a:rPr>
                        <a:t>1000-2000</a:t>
                      </a:r>
                      <a:endParaRPr lang="tr-T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1158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176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0EB835C5-43A2-46DE-8274-E12BCCA3520B}"/>
              </a:ext>
            </a:extLst>
          </p:cNvPr>
          <p:cNvSpPr txBox="1">
            <a:spLocks/>
          </p:cNvSpPr>
          <p:nvPr/>
        </p:nvSpPr>
        <p:spPr>
          <a:xfrm>
            <a:off x="1104900" y="540327"/>
            <a:ext cx="9982200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Kümeleşme (</a:t>
            </a:r>
            <a:r>
              <a:rPr lang="tr-T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slugging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tr-TR" sz="2800" dirty="0">
                <a:solidFill>
                  <a:schemeClr val="tx2"/>
                </a:solidFill>
              </a:rPr>
              <a:t>diye adlandırılan diğer bir davranış tipi, kabarcıklar yatakta yükseldiklerinde </a:t>
            </a:r>
            <a:r>
              <a:rPr lang="tr-TR" sz="2800" dirty="0">
                <a:solidFill>
                  <a:srgbClr val="00B050"/>
                </a:solidFill>
              </a:rPr>
              <a:t>birleşme</a:t>
            </a:r>
            <a:r>
              <a:rPr lang="tr-TR" sz="2800" dirty="0">
                <a:solidFill>
                  <a:schemeClr val="tx2"/>
                </a:solidFill>
              </a:rPr>
              <a:t> ve </a:t>
            </a:r>
            <a:r>
              <a:rPr lang="tr-TR" sz="2800" dirty="0">
                <a:solidFill>
                  <a:srgbClr val="0070C0"/>
                </a:solidFill>
              </a:rPr>
              <a:t>büyüme eğilimlerinden </a:t>
            </a:r>
            <a:r>
              <a:rPr lang="tr-TR" sz="2800" dirty="0">
                <a:solidFill>
                  <a:schemeClr val="tx2"/>
                </a:solidFill>
              </a:rPr>
              <a:t>dolayı, kabarcıklı </a:t>
            </a:r>
            <a:r>
              <a:rPr lang="tr-TR" sz="2800" dirty="0" err="1">
                <a:solidFill>
                  <a:schemeClr val="tx2"/>
                </a:solidFill>
              </a:rPr>
              <a:t>akışkanlaşmada</a:t>
            </a:r>
            <a:r>
              <a:rPr lang="tr-TR" sz="2800" dirty="0">
                <a:solidFill>
                  <a:schemeClr val="tx2"/>
                </a:solidFill>
              </a:rPr>
              <a:t> meydana gelebilir.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Kolon </a:t>
            </a:r>
            <a:r>
              <a:rPr lang="tr-TR" sz="2800" dirty="0">
                <a:solidFill>
                  <a:srgbClr val="0070C0"/>
                </a:solidFill>
              </a:rPr>
              <a:t>derin</a:t>
            </a:r>
            <a:r>
              <a:rPr lang="tr-TR" sz="2800" dirty="0">
                <a:solidFill>
                  <a:schemeClr val="tx2"/>
                </a:solidFill>
              </a:rPr>
              <a:t> ve </a:t>
            </a:r>
            <a:r>
              <a:rPr lang="tr-TR" sz="2800" dirty="0">
                <a:solidFill>
                  <a:srgbClr val="00B050"/>
                </a:solidFill>
              </a:rPr>
              <a:t>çapı küçük </a:t>
            </a:r>
            <a:r>
              <a:rPr lang="tr-TR" sz="2800" dirty="0">
                <a:solidFill>
                  <a:schemeClr val="tx2"/>
                </a:solidFill>
              </a:rPr>
              <a:t>ise, </a:t>
            </a:r>
            <a:r>
              <a:rPr lang="tr-TR" sz="2800" dirty="0">
                <a:solidFill>
                  <a:srgbClr val="FF0000"/>
                </a:solidFill>
              </a:rPr>
              <a:t>kabarcıklar büyüyebilir </a:t>
            </a:r>
            <a:r>
              <a:rPr lang="tr-TR" sz="2800" dirty="0">
                <a:solidFill>
                  <a:schemeClr val="tx2"/>
                </a:solidFill>
              </a:rPr>
              <a:t>ve tüm kesit alanını kaplayıp katı kümeleri tarafından biri birinden ayrılmış bir şekilde yukarıya doğru hareket ederler. </a:t>
            </a:r>
          </a:p>
        </p:txBody>
      </p:sp>
    </p:spTree>
    <p:extLst>
      <p:ext uri="{BB962C8B-B14F-4D97-AF65-F5344CB8AC3E}">
        <p14:creationId xmlns:p14="http://schemas.microsoft.com/office/powerpoint/2010/main" val="318060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/>
              <a:t>Dolgulu Yataklarda Tanecikler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04900" y="1442434"/>
                <a:ext cx="9980682" cy="4916802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tr-TR" sz="2800" dirty="0">
                    <a:solidFill>
                      <a:schemeClr val="tx2"/>
                    </a:solidFill>
                  </a:rPr>
                  <a:t>Dolgulu yataklardaki tanecikler için belirli </a:t>
                </a:r>
                <a:r>
                  <a:rPr lang="tr-TR" sz="2800" dirty="0">
                    <a:solidFill>
                      <a:srgbClr val="FF0000"/>
                    </a:solidFill>
                  </a:rPr>
                  <a:t>geometrik bağıntılar,</a:t>
                </a:r>
                <a:r>
                  <a:rPr lang="tr-TR" sz="2800" dirty="0">
                    <a:solidFill>
                      <a:schemeClr val="tx2"/>
                    </a:solidFill>
                  </a:rPr>
                  <a:t> </a:t>
                </a:r>
                <a:r>
                  <a:rPr lang="tr-TR" sz="2800" dirty="0">
                    <a:solidFill>
                      <a:srgbClr val="0070C0"/>
                    </a:solidFill>
                  </a:rPr>
                  <a:t>akış eşitliklerinin </a:t>
                </a:r>
                <a:r>
                  <a:rPr lang="tr-TR" sz="2800" dirty="0">
                    <a:solidFill>
                      <a:schemeClr val="tx2"/>
                    </a:solidFill>
                  </a:rPr>
                  <a:t>türetilmesinde kullanılır. 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tr-TR" sz="2800" dirty="0">
                    <a:solidFill>
                      <a:schemeClr val="tx2"/>
                    </a:solidFill>
                  </a:rPr>
                  <a:t>Dolgulu </a:t>
                </a:r>
                <a:r>
                  <a:rPr lang="tr-TR" sz="28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yataktaki boşluk kesri </a:t>
                </a:r>
                <a:r>
                  <a:rPr lang="tr-TR" sz="2800" dirty="0">
                    <a:solidFill>
                      <a:schemeClr val="tx2"/>
                    </a:solidFill>
                  </a:rPr>
                  <a:t>: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ε</m:t>
                      </m:r>
                      <m:r>
                        <m:rPr>
                          <m:nor/>
                        </m:rPr>
                        <a:rPr lang="tr-TR" sz="2800" dirty="0">
                          <a:solidFill>
                            <a:schemeClr val="tx2"/>
                          </a:solidFill>
                        </a:rPr>
                        <m:t> = </m:t>
                      </m:r>
                      <m:f>
                        <m:fPr>
                          <m:ctrlPr>
                            <a:rPr lang="tr-TR" sz="2800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𝑌𝑎𝑡𝑎𝑘𝑡𝑎𝑘𝑖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𝑏𝑜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𝑙𝑢𝑘𝑙𝑎𝑟𝚤𝑛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h𝑎𝑐𝑚𝑖</m:t>
                          </m:r>
                        </m:num>
                        <m:den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𝑌𝑎𝑡𝑎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ğ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𝚤𝑛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𝑡𝑜𝑝𝑙𝑎𝑚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h𝑎𝑐𝑚𝑖</m:t>
                          </m:r>
                          <m:r>
                            <a:rPr lang="tr-TR" sz="2800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𝑏𝑜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𝑙𝑢𝑘𝑙𝑎𝑟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𝑎𝑟𝑡𝚤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𝑘𝑎𝑡𝚤𝑙𝑎𝑟</m:t>
                          </m:r>
                          <m:r>
                            <a:rPr lang="tr-TR" sz="2800" b="0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den>
                      </m:f>
                    </m:oMath>
                  </m:oMathPara>
                </a14:m>
                <a:endParaRPr lang="tr-TR" sz="2600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</a:pPr>
                <a:endParaRPr lang="tr-TR" sz="2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900" y="1442434"/>
                <a:ext cx="9980682" cy="4916802"/>
              </a:xfrm>
              <a:blipFill>
                <a:blip r:embed="rId2"/>
                <a:stretch>
                  <a:fillRect l="-19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72656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>
                <a:extLst>
                  <a:ext uri="{FF2B5EF4-FFF2-40B4-BE49-F238E27FC236}">
                    <a16:creationId xmlns:a16="http://schemas.microsoft.com/office/drawing/2014/main" id="{0EB835C5-43A2-46DE-8274-E12BCCA352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Taneciğin </a:t>
                </a:r>
                <a:r>
                  <a:rPr lang="tr-TR" sz="28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özgül yüzey alanı </a:t>
                </a:r>
                <a:r>
                  <a:rPr lang="tr-TR" sz="2800" i="1" dirty="0">
                    <a:solidFill>
                      <a:schemeClr val="tx2"/>
                    </a:solidFill>
                  </a:rPr>
                  <a:t>a</a:t>
                </a:r>
                <a:r>
                  <a:rPr lang="tr-TR" sz="2800" i="1" baseline="-25000" dirty="0">
                    <a:solidFill>
                      <a:schemeClr val="tx2"/>
                    </a:solidFill>
                    <a:latin typeface="Bell MT" panose="02020503060305020303" pitchFamily="18" charset="0"/>
                  </a:rPr>
                  <a:t>v</a:t>
                </a:r>
                <a:r>
                  <a:rPr lang="tr-TR" sz="2800" dirty="0">
                    <a:solidFill>
                      <a:schemeClr val="tx2"/>
                    </a:solidFill>
                  </a:rPr>
                  <a:t> (m</a:t>
                </a:r>
                <a:r>
                  <a:rPr lang="tr-TR" sz="2800" baseline="30000" dirty="0">
                    <a:solidFill>
                      <a:schemeClr val="tx2"/>
                    </a:solidFill>
                  </a:rPr>
                  <a:t>-1</a:t>
                </a:r>
                <a:r>
                  <a:rPr lang="tr-TR" sz="2800" dirty="0">
                    <a:solidFill>
                      <a:schemeClr val="tx2"/>
                    </a:solidFill>
                  </a:rPr>
                  <a:t>)</a:t>
                </a:r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dirty="0">
                          <a:solidFill>
                            <a:schemeClr val="tx2"/>
                          </a:solidFill>
                        </a:rPr>
                        <m:t> </m:t>
                      </m:r>
                      <m:sSub>
                        <m:sSubPr>
                          <m:ctrlPr>
                            <a:rPr lang="tr-TR" sz="2800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sz="2800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m:rPr>
                          <m:nor/>
                        </m:rPr>
                        <a:rPr lang="tr-TR" sz="2800" dirty="0">
                          <a:solidFill>
                            <a:schemeClr val="tx2"/>
                          </a:solidFill>
                        </a:rPr>
                        <m:t>= </m:t>
                      </m:r>
                      <m:f>
                        <m:fPr>
                          <m:ctrlPr>
                            <a:rPr lang="tr-TR" sz="2800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 dirty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 dirty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tr-TR" sz="2800" i="1" dirty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i="1" dirty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 dirty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tr-TR" sz="2800" i="1" dirty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a:rPr lang="tr-TR" sz="2800" i="1" dirty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d>
                        <m:dPr>
                          <m:ctrlPr>
                            <a:rPr lang="tr-TR" sz="2800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i="1" dirty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tr-TR" sz="2800" i="1" dirty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i="1" dirty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sz="2800" i="1" dirty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tr-TR" sz="2800" i="1" dirty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i="1" dirty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sz="2800" i="1" dirty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tr-TR" sz="2800" i="1" dirty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tr-TR" sz="2800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 sz="2800" i="1" dirty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tr-TR" sz="2800" i="1" dirty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  <a:tabLst>
                    <a:tab pos="7080250" algn="l"/>
                  </a:tabLst>
                </a:pPr>
                <a:r>
                  <a:rPr lang="tr-TR" sz="2800" dirty="0">
                    <a:solidFill>
                      <a:schemeClr val="tx2"/>
                    </a:solidFill>
                  </a:rPr>
                  <a:t>Burada </a:t>
                </a:r>
              </a:p>
              <a:p>
                <a:pPr lvl="1" algn="l" rtl="0">
                  <a:lnSpc>
                    <a:spcPct val="170000"/>
                  </a:lnSpc>
                  <a:tabLst>
                    <a:tab pos="708025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r-TR" sz="2800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tr-TR" sz="2800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taneciğin m</a:t>
                </a:r>
                <a:r>
                  <a:rPr lang="tr-TR" sz="2800" baseline="30000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</a:t>
                </a:r>
                <a:r>
                  <a:rPr lang="tr-TR" sz="2800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olarak yüzey alanı</a:t>
                </a:r>
                <a:r>
                  <a:rPr lang="tr-TR" sz="2800" dirty="0">
                    <a:solidFill>
                      <a:schemeClr val="tx2"/>
                    </a:solidFill>
                  </a:rPr>
                  <a:t>, </a:t>
                </a:r>
              </a:p>
              <a:p>
                <a:pPr lvl="1" algn="l" rtl="0">
                  <a:lnSpc>
                    <a:spcPct val="170000"/>
                  </a:lnSpc>
                  <a:tabLst>
                    <a:tab pos="7080250" algn="l"/>
                  </a:tabLst>
                </a:pPr>
                <a14:m>
                  <m:oMath xmlns:m="http://schemas.openxmlformats.org/officeDocument/2006/math">
                    <m:r>
                      <a:rPr lang="tr-TR" sz="2800" i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2800" i="1" baseline="-250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tr-TR" sz="2800" baseline="-25000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tr-TR" sz="2800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taneciğin m</a:t>
                </a:r>
                <a:r>
                  <a:rPr lang="tr-TR" sz="2800" baseline="30000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</a:t>
                </a:r>
                <a:r>
                  <a:rPr lang="tr-TR" sz="2800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olarak hacmidir</a:t>
                </a:r>
                <a:r>
                  <a:rPr lang="tr-TR" sz="2800" dirty="0">
                    <a:solidFill>
                      <a:schemeClr val="tx2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4" name="Content Placeholder 13">
                <a:extLst>
                  <a:ext uri="{FF2B5EF4-FFF2-40B4-BE49-F238E27FC236}">
                    <a16:creationId xmlns:a16="http://schemas.microsoft.com/office/drawing/2014/main" id="{0EB835C5-43A2-46DE-8274-E12BCCA35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  <a:blipFill>
                <a:blip r:embed="rId2"/>
                <a:stretch>
                  <a:fillRect l="-10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368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>
                <a:extLst>
                  <a:ext uri="{FF2B5EF4-FFF2-40B4-BE49-F238E27FC236}">
                    <a16:creationId xmlns:a16="http://schemas.microsoft.com/office/drawing/2014/main" id="{0EB835C5-43A2-46DE-8274-E12BCCA352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Bir küre için </a:t>
                </a:r>
              </a:p>
              <a:p>
                <a:pPr lvl="1"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yüzey alanı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bSup>
                      <m:sSubSup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ve </a:t>
                </a:r>
              </a:p>
              <a:p>
                <a:pPr lvl="1"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hacmi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dır</a:t>
                </a:r>
                <a:r>
                  <a:rPr lang="tr-TR" sz="2800" dirty="0">
                    <a:solidFill>
                      <a:schemeClr val="tx2"/>
                    </a:solidFill>
                  </a:rPr>
                  <a:t>.</a:t>
                </a:r>
              </a:p>
              <a:p>
                <a:pPr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Küresel </a:t>
                </a:r>
                <a:r>
                  <a:rPr lang="tr-TR" sz="2800" dirty="0">
                    <a:solidFill>
                      <a:schemeClr val="tx2"/>
                    </a:solidFill>
                  </a:rPr>
                  <a:t>bir tanecik için </a:t>
                </a:r>
                <a14:m>
                  <m:oMath xmlns:m="http://schemas.openxmlformats.org/officeDocument/2006/math">
                    <m:r>
                      <a:rPr lang="tr-TR" sz="2800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tr-TR" sz="28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m:rPr>
                        <m:nor/>
                      </m:rPr>
                      <a:rPr lang="tr-TR" sz="2800" dirty="0">
                        <a:solidFill>
                          <a:srgbClr val="00B050"/>
                        </a:solidFill>
                      </a:rPr>
                      <m:t>= </m:t>
                    </m:r>
                    <m:f>
                      <m:fPr>
                        <m:ctrlPr>
                          <a:rPr lang="tr-TR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sSub>
                          <m:sSubPr>
                            <m:ctrlPr>
                              <a:rPr lang="tr-TR" sz="28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tr-TR" sz="28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800" dirty="0">
                    <a:solidFill>
                      <a:srgbClr val="00B050"/>
                    </a:solidFill>
                  </a:rPr>
                  <a:t> </a:t>
                </a:r>
              </a:p>
              <a:p>
                <a:pPr lvl="1"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Burada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metre olarak çaptır.</a:t>
                </a:r>
              </a:p>
            </p:txBody>
          </p:sp>
        </mc:Choice>
        <mc:Fallback xmlns="">
          <p:sp>
            <p:nvSpPr>
              <p:cNvPr id="4" name="Content Placeholder 13">
                <a:extLst>
                  <a:ext uri="{FF2B5EF4-FFF2-40B4-BE49-F238E27FC236}">
                    <a16:creationId xmlns:a16="http://schemas.microsoft.com/office/drawing/2014/main" id="{0EB835C5-43A2-46DE-8274-E12BCCA35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  <a:blipFill>
                <a:blip r:embed="rId2"/>
                <a:stretch>
                  <a:fillRect l="-10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3">
            <a:extLst>
              <a:ext uri="{FF2B5EF4-FFF2-40B4-BE49-F238E27FC236}">
                <a16:creationId xmlns:a16="http://schemas.microsoft.com/office/drawing/2014/main" id="{ED44AA7C-622C-4D10-BE91-E1D629646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181" y="554182"/>
            <a:ext cx="3146021" cy="314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21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13">
                <a:extLst>
                  <a:ext uri="{FF2B5EF4-FFF2-40B4-BE49-F238E27FC236}">
                    <a16:creationId xmlns:a16="http://schemas.microsoft.com/office/drawing/2014/main" id="{FCEFF963-BBDB-47AC-BA7E-47E8BF3C526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Bir küp için </a:t>
                </a:r>
              </a:p>
              <a:p>
                <a:pPr lvl="1"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yüzey alanı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6</m:t>
                    </m:r>
                    <m:sSubSup>
                      <m:sSubSup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ve </a:t>
                </a:r>
              </a:p>
              <a:p>
                <a:pPr lvl="1"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hacmi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bSup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 dır.</a:t>
                </a:r>
              </a:p>
              <a:p>
                <a:pPr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Küp </a:t>
                </a:r>
                <a:r>
                  <a:rPr lang="tr-TR" sz="2800" dirty="0">
                    <a:solidFill>
                      <a:schemeClr val="tx2"/>
                    </a:solidFill>
                  </a:rPr>
                  <a:t>bir tanecik için </a:t>
                </a:r>
                <a14:m>
                  <m:oMath xmlns:m="http://schemas.openxmlformats.org/officeDocument/2006/math">
                    <m:r>
                      <a:rPr lang="tr-TR" sz="2800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tr-TR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m:rPr>
                        <m:nor/>
                      </m:rPr>
                      <a:rPr lang="tr-TR" sz="2800" dirty="0">
                        <a:solidFill>
                          <a:srgbClr val="00B050"/>
                        </a:solidFill>
                      </a:rPr>
                      <m:t>= </m:t>
                    </m:r>
                    <m:f>
                      <m:fPr>
                        <m:ctrlPr>
                          <a:rPr lang="tr-TR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sSub>
                          <m:sSubPr>
                            <m:ctrlPr>
                              <a:rPr lang="tr-TR" sz="28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tr-TR" sz="28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800" dirty="0">
                    <a:solidFill>
                      <a:srgbClr val="00B050"/>
                    </a:solidFill>
                  </a:rPr>
                  <a:t> </a:t>
                </a:r>
              </a:p>
              <a:p>
                <a:pPr lvl="1"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Burada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metre olarak çaptır.</a:t>
                </a:r>
              </a:p>
              <a:p>
                <a:pPr algn="l" rtl="0"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Küresel olmayan </a:t>
                </a:r>
                <a:r>
                  <a:rPr lang="tr-TR" sz="2800" dirty="0">
                    <a:solidFill>
                      <a:schemeClr val="tx2"/>
                    </a:solidFill>
                  </a:rPr>
                  <a:t>bir dolgulu yatak için, </a:t>
                </a:r>
                <a:r>
                  <a:rPr lang="tr-TR" sz="2800" dirty="0">
                    <a:solidFill>
                      <a:srgbClr val="0070C0"/>
                    </a:solidFill>
                  </a:rPr>
                  <a:t>tanecik çapı </a:t>
                </a:r>
                <a:r>
                  <a:rPr lang="tr-TR" sz="2800" dirty="0">
                    <a:solidFill>
                      <a:schemeClr val="tx2"/>
                    </a:solidFill>
                  </a:rPr>
                  <a:t>aşağıdaki gibi tanımlanır: </a:t>
                </a:r>
                <a14:m>
                  <m:oMath xmlns:m="http://schemas.openxmlformats.org/officeDocument/2006/math">
                    <m:r>
                      <a:rPr lang="tr-TR" sz="2800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m:rPr>
                        <m:nor/>
                      </m:rPr>
                      <a:rPr lang="tr-TR" sz="2800" dirty="0">
                        <a:solidFill>
                          <a:schemeClr val="tx2"/>
                        </a:solidFill>
                      </a:rPr>
                      <m:t>=</m:t>
                    </m:r>
                    <m:f>
                      <m:fPr>
                        <m:ctrlP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 6 </m:t>
                        </m:r>
                      </m:num>
                      <m:den>
                        <m:sSub>
                          <m:sSubPr>
                            <m:ctrlP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den>
                    </m:f>
                    <m:r>
                      <a:rPr lang="tr-TR" sz="2800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13">
                <a:extLst>
                  <a:ext uri="{FF2B5EF4-FFF2-40B4-BE49-F238E27FC236}">
                    <a16:creationId xmlns:a16="http://schemas.microsoft.com/office/drawing/2014/main" id="{FCEFF963-BBDB-47AC-BA7E-47E8BF3C52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  <a:blipFill>
                <a:blip r:embed="rId2"/>
                <a:stretch>
                  <a:fillRect l="-10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Küp 5">
            <a:extLst>
              <a:ext uri="{FF2B5EF4-FFF2-40B4-BE49-F238E27FC236}">
                <a16:creationId xmlns:a16="http://schemas.microsoft.com/office/drawing/2014/main" id="{6B5FE963-24DE-4BE6-AFD4-0643A20B6786}"/>
              </a:ext>
            </a:extLst>
          </p:cNvPr>
          <p:cNvSpPr/>
          <p:nvPr/>
        </p:nvSpPr>
        <p:spPr>
          <a:xfrm>
            <a:off x="8819535" y="1017639"/>
            <a:ext cx="1784555" cy="1887793"/>
          </a:xfrm>
          <a:prstGeom prst="cub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80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>
                <a:extLst>
                  <a:ext uri="{FF2B5EF4-FFF2-40B4-BE49-F238E27FC236}">
                    <a16:creationId xmlns:a16="http://schemas.microsoft.com/office/drawing/2014/main" id="{0EB835C5-43A2-46DE-8274-E12BCCA352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sz="2800" dirty="0">
                    <a:solidFill>
                      <a:schemeClr val="tx2"/>
                    </a:solidFill>
                  </a:rPr>
                  <a:t>(1-</a:t>
                </a:r>
                <a:r>
                  <a:rPr lang="tr-TR" sz="28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ℇ), </a:t>
                </a:r>
                <a:r>
                  <a:rPr lang="tr-TR" sz="2800" dirty="0">
                    <a:solidFill>
                      <a:schemeClr val="tx2"/>
                    </a:solidFill>
                  </a:rPr>
                  <a:t>yatakta </a:t>
                </a:r>
                <a:r>
                  <a:rPr lang="tr-TR" sz="2800" dirty="0">
                    <a:solidFill>
                      <a:srgbClr val="FF0000"/>
                    </a:solidFill>
                  </a:rPr>
                  <a:t>tanecikler tarafından doldurulan hacim kesri </a:t>
                </a:r>
                <a:r>
                  <a:rPr lang="tr-TR" sz="2800" dirty="0">
                    <a:solidFill>
                      <a:schemeClr val="tx2"/>
                    </a:solidFill>
                  </a:rPr>
                  <a:t>olduğundan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m:rPr>
                              <m:nor/>
                            </m:rPr>
                            <a:rPr lang="tr-TR" sz="2800" dirty="0">
                              <a:solidFill>
                                <a:schemeClr val="tx2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ℇ</m:t>
                          </m:r>
                        </m:e>
                      </m:d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m:rPr>
                              <m:nor/>
                            </m:rPr>
                            <a:rPr lang="tr-TR" sz="2800" dirty="0">
                              <a:solidFill>
                                <a:schemeClr val="tx2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ℇ</m:t>
                          </m:r>
                        </m:e>
                      </m:d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  <a:ea typeface="Cambria Math" panose="02040503050406030204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sz="2800" dirty="0">
                    <a:solidFill>
                      <a:schemeClr val="tx2"/>
                    </a:solidFill>
                  </a:rPr>
                  <a:t>Burada </a:t>
                </a:r>
                <a:r>
                  <a:rPr lang="tr-TR" sz="2800" i="1" dirty="0">
                    <a:solidFill>
                      <a:schemeClr val="tx2"/>
                    </a:solidFill>
                    <a:latin typeface="Cambria" panose="02040503050406030204" pitchFamily="18" charset="0"/>
                  </a:rPr>
                  <a:t>a</a:t>
                </a:r>
                <a:r>
                  <a:rPr lang="tr-TR" sz="2800" dirty="0">
                    <a:solidFill>
                      <a:schemeClr val="tx2"/>
                    </a:solidFill>
                  </a:rPr>
                  <a:t>, m</a:t>
                </a:r>
                <a:r>
                  <a:rPr lang="tr-TR" sz="2800" baseline="30000" dirty="0">
                    <a:solidFill>
                      <a:schemeClr val="tx2"/>
                    </a:solidFill>
                  </a:rPr>
                  <a:t>-1</a:t>
                </a:r>
                <a:r>
                  <a:rPr lang="tr-TR" sz="2800" dirty="0">
                    <a:solidFill>
                      <a:schemeClr val="tx2"/>
                    </a:solidFill>
                  </a:rPr>
                  <a:t> biriminde </a:t>
                </a:r>
                <a:r>
                  <a:rPr lang="tr-TR" sz="2800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yataktaki toplam yüzey alanının </a:t>
                </a:r>
                <a:r>
                  <a:rPr lang="tr-TR" sz="2800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yatağın toplam hacmine </a:t>
                </a:r>
                <a:r>
                  <a:rPr lang="tr-TR" sz="2800" dirty="0">
                    <a:solidFill>
                      <a:schemeClr val="tx2"/>
                    </a:solidFill>
                  </a:rPr>
                  <a:t>(boşluk hacmi artı tanecik hacmi) oranıdır.</a:t>
                </a:r>
              </a:p>
            </p:txBody>
          </p:sp>
        </mc:Choice>
        <mc:Fallback xmlns="">
          <p:sp>
            <p:nvSpPr>
              <p:cNvPr id="4" name="Content Placeholder 13">
                <a:extLst>
                  <a:ext uri="{FF2B5EF4-FFF2-40B4-BE49-F238E27FC236}">
                    <a16:creationId xmlns:a16="http://schemas.microsoft.com/office/drawing/2014/main" id="{0EB835C5-43A2-46DE-8274-E12BCCA35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  <a:blipFill>
                <a:blip r:embed="rId2"/>
                <a:stretch>
                  <a:fillRect l="-1038" r="-7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16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hafta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0682" cy="5048518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Tanım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tx2"/>
                </a:solidFill>
              </a:rPr>
              <a:t>Akışkanlaştırma</a:t>
            </a:r>
            <a:r>
              <a:rPr lang="tr-TR" sz="2800" dirty="0">
                <a:solidFill>
                  <a:schemeClr val="tx2"/>
                </a:solidFill>
              </a:rPr>
              <a:t> işlemi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Yataklarda </a:t>
            </a:r>
            <a:r>
              <a:rPr lang="tr-TR" sz="2800" dirty="0" err="1">
                <a:solidFill>
                  <a:schemeClr val="tx2"/>
                </a:solidFill>
              </a:rPr>
              <a:t>Akışkanlaşma</a:t>
            </a:r>
            <a:r>
              <a:rPr lang="tr-TR" sz="2800" dirty="0">
                <a:solidFill>
                  <a:schemeClr val="tx2"/>
                </a:solidFill>
              </a:rPr>
              <a:t> Tipleri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Akışkan hızı-Basınç Düşümü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Dolgulu Yataklarda Tanecikler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Basınç düşüşü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Basınç düşüşü ve minimum </a:t>
            </a:r>
            <a:r>
              <a:rPr lang="tr-TR" sz="2800" dirty="0" err="1">
                <a:solidFill>
                  <a:schemeClr val="tx2"/>
                </a:solidFill>
              </a:rPr>
              <a:t>akışkanlaşma</a:t>
            </a:r>
            <a:r>
              <a:rPr lang="tr-TR" sz="2800" dirty="0">
                <a:solidFill>
                  <a:schemeClr val="tx2"/>
                </a:solidFill>
              </a:rPr>
              <a:t> hızı</a:t>
            </a:r>
          </a:p>
        </p:txBody>
      </p:sp>
    </p:spTree>
    <p:extLst>
      <p:ext uri="{BB962C8B-B14F-4D97-AF65-F5344CB8AC3E}">
        <p14:creationId xmlns:p14="http://schemas.microsoft.com/office/powerpoint/2010/main" val="19128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0EB835C5-43A2-46DE-8274-E12BCCA3520B}"/>
              </a:ext>
            </a:extLst>
          </p:cNvPr>
          <p:cNvSpPr txBox="1">
            <a:spLocks/>
          </p:cNvSpPr>
          <p:nvPr/>
        </p:nvSpPr>
        <p:spPr>
          <a:xfrm>
            <a:off x="1104900" y="540327"/>
            <a:ext cx="9982200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Şekil Faktörü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Dolgulu yataklarda çoğu tanecikler şekil genellikle düzensizdir.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Bir 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taneciğin eşdeğer çapı</a:t>
            </a:r>
            <a:r>
              <a:rPr lang="tr-TR" sz="2800" dirty="0">
                <a:solidFill>
                  <a:schemeClr val="tx2"/>
                </a:solidFill>
              </a:rPr>
              <a:t>, bu tane ile </a:t>
            </a:r>
            <a:r>
              <a:rPr 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aynı hacme sahip olan bir kürenin çapı </a:t>
            </a:r>
            <a:r>
              <a:rPr lang="tr-TR" sz="2800" dirty="0">
                <a:solidFill>
                  <a:schemeClr val="tx2"/>
                </a:solidFill>
              </a:rPr>
              <a:t>olarak tanımlanır.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Bir </a:t>
            </a:r>
            <a:r>
              <a:rPr 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parçacığın küresellik şekil faktörü </a:t>
            </a:r>
            <a:r>
              <a:rPr lang="tr-TR" sz="2800" dirty="0" err="1">
                <a:solidFill>
                  <a:schemeClr val="tx2"/>
                </a:solidFill>
              </a:rPr>
              <a:t>Ø</a:t>
            </a:r>
            <a:r>
              <a:rPr lang="tr-TR" sz="2800" baseline="-25000" dirty="0" err="1">
                <a:solidFill>
                  <a:schemeClr val="tx2"/>
                </a:solidFill>
                <a:ea typeface="Cambria Math" panose="02040503050406030204" pitchFamily="18" charset="0"/>
              </a:rPr>
              <a:t>s</a:t>
            </a:r>
            <a:r>
              <a:rPr lang="tr-TR" sz="2800" dirty="0">
                <a:solidFill>
                  <a:schemeClr val="tx2"/>
                </a:solidFill>
                <a:ea typeface="Cambria Math" panose="02040503050406030204" pitchFamily="18" charset="0"/>
              </a:rPr>
              <a:t>, parçacıkla aynı hacme sahip olan kürenin yüzey alanının </a:t>
            </a:r>
            <a:r>
              <a:rPr lang="tr-TR" sz="2800" dirty="0">
                <a:solidFill>
                  <a:srgbClr val="00B050"/>
                </a:solidFill>
                <a:ea typeface="Cambria Math" panose="02040503050406030204" pitchFamily="18" charset="0"/>
              </a:rPr>
              <a:t>parçacığın gerçek yüzey </a:t>
            </a:r>
            <a:r>
              <a:rPr lang="tr-TR" sz="2800" dirty="0">
                <a:solidFill>
                  <a:schemeClr val="tx2"/>
                </a:solidFill>
                <a:ea typeface="Cambria Math" panose="02040503050406030204" pitchFamily="18" charset="0"/>
              </a:rPr>
              <a:t>alanına oranıdır.</a:t>
            </a:r>
            <a:endParaRPr 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56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>
                <a:extLst>
                  <a:ext uri="{FF2B5EF4-FFF2-40B4-BE49-F238E27FC236}">
                    <a16:creationId xmlns:a16="http://schemas.microsoft.com/office/drawing/2014/main" id="{0EB835C5-43A2-46DE-8274-E12BCCA352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Bir küre için yüzey alanı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bSup>
                      <m:sSubSup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ve hacmi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dır</a:t>
                </a:r>
                <a:r>
                  <a:rPr lang="tr-TR" sz="2800" dirty="0">
                    <a:solidFill>
                      <a:schemeClr val="tx2"/>
                    </a:solidFill>
                  </a:rPr>
                  <a:t>.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Dolayısıyla herhangi bir </a:t>
                </a:r>
                <a:r>
                  <a:rPr lang="tr-TR" sz="2800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tanecik için şekil faktörü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olup burada </a:t>
                </a:r>
                <a:r>
                  <a:rPr lang="tr-TR" sz="2800" i="1" dirty="0" err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</a:t>
                </a:r>
                <a:r>
                  <a:rPr lang="tr-TR" sz="2800" i="1" baseline="-25000" dirty="0" err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</a:t>
                </a:r>
                <a:r>
                  <a:rPr lang="tr-TR" sz="28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parçacığın gerçek yüzey alanı </a:t>
                </a:r>
                <a:r>
                  <a:rPr lang="tr-TR" sz="2800" dirty="0">
                    <a:solidFill>
                      <a:schemeClr val="tx2"/>
                    </a:solidFill>
                  </a:rPr>
                  <a:t>ve </a:t>
                </a:r>
                <a:r>
                  <a:rPr lang="tr-TR" sz="2800" i="1" dirty="0" err="1">
                    <a:solidFill>
                      <a:srgbClr val="7030A0"/>
                    </a:solidFill>
                  </a:rPr>
                  <a:t>D</a:t>
                </a:r>
                <a:r>
                  <a:rPr lang="tr-TR" sz="2800" i="1" baseline="-25000" dirty="0" err="1">
                    <a:solidFill>
                      <a:srgbClr val="7030A0"/>
                    </a:solidFill>
                  </a:rPr>
                  <a:t>p</a:t>
                </a:r>
                <a:r>
                  <a:rPr lang="tr-TR" sz="2800" dirty="0">
                    <a:solidFill>
                      <a:srgbClr val="7030A0"/>
                    </a:solidFill>
                  </a:rPr>
                  <a:t> </a:t>
                </a:r>
                <a:r>
                  <a:rPr lang="tr-TR" sz="2800" dirty="0">
                    <a:solidFill>
                      <a:schemeClr val="tx2"/>
                    </a:solidFill>
                  </a:rPr>
                  <a:t>parçacıkla aynı hacme sahip olan kürenin çapı (</a:t>
                </a:r>
                <a:r>
                  <a:rPr lang="tr-TR" sz="2800" dirty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eşdeğer çapı</a:t>
                </a:r>
                <a:r>
                  <a:rPr lang="tr-TR" sz="2800" dirty="0">
                    <a:solidFill>
                      <a:schemeClr val="tx2"/>
                    </a:solidFill>
                  </a:rPr>
                  <a:t>)’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dır</a:t>
                </a:r>
                <a:r>
                  <a:rPr lang="tr-TR" sz="2800" dirty="0">
                    <a:solidFill>
                      <a:schemeClr val="tx2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4" name="Content Placeholder 13">
                <a:extLst>
                  <a:ext uri="{FF2B5EF4-FFF2-40B4-BE49-F238E27FC236}">
                    <a16:creationId xmlns:a16="http://schemas.microsoft.com/office/drawing/2014/main" id="{0EB835C5-43A2-46DE-8274-E12BCCA35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  <a:blipFill>
                <a:blip r:embed="rId2"/>
                <a:stretch>
                  <a:fillRect l="-10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11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>
                <a:extLst>
                  <a:ext uri="{FF2B5EF4-FFF2-40B4-BE49-F238E27FC236}">
                    <a16:creationId xmlns:a16="http://schemas.microsoft.com/office/drawing/2014/main" id="{0EB835C5-43A2-46DE-8274-E12BCCA352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sz="2800" dirty="0">
                    <a:solidFill>
                      <a:schemeClr val="tx2"/>
                    </a:solidFill>
                  </a:rPr>
                  <a:t>Bu durumda 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∅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/6</m:t>
                        </m:r>
                      </m:den>
                    </m:f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∅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endParaRPr lang="tr-TR" sz="2800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m:rPr>
                        <m:nor/>
                      </m:rPr>
                      <a:rPr lang="tr-TR" sz="2800" dirty="0">
                        <a:solidFill>
                          <a:schemeClr val="tx2"/>
                        </a:solidFill>
                      </a:rPr>
                      <m:t>= </m:t>
                    </m:r>
                    <m:f>
                      <m:fPr>
                        <m:ctrlP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eşitlikten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m:rPr>
                        <m:nor/>
                      </m:rPr>
                      <a:rPr lang="tr-TR" sz="2800" dirty="0">
                        <a:solidFill>
                          <a:schemeClr val="tx2"/>
                        </a:solidFill>
                      </a:rPr>
                      <m:t>= </m:t>
                    </m:r>
                    <m:f>
                      <m:fPr>
                        <m:ctrlPr>
                          <a:rPr lang="tr-TR" sz="2800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800" i="1" dirty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∅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endParaRPr lang="tr-TR" sz="2800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sz="2800" dirty="0">
                    <a:solidFill>
                      <a:schemeClr val="tx2"/>
                    </a:solidFill>
                  </a:rPr>
                  <a:t>Daha sonra </a:t>
                </a:r>
                <a14:m>
                  <m:oMath xmlns:m="http://schemas.openxmlformats.org/officeDocument/2006/math"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d>
                      <m:d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num>
                      <m:den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eşitliği aşağıdaki gibi olur: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</m:d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13">
                <a:extLst>
                  <a:ext uri="{FF2B5EF4-FFF2-40B4-BE49-F238E27FC236}">
                    <a16:creationId xmlns:a16="http://schemas.microsoft.com/office/drawing/2014/main" id="{0EB835C5-43A2-46DE-8274-E12BCCA35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  <a:blipFill>
                <a:blip r:embed="rId2"/>
                <a:stretch>
                  <a:fillRect l="-1038" r="-10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404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0EB835C5-43A2-46DE-8274-E12BCCA3520B}"/>
              </a:ext>
            </a:extLst>
          </p:cNvPr>
          <p:cNvSpPr txBox="1">
            <a:spLocks/>
          </p:cNvSpPr>
          <p:nvPr/>
        </p:nvSpPr>
        <p:spPr>
          <a:xfrm>
            <a:off x="1104900" y="540327"/>
            <a:ext cx="9982200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Bir küre için </a:t>
            </a:r>
            <a:r>
              <a:rPr lang="tr-TR" sz="2800" dirty="0" err="1">
                <a:solidFill>
                  <a:schemeClr val="tx2"/>
                </a:solidFill>
              </a:rPr>
              <a:t>Ø</a:t>
            </a:r>
            <a:r>
              <a:rPr lang="tr-TR" sz="2800" baseline="-25000" dirty="0" err="1">
                <a:solidFill>
                  <a:schemeClr val="tx2"/>
                </a:solidFill>
                <a:ea typeface="Cambria Math" panose="02040503050406030204" pitchFamily="18" charset="0"/>
              </a:rPr>
              <a:t>s</a:t>
            </a:r>
            <a:r>
              <a:rPr lang="tr-TR" sz="2800" dirty="0">
                <a:solidFill>
                  <a:schemeClr val="tx2"/>
                </a:solidFill>
                <a:ea typeface="Cambria Math" panose="02040503050406030204" pitchFamily="18" charset="0"/>
              </a:rPr>
              <a:t>=1’dir.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ea typeface="Cambria Math" panose="02040503050406030204" pitchFamily="18" charset="0"/>
              </a:rPr>
              <a:t>Çapın uzunluğa eşit olduğu </a:t>
            </a:r>
            <a:r>
              <a:rPr lang="tr-TR" sz="2800" dirty="0">
                <a:solidFill>
                  <a:srgbClr val="00B050"/>
                </a:solidFill>
                <a:ea typeface="Cambria Math" panose="02040503050406030204" pitchFamily="18" charset="0"/>
              </a:rPr>
              <a:t>bir silindir </a:t>
            </a:r>
            <a:r>
              <a:rPr lang="tr-TR" sz="2800" dirty="0">
                <a:solidFill>
                  <a:schemeClr val="tx2"/>
                </a:solidFill>
                <a:ea typeface="Cambria Math" panose="02040503050406030204" pitchFamily="18" charset="0"/>
              </a:rPr>
              <a:t>için, </a:t>
            </a:r>
            <a:r>
              <a:rPr lang="tr-TR" sz="2800" dirty="0" err="1">
                <a:solidFill>
                  <a:schemeClr val="tx2"/>
                </a:solidFill>
              </a:rPr>
              <a:t>Ø</a:t>
            </a:r>
            <a:r>
              <a:rPr lang="tr-TR" sz="2800" baseline="-25000" dirty="0" err="1">
                <a:solidFill>
                  <a:schemeClr val="tx2"/>
                </a:solidFill>
                <a:ea typeface="Cambria Math" panose="02040503050406030204" pitchFamily="18" charset="0"/>
              </a:rPr>
              <a:t>s</a:t>
            </a:r>
            <a:r>
              <a:rPr lang="tr-TR" sz="2800" dirty="0">
                <a:solidFill>
                  <a:schemeClr val="tx2"/>
                </a:solidFill>
                <a:ea typeface="Cambria Math" panose="02040503050406030204" pitchFamily="18" charset="0"/>
              </a:rPr>
              <a:t>=0.874 olarak hesaplanır ve </a:t>
            </a:r>
            <a:r>
              <a:rPr lang="tr-TR" sz="2800" dirty="0">
                <a:solidFill>
                  <a:srgbClr val="0070C0"/>
                </a:solidFill>
                <a:ea typeface="Cambria Math" panose="02040503050406030204" pitchFamily="18" charset="0"/>
              </a:rPr>
              <a:t>bir küp için </a:t>
            </a:r>
            <a:r>
              <a:rPr lang="tr-TR" sz="2800" dirty="0" err="1">
                <a:solidFill>
                  <a:schemeClr val="tx2"/>
                </a:solidFill>
              </a:rPr>
              <a:t>Ø</a:t>
            </a:r>
            <a:r>
              <a:rPr lang="tr-TR" sz="2800" baseline="-25000" dirty="0" err="1">
                <a:solidFill>
                  <a:schemeClr val="tx2"/>
                </a:solidFill>
                <a:ea typeface="Cambria Math" panose="02040503050406030204" pitchFamily="18" charset="0"/>
              </a:rPr>
              <a:t>s</a:t>
            </a:r>
            <a:r>
              <a:rPr lang="tr-TR" sz="2800" dirty="0">
                <a:solidFill>
                  <a:schemeClr val="tx2"/>
                </a:solidFill>
                <a:ea typeface="Cambria Math" panose="02040503050406030204" pitchFamily="18" charset="0"/>
              </a:rPr>
              <a:t>=0.806’dır.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ea typeface="Cambria Math" panose="02040503050406030204" pitchFamily="18" charset="0"/>
              </a:rPr>
              <a:t>Granül malzemeler için, 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 Math" panose="02040503050406030204" pitchFamily="18" charset="0"/>
              </a:rPr>
              <a:t>eşdeğer alanı elde etmek amacıyla </a:t>
            </a:r>
            <a:r>
              <a:rPr lang="tr-TR" sz="2800" dirty="0">
                <a:solidFill>
                  <a:schemeClr val="tx2"/>
                </a:solidFill>
                <a:ea typeface="Cambria Math" panose="02040503050406030204" pitchFamily="18" charset="0"/>
              </a:rPr>
              <a:t>gerçek hacmi ve yüzey alanını ölçmek zordur.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ea typeface="Cambria Math" panose="02040503050406030204" pitchFamily="18" charset="0"/>
              </a:rPr>
              <a:t>Dolayısıyla, </a:t>
            </a:r>
            <a:r>
              <a:rPr 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tr-TR" sz="2800" i="1" baseline="-2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tr-TR" sz="2800" i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genellikle bir </a:t>
            </a:r>
            <a:r>
              <a:rPr 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 analizinden </a:t>
            </a:r>
            <a:r>
              <a:rPr lang="tr-TR" sz="2800" dirty="0">
                <a:solidFill>
                  <a:schemeClr val="tx2"/>
                </a:solidFill>
              </a:rPr>
              <a:t>veya görsel boyut ölçümlerinden elde edilen itibari boyut olarak alınır.</a:t>
            </a:r>
          </a:p>
        </p:txBody>
      </p:sp>
      <p:sp>
        <p:nvSpPr>
          <p:cNvPr id="2" name="Akış Çizelgesi: Manyetik Disk 1">
            <a:extLst>
              <a:ext uri="{FF2B5EF4-FFF2-40B4-BE49-F238E27FC236}">
                <a16:creationId xmlns:a16="http://schemas.microsoft.com/office/drawing/2014/main" id="{B51981C4-AB44-4535-9F90-4EF6D6FD99E3}"/>
              </a:ext>
            </a:extLst>
          </p:cNvPr>
          <p:cNvSpPr/>
          <p:nvPr/>
        </p:nvSpPr>
        <p:spPr>
          <a:xfrm>
            <a:off x="9818739" y="398206"/>
            <a:ext cx="829597" cy="869261"/>
          </a:xfrm>
          <a:prstGeom prst="flowChartMagneticDis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Küp 2">
            <a:extLst>
              <a:ext uri="{FF2B5EF4-FFF2-40B4-BE49-F238E27FC236}">
                <a16:creationId xmlns:a16="http://schemas.microsoft.com/office/drawing/2014/main" id="{FFFFF335-F182-4FB7-A786-B5E03110CDE5}"/>
              </a:ext>
            </a:extLst>
          </p:cNvPr>
          <p:cNvSpPr/>
          <p:nvPr/>
        </p:nvSpPr>
        <p:spPr>
          <a:xfrm>
            <a:off x="8170606" y="2064773"/>
            <a:ext cx="796413" cy="766917"/>
          </a:xfrm>
          <a:prstGeom prst="cub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116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>
                <a:extLst>
                  <a:ext uri="{FF2B5EF4-FFF2-40B4-BE49-F238E27FC236}">
                    <a16:creationId xmlns:a16="http://schemas.microsoft.com/office/drawing/2014/main" id="{0EB835C5-43A2-46DE-8274-E12BCCA352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Yüzey alanı</a:t>
                </a:r>
                <a:r>
                  <a:rPr lang="tr-TR" sz="2800" dirty="0">
                    <a:solidFill>
                      <a:schemeClr val="tx2"/>
                    </a:solidFill>
                  </a:rPr>
                  <a:t>, </a:t>
                </a:r>
                <a:r>
                  <a:rPr lang="tr-TR" sz="2800" dirty="0" err="1">
                    <a:solidFill>
                      <a:srgbClr val="00B050"/>
                    </a:solidFill>
                  </a:rPr>
                  <a:t>yüzerme</a:t>
                </a:r>
                <a:r>
                  <a:rPr lang="tr-TR" sz="2800" dirty="0">
                    <a:solidFill>
                      <a:srgbClr val="00B050"/>
                    </a:solidFill>
                  </a:rPr>
                  <a:t> ölçümleri </a:t>
                </a:r>
                <a:r>
                  <a:rPr lang="tr-TR" sz="2800" dirty="0">
                    <a:solidFill>
                      <a:schemeClr val="tx2"/>
                    </a:solidFill>
                  </a:rPr>
                  <a:t>veya </a:t>
                </a:r>
                <a:r>
                  <a:rPr lang="tr-TR" sz="2800" dirty="0">
                    <a:solidFill>
                      <a:srgbClr val="FF0000"/>
                    </a:solidFill>
                  </a:rPr>
                  <a:t>parçacıklardan oluşan yatakta basınç düşüşü </a:t>
                </a:r>
                <a:r>
                  <a:rPr lang="tr-TR" sz="2800" dirty="0">
                    <a:solidFill>
                      <a:schemeClr val="tx2"/>
                    </a:solidFill>
                  </a:rPr>
                  <a:t>ölçümü ile belirlenir.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Daha sonra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Ø</a:t>
                </a:r>
                <a:r>
                  <a:rPr lang="tr-TR" sz="2800" baseline="-25000" dirty="0" err="1">
                    <a:solidFill>
                      <a:schemeClr val="tx2"/>
                    </a:solidFill>
                    <a:ea typeface="Cambria Math" panose="02040503050406030204" pitchFamily="18" charset="0"/>
                  </a:rPr>
                  <a:t>s</a:t>
                </a:r>
                <a:r>
                  <a:rPr lang="tr-TR" sz="2800" dirty="0" err="1">
                    <a:solidFill>
                      <a:schemeClr val="tx2"/>
                    </a:solidFill>
                    <a:ea typeface="Cambria Math" panose="02040503050406030204" pitchFamily="18" charset="0"/>
                  </a:rPr>
                  <a:t>’yi</a:t>
                </a:r>
                <a:r>
                  <a:rPr lang="tr-TR" sz="2800" dirty="0">
                    <a:solidFill>
                      <a:schemeClr val="tx2"/>
                    </a:solidFill>
                    <a:ea typeface="Cambria Math" panose="02040503050406030204" pitchFamily="18" charset="0"/>
                  </a:rPr>
                  <a:t> hesaplamak için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∅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800" dirty="0">
                    <a:solidFill>
                      <a:schemeClr val="tx2"/>
                    </a:solidFill>
                    <a:ea typeface="Cambria Math" panose="02040503050406030204" pitchFamily="18" charset="0"/>
                  </a:rPr>
                  <a:t> eşitliği kullanılır.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  <a:ea typeface="Cambria Math" panose="02040503050406030204" pitchFamily="18" charset="0"/>
                  </a:rPr>
                  <a:t>Birçok parçalanmış malzeme için tipik değerler 0.6 ile 0.7 arasındadır.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  <a:ea typeface="Cambria Math" panose="02040503050406030204" pitchFamily="18" charset="0"/>
                  </a:rPr>
                  <a:t>Kolaylık olması için bazen silindir ve küp için eşdeğer çap yerine itibari çap kullanılır ki o zaman şekil faktörü 1. olur.</a:t>
                </a:r>
                <a:endParaRPr 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13">
                <a:extLst>
                  <a:ext uri="{FF2B5EF4-FFF2-40B4-BE49-F238E27FC236}">
                    <a16:creationId xmlns:a16="http://schemas.microsoft.com/office/drawing/2014/main" id="{0EB835C5-43A2-46DE-8274-E12BCCA35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540327"/>
                <a:ext cx="9982200" cy="5763491"/>
              </a:xfrm>
              <a:prstGeom prst="rect">
                <a:avLst/>
              </a:prstGeom>
              <a:blipFill>
                <a:blip r:embed="rId2"/>
                <a:stretch>
                  <a:fillRect l="-1099" r="-1587" b="-3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844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rgbClr val="7030A0"/>
                </a:solidFill>
              </a:rPr>
              <a:t>Akışkan hızı-Basınç Düşüşü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899" y="1442434"/>
            <a:ext cx="5143501" cy="4986076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Akışkan yatak sistemlerinde en büyük basınç düşümü </a:t>
            </a:r>
            <a:r>
              <a:rPr lang="tr-TR" sz="2800" dirty="0">
                <a:solidFill>
                  <a:srgbClr val="FF0000"/>
                </a:solidFill>
              </a:rPr>
              <a:t>akışkan yatak içerisinde </a:t>
            </a:r>
            <a:r>
              <a:rPr lang="tr-TR" sz="2800" dirty="0">
                <a:solidFill>
                  <a:schemeClr val="tx2"/>
                </a:solidFill>
              </a:rPr>
              <a:t>oluşmaktadır.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Akışkan hızı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en az akışkanlaştırma </a:t>
            </a:r>
            <a:r>
              <a:rPr lang="tr-TR" sz="2800" dirty="0">
                <a:solidFill>
                  <a:schemeClr val="tx2"/>
                </a:solidFill>
              </a:rPr>
              <a:t>başlamasına kadar arttırıldıkça, </a:t>
            </a:r>
            <a:r>
              <a:rPr lang="tr-TR" sz="2800" dirty="0">
                <a:solidFill>
                  <a:srgbClr val="FF0000"/>
                </a:solidFill>
              </a:rPr>
              <a:t>basınç düşüşü artmaktadır.</a:t>
            </a:r>
          </a:p>
          <a:p>
            <a:pPr algn="l" rtl="0">
              <a:lnSpc>
                <a:spcPct val="150000"/>
              </a:lnSpc>
            </a:pPr>
            <a:endParaRPr lang="en-US" sz="2400" dirty="0"/>
          </a:p>
          <a:p>
            <a:pPr algn="l" rtl="0">
              <a:lnSpc>
                <a:spcPct val="150000"/>
              </a:lnSpc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347664"/>
            <a:ext cx="5599454" cy="266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24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0EB835C5-43A2-46DE-8274-E12BCCA3520B}"/>
              </a:ext>
            </a:extLst>
          </p:cNvPr>
          <p:cNvSpPr txBox="1">
            <a:spLocks/>
          </p:cNvSpPr>
          <p:nvPr/>
        </p:nvSpPr>
        <p:spPr>
          <a:xfrm>
            <a:off x="1104900" y="540327"/>
            <a:ext cx="9982200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Sonra hız daha da arttıkça, </a:t>
            </a:r>
            <a:r>
              <a:rPr lang="tr-TR" sz="2800" dirty="0">
                <a:solidFill>
                  <a:srgbClr val="00B050"/>
                </a:solidFill>
              </a:rPr>
              <a:t>basınç düşüşü </a:t>
            </a:r>
            <a:r>
              <a:rPr lang="tr-TR" sz="2800" dirty="0">
                <a:solidFill>
                  <a:schemeClr val="tx2"/>
                </a:solidFill>
              </a:rPr>
              <a:t>çok hafif azalır ve </a:t>
            </a:r>
            <a:r>
              <a:rPr lang="tr-TR" sz="2800" dirty="0">
                <a:solidFill>
                  <a:srgbClr val="7030A0"/>
                </a:solidFill>
              </a:rPr>
              <a:t>yatak hızındaki artış </a:t>
            </a:r>
            <a:r>
              <a:rPr lang="tr-TR" sz="2800" dirty="0">
                <a:solidFill>
                  <a:schemeClr val="tx2"/>
                </a:solidFill>
              </a:rPr>
              <a:t>ile </a:t>
            </a:r>
            <a:r>
              <a:rPr lang="tr-TR" sz="2800" dirty="0">
                <a:solidFill>
                  <a:srgbClr val="FF0000"/>
                </a:solidFill>
              </a:rPr>
              <a:t>genişletmeye (yatak boşluğu) devam ediyor </a:t>
            </a:r>
            <a:r>
              <a:rPr lang="tr-TR" sz="2800" dirty="0">
                <a:solidFill>
                  <a:schemeClr val="tx2"/>
                </a:solidFill>
              </a:rPr>
              <a:t>gibi daha sonra pratik olarak </a:t>
            </a:r>
            <a:r>
              <a:rPr lang="tr-TR" sz="2800" dirty="0">
                <a:solidFill>
                  <a:srgbClr val="00B050"/>
                </a:solidFill>
              </a:rPr>
              <a:t>değişmeden kalır</a:t>
            </a:r>
            <a:r>
              <a:rPr lang="tr-TR" sz="2800" dirty="0">
                <a:solidFill>
                  <a:schemeClr val="tx2"/>
                </a:solidFill>
              </a:rPr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Hızdaki artışla yatak genişledikçe, tepedeki yatay yüzeyini korumaya devam eder.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Yatakta bir kaynama sıvı benzemektedir</a:t>
            </a:r>
            <a:r>
              <a:rPr lang="tr-TR" sz="2800" dirty="0">
                <a:solidFill>
                  <a:schemeClr val="tx2"/>
                </a:solidFill>
              </a:rPr>
              <a:t>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17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296E992A-FDCD-4001-9187-8C2CE5D3C1F4}"/>
              </a:ext>
            </a:extLst>
          </p:cNvPr>
          <p:cNvSpPr txBox="1">
            <a:spLocks/>
          </p:cNvSpPr>
          <p:nvPr/>
        </p:nvSpPr>
        <p:spPr>
          <a:xfrm>
            <a:off x="1104900" y="545690"/>
            <a:ext cx="9982200" cy="56265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Hızı çok daha fazla artar ise sonunda olarak, gerçek bir akışkan yatak parçacıkların sürüklenmesi kayda değer hale gelmektedir.</a:t>
            </a:r>
            <a:endParaRPr lang="en-US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en-US" sz="2600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C3E0AD51-B16F-48C1-9111-C965E6DD4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036" y="2686907"/>
            <a:ext cx="7609927" cy="362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6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/>
              <a:t>Basınç düşüşü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899" y="1442434"/>
            <a:ext cx="7885139" cy="4288607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tx2"/>
                </a:solidFill>
              </a:rPr>
              <a:t>Akışkanlaşma</a:t>
            </a:r>
            <a:r>
              <a:rPr lang="tr-TR" sz="2800" dirty="0">
                <a:solidFill>
                  <a:schemeClr val="tx2"/>
                </a:solidFill>
              </a:rPr>
              <a:t> durumunda </a:t>
            </a:r>
            <a:r>
              <a:rPr lang="tr-TR" sz="2800" dirty="0">
                <a:solidFill>
                  <a:srgbClr val="FF0000"/>
                </a:solidFill>
              </a:rPr>
              <a:t>basınç düşüşü </a:t>
            </a:r>
            <a:r>
              <a:rPr lang="tr-TR" sz="2800" dirty="0">
                <a:solidFill>
                  <a:schemeClr val="tx2"/>
                </a:solidFill>
              </a:rPr>
              <a:t>ile </a:t>
            </a:r>
            <a:r>
              <a:rPr lang="tr-TR" sz="2800" dirty="0">
                <a:solidFill>
                  <a:srgbClr val="0070C0"/>
                </a:solidFill>
              </a:rPr>
              <a:t>kesit alanının </a:t>
            </a:r>
            <a:r>
              <a:rPr lang="tr-TR" sz="2800" dirty="0">
                <a:solidFill>
                  <a:schemeClr val="tx2"/>
                </a:solidFill>
              </a:rPr>
              <a:t>çarpımından elde edilen </a:t>
            </a:r>
            <a:r>
              <a:rPr lang="tr-TR" sz="2800" dirty="0">
                <a:solidFill>
                  <a:srgbClr val="7030A0"/>
                </a:solidFill>
              </a:rPr>
              <a:t>kuvvet</a:t>
            </a:r>
            <a:r>
              <a:rPr lang="tr-TR" sz="2800" dirty="0">
                <a:solidFill>
                  <a:schemeClr val="tx2"/>
                </a:solidFill>
              </a:rPr>
              <a:t>, taneciklerin kütlesi üzerine etki eden </a:t>
            </a:r>
            <a:r>
              <a:rPr lang="tr-TR" sz="2800" dirty="0">
                <a:solidFill>
                  <a:srgbClr val="00B050"/>
                </a:solidFill>
              </a:rPr>
              <a:t>yerçekimi kuvvetine </a:t>
            </a:r>
            <a:r>
              <a:rPr lang="tr-TR" sz="2800" dirty="0">
                <a:solidFill>
                  <a:schemeClr val="tx2"/>
                </a:solidFill>
              </a:rPr>
              <a:t>eşit olduğu koşullar oluşur 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(zıt yönde).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Gerçek basınç düşmesi, elektrostatik ve diğer etkiler nedeniyle bundan biraz 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daha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</a:rPr>
              <a:t> büyüktür. </a:t>
            </a: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9573491" y="3156845"/>
            <a:ext cx="900000" cy="9000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Ok: Aşağı 2"/>
          <p:cNvSpPr/>
          <p:nvPr/>
        </p:nvSpPr>
        <p:spPr>
          <a:xfrm>
            <a:off x="9787963" y="4104670"/>
            <a:ext cx="471055" cy="105548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8972181" y="5361709"/>
            <a:ext cx="2042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Yerçekimi kuvveti </a:t>
            </a:r>
            <a:endParaRPr lang="tr-TR" dirty="0"/>
          </a:p>
        </p:txBody>
      </p:sp>
      <p:sp>
        <p:nvSpPr>
          <p:cNvPr id="5" name="Ok: Yukarı 4"/>
          <p:cNvSpPr/>
          <p:nvPr/>
        </p:nvSpPr>
        <p:spPr>
          <a:xfrm>
            <a:off x="9787963" y="2085775"/>
            <a:ext cx="457200" cy="1023245"/>
          </a:xfrm>
          <a:prstGeom prst="up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8990039" y="1611005"/>
            <a:ext cx="2006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Yüzdürme kuvveti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755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04899" y="1442434"/>
                <a:ext cx="9576955" cy="5228822"/>
              </a:xfrm>
            </p:spPr>
            <p:txBody>
              <a:bodyPr>
                <a:noAutofit/>
              </a:bodyPr>
              <a:lstStyle/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tr-TR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tr-TR" sz="2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tr-TR" sz="28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tr-TR" sz="28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</m:d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</m:d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400" i="1" dirty="0">
                    <a:solidFill>
                      <a:schemeClr val="tx2"/>
                    </a:solidFill>
                  </a:rPr>
                  <a:t>∆P </a:t>
                </a:r>
                <a:r>
                  <a:rPr lang="tr-TR" sz="2400" dirty="0">
                    <a:solidFill>
                      <a:schemeClr val="tx2"/>
                    </a:solidFill>
                  </a:rPr>
                  <a:t>: Akışkan yataktaki basınç düşmesi, </a:t>
                </a:r>
                <a:r>
                  <a:rPr lang="tr-TR" sz="2400" dirty="0" err="1">
                    <a:solidFill>
                      <a:schemeClr val="tx2"/>
                    </a:solidFill>
                  </a:rPr>
                  <a:t>Pa</a:t>
                </a:r>
                <a:r>
                  <a:rPr lang="tr-TR" sz="2400" dirty="0">
                    <a:solidFill>
                      <a:schemeClr val="tx2"/>
                    </a:solidFill>
                  </a:rPr>
                  <a:t>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400" dirty="0">
                    <a:solidFill>
                      <a:schemeClr val="tx2"/>
                    </a:solidFill>
                  </a:rPr>
                  <a:t>A : Yatak kesit alanı (m</a:t>
                </a:r>
                <a:r>
                  <a:rPr lang="tr-TR" sz="2400" baseline="30000" dirty="0">
                    <a:solidFill>
                      <a:schemeClr val="tx2"/>
                    </a:solidFill>
                  </a:rPr>
                  <a:t>2</a:t>
                </a:r>
                <a:r>
                  <a:rPr lang="tr-TR" sz="2400" dirty="0">
                    <a:solidFill>
                      <a:schemeClr val="tx2"/>
                    </a:solidFill>
                  </a:rPr>
                  <a:t>)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tr-TR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tr-TR" sz="2400" dirty="0">
                    <a:solidFill>
                      <a:schemeClr val="tx2"/>
                    </a:solidFill>
                  </a:rPr>
                  <a:t>: Minimum yatak yüksekliği (m)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tr-TR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tr-TR" sz="2400" dirty="0">
                    <a:solidFill>
                      <a:schemeClr val="tx2"/>
                    </a:solidFill>
                  </a:rPr>
                  <a:t> : Minimum boşluk kesri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tr-TR" sz="24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tr-TR" sz="2400" dirty="0">
                    <a:solidFill>
                      <a:schemeClr val="tx2"/>
                    </a:solidFill>
                  </a:rPr>
                  <a:t>: taneciklerin yoğunluğu (kg/m</a:t>
                </a:r>
                <a:r>
                  <a:rPr lang="tr-TR" sz="2400" baseline="30000" dirty="0">
                    <a:solidFill>
                      <a:schemeClr val="tx2"/>
                    </a:solidFill>
                  </a:rPr>
                  <a:t>3</a:t>
                </a:r>
                <a:r>
                  <a:rPr lang="tr-TR" sz="2400" dirty="0">
                    <a:solidFill>
                      <a:schemeClr val="tx2"/>
                    </a:solidFill>
                  </a:rPr>
                  <a:t>)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4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tr-TR" sz="2400" dirty="0">
                    <a:solidFill>
                      <a:schemeClr val="tx2"/>
                    </a:solidFill>
                  </a:rPr>
                  <a:t> : akışkan yoğunluğu (kg/m</a:t>
                </a:r>
                <a:r>
                  <a:rPr lang="tr-TR" sz="2400" baseline="30000" dirty="0">
                    <a:solidFill>
                      <a:schemeClr val="tx2"/>
                    </a:solidFill>
                  </a:rPr>
                  <a:t>3</a:t>
                </a:r>
                <a:r>
                  <a:rPr lang="tr-TR" sz="2400" dirty="0">
                    <a:solidFill>
                      <a:schemeClr val="tx2"/>
                    </a:solidFill>
                  </a:rPr>
                  <a:t>)	</a:t>
                </a:r>
                <a:r>
                  <a:rPr lang="tr-TR" sz="2400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</a:t>
                </a:r>
                <a:r>
                  <a:rPr lang="tr-TR" sz="2400" dirty="0">
                    <a:solidFill>
                      <a:schemeClr val="tx2"/>
                    </a:solidFill>
                    <a:latin typeface="Cambria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tr-TR" sz="2400" dirty="0">
                    <a:solidFill>
                      <a:schemeClr val="tx2"/>
                    </a:solidFill>
                  </a:rPr>
                  <a:t>: Yerçekimi ivmesi </a:t>
                </a:r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899" y="1442434"/>
                <a:ext cx="9576955" cy="5228822"/>
              </a:xfrm>
              <a:blipFill>
                <a:blip r:embed="rId2"/>
                <a:stretch>
                  <a:fillRect l="-19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Metin kutusu 8"/>
              <p:cNvSpPr txBox="1"/>
              <p:nvPr/>
            </p:nvSpPr>
            <p:spPr>
              <a:xfrm>
                <a:off x="959701" y="434497"/>
                <a:ext cx="9209265" cy="11890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4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tr-T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𝑌𝑎𝑡𝑎𝑘𝑡𝑎</m:t>
                              </m:r>
                              <m:r>
                                <a:rPr lang="tr-T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tr-T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𝑏𝑎𝑠𝚤𝑛</m:t>
                              </m:r>
                              <m:r>
                                <a:rPr lang="tr-T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ç </m:t>
                              </m:r>
                            </m:e>
                            <m:e>
                              <m:r>
                                <a:rPr lang="tr-T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tr-T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üş</m:t>
                              </m:r>
                              <m:r>
                                <a:rPr lang="tr-T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𝑚𝑒𝑠𝑖</m:t>
                              </m:r>
                            </m:e>
                          </m:eqArr>
                        </m:e>
                      </m:d>
                      <m:r>
                        <a:rPr lang="tr-TR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tr-TR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𝑌𝑎𝑡𝑎𝑘</m:t>
                              </m:r>
                              <m:r>
                                <a:rPr lang="tr-TR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tr-TR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𝑘𝑒𝑠𝑖𝑡</m:t>
                              </m:r>
                              <m:r>
                                <a:rPr lang="tr-TR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tr-TR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𝑎𝑙𝑎𝑛𝚤</m:t>
                              </m:r>
                            </m:e>
                          </m:eqArr>
                        </m:e>
                      </m:d>
                      <m:r>
                        <a:rPr lang="tr-TR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tr-T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𝑌𝑎𝑡𝑎𝑘</m:t>
                              </m:r>
                              <m:r>
                                <a:rPr lang="tr-T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tr-TR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h𝑎𝑐𝑚𝚤</m:t>
                              </m:r>
                            </m:e>
                          </m:eqArr>
                        </m:e>
                      </m:d>
                      <m:d>
                        <m:dPr>
                          <m:ctrlPr>
                            <a:rPr lang="tr-TR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tr-T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𝑌𝑎𝑡𝑎𝑘𝑡𝑎𝑘𝑖</m:t>
                              </m:r>
                              <m:r>
                                <a:rPr lang="tr-T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tr-T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𝑘𝑎𝑡𝚤</m:t>
                              </m:r>
                              <m:r>
                                <a:rPr lang="tr-T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𝑘𝑒𝑠𝑟𝑖</m:t>
                              </m:r>
                            </m:e>
                          </m:eqArr>
                        </m:e>
                      </m:d>
                      <m:d>
                        <m:dPr>
                          <m:ctrlPr>
                            <a:rPr lang="tr-TR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tr-TR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𝐾𝑎𝑡𝚤𝑛𝚤𝑛</m:t>
                              </m:r>
                              <m:r>
                                <a:rPr lang="tr-TR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tr-TR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𝑠𝑝𝑒𝑠𝑖𝑓𝑖𝑘</m:t>
                              </m:r>
                              <m:r>
                                <a:rPr lang="tr-TR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tr-TR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tr-TR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ğ</m:t>
                              </m:r>
                              <m:r>
                                <a:rPr lang="tr-TR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𝑟𝚤𝑙𝚤</m:t>
                              </m:r>
                              <m:r>
                                <a:rPr lang="tr-TR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ğ</m:t>
                              </m:r>
                              <m:r>
                                <a:rPr lang="tr-TR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𝚤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9" name="Metin kutusu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701" y="434497"/>
                <a:ext cx="9209265" cy="11890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763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Tanım</a:t>
            </a:r>
            <a:endParaRPr lang="en-US" sz="36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6704082" cy="5048518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Akışkan yatak</a:t>
            </a:r>
            <a:r>
              <a:rPr lang="tr-TR" sz="2800" dirty="0">
                <a:solidFill>
                  <a:schemeClr val="tx2"/>
                </a:solidFill>
              </a:rPr>
              <a:t>, belli boyutlardaki </a:t>
            </a:r>
            <a:r>
              <a:rPr lang="tr-TR" sz="2800" dirty="0">
                <a:solidFill>
                  <a:srgbClr val="0070C0"/>
                </a:solidFill>
              </a:rPr>
              <a:t>katı taneciklerin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C00000"/>
                </a:solidFill>
              </a:rPr>
              <a:t>sıvı gibi </a:t>
            </a:r>
            <a:r>
              <a:rPr lang="tr-TR" sz="2800" dirty="0">
                <a:solidFill>
                  <a:schemeClr val="tx2"/>
                </a:solidFill>
              </a:rPr>
              <a:t>davrandıkları duruma verilen isimdir.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981" y="1621932"/>
            <a:ext cx="3678973" cy="449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47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/>
              <a:t>Basınç düşüşü ve minimum </a:t>
            </a:r>
            <a:r>
              <a:rPr lang="tr-TR" sz="3600" dirty="0" err="1"/>
              <a:t>akışkanlaşma</a:t>
            </a:r>
            <a:r>
              <a:rPr lang="tr-TR" sz="3600" dirty="0"/>
              <a:t> hızı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04900" y="1442434"/>
                <a:ext cx="9982200" cy="4729766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</a:t>
                </a:r>
                <a:r>
                  <a:rPr lang="tr-TR" sz="2800" i="1" baseline="-25000" dirty="0">
                    <a:solidFill>
                      <a:schemeClr val="tx2"/>
                    </a:solidFill>
                  </a:rPr>
                  <a:t>m</a:t>
                </a:r>
                <a:r>
                  <a:rPr lang="tr-TR" sz="2800" dirty="0">
                    <a:solidFill>
                      <a:schemeClr val="tx2"/>
                    </a:solidFill>
                  </a:rPr>
                  <a:t> Gerçek akışkanlaştırma oluştuğunda minimum akışkan </a:t>
                </a:r>
                <a:r>
                  <a:rPr lang="tr-TR" sz="28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yatak boşluk oranıdır</a:t>
                </a:r>
                <a:r>
                  <a:rPr lang="tr-TR" sz="2800" dirty="0">
                    <a:solidFill>
                      <a:schemeClr val="tx2"/>
                    </a:solidFill>
                  </a:rPr>
                  <a:t>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Yatak, bu boşluk oranı veya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gözenekliliğe</a:t>
                </a:r>
                <a:r>
                  <a:rPr lang="tr-TR" sz="2800" dirty="0">
                    <a:solidFill>
                      <a:schemeClr val="tx2"/>
                    </a:solidFill>
                  </a:rPr>
                  <a:t>, tanecik hareketi görünmeden önce genişler.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Minimum boşluğu </a:t>
                </a:r>
                <a:r>
                  <a:rPr lang="tr-TR" sz="2800" dirty="0">
                    <a:solidFill>
                      <a:schemeClr val="tx2"/>
                    </a:solidFill>
                  </a:rPr>
                  <a:t>(Minimum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gözeneklilik</a:t>
                </a:r>
                <a:r>
                  <a:rPr lang="tr-TR" sz="2800" dirty="0">
                    <a:solidFill>
                      <a:schemeClr val="tx2"/>
                    </a:solidFill>
                  </a:rPr>
                  <a:t>) oranı </a:t>
                </a:r>
                <a:r>
                  <a:rPr lang="tr-TR" sz="28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deneysel olarak </a:t>
                </a:r>
                <a:r>
                  <a:rPr lang="tr-TR" sz="2800" dirty="0">
                    <a:solidFill>
                      <a:schemeClr val="tx2"/>
                    </a:solidFill>
                  </a:rPr>
                  <a:t>gaz akımına tabi tutulan bir yatak yüksekliği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ölçülerek </a:t>
                </a:r>
                <a:r>
                  <a:rPr lang="tr-TR" sz="2800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belirlenebilir.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900" y="1442434"/>
                <a:ext cx="9982200" cy="4729766"/>
              </a:xfrm>
              <a:blipFill>
                <a:blip r:embed="rId2"/>
                <a:stretch>
                  <a:fillRect l="-2015" b="-23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552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478C4DFC-3DB3-4E6B-9A57-7577445E03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900" y="545690"/>
                <a:ext cx="9982200" cy="562651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Genellikle, en iyi şekilde sıvıdan ziyade </a:t>
                </a:r>
                <a:r>
                  <a:rPr lang="tr-TR" sz="2800" dirty="0">
                    <a:solidFill>
                      <a:srgbClr val="FF0000"/>
                    </a:solidFill>
                  </a:rPr>
                  <a:t>gaz kullanılmasıyla </a:t>
                </a:r>
                <a:r>
                  <a:rPr lang="tr-TR" sz="2800" dirty="0">
                    <a:solidFill>
                      <a:schemeClr val="tx2"/>
                    </a:solidFill>
                  </a:rPr>
                  <a:t>gözlenir, çünkü sıvı bir dereceye kadar daha büyük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emf</a:t>
                </a:r>
                <a:r>
                  <a:rPr lang="tr-TR" sz="2800" dirty="0">
                    <a:solidFill>
                      <a:schemeClr val="tx2"/>
                    </a:solidFill>
                  </a:rPr>
                  <a:t> değerleri verir.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Yatak yüksekliği </a:t>
                </a:r>
                <a:r>
                  <a:rPr lang="tr-TR" sz="2800" i="1" dirty="0">
                    <a:solidFill>
                      <a:schemeClr val="tx2"/>
                    </a:solidFill>
                  </a:rPr>
                  <a:t>L</a:t>
                </a:r>
                <a:r>
                  <a:rPr lang="tr-TR" sz="2800" dirty="0">
                    <a:solidFill>
                      <a:schemeClr val="tx2"/>
                    </a:solidFill>
                  </a:rPr>
                  <a:t> ve boşluğu arasındaki ilişki düzgün bir kesit </a:t>
                </a:r>
                <a:r>
                  <a:rPr lang="tr-TR" sz="2800" i="1" dirty="0">
                    <a:solidFill>
                      <a:schemeClr val="tx2"/>
                    </a:solidFill>
                  </a:rPr>
                  <a:t>A</a:t>
                </a:r>
                <a:r>
                  <a:rPr lang="tr-TR" sz="2800" dirty="0">
                    <a:solidFill>
                      <a:schemeClr val="tx2"/>
                    </a:solidFill>
                  </a:rPr>
                  <a:t> alanına sahip olan bir yatak için aşağıdaki gibidir.</a:t>
                </a:r>
                <a:endParaRPr lang="en-US" sz="2800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Font typeface="Wingdings" panose="05000000000000000000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sz="280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sz="280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  <a:p>
                <a:pPr algn="l" rtl="0">
                  <a:lnSpc>
                    <a:spcPct val="150000"/>
                  </a:lnSpc>
                </a:pPr>
                <a:endParaRPr lang="en-US" sz="2600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478C4DFC-3DB3-4E6B-9A57-7577445E0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545690"/>
                <a:ext cx="9982200" cy="5626510"/>
              </a:xfrm>
              <a:prstGeom prst="rect">
                <a:avLst/>
              </a:prstGeom>
              <a:blipFill>
                <a:blip r:embed="rId2"/>
                <a:stretch>
                  <a:fillRect l="-1038" r="-18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082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Basınç düşüşü ve minimum </a:t>
            </a:r>
            <a:r>
              <a:rPr lang="tr-TR" dirty="0" err="1"/>
              <a:t>akışkanlaşma</a:t>
            </a:r>
            <a:r>
              <a:rPr lang="tr-TR" dirty="0"/>
              <a:t> hızı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04900" y="1442434"/>
                <a:ext cx="10373226" cy="4916802"/>
              </a:xfrm>
            </p:spPr>
            <p:txBody>
              <a:bodyPr>
                <a:normAutofit fontScale="77500" lnSpcReduction="20000"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tr-TR" sz="2800" dirty="0">
                    <a:solidFill>
                      <a:schemeClr val="tx2"/>
                    </a:solidFill>
                  </a:rPr>
                  <a:t>Basınç düşüşü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Ergun Denklemi </a:t>
                </a:r>
                <a:r>
                  <a:rPr lang="tr-TR" sz="2800" dirty="0">
                    <a:solidFill>
                      <a:schemeClr val="tx2"/>
                    </a:solidFill>
                  </a:rPr>
                  <a:t>ile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hesaplanılabilir</a:t>
                </a:r>
                <a:r>
                  <a:rPr lang="tr-TR" sz="2800" dirty="0">
                    <a:solidFill>
                      <a:schemeClr val="tx2"/>
                    </a:solidFill>
                  </a:rPr>
                  <a:t>.</a:t>
                </a:r>
                <a:r>
                  <a:rPr lang="tr-TR" sz="3200" b="1" dirty="0">
                    <a:solidFill>
                      <a:schemeClr val="tx2"/>
                    </a:solidFill>
                  </a:rPr>
                  <a:t> 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(Toplam basınç düşmesi) = (Viskoz kayıplar) + (Kinetik Kayıplar)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150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1,75 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den>
                      </m:f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  <a:p>
                <a:pPr algn="l" rtl="0"/>
                <a:r>
                  <a:rPr lang="tr-TR" sz="2800" dirty="0">
                    <a:solidFill>
                      <a:schemeClr val="tx2"/>
                    </a:solidFill>
                  </a:rPr>
                  <a:t>Δ</a:t>
                </a:r>
                <a:r>
                  <a:rPr lang="tr-TR" sz="2800" i="1" dirty="0">
                    <a:solidFill>
                      <a:schemeClr val="tx2"/>
                    </a:solidFill>
                  </a:rPr>
                  <a:t>P </a:t>
                </a:r>
                <a:r>
                  <a:rPr lang="tr-TR" sz="2800" dirty="0">
                    <a:solidFill>
                      <a:schemeClr val="tx2"/>
                    </a:solidFill>
                  </a:rPr>
                  <a:t>: Basınç düşüşü, [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Pa</a:t>
                </a:r>
                <a:r>
                  <a:rPr lang="tr-TR" sz="2800" dirty="0">
                    <a:solidFill>
                      <a:schemeClr val="tx2"/>
                    </a:solidFill>
                  </a:rPr>
                  <a:t>]			</a:t>
                </a:r>
                <a:r>
                  <a:rPr lang="tr-TR" sz="2800" i="1" dirty="0">
                    <a:solidFill>
                      <a:schemeClr val="tx2"/>
                    </a:solidFill>
                  </a:rPr>
                  <a:t>L</a:t>
                </a:r>
                <a:r>
                  <a:rPr lang="tr-TR" sz="2800" dirty="0">
                    <a:solidFill>
                      <a:schemeClr val="tx2"/>
                    </a:solidFill>
                  </a:rPr>
                  <a:t> : Akışkan yatak yüksekliği, [m]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: Akışkanlaştırma Hızı [m/s]		</a:t>
                </a:r>
                <a:r>
                  <a:rPr lang="el-GR" sz="2800" i="1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ρ</a:t>
                </a:r>
                <a:r>
                  <a:rPr lang="tr-TR" sz="2800" i="1" baseline="-25000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 </a:t>
                </a:r>
                <a:r>
                  <a:rPr lang="tr-TR" sz="2800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Akışkan yoğunluğu</a:t>
                </a:r>
                <a:r>
                  <a:rPr lang="tr-TR" sz="2800" dirty="0">
                    <a:solidFill>
                      <a:schemeClr val="tx2"/>
                    </a:solidFill>
                  </a:rPr>
                  <a:t> [kg/m</a:t>
                </a:r>
                <a:r>
                  <a:rPr lang="tr-TR" sz="2800" baseline="30000" dirty="0">
                    <a:solidFill>
                      <a:schemeClr val="tx2"/>
                    </a:solidFill>
                  </a:rPr>
                  <a:t>3</a:t>
                </a:r>
                <a:r>
                  <a:rPr lang="tr-TR" sz="2800" dirty="0">
                    <a:solidFill>
                      <a:schemeClr val="tx2"/>
                    </a:solidFill>
                  </a:rPr>
                  <a:t>]</a:t>
                </a:r>
              </a:p>
              <a:p>
                <a:pPr algn="l" rtl="0"/>
                <a:r>
                  <a:rPr lang="el-GR" sz="2800" i="1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</a:t>
                </a:r>
                <a:r>
                  <a:rPr lang="tr-TR" sz="2800" i="1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 : </a:t>
                </a:r>
                <a:r>
                  <a:rPr lang="tr-TR" sz="2800" dirty="0">
                    <a:solidFill>
                      <a:schemeClr val="tx2"/>
                    </a:solidFill>
                  </a:rPr>
                  <a:t>Akışkan viskozitesi [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N.s</a:t>
                </a:r>
                <a:r>
                  <a:rPr lang="tr-TR" sz="2800" dirty="0">
                    <a:solidFill>
                      <a:schemeClr val="tx2"/>
                    </a:solidFill>
                  </a:rPr>
                  <a:t>/m2]		</a:t>
                </a:r>
                <a:r>
                  <a:rPr lang="tr-TR" sz="2800" i="1" dirty="0" err="1">
                    <a:solidFill>
                      <a:schemeClr val="tx2"/>
                    </a:solidFill>
                  </a:rPr>
                  <a:t>D</a:t>
                </a:r>
                <a:r>
                  <a:rPr lang="tr-TR" sz="2800" i="1" baseline="-25000" dirty="0" err="1">
                    <a:solidFill>
                      <a:schemeClr val="tx2"/>
                    </a:solidFill>
                  </a:rPr>
                  <a:t>p</a:t>
                </a:r>
                <a:r>
                  <a:rPr lang="tr-TR" sz="2800" i="1" dirty="0">
                    <a:solidFill>
                      <a:schemeClr val="tx2"/>
                    </a:solidFill>
                  </a:rPr>
                  <a:t> </a:t>
                </a:r>
                <a:r>
                  <a:rPr lang="tr-TR" sz="2800" dirty="0">
                    <a:solidFill>
                      <a:schemeClr val="tx2"/>
                    </a:solidFill>
                  </a:rPr>
                  <a:t>Parçacık Eşdeğer Çapı [m]</a:t>
                </a:r>
              </a:p>
              <a:p>
                <a:pPr algn="l" rtl="0"/>
                <a:r>
                  <a:rPr lang="tr-TR" sz="2800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</a:t>
                </a:r>
                <a:r>
                  <a:rPr lang="tr-TR" sz="2800" dirty="0">
                    <a:solidFill>
                      <a:schemeClr val="tx2"/>
                    </a:solidFill>
                  </a:rPr>
                  <a:t> Akışkan yatak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gözeneklilik</a:t>
                </a:r>
                <a:r>
                  <a:rPr lang="tr-TR" sz="2800" dirty="0">
                    <a:solidFill>
                      <a:schemeClr val="tx2"/>
                    </a:solidFill>
                  </a:rPr>
                  <a:t> [Boyutsuz]	</a:t>
                </a:r>
              </a:p>
              <a:p>
                <a:pPr algn="l" rtl="0"/>
                <a:r>
                  <a:rPr lang="tr-TR" sz="2800" i="1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</a:t>
                </a:r>
                <a:r>
                  <a:rPr lang="tr-TR" sz="2800" dirty="0">
                    <a:solidFill>
                      <a:schemeClr val="tx2"/>
                    </a:solidFill>
                  </a:rPr>
                  <a:t> Şekil faktörü [Boyutsuz]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900" y="1442434"/>
                <a:ext cx="10373226" cy="4916802"/>
              </a:xfrm>
              <a:blipFill>
                <a:blip r:embed="rId2"/>
                <a:stretch>
                  <a:fillRect l="-16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40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478C4DFC-3DB3-4E6B-9A57-7577445E03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900" y="545690"/>
                <a:ext cx="9982200" cy="562651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sz="2800" dirty="0">
                    <a:solidFill>
                      <a:schemeClr val="tx2"/>
                    </a:solidFill>
                  </a:rPr>
                  <a:t>Ergun eşitliği, küçük bir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ekstrapolasyonla</a:t>
                </a:r>
                <a:r>
                  <a:rPr lang="tr-TR" sz="2800" dirty="0">
                    <a:solidFill>
                      <a:schemeClr val="tx2"/>
                    </a:solidFill>
                  </a:rPr>
                  <a:t>,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akışkanlaşmanın</a:t>
                </a:r>
                <a:r>
                  <a:rPr lang="tr-TR" sz="2800" dirty="0">
                    <a:solidFill>
                      <a:schemeClr val="tx2"/>
                    </a:solidFill>
                  </a:rPr>
                  <a:t> başladığı minimum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akışkanlaşma</a:t>
                </a:r>
                <a:r>
                  <a:rPr lang="tr-TR" sz="2800" dirty="0">
                    <a:solidFill>
                      <a:schemeClr val="tx2"/>
                    </a:solidFill>
                  </a:rPr>
                  <a:t> hızı </a:t>
                </a:r>
                <a14:m>
                  <m:oMath xmlns:m="http://schemas.openxmlformats.org/officeDocument/2006/math"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tr-TR" sz="2800" baseline="-25000" dirty="0">
                    <a:solidFill>
                      <a:schemeClr val="tx2"/>
                    </a:solidFill>
                  </a:rPr>
                  <a:t>m</a:t>
                </a:r>
                <a:r>
                  <a:rPr lang="tr-TR" sz="2800" dirty="0">
                    <a:solidFill>
                      <a:schemeClr val="tx2"/>
                    </a:solidFill>
                  </a:rPr>
                  <a:t>’yi hesaplamak amacıyla dolgulu yataklar için kullanılabilir, </a:t>
                </a:r>
                <a14:m>
                  <m:oMath xmlns:m="http://schemas.openxmlformats.org/officeDocument/2006/math"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için </a:t>
                </a:r>
                <a14:m>
                  <m:oMath xmlns:m="http://schemas.openxmlformats.org/officeDocument/2006/math"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tr-TR" sz="2800" baseline="-25000" dirty="0">
                    <a:solidFill>
                      <a:schemeClr val="tx2"/>
                    </a:solidFill>
                  </a:rPr>
                  <a:t>m</a:t>
                </a:r>
                <a:r>
                  <a:rPr lang="tr-TR" sz="2800" dirty="0">
                    <a:solidFill>
                      <a:schemeClr val="tx2"/>
                    </a:solidFill>
                  </a:rPr>
                  <a:t> , </a:t>
                </a:r>
                <a:r>
                  <a:rPr lang="tr-TR" sz="2800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 için </a:t>
                </a:r>
                <a:r>
                  <a:rPr lang="tr-TR" sz="2800" baseline="-25000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m</a:t>
                </a:r>
                <a:r>
                  <a:rPr lang="tr-TR" sz="2800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 ve </a:t>
                </a:r>
                <a:r>
                  <a:rPr lang="tr-TR" sz="2800" i="1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L</a:t>
                </a:r>
                <a:r>
                  <a:rPr lang="tr-TR" sz="2800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 için </a:t>
                </a:r>
                <a:r>
                  <a:rPr lang="tr-TR" sz="2800" i="1" dirty="0" err="1">
                    <a:solidFill>
                      <a:schemeClr val="tx2"/>
                    </a:solidFill>
                    <a:sym typeface="Symbol" panose="05050102010706020507" pitchFamily="18" charset="2"/>
                  </a:rPr>
                  <a:t>L</a:t>
                </a:r>
                <a:r>
                  <a:rPr lang="tr-TR" sz="2800" i="1" baseline="-25000" dirty="0" err="1">
                    <a:solidFill>
                      <a:schemeClr val="tx2"/>
                    </a:solidFill>
                    <a:sym typeface="Symbol" panose="05050102010706020507" pitchFamily="18" charset="2"/>
                  </a:rPr>
                  <a:t>m</a:t>
                </a:r>
                <a:r>
                  <a:rPr lang="tr-TR" sz="2800" baseline="-25000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 </a:t>
                </a:r>
                <a:r>
                  <a:rPr lang="tr-TR" sz="2800" dirty="0">
                    <a:solidFill>
                      <a:schemeClr val="tx2"/>
                    </a:solidFill>
                    <a:sym typeface="Symbol" panose="05050102010706020507" pitchFamily="18" charset="2"/>
                  </a:rPr>
                  <a:t>yazılır ve son ifade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tr-TR" sz="28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tr-TR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</m:d>
                    <m:r>
                      <a:rPr lang="tr-TR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tr-TR" sz="2800" dirty="0">
                    <a:solidFill>
                      <a:schemeClr val="tx2"/>
                    </a:solidFill>
                  </a:rPr>
                  <a:t> ile birleştirilirse aşağıdaki eşitlik elde edilir.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1.75 </m:t>
                          </m:r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150 </m:t>
                          </m:r>
                          <m:d>
                            <m:d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d>
                            <m:d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d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478C4DFC-3DB3-4E6B-9A57-7577445E0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545690"/>
                <a:ext cx="9982200" cy="5626510"/>
              </a:xfrm>
              <a:prstGeom prst="rect">
                <a:avLst/>
              </a:prstGeom>
              <a:blipFill>
                <a:blip r:embed="rId2"/>
                <a:stretch>
                  <a:fillRect l="-1038" r="-293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89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478C4DFC-3DB3-4E6B-9A57-7577445E03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4900" y="545690"/>
                <a:ext cx="9982200" cy="5626510"/>
              </a:xfrm>
              <a:prstGeom prst="rect">
                <a:avLst/>
              </a:prstGeom>
            </p:spPr>
            <p:txBody>
              <a:bodyPr>
                <a:normAutofit fontScale="85000" lnSpcReduction="1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sz="2800" dirty="0">
                    <a:solidFill>
                      <a:schemeClr val="tx2"/>
                    </a:solidFill>
                  </a:rPr>
                  <a:t>Reynolds sayısı aşağıdaki gibi tanımlanırsa 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𝑅𝑒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1.75 </m:t>
                          </m:r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𝑅𝑒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den>
                      </m:f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150 </m:t>
                          </m:r>
                          <m:d>
                            <m:d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𝑅𝑒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den>
                      </m:f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d>
                            <m:d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d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sz="2800" i="1" dirty="0" err="1">
                    <a:solidFill>
                      <a:schemeClr val="tx2"/>
                    </a:solidFill>
                  </a:rPr>
                  <a:t>Re</a:t>
                </a:r>
                <a:r>
                  <a:rPr lang="tr-TR" sz="2800" i="1" baseline="-25000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i="1" dirty="0">
                    <a:solidFill>
                      <a:schemeClr val="tx2"/>
                    </a:solidFill>
                  </a:rPr>
                  <a:t> </a:t>
                </a:r>
                <a:r>
                  <a:rPr lang="tr-TR" sz="2800" dirty="0">
                    <a:solidFill>
                      <a:schemeClr val="tx2"/>
                    </a:solidFill>
                  </a:rPr>
                  <a:t>&lt; 20 olduğunda (küçük tanecikler), eşitliğinin ilk terimi ihmal edilebilir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tr-TR" sz="2800" i="1" dirty="0" err="1">
                    <a:solidFill>
                      <a:schemeClr val="tx2"/>
                    </a:solidFill>
                  </a:rPr>
                  <a:t>Re</a:t>
                </a:r>
                <a:r>
                  <a:rPr lang="tr-TR" sz="2800" i="1" baseline="-25000" dirty="0" err="1">
                    <a:solidFill>
                      <a:schemeClr val="tx2"/>
                    </a:solidFill>
                  </a:rPr>
                  <a:t>m</a:t>
                </a:r>
                <a:r>
                  <a:rPr lang="tr-TR" sz="2800" i="1" dirty="0">
                    <a:solidFill>
                      <a:schemeClr val="tx2"/>
                    </a:solidFill>
                  </a:rPr>
                  <a:t> </a:t>
                </a:r>
                <a:r>
                  <a:rPr lang="tr-TR" sz="2800" dirty="0">
                    <a:solidFill>
                      <a:schemeClr val="tx2"/>
                    </a:solidFill>
                  </a:rPr>
                  <a:t>&gt; 1000 olduğunda (büyük tanecikler), eşitliğinin ikinci terimi ihmal edilebilir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478C4DFC-3DB3-4E6B-9A57-7577445E0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545690"/>
                <a:ext cx="9982200" cy="5626510"/>
              </a:xfrm>
              <a:prstGeom prst="rect">
                <a:avLst/>
              </a:prstGeom>
              <a:blipFill>
                <a:blip r:embed="rId2"/>
                <a:stretch>
                  <a:fillRect l="-79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132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Basınç düşüşü ve minimum </a:t>
            </a:r>
            <a:r>
              <a:rPr lang="tr-TR" dirty="0" err="1"/>
              <a:t>akışkanlaşma</a:t>
            </a:r>
            <a:r>
              <a:rPr lang="tr-TR" dirty="0"/>
              <a:t> hızı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4990341" cy="472976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Deneysel olarak, ölçüm en yaygın yöntem akışkan hızının kademeli olarak artırılması ve basınç düşüşünü kaydedilmesi.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764" y="2312115"/>
            <a:ext cx="5246391" cy="241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2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Basınç düşüşü ve minimum </a:t>
            </a:r>
            <a:r>
              <a:rPr lang="tr-TR" dirty="0" err="1"/>
              <a:t>akışkanlaşma</a:t>
            </a:r>
            <a:r>
              <a:rPr lang="tr-TR" dirty="0"/>
              <a:t> hızı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4990341" cy="4729766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tx2"/>
                </a:solidFill>
              </a:rPr>
              <a:t>Log-log</a:t>
            </a:r>
            <a:r>
              <a:rPr lang="tr-TR" sz="2800" dirty="0">
                <a:solidFill>
                  <a:schemeClr val="tx2"/>
                </a:solidFill>
              </a:rPr>
              <a:t> koordinatları basınç düşüşü akışkan hızına karşı çizilmesiyle grafik elde edilir.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Akışkanlaştırma hızı sabit yatak ve </a:t>
            </a:r>
            <a:r>
              <a:rPr lang="tr-TR" sz="2800" dirty="0" err="1">
                <a:solidFill>
                  <a:schemeClr val="tx2"/>
                </a:solidFill>
              </a:rPr>
              <a:t>akışkanlaştırılmış</a:t>
            </a:r>
            <a:r>
              <a:rPr lang="tr-TR" sz="2800" dirty="0">
                <a:solidFill>
                  <a:schemeClr val="tx2"/>
                </a:solidFill>
              </a:rPr>
              <a:t> yataklı kısımlarına karşılık gelen düz çizgilerin kesişme noktasıdır.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241" y="2519933"/>
            <a:ext cx="5599769" cy="257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87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Örnek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Hava (ρ = 1,22 Kg /m</a:t>
            </a:r>
            <a:r>
              <a:rPr lang="tr-TR" sz="2800" baseline="30000" dirty="0">
                <a:solidFill>
                  <a:schemeClr val="tx2"/>
                </a:solidFill>
              </a:rPr>
              <a:t>3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el-GR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tr-TR" sz="2800">
                <a:solidFill>
                  <a:schemeClr val="tx2"/>
                </a:solidFill>
              </a:rPr>
              <a:t>= </a:t>
            </a:r>
            <a:r>
              <a:rPr lang="tr-TR" sz="2800" dirty="0">
                <a:solidFill>
                  <a:schemeClr val="tx2"/>
                </a:solidFill>
              </a:rPr>
              <a:t>1.9 x 10</a:t>
            </a:r>
            <a:r>
              <a:rPr lang="tr-TR" sz="2800" baseline="30000" dirty="0">
                <a:solidFill>
                  <a:schemeClr val="tx2"/>
                </a:solidFill>
              </a:rPr>
              <a:t>-5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 err="1">
                <a:solidFill>
                  <a:schemeClr val="tx2"/>
                </a:solidFill>
              </a:rPr>
              <a:t>Pa.s</a:t>
            </a:r>
            <a:r>
              <a:rPr lang="tr-TR" sz="2800" dirty="0">
                <a:solidFill>
                  <a:schemeClr val="tx2"/>
                </a:solidFill>
              </a:rPr>
              <a:t>) çapı 0,5 m ve yüksekliği 2,5 m olan sabit yatakta akıyor.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Yatak çapı 10 mm küresel parçacıklar ile doludur. </a:t>
            </a:r>
            <a:r>
              <a:rPr lang="tr-TR" sz="2800" dirty="0">
                <a:solidFill>
                  <a:schemeClr val="tx2"/>
                </a:solidFill>
                <a:sym typeface="Symbol" panose="05050102010706020507" pitchFamily="18" charset="2"/>
              </a:rPr>
              <a:t>Yatak </a:t>
            </a:r>
            <a:r>
              <a:rPr lang="tr-TR" sz="2800" dirty="0" err="1">
                <a:solidFill>
                  <a:schemeClr val="tx2"/>
                </a:solidFill>
                <a:sym typeface="Symbol" panose="05050102010706020507" pitchFamily="18" charset="2"/>
              </a:rPr>
              <a:t>gözenikliliği</a:t>
            </a:r>
            <a:r>
              <a:rPr lang="tr-TR" sz="2800" dirty="0">
                <a:solidFill>
                  <a:schemeClr val="tx2"/>
                </a:solidFill>
                <a:sym typeface="Symbol" panose="05050102010706020507" pitchFamily="18" charset="2"/>
              </a:rPr>
              <a:t>  0.38. </a:t>
            </a:r>
            <a:r>
              <a:rPr lang="tr-TR" sz="2800" dirty="0">
                <a:solidFill>
                  <a:schemeClr val="tx2"/>
                </a:solidFill>
              </a:rPr>
              <a:t>Hava kütle akış hızı 0.5 kg/s. Basınç düşüşü hesaplanır.</a:t>
            </a:r>
            <a:endParaRPr lang="en-US" sz="2800" dirty="0">
              <a:solidFill>
                <a:schemeClr val="tx2"/>
              </a:solidFill>
            </a:endParaRPr>
          </a:p>
          <a:p>
            <a:pPr marL="0" indent="0" algn="l" rtl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56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Örnek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04900" y="1442434"/>
                <a:ext cx="9982200" cy="4729766"/>
              </a:xfrm>
            </p:spPr>
            <p:txBody>
              <a:bodyPr>
                <a:normAutofit fontScale="70000" lnSpcReduction="20000"/>
              </a:bodyPr>
              <a:lstStyle/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en-US" sz="4000" dirty="0">
                    <a:solidFill>
                      <a:schemeClr val="tx2"/>
                    </a:solidFill>
                  </a:rPr>
                  <a:t>Q  = volumetric flow rate  =</a:t>
                </a:r>
                <a:r>
                  <a:rPr lang="tr-TR" sz="4000" dirty="0">
                    <a:solidFill>
                      <a:schemeClr val="tx2"/>
                    </a:solidFill>
                  </a:rPr>
                  <a:t> m/</a:t>
                </a:r>
                <a:r>
                  <a:rPr lang="el-GR" sz="4000" dirty="0">
                    <a:solidFill>
                      <a:schemeClr val="tx2"/>
                    </a:solidFill>
                    <a:latin typeface="Calibri" panose="020F0502020204030204" pitchFamily="34" charset="0"/>
                  </a:rPr>
                  <a:t>ρ</a:t>
                </a:r>
                <a:r>
                  <a:rPr lang="tr-TR" sz="4000" dirty="0">
                    <a:solidFill>
                      <a:schemeClr val="tx2"/>
                    </a:solidFill>
                    <a:latin typeface="Calibri" panose="020F0502020204030204" pitchFamily="34" charset="0"/>
                  </a:rPr>
                  <a:t> = </a:t>
                </a:r>
                <a:r>
                  <a:rPr lang="en-US" sz="4000" dirty="0">
                    <a:solidFill>
                      <a:schemeClr val="tx2"/>
                    </a:solidFill>
                  </a:rPr>
                  <a:t>0.5/1.22  = 0.41  m</a:t>
                </a:r>
                <a:r>
                  <a:rPr lang="en-US" sz="4000" baseline="30000" dirty="0">
                    <a:solidFill>
                      <a:schemeClr val="tx2"/>
                    </a:solidFill>
                  </a:rPr>
                  <a:t>3</a:t>
                </a:r>
                <a:r>
                  <a:rPr lang="en-US" sz="4000" dirty="0">
                    <a:solidFill>
                      <a:schemeClr val="tx2"/>
                    </a:solidFill>
                  </a:rPr>
                  <a:t>/s</a:t>
                </a: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en-US" sz="4000" dirty="0">
                    <a:solidFill>
                      <a:schemeClr val="tx2"/>
                    </a:solidFill>
                  </a:rPr>
                  <a:t>A  = </a:t>
                </a:r>
                <a:r>
                  <a:rPr lang="el-GR" sz="40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</a:t>
                </a:r>
                <a:r>
                  <a:rPr lang="tr-TR" sz="40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>
                    <a:solidFill>
                      <a:schemeClr val="tx2"/>
                    </a:solidFill>
                  </a:rPr>
                  <a:t>D</a:t>
                </a:r>
                <a:r>
                  <a:rPr lang="en-US" sz="4000" baseline="30000" dirty="0">
                    <a:solidFill>
                      <a:schemeClr val="tx2"/>
                    </a:solidFill>
                  </a:rPr>
                  <a:t>2</a:t>
                </a:r>
                <a:r>
                  <a:rPr lang="en-US" sz="4000" dirty="0">
                    <a:solidFill>
                      <a:schemeClr val="tx2"/>
                    </a:solidFill>
                  </a:rPr>
                  <a:t>/4  = </a:t>
                </a:r>
                <a:r>
                  <a:rPr lang="el-GR" sz="40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</a:t>
                </a:r>
                <a:r>
                  <a:rPr lang="tr-TR" sz="40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>
                    <a:solidFill>
                      <a:schemeClr val="tx2"/>
                    </a:solidFill>
                  </a:rPr>
                  <a:t>(0.5)</a:t>
                </a:r>
                <a:r>
                  <a:rPr lang="en-US" sz="4000" baseline="30000" dirty="0">
                    <a:solidFill>
                      <a:schemeClr val="tx2"/>
                    </a:solidFill>
                  </a:rPr>
                  <a:t>2</a:t>
                </a:r>
                <a:r>
                  <a:rPr lang="en-US" sz="4000" dirty="0">
                    <a:solidFill>
                      <a:schemeClr val="tx2"/>
                    </a:solidFill>
                  </a:rPr>
                  <a:t> /4  = 0.1963  m</a:t>
                </a:r>
                <a:r>
                  <a:rPr lang="en-US" sz="4000" baseline="30000" dirty="0">
                    <a:solidFill>
                      <a:schemeClr val="tx2"/>
                    </a:solidFill>
                  </a:rPr>
                  <a:t>2</a:t>
                </a: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tr-TR" sz="40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4000">
                    <a:solidFill>
                      <a:schemeClr val="tx2"/>
                    </a:solidFill>
                  </a:rPr>
                  <a:t>  </a:t>
                </a:r>
                <a:r>
                  <a:rPr lang="en-US" sz="4000" dirty="0">
                    <a:solidFill>
                      <a:schemeClr val="tx2"/>
                    </a:solidFill>
                  </a:rPr>
                  <a:t>=  Q/A  = 0.41</a:t>
                </a:r>
                <a:r>
                  <a:rPr lang="tr-TR" sz="4000" dirty="0">
                    <a:solidFill>
                      <a:schemeClr val="tx2"/>
                    </a:solidFill>
                  </a:rPr>
                  <a:t> </a:t>
                </a:r>
                <a:r>
                  <a:rPr lang="en-US" sz="4000" dirty="0">
                    <a:solidFill>
                      <a:schemeClr val="tx2"/>
                    </a:solidFill>
                  </a:rPr>
                  <a:t>/</a:t>
                </a:r>
                <a:r>
                  <a:rPr lang="tr-TR" sz="4000" dirty="0">
                    <a:solidFill>
                      <a:schemeClr val="tx2"/>
                    </a:solidFill>
                  </a:rPr>
                  <a:t> </a:t>
                </a:r>
                <a:r>
                  <a:rPr lang="en-US" sz="4000" dirty="0">
                    <a:solidFill>
                      <a:schemeClr val="tx2"/>
                    </a:solidFill>
                  </a:rPr>
                  <a:t>0.1963  =  2.1 m/s</a:t>
                </a:r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sz="40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150</m:t>
                          </m:r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sSubSup>
                            <m:sSubSup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e>
                            <m:sup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tr-TR" sz="40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1,75 </m:t>
                          </m:r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sSup>
                            <m:sSup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den>
                      </m:f>
                      <m:f>
                        <m:fPr>
                          <m:ctrlP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num>
                        <m:den>
                          <m:sSup>
                            <m:sSup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4000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900" y="1442434"/>
                <a:ext cx="9982200" cy="4729766"/>
              </a:xfrm>
              <a:blipFill>
                <a:blip r:embed="rId2"/>
                <a:stretch>
                  <a:fillRect l="-19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304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Örnek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04900" y="1442434"/>
                <a:ext cx="9982200" cy="4729766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sz="40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150</m:t>
                          </m:r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sSubSup>
                            <m:sSubSup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e>
                            <m:sup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tr-TR" sz="40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1,75 </m:t>
                          </m:r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sSup>
                            <m:sSup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den>
                      </m:f>
                      <m:f>
                        <m:fPr>
                          <m:ctrlP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tr-TR" sz="4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num>
                        <m:den>
                          <m:sSup>
                            <m:sSupPr>
                              <m:ctrlP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tr-TR" sz="4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4000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r>
                  <a:rPr lang="en-US" sz="4000" i="1" dirty="0">
                    <a:solidFill>
                      <a:schemeClr val="tx2"/>
                    </a:solidFill>
                    <a:latin typeface="Calibri" panose="020F0502020204030204" pitchFamily="34" charset="0"/>
                  </a:rPr>
                  <a:t>∆</a:t>
                </a:r>
                <a:r>
                  <a:rPr lang="tr-TR" sz="4000" i="1" dirty="0">
                    <a:solidFill>
                      <a:schemeClr val="tx2"/>
                    </a:solidFill>
                    <a:latin typeface="Calibri" panose="020F0502020204030204" pitchFamily="34" charset="0"/>
                  </a:rPr>
                  <a:t>P </a:t>
                </a:r>
                <a:r>
                  <a:rPr lang="en-US" sz="4000" dirty="0">
                    <a:solidFill>
                      <a:schemeClr val="tx2"/>
                    </a:solidFill>
                  </a:rPr>
                  <a:t>=</a:t>
                </a:r>
                <a:r>
                  <a:rPr lang="tr-TR" sz="4000" dirty="0">
                    <a:solidFill>
                      <a:schemeClr val="tx2"/>
                    </a:solidFill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40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40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150</m:t>
                        </m:r>
                        <m:r>
                          <a:rPr lang="tr-TR" sz="40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tr-TR" sz="40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1.9</m:t>
                        </m:r>
                        <m:r>
                          <a:rPr lang="tr-TR" sz="400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tr-TR" sz="40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40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tr-TR" sz="40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−5</m:t>
                            </m:r>
                          </m:sup>
                        </m:sSup>
                        <m:r>
                          <a:rPr lang="tr-TR" sz="40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 2.1</m:t>
                        </m:r>
                      </m:num>
                      <m:den>
                        <m:sSup>
                          <m:sSupPr>
                            <m:ctrlPr>
                              <a:rPr lang="tr-TR" sz="400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40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0.01</m:t>
                            </m:r>
                          </m:e>
                          <m:sup>
                            <m:r>
                              <a:rPr lang="tr-TR" sz="40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lang="tr-TR" sz="40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4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4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(1−</m:t>
                            </m:r>
                            <m:r>
                              <a:rPr lang="tr-TR" sz="40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0.38</m:t>
                            </m:r>
                            <m:r>
                              <a:rPr lang="tr-TR" sz="4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tr-TR" sz="4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r-TR" sz="4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40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0.38</m:t>
                            </m:r>
                          </m:e>
                          <m:sup>
                            <m:r>
                              <a:rPr lang="tr-TR" sz="4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tr-TR" sz="40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tr-TR" sz="40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40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1,75</m:t>
                        </m:r>
                        <m:r>
                          <a:rPr lang="tr-TR" sz="40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tr-TR" sz="40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1.22</m:t>
                        </m:r>
                        <m:r>
                          <a:rPr lang="tr-TR" sz="40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tr-TR" sz="4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40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2.1</m:t>
                            </m:r>
                          </m:e>
                          <m:sup>
                            <m:r>
                              <a:rPr lang="tr-TR" sz="4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sz="40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0.01</m:t>
                        </m:r>
                      </m:den>
                    </m:f>
                    <m:f>
                      <m:fPr>
                        <m:ctrlPr>
                          <a:rPr lang="tr-TR" sz="40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40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tr-TR" sz="40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0.38</m:t>
                        </m:r>
                      </m:num>
                      <m:den>
                        <m:sSup>
                          <m:sSupPr>
                            <m:ctrlPr>
                              <a:rPr lang="tr-TR" sz="4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40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0.38</m:t>
                            </m:r>
                          </m:e>
                          <m:sup>
                            <m:r>
                              <a:rPr lang="tr-TR" sz="4000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tr-TR" sz="40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) 2.5</m:t>
                    </m:r>
                  </m:oMath>
                </a14:m>
                <a:r>
                  <a:rPr lang="tr-TR" sz="4000" dirty="0">
                    <a:solidFill>
                      <a:schemeClr val="tx2"/>
                    </a:solidFill>
                  </a:rPr>
                  <a:t> </a:t>
                </a:r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r>
                  <a:rPr lang="tr-TR" sz="4000" dirty="0">
                    <a:solidFill>
                      <a:schemeClr val="tx2"/>
                    </a:solidFill>
                  </a:rPr>
                  <a:t>   = (59,85 x 7,00 + 941,535 x 11,3) x 2,5= </a:t>
                </a:r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r>
                  <a:rPr lang="tr-TR" sz="4000" dirty="0">
                    <a:solidFill>
                      <a:schemeClr val="tx2"/>
                    </a:solidFill>
                  </a:rPr>
                  <a:t>   = 11058 x 2,5 = 27645 </a:t>
                </a:r>
                <a:r>
                  <a:rPr lang="tr-TR" sz="4000" dirty="0" err="1">
                    <a:solidFill>
                      <a:schemeClr val="tx2"/>
                    </a:solidFill>
                  </a:rPr>
                  <a:t>pa</a:t>
                </a:r>
                <a:endParaRPr lang="tr-TR" sz="4000" dirty="0">
                  <a:solidFill>
                    <a:schemeClr val="tx2"/>
                  </a:solidFill>
                </a:endParaRPr>
              </a:p>
              <a:p>
                <a:pPr marL="0" indent="0" algn="l" rtl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4900" y="1442434"/>
                <a:ext cx="9982200" cy="4729766"/>
              </a:xfrm>
              <a:blipFill>
                <a:blip r:embed="rId2"/>
                <a:stretch>
                  <a:fillRect l="-2381" b="-18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636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Akışkanlaştırma</a:t>
            </a:r>
            <a:r>
              <a:rPr lang="tr-TR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İşlemi</a:t>
            </a:r>
            <a:endParaRPr lang="en-US" sz="36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6704082" cy="5048518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Küçük taneciklerden 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oluşan bir dolgulu yatakta, </a:t>
            </a:r>
            <a:r>
              <a:rPr lang="tr-TR" sz="2800" dirty="0">
                <a:solidFill>
                  <a:srgbClr val="7030A0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bir akışkan 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(bir sıvı veya gazın), tabandan girip </a:t>
            </a:r>
            <a:r>
              <a:rPr lang="tr-TR" sz="2800" dirty="0">
                <a:solidFill>
                  <a:srgbClr val="FF0000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düşük hızlarda 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gözenekli (</a:t>
            </a:r>
            <a:r>
              <a:rPr lang="tr-TR" sz="2800" dirty="0" err="1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poröz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) katı taneciklerden geçmesi halinde </a:t>
            </a:r>
            <a:r>
              <a:rPr lang="tr-TR" sz="2800" dirty="0">
                <a:solidFill>
                  <a:srgbClr val="0070C0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tanecikler hareket etmez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, fakat </a:t>
            </a:r>
            <a:r>
              <a:rPr lang="tr-T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akımda basınç düşmesi gözlenir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981" y="1621932"/>
            <a:ext cx="3678973" cy="449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59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Akışkan Yatak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724" y="0"/>
            <a:ext cx="5972951" cy="679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51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Akışkan Yatak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076" y="624681"/>
            <a:ext cx="8534591" cy="593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23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4BF0A93B-50D4-4BDD-B28E-EC108CA81AC7}"/>
              </a:ext>
            </a:extLst>
          </p:cNvPr>
          <p:cNvSpPr txBox="1">
            <a:spLocks/>
          </p:cNvSpPr>
          <p:nvPr/>
        </p:nvSpPr>
        <p:spPr>
          <a:xfrm>
            <a:off x="1104900" y="526473"/>
            <a:ext cx="6704082" cy="59644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Küçük taneciklerden oluşan bir dolgulu yatakta, bir akışkan </a:t>
            </a:r>
            <a:r>
              <a:rPr lang="tr-TR" sz="2800" dirty="0">
                <a:solidFill>
                  <a:srgbClr val="FF0000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yeterli bir hızda 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tabandan girip tanecikler arasından yukarıya doğru aktığında, </a:t>
            </a:r>
            <a:r>
              <a:rPr lang="tr-TR" sz="2800" dirty="0">
                <a:solidFill>
                  <a:srgbClr val="0070C0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tanecikler yukarıya doğru itilir,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800" dirty="0">
                <a:solidFill>
                  <a:srgbClr val="00B050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yatak genişler 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ve </a:t>
            </a:r>
            <a:r>
              <a:rPr lang="tr-TR" sz="2800" b="1" spc="3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akışkanlaşmış</a:t>
            </a:r>
            <a:r>
              <a:rPr lang="tr-TR" sz="2800" dirty="0">
                <a:solidFill>
                  <a:schemeClr val="tx2"/>
                </a:solidFill>
                <a:latin typeface="Euphemia" panose="020B0503040102020104" pitchFamily="34" charset="0"/>
                <a:ea typeface="Verdana" pitchFamily="34" charset="0"/>
                <a:cs typeface="Verdana" pitchFamily="34" charset="0"/>
              </a:rPr>
              <a:t> olur. 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1232CF31-1D94-4554-B6B7-8B84DFF8C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981" y="1621932"/>
            <a:ext cx="3678973" cy="449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8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4BF0A93B-50D4-4BDD-B28E-EC108CA81AC7}"/>
              </a:ext>
            </a:extLst>
          </p:cNvPr>
          <p:cNvSpPr txBox="1">
            <a:spLocks/>
          </p:cNvSpPr>
          <p:nvPr/>
        </p:nvSpPr>
        <p:spPr>
          <a:xfrm>
            <a:off x="1104900" y="526473"/>
            <a:ext cx="6704082" cy="59644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Akışkanlaştırma</a:t>
            </a:r>
            <a:r>
              <a:rPr lang="tr-T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işlemi</a:t>
            </a:r>
            <a:r>
              <a:rPr lang="tr-TR" sz="2800" dirty="0">
                <a:solidFill>
                  <a:schemeClr val="tx2"/>
                </a:solidFill>
              </a:rPr>
              <a:t>, fan aracılığıyla basınçlandırılan havanın veya pompa aracılığıyla basınçlandırılan </a:t>
            </a:r>
            <a:r>
              <a:rPr lang="tr-TR" sz="2800" dirty="0">
                <a:solidFill>
                  <a:srgbClr val="0070C0"/>
                </a:solidFill>
              </a:rPr>
              <a:t>akışkanın</a:t>
            </a:r>
            <a:r>
              <a:rPr lang="tr-TR" sz="2800" dirty="0">
                <a:solidFill>
                  <a:schemeClr val="tx2"/>
                </a:solidFill>
              </a:rPr>
              <a:t>; </a:t>
            </a:r>
            <a:r>
              <a:rPr lang="tr-TR" sz="2800" dirty="0" err="1">
                <a:solidFill>
                  <a:schemeClr val="tx2"/>
                </a:solidFill>
              </a:rPr>
              <a:t>akışkanlaştırılmak</a:t>
            </a:r>
            <a:r>
              <a:rPr lang="tr-TR" sz="2800" dirty="0">
                <a:solidFill>
                  <a:schemeClr val="tx2"/>
                </a:solidFill>
              </a:rPr>
              <a:t> istenen </a:t>
            </a:r>
            <a:r>
              <a:rPr lang="tr-TR" sz="2800" dirty="0">
                <a:solidFill>
                  <a:srgbClr val="FF0000"/>
                </a:solidFill>
              </a:rPr>
              <a:t>katı parçacıkları </a:t>
            </a:r>
            <a:r>
              <a:rPr lang="tr-TR" sz="2800" dirty="0">
                <a:solidFill>
                  <a:schemeClr val="tx2"/>
                </a:solidFill>
              </a:rPr>
              <a:t>arasından, ürüne etki eden yer </a:t>
            </a:r>
            <a:r>
              <a:rPr lang="tr-TR" sz="2800" dirty="0">
                <a:solidFill>
                  <a:srgbClr val="00B050"/>
                </a:solidFill>
              </a:rPr>
              <a:t>çekimi kuvvetini yenecek </a:t>
            </a:r>
            <a:r>
              <a:rPr lang="tr-TR" sz="2800" dirty="0">
                <a:solidFill>
                  <a:schemeClr val="tx2"/>
                </a:solidFill>
              </a:rPr>
              <a:t>kadar yüksek hızla geçirilerek, </a:t>
            </a:r>
            <a:r>
              <a:rPr lang="tr-TR" sz="2800" dirty="0">
                <a:solidFill>
                  <a:srgbClr val="7030A0"/>
                </a:solidFill>
              </a:rPr>
              <a:t>parçacıkların askıda </a:t>
            </a:r>
            <a:r>
              <a:rPr lang="tr-TR" sz="2800" dirty="0">
                <a:solidFill>
                  <a:schemeClr val="tx2"/>
                </a:solidFill>
              </a:rPr>
              <a:t>tutulmasıdır.</a:t>
            </a: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1232CF31-1D94-4554-B6B7-8B84DFF8C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981" y="1621932"/>
            <a:ext cx="3678973" cy="449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0EB835C5-43A2-46DE-8274-E12BCCA3520B}"/>
              </a:ext>
            </a:extLst>
          </p:cNvPr>
          <p:cNvSpPr txBox="1">
            <a:spLocks/>
          </p:cNvSpPr>
          <p:nvPr/>
        </p:nvSpPr>
        <p:spPr>
          <a:xfrm>
            <a:off x="1104900" y="540327"/>
            <a:ext cx="9982200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Yüksek basınçlı bir fan ya da kompresör yardımıyla yukarıya doğru beslenen </a:t>
            </a:r>
            <a:r>
              <a:rPr lang="tr-TR" sz="2800" dirty="0">
                <a:solidFill>
                  <a:srgbClr val="FF0000"/>
                </a:solidFill>
              </a:rPr>
              <a:t>akış hızı arttırıldıkça</a:t>
            </a:r>
            <a:r>
              <a:rPr lang="tr-TR" sz="2800" dirty="0">
                <a:solidFill>
                  <a:schemeClr val="tx2"/>
                </a:solidFill>
              </a:rPr>
              <a:t>, beslenen </a:t>
            </a:r>
            <a:r>
              <a:rPr lang="tr-TR" sz="2800" dirty="0">
                <a:solidFill>
                  <a:srgbClr val="0070C0"/>
                </a:solidFill>
              </a:rPr>
              <a:t>akışkan parçacıklara</a:t>
            </a:r>
            <a:r>
              <a:rPr lang="tr-TR" sz="2800" dirty="0">
                <a:solidFill>
                  <a:schemeClr val="tx2"/>
                </a:solidFill>
              </a:rPr>
              <a:t> daha </a:t>
            </a:r>
            <a:r>
              <a:rPr lang="tr-TR" sz="2800" dirty="0">
                <a:solidFill>
                  <a:srgbClr val="7030A0"/>
                </a:solidFill>
              </a:rPr>
              <a:t>fazla kuvvet uygulayarak </a:t>
            </a:r>
            <a:r>
              <a:rPr lang="tr-TR" sz="2800" dirty="0">
                <a:solidFill>
                  <a:schemeClr val="tx2"/>
                </a:solidFill>
              </a:rPr>
              <a:t>parçacıkların arasındaki </a:t>
            </a:r>
            <a:r>
              <a:rPr lang="tr-TR" sz="2800" dirty="0">
                <a:solidFill>
                  <a:srgbClr val="FF0000"/>
                </a:solidFill>
              </a:rPr>
              <a:t>yerçekiminden </a:t>
            </a:r>
            <a:r>
              <a:rPr lang="tr-TR" sz="2800" dirty="0">
                <a:solidFill>
                  <a:schemeClr val="tx2"/>
                </a:solidFill>
              </a:rPr>
              <a:t>kaynaklanan </a:t>
            </a:r>
            <a:r>
              <a:rPr lang="tr-TR" sz="2800" dirty="0">
                <a:solidFill>
                  <a:srgbClr val="00B050"/>
                </a:solidFill>
              </a:rPr>
              <a:t>sürtünme kuvvetlerini azaltır</a:t>
            </a:r>
            <a:r>
              <a:rPr lang="tr-TR" sz="2800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Hız daha da arttırıldığında </a:t>
            </a:r>
            <a:r>
              <a:rPr lang="tr-TR" sz="2800" dirty="0">
                <a:solidFill>
                  <a:schemeClr val="tx2"/>
                </a:solidFill>
              </a:rPr>
              <a:t>parçacıkların üzerindeki kaldırma kuvveti yerçekimini dengeleyerek yukarı doğru akan akışkan içinde parçacıkların asılı kalmasını sağlar. </a:t>
            </a:r>
          </a:p>
        </p:txBody>
      </p:sp>
    </p:spTree>
    <p:extLst>
      <p:ext uri="{BB962C8B-B14F-4D97-AF65-F5344CB8AC3E}">
        <p14:creationId xmlns:p14="http://schemas.microsoft.com/office/powerpoint/2010/main" val="202323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0EB835C5-43A2-46DE-8274-E12BCCA3520B}"/>
              </a:ext>
            </a:extLst>
          </p:cNvPr>
          <p:cNvSpPr txBox="1">
            <a:spLocks/>
          </p:cNvSpPr>
          <p:nvPr/>
        </p:nvSpPr>
        <p:spPr>
          <a:xfrm>
            <a:off x="1104900" y="540327"/>
            <a:ext cx="9982200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durumda yatağı oluşturan parçacıklar akışkan özellikleri sergilemeye başlamıştır ve bu durum </a:t>
            </a:r>
            <a:r>
              <a:rPr lang="tr-TR" sz="2800" b="1" dirty="0">
                <a:solidFill>
                  <a:schemeClr val="tx2"/>
                </a:solidFill>
              </a:rPr>
              <a:t>“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minimum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akışkanlaştırma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hızı koşulu</a:t>
            </a:r>
            <a:r>
              <a:rPr lang="tr-TR" sz="2800" dirty="0">
                <a:solidFill>
                  <a:schemeClr val="tx2"/>
                </a:solidFill>
              </a:rPr>
              <a:t>”, bu koşulu sağlayan gaz hızı da “minimum </a:t>
            </a:r>
            <a:r>
              <a:rPr lang="tr-TR" sz="2800" dirty="0" err="1">
                <a:solidFill>
                  <a:schemeClr val="tx2"/>
                </a:solidFill>
              </a:rPr>
              <a:t>akışkanlaştırma</a:t>
            </a:r>
            <a:r>
              <a:rPr lang="tr-TR" sz="2800" b="1" dirty="0">
                <a:solidFill>
                  <a:schemeClr val="tx2"/>
                </a:solidFill>
              </a:rPr>
              <a:t> hızı” </a:t>
            </a:r>
            <a:r>
              <a:rPr lang="tr-TR" sz="2800" dirty="0">
                <a:solidFill>
                  <a:schemeClr val="tx2"/>
                </a:solidFill>
              </a:rPr>
              <a:t>olarak tanımlanır.</a:t>
            </a:r>
          </a:p>
        </p:txBody>
      </p:sp>
    </p:spTree>
    <p:extLst>
      <p:ext uri="{BB962C8B-B14F-4D97-AF65-F5344CB8AC3E}">
        <p14:creationId xmlns:p14="http://schemas.microsoft.com/office/powerpoint/2010/main" val="313859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dirty="0">
                <a:solidFill>
                  <a:srgbClr val="00B050"/>
                </a:solidFill>
              </a:rPr>
              <a:t>Yataklarda </a:t>
            </a:r>
            <a:r>
              <a:rPr lang="tr-TR" sz="3600" dirty="0" err="1">
                <a:solidFill>
                  <a:srgbClr val="00B050"/>
                </a:solidFill>
              </a:rPr>
              <a:t>Akışkanlaşma</a:t>
            </a:r>
            <a:r>
              <a:rPr lang="tr-TR" sz="3600" dirty="0">
                <a:solidFill>
                  <a:srgbClr val="00B050"/>
                </a:solidFill>
              </a:rPr>
              <a:t> Tipleri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3"/>
            <a:ext cx="9982200" cy="5125791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İki tip </a:t>
            </a:r>
            <a:r>
              <a:rPr lang="tr-TR" sz="2800" dirty="0" err="1">
                <a:solidFill>
                  <a:schemeClr val="tx2"/>
                </a:solidFill>
              </a:rPr>
              <a:t>akışkanlaşma</a:t>
            </a:r>
            <a:r>
              <a:rPr lang="tr-TR" sz="2800" dirty="0">
                <a:solidFill>
                  <a:schemeClr val="tx2"/>
                </a:solidFill>
              </a:rPr>
              <a:t> meydana gelebilir; </a:t>
            </a:r>
            <a:r>
              <a:rPr lang="tr-TR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tanecikli (</a:t>
            </a:r>
            <a:r>
              <a:rPr 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particulate</a:t>
            </a:r>
            <a:r>
              <a:rPr lang="tr-TR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tr-TR" sz="28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akışkanlaşma</a:t>
            </a:r>
            <a:r>
              <a:rPr lang="tr-TR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kabarcıklı (</a:t>
            </a:r>
            <a:r>
              <a:rPr lang="tr-TR" sz="28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bubbling</a:t>
            </a:r>
            <a:r>
              <a:rPr 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tr-TR" sz="28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akışkanlaşma</a:t>
            </a:r>
            <a:r>
              <a:rPr lang="tr-TR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Tanecikli </a:t>
            </a:r>
            <a:r>
              <a:rPr lang="tr-TR" sz="28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akışkanlaşmada</a:t>
            </a:r>
            <a:r>
              <a:rPr lang="tr-TR" sz="2800" dirty="0">
                <a:solidFill>
                  <a:schemeClr val="tx2"/>
                </a:solidFill>
              </a:rPr>
              <a:t>, akışkan hızı arttırıldığında, </a:t>
            </a:r>
            <a:r>
              <a:rPr lang="tr-TR" sz="2800" dirty="0">
                <a:solidFill>
                  <a:srgbClr val="FF0000"/>
                </a:solidFill>
              </a:rPr>
              <a:t>yatak genişlemeye devam eder </a:t>
            </a:r>
            <a:r>
              <a:rPr lang="tr-TR" sz="2800" dirty="0">
                <a:solidFill>
                  <a:schemeClr val="tx2"/>
                </a:solidFill>
              </a:rPr>
              <a:t>ve bir süre </a:t>
            </a:r>
            <a:r>
              <a:rPr lang="tr-TR" sz="2800" dirty="0">
                <a:solidFill>
                  <a:srgbClr val="0070C0"/>
                </a:solidFill>
              </a:rPr>
              <a:t>düzgün dağılımlı </a:t>
            </a:r>
            <a:r>
              <a:rPr lang="tr-TR" sz="2800" dirty="0">
                <a:solidFill>
                  <a:schemeClr val="tx2"/>
                </a:solidFill>
              </a:rPr>
              <a:t>(homojen) kalır.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Tanecikler</a:t>
            </a:r>
            <a:r>
              <a:rPr lang="tr-TR" sz="2800" dirty="0">
                <a:solidFill>
                  <a:schemeClr val="tx2"/>
                </a:solidFill>
              </a:rPr>
              <a:t> biri birlerinden gittikçe uzaklaşır ve hareketleri daha hızlı olur. </a:t>
            </a:r>
          </a:p>
        </p:txBody>
      </p:sp>
    </p:spTree>
    <p:extLst>
      <p:ext uri="{BB962C8B-B14F-4D97-AF65-F5344CB8AC3E}">
        <p14:creationId xmlns:p14="http://schemas.microsoft.com/office/powerpoint/2010/main" val="2848285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1645</Words>
  <Application>Microsoft Office PowerPoint</Application>
  <PresentationFormat>Widescreen</PresentationFormat>
  <Paragraphs>159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Arial</vt:lpstr>
      <vt:lpstr>Bell MT</vt:lpstr>
      <vt:lpstr>Calibri</vt:lpstr>
      <vt:lpstr>Cambria</vt:lpstr>
      <vt:lpstr>Cambria Math</vt:lpstr>
      <vt:lpstr>Comic Sans MS</vt:lpstr>
      <vt:lpstr>Euphemia</vt:lpstr>
      <vt:lpstr>Plantagenet Cherokee</vt:lpstr>
      <vt:lpstr>Symbol</vt:lpstr>
      <vt:lpstr>Times New Roman</vt:lpstr>
      <vt:lpstr>Wingdings</vt:lpstr>
      <vt:lpstr>Academic Literature 16x9</vt:lpstr>
      <vt:lpstr>GDM 403  Temel İşlemler Uygulamalari  Akışkan yatak </vt:lpstr>
      <vt:lpstr>Bu hafta</vt:lpstr>
      <vt:lpstr>Tanım</vt:lpstr>
      <vt:lpstr>Akışkanlaştırma İşlemi</vt:lpstr>
      <vt:lpstr>PowerPoint Presentation</vt:lpstr>
      <vt:lpstr>PowerPoint Presentation</vt:lpstr>
      <vt:lpstr>PowerPoint Presentation</vt:lpstr>
      <vt:lpstr>PowerPoint Presentation</vt:lpstr>
      <vt:lpstr>Yataklarda Akışkanlaşma Tipleri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Dolgulu Yataklarda Tanecikler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Akışkan hızı-Basınç Düşüşü</vt:lpstr>
      <vt:lpstr>PowerPoint Presentation</vt:lpstr>
      <vt:lpstr>PowerPoint Presentation</vt:lpstr>
      <vt:lpstr>Basınç düşüşü</vt:lpstr>
      <vt:lpstr>PowerPoint Presentation</vt:lpstr>
      <vt:lpstr>Basınç düşüşü ve minimum akışkanlaşma hızı</vt:lpstr>
      <vt:lpstr>PowerPoint Presentation</vt:lpstr>
      <vt:lpstr>Basınç düşüşü ve minimum akışkanlaşma hızı</vt:lpstr>
      <vt:lpstr>PowerPoint Presentation</vt:lpstr>
      <vt:lpstr>PowerPoint Presentation</vt:lpstr>
      <vt:lpstr>Basınç düşüşü ve minimum akışkanlaşma hızı</vt:lpstr>
      <vt:lpstr>Basınç düşüşü ve minimum akışkanlaşma hızı</vt:lpstr>
      <vt:lpstr>Örnek</vt:lpstr>
      <vt:lpstr>Örnek</vt:lpstr>
      <vt:lpstr>Örnek</vt:lpstr>
      <vt:lpstr>Akışkan Yatak</vt:lpstr>
      <vt:lpstr>Akışkan Yatak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2026-04-07T06:38:06Z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