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54"/>
  </p:notesMasterIdLst>
  <p:handoutMasterIdLst>
    <p:handoutMasterId r:id="rId55"/>
  </p:handoutMasterIdLst>
  <p:sldIdLst>
    <p:sldId id="256" r:id="rId3"/>
    <p:sldId id="418" r:id="rId4"/>
    <p:sldId id="285" r:id="rId5"/>
    <p:sldId id="286" r:id="rId6"/>
    <p:sldId id="287" r:id="rId7"/>
    <p:sldId id="330" r:id="rId8"/>
    <p:sldId id="301" r:id="rId9"/>
    <p:sldId id="412" r:id="rId10"/>
    <p:sldId id="420" r:id="rId11"/>
    <p:sldId id="337" r:id="rId12"/>
    <p:sldId id="438" r:id="rId13"/>
    <p:sldId id="413" r:id="rId14"/>
    <p:sldId id="417" r:id="rId15"/>
    <p:sldId id="416" r:id="rId16"/>
    <p:sldId id="415" r:id="rId17"/>
    <p:sldId id="414" r:id="rId18"/>
    <p:sldId id="334" r:id="rId19"/>
    <p:sldId id="406" r:id="rId20"/>
    <p:sldId id="408" r:id="rId21"/>
    <p:sldId id="411" r:id="rId22"/>
    <p:sldId id="335" r:id="rId23"/>
    <p:sldId id="409" r:id="rId24"/>
    <p:sldId id="410" r:id="rId25"/>
    <p:sldId id="407" r:id="rId26"/>
    <p:sldId id="336" r:id="rId27"/>
    <p:sldId id="338" r:id="rId28"/>
    <p:sldId id="291" r:id="rId29"/>
    <p:sldId id="331" r:id="rId30"/>
    <p:sldId id="292" r:id="rId31"/>
    <p:sldId id="293" r:id="rId32"/>
    <p:sldId id="332" r:id="rId33"/>
    <p:sldId id="294" r:id="rId34"/>
    <p:sldId id="333" r:id="rId35"/>
    <p:sldId id="429" r:id="rId36"/>
    <p:sldId id="430" r:id="rId37"/>
    <p:sldId id="431" r:id="rId38"/>
    <p:sldId id="436" r:id="rId39"/>
    <p:sldId id="432" r:id="rId40"/>
    <p:sldId id="433" r:id="rId41"/>
    <p:sldId id="434" r:id="rId42"/>
    <p:sldId id="295" r:id="rId43"/>
    <p:sldId id="302" r:id="rId44"/>
    <p:sldId id="296" r:id="rId45"/>
    <p:sldId id="428" r:id="rId46"/>
    <p:sldId id="315" r:id="rId47"/>
    <p:sldId id="316" r:id="rId48"/>
    <p:sldId id="298" r:id="rId49"/>
    <p:sldId id="300" r:id="rId50"/>
    <p:sldId id="437" r:id="rId51"/>
    <p:sldId id="426" r:id="rId52"/>
    <p:sldId id="427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Churchill </a:t>
            </a:r>
            <a:r>
              <a:rPr lang="tr-TR" dirty="0" err="1"/>
              <a:t>Correlation</a:t>
            </a:r>
            <a:r>
              <a:rPr lang="tr-TR" dirty="0"/>
              <a:t> </a:t>
            </a:r>
            <a:r>
              <a:rPr lang="tr-TR" dirty="0" err="1"/>
              <a:t>elkave</a:t>
            </a:r>
            <a:r>
              <a:rPr lang="tr-TR"/>
              <a:t> edilmesi gerek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540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http://www.mycheme.com/liquid-pressure-drop-spreadsheet/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Y" smtClean="0"/>
              <a:t>44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8404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2-1%20pipe%20flow%20friction%20factor%20I.x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2%20Liquid%20Linesizing%20Rev1A.xls" TargetMode="External"/><Relationship Id="rId4" Type="http://schemas.openxmlformats.org/officeDocument/2006/relationships/hyperlink" Target="2-2%20friction%20factor%20pipe%20flow%20II.xls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../1.%20Borularda%20ak&#305;&#351;%20ve%20bas&#305;n&#231;%20d&#252;&#351;mesi/Kullanm&#305;&#351;/Makine%20LabII%20Deney.pdf" TargetMode="External"/><Relationship Id="rId2" Type="http://schemas.openxmlformats.org/officeDocument/2006/relationships/hyperlink" Target="../1.%20Borularda%20ak&#305;&#351;%20ve%20bas&#305;n&#231;%20d&#252;&#351;mesi/Kullanm&#305;&#351;/BASIN&#199;%20KAYIPLARI%20E&#286;&#304;T&#304;M%20SET&#304;.do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hyperlink" Target="../1.%20Borularda%20ak&#305;&#351;%20ve%20bas&#305;n&#231;%20d&#252;&#351;mesi/Kullanm&#305;&#351;/uygulama-5-gida-muh-isl-lab%20DA&#304;RESEL%20ARAKES&#304;TL&#304;%20BORULARDA%20AKI&#350;.doc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ineeringexceltemplates.com/blog.aspx?categoryid=4" TargetMode="External"/><Relationship Id="rId7" Type="http://schemas.openxmlformats.org/officeDocument/2006/relationships/hyperlink" Target="http://www.mecaflux.com/en/Bernoulli.htm" TargetMode="External"/><Relationship Id="rId2" Type="http://schemas.openxmlformats.org/officeDocument/2006/relationships/hyperlink" Target="http://www.brighthubengineering.com/hydraulics-civil-engineering/84765-pipe-flowhead-lossfriction-factor-calculat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oymech.co.uk/Related/Fluids/Fluids_Pipe.html" TargetMode="External"/><Relationship Id="rId5" Type="http://schemas.openxmlformats.org/officeDocument/2006/relationships/hyperlink" Target="http://www.scielo.org.za/scielo.php?pid=S0038-223X2013001200009&amp;script=sci_arttext" TargetMode="External"/><Relationship Id="rId4" Type="http://schemas.openxmlformats.org/officeDocument/2006/relationships/hyperlink" Target="http://www.engineeringexcelspreadsheets.com/tag/pipe-flow-calculator/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Books/Modeling/COMPUTER%20APPLICATIONS%20IN%20FOOD%20TECHNOLOGY.pdf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1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 </a:t>
            </a:r>
            <a:r>
              <a:rPr lang="tr-TR" dirty="0">
                <a:solidFill>
                  <a:srgbClr val="FF0000"/>
                </a:solidFill>
              </a:rPr>
              <a:t>Borularda Akış ve 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Basınç Düşmesi 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06" y="0"/>
            <a:ext cx="2010857" cy="2010857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36" y="1852044"/>
            <a:ext cx="5243991" cy="361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u="sng" dirty="0">
                <a:solidFill>
                  <a:schemeClr val="tx2"/>
                </a:solidFill>
              </a:rPr>
              <a:t>Notlar: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Vana için </a:t>
            </a:r>
            <a:r>
              <a:rPr lang="tr-TR" sz="2800" dirty="0">
                <a:solidFill>
                  <a:schemeClr val="tx2"/>
                </a:solidFill>
              </a:rPr>
              <a:t>K faktörü (ve ayrıca basma kaybı) valfin açılma oranına bağlıdır.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Valf tamamen kapalı </a:t>
            </a:r>
            <a:r>
              <a:rPr lang="tr-TR" sz="2800" dirty="0">
                <a:solidFill>
                  <a:schemeClr val="tx2"/>
                </a:solidFill>
              </a:rPr>
              <a:t>olduğunda K faktörü sonsuz olduğunda valfle tamamen basma kaybı vardır (</a:t>
            </a:r>
            <a:r>
              <a:rPr lang="tr-TR" sz="2800" dirty="0">
                <a:solidFill>
                  <a:srgbClr val="0070C0"/>
                </a:solidFill>
              </a:rPr>
              <a:t>akış olmaz</a:t>
            </a:r>
            <a:r>
              <a:rPr lang="tr-TR" sz="2800" dirty="0">
                <a:solidFill>
                  <a:schemeClr val="tx2"/>
                </a:solidFill>
              </a:rPr>
              <a:t>).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Tam akış olan bir sistemde valf normal olarak </a:t>
            </a:r>
            <a:r>
              <a:rPr lang="tr-TR" sz="2800" dirty="0">
                <a:solidFill>
                  <a:srgbClr val="00B050"/>
                </a:solidFill>
              </a:rPr>
              <a:t>tamamen açıktır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513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u="sng" dirty="0">
                <a:solidFill>
                  <a:schemeClr val="tx2"/>
                </a:solidFill>
              </a:rPr>
              <a:t>Notlar: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Buna rağmen, tasarım mühendisleri valfleri seçerken ayar </a:t>
            </a:r>
            <a:r>
              <a:rPr lang="tr-TR" sz="2800" dirty="0">
                <a:solidFill>
                  <a:srgbClr val="FF0000"/>
                </a:solidFill>
              </a:rPr>
              <a:t>emniyeti sağlamak üzere </a:t>
            </a:r>
            <a:r>
              <a:rPr lang="tr-TR" sz="2800" dirty="0">
                <a:solidFill>
                  <a:schemeClr val="tx2"/>
                </a:solidFill>
              </a:rPr>
              <a:t>½ veya ¾ açık olarak dikkate alırlar.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Bazı durumlarda kısma kontrolün önemli bir parçasıdır, sıvı akış sistemini tasarlarken düşük bir kısma gerekebilir.</a:t>
            </a:r>
          </a:p>
        </p:txBody>
      </p:sp>
    </p:spTree>
    <p:extLst>
      <p:ext uri="{BB962C8B-B14F-4D97-AF65-F5344CB8AC3E}">
        <p14:creationId xmlns:p14="http://schemas.microsoft.com/office/powerpoint/2010/main" val="425843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4452" name="Picture 4" descr="http://decsan.com.tr/marine/images/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43"/>
          <a:stretch/>
        </p:blipFill>
        <p:spPr bwMode="auto">
          <a:xfrm>
            <a:off x="2158006" y="624681"/>
            <a:ext cx="7874469" cy="59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66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8546" name="Picture 2" descr="http://decsan.com.tr/marine/images/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76"/>
          <a:stretch/>
        </p:blipFill>
        <p:spPr bwMode="auto">
          <a:xfrm>
            <a:off x="1633546" y="273510"/>
            <a:ext cx="8946177" cy="63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7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7522" name="Picture 2" descr="http://decsan.com.tr/marine/images/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6"/>
          <a:stretch/>
        </p:blipFill>
        <p:spPr bwMode="auto">
          <a:xfrm>
            <a:off x="1249035" y="76200"/>
            <a:ext cx="9692411" cy="644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0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6498" name="Picture 2" descr="http://decsan.com.tr/marine/images/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91"/>
          <a:stretch/>
        </p:blipFill>
        <p:spPr bwMode="auto">
          <a:xfrm>
            <a:off x="2367944" y="76200"/>
            <a:ext cx="7454593" cy="640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392546" y="440015"/>
            <a:ext cx="4374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800" dirty="0"/>
              <a:t>Çek valf (klape), (mafsallı)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7685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5474" name="Picture 2" descr="http://decsan.com.tr/marine/images/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11"/>
          <a:stretch/>
        </p:blipFill>
        <p:spPr bwMode="auto">
          <a:xfrm>
            <a:off x="1104900" y="294968"/>
            <a:ext cx="9914045" cy="620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881549" y="956628"/>
            <a:ext cx="3436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Çek Valf (kaldırmalı)</a:t>
            </a:r>
          </a:p>
        </p:txBody>
      </p:sp>
    </p:spTree>
    <p:extLst>
      <p:ext uri="{BB962C8B-B14F-4D97-AF65-F5344CB8AC3E}">
        <p14:creationId xmlns:p14="http://schemas.microsoft.com/office/powerpoint/2010/main" val="56702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Ani duraklama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genişlemelerde</a:t>
            </a:r>
            <a:r>
              <a:rPr lang="tr-TR" sz="2800" dirty="0">
                <a:solidFill>
                  <a:schemeClr val="tx2"/>
                </a:solidFill>
              </a:rPr>
              <a:t> K faktörü </a:t>
            </a:r>
            <a:r>
              <a:rPr lang="tr-TR" sz="2800" dirty="0">
                <a:solidFill>
                  <a:srgbClr val="7030A0"/>
                </a:solidFill>
              </a:rPr>
              <a:t>giriş A</a:t>
            </a:r>
            <a:r>
              <a:rPr lang="tr-TR" sz="2800" baseline="-25000" dirty="0">
                <a:solidFill>
                  <a:srgbClr val="7030A0"/>
                </a:solidFill>
              </a:rPr>
              <a:t>1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yüzeyi ile </a:t>
            </a:r>
            <a:r>
              <a:rPr lang="tr-TR" sz="2800" dirty="0">
                <a:solidFill>
                  <a:srgbClr val="C00000"/>
                </a:solidFill>
              </a:rPr>
              <a:t>çıkış A</a:t>
            </a:r>
            <a:r>
              <a:rPr lang="tr-TR" sz="2800" baseline="-25000" dirty="0">
                <a:solidFill>
                  <a:srgbClr val="C00000"/>
                </a:solidFill>
              </a:rPr>
              <a:t>2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yüzeyi oranına bağlıdır. </a:t>
            </a:r>
          </a:p>
          <a:p>
            <a:pPr marL="514350" lvl="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Ani daralma </a:t>
            </a:r>
            <a:r>
              <a:rPr lang="tr-TR" sz="2800" dirty="0">
                <a:solidFill>
                  <a:schemeClr val="tx2"/>
                </a:solidFill>
              </a:rPr>
              <a:t>K değeri tablodan uygun olan oranına göre seçilir.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048200"/>
              </p:ext>
            </p:extLst>
          </p:nvPr>
        </p:nvGraphicFramePr>
        <p:xfrm>
          <a:off x="1807618" y="4404678"/>
          <a:ext cx="8929209" cy="2194560"/>
        </p:xfrm>
        <a:graphic>
          <a:graphicData uri="http://schemas.openxmlformats.org/drawingml/2006/table">
            <a:tbl>
              <a:tblPr firstRow="1" firstCol="1" bandRow="1" bandCol="1">
                <a:tableStyleId>{8799B23B-EC83-4686-B30A-512413B5E67A}</a:tableStyleId>
              </a:tblPr>
              <a:tblGrid>
                <a:gridCol w="6262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6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456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Ani daralma (A</a:t>
                      </a:r>
                      <a:r>
                        <a:rPr lang="tr-TR" sz="2400" baseline="-25000" dirty="0">
                          <a:solidFill>
                            <a:srgbClr val="7030A0"/>
                          </a:solidFill>
                          <a:effectLst/>
                        </a:rPr>
                        <a:t>2</a:t>
                      </a: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/A</a:t>
                      </a:r>
                      <a:r>
                        <a:rPr lang="tr-TR" sz="2400" baseline="-25000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)    0 (tanktan boruya)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                          0.1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                          0.3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                          0.5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                          0.7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                          0.9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0.5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0.47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0.45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0.3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0.2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7030A0"/>
                          </a:solidFill>
                          <a:effectLst/>
                        </a:rPr>
                        <a:t>0.08</a:t>
                      </a:r>
                      <a:endParaRPr lang="en-US" sz="24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9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lvl="0" indent="-457200" rtl="0">
              <a:lnSpc>
                <a:spcPct val="150000"/>
              </a:lnSpc>
              <a:buFont typeface="Arial" panose="020B0604020202020204" pitchFamily="34" charset="0"/>
              <a:buChar char="•"/>
            </a:pPr>
            <a:br>
              <a:rPr lang="tr-TR" dirty="0">
                <a:solidFill>
                  <a:schemeClr val="tx2"/>
                </a:solidFill>
              </a:rPr>
            </a:br>
            <a:r>
              <a:rPr lang="tr-TR" dirty="0">
                <a:solidFill>
                  <a:schemeClr val="tx2"/>
                </a:solidFill>
              </a:rPr>
              <a:t>Bir tank veya depodan bir boruya girişte A</a:t>
            </a:r>
            <a:r>
              <a:rPr lang="tr-TR" baseline="-25000" dirty="0">
                <a:solidFill>
                  <a:schemeClr val="tx2"/>
                </a:solidFill>
              </a:rPr>
              <a:t>2</a:t>
            </a:r>
            <a:r>
              <a:rPr lang="tr-TR" dirty="0">
                <a:solidFill>
                  <a:schemeClr val="tx2"/>
                </a:solidFill>
              </a:rPr>
              <a:t>/A</a:t>
            </a:r>
            <a:r>
              <a:rPr lang="tr-TR" baseline="-25000" dirty="0">
                <a:solidFill>
                  <a:schemeClr val="tx2"/>
                </a:solidFill>
              </a:rPr>
              <a:t>1</a:t>
            </a:r>
            <a:r>
              <a:rPr lang="tr-TR" dirty="0">
                <a:solidFill>
                  <a:schemeClr val="tx2"/>
                </a:solidFill>
              </a:rPr>
              <a:t> oranı sıfır alınabilir, böylece K=0.5 alınır.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4483" t="19888" r="24987" b="9749"/>
          <a:stretch/>
        </p:blipFill>
        <p:spPr>
          <a:xfrm>
            <a:off x="2477728" y="1255257"/>
            <a:ext cx="8051136" cy="52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4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7203" t="28327" r="56612" b="12270"/>
          <a:stretch/>
        </p:blipFill>
        <p:spPr>
          <a:xfrm>
            <a:off x="3067664" y="388707"/>
            <a:ext cx="4689988" cy="598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1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 : </a:t>
            </a:r>
            <a:r>
              <a:rPr lang="tr-TR" dirty="0">
                <a:solidFill>
                  <a:srgbClr val="FF0000"/>
                </a:solidFill>
              </a:rPr>
              <a:t>Borularda Akış ve Basınç Düşmesi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tr-TR" sz="2800" dirty="0">
                <a:solidFill>
                  <a:srgbClr val="00B0F0"/>
                </a:solidFill>
              </a:rPr>
              <a:t>Bağlantı Elemanlarındaki </a:t>
            </a:r>
            <a:r>
              <a:rPr lang="tr-TR" sz="2800" dirty="0"/>
              <a:t>Basma Kayıpları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Sürtünme Faktörünün Hesaplanması için kullanılan eşitlikler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759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2557" t="21673" r="27367" b="8770"/>
          <a:stretch/>
        </p:blipFill>
        <p:spPr>
          <a:xfrm>
            <a:off x="951886" y="76200"/>
            <a:ext cx="10133696" cy="6596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2346378" y="2918050"/>
                <a:ext cx="8117157" cy="19362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ş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𝑖𝑡𝑙𝑖𝑘𝑡𝑒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715</m:t>
                      </m:r>
                    </m:oMath>
                  </m:oMathPara>
                </a14:m>
                <a:endParaRPr lang="tr-TR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75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ş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𝑖𝑡𝑙𝑖𝑘𝑡𝑒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715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378" y="2918050"/>
                <a:ext cx="8117157" cy="1936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58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Ani genişleme </a:t>
            </a:r>
            <a:r>
              <a:rPr lang="tr-TR" sz="2800" dirty="0">
                <a:solidFill>
                  <a:schemeClr val="tx2"/>
                </a:solidFill>
              </a:rPr>
              <a:t>durumunda Tablo K faktörünü belirlemek için basit bir formül verilmiştir. 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K= (1-A</a:t>
            </a:r>
            <a:r>
              <a:rPr lang="tr-TR" sz="2800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</a:t>
            </a:r>
            <a:r>
              <a:rPr lang="tr-TR" sz="2800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sz="2800" baseline="30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tr-TR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Şayet bir </a:t>
            </a:r>
            <a:r>
              <a:rPr lang="tr-TR" sz="2800" dirty="0">
                <a:solidFill>
                  <a:srgbClr val="FF0000"/>
                </a:solidFill>
              </a:rPr>
              <a:t>boru tank veya depoya </a:t>
            </a:r>
            <a:r>
              <a:rPr lang="tr-TR" sz="2800" dirty="0">
                <a:solidFill>
                  <a:schemeClr val="tx2"/>
                </a:solidFill>
              </a:rPr>
              <a:t>bağlanıyorsa, A</a:t>
            </a:r>
            <a:r>
              <a:rPr lang="tr-TR" sz="2800" baseline="-25000" dirty="0">
                <a:solidFill>
                  <a:schemeClr val="tx2"/>
                </a:solidFill>
              </a:rPr>
              <a:t>1</a:t>
            </a:r>
            <a:r>
              <a:rPr lang="tr-TR" sz="2800" dirty="0">
                <a:solidFill>
                  <a:schemeClr val="tx2"/>
                </a:solidFill>
              </a:rPr>
              <a:t>/A</a:t>
            </a:r>
            <a:r>
              <a:rPr lang="tr-TR" sz="2800" baseline="-25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 oranı sıfır alınabilir. Bundan dolayı K=1 alınır. </a:t>
            </a:r>
          </a:p>
        </p:txBody>
      </p:sp>
    </p:spTree>
    <p:extLst>
      <p:ext uri="{BB962C8B-B14F-4D97-AF65-F5344CB8AC3E}">
        <p14:creationId xmlns:p14="http://schemas.microsoft.com/office/powerpoint/2010/main" val="224909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7430" t="19052" r="25100" b="13004"/>
          <a:stretch/>
        </p:blipFill>
        <p:spPr>
          <a:xfrm>
            <a:off x="1491184" y="516193"/>
            <a:ext cx="9208113" cy="612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1640" t="27318" r="29634" b="13811"/>
          <a:stretch/>
        </p:blipFill>
        <p:spPr>
          <a:xfrm>
            <a:off x="1104900" y="624680"/>
            <a:ext cx="9980682" cy="562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0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489098"/>
              </p:ext>
            </p:extLst>
          </p:nvPr>
        </p:nvGraphicFramePr>
        <p:xfrm>
          <a:off x="1104900" y="1310640"/>
          <a:ext cx="9469694" cy="2451409"/>
        </p:xfrm>
        <a:graphic>
          <a:graphicData uri="http://schemas.openxmlformats.org/drawingml/2006/table">
            <a:tbl>
              <a:tblPr firstRow="1" firstCol="1" bandRow="1" bandCol="1">
                <a:tableStyleId>{8799B23B-EC83-4686-B30A-512413B5E67A}</a:tableStyleId>
              </a:tblPr>
              <a:tblGrid>
                <a:gridCol w="6641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56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Yavaş daralma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>
                          <a:solidFill>
                            <a:schemeClr val="tx2"/>
                          </a:solidFill>
                          <a:effectLst/>
                        </a:rPr>
                        <a:t>İhmal edilebilir</a:t>
                      </a:r>
                      <a:endParaRPr lang="en-US" sz="2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2841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Yavaş genişleme, açıya bağlı    &gt;50</a:t>
                      </a:r>
                      <a:r>
                        <a:rPr lang="tr-TR" sz="2600" baseline="30000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                              40</a:t>
                      </a:r>
                      <a:r>
                        <a:rPr lang="tr-TR" sz="2600" baseline="30000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                              30</a:t>
                      </a:r>
                      <a:r>
                        <a:rPr lang="tr-TR" sz="2600" baseline="30000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                              20</a:t>
                      </a:r>
                      <a:r>
                        <a:rPr lang="tr-TR" sz="2600" baseline="30000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                              10</a:t>
                      </a:r>
                      <a:r>
                        <a:rPr lang="tr-TR" sz="2600" baseline="30000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1.0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0.9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0.7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0.4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solidFill>
                            <a:schemeClr val="tx2"/>
                          </a:solidFill>
                          <a:effectLst/>
                        </a:rPr>
                        <a:t>0.15</a:t>
                      </a:r>
                      <a:endParaRPr lang="en-US" sz="2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64" t="29537" r="28501" b="17036"/>
          <a:stretch/>
        </p:blipFill>
        <p:spPr>
          <a:xfrm>
            <a:off x="3299017" y="3762049"/>
            <a:ext cx="5081460" cy="297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u="sng" dirty="0">
                <a:solidFill>
                  <a:schemeClr val="tx2"/>
                </a:solidFill>
              </a:rPr>
              <a:t>Notlar: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Yavaş daralmalar </a:t>
            </a:r>
            <a:r>
              <a:rPr lang="tr-TR" sz="2800" dirty="0">
                <a:solidFill>
                  <a:schemeClr val="tx2"/>
                </a:solidFill>
              </a:rPr>
              <a:t>için, gittikçe incelen veya iyi yuvarlatılmış geçişlerde basma kaybı ihmal edilebilir.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Kademeli genişlemelerde </a:t>
            </a:r>
            <a:r>
              <a:rPr lang="tr-TR" sz="2800" dirty="0">
                <a:solidFill>
                  <a:schemeClr val="tx2"/>
                </a:solidFill>
              </a:rPr>
              <a:t>K faktörü duvarın eğimine bağlıdır.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Şayet açı 50</a:t>
            </a:r>
            <a:r>
              <a:rPr lang="tr-TR" sz="2800" baseline="30000" dirty="0">
                <a:solidFill>
                  <a:schemeClr val="tx2"/>
                </a:solidFill>
              </a:rPr>
              <a:t>0</a:t>
            </a:r>
            <a:r>
              <a:rPr lang="tr-TR" sz="2800" dirty="0">
                <a:solidFill>
                  <a:schemeClr val="tx2"/>
                </a:solidFill>
              </a:rPr>
              <a:t>’yi aşarsa etkisi ani genişleme gibi olur ve K=1 alınabilir.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Şayet açı çok keskin ise ve 10</a:t>
            </a:r>
            <a:r>
              <a:rPr lang="tr-TR" sz="2800" baseline="30000" dirty="0">
                <a:solidFill>
                  <a:schemeClr val="tx2"/>
                </a:solidFill>
              </a:rPr>
              <a:t>0</a:t>
            </a:r>
            <a:r>
              <a:rPr lang="tr-TR" sz="2800" dirty="0">
                <a:solidFill>
                  <a:schemeClr val="tx2"/>
                </a:solidFill>
              </a:rPr>
              <a:t>’nin altında ise basma kayıpları ihmal edilebilir ve K = 0 alınabilir.</a:t>
            </a:r>
          </a:p>
        </p:txBody>
      </p:sp>
    </p:spTree>
    <p:extLst>
      <p:ext uri="{BB962C8B-B14F-4D97-AF65-F5344CB8AC3E}">
        <p14:creationId xmlns:p14="http://schemas.microsoft.com/office/powerpoint/2010/main" val="36173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u="sng" dirty="0">
                <a:solidFill>
                  <a:schemeClr val="tx2"/>
                </a:solidFill>
              </a:rPr>
              <a:t>Notlar: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Sabit boru çaplarında uygun boyutlu bağlantı elemanları kullanılabilir.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u hızı bütün bağlantı elemanlarında sabit kabul edilir. Böylece toplam K faktörü bütün bağlantı elemanlarının K değerlerinin toplamı olarak alınabilir. 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Bu durum Örnek 4’te açıklanmaktadır.</a:t>
            </a:r>
          </a:p>
        </p:txBody>
      </p:sp>
    </p:spTree>
    <p:extLst>
      <p:ext uri="{BB962C8B-B14F-4D97-AF65-F5344CB8AC3E}">
        <p14:creationId xmlns:p14="http://schemas.microsoft.com/office/powerpoint/2010/main" val="354722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Örnek 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4900" y="1365161"/>
            <a:ext cx="9982200" cy="521594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Bir sistemde su </a:t>
            </a:r>
            <a:r>
              <a:rPr lang="tr-TR" sz="2800" dirty="0">
                <a:solidFill>
                  <a:srgbClr val="00B050"/>
                </a:solidFill>
              </a:rPr>
              <a:t>60 m yükseğe </a:t>
            </a:r>
            <a:r>
              <a:rPr lang="tr-TR" sz="2800" dirty="0">
                <a:solidFill>
                  <a:srgbClr val="7030A0"/>
                </a:solidFill>
              </a:rPr>
              <a:t>100 mm çaplı </a:t>
            </a:r>
            <a:r>
              <a:rPr lang="tr-TR" sz="2800" dirty="0">
                <a:solidFill>
                  <a:srgbClr val="0070C0"/>
                </a:solidFill>
              </a:rPr>
              <a:t>galvanizli çelik </a:t>
            </a:r>
            <a:r>
              <a:rPr lang="tr-TR" sz="2800" dirty="0">
                <a:solidFill>
                  <a:schemeClr val="tx2"/>
                </a:solidFill>
              </a:rPr>
              <a:t>boru ile pompalanmakta ve aşağıdaki bağlantı elemanları bulunmaktadır:</a:t>
            </a:r>
            <a:endParaRPr lang="en-US" sz="2800" dirty="0">
              <a:solidFill>
                <a:schemeClr val="tx2"/>
              </a:solidFill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1 adet </a:t>
            </a:r>
            <a:r>
              <a:rPr lang="tr-TR" sz="2800" dirty="0" err="1">
                <a:solidFill>
                  <a:schemeClr val="tx2"/>
                </a:solidFill>
              </a:rPr>
              <a:t>klapeli</a:t>
            </a:r>
            <a:r>
              <a:rPr lang="tr-TR" sz="2800" dirty="0">
                <a:solidFill>
                  <a:schemeClr val="tx2"/>
                </a:solidFill>
              </a:rPr>
              <a:t> valf ve pislik tutucu</a:t>
            </a:r>
            <a:endParaRPr lang="en-US" sz="2800" dirty="0">
              <a:solidFill>
                <a:schemeClr val="tx2"/>
              </a:solidFill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4 adet standart 90</a:t>
            </a:r>
            <a:r>
              <a:rPr lang="tr-TR" sz="2800" baseline="30000" dirty="0">
                <a:solidFill>
                  <a:schemeClr val="tx2"/>
                </a:solidFill>
              </a:rPr>
              <a:t>0</a:t>
            </a:r>
            <a:r>
              <a:rPr lang="tr-TR" sz="2800" dirty="0">
                <a:solidFill>
                  <a:schemeClr val="tx2"/>
                </a:solidFill>
              </a:rPr>
              <a:t> dirsek</a:t>
            </a:r>
            <a:endParaRPr lang="en-US" sz="2800" dirty="0">
              <a:solidFill>
                <a:schemeClr val="tx2"/>
              </a:solidFill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4 adet dişli </a:t>
            </a:r>
            <a:r>
              <a:rPr lang="tr-TR" sz="2800" dirty="0" err="1">
                <a:solidFill>
                  <a:schemeClr val="tx2"/>
                </a:solidFill>
              </a:rPr>
              <a:t>ünyon</a:t>
            </a:r>
            <a:endParaRPr lang="en-US" sz="2800" dirty="0">
              <a:solidFill>
                <a:schemeClr val="tx2"/>
              </a:solidFill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2 adet kapama valfi</a:t>
            </a:r>
            <a:endParaRPr lang="en-US" sz="2800" dirty="0">
              <a:solidFill>
                <a:schemeClr val="tx2"/>
              </a:solidFill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1 adet ani genişleme (basınçlı tanka)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37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Örnek 4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4900" y="1365161"/>
            <a:ext cx="9982200" cy="521594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Kapama valfi yarım açık konumda iken </a:t>
            </a:r>
            <a:r>
              <a:rPr lang="tr-TR" sz="2800" dirty="0">
                <a:solidFill>
                  <a:srgbClr val="00B050"/>
                </a:solidFill>
              </a:rPr>
              <a:t>20 L/s </a:t>
            </a:r>
            <a:r>
              <a:rPr lang="tr-TR" sz="2800" dirty="0">
                <a:solidFill>
                  <a:schemeClr val="tx2"/>
                </a:solidFill>
              </a:rPr>
              <a:t>debide sistemdeki basma kayıplarını hesaplayınız. 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Suyun viskozitesini </a:t>
            </a:r>
            <a:r>
              <a:rPr lang="tr-TR" sz="2800" dirty="0">
                <a:solidFill>
                  <a:srgbClr val="0070C0"/>
                </a:solidFill>
              </a:rPr>
              <a:t>0.9x10</a:t>
            </a:r>
            <a:r>
              <a:rPr lang="tr-TR" sz="2800" baseline="30000" dirty="0">
                <a:solidFill>
                  <a:srgbClr val="0070C0"/>
                </a:solidFill>
              </a:rPr>
              <a:t>-3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 err="1">
                <a:solidFill>
                  <a:srgbClr val="0070C0"/>
                </a:solidFill>
              </a:rPr>
              <a:t>Pa.s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kabul edin.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1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İlk olarak u hızı hesaplanır.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Böylece </a:t>
            </a:r>
            <a:r>
              <a:rPr lang="tr-TR" sz="2800" dirty="0" err="1">
                <a:solidFill>
                  <a:schemeClr val="tx2"/>
                </a:solidFill>
              </a:rPr>
              <a:t>Reynolds</a:t>
            </a:r>
            <a:r>
              <a:rPr lang="tr-TR" sz="2800" dirty="0">
                <a:solidFill>
                  <a:schemeClr val="tx2"/>
                </a:solidFill>
              </a:rPr>
              <a:t> sayısı hesaplanabilir</a:t>
            </a:r>
            <a:endParaRPr lang="en-US" sz="2800" dirty="0">
              <a:solidFill>
                <a:schemeClr val="tx2"/>
              </a:solidFill>
            </a:endParaRPr>
          </a:p>
          <a:p>
            <a:endParaRPr lang="ar-SY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596796"/>
              </p:ext>
            </p:extLst>
          </p:nvPr>
        </p:nvGraphicFramePr>
        <p:xfrm>
          <a:off x="6095241" y="1756543"/>
          <a:ext cx="4808537" cy="185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777680" imgH="685800" progId="Equation.3">
                  <p:embed/>
                </p:oleObj>
              </mc:Choice>
              <mc:Fallback>
                <p:oleObj name="Denklem" r:id="rId2" imgW="177768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5241" y="1756543"/>
                        <a:ext cx="4808537" cy="1852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630455"/>
              </p:ext>
            </p:extLst>
          </p:nvPr>
        </p:nvGraphicFramePr>
        <p:xfrm>
          <a:off x="2684463" y="4814888"/>
          <a:ext cx="6823075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2450880" imgH="444240" progId="Equation.3">
                  <p:embed/>
                </p:oleObj>
              </mc:Choice>
              <mc:Fallback>
                <p:oleObj name="Denklem" r:id="rId4" imgW="245088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84463" y="4814888"/>
                        <a:ext cx="6823075" cy="1238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938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rgbClr val="00B0F0"/>
                </a:solidFill>
              </a:rPr>
              <a:t>Bağlantı Elemanlarındaki </a:t>
            </a:r>
            <a:r>
              <a:rPr lang="tr-TR" sz="3600" dirty="0"/>
              <a:t>Basma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Bağlantı elemanlarındaki </a:t>
            </a:r>
            <a:r>
              <a:rPr lang="tr-TR" sz="2800" dirty="0">
                <a:solidFill>
                  <a:schemeClr val="tx2"/>
                </a:solidFill>
              </a:rPr>
              <a:t>basma kayıpları sıklıkla </a:t>
            </a:r>
            <a:r>
              <a:rPr lang="tr-TR" sz="2800" dirty="0"/>
              <a:t>“</a:t>
            </a:r>
            <a:r>
              <a:rPr lang="tr-TR" sz="2800" i="1" dirty="0">
                <a:solidFill>
                  <a:srgbClr val="FF0000"/>
                </a:solidFill>
              </a:rPr>
              <a:t>ikincil kayıplar</a:t>
            </a:r>
            <a:r>
              <a:rPr lang="tr-TR" sz="2800" dirty="0"/>
              <a:t>” </a:t>
            </a:r>
            <a:r>
              <a:rPr lang="tr-TR" sz="2800" dirty="0">
                <a:solidFill>
                  <a:schemeClr val="tx2"/>
                </a:solidFill>
              </a:rPr>
              <a:t>olarak adlandırılırsa da yanlış kullanım olduğunda bağlantı elemanlarından kaynaklanan basma kayıpları boruların kendisinden kaynaklanan kayıpları geçebilir.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Bağlantı elemanlarındaki kayıpların hesaplanmasında çeşitli yöntemler kullanılabilir, en yaygın ve geniş kullanım </a:t>
            </a:r>
            <a:r>
              <a:rPr lang="tr-TR" sz="2800" dirty="0"/>
              <a:t>“</a:t>
            </a:r>
            <a:r>
              <a:rPr lang="tr-TR" sz="2800" i="1" dirty="0">
                <a:solidFill>
                  <a:srgbClr val="FF0000"/>
                </a:solidFill>
              </a:rPr>
              <a:t>K faktörü</a:t>
            </a:r>
            <a:r>
              <a:rPr lang="tr-TR" sz="2800" dirty="0"/>
              <a:t>” </a:t>
            </a:r>
            <a:r>
              <a:rPr lang="tr-TR" sz="2800" dirty="0">
                <a:solidFill>
                  <a:schemeClr val="tx2"/>
                </a:solidFill>
              </a:rPr>
              <a:t>yöntemidir.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0305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Boru </a:t>
            </a:r>
            <a:r>
              <a:rPr lang="tr-TR" sz="2800" dirty="0" err="1">
                <a:solidFill>
                  <a:schemeClr val="tx2"/>
                </a:solidFill>
              </a:rPr>
              <a:t>Moody</a:t>
            </a:r>
            <a:r>
              <a:rPr lang="tr-TR" sz="2800" dirty="0">
                <a:solidFill>
                  <a:schemeClr val="tx2"/>
                </a:solidFill>
              </a:rPr>
              <a:t> diyagramında (Şekil 1.2) </a:t>
            </a:r>
            <a:r>
              <a:rPr lang="tr-TR" sz="2800" dirty="0">
                <a:solidFill>
                  <a:schemeClr val="tx2"/>
                </a:solidFill>
                <a:sym typeface="Symbol" panose="05050102010706020507" pitchFamily="18" charset="2"/>
              </a:rPr>
              <a:t></a:t>
            </a:r>
            <a:r>
              <a:rPr lang="tr-TR" sz="2800" baseline="-25000" dirty="0">
                <a:solidFill>
                  <a:schemeClr val="tx2"/>
                </a:solidFill>
              </a:rPr>
              <a:t>(galvanizli döküm)</a:t>
            </a:r>
            <a:r>
              <a:rPr lang="tr-TR" sz="2800" dirty="0">
                <a:solidFill>
                  <a:schemeClr val="tx2"/>
                </a:solidFill>
              </a:rPr>
              <a:t>= 0.15mm alınır.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Böylece bağıl pürüzlülük </a:t>
            </a:r>
            <a:r>
              <a:rPr lang="tr-TR" sz="2800" dirty="0">
                <a:solidFill>
                  <a:schemeClr val="tx2"/>
                </a:solidFill>
                <a:sym typeface="Symbol" panose="05050102010706020507" pitchFamily="18" charset="2"/>
              </a:rPr>
              <a:t></a:t>
            </a:r>
            <a:r>
              <a:rPr lang="tr-TR" sz="2800" dirty="0">
                <a:solidFill>
                  <a:schemeClr val="tx2"/>
                </a:solidFill>
              </a:rPr>
              <a:t>=0.15/100=0.0015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Diyagramdan; </a:t>
            </a:r>
            <a:r>
              <a:rPr lang="tr-TR" sz="2800" dirty="0">
                <a:solidFill>
                  <a:srgbClr val="C00000"/>
                </a:solidFill>
              </a:rPr>
              <a:t>f = 0.0225</a:t>
            </a:r>
            <a:endParaRPr lang="en-US" sz="2800" dirty="0">
              <a:solidFill>
                <a:srgbClr val="C00000"/>
              </a:solidFill>
            </a:endParaRPr>
          </a:p>
          <a:p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470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 err="1">
                <a:solidFill>
                  <a:schemeClr val="tx2"/>
                </a:solidFill>
              </a:rPr>
              <a:t>Darcy</a:t>
            </a:r>
            <a:r>
              <a:rPr lang="tr-TR" sz="2800" dirty="0">
                <a:solidFill>
                  <a:schemeClr val="tx2"/>
                </a:solidFill>
              </a:rPr>
              <a:t> formülü kullanılarak;</a:t>
            </a:r>
            <a:endParaRPr lang="en-US" sz="2800" dirty="0">
              <a:solidFill>
                <a:schemeClr val="tx2"/>
              </a:solidFill>
            </a:endParaRPr>
          </a:p>
          <a:p>
            <a:endParaRPr lang="ar-SY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553842"/>
              </p:ext>
            </p:extLst>
          </p:nvPr>
        </p:nvGraphicFramePr>
        <p:xfrm>
          <a:off x="3811588" y="2538413"/>
          <a:ext cx="4568825" cy="318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587240" imgH="1104840" progId="Equation.3">
                  <p:embed/>
                </p:oleObj>
              </mc:Choice>
              <mc:Fallback>
                <p:oleObj name="Denklem" r:id="rId2" imgW="1587240" imgH="110484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11588" y="2538413"/>
                        <a:ext cx="4568825" cy="318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510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001784"/>
              </p:ext>
            </p:extLst>
          </p:nvPr>
        </p:nvGraphicFramePr>
        <p:xfrm>
          <a:off x="1104900" y="1545674"/>
          <a:ext cx="9065572" cy="3840480"/>
        </p:xfrm>
        <a:graphic>
          <a:graphicData uri="http://schemas.openxmlformats.org/drawingml/2006/table">
            <a:tbl>
              <a:tblPr firstRow="1">
                <a:tableStyleId>{8A107856-5554-42FB-B03E-39F5DBC370BA}</a:tableStyleId>
              </a:tblPr>
              <a:tblGrid>
                <a:gridCol w="2714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0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Bağlantı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Sayısı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chemeClr val="tx2"/>
                          </a:solidFill>
                          <a:effectLst/>
                        </a:rPr>
                        <a:t>K Faktörü</a:t>
                      </a:r>
                      <a:endParaRPr lang="en-US" sz="28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chemeClr val="tx2"/>
                          </a:solidFill>
                          <a:effectLst/>
                        </a:rPr>
                        <a:t>Toplam K Faktörü</a:t>
                      </a:r>
                      <a:endParaRPr lang="en-US" sz="28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indent="248285"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Dip vanası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2.0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2.0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indent="248285"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Dirsek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0.9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3.6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indent="248285" algn="ctr" rtl="0"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chemeClr val="tx2"/>
                          </a:solidFill>
                          <a:effectLst/>
                        </a:rPr>
                        <a:t>Ünyon</a:t>
                      </a:r>
                      <a:endParaRPr lang="en-US" sz="28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0.05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0.2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indent="248285"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Burgulu vana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 açık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 yarım açık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5.0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5.0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indent="248285" algn="ctr" rtl="0"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chemeClr val="tx2"/>
                          </a:solidFill>
                          <a:effectLst/>
                        </a:rPr>
                        <a:t>Genişleme</a:t>
                      </a:r>
                      <a:endParaRPr lang="en-US" sz="28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en-US" sz="28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 gridSpan="3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Toplam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chemeClr val="tx2"/>
                          </a:solidFill>
                          <a:effectLst/>
                        </a:rPr>
                        <a:t>12.0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2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3643702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998164"/>
              </p:ext>
            </p:extLst>
          </p:nvPr>
        </p:nvGraphicFramePr>
        <p:xfrm>
          <a:off x="2209800" y="1506538"/>
          <a:ext cx="3114675" cy="334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028520" imgH="1104840" progId="Equation.3">
                  <p:embed/>
                </p:oleObj>
              </mc:Choice>
              <mc:Fallback>
                <p:oleObj name="Denklem" r:id="rId2" imgW="1028520" imgH="1104840" progId="Equation.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09800" y="1506538"/>
                        <a:ext cx="3114675" cy="334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2950373" y="5300663"/>
            <a:ext cx="6289736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indent="252095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tr-TR" sz="2800" baseline="-25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(toplam)</a:t>
            </a: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4.47 + 3.98 = 8.45 m</a:t>
            </a:r>
            <a:endParaRPr lang="en-US" sz="2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2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chemeClr val="tx2"/>
                </a:solidFill>
              </a:rPr>
              <a:t>Boruda Akış Problemleri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356854"/>
            <a:ext cx="9980682" cy="4815346"/>
          </a:xfrm>
        </p:spPr>
        <p:txBody>
          <a:bodyPr>
            <a:normAutofit fontScale="92500" lnSpcReduction="10000"/>
          </a:bodyPr>
          <a:lstStyle/>
          <a:p>
            <a:pPr marL="609600" indent="-609600" algn="l" rtl="0">
              <a:lnSpc>
                <a:spcPct val="160000"/>
              </a:lnSpc>
              <a:spcBef>
                <a:spcPts val="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Boruda akış tiplerinin analiz ve dizaynında </a:t>
            </a:r>
            <a:r>
              <a:rPr lang="en-US" altLang="tr-TR" sz="2800" dirty="0">
                <a:solidFill>
                  <a:schemeClr val="tx2"/>
                </a:solidFill>
              </a:rPr>
              <a:t>, 3</a:t>
            </a:r>
            <a:r>
              <a:rPr lang="tr-TR" altLang="tr-TR" sz="2800" dirty="0">
                <a:solidFill>
                  <a:schemeClr val="tx2"/>
                </a:solidFill>
              </a:rPr>
              <a:t> tip </a:t>
            </a:r>
            <a:r>
              <a:rPr lang="en-US" altLang="tr-TR" sz="2800" dirty="0">
                <a:solidFill>
                  <a:schemeClr val="tx2"/>
                </a:solidFill>
              </a:rPr>
              <a:t>problem </a:t>
            </a:r>
            <a:r>
              <a:rPr lang="tr-TR" altLang="tr-TR" sz="2800" dirty="0">
                <a:solidFill>
                  <a:schemeClr val="tx2"/>
                </a:solidFill>
              </a:rPr>
              <a:t>tipine rastlanır.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990600" lvl="1" indent="-533400" algn="l" rtl="0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altLang="tr-TR" sz="2800" dirty="0">
                <a:solidFill>
                  <a:schemeClr val="tx2"/>
                </a:solidFill>
              </a:rPr>
              <a:t>V</a:t>
            </a:r>
            <a:r>
              <a:rPr lang="tr-TR" altLang="tr-TR" sz="2800" dirty="0">
                <a:solidFill>
                  <a:schemeClr val="tx2"/>
                </a:solidFill>
              </a:rPr>
              <a:t>erilen</a:t>
            </a:r>
            <a:r>
              <a:rPr lang="en-US" altLang="tr-TR" sz="2800" dirty="0">
                <a:solidFill>
                  <a:schemeClr val="tx2"/>
                </a:solidFill>
              </a:rPr>
              <a:t> L, D, V (</a:t>
            </a:r>
            <a:r>
              <a:rPr lang="tr-TR" altLang="tr-TR" sz="2800" dirty="0">
                <a:solidFill>
                  <a:schemeClr val="tx2"/>
                </a:solidFill>
              </a:rPr>
              <a:t>veya akış oranı</a:t>
            </a:r>
            <a:r>
              <a:rPr lang="en-US" altLang="tr-TR" sz="2800" dirty="0">
                <a:solidFill>
                  <a:schemeClr val="tx2"/>
                </a:solidFill>
              </a:rPr>
              <a:t>)</a:t>
            </a:r>
            <a:r>
              <a:rPr lang="tr-TR" altLang="tr-TR" sz="2800" dirty="0">
                <a:solidFill>
                  <a:schemeClr val="tx2"/>
                </a:solidFill>
              </a:rPr>
              <a:t> için </a:t>
            </a:r>
            <a:r>
              <a:rPr lang="en-US" altLang="tr-TR" sz="28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tr-TR" sz="2800" dirty="0">
                <a:solidFill>
                  <a:srgbClr val="FF0000"/>
                </a:solidFill>
              </a:rPr>
              <a:t>p (</a:t>
            </a:r>
            <a:r>
              <a:rPr lang="tr-TR" altLang="tr-TR" sz="2800" dirty="0">
                <a:solidFill>
                  <a:srgbClr val="FF0000"/>
                </a:solidFill>
              </a:rPr>
              <a:t>veya</a:t>
            </a:r>
            <a:r>
              <a:rPr lang="en-US" altLang="tr-TR" sz="2800" dirty="0">
                <a:solidFill>
                  <a:srgbClr val="FF0000"/>
                </a:solidFill>
              </a:rPr>
              <a:t> </a:t>
            </a:r>
            <a:r>
              <a:rPr lang="en-US" altLang="tr-TR" sz="2800" dirty="0" err="1">
                <a:solidFill>
                  <a:srgbClr val="FF0000"/>
                </a:solidFill>
              </a:rPr>
              <a:t>h</a:t>
            </a:r>
            <a:r>
              <a:rPr lang="en-US" altLang="tr-TR" sz="2800" baseline="-25000" dirty="0" err="1">
                <a:solidFill>
                  <a:srgbClr val="FF0000"/>
                </a:solidFill>
              </a:rPr>
              <a:t>L</a:t>
            </a:r>
            <a:r>
              <a:rPr lang="en-US" altLang="tr-TR" sz="2800" dirty="0">
                <a:solidFill>
                  <a:srgbClr val="FF0000"/>
                </a:solidFill>
              </a:rPr>
              <a:t>) </a:t>
            </a:r>
            <a:r>
              <a:rPr lang="tr-TR" altLang="tr-TR" sz="2800" dirty="0">
                <a:solidFill>
                  <a:srgbClr val="FF0000"/>
                </a:solidFill>
              </a:rPr>
              <a:t>hesaplanması</a:t>
            </a:r>
            <a:endParaRPr lang="en-US" altLang="tr-TR" sz="2800" dirty="0">
              <a:solidFill>
                <a:srgbClr val="FF0000"/>
              </a:solidFill>
            </a:endParaRPr>
          </a:p>
          <a:p>
            <a:pPr marL="1104900" lvl="2" indent="0" algn="l" rtl="0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Moody </a:t>
            </a:r>
            <a:r>
              <a:rPr lang="tr-TR" altLang="tr-TR" sz="2800" dirty="0">
                <a:solidFill>
                  <a:schemeClr val="tx2"/>
                </a:solidFill>
              </a:rPr>
              <a:t>diyagramı ve</a:t>
            </a:r>
            <a:r>
              <a:rPr lang="en-US" altLang="tr-TR" sz="2800" dirty="0">
                <a:solidFill>
                  <a:schemeClr val="tx2"/>
                </a:solidFill>
              </a:rPr>
              <a:t> Colebrook </a:t>
            </a:r>
            <a:r>
              <a:rPr lang="tr-TR" altLang="tr-TR" sz="2800" dirty="0">
                <a:solidFill>
                  <a:schemeClr val="tx2"/>
                </a:solidFill>
              </a:rPr>
              <a:t>denklemi kullanılarak doğrudan çözülebilir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990600" lvl="1" indent="-533400" algn="l" rtl="0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altLang="tr-TR" sz="2800" dirty="0">
                <a:solidFill>
                  <a:schemeClr val="tx2"/>
                </a:solidFill>
              </a:rPr>
              <a:t>V</a:t>
            </a:r>
            <a:r>
              <a:rPr lang="tr-TR" altLang="tr-TR" sz="2800" dirty="0">
                <a:solidFill>
                  <a:schemeClr val="tx2"/>
                </a:solidFill>
              </a:rPr>
              <a:t>erilen</a:t>
            </a:r>
            <a:r>
              <a:rPr lang="en-US" altLang="tr-TR" sz="2800" dirty="0">
                <a:solidFill>
                  <a:schemeClr val="tx2"/>
                </a:solidFill>
              </a:rPr>
              <a:t> L, D, </a:t>
            </a:r>
            <a:r>
              <a:rPr lang="en-US" altLang="tr-TR" sz="2800" dirty="0">
                <a:solidFill>
                  <a:schemeClr val="tx2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tr-TR" sz="2800" dirty="0">
                <a:solidFill>
                  <a:schemeClr val="tx2"/>
                </a:solidFill>
              </a:rPr>
              <a:t>p</a:t>
            </a:r>
            <a:r>
              <a:rPr lang="tr-TR" altLang="tr-TR" sz="2800" dirty="0">
                <a:solidFill>
                  <a:schemeClr val="tx2"/>
                </a:solidFill>
              </a:rPr>
              <a:t> için </a:t>
            </a:r>
            <a:r>
              <a:rPr lang="tr-TR" altLang="tr-TR" sz="2800" dirty="0">
                <a:solidFill>
                  <a:srgbClr val="FF0000"/>
                </a:solidFill>
              </a:rPr>
              <a:t>V’nin hesaplanması</a:t>
            </a:r>
            <a:endParaRPr lang="en-US" altLang="tr-TR" sz="2800" dirty="0">
              <a:solidFill>
                <a:srgbClr val="FF0000"/>
              </a:solidFill>
            </a:endParaRPr>
          </a:p>
          <a:p>
            <a:pPr marL="990600" lvl="1" indent="-533400" algn="l" rtl="0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altLang="tr-TR" sz="2800" dirty="0">
                <a:solidFill>
                  <a:schemeClr val="tx2"/>
                </a:solidFill>
              </a:rPr>
              <a:t>V</a:t>
            </a:r>
            <a:r>
              <a:rPr lang="tr-TR" altLang="tr-TR" sz="2800" dirty="0">
                <a:solidFill>
                  <a:schemeClr val="tx2"/>
                </a:solidFill>
              </a:rPr>
              <a:t>erilen</a:t>
            </a:r>
            <a:r>
              <a:rPr lang="en-US" altLang="tr-TR" sz="2800" dirty="0">
                <a:solidFill>
                  <a:schemeClr val="tx2"/>
                </a:solidFill>
              </a:rPr>
              <a:t> L, </a:t>
            </a:r>
            <a:r>
              <a:rPr lang="en-US" altLang="tr-TR" sz="2800" dirty="0">
                <a:solidFill>
                  <a:schemeClr val="tx2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tr-TR" sz="2800" dirty="0">
                <a:solidFill>
                  <a:schemeClr val="tx2"/>
                </a:solidFill>
              </a:rPr>
              <a:t>p, V (or flow rate)</a:t>
            </a:r>
            <a:r>
              <a:rPr lang="tr-TR" altLang="tr-TR" sz="2800" dirty="0">
                <a:solidFill>
                  <a:schemeClr val="tx2"/>
                </a:solidFill>
              </a:rPr>
              <a:t> için </a:t>
            </a:r>
            <a:r>
              <a:rPr lang="en-US" altLang="tr-TR" sz="2800" dirty="0">
                <a:solidFill>
                  <a:srgbClr val="FF0000"/>
                </a:solidFill>
              </a:rPr>
              <a:t>D</a:t>
            </a:r>
            <a:r>
              <a:rPr lang="tr-TR" altLang="tr-TR" sz="2800" dirty="0">
                <a:solidFill>
                  <a:srgbClr val="FF0000"/>
                </a:solidFill>
              </a:rPr>
              <a:t>’</a:t>
            </a:r>
            <a:r>
              <a:rPr lang="tr-TR" altLang="tr-TR" sz="2800" dirty="0" err="1">
                <a:solidFill>
                  <a:srgbClr val="FF0000"/>
                </a:solidFill>
              </a:rPr>
              <a:t>nin</a:t>
            </a:r>
            <a:r>
              <a:rPr lang="tr-TR" altLang="tr-TR" sz="2800" dirty="0">
                <a:solidFill>
                  <a:srgbClr val="FF0000"/>
                </a:solidFill>
              </a:rPr>
              <a:t> hesaplanması</a:t>
            </a:r>
            <a:endParaRPr lang="en-US" altLang="tr-TR" sz="2800" dirty="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979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dirty="0">
                <a:solidFill>
                  <a:schemeClr val="tx2"/>
                </a:solidFill>
              </a:rPr>
              <a:t>Boruda Akış Problemleri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609600" indent="-6096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altLang="tr-TR" sz="2800" dirty="0">
                <a:solidFill>
                  <a:schemeClr val="tx2"/>
                </a:solidFill>
              </a:rPr>
              <a:t>2 </a:t>
            </a:r>
            <a:r>
              <a:rPr lang="tr-TR" altLang="tr-TR" sz="2800" dirty="0">
                <a:solidFill>
                  <a:schemeClr val="tx2"/>
                </a:solidFill>
              </a:rPr>
              <a:t>ve</a:t>
            </a:r>
            <a:r>
              <a:rPr lang="en-US" altLang="tr-TR" sz="2800" dirty="0">
                <a:solidFill>
                  <a:schemeClr val="tx2"/>
                </a:solidFill>
              </a:rPr>
              <a:t> 3</a:t>
            </a:r>
            <a:r>
              <a:rPr lang="tr-TR" altLang="tr-TR" sz="2800" dirty="0">
                <a:solidFill>
                  <a:schemeClr val="tx2"/>
                </a:solidFill>
              </a:rPr>
              <a:t>.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problemler yaygın mühendislik dizaynı problemleridir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 err="1">
                <a:solidFill>
                  <a:schemeClr val="tx2"/>
                </a:solidFill>
              </a:rPr>
              <a:t>ö.r</a:t>
            </a:r>
            <a:r>
              <a:rPr lang="en-US" altLang="tr-TR" sz="2800" dirty="0">
                <a:solidFill>
                  <a:schemeClr val="tx2"/>
                </a:solidFill>
              </a:rPr>
              <a:t>., </a:t>
            </a:r>
            <a:r>
              <a:rPr lang="tr-TR" altLang="tr-TR" sz="2800" dirty="0">
                <a:solidFill>
                  <a:schemeClr val="tx2"/>
                </a:solidFill>
              </a:rPr>
              <a:t>pompalama maliyetleri ve yapımını minimize etmek için boru çapı seçimi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609600" indent="-6096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tr-TR" altLang="tr-TR" sz="2800" dirty="0">
                <a:solidFill>
                  <a:schemeClr val="tx2"/>
                </a:solidFill>
              </a:rPr>
              <a:t>Bununla birlikte</a:t>
            </a:r>
            <a:r>
              <a:rPr lang="en-US" altLang="tr-TR" sz="2800" dirty="0">
                <a:solidFill>
                  <a:schemeClr val="tx2"/>
                </a:solidFill>
              </a:rPr>
              <a:t>, Reynolds </a:t>
            </a:r>
            <a:r>
              <a:rPr lang="tr-TR" altLang="tr-TR" sz="2800" dirty="0">
                <a:solidFill>
                  <a:schemeClr val="tx2"/>
                </a:solidFill>
              </a:rPr>
              <a:t>sayısında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hem </a:t>
            </a:r>
            <a:r>
              <a:rPr lang="en-US" altLang="tr-TR" sz="2800" i="1" dirty="0">
                <a:solidFill>
                  <a:schemeClr val="tx2"/>
                </a:solidFill>
              </a:rPr>
              <a:t>V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hem de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en-US" altLang="tr-TR" sz="2800" i="1" dirty="0">
                <a:solidFill>
                  <a:schemeClr val="tx2"/>
                </a:solidFill>
              </a:rPr>
              <a:t>D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için</a:t>
            </a:r>
            <a:r>
              <a:rPr lang="en-US" altLang="tr-TR" sz="2800" dirty="0">
                <a:solidFill>
                  <a:schemeClr val="tx2"/>
                </a:solidFill>
              </a:rPr>
              <a:t> iterative </a:t>
            </a:r>
            <a:r>
              <a:rPr lang="tr-TR" altLang="tr-TR" sz="2800" dirty="0">
                <a:solidFill>
                  <a:schemeClr val="tx2"/>
                </a:solidFill>
              </a:rPr>
              <a:t>yaklaşım</a:t>
            </a:r>
            <a:r>
              <a:rPr lang="en-US" altLang="tr-TR" sz="2800" dirty="0">
                <a:solidFill>
                  <a:schemeClr val="tx2"/>
                </a:solidFill>
              </a:rPr>
              <a:t>.</a:t>
            </a:r>
          </a:p>
          <a:p>
            <a:pPr marL="0" indent="0" algn="ctr" rtl="0">
              <a:lnSpc>
                <a:spcPct val="150000"/>
              </a:lnSpc>
              <a:buNone/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4608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 için kullanılan eşitlikler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104900" y="1249362"/>
            <a:ext cx="9896349" cy="5284174"/>
            <a:chOff x="230" y="842"/>
            <a:chExt cx="5104" cy="3185"/>
          </a:xfrm>
        </p:grpSpPr>
        <p:pic>
          <p:nvPicPr>
            <p:cNvPr id="9" name="Picture 5" descr="8-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" y="842"/>
              <a:ext cx="4236" cy="3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H="1">
              <a:off x="696" y="1602"/>
              <a:ext cx="724" cy="1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" y="1617"/>
              <a:ext cx="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30" y="1907"/>
              <a:ext cx="596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>
                  <a:solidFill>
                    <a:schemeClr val="accent2"/>
                  </a:solidFill>
                </a:rPr>
                <a:t>Laminar</a:t>
              </a: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3718" y="2853"/>
              <a:ext cx="321" cy="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3545" y="3736"/>
              <a:ext cx="17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400" b="1" dirty="0"/>
                <a:t>Marks Reynolds Number independence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924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 için kullanılan eşitlikler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Şayet </a:t>
            </a:r>
            <a:r>
              <a:rPr lang="en-US" altLang="tr-TR" sz="2800" dirty="0">
                <a:solidFill>
                  <a:srgbClr val="FF0000"/>
                </a:solidFill>
              </a:rPr>
              <a:t>(</a:t>
            </a:r>
            <a:r>
              <a:rPr lang="el-GR" alt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altLang="tr-TR" sz="2800" dirty="0">
                <a:solidFill>
                  <a:srgbClr val="FF0000"/>
                </a:solidFill>
              </a:rPr>
              <a:t>/D = 0</a:t>
            </a:r>
            <a:r>
              <a:rPr lang="en-US" altLang="tr-TR" sz="2800" dirty="0">
                <a:solidFill>
                  <a:schemeClr val="tx2"/>
                </a:solidFill>
              </a:rPr>
              <a:t>) </a:t>
            </a:r>
            <a:r>
              <a:rPr lang="tr-TR" altLang="tr-TR" sz="2800" dirty="0">
                <a:solidFill>
                  <a:schemeClr val="tx2"/>
                </a:solidFill>
              </a:rPr>
              <a:t>ve</a:t>
            </a:r>
            <a:r>
              <a:rPr lang="en-US" altLang="tr-TR" sz="2800" dirty="0">
                <a:solidFill>
                  <a:schemeClr val="tx2"/>
                </a:solidFill>
              </a:rPr>
              <a:t> 4000 &lt; </a:t>
            </a:r>
            <a:r>
              <a:rPr lang="tr-TR" sz="2800" dirty="0" err="1">
                <a:solidFill>
                  <a:srgbClr val="FF0000"/>
                </a:solidFill>
              </a:rPr>
              <a:t>Reynolds</a:t>
            </a:r>
            <a:r>
              <a:rPr lang="tr-TR" sz="2800" dirty="0">
                <a:solidFill>
                  <a:srgbClr val="FF0000"/>
                </a:solidFill>
              </a:rPr>
              <a:t> sayısı</a:t>
            </a:r>
            <a:r>
              <a:rPr lang="en-US" altLang="tr-TR" sz="2800" dirty="0">
                <a:solidFill>
                  <a:schemeClr val="tx2"/>
                </a:solidFill>
              </a:rPr>
              <a:t> &lt; 10</a:t>
            </a:r>
            <a:r>
              <a:rPr lang="en-US" altLang="tr-TR" sz="2800" baseline="30000" dirty="0">
                <a:solidFill>
                  <a:schemeClr val="tx2"/>
                </a:solidFill>
              </a:rPr>
              <a:t>5</a:t>
            </a: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4086256"/>
              </p:ext>
            </p:extLst>
          </p:nvPr>
        </p:nvGraphicFramePr>
        <p:xfrm>
          <a:off x="1729646" y="2615595"/>
          <a:ext cx="2565747" cy="1692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596880" imgH="393480" progId="Equation.3">
                  <p:embed/>
                </p:oleObj>
              </mc:Choice>
              <mc:Fallback>
                <p:oleObj name="Denklem" r:id="rId2" imgW="596880" imgH="393480" progId="Equation.3">
                  <p:embed/>
                  <p:pic>
                    <p:nvPicPr>
                      <p:cNvPr id="2" name="Nesne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29646" y="2615595"/>
                        <a:ext cx="2565747" cy="1692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5" descr="8-20">
            <a:extLst>
              <a:ext uri="{FF2B5EF4-FFF2-40B4-BE49-F238E27FC236}">
                <a16:creationId xmlns:a16="http://schemas.microsoft.com/office/drawing/2014/main" id="{CC086636-4D3C-464A-923D-D409EFFC0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79" y="2200249"/>
            <a:ext cx="6966273" cy="42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86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 için kullanılan eşitlikler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Şayet </a:t>
            </a:r>
            <a:r>
              <a:rPr lang="en-US" altLang="tr-TR" sz="2800" dirty="0">
                <a:solidFill>
                  <a:schemeClr val="tx2"/>
                </a:solidFill>
              </a:rPr>
              <a:t>(</a:t>
            </a:r>
            <a:r>
              <a:rPr lang="el-GR" alt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altLang="tr-TR" sz="2800" dirty="0">
                <a:solidFill>
                  <a:schemeClr val="tx2"/>
                </a:solidFill>
              </a:rPr>
              <a:t>/D &gt; 0)</a:t>
            </a:r>
            <a:r>
              <a:rPr lang="tr-TR" altLang="tr-TR" sz="2800" dirty="0">
                <a:solidFill>
                  <a:schemeClr val="tx2"/>
                </a:solidFill>
              </a:rPr>
              <a:t> ve </a:t>
            </a:r>
            <a:r>
              <a:rPr lang="en-US" altLang="zh-CN" sz="2800" dirty="0">
                <a:solidFill>
                  <a:schemeClr val="tx2"/>
                </a:solidFill>
              </a:rPr>
              <a:t>4000 &lt; Re &lt; 10</a:t>
            </a:r>
            <a:r>
              <a:rPr lang="en-US" altLang="zh-CN" sz="2800" baseline="30000" dirty="0">
                <a:solidFill>
                  <a:schemeClr val="tx2"/>
                </a:solidFill>
              </a:rPr>
              <a:t>8</a:t>
            </a:r>
            <a:r>
              <a:rPr lang="en-US" altLang="zh-CN" sz="2800" dirty="0">
                <a:solidFill>
                  <a:schemeClr val="tx2"/>
                </a:solidFill>
              </a:rPr>
              <a:t> </a:t>
            </a:r>
            <a:r>
              <a:rPr lang="en-US" altLang="zh-CN" sz="2800" b="1" i="1" dirty="0">
                <a:solidFill>
                  <a:srgbClr val="006600"/>
                </a:solidFill>
                <a:ea typeface="SimSun" panose="02010600030101010101" pitchFamily="2" charset="-122"/>
              </a:rPr>
              <a:t>Colebrook form</a:t>
            </a:r>
            <a:r>
              <a:rPr lang="tr-TR" altLang="zh-CN" sz="2800" b="1" i="1" dirty="0" err="1">
                <a:solidFill>
                  <a:srgbClr val="006600"/>
                </a:solidFill>
                <a:ea typeface="SimSun" panose="02010600030101010101" pitchFamily="2" charset="-122"/>
              </a:rPr>
              <a:t>üle</a:t>
            </a:r>
            <a:r>
              <a:rPr lang="tr-TR" altLang="zh-CN" sz="2800" b="1" i="1" dirty="0">
                <a:solidFill>
                  <a:srgbClr val="006600"/>
                </a:solidFill>
                <a:ea typeface="SimSun" panose="02010600030101010101" pitchFamily="2" charset="-122"/>
              </a:rPr>
              <a:t> kullanılır</a:t>
            </a:r>
            <a:endParaRPr lang="en-US" altLang="zh-CN" sz="2800" b="1" i="1" dirty="0">
              <a:solidFill>
                <a:srgbClr val="006600"/>
              </a:solidFill>
              <a:ea typeface="SimSun" panose="02010600030101010101" pitchFamily="2" charset="-122"/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altLang="tr-TR" sz="2800" b="1" i="1" baseline="30000" dirty="0">
              <a:solidFill>
                <a:srgbClr val="006600"/>
              </a:solidFill>
              <a:ea typeface="SimSun" panose="02010600030101010101" pitchFamily="2" charset="-122"/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altLang="tr-TR" sz="2800" b="1" i="1" baseline="30000" dirty="0">
              <a:solidFill>
                <a:srgbClr val="006600"/>
              </a:solidFill>
              <a:ea typeface="SimSun" panose="02010600030101010101" pitchFamily="2" charset="-122"/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Bu denklem </a:t>
            </a:r>
            <a:r>
              <a:rPr lang="tr-TR" altLang="tr-TR" sz="2800" i="1" dirty="0">
                <a:solidFill>
                  <a:schemeClr val="tx2"/>
                </a:solidFill>
                <a:latin typeface="Bodoni MT" panose="02070603080606020203" pitchFamily="18" charset="0"/>
              </a:rPr>
              <a:t>f </a:t>
            </a:r>
            <a:r>
              <a:rPr lang="tr-TR" altLang="tr-TR" sz="2800" dirty="0">
                <a:solidFill>
                  <a:schemeClr val="tx2"/>
                </a:solidFill>
              </a:rPr>
              <a:t>’ye göre kapalı bir fonksiyondur ve Newton </a:t>
            </a:r>
            <a:r>
              <a:rPr lang="tr-TR" altLang="tr-TR" sz="2800" dirty="0" err="1">
                <a:solidFill>
                  <a:schemeClr val="tx2"/>
                </a:solidFill>
              </a:rPr>
              <a:t>iterasyonu</a:t>
            </a:r>
            <a:r>
              <a:rPr lang="tr-TR" altLang="tr-TR" sz="2800" dirty="0">
                <a:solidFill>
                  <a:schemeClr val="tx2"/>
                </a:solidFill>
              </a:rPr>
              <a:t> ile çözülebilir. </a:t>
            </a:r>
          </a:p>
          <a:p>
            <a:pPr marL="0" indent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756025" y="2713038"/>
          <a:ext cx="437515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739880" imgH="507960" progId="Equation.3">
                  <p:embed/>
                </p:oleObj>
              </mc:Choice>
              <mc:Fallback>
                <p:oleObj name="Denklem" r:id="rId2" imgW="1739880" imgH="50796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6025" y="2713038"/>
                        <a:ext cx="4375150" cy="126047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67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 için kullanılan eşitlikler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Biraz hata payı ile bu denklemin açık fonksiyonu şu şekildedir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363913" y="2924175"/>
          <a:ext cx="5462587" cy="176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3" imgW="2171520" imgH="711000" progId="Equation.3">
                  <p:embed/>
                </p:oleObj>
              </mc:Choice>
              <mc:Fallback>
                <p:oleObj name="Denklem" r:id="rId3" imgW="2171520" imgH="711000" progId="Equation.3">
                  <p:embed/>
                  <p:pic>
                    <p:nvPicPr>
                      <p:cNvPr id="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3913" y="2924175"/>
                        <a:ext cx="5462587" cy="17653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266384"/>
              </p:ext>
            </p:extLst>
          </p:nvPr>
        </p:nvGraphicFramePr>
        <p:xfrm>
          <a:off x="3277427" y="4689967"/>
          <a:ext cx="5635625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5" imgW="2158920" imgH="583920" progId="Equation.3">
                  <p:embed/>
                </p:oleObj>
              </mc:Choice>
              <mc:Fallback>
                <p:oleObj name="Denklem" r:id="rId5" imgW="2158920" imgH="583920" progId="Equation.3">
                  <p:embed/>
                  <p:pic>
                    <p:nvPicPr>
                      <p:cNvPr id="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7427" y="4689967"/>
                        <a:ext cx="5635625" cy="1520825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631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K </a:t>
            </a:r>
            <a:r>
              <a:rPr lang="tr-TR" sz="2800" dirty="0">
                <a:solidFill>
                  <a:schemeClr val="tx2"/>
                </a:solidFill>
              </a:rPr>
              <a:t>faktörü eşitliğinde tanımlanmaktadır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H</a:t>
            </a:r>
            <a:r>
              <a:rPr lang="tr-TR" sz="2800" i="1" baseline="-25000" dirty="0">
                <a:solidFill>
                  <a:schemeClr val="tx2"/>
                </a:solidFill>
              </a:rPr>
              <a:t>L</a:t>
            </a:r>
            <a:r>
              <a:rPr lang="tr-TR" sz="2800" i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= bağlantı elemanlarındaki basma kayıpları (m akışkan akışı)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K</a:t>
            </a:r>
            <a:r>
              <a:rPr lang="tr-TR" sz="2800" dirty="0">
                <a:solidFill>
                  <a:schemeClr val="tx2"/>
                </a:solidFill>
              </a:rPr>
              <a:t> = </a:t>
            </a:r>
            <a:r>
              <a:rPr lang="tr-TR" sz="2800" dirty="0">
                <a:solidFill>
                  <a:srgbClr val="FF0000"/>
                </a:solidFill>
              </a:rPr>
              <a:t>boyutsuz bağlantı kayıp faktörü</a:t>
            </a:r>
            <a:endParaRPr lang="en-US" sz="2800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u</a:t>
            </a:r>
            <a:r>
              <a:rPr lang="tr-TR" sz="2800" dirty="0">
                <a:solidFill>
                  <a:schemeClr val="tx2"/>
                </a:solidFill>
              </a:rPr>
              <a:t> = ortalama veya anma akış hızı (m/s)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>
                <a:solidFill>
                  <a:schemeClr val="tx2"/>
                </a:solidFill>
              </a:rPr>
              <a:t>g </a:t>
            </a:r>
            <a:r>
              <a:rPr lang="tr-TR" sz="2800" dirty="0">
                <a:solidFill>
                  <a:schemeClr val="tx2"/>
                </a:solidFill>
              </a:rPr>
              <a:t>= yer çekim ivmesi (m/s</a:t>
            </a:r>
            <a:r>
              <a:rPr lang="tr-TR" sz="2800" baseline="30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)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889092"/>
              </p:ext>
            </p:extLst>
          </p:nvPr>
        </p:nvGraphicFramePr>
        <p:xfrm>
          <a:off x="7565923" y="1377950"/>
          <a:ext cx="2787752" cy="1547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799920" imgH="444240" progId="Equation.3">
                  <p:embed/>
                </p:oleObj>
              </mc:Choice>
              <mc:Fallback>
                <p:oleObj name="Denklem" r:id="rId2" imgW="79992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565923" y="1377950"/>
                        <a:ext cx="2787752" cy="1547623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63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Sürtünme Faktörünün Hesaplanması için kullanılan eşitlikler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tr-TR" sz="2800" dirty="0">
                <a:solidFill>
                  <a:srgbClr val="0070C0"/>
                </a:solidFill>
              </a:rPr>
              <a:t>Tamamen türbülanslı bölge</a:t>
            </a: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Sadece bu bölge için </a:t>
            </a:r>
            <a:r>
              <a:rPr lang="tr-TR" sz="2800" dirty="0">
                <a:solidFill>
                  <a:srgbClr val="FF0000"/>
                </a:solidFill>
              </a:rPr>
              <a:t>sürtünme faktörü hızın değişmesi ile değişmez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basma kayıpları eğrisi </a:t>
            </a:r>
            <a:r>
              <a:rPr lang="tr-TR" sz="2800" dirty="0">
                <a:solidFill>
                  <a:schemeClr val="tx2"/>
                </a:solidFill>
              </a:rPr>
              <a:t>doğru bir parabol olacaktır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5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745414"/>
              </p:ext>
            </p:extLst>
          </p:nvPr>
        </p:nvGraphicFramePr>
        <p:xfrm>
          <a:off x="4370131" y="3807317"/>
          <a:ext cx="367188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333440" imgH="457200" progId="Equation.3">
                  <p:embed/>
                </p:oleObj>
              </mc:Choice>
              <mc:Fallback>
                <p:oleObj name="Denklem" r:id="rId2" imgW="1333440" imgH="457200" progId="Equation.3">
                  <p:embed/>
                  <p:pic>
                    <p:nvPicPr>
                      <p:cNvPr id="5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0131" y="3807317"/>
                        <a:ext cx="3671888" cy="12604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08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2600" b="1" dirty="0">
                <a:solidFill>
                  <a:schemeClr val="tx2"/>
                </a:solidFill>
              </a:rPr>
              <a:t>DENEYSAN EĞİTİM CİHAZLARI SANAYİ VE TİCARET LTD. ŞTİ. </a:t>
            </a:r>
            <a:endParaRPr lang="tr-TR" sz="26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795" y="1249361"/>
            <a:ext cx="8628891" cy="545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3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2600" b="1" dirty="0"/>
              <a:t>DENEYSAN EĞİTİM CİHAZLARI SANAYİ VE TİCARET LTD. ŞTİ. </a:t>
            </a:r>
            <a:endParaRPr lang="tr-TR" sz="26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247" y="1173162"/>
            <a:ext cx="7724389" cy="57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 err="1">
                <a:solidFill>
                  <a:schemeClr val="tx2"/>
                </a:solidFill>
              </a:rPr>
              <a:t>Armfield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40962" name="Picture 2" descr="http://discoverarmfield.com/data/c6/images/c6mkii-f1-10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600199"/>
            <a:ext cx="10009118" cy="414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44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dirty="0">
                <a:solidFill>
                  <a:schemeClr val="tx2"/>
                </a:solidFill>
              </a:rPr>
              <a:t>Boruda Akış Problemlerin Excel yazılım ile çözümleri</a:t>
            </a:r>
            <a:endParaRPr lang="en-US" b="1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>
                <a:hlinkClick r:id="rId3" action="ppaction://hlinkfile"/>
              </a:rPr>
              <a:t>2-1 pipe flow friction factor I.xls</a:t>
            </a:r>
            <a:endParaRPr lang="tr-TR" dirty="0"/>
          </a:p>
          <a:p>
            <a:pPr algn="l" rtl="0"/>
            <a:r>
              <a:rPr lang="en-US" dirty="0">
                <a:hlinkClick r:id="rId4" action="ppaction://hlinkfile"/>
              </a:rPr>
              <a:t>2-2 friction factor pipe flow II.xls</a:t>
            </a:r>
            <a:endParaRPr lang="tr-TR" dirty="0"/>
          </a:p>
          <a:p>
            <a:pPr algn="l" rtl="0"/>
            <a:r>
              <a:rPr lang="tr-TR" dirty="0">
                <a:hlinkClick r:id="rId5" action="ppaction://hlinkfile"/>
              </a:rPr>
              <a:t>2 Liquid </a:t>
            </a:r>
            <a:r>
              <a:rPr lang="tr-TR" dirty="0" err="1">
                <a:hlinkClick r:id="rId5" action="ppaction://hlinkfile"/>
              </a:rPr>
              <a:t>Linesizing</a:t>
            </a:r>
            <a:r>
              <a:rPr lang="tr-TR" dirty="0">
                <a:hlinkClick r:id="rId5" action="ppaction://hlinkfile"/>
              </a:rPr>
              <a:t> Rev1A.xls</a:t>
            </a:r>
            <a:endParaRPr lang="tr-TR" dirty="0"/>
          </a:p>
          <a:p>
            <a:pPr algn="l" rtl="0"/>
            <a:endParaRPr lang="tr-TR" dirty="0"/>
          </a:p>
          <a:p>
            <a:pPr algn="l" rtl="0"/>
            <a:r>
              <a:rPr lang="tr-TR" sz="2800" dirty="0">
                <a:solidFill>
                  <a:srgbClr val="FF0000"/>
                </a:solidFill>
              </a:rPr>
              <a:t>Ödev: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0070C0"/>
                </a:solidFill>
              </a:rPr>
              <a:t>Yukardaki yazılımlardan faydalanarak daha detaylı yazılım (elemanların basınç düşmesi, değişik birimler kabul edebilir</a:t>
            </a:r>
            <a:r>
              <a:rPr lang="tr-TR" sz="2800">
                <a:solidFill>
                  <a:srgbClr val="0070C0"/>
                </a:solidFill>
              </a:rPr>
              <a:t>) geliştiriniz.</a:t>
            </a:r>
            <a:endParaRPr lang="tr-T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600200"/>
            <a:ext cx="7678482" cy="4572000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>
                <a:solidFill>
                  <a:schemeClr val="tx2"/>
                </a:solidFill>
              </a:rPr>
              <a:t>Basınç Kayıpları Eğitim Seti, </a:t>
            </a:r>
            <a:r>
              <a:rPr lang="tr-TR" dirty="0">
                <a:solidFill>
                  <a:schemeClr val="tx2"/>
                </a:solidFill>
                <a:hlinkClick r:id="rId2" action="ppaction://hlinkfile"/>
              </a:rPr>
              <a:t>DENEYSAN EĞİTİM CİHAZLARI SANAYİ VE TİCARET LTD</a:t>
            </a:r>
            <a:r>
              <a:rPr lang="tr-TR" dirty="0">
                <a:solidFill>
                  <a:schemeClr val="tx2"/>
                </a:solidFill>
              </a:rPr>
              <a:t>. ŞTİ. , BALIKESİR-2010</a:t>
            </a:r>
            <a:endParaRPr lang="tr-TR" dirty="0">
              <a:solidFill>
                <a:schemeClr val="tx2"/>
              </a:solidFill>
              <a:hlinkClick r:id="rId2" action="ppaction://hlinkfile"/>
            </a:endParaRP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>
                <a:solidFill>
                  <a:schemeClr val="tx2"/>
                </a:solidFill>
                <a:hlinkClick r:id="rId3" action="ppaction://hlinkfile"/>
              </a:rPr>
              <a:t>Makine Laboratuvarı II </a:t>
            </a:r>
            <a:r>
              <a:rPr lang="tr-TR" dirty="0">
                <a:solidFill>
                  <a:schemeClr val="tx2"/>
                </a:solidFill>
              </a:rPr>
              <a:t>, İstanbul Üniversitesi, Mühendislik Fakültesi, Makine Mühendisliği Bölümü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>
                <a:solidFill>
                  <a:schemeClr val="tx2"/>
                </a:solidFill>
              </a:rPr>
              <a:t>Trakya Üniversitesi</a:t>
            </a:r>
            <a:r>
              <a:rPr lang="tr-TR" dirty="0">
                <a:solidFill>
                  <a:schemeClr val="tx2"/>
                </a:solidFill>
                <a:hlinkClick r:id="rId4" action="ppaction://hlinkfile"/>
              </a:rPr>
              <a:t>, UYGULAMA 5 DAİRESEL ARAKESİTLİ BORULARDA AKIŞ</a:t>
            </a:r>
            <a:r>
              <a:rPr lang="tr-TR" dirty="0">
                <a:solidFill>
                  <a:schemeClr val="tx2"/>
                </a:solidFill>
              </a:rPr>
              <a:t>,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>
                <a:solidFill>
                  <a:schemeClr val="tx2"/>
                </a:solidFill>
              </a:rPr>
              <a:t>Bruce R. </a:t>
            </a:r>
            <a:r>
              <a:rPr lang="tr-TR" dirty="0" err="1">
                <a:solidFill>
                  <a:schemeClr val="tx2"/>
                </a:solidFill>
              </a:rPr>
              <a:t>Munson</a:t>
            </a:r>
            <a:r>
              <a:rPr lang="tr-TR" dirty="0">
                <a:solidFill>
                  <a:schemeClr val="tx2"/>
                </a:solidFill>
              </a:rPr>
              <a:t>, </a:t>
            </a:r>
            <a:r>
              <a:rPr lang="tr-TR" dirty="0" err="1">
                <a:solidFill>
                  <a:schemeClr val="tx2"/>
                </a:solidFill>
              </a:rPr>
              <a:t>Alric</a:t>
            </a:r>
            <a:r>
              <a:rPr lang="tr-TR" dirty="0">
                <a:solidFill>
                  <a:schemeClr val="tx2"/>
                </a:solidFill>
              </a:rPr>
              <a:t> P. </a:t>
            </a:r>
            <a:r>
              <a:rPr lang="tr-TR" dirty="0" err="1">
                <a:solidFill>
                  <a:schemeClr val="tx2"/>
                </a:solidFill>
              </a:rPr>
              <a:t>Rothmayer</a:t>
            </a:r>
            <a:r>
              <a:rPr lang="tr-TR" dirty="0">
                <a:solidFill>
                  <a:schemeClr val="tx2"/>
                </a:solidFill>
              </a:rPr>
              <a:t>, Theodore H. </a:t>
            </a:r>
            <a:r>
              <a:rPr lang="tr-TR" dirty="0" err="1">
                <a:solidFill>
                  <a:schemeClr val="tx2"/>
                </a:solidFill>
              </a:rPr>
              <a:t>Okiishi</a:t>
            </a:r>
            <a:r>
              <a:rPr lang="tr-TR" dirty="0">
                <a:solidFill>
                  <a:schemeClr val="tx2"/>
                </a:solidFill>
              </a:rPr>
              <a:t>, </a:t>
            </a:r>
            <a:r>
              <a:rPr lang="tr-TR" dirty="0" err="1">
                <a:solidFill>
                  <a:schemeClr val="tx2"/>
                </a:solidFill>
              </a:rPr>
              <a:t>Wade</a:t>
            </a:r>
            <a:r>
              <a:rPr lang="tr-TR" dirty="0">
                <a:solidFill>
                  <a:schemeClr val="tx2"/>
                </a:solidFill>
              </a:rPr>
              <a:t> W. </a:t>
            </a:r>
            <a:r>
              <a:rPr lang="tr-TR" dirty="0" err="1">
                <a:solidFill>
                  <a:schemeClr val="tx2"/>
                </a:solidFill>
              </a:rPr>
              <a:t>Huebsch</a:t>
            </a:r>
            <a:r>
              <a:rPr lang="tr-TR" dirty="0">
                <a:solidFill>
                  <a:schemeClr val="tx2"/>
                </a:solidFill>
              </a:rPr>
              <a:t>, 2013, </a:t>
            </a:r>
            <a:r>
              <a:rPr lang="en-US" dirty="0">
                <a:solidFill>
                  <a:schemeClr val="tx2"/>
                </a:solidFill>
              </a:rPr>
              <a:t>Fundamentals of Fluid Mechanics, 7th Edition</a:t>
            </a:r>
            <a:r>
              <a:rPr lang="tr-TR" dirty="0">
                <a:solidFill>
                  <a:schemeClr val="tx2"/>
                </a:solidFill>
              </a:rPr>
              <a:t>, </a:t>
            </a:r>
            <a:r>
              <a:rPr lang="tr-TR" dirty="0" err="1">
                <a:solidFill>
                  <a:schemeClr val="tx2"/>
                </a:solidFill>
              </a:rPr>
              <a:t>Wiley</a:t>
            </a:r>
            <a:r>
              <a:rPr lang="tr-TR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 err="1">
                <a:solidFill>
                  <a:schemeClr val="tx2"/>
                </a:solidFill>
              </a:rPr>
              <a:t>Saldımlı</a:t>
            </a:r>
            <a:r>
              <a:rPr lang="tr-TR" dirty="0">
                <a:solidFill>
                  <a:schemeClr val="tx2"/>
                </a:solidFill>
              </a:rPr>
              <a:t>, 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dirty="0">
                <a:solidFill>
                  <a:schemeClr val="tx2"/>
                </a:solidFill>
              </a:rPr>
              <a:t>Gıda Mühendisliğine Giriş, 5. Baskı, Baysal T., ve </a:t>
            </a:r>
            <a:r>
              <a:rPr lang="tr-TR" dirty="0" err="1">
                <a:solidFill>
                  <a:schemeClr val="tx2"/>
                </a:solidFill>
              </a:rPr>
              <a:t>İçier</a:t>
            </a:r>
            <a:r>
              <a:rPr lang="tr-TR" dirty="0">
                <a:solidFill>
                  <a:schemeClr val="tx2"/>
                </a:solidFill>
              </a:rPr>
              <a:t> F. Çevirme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88066" name="Picture 2" descr="http://media.wiley.com/product_data/coverImage300/22/EHEP0020/EHEP0020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382" y="1600200"/>
            <a:ext cx="28575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Diğer 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solidFill>
                  <a:schemeClr val="tx2"/>
                </a:solidFill>
              </a:rPr>
              <a:t>Geankoplis</a:t>
            </a:r>
            <a:r>
              <a:rPr lang="en-US" dirty="0">
                <a:solidFill>
                  <a:schemeClr val="tx2"/>
                </a:solidFill>
              </a:rPr>
              <a:t>, C. J. “Transport Processes and Unit Operations”. John Wiley &amp; Sons, NY.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McCabe, W.L., Smith, J. C., </a:t>
            </a:r>
            <a:r>
              <a:rPr lang="en-US" dirty="0" err="1">
                <a:solidFill>
                  <a:schemeClr val="tx2"/>
                </a:solidFill>
              </a:rPr>
              <a:t>Harriott</a:t>
            </a:r>
            <a:r>
              <a:rPr lang="en-US" dirty="0">
                <a:solidFill>
                  <a:schemeClr val="tx2"/>
                </a:solidFill>
              </a:rPr>
              <a:t>, P. “Unit Operations of Chemical Engineering”. McGraw Hill, NY.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Coulson, J. M., Richardson, J. F., </a:t>
            </a:r>
            <a:r>
              <a:rPr lang="en-US" dirty="0" err="1">
                <a:solidFill>
                  <a:schemeClr val="tx2"/>
                </a:solidFill>
              </a:rPr>
              <a:t>Backhurst</a:t>
            </a:r>
            <a:r>
              <a:rPr lang="en-US" dirty="0">
                <a:solidFill>
                  <a:schemeClr val="tx2"/>
                </a:solidFill>
              </a:rPr>
              <a:t>, Harker, J. H. “Chemical Engineering”, </a:t>
            </a:r>
            <a:r>
              <a:rPr lang="en-US" dirty="0" err="1">
                <a:solidFill>
                  <a:schemeClr val="tx2"/>
                </a:solidFill>
              </a:rPr>
              <a:t>Pergamon</a:t>
            </a:r>
            <a:r>
              <a:rPr lang="en-US" dirty="0">
                <a:solidFill>
                  <a:schemeClr val="tx2"/>
                </a:solidFill>
              </a:rPr>
              <a:t> Pres, NY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Toledo, R.T. “Fundamentals of Food Process Engineering”, Chapman &amp; Hall, NY.</a:t>
            </a:r>
          </a:p>
          <a:p>
            <a:pPr algn="l" rt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Linkler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hlinkClick r:id="rId2"/>
              </a:rPr>
              <a:t>http://www.brighthubengineering.com/hydraulics-civil-engineering/84765-pipe-flowhead-lossfriction-factor-calculations/</a:t>
            </a:r>
            <a:endParaRPr lang="en-US" dirty="0"/>
          </a:p>
          <a:p>
            <a:pPr algn="l" rtl="0"/>
            <a:r>
              <a:rPr lang="tr-TR" dirty="0">
                <a:hlinkClick r:id="rId3"/>
              </a:rPr>
              <a:t>http://www.engineeringexceltemplates.com/blog.aspx?categoryid=4</a:t>
            </a:r>
            <a:endParaRPr lang="en-US" dirty="0"/>
          </a:p>
          <a:p>
            <a:pPr algn="l" rtl="0"/>
            <a:r>
              <a:rPr lang="tr-TR" dirty="0">
                <a:hlinkClick r:id="rId4"/>
              </a:rPr>
              <a:t>http://www.engineeringexcelspreadsheets.com/tag/pipe-flow-calculator/</a:t>
            </a:r>
            <a:endParaRPr lang="en-US" dirty="0"/>
          </a:p>
          <a:p>
            <a:pPr algn="l" rtl="0"/>
            <a:r>
              <a:rPr lang="tr-TR" dirty="0">
                <a:hlinkClick r:id="rId5"/>
              </a:rPr>
              <a:t>http://www.scielo.org.za/scielo.php?pid=S0038-223X2013001200009&amp;script=sci_arttext</a:t>
            </a:r>
            <a:endParaRPr lang="en-US" dirty="0"/>
          </a:p>
          <a:p>
            <a:pPr algn="l" rtl="0"/>
            <a:r>
              <a:rPr lang="tr-TR" dirty="0">
                <a:hlinkClick r:id="rId6"/>
              </a:rPr>
              <a:t>http://www.roymech.co.uk/Related/Fluids/Fluids_Pipe.html</a:t>
            </a:r>
            <a:endParaRPr lang="tr-TR" dirty="0"/>
          </a:p>
          <a:p>
            <a:pPr algn="l" rtl="0"/>
            <a:r>
              <a:rPr lang="en-US" dirty="0">
                <a:hlinkClick r:id="rId7"/>
              </a:rPr>
              <a:t>http://www.mecaflux.com/en/Bernoulli.htm</a:t>
            </a:r>
            <a:endParaRPr lang="ar-SY" dirty="0"/>
          </a:p>
          <a:p>
            <a:pPr algn="l" rtl="0"/>
            <a:endParaRPr lang="en-US" dirty="0"/>
          </a:p>
          <a:p>
            <a:pPr algn="l" rtl="0"/>
            <a:endParaRPr lang="tr-TR" dirty="0"/>
          </a:p>
          <a:p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4131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Linkler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hlinkClick r:id="rId2" action="ppaction://hlinkfile"/>
              </a:rPr>
              <a:t>COMPUTER APPLICATIONS IN FOOD TECHNOLOGY</a:t>
            </a:r>
            <a:endParaRPr lang="tr-TR" dirty="0"/>
          </a:p>
          <a:p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08014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dirty="0">
                <a:solidFill>
                  <a:schemeClr val="tx2"/>
                </a:solidFill>
              </a:rPr>
              <a:t>Akış Tipleri Problemleri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 err="1">
                <a:solidFill>
                  <a:schemeClr val="tx2"/>
                </a:solidFill>
              </a:rPr>
              <a:t>İterasyonu</a:t>
            </a:r>
            <a:r>
              <a:rPr lang="tr-TR" altLang="tr-TR" sz="2800" dirty="0">
                <a:solidFill>
                  <a:schemeClr val="tx2"/>
                </a:solidFill>
              </a:rPr>
              <a:t> sınırlamak için açık bağıntılar geliştirildi</a:t>
            </a:r>
            <a:r>
              <a:rPr lang="en-US" altLang="tr-TR" sz="2800" dirty="0">
                <a:solidFill>
                  <a:schemeClr val="tx2"/>
                </a:solidFill>
              </a:rPr>
              <a:t>.  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2"/>
                </a:solidFill>
              </a:rPr>
              <a:t>Çabukluk için 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chemeClr val="tx2"/>
                </a:solidFill>
              </a:rPr>
              <a:t>doğrudan hesaplama için kullanışlılar fakat ek</a:t>
            </a:r>
            <a:r>
              <a:rPr lang="en-US" altLang="tr-TR" sz="2800" dirty="0">
                <a:solidFill>
                  <a:schemeClr val="tx2"/>
                </a:solidFill>
              </a:rPr>
              <a:t> 2% </a:t>
            </a:r>
            <a:r>
              <a:rPr lang="tr-TR" altLang="tr-TR" sz="2800" dirty="0">
                <a:solidFill>
                  <a:schemeClr val="tx2"/>
                </a:solidFill>
              </a:rPr>
              <a:t>hatası vardır.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0" indent="0" algn="ctr" rtl="0">
              <a:lnSpc>
                <a:spcPct val="150000"/>
              </a:lnSpc>
              <a:buNone/>
            </a:pPr>
            <a:endParaRPr lang="tr-TR" sz="24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5" name="Picture 4" descr="latex-imag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062" y="4670425"/>
            <a:ext cx="6078537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537" y="5813425"/>
            <a:ext cx="4789487" cy="91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012" y="4921250"/>
            <a:ext cx="1271587" cy="3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187" y="5911850"/>
            <a:ext cx="1746250" cy="3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latex-image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399" y="6232525"/>
            <a:ext cx="2038350" cy="3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atex-image-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212" y="3443288"/>
            <a:ext cx="5246687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latex-image-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499" y="3840163"/>
            <a:ext cx="2047875" cy="3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012" y="3536950"/>
            <a:ext cx="1746250" cy="3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8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K değerinin bulunması için </a:t>
            </a:r>
            <a:r>
              <a:rPr lang="tr-TR" sz="2800" dirty="0">
                <a:solidFill>
                  <a:srgbClr val="00B050"/>
                </a:solidFill>
              </a:rPr>
              <a:t>birçok tablo </a:t>
            </a:r>
            <a:r>
              <a:rPr lang="tr-TR" sz="2800" dirty="0">
                <a:solidFill>
                  <a:schemeClr val="tx2"/>
                </a:solidFill>
              </a:rPr>
              <a:t>ve diyagramlar elde edilebilir ki o </a:t>
            </a:r>
            <a:r>
              <a:rPr lang="tr-TR" sz="2800" dirty="0">
                <a:solidFill>
                  <a:srgbClr val="0070C0"/>
                </a:solidFill>
              </a:rPr>
              <a:t>pratikte şunlara bağlıdır</a:t>
            </a:r>
            <a:r>
              <a:rPr lang="tr-TR" sz="2800" dirty="0">
                <a:solidFill>
                  <a:schemeClr val="tx2"/>
                </a:solidFill>
              </a:rPr>
              <a:t>: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Bağlantı elemanının malzemesi ve üretim yöntemi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Bağlantı elemanının boyutu</a:t>
            </a:r>
            <a:endParaRPr lang="en-US" sz="2800" dirty="0">
              <a:solidFill>
                <a:schemeClr val="tx2"/>
              </a:solidFill>
            </a:endParaRPr>
          </a:p>
          <a:p>
            <a:pPr marL="971550" lvl="1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Akışkanın doğası (durumu) (karakteri)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4753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dirty="0">
                <a:solidFill>
                  <a:schemeClr val="tx2"/>
                </a:solidFill>
              </a:rPr>
              <a:t>EŞDEĞER UZUNLUK (L</a:t>
            </a:r>
            <a:r>
              <a:rPr lang="tr-TR" b="1" baseline="-25000" dirty="0">
                <a:solidFill>
                  <a:schemeClr val="tx2"/>
                </a:solidFill>
              </a:rPr>
              <a:t>e</a:t>
            </a:r>
            <a:r>
              <a:rPr lang="tr-TR" b="1" dirty="0">
                <a:solidFill>
                  <a:schemeClr val="tx2"/>
                </a:solidFill>
              </a:rPr>
              <a:t>)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Bir bağlantı elemanın eşdeğer uzunluğu, aynı basma kaybını veren düz boru uzunluğu olarak tanımlanır ve sıkça kullanılır.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/>
        </p:nvGraphicFramePr>
        <p:xfrm>
          <a:off x="3645002" y="2983706"/>
          <a:ext cx="4486275" cy="18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104840" imgH="444240" progId="Equation.3">
                  <p:embed/>
                </p:oleObj>
              </mc:Choice>
              <mc:Fallback>
                <p:oleObj name="Denklem" r:id="rId2" imgW="1104840" imgH="444240" progId="Equation.3">
                  <p:embed/>
                  <p:pic>
                    <p:nvPicPr>
                      <p:cNvPr id="4" name="Nesne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45002" y="2983706"/>
                        <a:ext cx="4486275" cy="180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Nesne 4"/>
          <p:cNvGraphicFramePr>
            <a:graphicFrameLocks noChangeAspect="1"/>
          </p:cNvGraphicFramePr>
          <p:nvPr/>
        </p:nvGraphicFramePr>
        <p:xfrm>
          <a:off x="5005921" y="4896464"/>
          <a:ext cx="2178639" cy="1511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622080" imgH="431640" progId="Equation.3">
                  <p:embed/>
                </p:oleObj>
              </mc:Choice>
              <mc:Fallback>
                <p:oleObj name="Denklem" r:id="rId4" imgW="622080" imgH="431640" progId="Equation.3">
                  <p:embed/>
                  <p:pic>
                    <p:nvPicPr>
                      <p:cNvPr id="5" name="Nesne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05921" y="4896464"/>
                        <a:ext cx="2178639" cy="1511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940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dirty="0">
                <a:solidFill>
                  <a:schemeClr val="tx2"/>
                </a:solidFill>
              </a:rPr>
              <a:t>EŞDEĞER UZUNLUK (L</a:t>
            </a:r>
            <a:r>
              <a:rPr lang="tr-TR" b="1" baseline="-25000" dirty="0">
                <a:solidFill>
                  <a:schemeClr val="tx2"/>
                </a:solidFill>
              </a:rPr>
              <a:t>e</a:t>
            </a:r>
            <a:r>
              <a:rPr lang="tr-TR" b="1" dirty="0">
                <a:solidFill>
                  <a:schemeClr val="tx2"/>
                </a:solidFill>
              </a:rPr>
              <a:t>)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3591232"/>
          </a:xfrm>
        </p:spPr>
        <p:txBody>
          <a:bodyPr>
            <a:normAutofit lnSpcReduction="10000"/>
          </a:bodyPr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u="sng" dirty="0">
                <a:solidFill>
                  <a:srgbClr val="FF0000"/>
                </a:solidFill>
              </a:rPr>
              <a:t>Örnek 5</a:t>
            </a:r>
            <a:endParaRPr lang="tr-TR" sz="2800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100 mm çaplı tamamen açık ve küresel vananın eşdeğer uzunluğunu bulunuz.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u="sng" dirty="0">
                <a:solidFill>
                  <a:srgbClr val="FF0000"/>
                </a:solidFill>
              </a:rPr>
              <a:t>Çözüm</a:t>
            </a:r>
            <a:endParaRPr lang="tr-TR" sz="2800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Tablo-1.1’den K = 10, eşitliği kullanılarak;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Nesne 7"/>
          <p:cNvGraphicFramePr>
            <a:graphicFrameLocks noChangeAspect="1"/>
          </p:cNvGraphicFramePr>
          <p:nvPr/>
        </p:nvGraphicFramePr>
        <p:xfrm>
          <a:off x="3760788" y="4997450"/>
          <a:ext cx="4670425" cy="124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574640" imgH="419040" progId="Equation.3">
                  <p:embed/>
                </p:oleObj>
              </mc:Choice>
              <mc:Fallback>
                <p:oleObj name="Denklem" r:id="rId2" imgW="1574640" imgH="419040" progId="Equation.3">
                  <p:embed/>
                  <p:pic>
                    <p:nvPicPr>
                      <p:cNvPr id="8" name="Nesne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60788" y="4997450"/>
                        <a:ext cx="4670425" cy="1243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66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Buna rağmen </a:t>
            </a:r>
            <a:r>
              <a:rPr lang="tr-TR" sz="2800" dirty="0">
                <a:solidFill>
                  <a:schemeClr val="tx2"/>
                </a:solidFill>
              </a:rPr>
              <a:t>K faktörünün hesabında yüksek hassasiyet gerektirmeyen durumlar için </a:t>
            </a:r>
            <a:r>
              <a:rPr lang="tr-TR" sz="2800" dirty="0" err="1">
                <a:solidFill>
                  <a:schemeClr val="tx2"/>
                </a:solidFill>
              </a:rPr>
              <a:t>Tablodeki</a:t>
            </a:r>
            <a:r>
              <a:rPr lang="tr-TR" sz="2800" dirty="0">
                <a:solidFill>
                  <a:schemeClr val="tx2"/>
                </a:solidFill>
              </a:rPr>
              <a:t> ortalama değerleri birçok durumlarda kullanılabilir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2801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chemeClr val="tx2"/>
                </a:solidFill>
              </a:rPr>
              <a:t>Bağlantı Elemanlarındaki Basma Kayıpları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Y"/>
          </a:p>
        </p:txBody>
      </p:sp>
      <p:pic>
        <p:nvPicPr>
          <p:cNvPr id="6" name="Picture 2" descr="http://www.cobrix.com.my/web_images/malleable_ci_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9" y="1600200"/>
            <a:ext cx="6236628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gme.com.my/images/category/Valves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897" y="1600200"/>
            <a:ext cx="5122572" cy="512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47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6045" t="12911" r="34508" b="55231"/>
          <a:stretch/>
        </p:blipFill>
        <p:spPr>
          <a:xfrm>
            <a:off x="1331957" y="634181"/>
            <a:ext cx="9528085" cy="4326277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93273" y="1356853"/>
            <a:ext cx="4125862" cy="443926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 rtl="0"/>
            <a:r>
              <a:rPr lang="tr-TR" dirty="0"/>
              <a:t>Dirsekler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Normal 90°,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>
              <a:lnSpc>
                <a:spcPct val="80000"/>
              </a:lnSpc>
            </a:pPr>
            <a:r>
              <a:rPr lang="tr-TR" dirty="0"/>
              <a:t>Normal 90°, vidalı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Uzun yarıçaplı 90°,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>
              <a:lnSpc>
                <a:spcPct val="80000"/>
              </a:lnSpc>
            </a:pPr>
            <a:r>
              <a:rPr lang="tr-TR" dirty="0"/>
              <a:t>Uzun yarıçaplı 90°, vidalı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Uzun yarıçaplı 45°,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>
              <a:lnSpc>
                <a:spcPct val="80000"/>
              </a:lnSpc>
            </a:pPr>
            <a:r>
              <a:rPr lang="tr-TR" dirty="0"/>
              <a:t>Normal 45°, vidalı</a:t>
            </a:r>
          </a:p>
          <a:p>
            <a:pPr lvl="1" algn="l" rtl="0">
              <a:lnSpc>
                <a:spcPct val="80000"/>
              </a:lnSpc>
              <a:spcBef>
                <a:spcPts val="1800"/>
              </a:spcBef>
            </a:pPr>
            <a:endParaRPr lang="tr-TR" dirty="0"/>
          </a:p>
          <a:p>
            <a:pPr algn="l" rtl="0"/>
            <a:r>
              <a:rPr lang="tr-TR" dirty="0"/>
              <a:t>180 Dönüş dirsekleri</a:t>
            </a:r>
          </a:p>
          <a:p>
            <a:pPr lvl="1" algn="l" rtl="0"/>
            <a:r>
              <a:rPr lang="tr-TR" dirty="0"/>
              <a:t>180° dönüş dirseği,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/>
            <a:r>
              <a:rPr lang="tr-TR" dirty="0"/>
              <a:t>180° dönüş dirseği, </a:t>
            </a:r>
            <a:r>
              <a:rPr lang="tr-TR" dirty="0" err="1"/>
              <a:t>vidali</a:t>
            </a:r>
            <a:endParaRPr lang="tr-TR" dirty="0"/>
          </a:p>
          <a:p>
            <a:pPr marL="0" indent="0" algn="l" rtl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35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6045" t="45235" r="34508" b="5948"/>
          <a:stretch/>
        </p:blipFill>
        <p:spPr>
          <a:xfrm>
            <a:off x="1716957" y="313519"/>
            <a:ext cx="9059197" cy="6303142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663677"/>
            <a:ext cx="4587977" cy="593823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 rtl="0"/>
            <a:r>
              <a:rPr lang="tr-TR" dirty="0"/>
              <a:t>T-Profiller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Hat boyunca akış,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>
              <a:lnSpc>
                <a:spcPct val="80000"/>
              </a:lnSpc>
            </a:pPr>
            <a:r>
              <a:rPr lang="tr-TR" dirty="0"/>
              <a:t>Hat boyunca akış, vidalı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Ayrı yönlere akış, </a:t>
            </a:r>
            <a:r>
              <a:rPr lang="tr-TR" dirty="0" err="1"/>
              <a:t>flanşlı</a:t>
            </a:r>
            <a:endParaRPr lang="tr-TR" dirty="0"/>
          </a:p>
          <a:p>
            <a:pPr lvl="1" algn="l" rtl="0">
              <a:lnSpc>
                <a:spcPct val="80000"/>
              </a:lnSpc>
            </a:pPr>
            <a:r>
              <a:rPr lang="tr-TR" dirty="0"/>
              <a:t>Ayrı yönlere akış, vidalı</a:t>
            </a:r>
          </a:p>
          <a:p>
            <a:pPr lvl="1" algn="l" rtl="0">
              <a:lnSpc>
                <a:spcPct val="80000"/>
              </a:lnSpc>
              <a:spcBef>
                <a:spcPts val="1200"/>
              </a:spcBef>
            </a:pPr>
            <a:endParaRPr lang="tr-TR" dirty="0"/>
          </a:p>
          <a:p>
            <a:pPr algn="l" rtl="0"/>
            <a:r>
              <a:rPr lang="tr-TR" dirty="0" err="1"/>
              <a:t>Civatalı</a:t>
            </a:r>
            <a:r>
              <a:rPr lang="tr-TR" dirty="0"/>
              <a:t> ve vidalı</a:t>
            </a:r>
          </a:p>
          <a:p>
            <a:pPr algn="l" rtl="0"/>
            <a:r>
              <a:rPr lang="tr-TR" dirty="0"/>
              <a:t>Valfler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Küresel, Tamamen açık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Açılı, tamamen açık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Vana, tamamen açık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Vana, ¼ kapalı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Vana, ½ kapalı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Vana, ¾ kapalı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Basınç ayar, ileri akış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Basınç ayar, geri akış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Küresel, tamamen açık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Küresel, 1/3 kapalı</a:t>
            </a:r>
          </a:p>
          <a:p>
            <a:pPr lvl="1" algn="l" rtl="0">
              <a:lnSpc>
                <a:spcPct val="80000"/>
              </a:lnSpc>
            </a:pPr>
            <a:r>
              <a:rPr lang="tr-TR" dirty="0"/>
              <a:t>Küresel, 2/3 kapalı</a:t>
            </a:r>
          </a:p>
          <a:p>
            <a:pPr lvl="1" algn="l" rtl="0">
              <a:lnSpc>
                <a:spcPct val="8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712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1529</Words>
  <Application>Microsoft Office PowerPoint</Application>
  <PresentationFormat>Widescreen</PresentationFormat>
  <Paragraphs>240</Paragraphs>
  <Slides>51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SimSun</vt:lpstr>
      <vt:lpstr>Arial</vt:lpstr>
      <vt:lpstr>Bodoni MT</vt:lpstr>
      <vt:lpstr>Cambria Math</vt:lpstr>
      <vt:lpstr>Euphemia</vt:lpstr>
      <vt:lpstr>Plantagenet Cherokee</vt:lpstr>
      <vt:lpstr>Symbol</vt:lpstr>
      <vt:lpstr>Times New Roman</vt:lpstr>
      <vt:lpstr>Wingdings</vt:lpstr>
      <vt:lpstr>Academic Literature 16x9</vt:lpstr>
      <vt:lpstr>Denklem</vt:lpstr>
      <vt:lpstr>GDM 403  Temel İşlemler uygulamaları Borularda Akış ve  Basınç Düşmesi  </vt:lpstr>
      <vt:lpstr>Bu hafta : Borularda Akış ve Basınç Düşmesi </vt:lpstr>
      <vt:lpstr>Bağlantı Elemanlarındaki Basma Kayıpları</vt:lpstr>
      <vt:lpstr>Bağlantı Elemanlarındaki Basma Kayıpları</vt:lpstr>
      <vt:lpstr>Bağlantı Elemanlarındaki Basma Kayıpları</vt:lpstr>
      <vt:lpstr>Bağlantı Elemanlarındaki Basma Kayıpları</vt:lpstr>
      <vt:lpstr>Bağlantı Elemanlarındaki Basma Kayıpları</vt:lpstr>
      <vt:lpstr>PowerPoint Presentation</vt:lpstr>
      <vt:lpstr>PowerPoint Presentation</vt:lpstr>
      <vt:lpstr>Notlar:</vt:lpstr>
      <vt:lpstr>Notlar: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Bağlantı Elemanlarındaki Basma Kayıpları</vt:lpstr>
      <vt:lpstr> Bir tank veya depodan bir boruya girişte A2/A1 oranı sıfır alınabilir, böylece K=0.5 alınır.</vt:lpstr>
      <vt:lpstr>PowerPoint Presentation</vt:lpstr>
      <vt:lpstr>PowerPoint Presentation</vt:lpstr>
      <vt:lpstr>Bağlantı Elemanlarındaki Basma Kayıpları</vt:lpstr>
      <vt:lpstr>PowerPoint Presentation</vt:lpstr>
      <vt:lpstr>PowerPoint Presentation</vt:lpstr>
      <vt:lpstr>Bağlantı Elemanlarındaki Basma Kayıpları</vt:lpstr>
      <vt:lpstr>Notlar:</vt:lpstr>
      <vt:lpstr>Notlar:</vt:lpstr>
      <vt:lpstr>Örnek 4</vt:lpstr>
      <vt:lpstr>Örnek 4</vt:lpstr>
      <vt:lpstr>Çözüm</vt:lpstr>
      <vt:lpstr>Çözüm</vt:lpstr>
      <vt:lpstr>Çözüm</vt:lpstr>
      <vt:lpstr>Çözüm</vt:lpstr>
      <vt:lpstr>Çözüm</vt:lpstr>
      <vt:lpstr>Boruda Akış Problemleri</vt:lpstr>
      <vt:lpstr>Boruda Akış Problemleri</vt:lpstr>
      <vt:lpstr>Sürtünme Faktörünün Hesaplanması için kullanılan eşitlikler</vt:lpstr>
      <vt:lpstr>Sürtünme Faktörünün Hesaplanması için kullanılan eşitlikler</vt:lpstr>
      <vt:lpstr>Sürtünme Faktörünün Hesaplanması için kullanılan eşitlikler</vt:lpstr>
      <vt:lpstr>Sürtünme Faktörünün Hesaplanması için kullanılan eşitlikler</vt:lpstr>
      <vt:lpstr>Sürtünme Faktörünün Hesaplanması için kullanılan eşitlikler</vt:lpstr>
      <vt:lpstr>DENEYSAN EĞİTİM CİHAZLARI SANAYİ VE TİCARET LTD. ŞTİ. </vt:lpstr>
      <vt:lpstr>DENEYSAN EĞİTİM CİHAZLARI SANAYİ VE TİCARET LTD. ŞTİ. </vt:lpstr>
      <vt:lpstr>Armfield</vt:lpstr>
      <vt:lpstr>Boruda Akış Problemlerin Excel yazılım ile çözümleri</vt:lpstr>
      <vt:lpstr>Kaynaklar</vt:lpstr>
      <vt:lpstr>Diğer Kaynaklar</vt:lpstr>
      <vt:lpstr>Linkler</vt:lpstr>
      <vt:lpstr>Linkler</vt:lpstr>
      <vt:lpstr>Akış Tipleri Problemleri</vt:lpstr>
      <vt:lpstr>EŞDEĞER UZUNLUK (Le)</vt:lpstr>
      <vt:lpstr>EŞDEĞER UZUNLUK (Le)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2026-04-07T06:37:56Z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