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2"/>
  </p:sldMasterIdLst>
  <p:notesMasterIdLst>
    <p:notesMasterId r:id="rId63"/>
  </p:notesMasterIdLst>
  <p:handoutMasterIdLst>
    <p:handoutMasterId r:id="rId64"/>
  </p:handoutMasterIdLst>
  <p:sldIdLst>
    <p:sldId id="256" r:id="rId3"/>
    <p:sldId id="418" r:id="rId4"/>
    <p:sldId id="321" r:id="rId5"/>
    <p:sldId id="351" r:id="rId6"/>
    <p:sldId id="350" r:id="rId7"/>
    <p:sldId id="352" r:id="rId8"/>
    <p:sldId id="322" r:id="rId9"/>
    <p:sldId id="353" r:id="rId10"/>
    <p:sldId id="434" r:id="rId11"/>
    <p:sldId id="354" r:id="rId12"/>
    <p:sldId id="355" r:id="rId13"/>
    <p:sldId id="318" r:id="rId14"/>
    <p:sldId id="356" r:id="rId15"/>
    <p:sldId id="357" r:id="rId16"/>
    <p:sldId id="317" r:id="rId17"/>
    <p:sldId id="435" r:id="rId18"/>
    <p:sldId id="391" r:id="rId19"/>
    <p:sldId id="258" r:id="rId20"/>
    <p:sldId id="392" r:id="rId21"/>
    <p:sldId id="260" r:id="rId22"/>
    <p:sldId id="266" r:id="rId23"/>
    <p:sldId id="358" r:id="rId24"/>
    <p:sldId id="261" r:id="rId25"/>
    <p:sldId id="263" r:id="rId26"/>
    <p:sldId id="262" r:id="rId27"/>
    <p:sldId id="265" r:id="rId28"/>
    <p:sldId id="264" r:id="rId29"/>
    <p:sldId id="267" r:id="rId30"/>
    <p:sldId id="394" r:id="rId31"/>
    <p:sldId id="393" r:id="rId32"/>
    <p:sldId id="323" r:id="rId33"/>
    <p:sldId id="268" r:id="rId34"/>
    <p:sldId id="324" r:id="rId35"/>
    <p:sldId id="325" r:id="rId36"/>
    <p:sldId id="271" r:id="rId37"/>
    <p:sldId id="326" r:id="rId38"/>
    <p:sldId id="270" r:id="rId39"/>
    <p:sldId id="327" r:id="rId40"/>
    <p:sldId id="273" r:id="rId41"/>
    <p:sldId id="274" r:id="rId42"/>
    <p:sldId id="405" r:id="rId43"/>
    <p:sldId id="303" r:id="rId44"/>
    <p:sldId id="276" r:id="rId45"/>
    <p:sldId id="367" r:id="rId46"/>
    <p:sldId id="395" r:id="rId47"/>
    <p:sldId id="366" r:id="rId48"/>
    <p:sldId id="278" r:id="rId49"/>
    <p:sldId id="396" r:id="rId50"/>
    <p:sldId id="421" r:id="rId51"/>
    <p:sldId id="397" r:id="rId52"/>
    <p:sldId id="426" r:id="rId53"/>
    <p:sldId id="427" r:id="rId54"/>
    <p:sldId id="428" r:id="rId55"/>
    <p:sldId id="429" r:id="rId56"/>
    <p:sldId id="436" r:id="rId57"/>
    <p:sldId id="430" r:id="rId58"/>
    <p:sldId id="437" r:id="rId59"/>
    <p:sldId id="431" r:id="rId60"/>
    <p:sldId id="432" r:id="rId61"/>
    <p:sldId id="433" r:id="rId6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291" autoAdjust="0"/>
  </p:normalViewPr>
  <p:slideViewPr>
    <p:cSldViewPr snapToGrid="0" showGuides="1">
      <p:cViewPr varScale="1">
        <p:scale>
          <a:sx n="78" d="100"/>
          <a:sy n="78" d="100"/>
        </p:scale>
        <p:origin x="878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1" d="100"/>
          <a:sy n="51" d="100"/>
        </p:scale>
        <p:origin x="235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Kitap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Sayfa1!$A$2</c:f>
              <c:strCache>
                <c:ptCount val="1"/>
                <c:pt idx="0">
                  <c:v>HL (m)</c:v>
                </c:pt>
              </c:strCache>
            </c:strRef>
          </c:tx>
          <c:spPr>
            <a:ln w="95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 cap="rnd">
                <a:solidFill>
                  <a:schemeClr val="accent1"/>
                </a:solidFill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800000"/>
                </a:lightRig>
              </a:scene3d>
              <a:sp3d prstMaterial="matte">
                <a:bevelT h="20000"/>
              </a:sp3d>
            </c:spPr>
          </c:marker>
          <c:xVal>
            <c:numRef>
              <c:f>Sayfa1!$B$1:$G$1</c:f>
              <c:numCache>
                <c:formatCode>0.00</c:formatCode>
                <c:ptCount val="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</c:numCache>
            </c:numRef>
          </c:xVal>
          <c:yVal>
            <c:numRef>
              <c:f>Sayfa1!$B$2:$G$2</c:f>
              <c:numCache>
                <c:formatCode>0.00</c:formatCode>
                <c:ptCount val="6"/>
                <c:pt idx="0">
                  <c:v>0</c:v>
                </c:pt>
                <c:pt idx="1">
                  <c:v>10.199999999999999</c:v>
                </c:pt>
                <c:pt idx="2">
                  <c:v>40.799999999999997</c:v>
                </c:pt>
                <c:pt idx="3">
                  <c:v>91.7</c:v>
                </c:pt>
                <c:pt idx="4">
                  <c:v>163</c:v>
                </c:pt>
                <c:pt idx="5">
                  <c:v>255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BD6E-431E-BC34-AC71C1E9CA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04391312"/>
        <c:axId val="304387704"/>
      </c:scatterChart>
      <c:valAx>
        <c:axId val="3043913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Text" lastClr="000000"/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tr-TR">
                    <a:solidFill>
                      <a:sysClr val="windowText" lastClr="000000"/>
                    </a:solidFill>
                  </a:rPr>
                  <a:t>u (m/s)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0.0" sourceLinked="0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304387704"/>
        <c:crosses val="autoZero"/>
        <c:crossBetween val="midCat"/>
      </c:valAx>
      <c:valAx>
        <c:axId val="304387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Text" lastClr="000000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tr-TR">
                    <a:solidFill>
                      <a:sysClr val="windowText" lastClr="000000"/>
                    </a:solidFill>
                  </a:rPr>
                  <a:t>HL (m)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30439131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ar-SY"/>
              <a:t>20/10/1447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ar-SY"/>
              <a:t>20/10/1447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Kaynak:</a:t>
            </a:r>
            <a:r>
              <a:rPr lang="tr-TR" baseline="0" dirty="0"/>
              <a:t> Temel İşlemler, </a:t>
            </a:r>
            <a:r>
              <a:rPr lang="tr-TR" baseline="0" dirty="0" err="1"/>
              <a:t>Cemeroğlu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6986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Kaynak:</a:t>
            </a:r>
            <a:r>
              <a:rPr lang="tr-TR" baseline="0" dirty="0"/>
              <a:t> Temel İşlemler, </a:t>
            </a:r>
            <a:r>
              <a:rPr lang="tr-TR" baseline="0" dirty="0" err="1"/>
              <a:t>Cemeroğlu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9393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19" name="Instructional Text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sz="1200" b="1" i="1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sz="1200" i="1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402B9795-92DC-40DC-A1CA-9A4B349D7824}" type="datetimeFigureOut">
              <a:rPr lang="ar-SY"/>
              <a:pPr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4.bin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wmf"/><Relationship Id="rId4" Type="http://schemas.openxmlformats.org/officeDocument/2006/relationships/oleObject" Target="../embeddings/oleObject6.bin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7" Type="http://schemas.openxmlformats.org/officeDocument/2006/relationships/image" Target="../media/image24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23.wmf"/><Relationship Id="rId4" Type="http://schemas.openxmlformats.org/officeDocument/2006/relationships/oleObject" Target="../embeddings/oleObject9.bin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wmf"/><Relationship Id="rId4" Type="http://schemas.openxmlformats.org/officeDocument/2006/relationships/oleObject" Target="../embeddings/oleObject11.bin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../../../../Bahar%20Yar&#305;y&#305;l/Benim/GDM_302%20Temel%20&#304;&#351;lemler%20II/Benim/film/Reynold's%20Experiment%20-%20YouTube.mp4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sz="4000" dirty="0"/>
              <a:t>GDM 403 </a:t>
            </a:r>
            <a:br>
              <a:rPr lang="tr-TR" sz="4000" dirty="0"/>
            </a:br>
            <a:r>
              <a:rPr lang="tr-TR" sz="4000" dirty="0"/>
              <a:t>Temel İşlemler Uygulamaları </a:t>
            </a:r>
            <a:r>
              <a:rPr lang="tr-TR" dirty="0">
                <a:solidFill>
                  <a:srgbClr val="FF0000"/>
                </a:solidFill>
              </a:rPr>
              <a:t>Borularda Akış ve </a:t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>Basınç Düşmesi </a:t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rtl="0">
              <a:lnSpc>
                <a:spcPct val="100000"/>
              </a:lnSpc>
            </a:pPr>
            <a:r>
              <a:rPr lang="tr-TR" sz="2400" dirty="0">
                <a:solidFill>
                  <a:srgbClr val="002060"/>
                </a:solidFill>
              </a:rPr>
              <a:t>Mühendislik Mimarlık Fakültesi </a:t>
            </a:r>
          </a:p>
          <a:p>
            <a:pPr rtl="0">
              <a:lnSpc>
                <a:spcPct val="100000"/>
              </a:lnSpc>
            </a:pPr>
            <a:r>
              <a:rPr lang="tr-TR" sz="2400" dirty="0"/>
              <a:t>Gıda Mühendisliği Bölümü</a:t>
            </a:r>
          </a:p>
          <a:p>
            <a:pPr rtl="0">
              <a:lnSpc>
                <a:spcPct val="100000"/>
              </a:lnSpc>
            </a:pPr>
            <a:r>
              <a:rPr lang="tr-TR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Prof. Dr. Farhan ALFİN</a:t>
            </a:r>
          </a:p>
        </p:txBody>
      </p:sp>
      <p:pic>
        <p:nvPicPr>
          <p:cNvPr id="4" name="Picture Placeholder 3" descr="Open book on table, blurred shelves of books in background" title="Sample Picture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06" y="0"/>
            <a:ext cx="2010857" cy="2010857"/>
          </a:xfrm>
          <a:prstGeom prst="rect">
            <a:avLst/>
          </a:prstGeom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536" y="1852044"/>
            <a:ext cx="5243991" cy="3615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sz="3600" dirty="0" err="1">
                <a:solidFill>
                  <a:srgbClr val="00B050"/>
                </a:solidFill>
              </a:rPr>
              <a:t>Reynolds</a:t>
            </a:r>
            <a:r>
              <a:rPr lang="tr-TR" sz="3600" dirty="0">
                <a:solidFill>
                  <a:srgbClr val="00B050"/>
                </a:solidFill>
              </a:rPr>
              <a:t> Sayısı</a:t>
            </a:r>
            <a:endParaRPr lang="tr-TR" sz="3600" dirty="0">
              <a:solidFill>
                <a:schemeClr val="tx2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 err="1">
                <a:solidFill>
                  <a:schemeClr val="tx2"/>
                </a:solidFill>
              </a:rPr>
              <a:t>Reynolds</a:t>
            </a:r>
            <a:r>
              <a:rPr lang="tr-TR" sz="2800" dirty="0">
                <a:solidFill>
                  <a:schemeClr val="tx2"/>
                </a:solidFill>
              </a:rPr>
              <a:t> sayısı, </a:t>
            </a:r>
            <a:r>
              <a:rPr lang="tr-TR" sz="2800" dirty="0">
                <a:solidFill>
                  <a:srgbClr val="0070C0"/>
                </a:solidFill>
              </a:rPr>
              <a:t>bir boruda </a:t>
            </a:r>
            <a:r>
              <a:rPr lang="tr-TR" sz="2800" dirty="0">
                <a:solidFill>
                  <a:schemeClr val="tx2"/>
                </a:solidFill>
              </a:rPr>
              <a:t>veya farklı şekildeki bir cismin yüzeyinde </a:t>
            </a:r>
            <a:r>
              <a:rPr lang="tr-TR" sz="2800" dirty="0">
                <a:solidFill>
                  <a:srgbClr val="7030A0"/>
                </a:solidFill>
              </a:rPr>
              <a:t>akan sıvının</a:t>
            </a:r>
            <a:r>
              <a:rPr lang="tr-TR" sz="2800" dirty="0">
                <a:solidFill>
                  <a:schemeClr val="tx2"/>
                </a:solidFill>
              </a:rPr>
              <a:t>, akış karakterini tanımlamada yararlanılan bir veridir.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Buna göre </a:t>
            </a:r>
            <a:r>
              <a:rPr lang="tr-TR" sz="2800" dirty="0" err="1">
                <a:solidFill>
                  <a:schemeClr val="tx2"/>
                </a:solidFill>
              </a:rPr>
              <a:t>Reynolds</a:t>
            </a:r>
            <a:r>
              <a:rPr lang="tr-TR" sz="2800" dirty="0">
                <a:solidFill>
                  <a:schemeClr val="tx2"/>
                </a:solidFill>
              </a:rPr>
              <a:t> sayısı, </a:t>
            </a:r>
            <a:r>
              <a:rPr lang="tr-TR" sz="2800" dirty="0" err="1">
                <a:solidFill>
                  <a:srgbClr val="0070C0"/>
                </a:solidFill>
              </a:rPr>
              <a:t>laminar</a:t>
            </a:r>
            <a:r>
              <a:rPr lang="tr-TR" sz="2800" dirty="0">
                <a:solidFill>
                  <a:schemeClr val="tx2"/>
                </a:solidFill>
              </a:rPr>
              <a:t> ve </a:t>
            </a:r>
            <a:r>
              <a:rPr lang="tr-TR" sz="2800" dirty="0">
                <a:solidFill>
                  <a:srgbClr val="00B050"/>
                </a:solidFill>
              </a:rPr>
              <a:t>türbülans</a:t>
            </a:r>
            <a:r>
              <a:rPr lang="tr-TR" sz="2800" dirty="0">
                <a:solidFill>
                  <a:schemeClr val="tx2"/>
                </a:solidFill>
              </a:rPr>
              <a:t> akışı ayırt etmede indeks olarak kullanılan </a:t>
            </a:r>
            <a:r>
              <a:rPr lang="tr-TR" sz="2800" dirty="0">
                <a:solidFill>
                  <a:srgbClr val="FF0000"/>
                </a:solidFill>
              </a:rPr>
              <a:t>boyutsuz bir sayıdır</a:t>
            </a:r>
            <a:r>
              <a:rPr lang="tr-TR" sz="2800" dirty="0"/>
              <a:t>. 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7457448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sz="3600" dirty="0" err="1">
                <a:solidFill>
                  <a:srgbClr val="00B050"/>
                </a:solidFill>
              </a:rPr>
              <a:t>Reynolds</a:t>
            </a:r>
            <a:r>
              <a:rPr lang="tr-TR" sz="3600" dirty="0">
                <a:solidFill>
                  <a:srgbClr val="00B050"/>
                </a:solidFill>
              </a:rPr>
              <a:t> Sayısı</a:t>
            </a:r>
            <a:endParaRPr lang="tr-TR" sz="3600" dirty="0">
              <a:solidFill>
                <a:schemeClr val="tx2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Bir boruda, </a:t>
            </a:r>
            <a:r>
              <a:rPr lang="tr-TR" sz="2800" dirty="0" err="1">
                <a:solidFill>
                  <a:schemeClr val="tx2"/>
                </a:solidFill>
              </a:rPr>
              <a:t>laminar</a:t>
            </a:r>
            <a:r>
              <a:rPr lang="tr-TR" sz="2800" dirty="0">
                <a:solidFill>
                  <a:schemeClr val="tx2"/>
                </a:solidFill>
              </a:rPr>
              <a:t> akış rejiminde olan, sıvı akışının, türbülans akış tipine dönüşmesinde sadece </a:t>
            </a:r>
            <a:r>
              <a:rPr lang="tr-TR" sz="2800" dirty="0">
                <a:solidFill>
                  <a:srgbClr val="FF0000"/>
                </a:solidFill>
              </a:rPr>
              <a:t>akış hızının </a:t>
            </a:r>
            <a:r>
              <a:rPr lang="tr-TR" sz="2800" dirty="0">
                <a:solidFill>
                  <a:schemeClr val="tx2"/>
                </a:solidFill>
              </a:rPr>
              <a:t>rol oynamadığı, ayrıca </a:t>
            </a:r>
            <a:r>
              <a:rPr lang="tr-TR" sz="2800" dirty="0">
                <a:solidFill>
                  <a:srgbClr val="00B050"/>
                </a:solidFill>
              </a:rPr>
              <a:t>akışkanın yoğunluğu </a:t>
            </a:r>
            <a:r>
              <a:rPr lang="tr-TR" sz="2800" dirty="0">
                <a:solidFill>
                  <a:schemeClr val="tx2"/>
                </a:solidFill>
              </a:rPr>
              <a:t>ve</a:t>
            </a:r>
            <a:r>
              <a:rPr lang="tr-TR" sz="2800" dirty="0"/>
              <a:t> </a:t>
            </a:r>
            <a:r>
              <a:rPr lang="tr-TR" sz="2800" dirty="0">
                <a:solidFill>
                  <a:srgbClr val="C00000"/>
                </a:solidFill>
              </a:rPr>
              <a:t>viskozitesi</a:t>
            </a:r>
            <a:r>
              <a:rPr lang="tr-TR" sz="2800" dirty="0"/>
              <a:t> </a:t>
            </a:r>
            <a:r>
              <a:rPr lang="tr-TR" sz="2800" dirty="0">
                <a:solidFill>
                  <a:schemeClr val="tx2"/>
                </a:solidFill>
              </a:rPr>
              <a:t>ile </a:t>
            </a:r>
            <a:r>
              <a:rPr lang="tr-TR" sz="2800" dirty="0">
                <a:solidFill>
                  <a:srgbClr val="0070C0"/>
                </a:solidFill>
              </a:rPr>
              <a:t>boru iç çapının </a:t>
            </a:r>
            <a:r>
              <a:rPr lang="tr-TR" sz="2800" dirty="0">
                <a:solidFill>
                  <a:schemeClr val="tx2"/>
                </a:solidFill>
              </a:rPr>
              <a:t>da etkili olduğu deneysel yöntemlerle kanıtlanmıştır.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Tüm bu değişkenler, </a:t>
            </a:r>
            <a:r>
              <a:rPr lang="tr-TR" sz="2800" dirty="0" err="1">
                <a:solidFill>
                  <a:schemeClr val="tx2"/>
                </a:solidFill>
              </a:rPr>
              <a:t>Reynolds</a:t>
            </a:r>
            <a:r>
              <a:rPr lang="tr-TR" sz="2800" dirty="0">
                <a:solidFill>
                  <a:schemeClr val="tx2"/>
                </a:solidFill>
              </a:rPr>
              <a:t> sayısını tanımlayan eşitlikte birleştirilmiştir. 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533102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sz="3600" dirty="0" err="1">
                <a:solidFill>
                  <a:srgbClr val="00B050"/>
                </a:solidFill>
              </a:rPr>
              <a:t>Reynolds</a:t>
            </a:r>
            <a:r>
              <a:rPr lang="tr-TR" sz="3600" dirty="0">
                <a:solidFill>
                  <a:srgbClr val="00B050"/>
                </a:solidFill>
              </a:rPr>
              <a:t> Sayısı</a:t>
            </a:r>
            <a:endParaRPr lang="tr-TR" sz="3600" dirty="0">
              <a:solidFill>
                <a:schemeClr val="tx2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endParaRPr lang="en-US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>
              <a:lnSpc>
                <a:spcPct val="150000"/>
              </a:lnSpc>
            </a:pPr>
            <a:endParaRPr lang="tr-TR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>
              <a:lnSpc>
                <a:spcPct val="100000"/>
              </a:lnSpc>
            </a:pPr>
            <a:r>
              <a:rPr lang="tr-TR" sz="2800" i="1" dirty="0">
                <a:solidFill>
                  <a:schemeClr val="tx2"/>
                </a:solidFill>
                <a:cs typeface="Arial" panose="020B0604020202020204" pitchFamily="34" charset="0"/>
              </a:rPr>
              <a:t>u</a:t>
            </a:r>
            <a:r>
              <a:rPr lang="tr-TR" sz="2800" dirty="0">
                <a:solidFill>
                  <a:schemeClr val="tx2"/>
                </a:solidFill>
                <a:cs typeface="Arial" panose="020B0604020202020204" pitchFamily="34" charset="0"/>
              </a:rPr>
              <a:t>: Akışkan hızı (m/s)</a:t>
            </a:r>
          </a:p>
          <a:p>
            <a:pPr algn="l" rtl="0">
              <a:lnSpc>
                <a:spcPct val="100000"/>
              </a:lnSpc>
            </a:pPr>
            <a:r>
              <a:rPr lang="tr-TR" sz="2800" i="1" dirty="0">
                <a:solidFill>
                  <a:schemeClr val="tx2"/>
                </a:solidFill>
                <a:cs typeface="Arial" panose="020B0604020202020204" pitchFamily="34" charset="0"/>
              </a:rPr>
              <a:t>d</a:t>
            </a:r>
            <a:r>
              <a:rPr lang="tr-TR" sz="2800" dirty="0">
                <a:solidFill>
                  <a:schemeClr val="tx2"/>
                </a:solidFill>
                <a:cs typeface="Arial" panose="020B0604020202020204" pitchFamily="34" charset="0"/>
              </a:rPr>
              <a:t>: Borunun çapı (m)</a:t>
            </a:r>
          </a:p>
          <a:p>
            <a:pPr algn="l" rtl="0">
              <a:lnSpc>
                <a:spcPct val="100000"/>
              </a:lnSpc>
            </a:pPr>
            <a:r>
              <a:rPr lang="tr-TR" sz="2800" i="1" dirty="0">
                <a:solidFill>
                  <a:schemeClr val="tx2"/>
                </a:solidFill>
                <a:cs typeface="Arial" panose="020B0604020202020204" pitchFamily="34" charset="0"/>
              </a:rPr>
              <a:t>ρ</a:t>
            </a:r>
            <a:r>
              <a:rPr lang="tr-TR" sz="2800" dirty="0">
                <a:solidFill>
                  <a:schemeClr val="tx2"/>
                </a:solidFill>
                <a:cs typeface="Arial" panose="020B0604020202020204" pitchFamily="34" charset="0"/>
              </a:rPr>
              <a:t>: Akışkan yoğunluğu (kg/m</a:t>
            </a:r>
            <a:r>
              <a:rPr lang="tr-TR" sz="2800" baseline="30000" dirty="0">
                <a:solidFill>
                  <a:schemeClr val="tx2"/>
                </a:solidFill>
                <a:cs typeface="Arial" panose="020B0604020202020204" pitchFamily="34" charset="0"/>
              </a:rPr>
              <a:t>3</a:t>
            </a:r>
            <a:r>
              <a:rPr lang="tr-TR" sz="2800" dirty="0">
                <a:solidFill>
                  <a:schemeClr val="tx2"/>
                </a:solidFill>
                <a:cs typeface="Arial" panose="020B0604020202020204" pitchFamily="34" charset="0"/>
              </a:rPr>
              <a:t>)</a:t>
            </a:r>
            <a:endParaRPr lang="tr-TR" sz="2800" i="1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algn="l" rtl="0">
              <a:lnSpc>
                <a:spcPct val="100000"/>
              </a:lnSpc>
            </a:pPr>
            <a:r>
              <a:rPr lang="tr-TR" sz="2800" i="1" dirty="0">
                <a:solidFill>
                  <a:schemeClr val="tx2"/>
                </a:solidFill>
                <a:cs typeface="Arial" panose="020B0604020202020204" pitchFamily="34" charset="0"/>
                <a:sym typeface="Symbol" panose="05050102010706020507" pitchFamily="18" charset="2"/>
              </a:rPr>
              <a:t></a:t>
            </a:r>
            <a:r>
              <a:rPr lang="tr-TR" sz="2800" dirty="0">
                <a:solidFill>
                  <a:schemeClr val="tx2"/>
                </a:solidFill>
                <a:cs typeface="Arial" panose="020B0604020202020204" pitchFamily="34" charset="0"/>
                <a:sym typeface="Symbol" panose="05050102010706020507" pitchFamily="18" charset="2"/>
              </a:rPr>
              <a:t>: Akışkan dinamik v</a:t>
            </a:r>
            <a:r>
              <a:rPr lang="tr-TR" sz="2800" dirty="0">
                <a:solidFill>
                  <a:schemeClr val="tx2"/>
                </a:solidFill>
                <a:cs typeface="Arial" panose="020B0604020202020204" pitchFamily="34" charset="0"/>
              </a:rPr>
              <a:t>iskozitesi (</a:t>
            </a:r>
            <a:r>
              <a:rPr lang="tr-TR" sz="2800" dirty="0" err="1">
                <a:solidFill>
                  <a:schemeClr val="tx2"/>
                </a:solidFill>
                <a:cs typeface="Arial" panose="020B0604020202020204" pitchFamily="34" charset="0"/>
              </a:rPr>
              <a:t>Pa</a:t>
            </a:r>
            <a:r>
              <a:rPr lang="tr-TR" sz="2800" dirty="0">
                <a:solidFill>
                  <a:schemeClr val="tx2"/>
                </a:solidFill>
                <a:cs typeface="Arial" panose="020B0604020202020204" pitchFamily="34" charset="0"/>
              </a:rPr>
              <a:t> s)(kg /m s)</a:t>
            </a:r>
          </a:p>
          <a:p>
            <a:pPr algn="l" rtl="0">
              <a:lnSpc>
                <a:spcPct val="100000"/>
              </a:lnSpc>
            </a:pPr>
            <a:r>
              <a:rPr lang="el-GR" sz="2800" i="1" dirty="0">
                <a:solidFill>
                  <a:schemeClr val="tx2"/>
                </a:solidFill>
                <a:cs typeface="Arial" panose="020B0604020202020204" pitchFamily="34" charset="0"/>
              </a:rPr>
              <a:t>ν</a:t>
            </a:r>
            <a:r>
              <a:rPr lang="tr-TR" sz="2800" i="1" dirty="0">
                <a:solidFill>
                  <a:schemeClr val="tx2"/>
                </a:solidFill>
                <a:cs typeface="Arial" panose="020B0604020202020204" pitchFamily="34" charset="0"/>
              </a:rPr>
              <a:t> : </a:t>
            </a:r>
            <a:r>
              <a:rPr lang="tr-TR" sz="2800" dirty="0">
                <a:solidFill>
                  <a:schemeClr val="tx2"/>
                </a:solidFill>
                <a:cs typeface="Arial" panose="020B0604020202020204" pitchFamily="34" charset="0"/>
              </a:rPr>
              <a:t>Akışkan kinematik viskozite (m</a:t>
            </a:r>
            <a:r>
              <a:rPr lang="tr-TR" sz="2800" baseline="30000" dirty="0">
                <a:solidFill>
                  <a:schemeClr val="tx2"/>
                </a:solidFill>
                <a:cs typeface="Arial" panose="020B0604020202020204" pitchFamily="34" charset="0"/>
              </a:rPr>
              <a:t>2</a:t>
            </a:r>
            <a:r>
              <a:rPr lang="tr-TR" sz="2800" dirty="0">
                <a:solidFill>
                  <a:schemeClr val="tx2"/>
                </a:solidFill>
                <a:cs typeface="Arial" panose="020B0604020202020204" pitchFamily="34" charset="0"/>
              </a:rPr>
              <a:t>/s)</a:t>
            </a:r>
          </a:p>
          <a:p>
            <a:pPr algn="l" rtl="0">
              <a:lnSpc>
                <a:spcPct val="150000"/>
              </a:lnSpc>
            </a:pPr>
            <a:endParaRPr lang="en-US" sz="24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</a:pPr>
            <a:endParaRPr lang="tr-TR" sz="24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3353867"/>
              </p:ext>
            </p:extLst>
          </p:nvPr>
        </p:nvGraphicFramePr>
        <p:xfrm>
          <a:off x="2562286" y="1477996"/>
          <a:ext cx="7065910" cy="11375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enklem" r:id="rId2" imgW="2603160" imgH="419040" progId="Equation.3">
                  <p:embed/>
                </p:oleObj>
              </mc:Choice>
              <mc:Fallback>
                <p:oleObj name="Denklem" r:id="rId2" imgW="2603160" imgH="419040" progId="Equation.3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562286" y="1477996"/>
                        <a:ext cx="7065910" cy="11375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98713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sz="3600" dirty="0" err="1">
                <a:solidFill>
                  <a:srgbClr val="00B050"/>
                </a:solidFill>
              </a:rPr>
              <a:t>Reynolds</a:t>
            </a:r>
            <a:r>
              <a:rPr lang="tr-TR" sz="3600" dirty="0">
                <a:solidFill>
                  <a:srgbClr val="00B050"/>
                </a:solidFill>
              </a:rPr>
              <a:t> Sayısı</a:t>
            </a:r>
            <a:endParaRPr lang="tr-TR" sz="3600" dirty="0">
              <a:solidFill>
                <a:schemeClr val="tx2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Düzgün bir dairesel kesiti olan boru için </a:t>
            </a:r>
            <a:r>
              <a:rPr lang="tr-TR" sz="2800" dirty="0" err="1">
                <a:solidFill>
                  <a:schemeClr val="tx2"/>
                </a:solidFill>
              </a:rPr>
              <a:t>Reynolds</a:t>
            </a:r>
            <a:r>
              <a:rPr lang="tr-TR" sz="2800" dirty="0">
                <a:solidFill>
                  <a:schemeClr val="tx2"/>
                </a:solidFill>
              </a:rPr>
              <a:t> sayısı </a:t>
            </a:r>
            <a:r>
              <a:rPr lang="tr-TR" sz="2800" dirty="0">
                <a:solidFill>
                  <a:srgbClr val="FF0000"/>
                </a:solidFill>
              </a:rPr>
              <a:t>2100'den düşükse</a:t>
            </a:r>
            <a:r>
              <a:rPr lang="tr-TR" sz="2800" dirty="0"/>
              <a:t>, </a:t>
            </a:r>
            <a:r>
              <a:rPr lang="tr-TR" sz="2800" dirty="0">
                <a:solidFill>
                  <a:schemeClr val="tx2"/>
                </a:solidFill>
              </a:rPr>
              <a:t>akış karakteri daima </a:t>
            </a:r>
            <a:r>
              <a:rPr lang="tr-TR" sz="2800" dirty="0" err="1">
                <a:solidFill>
                  <a:srgbClr val="FF0000"/>
                </a:solidFill>
              </a:rPr>
              <a:t>laminardır</a:t>
            </a:r>
            <a:r>
              <a:rPr lang="tr-TR" sz="2800" dirty="0"/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Eğer bu değer </a:t>
            </a:r>
            <a:r>
              <a:rPr lang="tr-TR" sz="2800" dirty="0">
                <a:solidFill>
                  <a:srgbClr val="FF0000"/>
                </a:solidFill>
              </a:rPr>
              <a:t>4000'den yüksekse </a:t>
            </a:r>
            <a:r>
              <a:rPr lang="tr-TR" sz="2800" dirty="0">
                <a:solidFill>
                  <a:schemeClr val="tx2"/>
                </a:solidFill>
              </a:rPr>
              <a:t>çok özel durumlar dışında akış niteliği </a:t>
            </a:r>
            <a:r>
              <a:rPr lang="tr-TR" sz="2800" dirty="0">
                <a:solidFill>
                  <a:srgbClr val="FF0000"/>
                </a:solidFill>
              </a:rPr>
              <a:t>türbülanstır.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Eğer </a:t>
            </a:r>
            <a:r>
              <a:rPr lang="tr-TR" sz="2800" dirty="0" err="1">
                <a:solidFill>
                  <a:schemeClr val="tx2"/>
                </a:solidFill>
              </a:rPr>
              <a:t>Reynolds</a:t>
            </a:r>
            <a:r>
              <a:rPr lang="tr-TR" sz="2800" dirty="0">
                <a:solidFill>
                  <a:schemeClr val="tx2"/>
                </a:solidFill>
              </a:rPr>
              <a:t> sayısı </a:t>
            </a:r>
            <a:r>
              <a:rPr lang="tr-TR" sz="2800" dirty="0">
                <a:solidFill>
                  <a:srgbClr val="FF0000"/>
                </a:solidFill>
              </a:rPr>
              <a:t>2100-4000</a:t>
            </a:r>
            <a:r>
              <a:rPr lang="tr-TR" sz="2800" dirty="0"/>
              <a:t> </a:t>
            </a:r>
            <a:r>
              <a:rPr lang="tr-TR" sz="2800" dirty="0">
                <a:solidFill>
                  <a:schemeClr val="tx2"/>
                </a:solidFill>
              </a:rPr>
              <a:t>arasındaysa</a:t>
            </a:r>
            <a:r>
              <a:rPr lang="tr-TR" sz="2800" dirty="0"/>
              <a:t>, "</a:t>
            </a:r>
            <a:r>
              <a:rPr lang="tr-TR" sz="2800" dirty="0">
                <a:solidFill>
                  <a:srgbClr val="FF0000"/>
                </a:solidFill>
              </a:rPr>
              <a:t>geçiş dönemi akış rejimi</a:t>
            </a:r>
            <a:r>
              <a:rPr lang="tr-TR" sz="2800" dirty="0"/>
              <a:t>" </a:t>
            </a:r>
            <a:r>
              <a:rPr lang="tr-TR" sz="2800" dirty="0">
                <a:solidFill>
                  <a:schemeClr val="tx2"/>
                </a:solidFill>
              </a:rPr>
              <a:t>gerçekleşir</a:t>
            </a:r>
            <a:r>
              <a:rPr lang="tr-TR" sz="2800" dirty="0"/>
              <a:t>. 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sz="24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</a:pPr>
            <a:endParaRPr lang="tr-TR" sz="24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42048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sz="3600" dirty="0" err="1">
                <a:solidFill>
                  <a:srgbClr val="00B050"/>
                </a:solidFill>
              </a:rPr>
              <a:t>Reynolds</a:t>
            </a:r>
            <a:r>
              <a:rPr lang="tr-TR" sz="3600" dirty="0">
                <a:solidFill>
                  <a:srgbClr val="00B050"/>
                </a:solidFill>
              </a:rPr>
              <a:t> Sayısı</a:t>
            </a:r>
            <a:endParaRPr lang="tr-TR" sz="3600" dirty="0">
              <a:solidFill>
                <a:schemeClr val="tx2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marL="0" indent="0" algn="l" rtl="0">
              <a:lnSpc>
                <a:spcPct val="150000"/>
              </a:lnSpc>
              <a:buNone/>
            </a:pPr>
            <a:endParaRPr lang="en-US" sz="24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</a:pPr>
            <a:endParaRPr lang="tr-TR" sz="24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104900" y="1442434"/>
            <a:ext cx="4602726" cy="46166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4213" indent="-227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tr-TR" sz="2800" b="1" dirty="0">
                <a:solidFill>
                  <a:srgbClr val="0000CC"/>
                </a:solidFill>
                <a:latin typeface="Helvetica" panose="020B0604020202020204" pitchFamily="34" charset="0"/>
              </a:rPr>
              <a:t>Laminar </a:t>
            </a:r>
            <a:r>
              <a:rPr lang="tr-TR" altLang="tr-TR" sz="2800" b="1" dirty="0">
                <a:solidFill>
                  <a:srgbClr val="0000CC"/>
                </a:solidFill>
                <a:latin typeface="Helvetica" panose="020B0604020202020204" pitchFamily="34" charset="0"/>
              </a:rPr>
              <a:t>Akış Özellikleri:</a:t>
            </a:r>
            <a:endParaRPr lang="en-US" altLang="tr-TR" sz="2800" b="1" dirty="0">
              <a:latin typeface="Helvetica" panose="020B0604020202020204" pitchFamily="34" charset="0"/>
            </a:endParaRPr>
          </a:p>
          <a:p>
            <a:pPr lvl="1">
              <a:lnSpc>
                <a:spcPct val="150000"/>
              </a:lnSpc>
              <a:buFontTx/>
              <a:buChar char="•"/>
            </a:pPr>
            <a:r>
              <a:rPr lang="tr-TR" altLang="tr-TR" sz="2800" dirty="0"/>
              <a:t>Düşük akış hızı</a:t>
            </a:r>
            <a:endParaRPr lang="en-US" altLang="tr-TR" sz="2800" dirty="0"/>
          </a:p>
          <a:p>
            <a:pPr lvl="1">
              <a:lnSpc>
                <a:spcPct val="150000"/>
              </a:lnSpc>
              <a:buFontTx/>
              <a:buChar char="•"/>
            </a:pPr>
            <a:r>
              <a:rPr lang="tr-TR" altLang="tr-TR" sz="2800" dirty="0"/>
              <a:t>küçük uzunluk ölçekleri</a:t>
            </a:r>
          </a:p>
          <a:p>
            <a:pPr lvl="1">
              <a:lnSpc>
                <a:spcPct val="150000"/>
              </a:lnSpc>
              <a:buFontTx/>
              <a:buChar char="•"/>
            </a:pPr>
            <a:r>
              <a:rPr lang="tr-TR" altLang="tr-TR" sz="2800" dirty="0"/>
              <a:t>Yüksek kinematik viskozitesi</a:t>
            </a:r>
          </a:p>
          <a:p>
            <a:pPr lvl="1">
              <a:lnSpc>
                <a:spcPct val="150000"/>
              </a:lnSpc>
              <a:buFontTx/>
              <a:buChar char="•"/>
            </a:pPr>
            <a:r>
              <a:rPr lang="tr-TR" altLang="tr-TR" sz="2800" dirty="0"/>
              <a:t>Viskozite kuvvetleri baskındır.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5707626" y="1439526"/>
            <a:ext cx="4660490" cy="461664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4213" indent="-227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tr-TR" altLang="tr-TR" sz="2800" b="1" dirty="0">
                <a:solidFill>
                  <a:srgbClr val="0000CC"/>
                </a:solidFill>
                <a:latin typeface="Helvetica" panose="020B0604020202020204" pitchFamily="34" charset="0"/>
              </a:rPr>
              <a:t>Türbülans Akış Özellikleri</a:t>
            </a:r>
          </a:p>
          <a:p>
            <a:pPr lvl="1">
              <a:lnSpc>
                <a:spcPct val="150000"/>
              </a:lnSpc>
              <a:buFontTx/>
              <a:buChar char="•"/>
            </a:pPr>
            <a:r>
              <a:rPr lang="tr-TR" altLang="tr-TR" sz="2800" dirty="0"/>
              <a:t>Yüksek akış hızı</a:t>
            </a:r>
            <a:endParaRPr lang="en-US" altLang="tr-TR" sz="2800" dirty="0"/>
          </a:p>
          <a:p>
            <a:pPr lvl="1">
              <a:lnSpc>
                <a:spcPct val="150000"/>
              </a:lnSpc>
              <a:buFontTx/>
              <a:buChar char="•"/>
            </a:pPr>
            <a:r>
              <a:rPr lang="tr-TR" altLang="tr-TR" sz="2800" dirty="0">
                <a:latin typeface="Helvetica" panose="020B0604020202020204" pitchFamily="34" charset="0"/>
              </a:rPr>
              <a:t>Büyük uzunluk ölçekleri</a:t>
            </a:r>
          </a:p>
          <a:p>
            <a:pPr lvl="1">
              <a:lnSpc>
                <a:spcPct val="150000"/>
              </a:lnSpc>
              <a:buFontTx/>
              <a:buChar char="•"/>
            </a:pPr>
            <a:r>
              <a:rPr lang="tr-TR" altLang="tr-TR" sz="2800" dirty="0"/>
              <a:t>Düşük kinematik viskozitesi</a:t>
            </a:r>
          </a:p>
          <a:p>
            <a:pPr lvl="1">
              <a:lnSpc>
                <a:spcPct val="150000"/>
              </a:lnSpc>
              <a:buFontTx/>
              <a:buChar char="•"/>
            </a:pPr>
            <a:r>
              <a:rPr lang="tr-TR" altLang="tr-TR" sz="2800" dirty="0"/>
              <a:t>Atalet kuvvetleri baskındır</a:t>
            </a:r>
            <a:endParaRPr lang="en-US" altLang="tr-TR" sz="2800" dirty="0"/>
          </a:p>
        </p:txBody>
      </p:sp>
    </p:spTree>
    <p:extLst>
      <p:ext uri="{BB962C8B-B14F-4D97-AF65-F5344CB8AC3E}">
        <p14:creationId xmlns:p14="http://schemas.microsoft.com/office/powerpoint/2010/main" val="2121531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6" grpId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>
                <a:solidFill>
                  <a:schemeClr val="tx2"/>
                </a:solidFill>
              </a:rPr>
              <a:t>Basınç Düşmesi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4900" y="1471412"/>
            <a:ext cx="9982200" cy="5165362"/>
          </a:xfrm>
        </p:spPr>
        <p:txBody>
          <a:bodyPr>
            <a:normAutofit/>
          </a:bodyPr>
          <a:lstStyle/>
          <a:p>
            <a:pPr algn="l" rtl="0">
              <a:lnSpc>
                <a:spcPct val="160000"/>
              </a:lnSpc>
              <a:spcBef>
                <a:spcPts val="0"/>
              </a:spcBef>
            </a:pPr>
            <a:r>
              <a:rPr lang="tr-TR" sz="2800" dirty="0">
                <a:solidFill>
                  <a:srgbClr val="00B050"/>
                </a:solidFill>
              </a:rPr>
              <a:t>Enerjinin korunumu prensibi </a:t>
            </a:r>
            <a:r>
              <a:rPr lang="tr-TR" sz="2800" dirty="0">
                <a:solidFill>
                  <a:schemeClr val="tx2"/>
                </a:solidFill>
              </a:rPr>
              <a:t>gereğince bir borudaki veya kontrol hacmindeki ideal ve gerçek akışında enerji kayıplarının olmaması gerekir. </a:t>
            </a:r>
          </a:p>
          <a:p>
            <a:pPr algn="l" rtl="0">
              <a:lnSpc>
                <a:spcPct val="160000"/>
              </a:lnSpc>
              <a:spcBef>
                <a:spcPts val="0"/>
              </a:spcBef>
            </a:pPr>
            <a:endParaRPr lang="tr-TR" sz="2800" dirty="0">
              <a:solidFill>
                <a:schemeClr val="tx2"/>
              </a:solidFill>
            </a:endParaRPr>
          </a:p>
        </p:txBody>
      </p:sp>
      <p:pic>
        <p:nvPicPr>
          <p:cNvPr id="93186" name="Picture 2" descr="Ä°lgili resim">
            <a:extLst>
              <a:ext uri="{FF2B5EF4-FFF2-40B4-BE49-F238E27FC236}">
                <a16:creationId xmlns:a16="http://schemas.microsoft.com/office/drawing/2014/main" id="{D6666685-B092-4600-BF3D-AD2F5BF40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005" y="3429000"/>
            <a:ext cx="6472698" cy="303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716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>
                <a:solidFill>
                  <a:schemeClr val="tx2"/>
                </a:solidFill>
              </a:rPr>
              <a:t>Basınç Düşmesi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4900" y="1471412"/>
            <a:ext cx="9982200" cy="5165362"/>
          </a:xfrm>
        </p:spPr>
        <p:txBody>
          <a:bodyPr>
            <a:normAutofit/>
          </a:bodyPr>
          <a:lstStyle/>
          <a:p>
            <a:pPr algn="l" rtl="0">
              <a:lnSpc>
                <a:spcPct val="160000"/>
              </a:lnSpc>
              <a:spcBef>
                <a:spcPts val="0"/>
              </a:spcBef>
            </a:pPr>
            <a:endParaRPr lang="tr-TR" sz="2800" dirty="0">
              <a:solidFill>
                <a:schemeClr val="tx2"/>
              </a:solidFill>
            </a:endParaRPr>
          </a:p>
        </p:txBody>
      </p:sp>
      <p:pic>
        <p:nvPicPr>
          <p:cNvPr id="93186" name="Picture 2" descr="Ä°lgili resim">
            <a:extLst>
              <a:ext uri="{FF2B5EF4-FFF2-40B4-BE49-F238E27FC236}">
                <a16:creationId xmlns:a16="http://schemas.microsoft.com/office/drawing/2014/main" id="{D6666685-B092-4600-BF3D-AD2F5BF40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8892" y="1023693"/>
            <a:ext cx="6472698" cy="303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sim 1">
            <a:extLst>
              <a:ext uri="{FF2B5EF4-FFF2-40B4-BE49-F238E27FC236}">
                <a16:creationId xmlns:a16="http://schemas.microsoft.com/office/drawing/2014/main" id="{64A64E16-BFE1-42B0-A58A-F261FD0D77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3882" y="4146808"/>
            <a:ext cx="8282718" cy="2397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42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>
                <a:solidFill>
                  <a:schemeClr val="tx2"/>
                </a:solidFill>
              </a:rPr>
              <a:t>Basınç Düşmesi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4900" y="1471412"/>
            <a:ext cx="9982200" cy="4572000"/>
          </a:xfrm>
        </p:spPr>
        <p:txBody>
          <a:bodyPr>
            <a:normAutofit/>
          </a:bodyPr>
          <a:lstStyle/>
          <a:p>
            <a:pPr algn="l" rtl="0">
              <a:lnSpc>
                <a:spcPct val="160000"/>
              </a:lnSpc>
              <a:spcBef>
                <a:spcPts val="0"/>
              </a:spcBef>
            </a:pPr>
            <a:r>
              <a:rPr lang="tr-TR" sz="2800" dirty="0" err="1">
                <a:solidFill>
                  <a:schemeClr val="tx2"/>
                </a:solidFill>
                <a:cs typeface="Times New Roman" panose="02020603050405020304" pitchFamily="18" charset="0"/>
              </a:rPr>
              <a:t>Reynolds’un</a:t>
            </a:r>
            <a:r>
              <a:rPr lang="tr-TR" sz="2800" dirty="0">
                <a:solidFill>
                  <a:schemeClr val="tx2"/>
                </a:solidFill>
                <a:cs typeface="Times New Roman" panose="02020603050405020304" pitchFamily="18" charset="0"/>
              </a:rPr>
              <a:t> yapmış olduğu deneylerde, </a:t>
            </a:r>
            <a:r>
              <a:rPr lang="tr-TR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küçük akım hızlarında </a:t>
            </a:r>
            <a:r>
              <a:rPr lang="tr-TR" sz="2800" dirty="0">
                <a:solidFill>
                  <a:schemeClr val="tx2"/>
                </a:solidFill>
                <a:cs typeface="Times New Roman" panose="02020603050405020304" pitchFamily="18" charset="0"/>
              </a:rPr>
              <a:t>meydana gelen </a:t>
            </a:r>
            <a:r>
              <a:rPr lang="tr-TR" sz="2800" b="1" dirty="0">
                <a:solidFill>
                  <a:srgbClr val="0070C0"/>
                </a:solidFill>
                <a:cs typeface="Times New Roman" panose="02020603050405020304" pitchFamily="18" charset="0"/>
              </a:rPr>
              <a:t>enerji kaybının</a:t>
            </a:r>
            <a:r>
              <a:rPr lang="tr-TR" sz="2800" dirty="0">
                <a:solidFill>
                  <a:schemeClr val="tx2"/>
                </a:solidFill>
                <a:cs typeface="Times New Roman" panose="02020603050405020304" pitchFamily="18" charset="0"/>
              </a:rPr>
              <a:t>, ortalama </a:t>
            </a:r>
            <a:r>
              <a:rPr lang="tr-TR" sz="2800" dirty="0">
                <a:solidFill>
                  <a:srgbClr val="00B050"/>
                </a:solidFill>
                <a:cs typeface="Times New Roman" panose="02020603050405020304" pitchFamily="18" charset="0"/>
              </a:rPr>
              <a:t>akım hızı </a:t>
            </a:r>
            <a:r>
              <a:rPr lang="tr-TR" sz="2800" dirty="0">
                <a:solidFill>
                  <a:schemeClr val="tx2"/>
                </a:solidFill>
                <a:cs typeface="Times New Roman" panose="02020603050405020304" pitchFamily="18" charset="0"/>
              </a:rPr>
              <a:t>ile </a:t>
            </a:r>
            <a:r>
              <a:rPr lang="tr-TR" sz="2800" b="1" dirty="0">
                <a:solidFill>
                  <a:srgbClr val="FF0000"/>
                </a:solidFill>
                <a:cs typeface="Times New Roman" panose="02020603050405020304" pitchFamily="18" charset="0"/>
              </a:rPr>
              <a:t>doğru orantılı </a:t>
            </a:r>
            <a:r>
              <a:rPr lang="tr-TR" sz="2800" dirty="0">
                <a:solidFill>
                  <a:schemeClr val="tx2"/>
                </a:solidFill>
                <a:cs typeface="Times New Roman" panose="02020603050405020304" pitchFamily="18" charset="0"/>
              </a:rPr>
              <a:t>olduğunu, fakat </a:t>
            </a:r>
            <a:r>
              <a:rPr lang="tr-TR" sz="2800" b="1" dirty="0">
                <a:solidFill>
                  <a:srgbClr val="7030A0"/>
                </a:solidFill>
                <a:cs typeface="Times New Roman" panose="02020603050405020304" pitchFamily="18" charset="0"/>
              </a:rPr>
              <a:t>büyük akım hızlarında </a:t>
            </a:r>
            <a:r>
              <a:rPr lang="tr-TR" sz="2800" dirty="0">
                <a:solidFill>
                  <a:schemeClr val="tx2"/>
                </a:solidFill>
                <a:cs typeface="Times New Roman" panose="02020603050405020304" pitchFamily="18" charset="0"/>
              </a:rPr>
              <a:t>oluşan enerji kaybının ise yaklaşık olarak ortalama </a:t>
            </a:r>
            <a:r>
              <a:rPr lang="tr-TR" sz="2800" b="1" dirty="0">
                <a:solidFill>
                  <a:srgbClr val="7030A0"/>
                </a:solidFill>
                <a:cs typeface="Times New Roman" panose="02020603050405020304" pitchFamily="18" charset="0"/>
              </a:rPr>
              <a:t>akım hızının karesi </a:t>
            </a:r>
            <a:r>
              <a:rPr lang="tr-TR" sz="2800" dirty="0">
                <a:solidFill>
                  <a:schemeClr val="tx2"/>
                </a:solidFill>
                <a:cs typeface="Times New Roman" panose="02020603050405020304" pitchFamily="18" charset="0"/>
              </a:rPr>
              <a:t>ile orantılı olduğunu tespit etmiştir</a:t>
            </a:r>
            <a:r>
              <a:rPr lang="tr-TR" sz="2800" dirty="0">
                <a:solidFill>
                  <a:schemeClr val="tx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3377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>
                <a:solidFill>
                  <a:schemeClr val="tx2"/>
                </a:solidFill>
              </a:rPr>
              <a:t>Akış Kayıplarının Nedenleri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/>
                </a:solidFill>
              </a:rPr>
              <a:t>İdeal bir </a:t>
            </a:r>
            <a:r>
              <a:rPr lang="tr-TR" sz="2800" b="1" dirty="0">
                <a:solidFill>
                  <a:srgbClr val="0070C0"/>
                </a:solidFill>
              </a:rPr>
              <a:t>sıvı akışı </a:t>
            </a:r>
            <a:r>
              <a:rPr lang="tr-TR" sz="2800" dirty="0">
                <a:solidFill>
                  <a:schemeClr val="tx2"/>
                </a:solidFill>
              </a:rPr>
              <a:t>halinde </a:t>
            </a:r>
            <a:r>
              <a:rPr lang="tr-TR" sz="2800" dirty="0">
                <a:solidFill>
                  <a:srgbClr val="FF0000"/>
                </a:solidFill>
              </a:rPr>
              <a:t>enerji dönüşümleri </a:t>
            </a:r>
            <a:r>
              <a:rPr lang="tr-TR" sz="2800" dirty="0">
                <a:solidFill>
                  <a:schemeClr val="tx2"/>
                </a:solidFill>
              </a:rPr>
              <a:t>sadece bunlar arasında oluşur;</a:t>
            </a:r>
            <a:endParaRPr lang="en-US" sz="2800" dirty="0">
              <a:solidFill>
                <a:schemeClr val="tx2"/>
              </a:solidFill>
            </a:endParaRPr>
          </a:p>
          <a:p>
            <a:pPr marL="971550" lvl="1" indent="-514350"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sz="2800" dirty="0">
                <a:solidFill>
                  <a:schemeClr val="tx2"/>
                </a:solidFill>
              </a:rPr>
              <a:t>Akış işi (basınç yüksekliği)</a:t>
            </a:r>
            <a:endParaRPr lang="en-US" sz="2800" dirty="0">
              <a:solidFill>
                <a:schemeClr val="tx2"/>
              </a:solidFill>
            </a:endParaRPr>
          </a:p>
          <a:p>
            <a:pPr marL="971550" lvl="1" indent="-514350"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sz="2800" dirty="0">
                <a:solidFill>
                  <a:schemeClr val="tx2"/>
                </a:solidFill>
              </a:rPr>
              <a:t>Kinetik enerji (hız yüksekliği)</a:t>
            </a:r>
            <a:endParaRPr lang="en-US" sz="2800" dirty="0">
              <a:solidFill>
                <a:schemeClr val="tx2"/>
              </a:solidFill>
            </a:endParaRPr>
          </a:p>
          <a:p>
            <a:pPr marL="971550" lvl="1" indent="-514350"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sz="2800" dirty="0">
                <a:solidFill>
                  <a:schemeClr val="tx2"/>
                </a:solidFill>
              </a:rPr>
              <a:t>Potansiyel enerji (potansiyel yükseklik)</a:t>
            </a:r>
            <a:endParaRPr lang="en-US" sz="2800" dirty="0">
              <a:solidFill>
                <a:schemeClr val="tx2"/>
              </a:solidFill>
            </a:endParaRPr>
          </a:p>
          <a:p>
            <a:pPr algn="l" rtl="0"/>
            <a:endParaRPr lang="en-US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0746A31F-81DB-4743-A6E0-64E571A5AE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9979" y="4978771"/>
            <a:ext cx="5612041" cy="1624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87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>
                <a:solidFill>
                  <a:schemeClr val="tx2"/>
                </a:solidFill>
              </a:rPr>
              <a:t>Akış Kayıplarının Nedenleri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5112912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/>
                </a:solidFill>
              </a:rPr>
              <a:t>Bütün enerji formlarının (biçimleri) hepsi kullanışlı olup kullanışlı bir enerji çıkışına dönüştürebilir veya sıvı akışında kullanılabilir (basınçlı tanklar içinde).</a:t>
            </a:r>
            <a:endParaRPr lang="en-US" sz="2800" dirty="0">
              <a:solidFill>
                <a:schemeClr val="tx2"/>
              </a:solidFill>
            </a:endParaRPr>
          </a:p>
          <a:p>
            <a:pPr algn="l" rtl="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00B050"/>
                </a:solidFill>
              </a:rPr>
              <a:t>Gerçek</a:t>
            </a:r>
            <a:r>
              <a:rPr lang="tr-TR" sz="2800" dirty="0">
                <a:solidFill>
                  <a:schemeClr val="tx2"/>
                </a:solidFill>
              </a:rPr>
              <a:t> sıvılar olması durumunda, sıvı akışı durumunda </a:t>
            </a:r>
            <a:r>
              <a:rPr lang="tr-TR" sz="2800" dirty="0">
                <a:solidFill>
                  <a:srgbClr val="FF0000"/>
                </a:solidFill>
              </a:rPr>
              <a:t>moleküller arasında sürtünme oluşur. </a:t>
            </a:r>
          </a:p>
          <a:p>
            <a:pPr algn="l" rtl="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/>
                </a:solidFill>
              </a:rPr>
              <a:t>Bu sürtünme iki ana nedenden dolayı ortaya çıkmaktadır.</a:t>
            </a:r>
            <a:endParaRPr lang="en-US" sz="2800" dirty="0">
              <a:solidFill>
                <a:schemeClr val="tx2"/>
              </a:solidFill>
            </a:endParaRPr>
          </a:p>
          <a:p>
            <a:pPr marL="971550" lvl="1" indent="-514350" algn="l" rtl="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sz="2800" dirty="0">
                <a:solidFill>
                  <a:schemeClr val="tx2"/>
                </a:solidFill>
              </a:rPr>
              <a:t>Akışın akıntı dışı doğası</a:t>
            </a:r>
            <a:endParaRPr lang="en-US" sz="2800" dirty="0">
              <a:solidFill>
                <a:schemeClr val="tx2"/>
              </a:solidFill>
            </a:endParaRPr>
          </a:p>
          <a:p>
            <a:pPr marL="971550" lvl="1" indent="-514350" algn="l" rtl="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sz="2800" b="1" dirty="0">
                <a:solidFill>
                  <a:srgbClr val="0070C0"/>
                </a:solidFill>
              </a:rPr>
              <a:t>Sıvı viskozitesi </a:t>
            </a:r>
            <a:r>
              <a:rPr lang="tr-TR" sz="2800" dirty="0">
                <a:solidFill>
                  <a:schemeClr val="tx2"/>
                </a:solidFill>
              </a:rPr>
              <a:t>sonucu sıvı sürtünmesi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672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/>
              <a:t>Bu hafta : </a:t>
            </a:r>
            <a:r>
              <a:rPr lang="tr-TR" sz="3600" dirty="0">
                <a:solidFill>
                  <a:srgbClr val="FF0000"/>
                </a:solidFill>
              </a:rPr>
              <a:t>Borularda Akış ve Basınç Düşmesi 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tr-TR" sz="2800" dirty="0">
                <a:solidFill>
                  <a:srgbClr val="FF0000"/>
                </a:solidFill>
              </a:rPr>
              <a:t>Akış Tipleri</a:t>
            </a:r>
          </a:p>
          <a:p>
            <a:pPr algn="l" rtl="0"/>
            <a:r>
              <a:rPr lang="tr-TR" sz="2800" dirty="0" err="1">
                <a:solidFill>
                  <a:srgbClr val="00B050"/>
                </a:solidFill>
              </a:rPr>
              <a:t>Reynolds</a:t>
            </a:r>
            <a:r>
              <a:rPr lang="tr-TR" sz="2800" dirty="0">
                <a:solidFill>
                  <a:srgbClr val="00B050"/>
                </a:solidFill>
              </a:rPr>
              <a:t> Sayısı</a:t>
            </a:r>
          </a:p>
          <a:p>
            <a:pPr algn="l" rtl="0"/>
            <a:r>
              <a:rPr lang="tr-TR" sz="2800" dirty="0">
                <a:solidFill>
                  <a:schemeClr val="tx2"/>
                </a:solidFill>
              </a:rPr>
              <a:t>Basınç Düşmesi</a:t>
            </a:r>
          </a:p>
          <a:p>
            <a:pPr algn="l" rtl="0"/>
            <a:r>
              <a:rPr lang="tr-TR" sz="2800" dirty="0">
                <a:solidFill>
                  <a:schemeClr val="tx2"/>
                </a:solidFill>
              </a:rPr>
              <a:t>Akış Kayıplarının Nedenleri</a:t>
            </a:r>
          </a:p>
          <a:p>
            <a:pPr algn="l" rtl="0"/>
            <a:r>
              <a:rPr lang="tr-TR" sz="2800" dirty="0">
                <a:solidFill>
                  <a:schemeClr val="tx2"/>
                </a:solidFill>
              </a:rPr>
              <a:t>Basınç Kayıplarının En Aza İndirilmesi</a:t>
            </a:r>
          </a:p>
          <a:p>
            <a:pPr algn="l" rtl="0"/>
            <a:r>
              <a:rPr lang="tr-TR" sz="2800" dirty="0">
                <a:solidFill>
                  <a:schemeClr val="tx2"/>
                </a:solidFill>
              </a:rPr>
              <a:t>Borularda Majör Akış Kayıpları</a:t>
            </a:r>
          </a:p>
          <a:p>
            <a:pPr algn="l" rtl="0"/>
            <a:r>
              <a:rPr lang="tr-TR" sz="2800" dirty="0">
                <a:solidFill>
                  <a:schemeClr val="tx2"/>
                </a:solidFill>
              </a:rPr>
              <a:t>Sürtünme Faktörünün Hesaplanması</a:t>
            </a:r>
          </a:p>
        </p:txBody>
      </p:sp>
    </p:spTree>
    <p:extLst>
      <p:ext uri="{BB962C8B-B14F-4D97-AF65-F5344CB8AC3E}">
        <p14:creationId xmlns:p14="http://schemas.microsoft.com/office/powerpoint/2010/main" val="475981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>
                <a:solidFill>
                  <a:schemeClr val="tx2"/>
                </a:solidFill>
              </a:rPr>
              <a:t>Akış Kayıplarının Nedenleri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3"/>
            <a:ext cx="9982200" cy="5061397"/>
          </a:xfrm>
        </p:spPr>
        <p:txBody>
          <a:bodyPr>
            <a:normAutofit/>
          </a:bodyPr>
          <a:lstStyle/>
          <a:p>
            <a:pPr algn="l" rtl="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Moleküller arasında sürtünme </a:t>
            </a:r>
            <a:r>
              <a:rPr lang="tr-TR" sz="2800" dirty="0">
                <a:solidFill>
                  <a:schemeClr val="tx2"/>
                </a:solidFill>
              </a:rPr>
              <a:t>sonucu </a:t>
            </a:r>
            <a:r>
              <a:rPr lang="tr-TR" sz="2800" dirty="0">
                <a:solidFill>
                  <a:srgbClr val="00B050"/>
                </a:solidFill>
              </a:rPr>
              <a:t>gerçek sıvılarda </a:t>
            </a:r>
            <a:r>
              <a:rPr lang="tr-TR" sz="2800" dirty="0">
                <a:solidFill>
                  <a:schemeClr val="tx2"/>
                </a:solidFill>
              </a:rPr>
              <a:t>enerjinin dördüncü bir biçimi ortaya çıkar, sıvıların iç enerjisinin transfer olan bir enerji olarak isimlendirilir. </a:t>
            </a:r>
            <a:endParaRPr lang="en-US" sz="2800" dirty="0">
              <a:solidFill>
                <a:schemeClr val="tx2"/>
              </a:solidFill>
            </a:endParaRPr>
          </a:p>
          <a:p>
            <a:pPr algn="l" rtl="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/>
                </a:solidFill>
              </a:rPr>
              <a:t>Sonuç olarak bu </a:t>
            </a:r>
            <a:r>
              <a:rPr lang="tr-TR" sz="2800" b="1" dirty="0">
                <a:solidFill>
                  <a:srgbClr val="C00000"/>
                </a:solidFill>
              </a:rPr>
              <a:t>enerji sonucu sıvı ısınır</a:t>
            </a:r>
            <a:r>
              <a:rPr lang="tr-TR" sz="2800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/>
                </a:solidFill>
              </a:rPr>
              <a:t>Bu enerji transferi genellikle denetlenmediğinden “</a:t>
            </a:r>
            <a:r>
              <a:rPr lang="tr-TR" sz="2800" dirty="0">
                <a:solidFill>
                  <a:srgbClr val="0070C0"/>
                </a:solidFill>
              </a:rPr>
              <a:t>kayıp</a:t>
            </a:r>
            <a:r>
              <a:rPr lang="tr-TR" sz="2800" dirty="0">
                <a:solidFill>
                  <a:schemeClr val="tx2"/>
                </a:solidFill>
              </a:rPr>
              <a:t>” olarak kabul edilir. </a:t>
            </a:r>
          </a:p>
          <a:p>
            <a:pPr algn="l" rtl="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/>
                </a:solidFill>
              </a:rPr>
              <a:t>Çünkü sıvıdaki sıcaklık artışı çok küçüktür ve hızla yüzeylerden dağılır. </a:t>
            </a:r>
          </a:p>
        </p:txBody>
      </p:sp>
    </p:spTree>
    <p:extLst>
      <p:ext uri="{BB962C8B-B14F-4D97-AF65-F5344CB8AC3E}">
        <p14:creationId xmlns:p14="http://schemas.microsoft.com/office/powerpoint/2010/main" val="2910496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>
                <a:solidFill>
                  <a:schemeClr val="tx2"/>
                </a:solidFill>
              </a:rPr>
              <a:t>Akış Kayıplarının Nedenleri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3"/>
            <a:ext cx="9982200" cy="5061397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Örnek olarak </a:t>
            </a:r>
            <a:r>
              <a:rPr lang="tr-TR" sz="2800" dirty="0">
                <a:solidFill>
                  <a:srgbClr val="0070C0"/>
                </a:solidFill>
              </a:rPr>
              <a:t>10 </a:t>
            </a:r>
            <a:r>
              <a:rPr lang="tr-TR" sz="2800" dirty="0" err="1">
                <a:solidFill>
                  <a:srgbClr val="0070C0"/>
                </a:solidFill>
              </a:rPr>
              <a:t>m’lik</a:t>
            </a:r>
            <a:r>
              <a:rPr lang="tr-TR" sz="2800" dirty="0">
                <a:solidFill>
                  <a:srgbClr val="0070C0"/>
                </a:solidFill>
              </a:rPr>
              <a:t> basınç kaybı </a:t>
            </a:r>
            <a:r>
              <a:rPr lang="tr-TR" sz="2800" dirty="0">
                <a:solidFill>
                  <a:schemeClr val="tx2"/>
                </a:solidFill>
              </a:rPr>
              <a:t>su sıcaklığında sadece </a:t>
            </a:r>
            <a:r>
              <a:rPr lang="tr-TR" sz="2800" dirty="0">
                <a:solidFill>
                  <a:srgbClr val="FF0000"/>
                </a:solidFill>
              </a:rPr>
              <a:t>0.023 ºC </a:t>
            </a:r>
            <a:r>
              <a:rPr lang="tr-TR" sz="2800" dirty="0">
                <a:solidFill>
                  <a:schemeClr val="tx2"/>
                </a:solidFill>
              </a:rPr>
              <a:t>yükselmeye yol açar.</a:t>
            </a:r>
          </a:p>
          <a:p>
            <a:pPr marL="0" lv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2400" baseline="300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lvl="1"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tr-TR" sz="2800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Bu durum aşağıdaki işlemlerle görülebilir;</a:t>
            </a:r>
            <a:endParaRPr lang="tr-TR" altLang="tr-TR" sz="280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lvl="1"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tr-TR" sz="2800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Enerji = m g H = m (9.81) 10 = m. 98.1 (J)</a:t>
            </a:r>
            <a:endParaRPr lang="tr-TR" altLang="tr-TR" sz="280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lvl="1"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tr-TR" sz="2800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Sıcaklık artışı = m. </a:t>
            </a:r>
            <a:r>
              <a:rPr lang="tr-TR" altLang="tr-TR" sz="2800" dirty="0" err="1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</a:t>
            </a:r>
            <a:r>
              <a:rPr lang="tr-TR" altLang="tr-TR" sz="2800" baseline="-30000" dirty="0" err="1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</a:t>
            </a:r>
            <a:r>
              <a:rPr lang="tr-TR" altLang="tr-TR" sz="2800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tr-TR" altLang="tr-TR" sz="2800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tr-TR" altLang="tr-TR" sz="2800" dirty="0">
                <a:solidFill>
                  <a:schemeClr val="tx2"/>
                </a:solidFill>
                <a:ea typeface="Times New Roman" panose="02020603050405020304" pitchFamily="18" charset="0"/>
              </a:rPr>
              <a:t>T</a:t>
            </a:r>
            <a:endParaRPr lang="tr-TR" altLang="tr-TR" sz="2800" dirty="0">
              <a:solidFill>
                <a:schemeClr val="tx2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  <a:p>
            <a:pPr lvl="1"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tr-TR" sz="2800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Su için </a:t>
            </a:r>
            <a:r>
              <a:rPr lang="tr-TR" altLang="tr-TR" sz="2800" dirty="0" err="1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tr-TR" altLang="tr-TR" sz="2800" baseline="-30000" dirty="0" err="1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p</a:t>
            </a:r>
            <a:r>
              <a:rPr lang="tr-TR" altLang="tr-TR" sz="2800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 = 4.19 </a:t>
            </a:r>
            <a:r>
              <a:rPr lang="tr-TR" altLang="tr-TR" sz="2800" dirty="0" err="1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kJ</a:t>
            </a:r>
            <a:r>
              <a:rPr lang="tr-TR" altLang="tr-TR" sz="2800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/kg k</a:t>
            </a:r>
            <a:endParaRPr lang="tr-TR" altLang="tr-TR" sz="2800" dirty="0">
              <a:solidFill>
                <a:schemeClr val="tx2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  <a:p>
            <a:pPr algn="l" rtl="0">
              <a:lnSpc>
                <a:spcPct val="150000"/>
              </a:lnSpc>
            </a:pPr>
            <a:endParaRPr lang="tr-TR" sz="24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</a:pPr>
            <a:endParaRPr lang="en-US" sz="2400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esne 2"/>
              <p:cNvSpPr txBox="1"/>
              <p:nvPr/>
            </p:nvSpPr>
            <p:spPr bwMode="auto">
              <a:xfrm>
                <a:off x="5772150" y="4837113"/>
                <a:ext cx="4459288" cy="942975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tr-TR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tr-TR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tr-TR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sz="240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4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tr-TR" sz="240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9.81</m:t>
                          </m:r>
                        </m:num>
                        <m:den>
                          <m:r>
                            <a:rPr lang="tr-TR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sz="240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4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tr-TR" sz="240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4.19⋅1</m:t>
                          </m:r>
                          <m:sSup>
                            <m:sSupPr>
                              <m:ctrlPr>
                                <a:rPr lang="tr-TR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lang="tr-TR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tr-TR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=0.02</m:t>
                      </m:r>
                      <m:sSup>
                        <m:sSupPr>
                          <m:ctrlPr>
                            <a:rPr lang="tr-TR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tr-TR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tr-TR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tr-TR" sz="2400" dirty="0"/>
              </a:p>
            </p:txBody>
          </p:sp>
        </mc:Choice>
        <mc:Fallback xmlns="">
          <p:sp>
            <p:nvSpPr>
              <p:cNvPr id="3" name="Nesn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72150" y="4837113"/>
                <a:ext cx="4459288" cy="9429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008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>
                <a:solidFill>
                  <a:schemeClr val="tx2"/>
                </a:solidFill>
              </a:rPr>
              <a:t>Akış Kayıplarının Nedenleri</a:t>
            </a: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2432974" y="1447272"/>
            <a:ext cx="6026815" cy="1994585"/>
            <a:chOff x="3435" y="4161"/>
            <a:chExt cx="5039" cy="1878"/>
          </a:xfrm>
        </p:grpSpPr>
        <p:sp>
          <p:nvSpPr>
            <p:cNvPr id="6" name="_s1030"/>
            <p:cNvSpPr>
              <a:spLocks noChangeArrowheads="1"/>
            </p:cNvSpPr>
            <p:nvPr/>
          </p:nvSpPr>
          <p:spPr bwMode="auto">
            <a:xfrm>
              <a:off x="4358" y="4161"/>
              <a:ext cx="3524" cy="786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77065" tIns="38533" rIns="77065" bIns="38533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zh-CN" sz="2800" dirty="0">
                  <a:solidFill>
                    <a:srgbClr val="FF000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Energy </a:t>
              </a:r>
              <a:r>
                <a:rPr lang="tr-TR" altLang="zh-CN" sz="2800" dirty="0">
                  <a:solidFill>
                    <a:srgbClr val="FF000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Kayıpları</a:t>
              </a:r>
              <a:endPara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endParaRPr>
            </a:p>
            <a:p>
              <a:pPr algn="ctr" eaLnBrk="1" hangingPunct="1"/>
              <a:r>
                <a:rPr lang="en-US" altLang="zh-CN" sz="2800" dirty="0">
                  <a:latin typeface="Times New Roman" panose="02020603050405020304" pitchFamily="18" charset="0"/>
                  <a:ea typeface="SimSun" panose="02010600030101010101" pitchFamily="2" charset="-122"/>
                </a:rPr>
                <a:t>(</a:t>
              </a:r>
              <a:r>
                <a:rPr lang="tr-TR" sz="2800" dirty="0">
                  <a:solidFill>
                    <a:schemeClr val="tx2"/>
                  </a:solidFill>
                </a:rPr>
                <a:t>Basma yükseklik kaybı </a:t>
              </a:r>
              <a:r>
                <a:rPr lang="en-US" altLang="zh-CN" sz="2800" dirty="0">
                  <a:latin typeface="Times New Roman" panose="02020603050405020304" pitchFamily="18" charset="0"/>
                  <a:ea typeface="SimSun" panose="02010600030101010101" pitchFamily="2" charset="-122"/>
                </a:rPr>
                <a:t>)</a:t>
              </a:r>
              <a:endParaRPr lang="en-US" altLang="tr-TR" sz="2800" dirty="0"/>
            </a:p>
          </p:txBody>
        </p:sp>
        <p:sp>
          <p:nvSpPr>
            <p:cNvPr id="7" name="_s1031"/>
            <p:cNvSpPr>
              <a:spLocks noChangeArrowheads="1"/>
            </p:cNvSpPr>
            <p:nvPr/>
          </p:nvSpPr>
          <p:spPr bwMode="auto">
            <a:xfrm>
              <a:off x="3435" y="5433"/>
              <a:ext cx="2510" cy="606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77065" tIns="38533" rIns="77065" bIns="38533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tr-TR" altLang="zh-CN" sz="2800" dirty="0">
                  <a:solidFill>
                    <a:srgbClr val="0070C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Başlıca Kayıplar</a:t>
              </a:r>
              <a:endParaRPr lang="tr-TR" altLang="tr-TR" sz="2800" dirty="0">
                <a:solidFill>
                  <a:srgbClr val="0070C0"/>
                </a:solidFill>
              </a:endParaRPr>
            </a:p>
          </p:txBody>
        </p:sp>
        <p:sp>
          <p:nvSpPr>
            <p:cNvPr id="8" name="_s1032"/>
            <p:cNvSpPr>
              <a:spLocks noChangeArrowheads="1"/>
            </p:cNvSpPr>
            <p:nvPr/>
          </p:nvSpPr>
          <p:spPr bwMode="auto">
            <a:xfrm>
              <a:off x="6307" y="5433"/>
              <a:ext cx="2167" cy="606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77065" tIns="38533" rIns="77065" bIns="38533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tr-TR" altLang="zh-CN" sz="2800" dirty="0">
                  <a:solidFill>
                    <a:srgbClr val="0070C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Minör kayıplar</a:t>
              </a:r>
              <a:endParaRPr lang="tr-TR" altLang="tr-TR" sz="2800" dirty="0">
                <a:solidFill>
                  <a:srgbClr val="0070C0"/>
                </a:solidFill>
              </a:endParaRPr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4680" y="5244"/>
              <a:ext cx="28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6120" y="506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>
              <a:off x="4680" y="524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7560" y="524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432974" y="3859200"/>
            <a:ext cx="3329911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Boru sürtünme ve viskozite nedeniyle basma yükseklik kaybı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5867983" y="3866881"/>
            <a:ext cx="3329911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tr-TR" altLang="tr-TR" sz="2800" dirty="0">
                <a:solidFill>
                  <a:schemeClr val="tx2"/>
                </a:solidFill>
              </a:rPr>
              <a:t>Bağlantı elemanlar nedeniyle basma yükseklik kaybı</a:t>
            </a:r>
          </a:p>
        </p:txBody>
      </p:sp>
    </p:spTree>
    <p:extLst>
      <p:ext uri="{BB962C8B-B14F-4D97-AF65-F5344CB8AC3E}">
        <p14:creationId xmlns:p14="http://schemas.microsoft.com/office/powerpoint/2010/main" val="117194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>
                <a:solidFill>
                  <a:schemeClr val="tx2"/>
                </a:solidFill>
              </a:rPr>
              <a:t>Basınç Kayıplarının En Aza İndirilmesi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3"/>
            <a:ext cx="9982200" cy="5151549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/>
                </a:solidFill>
              </a:rPr>
              <a:t>Akış kayıpları </a:t>
            </a:r>
            <a:r>
              <a:rPr lang="tr-TR" sz="2800" b="1" dirty="0">
                <a:solidFill>
                  <a:srgbClr val="FF0000"/>
                </a:solidFill>
              </a:rPr>
              <a:t>faydalı enerjinin kaybı</a:t>
            </a:r>
            <a:r>
              <a:rPr lang="tr-TR" sz="2800" dirty="0">
                <a:solidFill>
                  <a:schemeClr val="tx2"/>
                </a:solidFill>
              </a:rPr>
              <a:t> olduğundan, kayıpların en aza indirilmesi çok önemlidir.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/>
                </a:solidFill>
              </a:rPr>
              <a:t>Buna rağmen borular, bağlantı elemanları ve tesisat üzerindeki akış kayıplarının en aza indirilmesi için oldukça </a:t>
            </a:r>
            <a:r>
              <a:rPr lang="tr-TR" sz="2800" dirty="0">
                <a:solidFill>
                  <a:srgbClr val="FF0000"/>
                </a:solidFill>
              </a:rPr>
              <a:t>büyük bir masraf </a:t>
            </a:r>
            <a:r>
              <a:rPr lang="tr-TR" sz="2800" dirty="0">
                <a:solidFill>
                  <a:schemeClr val="tx2"/>
                </a:solidFill>
              </a:rPr>
              <a:t>yapılması kaçınılmaz olacaktır.</a:t>
            </a:r>
            <a:endParaRPr lang="en-US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/>
                </a:solidFill>
              </a:rPr>
              <a:t>İdeal olanı enerji kayıplarının düşürülmesi ve sıvı akış sisteminin fiyatının arttırılmasıdır. </a:t>
            </a:r>
          </a:p>
        </p:txBody>
      </p:sp>
    </p:spTree>
    <p:extLst>
      <p:ext uri="{BB962C8B-B14F-4D97-AF65-F5344CB8AC3E}">
        <p14:creationId xmlns:p14="http://schemas.microsoft.com/office/powerpoint/2010/main" val="3900532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>
                <a:solidFill>
                  <a:schemeClr val="tx2"/>
                </a:solidFill>
              </a:rPr>
              <a:t>Basınç Kayıplarının En Aza İndirilmesi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/>
                </a:solidFill>
              </a:rPr>
              <a:t>Birçok durumlarda (hatta büyük </a:t>
            </a:r>
            <a:r>
              <a:rPr lang="tr-TR" sz="2800" dirty="0" err="1">
                <a:solidFill>
                  <a:schemeClr val="tx2"/>
                </a:solidFill>
              </a:rPr>
              <a:t>tesisatlarda</a:t>
            </a:r>
            <a:r>
              <a:rPr lang="tr-TR" sz="2800" dirty="0">
                <a:solidFill>
                  <a:schemeClr val="tx2"/>
                </a:solidFill>
              </a:rPr>
              <a:t> bile) mühendislik tecrübelerine dayanan çok ekonomik sistem tasarım hesaplarına teşebbüs edilmez, </a:t>
            </a:r>
            <a:r>
              <a:rPr lang="tr-TR" sz="2800" dirty="0">
                <a:solidFill>
                  <a:srgbClr val="FF0000"/>
                </a:solidFill>
              </a:rPr>
              <a:t>geçmiş tecrübelerden yararlanarak pratik kurallardan yararlanılır</a:t>
            </a:r>
            <a:r>
              <a:rPr lang="tr-TR" sz="2800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/>
                </a:solidFill>
              </a:rPr>
              <a:t>Bununla birlikte </a:t>
            </a:r>
            <a:r>
              <a:rPr lang="tr-TR" sz="2800" dirty="0">
                <a:solidFill>
                  <a:srgbClr val="00B050"/>
                </a:solidFill>
              </a:rPr>
              <a:t>en ekonomik </a:t>
            </a:r>
            <a:r>
              <a:rPr lang="tr-TR" sz="2800" dirty="0">
                <a:solidFill>
                  <a:schemeClr val="tx2"/>
                </a:solidFill>
              </a:rPr>
              <a:t>olarak tasarlanan sistem tasarımına ödenecek harç bir miktar fazla olabilecek iken enerji maliyetinin artması kaçınılmazdır.</a:t>
            </a: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47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>
                <a:solidFill>
                  <a:schemeClr val="tx2"/>
                </a:solidFill>
              </a:rPr>
              <a:t>Basınç Kayıplarının En Aza İndirilmesi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 lnSpcReduction="1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dirty="0">
                <a:solidFill>
                  <a:schemeClr val="tx2"/>
                </a:solidFill>
              </a:rPr>
              <a:t>Akış kayıpları şu yollarla azaltılabilir</a:t>
            </a:r>
            <a:endParaRPr lang="tr-TR" sz="2800" dirty="0">
              <a:solidFill>
                <a:srgbClr val="FF0000"/>
              </a:solidFill>
            </a:endParaRPr>
          </a:p>
          <a:p>
            <a:pPr marL="514350" lvl="0" indent="-514350"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sz="2800" dirty="0">
                <a:solidFill>
                  <a:srgbClr val="FF0000"/>
                </a:solidFill>
              </a:rPr>
              <a:t>Akış hızını düşürün. </a:t>
            </a:r>
          </a:p>
          <a:p>
            <a:pPr lvl="0"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0070C0"/>
                </a:solidFill>
              </a:rPr>
              <a:t>Çünkü basma kayıpları </a:t>
            </a:r>
            <a:r>
              <a:rPr lang="tr-TR" sz="2800" dirty="0">
                <a:solidFill>
                  <a:schemeClr val="tx2"/>
                </a:solidFill>
              </a:rPr>
              <a:t>katmanlı (</a:t>
            </a:r>
            <a:r>
              <a:rPr lang="tr-TR" sz="2800" dirty="0" err="1">
                <a:solidFill>
                  <a:schemeClr val="tx2"/>
                </a:solidFill>
              </a:rPr>
              <a:t>laminer</a:t>
            </a:r>
            <a:r>
              <a:rPr lang="tr-TR" sz="2800" dirty="0">
                <a:solidFill>
                  <a:schemeClr val="tx2"/>
                </a:solidFill>
              </a:rPr>
              <a:t>) akışta </a:t>
            </a:r>
            <a:r>
              <a:rPr lang="tr-TR" sz="2800" b="1" dirty="0">
                <a:solidFill>
                  <a:srgbClr val="00B050"/>
                </a:solidFill>
              </a:rPr>
              <a:t>hıza eşit </a:t>
            </a:r>
            <a:r>
              <a:rPr lang="tr-TR" sz="2800" dirty="0">
                <a:solidFill>
                  <a:schemeClr val="tx2"/>
                </a:solidFill>
              </a:rPr>
              <a:t>olarak değişirken türbülanslı akışta </a:t>
            </a:r>
            <a:r>
              <a:rPr lang="tr-TR" sz="2800" b="1" dirty="0">
                <a:solidFill>
                  <a:srgbClr val="00B050"/>
                </a:solidFill>
              </a:rPr>
              <a:t>hızın karesiyle </a:t>
            </a:r>
            <a:r>
              <a:rPr lang="tr-TR" sz="2800" dirty="0">
                <a:solidFill>
                  <a:schemeClr val="tx2"/>
                </a:solidFill>
              </a:rPr>
              <a:t>orantılı değişir. </a:t>
            </a:r>
          </a:p>
          <a:p>
            <a:pPr lvl="0"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/>
                </a:solidFill>
              </a:rPr>
              <a:t>Akış hızı bir sistemde hız düşürülerek veya verilen bir debi için boru </a:t>
            </a:r>
            <a:r>
              <a:rPr lang="tr-TR" sz="2800" b="1" dirty="0">
                <a:solidFill>
                  <a:srgbClr val="00B050"/>
                </a:solidFill>
              </a:rPr>
              <a:t>çapı büyültülerek </a:t>
            </a:r>
            <a:r>
              <a:rPr lang="tr-TR" sz="2800" dirty="0">
                <a:solidFill>
                  <a:schemeClr val="tx2"/>
                </a:solidFill>
              </a:rPr>
              <a:t>düşürülür</a:t>
            </a:r>
            <a:r>
              <a:rPr lang="tr-TR" sz="2800" dirty="0"/>
              <a:t>.</a:t>
            </a:r>
            <a:endParaRPr lang="en-US" sz="2800" dirty="0"/>
          </a:p>
          <a:p>
            <a:pPr algn="l" rtl="0">
              <a:lnSpc>
                <a:spcPct val="150000"/>
              </a:lnSpc>
            </a:pPr>
            <a:endParaRPr lang="en-US" sz="2100" dirty="0">
              <a:latin typeface="Kozuka Gothic Pr6N B" panose="020B0800000000000000" pitchFamily="34" charset="-128"/>
              <a:ea typeface="Kozuka Gothic Pr6N B" panose="020B08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64059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>
                <a:solidFill>
                  <a:schemeClr val="tx2"/>
                </a:solidFill>
              </a:rPr>
              <a:t>Akış kayıpları şu yollarla azaltılabilir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marL="514350" lvl="0" indent="-514350"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 startAt="2"/>
            </a:pPr>
            <a:r>
              <a:rPr lang="tr-TR" sz="2800" dirty="0">
                <a:solidFill>
                  <a:srgbClr val="FF0000"/>
                </a:solidFill>
              </a:rPr>
              <a:t>Sıvının viskozitesinin düşürülmesi. </a:t>
            </a:r>
          </a:p>
          <a:p>
            <a:pPr lvl="0"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/>
                </a:solidFill>
              </a:rPr>
              <a:t>Bu genelde pratik bir uygulama değildir. </a:t>
            </a:r>
          </a:p>
          <a:p>
            <a:pPr lvl="0"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/>
                </a:solidFill>
              </a:rPr>
              <a:t>Ancak </a:t>
            </a:r>
            <a:r>
              <a:rPr lang="tr-TR" sz="2800" dirty="0" err="1">
                <a:solidFill>
                  <a:srgbClr val="C00000"/>
                </a:solidFill>
              </a:rPr>
              <a:t>fuel-oil</a:t>
            </a:r>
            <a:r>
              <a:rPr lang="tr-TR" sz="2800" dirty="0">
                <a:solidFill>
                  <a:srgbClr val="C00000"/>
                </a:solidFill>
              </a:rPr>
              <a:t> gibi viskozitesi çok yüksek </a:t>
            </a:r>
            <a:r>
              <a:rPr lang="tr-TR" sz="2800" dirty="0">
                <a:solidFill>
                  <a:schemeClr val="tx2"/>
                </a:solidFill>
              </a:rPr>
              <a:t>olan sıvılarda onları </a:t>
            </a:r>
            <a:r>
              <a:rPr lang="tr-TR" sz="2800" dirty="0">
                <a:solidFill>
                  <a:srgbClr val="FF0000"/>
                </a:solidFill>
              </a:rPr>
              <a:t>ısıtmak </a:t>
            </a:r>
            <a:r>
              <a:rPr lang="tr-TR" sz="2800" dirty="0">
                <a:solidFill>
                  <a:schemeClr val="tx2"/>
                </a:solidFill>
              </a:rPr>
              <a:t>akışkanlıklarını arttırır. </a:t>
            </a:r>
          </a:p>
          <a:p>
            <a:pPr lvl="0"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/>
                </a:solidFill>
              </a:rPr>
              <a:t>Diğer bütün durumlarda basınç kayıplarının düşürülmesi ısıtma masraflarından ucuza gelecektir.</a:t>
            </a:r>
            <a:endParaRPr lang="en-US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</a:pPr>
            <a:endParaRPr lang="en-US" sz="2100" dirty="0">
              <a:latin typeface="Kozuka Gothic Pr6N B" panose="020B0800000000000000" pitchFamily="34" charset="-128"/>
              <a:ea typeface="Kozuka Gothic Pr6N B" panose="020B08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9178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>
                <a:solidFill>
                  <a:schemeClr val="tx2"/>
                </a:solidFill>
              </a:rPr>
              <a:t>Akış kayıpları şu yollarla azaltılabilir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marL="514350" indent="-514350"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 startAt="3"/>
            </a:pPr>
            <a:r>
              <a:rPr lang="tr-TR" sz="2800" dirty="0">
                <a:solidFill>
                  <a:srgbClr val="FF0000"/>
                </a:solidFill>
              </a:rPr>
              <a:t>Girdap ve türbülansların en aza indirilmesi.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/>
                </a:solidFill>
              </a:rPr>
              <a:t>Bu, boru ve elemanlarında </a:t>
            </a:r>
            <a:r>
              <a:rPr lang="tr-TR" sz="2800" b="1" dirty="0">
                <a:solidFill>
                  <a:srgbClr val="00B050"/>
                </a:solidFill>
              </a:rPr>
              <a:t>keskin köşelerden</a:t>
            </a:r>
            <a:r>
              <a:rPr lang="tr-TR" sz="2800" dirty="0">
                <a:solidFill>
                  <a:schemeClr val="tx2"/>
                </a:solidFill>
              </a:rPr>
              <a:t>, </a:t>
            </a:r>
            <a:r>
              <a:rPr lang="tr-TR" sz="2800" b="1" dirty="0">
                <a:solidFill>
                  <a:srgbClr val="0070C0"/>
                </a:solidFill>
              </a:rPr>
              <a:t>ani kesit </a:t>
            </a:r>
            <a:r>
              <a:rPr lang="tr-TR" sz="2800" dirty="0">
                <a:solidFill>
                  <a:schemeClr val="tx2"/>
                </a:solidFill>
              </a:rPr>
              <a:t>değişimlerinden </a:t>
            </a:r>
            <a:r>
              <a:rPr lang="tr-TR" sz="2800" b="1" dirty="0">
                <a:solidFill>
                  <a:srgbClr val="C00000"/>
                </a:solidFill>
              </a:rPr>
              <a:t>pürüzlü iç yüzeylerden </a:t>
            </a:r>
            <a:r>
              <a:rPr lang="tr-TR" sz="2800" dirty="0">
                <a:solidFill>
                  <a:schemeClr val="tx2"/>
                </a:solidFill>
              </a:rPr>
              <a:t>kaçınmak suretiyle dikkatli sistem tasarımıyla sağlanabilir.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/>
                </a:solidFill>
              </a:rPr>
              <a:t>Buna rağmen, standart boru ve bağlantı elemanlarının kullanılması ekonomik olacaksa bunları basınç kayıplarını en aza indirecek şekilde seçmek gerekir.</a:t>
            </a:r>
            <a:endParaRPr lang="en-US" sz="2800" dirty="0">
              <a:solidFill>
                <a:schemeClr val="tx2"/>
              </a:solidFill>
              <a:latin typeface="Kozuka Gothic Pr6N B" panose="020B0800000000000000" pitchFamily="34" charset="-128"/>
              <a:ea typeface="Kozuka Gothic Pr6N B" panose="020B08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8694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>
                <a:solidFill>
                  <a:schemeClr val="tx2"/>
                </a:solidFill>
              </a:rPr>
              <a:t>Borularda </a:t>
            </a:r>
            <a:r>
              <a:rPr lang="tr-TR" altLang="zh-CN" sz="3600" dirty="0">
                <a:solidFill>
                  <a:srgbClr val="0070C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Başlıca (</a:t>
            </a:r>
            <a:r>
              <a:rPr lang="tr-TR" sz="3600" dirty="0">
                <a:solidFill>
                  <a:schemeClr val="tx2"/>
                </a:solidFill>
              </a:rPr>
              <a:t>Majör) Akış Kayıpları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3"/>
            <a:ext cx="9982200" cy="4914121"/>
          </a:xfrm>
        </p:spPr>
        <p:txBody>
          <a:bodyPr>
            <a:normAutofit fontScale="77500" lnSpcReduction="20000"/>
          </a:bodyPr>
          <a:lstStyle/>
          <a:p>
            <a:pPr algn="l" rtl="0">
              <a:lnSpc>
                <a:spcPct val="140000"/>
              </a:lnSpc>
              <a:spcBef>
                <a:spcPts val="0"/>
              </a:spcBef>
            </a:pPr>
            <a:r>
              <a:rPr lang="tr-TR" sz="3600" dirty="0">
                <a:solidFill>
                  <a:srgbClr val="0070C0"/>
                </a:solidFill>
              </a:rPr>
              <a:t>Bu kayıp </a:t>
            </a:r>
            <a:r>
              <a:rPr lang="tr-TR" sz="3600" dirty="0">
                <a:solidFill>
                  <a:srgbClr val="00B050"/>
                </a:solidFill>
              </a:rPr>
              <a:t>boru sürtünme</a:t>
            </a:r>
            <a:r>
              <a:rPr lang="tr-TR" sz="3600" dirty="0">
                <a:solidFill>
                  <a:srgbClr val="0070C0"/>
                </a:solidFill>
              </a:rPr>
              <a:t> ve </a:t>
            </a:r>
            <a:r>
              <a:rPr lang="tr-TR" sz="3600" dirty="0">
                <a:solidFill>
                  <a:srgbClr val="FF0000"/>
                </a:solidFill>
              </a:rPr>
              <a:t>akışkan viskozite </a:t>
            </a:r>
            <a:r>
              <a:rPr lang="tr-TR" sz="3600" dirty="0">
                <a:solidFill>
                  <a:srgbClr val="0070C0"/>
                </a:solidFill>
              </a:rPr>
              <a:t>nedeniyle kaybıdır.</a:t>
            </a:r>
          </a:p>
          <a:p>
            <a:pPr algn="l" rtl="0">
              <a:lnSpc>
                <a:spcPct val="140000"/>
              </a:lnSpc>
              <a:spcBef>
                <a:spcPts val="0"/>
              </a:spcBef>
            </a:pPr>
            <a:r>
              <a:rPr lang="tr-TR" sz="3600" dirty="0">
                <a:solidFill>
                  <a:srgbClr val="0070C0"/>
                </a:solidFill>
              </a:rPr>
              <a:t>Pek çok çalışmalarda, </a:t>
            </a:r>
            <a:r>
              <a:rPr lang="tr-TR" sz="3600" dirty="0">
                <a:solidFill>
                  <a:srgbClr val="000000"/>
                </a:solidFill>
              </a:rPr>
              <a:t>bir borunun akış direnci </a:t>
            </a:r>
            <a:r>
              <a:rPr lang="tr-TR" sz="3600" dirty="0">
                <a:solidFill>
                  <a:srgbClr val="0070C0"/>
                </a:solidFill>
              </a:rPr>
              <a:t>aşağıdaki etkilere bağlı olduğunu tespit edilmiştir:</a:t>
            </a:r>
            <a:endParaRPr lang="ar-SY" sz="3600" dirty="0">
              <a:solidFill>
                <a:srgbClr val="0070C0"/>
              </a:solidFill>
            </a:endParaRPr>
          </a:p>
          <a:p>
            <a:pPr lvl="1" algn="l" rtl="0">
              <a:lnSpc>
                <a:spcPct val="140000"/>
              </a:lnSpc>
              <a:spcBef>
                <a:spcPts val="0"/>
              </a:spcBef>
            </a:pPr>
            <a:r>
              <a:rPr lang="tr-TR" sz="3600" dirty="0">
                <a:solidFill>
                  <a:srgbClr val="0070C0"/>
                </a:solidFill>
              </a:rPr>
              <a:t>Basıncından bağımsız</a:t>
            </a:r>
          </a:p>
          <a:p>
            <a:pPr lvl="1" algn="l" rtl="0">
              <a:lnSpc>
                <a:spcPct val="140000"/>
              </a:lnSpc>
              <a:spcBef>
                <a:spcPts val="0"/>
              </a:spcBef>
            </a:pPr>
            <a:r>
              <a:rPr lang="tr-TR" sz="3600" dirty="0">
                <a:solidFill>
                  <a:srgbClr val="FF0000"/>
                </a:solidFill>
              </a:rPr>
              <a:t>Boru uzunluğu</a:t>
            </a:r>
            <a:r>
              <a:rPr lang="tr-TR" sz="3600" dirty="0">
                <a:solidFill>
                  <a:srgbClr val="0070C0"/>
                </a:solidFill>
              </a:rPr>
              <a:t>, L ile orantılı</a:t>
            </a:r>
            <a:endParaRPr lang="ar-SY" sz="3600" dirty="0">
              <a:solidFill>
                <a:srgbClr val="0070C0"/>
              </a:solidFill>
            </a:endParaRPr>
          </a:p>
          <a:p>
            <a:pPr lvl="1" algn="l" rtl="0">
              <a:lnSpc>
                <a:spcPct val="140000"/>
              </a:lnSpc>
              <a:spcBef>
                <a:spcPts val="0"/>
              </a:spcBef>
            </a:pPr>
            <a:r>
              <a:rPr lang="tr-TR" sz="3600" dirty="0">
                <a:solidFill>
                  <a:srgbClr val="7030A0"/>
                </a:solidFill>
              </a:rPr>
              <a:t>Boru çapı D </a:t>
            </a:r>
            <a:r>
              <a:rPr lang="tr-TR" sz="3600" dirty="0">
                <a:solidFill>
                  <a:srgbClr val="0070C0"/>
                </a:solidFill>
              </a:rPr>
              <a:t>ile ters orantılı</a:t>
            </a:r>
          </a:p>
          <a:p>
            <a:pPr lvl="1" algn="l" rtl="0">
              <a:lnSpc>
                <a:spcPct val="140000"/>
              </a:lnSpc>
              <a:spcBef>
                <a:spcPts val="0"/>
              </a:spcBef>
            </a:pPr>
            <a:r>
              <a:rPr lang="tr-TR" sz="3600" dirty="0">
                <a:solidFill>
                  <a:srgbClr val="00B050"/>
                </a:solidFill>
              </a:rPr>
              <a:t>Ortalama hız</a:t>
            </a:r>
            <a:r>
              <a:rPr lang="tr-TR" sz="3600" dirty="0">
                <a:solidFill>
                  <a:srgbClr val="0070C0"/>
                </a:solidFill>
              </a:rPr>
              <a:t>, V ile orantılı</a:t>
            </a:r>
          </a:p>
          <a:p>
            <a:pPr lvl="1" algn="l" rtl="0">
              <a:lnSpc>
                <a:spcPct val="140000"/>
              </a:lnSpc>
              <a:spcBef>
                <a:spcPts val="0"/>
              </a:spcBef>
            </a:pPr>
            <a:r>
              <a:rPr lang="tr-TR" sz="3600" dirty="0">
                <a:solidFill>
                  <a:srgbClr val="0070C0"/>
                </a:solidFill>
              </a:rPr>
              <a:t>Akış türbülanslı ise </a:t>
            </a:r>
            <a:r>
              <a:rPr lang="tr-TR" sz="3600" dirty="0">
                <a:solidFill>
                  <a:srgbClr val="000000"/>
                </a:solidFill>
              </a:rPr>
              <a:t>borunun pürüzlülükle </a:t>
            </a:r>
            <a:r>
              <a:rPr lang="tr-TR" sz="3600" dirty="0">
                <a:solidFill>
                  <a:srgbClr val="0070C0"/>
                </a:solidFill>
              </a:rPr>
              <a:t>ilişkili</a:t>
            </a:r>
          </a:p>
          <a:p>
            <a:pPr lvl="1" algn="l" rtl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endParaRPr lang="tr-TR" sz="2400" dirty="0">
              <a:solidFill>
                <a:srgbClr val="0070C0"/>
              </a:solidFill>
            </a:endParaRPr>
          </a:p>
          <a:p>
            <a:pPr lvl="1" algn="l" rtl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endParaRPr lang="tr-TR" sz="2400" dirty="0">
              <a:solidFill>
                <a:srgbClr val="0070C0"/>
              </a:solidFill>
            </a:endParaRPr>
          </a:p>
          <a:p>
            <a:pPr lvl="1" algn="l" rtl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endParaRPr lang="tr-TR" sz="2400" dirty="0">
              <a:solidFill>
                <a:srgbClr val="0070C0"/>
              </a:solidFill>
            </a:endParaRPr>
          </a:p>
          <a:p>
            <a:pPr algn="l" rtl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endParaRPr lang="tr-TR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5875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>
                <a:solidFill>
                  <a:schemeClr val="tx2"/>
                </a:solidFill>
              </a:rPr>
              <a:t>Borularda </a:t>
            </a:r>
            <a:r>
              <a:rPr lang="tr-TR" altLang="zh-CN" sz="3600" dirty="0">
                <a:solidFill>
                  <a:srgbClr val="0070C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Başlıca (</a:t>
            </a:r>
            <a:r>
              <a:rPr lang="tr-TR" sz="3600" dirty="0">
                <a:solidFill>
                  <a:schemeClr val="tx2"/>
                </a:solidFill>
              </a:rPr>
              <a:t>Majör) Akış Kayıpları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l" rtl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/>
                </a:solidFill>
              </a:rPr>
              <a:t>Birkaç formüller geçmişte geliştirilmiştir.</a:t>
            </a:r>
          </a:p>
          <a:p>
            <a:pPr marL="971550" lvl="1" indent="-514350" algn="l" rtl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altLang="tr-TR" sz="2800" dirty="0" err="1">
                <a:solidFill>
                  <a:schemeClr val="tx2"/>
                </a:solidFill>
              </a:rPr>
              <a:t>Darcy-Weisbach</a:t>
            </a:r>
            <a:r>
              <a:rPr lang="tr-TR" altLang="tr-TR" sz="2800" dirty="0">
                <a:solidFill>
                  <a:schemeClr val="tx2"/>
                </a:solidFill>
              </a:rPr>
              <a:t> Formüle</a:t>
            </a:r>
          </a:p>
          <a:p>
            <a:pPr marL="971550" lvl="1" indent="-514350" algn="l" rtl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altLang="tr-TR" sz="2800" dirty="0" err="1">
                <a:solidFill>
                  <a:schemeClr val="tx2"/>
                </a:solidFill>
              </a:rPr>
              <a:t>Hazen</a:t>
            </a:r>
            <a:r>
              <a:rPr lang="tr-TR" altLang="tr-TR" sz="2800" dirty="0">
                <a:solidFill>
                  <a:schemeClr val="tx2"/>
                </a:solidFill>
              </a:rPr>
              <a:t> -Williams Formüle</a:t>
            </a:r>
          </a:p>
          <a:p>
            <a:pPr marL="971550" lvl="1" indent="-514350" algn="l" rtl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altLang="tr-TR" sz="2800" dirty="0" err="1">
                <a:solidFill>
                  <a:schemeClr val="tx2"/>
                </a:solidFill>
              </a:rPr>
              <a:t>Manning</a:t>
            </a:r>
            <a:r>
              <a:rPr lang="tr-TR" altLang="tr-TR" sz="2800" dirty="0">
                <a:solidFill>
                  <a:schemeClr val="tx2"/>
                </a:solidFill>
              </a:rPr>
              <a:t> Formüle</a:t>
            </a:r>
          </a:p>
          <a:p>
            <a:pPr marL="971550" lvl="1" indent="-514350" algn="l" rtl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altLang="tr-TR" sz="2800" dirty="0" err="1">
                <a:solidFill>
                  <a:schemeClr val="tx2"/>
                </a:solidFill>
              </a:rPr>
              <a:t>Chezy</a:t>
            </a:r>
            <a:r>
              <a:rPr lang="tr-TR" altLang="tr-TR" sz="2800" dirty="0">
                <a:solidFill>
                  <a:schemeClr val="tx2"/>
                </a:solidFill>
              </a:rPr>
              <a:t> Formüle</a:t>
            </a:r>
          </a:p>
          <a:p>
            <a:pPr marL="971550" lvl="1" indent="-514350" algn="l" rtl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altLang="tr-TR" sz="2800" dirty="0" err="1">
                <a:solidFill>
                  <a:schemeClr val="tx2"/>
                </a:solidFill>
              </a:rPr>
              <a:t>Strickler</a:t>
            </a:r>
            <a:r>
              <a:rPr lang="tr-TR" altLang="tr-TR" sz="2800" dirty="0">
                <a:solidFill>
                  <a:schemeClr val="tx2"/>
                </a:solidFill>
              </a:rPr>
              <a:t> Formüle</a:t>
            </a:r>
          </a:p>
        </p:txBody>
      </p:sp>
    </p:spTree>
    <p:extLst>
      <p:ext uri="{BB962C8B-B14F-4D97-AF65-F5344CB8AC3E}">
        <p14:creationId xmlns:p14="http://schemas.microsoft.com/office/powerpoint/2010/main" val="1801941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sz="3600" dirty="0">
                <a:solidFill>
                  <a:srgbClr val="FF0000"/>
                </a:solidFill>
              </a:rPr>
              <a:t>Akış Tipleri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Kapalı bir kanalda veya boruda akan bir sıvı, orada egemen olan koşullara bağlı olarak </a:t>
            </a:r>
            <a:r>
              <a:rPr lang="tr-TR" sz="2800" dirty="0">
                <a:solidFill>
                  <a:srgbClr val="FF0000"/>
                </a:solidFill>
              </a:rPr>
              <a:t>iki farklı akış tipi </a:t>
            </a:r>
            <a:r>
              <a:rPr lang="tr-TR" sz="2800" dirty="0">
                <a:solidFill>
                  <a:schemeClr val="tx2"/>
                </a:solidFill>
              </a:rPr>
              <a:t>(akış rejimi) gösterir.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Eğer </a:t>
            </a:r>
            <a:r>
              <a:rPr lang="tr-TR" sz="2800" dirty="0">
                <a:solidFill>
                  <a:srgbClr val="FF0000"/>
                </a:solidFill>
              </a:rPr>
              <a:t>akış hızı yavaş </a:t>
            </a:r>
            <a:r>
              <a:rPr lang="tr-TR" sz="2800" dirty="0">
                <a:solidFill>
                  <a:schemeClr val="tx2"/>
                </a:solidFill>
              </a:rPr>
              <a:t>ise</a:t>
            </a:r>
            <a:r>
              <a:rPr lang="tr-TR" sz="2800" dirty="0"/>
              <a:t>, </a:t>
            </a:r>
            <a:r>
              <a:rPr lang="tr-TR" sz="2800" dirty="0">
                <a:solidFill>
                  <a:srgbClr val="00B0F0"/>
                </a:solidFill>
              </a:rPr>
              <a:t>akış yapısı düzgündür</a:t>
            </a:r>
            <a:r>
              <a:rPr lang="tr-TR" sz="2800" dirty="0"/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Ancak</a:t>
            </a:r>
            <a:r>
              <a:rPr lang="tr-TR" sz="2800" dirty="0"/>
              <a:t> </a:t>
            </a:r>
            <a:r>
              <a:rPr lang="tr-TR" sz="2800" dirty="0">
                <a:solidFill>
                  <a:srgbClr val="FF0000"/>
                </a:solidFill>
              </a:rPr>
              <a:t>akış hızı yüksek </a:t>
            </a:r>
            <a:r>
              <a:rPr lang="tr-TR" sz="2800" dirty="0">
                <a:solidFill>
                  <a:schemeClr val="tx2"/>
                </a:solidFill>
              </a:rPr>
              <a:t>ise</a:t>
            </a:r>
            <a:r>
              <a:rPr lang="tr-TR" sz="2800" dirty="0"/>
              <a:t>, </a:t>
            </a:r>
            <a:r>
              <a:rPr lang="tr-TR" sz="2800" dirty="0">
                <a:solidFill>
                  <a:srgbClr val="7030A0"/>
                </a:solidFill>
              </a:rPr>
              <a:t>girdapların</a:t>
            </a:r>
            <a:r>
              <a:rPr lang="tr-TR" sz="2800" dirty="0"/>
              <a:t> </a:t>
            </a:r>
            <a:r>
              <a:rPr lang="tr-TR" sz="2800" dirty="0">
                <a:solidFill>
                  <a:schemeClr val="tx2"/>
                </a:solidFill>
              </a:rPr>
              <a:t>ve normal akış doğrultusundan her yöne sapan, küçük sıvı </a:t>
            </a:r>
            <a:r>
              <a:rPr lang="tr-TR" sz="2800" dirty="0" err="1">
                <a:solidFill>
                  <a:schemeClr val="tx2"/>
                </a:solidFill>
              </a:rPr>
              <a:t>paketciklerinin</a:t>
            </a:r>
            <a:r>
              <a:rPr lang="tr-TR" sz="2800" dirty="0">
                <a:solidFill>
                  <a:schemeClr val="tx2"/>
                </a:solidFill>
              </a:rPr>
              <a:t> gözlendiği, </a:t>
            </a:r>
            <a:r>
              <a:rPr lang="tr-TR" sz="2800" dirty="0">
                <a:solidFill>
                  <a:srgbClr val="FF0000"/>
                </a:solidFill>
              </a:rPr>
              <a:t>stabil olmayan </a:t>
            </a:r>
            <a:r>
              <a:rPr lang="tr-TR" sz="2800" dirty="0">
                <a:solidFill>
                  <a:schemeClr val="tx2"/>
                </a:solidFill>
              </a:rPr>
              <a:t>bir akış yapısı ortaya çıkar.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dirty="0"/>
          </a:p>
          <a:p>
            <a:pPr algn="l" rtl="0">
              <a:lnSpc>
                <a:spcPct val="150000"/>
              </a:lnSpc>
            </a:pPr>
            <a:endParaRPr lang="tr-TR" sz="24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538813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>
                <a:solidFill>
                  <a:schemeClr val="tx2"/>
                </a:solidFill>
              </a:rPr>
              <a:t>Borularda </a:t>
            </a:r>
            <a:r>
              <a:rPr lang="tr-TR" altLang="zh-CN" sz="3600" dirty="0">
                <a:solidFill>
                  <a:srgbClr val="0070C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Başlıca (</a:t>
            </a:r>
            <a:r>
              <a:rPr lang="tr-TR" sz="3600" dirty="0">
                <a:solidFill>
                  <a:schemeClr val="tx2"/>
                </a:solidFill>
              </a:rPr>
              <a:t>Majör) Akış Kayıpları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l" rtl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/>
                </a:solidFill>
              </a:rPr>
              <a:t>Borularda akış kayıplarını hesaplamak için en kullanışlı formüllerden biri </a:t>
            </a:r>
            <a:r>
              <a:rPr lang="tr-TR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Darcy-Weisbach</a:t>
            </a:r>
            <a:r>
              <a:rPr lang="tr-T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denklemidir (</a:t>
            </a:r>
            <a:r>
              <a:rPr lang="tr-TR" sz="2800" dirty="0" err="1">
                <a:solidFill>
                  <a:schemeClr val="tx2"/>
                </a:solidFill>
              </a:rPr>
              <a:t>Darcy</a:t>
            </a:r>
            <a:r>
              <a:rPr lang="tr-TR" sz="2800" dirty="0">
                <a:solidFill>
                  <a:schemeClr val="tx2"/>
                </a:solidFill>
              </a:rPr>
              <a:t> eşitliği olarak da bilinir).</a:t>
            </a: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915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>
                <a:solidFill>
                  <a:schemeClr val="tx2"/>
                </a:solidFill>
              </a:rPr>
              <a:t>Borularda </a:t>
            </a:r>
            <a:r>
              <a:rPr lang="tr-TR" altLang="zh-CN" sz="3600" dirty="0">
                <a:solidFill>
                  <a:srgbClr val="0070C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Başlıca (</a:t>
            </a:r>
            <a:r>
              <a:rPr lang="tr-TR" sz="3600" dirty="0">
                <a:solidFill>
                  <a:schemeClr val="tx2"/>
                </a:solidFill>
              </a:rPr>
              <a:t>Majör) Akış Kayıpları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l" rtl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i="1" dirty="0">
                <a:solidFill>
                  <a:schemeClr val="tx2"/>
                </a:solidFill>
              </a:rPr>
              <a:t>H</a:t>
            </a:r>
            <a:r>
              <a:rPr lang="tr-TR" sz="2800" i="1" baseline="-25000" dirty="0">
                <a:solidFill>
                  <a:schemeClr val="tx2"/>
                </a:solidFill>
              </a:rPr>
              <a:t>L</a:t>
            </a:r>
            <a:r>
              <a:rPr lang="tr-TR" sz="2800" dirty="0">
                <a:solidFill>
                  <a:schemeClr val="tx2"/>
                </a:solidFill>
              </a:rPr>
              <a:t> = basma kaybı (m akışkan akışı)</a:t>
            </a:r>
            <a:endParaRPr lang="en-US" sz="2800" dirty="0">
              <a:solidFill>
                <a:schemeClr val="tx2"/>
              </a:solidFill>
            </a:endParaRPr>
          </a:p>
          <a:p>
            <a:pPr algn="l" rtl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i="1" dirty="0">
                <a:solidFill>
                  <a:schemeClr val="tx2"/>
                </a:solidFill>
              </a:rPr>
              <a:t>f </a:t>
            </a:r>
            <a:r>
              <a:rPr lang="tr-TR" sz="2800" dirty="0">
                <a:solidFill>
                  <a:schemeClr val="tx2"/>
                </a:solidFill>
              </a:rPr>
              <a:t>= boyutsuz sürtünme faktörü</a:t>
            </a:r>
            <a:endParaRPr lang="en-US" sz="2800" dirty="0">
              <a:solidFill>
                <a:schemeClr val="tx2"/>
              </a:solidFill>
            </a:endParaRPr>
          </a:p>
          <a:p>
            <a:pPr algn="l" rtl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i="1" dirty="0">
                <a:solidFill>
                  <a:schemeClr val="tx2"/>
                </a:solidFill>
              </a:rPr>
              <a:t>L </a:t>
            </a:r>
            <a:r>
              <a:rPr lang="tr-TR" sz="2800" dirty="0">
                <a:solidFill>
                  <a:schemeClr val="tx2"/>
                </a:solidFill>
              </a:rPr>
              <a:t>= borunun uzunluğu (m)</a:t>
            </a:r>
          </a:p>
          <a:p>
            <a:pPr algn="l" rtl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i="1" dirty="0">
                <a:solidFill>
                  <a:schemeClr val="tx2"/>
                </a:solidFill>
              </a:rPr>
              <a:t>d</a:t>
            </a:r>
            <a:r>
              <a:rPr lang="tr-TR" sz="2800" dirty="0">
                <a:solidFill>
                  <a:schemeClr val="tx2"/>
                </a:solidFill>
              </a:rPr>
              <a:t>: borunun çapı (m)</a:t>
            </a:r>
            <a:endParaRPr lang="en-US" sz="2800" dirty="0">
              <a:solidFill>
                <a:schemeClr val="tx2"/>
              </a:solidFill>
            </a:endParaRPr>
          </a:p>
          <a:p>
            <a:pPr algn="l" rtl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i="1" dirty="0">
                <a:solidFill>
                  <a:schemeClr val="tx2"/>
                </a:solidFill>
              </a:rPr>
              <a:t>u </a:t>
            </a:r>
            <a:r>
              <a:rPr lang="tr-TR" sz="2800" dirty="0">
                <a:solidFill>
                  <a:schemeClr val="tx2"/>
                </a:solidFill>
              </a:rPr>
              <a:t>= ortalama anma akış hızı (m/s)</a:t>
            </a:r>
            <a:endParaRPr lang="en-US" sz="2800" dirty="0">
              <a:solidFill>
                <a:schemeClr val="tx2"/>
              </a:solidFill>
            </a:endParaRPr>
          </a:p>
          <a:p>
            <a:pPr algn="l" rtl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i="1" dirty="0">
                <a:solidFill>
                  <a:schemeClr val="tx2"/>
                </a:solidFill>
              </a:rPr>
              <a:t>g</a:t>
            </a:r>
            <a:r>
              <a:rPr lang="tr-TR" sz="2800" dirty="0">
                <a:solidFill>
                  <a:schemeClr val="tx2"/>
                </a:solidFill>
              </a:rPr>
              <a:t> = yer çekim ivmesi (m/s</a:t>
            </a:r>
            <a:r>
              <a:rPr lang="tr-TR" sz="2800" baseline="30000" dirty="0">
                <a:solidFill>
                  <a:schemeClr val="tx2"/>
                </a:solidFill>
              </a:rPr>
              <a:t>2</a:t>
            </a:r>
            <a:r>
              <a:rPr lang="tr-TR" sz="2800" dirty="0">
                <a:solidFill>
                  <a:schemeClr val="tx2"/>
                </a:solidFill>
              </a:rPr>
              <a:t>)</a:t>
            </a:r>
            <a:endParaRPr lang="en-US" sz="2800" dirty="0">
              <a:solidFill>
                <a:schemeClr val="tx2"/>
              </a:solidFill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555441"/>
              </p:ext>
            </p:extLst>
          </p:nvPr>
        </p:nvGraphicFramePr>
        <p:xfrm>
          <a:off x="6468294" y="2199917"/>
          <a:ext cx="4889500" cy="2224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enklem" r:id="rId2" imgW="977760" imgH="444240" progId="Equation.3">
                  <p:embed/>
                </p:oleObj>
              </mc:Choice>
              <mc:Fallback>
                <p:oleObj name="Denklem" r:id="rId2" imgW="977760" imgH="444240" progId="Equation.3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468294" y="2199917"/>
                        <a:ext cx="4889500" cy="2224087"/>
                      </a:xfrm>
                      <a:prstGeom prst="rect">
                        <a:avLst/>
                      </a:prstGeom>
                      <a:solidFill>
                        <a:srgbClr val="FFC0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61656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>
              <a:lnSpc>
                <a:spcPct val="150000"/>
              </a:lnSpc>
            </a:pPr>
            <a:r>
              <a:rPr lang="tr-TR" sz="3600" dirty="0">
                <a:solidFill>
                  <a:srgbClr val="FF0000"/>
                </a:solidFill>
              </a:rPr>
              <a:t>Örnek 1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rgbClr val="0070C0"/>
                </a:solidFill>
              </a:rPr>
              <a:t>Uzunluğu 1 km</a:t>
            </a:r>
            <a:r>
              <a:rPr lang="tr-TR" sz="2800" dirty="0">
                <a:solidFill>
                  <a:schemeClr val="tx2"/>
                </a:solidFill>
              </a:rPr>
              <a:t>, </a:t>
            </a:r>
            <a:r>
              <a:rPr lang="tr-TR" sz="2800" dirty="0">
                <a:solidFill>
                  <a:srgbClr val="7030A0"/>
                </a:solidFill>
              </a:rPr>
              <a:t>çapı 100 mm </a:t>
            </a:r>
            <a:r>
              <a:rPr lang="tr-TR" sz="2800" dirty="0">
                <a:solidFill>
                  <a:schemeClr val="tx2"/>
                </a:solidFill>
              </a:rPr>
              <a:t>olan borudan </a:t>
            </a:r>
            <a:r>
              <a:rPr lang="tr-TR" sz="2800" dirty="0">
                <a:solidFill>
                  <a:srgbClr val="00B050"/>
                </a:solidFill>
              </a:rPr>
              <a:t>20 L/s </a:t>
            </a:r>
            <a:r>
              <a:rPr lang="tr-TR" sz="2800" dirty="0">
                <a:solidFill>
                  <a:schemeClr val="tx2"/>
                </a:solidFill>
              </a:rPr>
              <a:t>su geçmesi durumunda </a:t>
            </a:r>
            <a:r>
              <a:rPr lang="tr-TR" sz="2800" dirty="0">
                <a:solidFill>
                  <a:srgbClr val="FF0066"/>
                </a:solidFill>
              </a:rPr>
              <a:t>basma yüksekliği </a:t>
            </a:r>
            <a:r>
              <a:rPr lang="tr-TR" sz="2800" dirty="0">
                <a:solidFill>
                  <a:schemeClr val="tx2"/>
                </a:solidFill>
              </a:rPr>
              <a:t>kaybını ve böylece basınç kayıplarını hesaplayınız. </a:t>
            </a:r>
          </a:p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rgbClr val="FF0000"/>
                </a:solidFill>
              </a:rPr>
              <a:t>Sürtünme faktörü </a:t>
            </a:r>
            <a:r>
              <a:rPr lang="tr-TR" sz="2800" dirty="0">
                <a:solidFill>
                  <a:schemeClr val="tx2"/>
                </a:solidFill>
              </a:rPr>
              <a:t>0.02 kabul edilecektir.</a:t>
            </a: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3389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>
              <a:lnSpc>
                <a:spcPct val="150000"/>
              </a:lnSpc>
            </a:pPr>
            <a:r>
              <a:rPr lang="tr-TR" sz="3600" dirty="0">
                <a:solidFill>
                  <a:srgbClr val="FF0000"/>
                </a:solidFill>
              </a:rPr>
              <a:t>Çözüm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İlk olarak anma hızı </a:t>
            </a:r>
            <a:r>
              <a:rPr lang="tr-TR" sz="2800" i="1" dirty="0">
                <a:solidFill>
                  <a:schemeClr val="tx2"/>
                </a:solidFill>
              </a:rPr>
              <a:t>u</a:t>
            </a:r>
            <a:r>
              <a:rPr lang="tr-TR" sz="2800" dirty="0">
                <a:solidFill>
                  <a:schemeClr val="tx2"/>
                </a:solidFill>
              </a:rPr>
              <a:t> hesaplanır:</a:t>
            </a:r>
            <a:endParaRPr lang="en-US" sz="2800" dirty="0">
              <a:solidFill>
                <a:schemeClr val="tx2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907254"/>
              </p:ext>
            </p:extLst>
          </p:nvPr>
        </p:nvGraphicFramePr>
        <p:xfrm>
          <a:off x="3198813" y="3140075"/>
          <a:ext cx="5794375" cy="2233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enklem" r:id="rId2" imgW="1777680" imgH="685800" progId="Equation.3">
                  <p:embed/>
                </p:oleObj>
              </mc:Choice>
              <mc:Fallback>
                <p:oleObj name="Denklem" r:id="rId2" imgW="1777680" imgH="685800" progId="Equation.3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198813" y="3140075"/>
                        <a:ext cx="5794375" cy="2233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42972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tr-TR" sz="3600" dirty="0">
                <a:solidFill>
                  <a:srgbClr val="FF0000"/>
                </a:solidFill>
              </a:rPr>
              <a:t>Çözüm</a:t>
            </a:r>
            <a:endParaRPr lang="tr-TR" sz="3600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04900" y="1442434"/>
                <a:ext cx="9982200" cy="4729766"/>
              </a:xfrm>
            </p:spPr>
            <p:txBody>
              <a:bodyPr>
                <a:noAutofit/>
              </a:bodyPr>
              <a:lstStyle/>
              <a:p>
                <a:pPr algn="l" rtl="0">
                  <a:lnSpc>
                    <a:spcPct val="150000"/>
                  </a:lnSpc>
                </a:pPr>
                <a:endParaRPr lang="tr-TR" sz="2800" dirty="0">
                  <a:solidFill>
                    <a:schemeClr val="tx2"/>
                  </a:solidFill>
                </a:endParaRPr>
              </a:p>
              <a:p>
                <a:pPr algn="l" rtl="0">
                  <a:lnSpc>
                    <a:spcPct val="150000"/>
                  </a:lnSpc>
                </a:pPr>
                <a:endParaRPr lang="tr-TR" sz="2800" dirty="0">
                  <a:solidFill>
                    <a:schemeClr val="tx2"/>
                  </a:solidFill>
                </a:endParaRPr>
              </a:p>
              <a:p>
                <a:pPr algn="l" rtl="0">
                  <a:lnSpc>
                    <a:spcPct val="150000"/>
                  </a:lnSpc>
                </a:pPr>
                <a:r>
                  <a:rPr lang="tr-TR" sz="2800" dirty="0">
                    <a:solidFill>
                      <a:srgbClr val="00B050"/>
                    </a:solidFill>
                  </a:rPr>
                  <a:t>Basma yükseklik kaybı </a:t>
                </a:r>
                <a:r>
                  <a:rPr lang="tr-TR" sz="2800" dirty="0">
                    <a:solidFill>
                      <a:schemeClr val="tx2"/>
                    </a:solidFill>
                  </a:rPr>
                  <a:t>bir </a:t>
                </a:r>
                <a:r>
                  <a:rPr lang="tr-TR" sz="2800" dirty="0">
                    <a:solidFill>
                      <a:srgbClr val="0070C0"/>
                    </a:solidFill>
                  </a:rPr>
                  <a:t>basınç kaybı </a:t>
                </a:r>
                <a:r>
                  <a:rPr lang="tr-TR" sz="2800" dirty="0">
                    <a:solidFill>
                      <a:schemeClr val="tx2"/>
                    </a:solidFill>
                  </a:rPr>
                  <a:t>olduğundan </a:t>
                </a:r>
              </a:p>
              <a:p>
                <a:pPr marL="0" indent="0" algn="l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tr-T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tr-T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tr-T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tr-T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</m:oMath>
                    <m:oMath xmlns:m="http://schemas.openxmlformats.org/officeDocument/2006/math">
                      <m:r>
                        <a:rPr lang="tr-T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tr-T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sSup>
                        <m:sSupPr>
                          <m:ctrlP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tr-T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tr-T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tr-T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81</m:t>
                      </m:r>
                      <m:r>
                        <a:rPr lang="tr-T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tr-T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66</m:t>
                      </m:r>
                      <m:r>
                        <a:rPr lang="tr-T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tr-T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tr-T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𝑃𝑎</m:t>
                      </m:r>
                      <m:r>
                        <a:rPr lang="tr-T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  <m:oMath xmlns:m="http://schemas.openxmlformats.org/officeDocument/2006/math">
                      <m:r>
                        <a:rPr lang="tr-TR" sz="2800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tr-TR" sz="2800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648</m:t>
                      </m:r>
                      <m:r>
                        <a:rPr lang="tr-TR" sz="2800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𝑘𝑃𝑎</m:t>
                      </m:r>
                      <m:r>
                        <m:rPr>
                          <m:nor/>
                        </m:rPr>
                        <a:rPr lang="tr-TR" sz="280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tr-TR" sz="2800" i="1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𝑏𝑢𝑙𝑢𝑛𝑢𝑟</m:t>
                      </m:r>
                      <m:r>
                        <a:rPr lang="tr-TR" sz="2800" i="1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tr-TR" sz="2800" dirty="0">
                  <a:solidFill>
                    <a:srgbClr val="FF0066"/>
                  </a:solidFill>
                </a:endParaRPr>
              </a:p>
              <a:p>
                <a:pPr algn="l" rtl="0">
                  <a:lnSpc>
                    <a:spcPct val="150000"/>
                  </a:lnSpc>
                </a:pPr>
                <a:endParaRPr lang="en-US" sz="28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04900" y="1442434"/>
                <a:ext cx="9982200" cy="4729766"/>
              </a:xfrm>
              <a:blipFill>
                <a:blip r:embed="rId3"/>
                <a:stretch>
                  <a:fillRect l="-195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9320323"/>
              </p:ext>
            </p:extLst>
          </p:nvPr>
        </p:nvGraphicFramePr>
        <p:xfrm>
          <a:off x="4360863" y="1495425"/>
          <a:ext cx="3470275" cy="1566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enklem" r:id="rId4" imgW="1434960" imgH="647640" progId="Equation.3">
                  <p:embed/>
                </p:oleObj>
              </mc:Choice>
              <mc:Fallback>
                <p:oleObj name="Denklem" r:id="rId4" imgW="1434960" imgH="647640" progId="Equation.3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360863" y="1495425"/>
                        <a:ext cx="3470275" cy="1566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3676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>
              <a:lnSpc>
                <a:spcPct val="150000"/>
              </a:lnSpc>
            </a:pPr>
            <a:r>
              <a:rPr lang="tr-TR" sz="3600" dirty="0">
                <a:solidFill>
                  <a:srgbClr val="FF0000"/>
                </a:solidFill>
              </a:rPr>
              <a:t>Örnek 2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Örnek 1’de verilen boru için akış hızlarına karşı basma yüksekliği kayıplarını bir grafik halinde, anma akış hızı 0 ve 5 m/s aralığında </a:t>
            </a:r>
            <a:r>
              <a:rPr lang="tr-TR" sz="2800" dirty="0">
                <a:solidFill>
                  <a:srgbClr val="00B050"/>
                </a:solidFill>
              </a:rPr>
              <a:t>1 m/</a:t>
            </a:r>
            <a:r>
              <a:rPr lang="tr-TR" sz="2800" dirty="0" err="1">
                <a:solidFill>
                  <a:srgbClr val="00B050"/>
                </a:solidFill>
              </a:rPr>
              <a:t>s’lik</a:t>
            </a:r>
            <a:r>
              <a:rPr lang="tr-TR" sz="2800" dirty="0">
                <a:solidFill>
                  <a:srgbClr val="00B050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adımlarla çiziniz. </a:t>
            </a:r>
          </a:p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Sürtünme kaybını sabit kabul ediniz.</a:t>
            </a:r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6978107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tr-TR" sz="3600" dirty="0">
                <a:solidFill>
                  <a:srgbClr val="FF0000"/>
                </a:solidFill>
              </a:rPr>
              <a:t>Çözüm</a:t>
            </a:r>
            <a:endParaRPr lang="en-US" sz="36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04900" y="1442434"/>
                <a:ext cx="9982200" cy="4729766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tr-TR" sz="2800" dirty="0" err="1">
                    <a:solidFill>
                      <a:schemeClr val="tx2"/>
                    </a:solidFill>
                  </a:rPr>
                  <a:t>Darcy</a:t>
                </a:r>
                <a:r>
                  <a:rPr lang="tr-TR" sz="2800" dirty="0">
                    <a:solidFill>
                      <a:schemeClr val="tx2"/>
                    </a:solidFill>
                  </a:rPr>
                  <a:t> eşitliğinden;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tr-T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tr-T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num>
                        <m:den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den>
                      </m:f>
                      <m:r>
                        <a:rPr lang="tr-T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tr-T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p>
                              <m:r>
                                <a:rPr lang="tr-T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den>
                      </m:f>
                    </m:oMath>
                    <m:oMath xmlns:m="http://schemas.openxmlformats.org/officeDocument/2006/math">
                      <m:sSub>
                        <m:sSubPr>
                          <m:ctrlP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tr-T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=0.02⋅</m:t>
                      </m:r>
                      <m:f>
                        <m:fPr>
                          <m:ctrlP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1000</m:t>
                          </m:r>
                        </m:num>
                        <m:den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0.1</m:t>
                          </m:r>
                        </m:den>
                      </m:f>
                      <m:r>
                        <a:rPr lang="tr-T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tr-T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p>
                              <m:r>
                                <a:rPr lang="tr-T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2⋅9.81</m:t>
                          </m:r>
                        </m:den>
                      </m:f>
                    </m:oMath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tr-TR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tr-TR" sz="28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=10.19</m:t>
                      </m:r>
                      <m:r>
                        <m:rPr>
                          <m:nor/>
                        </m:rPr>
                        <a:rPr lang="tr-TR" sz="280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sSup>
                        <m:sSupPr>
                          <m:ctrlPr>
                            <a:rPr lang="tr-TR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tr-TR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tr-TR" sz="2800" dirty="0"/>
              </a:p>
              <a:p>
                <a:pPr algn="l" rtl="0"/>
                <a:endParaRPr lang="en-US" sz="28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04900" y="1442434"/>
                <a:ext cx="9982200" cy="4729766"/>
              </a:xfrm>
              <a:blipFill>
                <a:blip r:embed="rId2"/>
                <a:stretch>
                  <a:fillRect l="-1954" t="-270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80929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tr-TR" sz="3600" dirty="0">
                <a:solidFill>
                  <a:srgbClr val="FF0000"/>
                </a:solidFill>
              </a:rPr>
              <a:t>Çözüm</a:t>
            </a:r>
            <a:endParaRPr lang="tr-TR" sz="3600" dirty="0">
              <a:solidFill>
                <a:schemeClr val="tx2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Şimdi yukarıdaki formüle hızları koyarak basma kayıplarını hesaplayabiliriz.</a:t>
            </a:r>
          </a:p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Bu noktalar </a:t>
            </a:r>
            <a:r>
              <a:rPr lang="tr-TR" sz="2800" dirty="0" err="1">
                <a:solidFill>
                  <a:schemeClr val="tx2"/>
                </a:solidFill>
              </a:rPr>
              <a:t>Şekil’de</a:t>
            </a:r>
            <a:r>
              <a:rPr lang="tr-TR" sz="2800" dirty="0">
                <a:solidFill>
                  <a:schemeClr val="tx2"/>
                </a:solidFill>
              </a:rPr>
              <a:t> çizilmiştir.</a:t>
            </a:r>
          </a:p>
          <a:p>
            <a:pPr algn="l" rtl="0">
              <a:lnSpc>
                <a:spcPct val="150000"/>
              </a:lnSpc>
            </a:pPr>
            <a:endParaRPr lang="tr-TR" sz="24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3276882"/>
              </p:ext>
            </p:extLst>
          </p:nvPr>
        </p:nvGraphicFramePr>
        <p:xfrm>
          <a:off x="4409767" y="2109642"/>
          <a:ext cx="6380847" cy="10119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4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6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71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63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71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63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0711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05953"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800" dirty="0">
                          <a:effectLst/>
                        </a:rPr>
                        <a:t>u (m/s)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800" dirty="0">
                          <a:effectLst/>
                        </a:rPr>
                        <a:t>0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800" dirty="0">
                          <a:effectLst/>
                        </a:rPr>
                        <a:t>1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800" dirty="0">
                          <a:effectLst/>
                        </a:rPr>
                        <a:t>2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800" dirty="0">
                          <a:effectLst/>
                        </a:rPr>
                        <a:t>3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800" dirty="0">
                          <a:effectLst/>
                        </a:rPr>
                        <a:t>4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800" dirty="0">
                          <a:effectLst/>
                        </a:rPr>
                        <a:t>5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5953"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800" dirty="0">
                          <a:effectLst/>
                        </a:rPr>
                        <a:t>H</a:t>
                      </a:r>
                      <a:r>
                        <a:rPr lang="tr-TR" sz="2800" baseline="-25000" dirty="0">
                          <a:effectLst/>
                        </a:rPr>
                        <a:t>L</a:t>
                      </a:r>
                      <a:r>
                        <a:rPr lang="tr-TR" sz="2800" dirty="0">
                          <a:effectLst/>
                        </a:rPr>
                        <a:t> (m)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800" dirty="0">
                          <a:effectLst/>
                        </a:rPr>
                        <a:t>0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800" dirty="0">
                          <a:effectLst/>
                        </a:rPr>
                        <a:t>10,2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800" dirty="0">
                          <a:effectLst/>
                        </a:rPr>
                        <a:t>40,8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800" dirty="0">
                          <a:effectLst/>
                        </a:rPr>
                        <a:t>91,7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800" dirty="0">
                          <a:effectLst/>
                        </a:rPr>
                        <a:t>163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800" dirty="0">
                          <a:effectLst/>
                        </a:rPr>
                        <a:t>255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Grafik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2718280"/>
              </p:ext>
            </p:extLst>
          </p:nvPr>
        </p:nvGraphicFramePr>
        <p:xfrm>
          <a:off x="3936589" y="3788756"/>
          <a:ext cx="4307759" cy="2724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57368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tr-TR" sz="3600" dirty="0">
                <a:solidFill>
                  <a:srgbClr val="FF0000"/>
                </a:solidFill>
              </a:rPr>
              <a:t>Çözüm</a:t>
            </a:r>
            <a:endParaRPr lang="tr-TR" sz="3600" dirty="0">
              <a:solidFill>
                <a:schemeClr val="tx2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Bu elbette bir </a:t>
            </a:r>
            <a:r>
              <a:rPr lang="tr-TR" sz="2800" dirty="0">
                <a:solidFill>
                  <a:srgbClr val="0070C0"/>
                </a:solidFill>
              </a:rPr>
              <a:t>paraboldür</a:t>
            </a:r>
            <a:r>
              <a:rPr lang="tr-TR" sz="2800" dirty="0">
                <a:solidFill>
                  <a:schemeClr val="tx2"/>
                </a:solidFill>
              </a:rPr>
              <a:t>, çünkü sürtünme kaybı sabit kabul edildiğinden, basma kayıpları hızın karesiyle değişir. </a:t>
            </a:r>
          </a:p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Böylelikle uzun borularda yüksek akış hızlarından kaçınmak gerektiğini görmekteyiz ve küçük bir hız azalmasında (örnek olarak 5 m/s’den 4 m/s’ye azalmasında) basma kayıplarında çok önemli bir azalma olmaktadır (255 m’den 163 m’ye düşer).</a:t>
            </a:r>
          </a:p>
          <a:p>
            <a:pPr algn="l" rtl="0">
              <a:lnSpc>
                <a:spcPct val="150000"/>
              </a:lnSpc>
            </a:pPr>
            <a:endParaRPr lang="tr-TR" sz="24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333326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>
                <a:solidFill>
                  <a:srgbClr val="FF0000"/>
                </a:solidFill>
              </a:rPr>
              <a:t>Sürtünme Faktörünün Hesaplanması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/>
                </a:solidFill>
              </a:rPr>
              <a:t>Örnek-2’de </a:t>
            </a:r>
            <a:r>
              <a:rPr lang="tr-TR" sz="2800" dirty="0">
                <a:solidFill>
                  <a:srgbClr val="0070C0"/>
                </a:solidFill>
              </a:rPr>
              <a:t>sürtünme faktörü </a:t>
            </a:r>
            <a:r>
              <a:rPr lang="tr-TR" sz="2800" dirty="0">
                <a:solidFill>
                  <a:schemeClr val="tx2"/>
                </a:solidFill>
              </a:rPr>
              <a:t>sabit kabul edilmişti.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/>
                </a:solidFill>
              </a:rPr>
              <a:t>Pratikte buna rağmen sürtünme faktöründeki artış bilinmez ve akış hızları değiştiğinden dolayı </a:t>
            </a:r>
            <a:r>
              <a:rPr lang="tr-TR" sz="2800" dirty="0">
                <a:solidFill>
                  <a:srgbClr val="FF0000"/>
                </a:solidFill>
              </a:rPr>
              <a:t>sabit kabul edilemez</a:t>
            </a:r>
            <a:r>
              <a:rPr lang="tr-TR" sz="2800" dirty="0"/>
              <a:t>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/>
                </a:solidFill>
              </a:rPr>
              <a:t>Sürtünme kaybının bulunması ile ilgili birçok </a:t>
            </a:r>
            <a:r>
              <a:rPr lang="tr-TR" sz="2800" dirty="0">
                <a:solidFill>
                  <a:srgbClr val="FF0000"/>
                </a:solidFill>
              </a:rPr>
              <a:t>kartlar ve diyagramlar </a:t>
            </a:r>
            <a:r>
              <a:rPr lang="tr-TR" sz="2800" dirty="0">
                <a:solidFill>
                  <a:schemeClr val="tx2"/>
                </a:solidFill>
              </a:rPr>
              <a:t>bulunmaktadır.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/>
                </a:solidFill>
              </a:rPr>
              <a:t>Fakat </a:t>
            </a:r>
            <a:r>
              <a:rPr lang="tr-TR" sz="2800" dirty="0" err="1">
                <a:solidFill>
                  <a:schemeClr val="tx2"/>
                </a:solidFill>
              </a:rPr>
              <a:t>Şekil’de</a:t>
            </a:r>
            <a:r>
              <a:rPr lang="tr-TR" sz="2800" dirty="0">
                <a:solidFill>
                  <a:schemeClr val="tx2"/>
                </a:solidFill>
              </a:rPr>
              <a:t> gösterilen </a:t>
            </a:r>
            <a:r>
              <a:rPr lang="tr-TR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Moody</a:t>
            </a:r>
            <a:r>
              <a:rPr lang="tr-T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diyagramı </a:t>
            </a:r>
            <a:r>
              <a:rPr lang="tr-TR" sz="2800" dirty="0">
                <a:solidFill>
                  <a:schemeClr val="tx2"/>
                </a:solidFill>
              </a:rPr>
              <a:t>çok geniş kullanıma sahiptir.</a:t>
            </a:r>
            <a:endParaRPr lang="en-US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</a:pPr>
            <a:endParaRPr lang="tr-TR" sz="24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7342768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sz="3600" dirty="0">
                <a:solidFill>
                  <a:srgbClr val="FF0000"/>
                </a:solidFill>
              </a:rPr>
              <a:t>Akış Tipleri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6645696" cy="472976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Sıvı katmanlarının girdaplar ve burkulmalar oluşturmaksızın birbirleri peşinden kayıyormuş gibi göründüğü, düşük hızdaki akış tipine </a:t>
            </a:r>
            <a:r>
              <a:rPr lang="tr-TR" sz="2800" dirty="0"/>
              <a:t>"</a:t>
            </a:r>
            <a:r>
              <a:rPr lang="tr-TR" sz="2800" dirty="0">
                <a:solidFill>
                  <a:srgbClr val="FF0000"/>
                </a:solidFill>
              </a:rPr>
              <a:t>düzgün akış</a:t>
            </a:r>
            <a:r>
              <a:rPr lang="tr-TR" sz="2800" dirty="0"/>
              <a:t>" </a:t>
            </a:r>
            <a:r>
              <a:rPr lang="tr-TR" sz="2800" dirty="0">
                <a:solidFill>
                  <a:schemeClr val="tx2"/>
                </a:solidFill>
              </a:rPr>
              <a:t>(</a:t>
            </a:r>
            <a:r>
              <a:rPr lang="en-US" sz="2800" dirty="0">
                <a:solidFill>
                  <a:srgbClr val="0070C0"/>
                </a:solidFill>
              </a:rPr>
              <a:t>laminar </a:t>
            </a:r>
            <a:r>
              <a:rPr lang="en-US" sz="2800" dirty="0">
                <a:solidFill>
                  <a:schemeClr val="tx2"/>
                </a:solidFill>
              </a:rPr>
              <a:t>flow</a:t>
            </a:r>
            <a:r>
              <a:rPr lang="tr-TR" sz="2800" dirty="0">
                <a:solidFill>
                  <a:schemeClr val="tx2"/>
                </a:solidFill>
              </a:rPr>
              <a:t>, veya </a:t>
            </a:r>
            <a:r>
              <a:rPr lang="en-US" sz="2800" dirty="0">
                <a:solidFill>
                  <a:schemeClr val="tx2"/>
                </a:solidFill>
              </a:rPr>
              <a:t>streamline flow</a:t>
            </a:r>
            <a:r>
              <a:rPr lang="tr-TR" sz="2800" dirty="0">
                <a:solidFill>
                  <a:schemeClr val="tx2"/>
                </a:solidFill>
              </a:rPr>
              <a:t>) denir.</a:t>
            </a:r>
          </a:p>
          <a:p>
            <a:pPr algn="l" rtl="0">
              <a:lnSpc>
                <a:spcPct val="150000"/>
              </a:lnSpc>
            </a:pPr>
            <a:endParaRPr lang="tr-TR" sz="24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0596" y="1442434"/>
            <a:ext cx="3967574" cy="4826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27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dirty="0"/>
              <a:t>Sürtünme Faktörünün Hesaplanması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endParaRPr lang="tr-TR" sz="24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074" y="302341"/>
            <a:ext cx="8311813" cy="6145705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4459680" y="6062749"/>
            <a:ext cx="2697918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2800" dirty="0" err="1">
                <a:solidFill>
                  <a:srgbClr val="FF0000"/>
                </a:solidFill>
              </a:rPr>
              <a:t>Reynolds</a:t>
            </a:r>
            <a:r>
              <a:rPr lang="tr-TR" sz="2800" dirty="0">
                <a:solidFill>
                  <a:srgbClr val="FF0000"/>
                </a:solidFill>
              </a:rPr>
              <a:t> sayısı</a:t>
            </a:r>
          </a:p>
        </p:txBody>
      </p:sp>
      <p:sp>
        <p:nvSpPr>
          <p:cNvPr id="9" name="Dikdörtgen 8"/>
          <p:cNvSpPr/>
          <p:nvPr/>
        </p:nvSpPr>
        <p:spPr>
          <a:xfrm>
            <a:off x="8379713" y="2615595"/>
            <a:ext cx="2705869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2800" dirty="0">
                <a:solidFill>
                  <a:srgbClr val="FF0000"/>
                </a:solidFill>
              </a:rPr>
              <a:t>Bağıl Pürüzlülük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250342" y="3200396"/>
            <a:ext cx="3095463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2800" dirty="0">
                <a:solidFill>
                  <a:srgbClr val="FF0000"/>
                </a:solidFill>
              </a:rPr>
              <a:t>Sürtünme Faktörü</a:t>
            </a:r>
          </a:p>
        </p:txBody>
      </p:sp>
    </p:spTree>
    <p:extLst>
      <p:ext uri="{BB962C8B-B14F-4D97-AF65-F5344CB8AC3E}">
        <p14:creationId xmlns:p14="http://schemas.microsoft.com/office/powerpoint/2010/main" val="271552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5" descr="cen72367_080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066" y="363537"/>
            <a:ext cx="8388350" cy="580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4746282" y="5910590"/>
            <a:ext cx="2697918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2800" dirty="0" err="1">
                <a:solidFill>
                  <a:srgbClr val="FF0000"/>
                </a:solidFill>
              </a:rPr>
              <a:t>Reynolds</a:t>
            </a:r>
            <a:r>
              <a:rPr lang="tr-TR" sz="2800" dirty="0">
                <a:solidFill>
                  <a:srgbClr val="FF0000"/>
                </a:solidFill>
              </a:rPr>
              <a:t> sayısı</a:t>
            </a:r>
          </a:p>
        </p:txBody>
      </p:sp>
      <p:sp>
        <p:nvSpPr>
          <p:cNvPr id="6" name="Dikdörtgen 5"/>
          <p:cNvSpPr/>
          <p:nvPr/>
        </p:nvSpPr>
        <p:spPr>
          <a:xfrm>
            <a:off x="8777796" y="519137"/>
            <a:ext cx="2705869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2800" dirty="0">
                <a:solidFill>
                  <a:srgbClr val="FF0000"/>
                </a:solidFill>
              </a:rPr>
              <a:t>Bağıl Pürüzlülük</a:t>
            </a:r>
          </a:p>
        </p:txBody>
      </p:sp>
      <p:sp>
        <p:nvSpPr>
          <p:cNvPr id="7" name="Dikdörtgen 6"/>
          <p:cNvSpPr/>
          <p:nvPr/>
        </p:nvSpPr>
        <p:spPr>
          <a:xfrm>
            <a:off x="305551" y="2615595"/>
            <a:ext cx="3095463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2800" dirty="0">
                <a:solidFill>
                  <a:srgbClr val="FF0000"/>
                </a:solidFill>
              </a:rPr>
              <a:t>Sürtünme Faktörü</a:t>
            </a:r>
          </a:p>
        </p:txBody>
      </p:sp>
    </p:spTree>
    <p:extLst>
      <p:ext uri="{BB962C8B-B14F-4D97-AF65-F5344CB8AC3E}">
        <p14:creationId xmlns:p14="http://schemas.microsoft.com/office/powerpoint/2010/main" val="1948668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>
                <a:solidFill>
                  <a:schemeClr val="tx2"/>
                </a:solidFill>
              </a:rPr>
              <a:t>Sürtünme Faktörünün Hesaplanması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Bağıl pürüzlülük değerini verir:</a:t>
            </a:r>
          </a:p>
          <a:p>
            <a:pPr algn="l" rtl="0">
              <a:lnSpc>
                <a:spcPct val="150000"/>
              </a:lnSpc>
            </a:pPr>
            <a:endParaRPr lang="tr-TR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</a:pPr>
            <a:endParaRPr lang="tr-TR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rgbClr val="FF0000"/>
                </a:solidFill>
              </a:rPr>
              <a:t>Mutlak pürüzlülük </a:t>
            </a:r>
            <a:r>
              <a:rPr lang="tr-TR" sz="2800" dirty="0">
                <a:solidFill>
                  <a:schemeClr val="tx2"/>
                </a:solidFill>
              </a:rPr>
              <a:t>yüzeydeki girinti çıkıntıların ortalama yüksekliğidir ve borunun malzemesine ve üretim yöntemine bağlı olarak değişmektedir. </a:t>
            </a:r>
          </a:p>
          <a:p>
            <a:pPr algn="l" rtl="0">
              <a:lnSpc>
                <a:spcPct val="150000"/>
              </a:lnSpc>
            </a:pPr>
            <a:endParaRPr lang="en-US" sz="2400" dirty="0"/>
          </a:p>
          <a:p>
            <a:pPr algn="l" rtl="0">
              <a:lnSpc>
                <a:spcPct val="150000"/>
              </a:lnSpc>
            </a:pPr>
            <a:endParaRPr lang="tr-TR" sz="24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454720"/>
              </p:ext>
            </p:extLst>
          </p:nvPr>
        </p:nvGraphicFramePr>
        <p:xfrm>
          <a:off x="1911350" y="2406650"/>
          <a:ext cx="8367713" cy="1273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enklem" r:id="rId2" imgW="2375584" imgH="362377" progId="Equation.3">
                  <p:embed/>
                </p:oleObj>
              </mc:Choice>
              <mc:Fallback>
                <p:oleObj name="Denklem" r:id="rId2" imgW="2375584" imgH="362377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911350" y="2406650"/>
                        <a:ext cx="8367713" cy="1273175"/>
                      </a:xfrm>
                      <a:prstGeom prst="rect">
                        <a:avLst/>
                      </a:prstGeom>
                      <a:solidFill>
                        <a:srgbClr val="FFC000"/>
                      </a:solidFill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Group 8"/>
          <p:cNvGrpSpPr>
            <a:grpSpLocks/>
          </p:cNvGrpSpPr>
          <p:nvPr/>
        </p:nvGrpSpPr>
        <p:grpSpPr bwMode="auto">
          <a:xfrm>
            <a:off x="6503784" y="5257199"/>
            <a:ext cx="2709862" cy="1227138"/>
            <a:chOff x="263" y="2356"/>
            <a:chExt cx="1707" cy="773"/>
          </a:xfrm>
        </p:grpSpPr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263" y="2356"/>
              <a:ext cx="1707" cy="773"/>
              <a:chOff x="256" y="2356"/>
              <a:chExt cx="1707" cy="773"/>
            </a:xfrm>
          </p:grpSpPr>
          <p:sp>
            <p:nvSpPr>
              <p:cNvPr id="9" name="Rectangle 10"/>
              <p:cNvSpPr>
                <a:spLocks noChangeArrowheads="1"/>
              </p:cNvSpPr>
              <p:nvPr/>
            </p:nvSpPr>
            <p:spPr bwMode="auto">
              <a:xfrm>
                <a:off x="695" y="2916"/>
                <a:ext cx="841" cy="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9050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tr-TR" altLang="tr-TR" sz="1600" b="1" dirty="0">
                    <a:latin typeface="Helvetica" panose="020B0604020202020204" pitchFamily="34" charset="0"/>
                  </a:rPr>
                  <a:t>Boru duvarı</a:t>
                </a:r>
                <a:endParaRPr lang="en-US" altLang="tr-TR" sz="1600" b="1" dirty="0">
                  <a:latin typeface="Helvetica" panose="020B0604020202020204" pitchFamily="34" charset="0"/>
                </a:endParaRPr>
              </a:p>
            </p:txBody>
          </p:sp>
          <p:grpSp>
            <p:nvGrpSpPr>
              <p:cNvPr id="10" name="Group 11"/>
              <p:cNvGrpSpPr>
                <a:grpSpLocks/>
              </p:cNvGrpSpPr>
              <p:nvPr/>
            </p:nvGrpSpPr>
            <p:grpSpPr bwMode="auto">
              <a:xfrm>
                <a:off x="256" y="2356"/>
                <a:ext cx="1707" cy="593"/>
                <a:chOff x="256" y="2356"/>
                <a:chExt cx="1707" cy="593"/>
              </a:xfrm>
            </p:grpSpPr>
            <p:grpSp>
              <p:nvGrpSpPr>
                <p:cNvPr id="11" name="Group 12"/>
                <p:cNvGrpSpPr>
                  <a:grpSpLocks/>
                </p:cNvGrpSpPr>
                <p:nvPr/>
              </p:nvGrpSpPr>
              <p:grpSpPr bwMode="auto">
                <a:xfrm>
                  <a:off x="384" y="2356"/>
                  <a:ext cx="1579" cy="593"/>
                  <a:chOff x="384" y="2356"/>
                  <a:chExt cx="1579" cy="593"/>
                </a:xfrm>
              </p:grpSpPr>
              <p:sp>
                <p:nvSpPr>
                  <p:cNvPr id="15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384" y="2356"/>
                    <a:ext cx="116" cy="233"/>
                  </a:xfrm>
                  <a:prstGeom prst="rect">
                    <a:avLst/>
                  </a:prstGeom>
                  <a:solidFill>
                    <a:srgbClr val="B0B9D9"/>
                  </a:solidFill>
                  <a:ln w="19050">
                    <a:solidFill>
                      <a:srgbClr val="B0B9D9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tr-TR"/>
                  </a:p>
                </p:txBody>
              </p:sp>
              <p:grpSp>
                <p:nvGrpSpPr>
                  <p:cNvPr id="16" name="Group 14"/>
                  <p:cNvGrpSpPr>
                    <a:grpSpLocks/>
                  </p:cNvGrpSpPr>
                  <p:nvPr/>
                </p:nvGrpSpPr>
                <p:grpSpPr bwMode="auto">
                  <a:xfrm>
                    <a:off x="384" y="2548"/>
                    <a:ext cx="1440" cy="401"/>
                    <a:chOff x="384" y="2548"/>
                    <a:chExt cx="1440" cy="401"/>
                  </a:xfrm>
                </p:grpSpPr>
                <p:sp>
                  <p:nvSpPr>
                    <p:cNvPr id="22" name="Oval 1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8" y="2548"/>
                      <a:ext cx="164" cy="327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19050">
                      <a:solidFill>
                        <a:srgbClr val="B9BEB9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>
                      <a:spAutoFit/>
                    </a:bodyPr>
                    <a:lstStyle/>
                    <a:p>
                      <a:endParaRPr lang="tr-TR"/>
                    </a:p>
                  </p:txBody>
                </p:sp>
                <p:sp>
                  <p:nvSpPr>
                    <p:cNvPr id="23" name="Oval 1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39" y="2548"/>
                      <a:ext cx="164" cy="327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19050">
                      <a:solidFill>
                        <a:srgbClr val="B9BEB9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>
                      <a:spAutoFit/>
                    </a:bodyPr>
                    <a:lstStyle/>
                    <a:p>
                      <a:endParaRPr lang="tr-TR"/>
                    </a:p>
                  </p:txBody>
                </p:sp>
                <p:sp>
                  <p:nvSpPr>
                    <p:cNvPr id="24" name="Oval 1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950" y="2548"/>
                      <a:ext cx="164" cy="327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19050">
                      <a:solidFill>
                        <a:srgbClr val="B9BEB9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>
                      <a:spAutoFit/>
                    </a:bodyPr>
                    <a:lstStyle/>
                    <a:p>
                      <a:endParaRPr lang="tr-TR"/>
                    </a:p>
                  </p:txBody>
                </p:sp>
                <p:sp>
                  <p:nvSpPr>
                    <p:cNvPr id="25" name="Oval 1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161" y="2548"/>
                      <a:ext cx="164" cy="327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19050">
                      <a:solidFill>
                        <a:srgbClr val="B9BEB9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>
                      <a:spAutoFit/>
                    </a:bodyPr>
                    <a:lstStyle/>
                    <a:p>
                      <a:endParaRPr lang="tr-TR"/>
                    </a:p>
                  </p:txBody>
                </p:sp>
                <p:sp>
                  <p:nvSpPr>
                    <p:cNvPr id="26" name="Oval 1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72" y="2548"/>
                      <a:ext cx="164" cy="327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19050">
                      <a:solidFill>
                        <a:srgbClr val="B9BEB9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>
                      <a:spAutoFit/>
                    </a:bodyPr>
                    <a:lstStyle/>
                    <a:p>
                      <a:endParaRPr lang="tr-TR"/>
                    </a:p>
                  </p:txBody>
                </p:sp>
                <p:sp>
                  <p:nvSpPr>
                    <p:cNvPr id="27" name="Oval 2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84" y="2548"/>
                      <a:ext cx="164" cy="327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19050">
                      <a:solidFill>
                        <a:srgbClr val="B9BEB9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>
                      <a:spAutoFit/>
                    </a:bodyPr>
                    <a:lstStyle/>
                    <a:p>
                      <a:endParaRPr lang="tr-TR"/>
                    </a:p>
                  </p:txBody>
                </p:sp>
                <p:sp>
                  <p:nvSpPr>
                    <p:cNvPr id="28" name="Rectangle 2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84" y="2716"/>
                      <a:ext cx="1440" cy="233"/>
                    </a:xfrm>
                    <a:prstGeom prst="rect">
                      <a:avLst/>
                    </a:prstGeom>
                    <a:solidFill>
                      <a:schemeClr val="bg2"/>
                    </a:solidFill>
                    <a:ln w="19050">
                      <a:solidFill>
                        <a:schemeClr val="bg2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anchor="ctr">
                      <a:spAutoFit/>
                    </a:bodyPr>
                    <a:lstStyle/>
                    <a:p>
                      <a:endParaRPr lang="tr-TR"/>
                    </a:p>
                  </p:txBody>
                </p:sp>
                <p:sp>
                  <p:nvSpPr>
                    <p:cNvPr id="29" name="Rectangle 2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84" y="2674"/>
                      <a:ext cx="1440" cy="233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anchor="ctr">
                      <a:spAutoFit/>
                    </a:bodyPr>
                    <a:lstStyle/>
                    <a:p>
                      <a:endParaRPr lang="tr-TR"/>
                    </a:p>
                  </p:txBody>
                </p:sp>
              </p:grpSp>
              <p:grpSp>
                <p:nvGrpSpPr>
                  <p:cNvPr id="17" name="Group 23"/>
                  <p:cNvGrpSpPr>
                    <a:grpSpLocks/>
                  </p:cNvGrpSpPr>
                  <p:nvPr/>
                </p:nvGrpSpPr>
                <p:grpSpPr bwMode="auto">
                  <a:xfrm>
                    <a:off x="1680" y="2592"/>
                    <a:ext cx="283" cy="220"/>
                    <a:chOff x="1680" y="2592"/>
                    <a:chExt cx="283" cy="220"/>
                  </a:xfrm>
                </p:grpSpPr>
                <p:sp>
                  <p:nvSpPr>
                    <p:cNvPr id="19" name="Line 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680" y="2592"/>
                      <a:ext cx="192" cy="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>
                      <a:spAutoFit/>
                    </a:bodyPr>
                    <a:lstStyle/>
                    <a:p>
                      <a:endParaRPr lang="tr-TR"/>
                    </a:p>
                  </p:txBody>
                </p:sp>
                <p:sp>
                  <p:nvSpPr>
                    <p:cNvPr id="20" name="Line 2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776" y="2592"/>
                      <a:ext cx="0" cy="192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 type="triangle" w="sm" len="sm"/>
                      <a:tailEnd type="triangl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>
                      <a:spAutoFit/>
                    </a:bodyPr>
                    <a:lstStyle/>
                    <a:p>
                      <a:endParaRPr lang="tr-TR"/>
                    </a:p>
                  </p:txBody>
                </p:sp>
                <p:sp>
                  <p:nvSpPr>
                    <p:cNvPr id="21" name="Rectangle 2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776" y="2600"/>
                      <a:ext cx="187" cy="21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19050">
                          <a:solidFill>
                            <a:srgbClr val="FF0000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>
                      <a:spAutoFit/>
                    </a:bodyPr>
                    <a:lstStyle/>
                    <a:p>
                      <a:pPr algn="ctr" eaLnBrk="0" hangingPunct="0"/>
                      <a:r>
                        <a:rPr lang="en-US" altLang="tr-TR" sz="1600" b="1">
                          <a:latin typeface="Helvetica" panose="020B0604020202020204" pitchFamily="34" charset="0"/>
                        </a:rPr>
                        <a:t>e</a:t>
                      </a:r>
                    </a:p>
                  </p:txBody>
                </p:sp>
              </p:grpSp>
              <p:sp>
                <p:nvSpPr>
                  <p:cNvPr id="18" name="Line 2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14" y="2448"/>
                    <a:ext cx="0" cy="33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 type="triangle" w="sm" len="sm"/>
                    <a:tailEnd type="triangl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tr-TR"/>
                  </a:p>
                </p:txBody>
              </p:sp>
            </p:grpSp>
            <p:graphicFrame>
              <p:nvGraphicFramePr>
                <p:cNvPr id="12" name="Object 28"/>
                <p:cNvGraphicFramePr>
                  <a:graphicFrameLocks noChangeAspect="1"/>
                </p:cNvGraphicFramePr>
                <p:nvPr/>
              </p:nvGraphicFramePr>
              <p:xfrm>
                <a:off x="256" y="2544"/>
                <a:ext cx="142" cy="131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Equation" r:id="rId4" imgW="152400" imgH="139700" progId="Equation.3">
                        <p:embed/>
                      </p:oleObj>
                    </mc:Choice>
                    <mc:Fallback>
                      <p:oleObj name="Equation" r:id="rId4" imgW="152400" imgH="139700" progId="Equation.3">
                        <p:embed/>
                        <p:pic>
                          <p:nvPicPr>
                            <p:cNvPr id="98332" name="Object 28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56" y="2544"/>
                              <a:ext cx="142" cy="131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0000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19050">
                                  <a:solidFill>
                                    <a:srgbClr val="FF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  <p:sp>
          <p:nvSpPr>
            <p:cNvPr id="8" name="Line 29"/>
            <p:cNvSpPr>
              <a:spLocks noChangeShapeType="1"/>
            </p:cNvSpPr>
            <p:nvPr/>
          </p:nvSpPr>
          <p:spPr bwMode="auto">
            <a:xfrm>
              <a:off x="318" y="2448"/>
              <a:ext cx="19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1669015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>
                <a:solidFill>
                  <a:schemeClr val="tx2"/>
                </a:solidFill>
              </a:rPr>
              <a:t>Sürtünme Faktörünün Hesaplanması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Tipik mutlak pürüzlülük değerleri </a:t>
            </a:r>
            <a:r>
              <a:rPr lang="tr-TR" sz="2800" dirty="0" err="1">
                <a:solidFill>
                  <a:schemeClr val="tx2"/>
                </a:solidFill>
              </a:rPr>
              <a:t>Moody</a:t>
            </a:r>
            <a:r>
              <a:rPr lang="tr-TR" sz="2800" dirty="0">
                <a:solidFill>
                  <a:schemeClr val="tx2"/>
                </a:solidFill>
              </a:rPr>
              <a:t> diyagramı içinde gösterilmiştir.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 err="1">
                <a:solidFill>
                  <a:schemeClr val="tx2"/>
                </a:solidFill>
              </a:rPr>
              <a:t>Ekstruzyonla</a:t>
            </a:r>
            <a:r>
              <a:rPr lang="tr-TR" sz="2800" dirty="0">
                <a:solidFill>
                  <a:schemeClr val="tx2"/>
                </a:solidFill>
              </a:rPr>
              <a:t> üretilen (demir dışı) borular, </a:t>
            </a:r>
            <a:r>
              <a:rPr lang="tr-T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 ve plastik </a:t>
            </a:r>
            <a:r>
              <a:rPr lang="tr-TR" sz="2800" dirty="0">
                <a:solidFill>
                  <a:schemeClr val="tx2"/>
                </a:solidFill>
              </a:rPr>
              <a:t>borular çok hassas yüzeye sahiptir ve tamamen </a:t>
            </a:r>
            <a:r>
              <a:rPr lang="tr-TR" sz="2800" dirty="0">
                <a:solidFill>
                  <a:srgbClr val="0070C0"/>
                </a:solidFill>
              </a:rPr>
              <a:t>sürtünmesiz </a:t>
            </a:r>
            <a:r>
              <a:rPr lang="tr-TR" sz="2800" dirty="0">
                <a:solidFill>
                  <a:schemeClr val="tx2"/>
                </a:solidFill>
              </a:rPr>
              <a:t>olarak kabul edilebilir. </a:t>
            </a:r>
            <a:endParaRPr lang="en-US" sz="2400" dirty="0"/>
          </a:p>
          <a:p>
            <a:pPr algn="l" rtl="0">
              <a:lnSpc>
                <a:spcPct val="150000"/>
              </a:lnSpc>
            </a:pPr>
            <a:endParaRPr lang="tr-TR" sz="24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049459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D6F4891-A48D-492D-8473-280749EF9883}" type="slidenum">
              <a:rPr lang="ar-SA" altLang="tr-TR"/>
              <a:pPr eaLnBrk="1" hangingPunct="1"/>
              <a:t>44</a:t>
            </a:fld>
            <a:endParaRPr lang="en-US" altLang="tr-TR"/>
          </a:p>
        </p:txBody>
      </p:sp>
      <p:sp>
        <p:nvSpPr>
          <p:cNvPr id="55302" name="Rectangle 2"/>
          <p:cNvSpPr>
            <a:spLocks noChangeArrowheads="1"/>
          </p:cNvSpPr>
          <p:nvPr/>
        </p:nvSpPr>
        <p:spPr bwMode="auto">
          <a:xfrm>
            <a:off x="1420864" y="525105"/>
            <a:ext cx="8424863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sz="3600" dirty="0">
                <a:solidFill>
                  <a:srgbClr val="FF0000"/>
                </a:solidFill>
              </a:rPr>
              <a:t>Tipik mutlak pürüzlülük değerleri</a:t>
            </a:r>
            <a:endParaRPr lang="en-US" altLang="tr-TR" sz="4000" b="1" dirty="0">
              <a:solidFill>
                <a:srgbClr val="0000CC"/>
              </a:solidFill>
            </a:endParaRPr>
          </a:p>
        </p:txBody>
      </p:sp>
      <p:graphicFrame>
        <p:nvGraphicFramePr>
          <p:cNvPr id="3" name="İçerik Yer Tutucusu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9833062"/>
              </p:ext>
            </p:extLst>
          </p:nvPr>
        </p:nvGraphicFramePr>
        <p:xfrm>
          <a:off x="1103382" y="1021716"/>
          <a:ext cx="9982200" cy="569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91100">
                  <a:extLst>
                    <a:ext uri="{9D8B030D-6E8A-4147-A177-3AD203B41FA5}">
                      <a16:colId xmlns:a16="http://schemas.microsoft.com/office/drawing/2014/main" val="1376695021"/>
                    </a:ext>
                  </a:extLst>
                </a:gridCol>
                <a:gridCol w="4991100">
                  <a:extLst>
                    <a:ext uri="{9D8B030D-6E8A-4147-A177-3AD203B41FA5}">
                      <a16:colId xmlns:a16="http://schemas.microsoft.com/office/drawing/2014/main" val="1163941912"/>
                    </a:ext>
                  </a:extLst>
                </a:gridCol>
              </a:tblGrid>
              <a:tr h="518160"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Malzeme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Pürüzlülük </a:t>
                      </a:r>
                      <a:r>
                        <a:rPr lang="el-GR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</a:t>
                      </a:r>
                      <a:r>
                        <a:rPr lang="tr-TR" sz="2800" dirty="0"/>
                        <a:t>(mm)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5347017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algn="l" rtl="0"/>
                      <a:r>
                        <a:rPr lang="tr-TR" sz="2800" dirty="0"/>
                        <a:t>Cam, plastik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96535456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algn="l" rtl="0"/>
                      <a:r>
                        <a:rPr lang="tr-TR" sz="2800" dirty="0"/>
                        <a:t>Beton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0.9-9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114967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algn="l" rtl="0"/>
                      <a:r>
                        <a:rPr lang="tr-TR" sz="2800" dirty="0"/>
                        <a:t>Fıçı tahtası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0.5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4258591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algn="l" rtl="0"/>
                      <a:r>
                        <a:rPr lang="tr-TR" sz="2800" dirty="0"/>
                        <a:t>Kauçuk, yumuşatılmış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0.01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7718540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algn="l" rtl="0"/>
                      <a:r>
                        <a:rPr lang="tr-TR" sz="2800" dirty="0"/>
                        <a:t>Bakır veya pirinç</a:t>
                      </a:r>
                      <a:r>
                        <a:rPr lang="tr-TR" sz="2800" baseline="0" dirty="0"/>
                        <a:t> boru</a:t>
                      </a:r>
                      <a:endParaRPr lang="tr-T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0.0015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58267339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algn="l" rtl="0"/>
                      <a:r>
                        <a:rPr lang="tr-TR" sz="2800" dirty="0"/>
                        <a:t>Dökme demir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0.26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51522917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algn="l" rtl="0"/>
                      <a:r>
                        <a:rPr lang="tr-TR" sz="2800" dirty="0"/>
                        <a:t>Galvanizli</a:t>
                      </a:r>
                      <a:r>
                        <a:rPr lang="tr-TR" sz="2800" baseline="0" dirty="0"/>
                        <a:t> demir</a:t>
                      </a:r>
                      <a:endParaRPr lang="tr-T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0.</a:t>
                      </a:r>
                      <a:r>
                        <a:rPr lang="en-US" sz="2800"/>
                        <a:t>15</a:t>
                      </a:r>
                      <a:endParaRPr lang="tr-TR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99746565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algn="l" rtl="0"/>
                      <a:r>
                        <a:rPr lang="tr-TR" sz="2800" dirty="0"/>
                        <a:t>Dövme demir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0.046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06044988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algn="l" rtl="0"/>
                      <a:r>
                        <a:rPr lang="tr-TR" sz="2800" dirty="0"/>
                        <a:t>Paslanmaz çelik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0.002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04721340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algn="l" rtl="0"/>
                      <a:r>
                        <a:rPr lang="tr-TR" sz="2800" dirty="0"/>
                        <a:t>Ticari çelik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0.045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404076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211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>
                <a:solidFill>
                  <a:schemeClr val="tx2"/>
                </a:solidFill>
              </a:rPr>
              <a:t>Sürtünme Faktörünün Hesaplanması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 fontScale="92500" lnSpcReduction="20000"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 err="1">
                <a:solidFill>
                  <a:schemeClr val="tx2"/>
                </a:solidFill>
              </a:rPr>
              <a:t>Moody</a:t>
            </a:r>
            <a:r>
              <a:rPr lang="tr-TR" sz="2800" dirty="0">
                <a:solidFill>
                  <a:schemeClr val="tx2"/>
                </a:solidFill>
              </a:rPr>
              <a:t> diyagramı içinde 4 bölgeleri vardır:</a:t>
            </a:r>
          </a:p>
          <a:p>
            <a:pPr marL="0" indent="0" algn="ctr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 err="1">
                <a:solidFill>
                  <a:srgbClr val="0070C0"/>
                </a:solidFill>
              </a:rPr>
              <a:t>Laminer</a:t>
            </a:r>
            <a:r>
              <a:rPr lang="tr-TR" sz="2800" b="1" dirty="0">
                <a:solidFill>
                  <a:srgbClr val="0070C0"/>
                </a:solidFill>
              </a:rPr>
              <a:t> akış bölgesi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 err="1">
                <a:solidFill>
                  <a:schemeClr val="tx2"/>
                </a:solidFill>
              </a:rPr>
              <a:t>Reynolds</a:t>
            </a:r>
            <a:r>
              <a:rPr lang="tr-TR" sz="2800" dirty="0">
                <a:solidFill>
                  <a:schemeClr val="tx2"/>
                </a:solidFill>
              </a:rPr>
              <a:t> sayısı 2000’ın altında ise akış </a:t>
            </a:r>
            <a:r>
              <a:rPr lang="tr-TR" sz="2800" dirty="0">
                <a:solidFill>
                  <a:srgbClr val="FF0000"/>
                </a:solidFill>
              </a:rPr>
              <a:t>katmanlı (</a:t>
            </a:r>
            <a:r>
              <a:rPr lang="tr-TR" sz="2800" dirty="0" err="1">
                <a:solidFill>
                  <a:srgbClr val="FF0000"/>
                </a:solidFill>
              </a:rPr>
              <a:t>laminer</a:t>
            </a:r>
            <a:r>
              <a:rPr lang="tr-TR" sz="2800" dirty="0">
                <a:solidFill>
                  <a:srgbClr val="FF0000"/>
                </a:solidFill>
              </a:rPr>
              <a:t>) </a:t>
            </a:r>
            <a:r>
              <a:rPr lang="tr-TR" sz="2800" dirty="0" err="1">
                <a:solidFill>
                  <a:srgbClr val="FF0000"/>
                </a:solidFill>
              </a:rPr>
              <a:t>dır</a:t>
            </a:r>
            <a:r>
              <a:rPr lang="tr-TR" sz="2800" dirty="0"/>
              <a:t>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 err="1">
                <a:solidFill>
                  <a:schemeClr val="tx2"/>
                </a:solidFill>
              </a:rPr>
              <a:t>Laminer</a:t>
            </a:r>
            <a:r>
              <a:rPr lang="tr-TR" sz="2800" dirty="0">
                <a:solidFill>
                  <a:schemeClr val="tx2"/>
                </a:solidFill>
              </a:rPr>
              <a:t> akışta </a:t>
            </a:r>
            <a:r>
              <a:rPr lang="tr-TR" sz="2800" dirty="0">
                <a:solidFill>
                  <a:srgbClr val="7030A0"/>
                </a:solidFill>
              </a:rPr>
              <a:t>sürtünme faktörü</a:t>
            </a:r>
            <a:r>
              <a:rPr lang="tr-TR" sz="2800" dirty="0">
                <a:solidFill>
                  <a:schemeClr val="tx2"/>
                </a:solidFill>
              </a:rPr>
              <a:t>, </a:t>
            </a:r>
            <a:r>
              <a:rPr lang="tr-TR" sz="2800" dirty="0">
                <a:solidFill>
                  <a:srgbClr val="00B050"/>
                </a:solidFill>
              </a:rPr>
              <a:t>pürüzlülükten bağımsız </a:t>
            </a:r>
            <a:r>
              <a:rPr lang="tr-TR" sz="2800" dirty="0">
                <a:solidFill>
                  <a:schemeClr val="tx2"/>
                </a:solidFill>
              </a:rPr>
              <a:t>olarak sadece </a:t>
            </a:r>
            <a:r>
              <a:rPr lang="tr-TR" sz="2800" dirty="0" err="1">
                <a:solidFill>
                  <a:schemeClr val="tx2"/>
                </a:solidFill>
              </a:rPr>
              <a:t>Reynolds</a:t>
            </a:r>
            <a:r>
              <a:rPr lang="tr-TR" sz="2800" dirty="0">
                <a:solidFill>
                  <a:schemeClr val="tx2"/>
                </a:solidFill>
              </a:rPr>
              <a:t> sayısına bağlıdır.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/>
                </a:solidFill>
              </a:rPr>
              <a:t>Bu, diyagramın sol tarafında aşağıya doğru düz bir çizgi olarak gösterilmiştir. </a:t>
            </a:r>
            <a:r>
              <a:rPr lang="tr-TR" sz="2800" dirty="0">
                <a:solidFill>
                  <a:srgbClr val="FF0000"/>
                </a:solidFill>
              </a:rPr>
              <a:t>Sadece </a:t>
            </a:r>
            <a:r>
              <a:rPr lang="tr-TR" sz="2800" dirty="0" err="1">
                <a:solidFill>
                  <a:srgbClr val="FF0000"/>
                </a:solidFill>
              </a:rPr>
              <a:t>laminer</a:t>
            </a:r>
            <a:r>
              <a:rPr lang="tr-TR" sz="2800" dirty="0">
                <a:solidFill>
                  <a:srgbClr val="FF0000"/>
                </a:solidFill>
              </a:rPr>
              <a:t> akış için</a:t>
            </a:r>
            <a:r>
              <a:rPr lang="tr-TR" sz="2800" dirty="0">
                <a:solidFill>
                  <a:schemeClr val="tx2"/>
                </a:solidFill>
              </a:rPr>
              <a:t>;</a:t>
            </a:r>
            <a:endParaRPr lang="en-US" sz="2800" dirty="0">
              <a:solidFill>
                <a:schemeClr val="tx2"/>
              </a:solidFill>
            </a:endParaRPr>
          </a:p>
          <a:p>
            <a:pPr mar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 = 64/Re</a:t>
            </a:r>
            <a:endParaRPr lang="tr-TR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054705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64" name="Group 4"/>
          <p:cNvGrpSpPr>
            <a:grpSpLocks/>
          </p:cNvGrpSpPr>
          <p:nvPr/>
        </p:nvGrpSpPr>
        <p:grpSpPr bwMode="auto">
          <a:xfrm>
            <a:off x="1308538" y="362607"/>
            <a:ext cx="9219099" cy="6298997"/>
            <a:chOff x="230" y="842"/>
            <a:chExt cx="5104" cy="3185"/>
          </a:xfrm>
        </p:grpSpPr>
        <p:pic>
          <p:nvPicPr>
            <p:cNvPr id="92165" name="Picture 5" descr="8-20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2" y="842"/>
              <a:ext cx="4236" cy="3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2166" name="Line 6"/>
            <p:cNvSpPr>
              <a:spLocks noChangeShapeType="1"/>
            </p:cNvSpPr>
            <p:nvPr/>
          </p:nvSpPr>
          <p:spPr bwMode="auto">
            <a:xfrm flipH="1">
              <a:off x="696" y="1602"/>
              <a:ext cx="724" cy="187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pic>
          <p:nvPicPr>
            <p:cNvPr id="92167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" y="1617"/>
              <a:ext cx="416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2168" name="Text Box 8"/>
            <p:cNvSpPr txBox="1">
              <a:spLocks noChangeArrowheads="1"/>
            </p:cNvSpPr>
            <p:nvPr/>
          </p:nvSpPr>
          <p:spPr bwMode="auto">
            <a:xfrm>
              <a:off x="230" y="1907"/>
              <a:ext cx="596" cy="2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tr-TR">
                  <a:solidFill>
                    <a:schemeClr val="accent2"/>
                  </a:solidFill>
                </a:rPr>
                <a:t>Laminar</a:t>
              </a:r>
            </a:p>
          </p:txBody>
        </p:sp>
        <p:sp>
          <p:nvSpPr>
            <p:cNvPr id="92169" name="Line 9"/>
            <p:cNvSpPr>
              <a:spLocks noChangeShapeType="1"/>
            </p:cNvSpPr>
            <p:nvPr/>
          </p:nvSpPr>
          <p:spPr bwMode="auto">
            <a:xfrm flipH="1">
              <a:off x="3718" y="2853"/>
              <a:ext cx="321" cy="92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170" name="Text Box 10"/>
            <p:cNvSpPr txBox="1">
              <a:spLocks noChangeArrowheads="1"/>
            </p:cNvSpPr>
            <p:nvPr/>
          </p:nvSpPr>
          <p:spPr bwMode="auto">
            <a:xfrm>
              <a:off x="3545" y="3736"/>
              <a:ext cx="1789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tr-TR" sz="1400" b="1" dirty="0"/>
                <a:t>Marks Reynolds Number independence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44114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>
                <a:solidFill>
                  <a:schemeClr val="tx2"/>
                </a:solidFill>
              </a:rPr>
              <a:t>Sürtünme Faktörünün Hesaplanması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Autofit/>
          </a:bodyPr>
          <a:lstStyle/>
          <a:p>
            <a:pPr marL="0" indent="0" algn="ctr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dirty="0">
                <a:solidFill>
                  <a:srgbClr val="0070C0"/>
                </a:solidFill>
              </a:rPr>
              <a:t>Kararsız bölge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/>
                </a:solidFill>
              </a:rPr>
              <a:t>Bu değer </a:t>
            </a:r>
            <a:r>
              <a:rPr lang="tr-TR" sz="2800" dirty="0" err="1">
                <a:solidFill>
                  <a:schemeClr val="tx2"/>
                </a:solidFill>
              </a:rPr>
              <a:t>Reynolds</a:t>
            </a:r>
            <a:r>
              <a:rPr lang="tr-TR" sz="2800" dirty="0">
                <a:solidFill>
                  <a:schemeClr val="tx2"/>
                </a:solidFill>
              </a:rPr>
              <a:t> sayısı 2000 ile 4000 arasında olduğunda akış </a:t>
            </a:r>
            <a:r>
              <a:rPr lang="tr-TR" sz="2800" dirty="0">
                <a:solidFill>
                  <a:srgbClr val="FF0000"/>
                </a:solidFill>
              </a:rPr>
              <a:t>kararsız bir bölgededir </a:t>
            </a:r>
            <a:r>
              <a:rPr lang="tr-TR" sz="2800" dirty="0">
                <a:solidFill>
                  <a:schemeClr val="tx2"/>
                </a:solidFill>
              </a:rPr>
              <a:t>ve diyagram kullanılamaz.</a:t>
            </a:r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906496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>
                <a:solidFill>
                  <a:schemeClr val="tx2"/>
                </a:solidFill>
              </a:rPr>
              <a:t>Sürtünme Faktörünün Hesaplanması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Autofit/>
          </a:bodyPr>
          <a:lstStyle/>
          <a:p>
            <a:pPr marL="0" indent="0" algn="ctr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i="1" dirty="0">
                <a:solidFill>
                  <a:srgbClr val="0070C0"/>
                </a:solidFill>
              </a:rPr>
              <a:t>Türbülanslı bölge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 err="1">
                <a:solidFill>
                  <a:schemeClr val="tx2"/>
                </a:solidFill>
              </a:rPr>
              <a:t>Reynolds</a:t>
            </a:r>
            <a:r>
              <a:rPr lang="tr-TR" sz="2800" dirty="0">
                <a:solidFill>
                  <a:schemeClr val="tx2"/>
                </a:solidFill>
              </a:rPr>
              <a:t> sayısı arttığında akış </a:t>
            </a:r>
            <a:r>
              <a:rPr lang="tr-TR" sz="2800" dirty="0">
                <a:solidFill>
                  <a:srgbClr val="FF0000"/>
                </a:solidFill>
              </a:rPr>
              <a:t>tedirgin (türbülanslı</a:t>
            </a:r>
            <a:r>
              <a:rPr lang="tr-TR" sz="2800" dirty="0"/>
              <a:t>) </a:t>
            </a:r>
            <a:r>
              <a:rPr lang="tr-TR" sz="2800" dirty="0">
                <a:solidFill>
                  <a:schemeClr val="tx2"/>
                </a:solidFill>
              </a:rPr>
              <a:t>olmaya başlar. </a:t>
            </a:r>
            <a:endParaRPr lang="en-US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Sürtünme faktörü hem </a:t>
            </a:r>
            <a:r>
              <a:rPr lang="tr-TR" sz="2800" dirty="0" err="1">
                <a:solidFill>
                  <a:srgbClr val="FF0000"/>
                </a:solidFill>
              </a:rPr>
              <a:t>Reynolds</a:t>
            </a:r>
            <a:r>
              <a:rPr lang="tr-TR" sz="2800" dirty="0">
                <a:solidFill>
                  <a:srgbClr val="FF0000"/>
                </a:solidFill>
              </a:rPr>
              <a:t> sayısı hem de bağıl pürüzlülüğe bağlıdır</a:t>
            </a:r>
            <a:r>
              <a:rPr lang="tr-TR" sz="2800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/>
                </a:solidFill>
              </a:rPr>
              <a:t>En düşük sürtünme faktörü (verilen bir </a:t>
            </a:r>
            <a:r>
              <a:rPr lang="tr-TR" sz="2800" dirty="0" err="1">
                <a:solidFill>
                  <a:schemeClr val="tx2"/>
                </a:solidFill>
              </a:rPr>
              <a:t>Reynolds</a:t>
            </a:r>
            <a:r>
              <a:rPr lang="tr-TR" sz="2800" dirty="0">
                <a:solidFill>
                  <a:schemeClr val="tx2"/>
                </a:solidFill>
              </a:rPr>
              <a:t> sayısı ile) en aşağıdaki eğri “</a:t>
            </a:r>
            <a:r>
              <a:rPr lang="tr-TR" sz="28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pürüzsüz </a:t>
            </a:r>
            <a:r>
              <a:rPr lang="tr-TR" sz="28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borular</a:t>
            </a:r>
            <a:r>
              <a:rPr lang="tr-TR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”ı</a:t>
            </a:r>
            <a:r>
              <a:rPr lang="tr-T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göstermektedir.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sz="2800" dirty="0">
              <a:solidFill>
                <a:schemeClr val="tx2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154588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dirty="0">
                <a:solidFill>
                  <a:schemeClr val="tx2"/>
                </a:solidFill>
              </a:rPr>
              <a:t>Sürtünme Faktörünün Hesaplanması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grpSp>
        <p:nvGrpSpPr>
          <p:cNvPr id="8" name="Group 4"/>
          <p:cNvGrpSpPr>
            <a:grpSpLocks/>
          </p:cNvGrpSpPr>
          <p:nvPr/>
        </p:nvGrpSpPr>
        <p:grpSpPr bwMode="auto">
          <a:xfrm>
            <a:off x="1419026" y="257292"/>
            <a:ext cx="8844326" cy="6269632"/>
            <a:chOff x="230" y="842"/>
            <a:chExt cx="5104" cy="3185"/>
          </a:xfrm>
        </p:grpSpPr>
        <p:pic>
          <p:nvPicPr>
            <p:cNvPr id="9" name="Picture 5" descr="8-20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2" y="842"/>
              <a:ext cx="4236" cy="3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Line 6"/>
            <p:cNvSpPr>
              <a:spLocks noChangeShapeType="1"/>
            </p:cNvSpPr>
            <p:nvPr/>
          </p:nvSpPr>
          <p:spPr bwMode="auto">
            <a:xfrm flipH="1">
              <a:off x="696" y="1602"/>
              <a:ext cx="724" cy="187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pic>
          <p:nvPicPr>
            <p:cNvPr id="11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" y="1617"/>
              <a:ext cx="416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230" y="1907"/>
              <a:ext cx="596" cy="2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tr-TR">
                  <a:solidFill>
                    <a:schemeClr val="accent2"/>
                  </a:solidFill>
                </a:rPr>
                <a:t>Laminar</a:t>
              </a:r>
            </a:p>
          </p:txBody>
        </p:sp>
        <p:sp>
          <p:nvSpPr>
            <p:cNvPr id="15" name="Line 9"/>
            <p:cNvSpPr>
              <a:spLocks noChangeShapeType="1"/>
            </p:cNvSpPr>
            <p:nvPr/>
          </p:nvSpPr>
          <p:spPr bwMode="auto">
            <a:xfrm flipH="1">
              <a:off x="3718" y="2853"/>
              <a:ext cx="321" cy="92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6" name="Text Box 10"/>
            <p:cNvSpPr txBox="1">
              <a:spLocks noChangeArrowheads="1"/>
            </p:cNvSpPr>
            <p:nvPr/>
          </p:nvSpPr>
          <p:spPr bwMode="auto">
            <a:xfrm>
              <a:off x="3545" y="3736"/>
              <a:ext cx="1789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tr-TR" sz="1400" b="1" dirty="0"/>
                <a:t>Marks Reynolds Number independence</a:t>
              </a:r>
            </a:p>
          </p:txBody>
        </p:sp>
      </p:grpSp>
      <p:sp>
        <p:nvSpPr>
          <p:cNvPr id="4" name="Dikdörtgen 3">
            <a:extLst>
              <a:ext uri="{FF2B5EF4-FFF2-40B4-BE49-F238E27FC236}">
                <a16:creationId xmlns:a16="http://schemas.microsoft.com/office/drawing/2014/main" id="{9AB0DC92-4DE9-424B-A166-5972BA797E3C}"/>
              </a:ext>
            </a:extLst>
          </p:cNvPr>
          <p:cNvSpPr/>
          <p:nvPr/>
        </p:nvSpPr>
        <p:spPr>
          <a:xfrm>
            <a:off x="4912994" y="4215920"/>
            <a:ext cx="1182247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pürüzsüz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3990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sz="3600" dirty="0">
                <a:solidFill>
                  <a:srgbClr val="FF0000"/>
                </a:solidFill>
              </a:rPr>
              <a:t>Akış Tipleri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marL="342900" indent="-342900"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800" dirty="0">
                <a:solidFill>
                  <a:schemeClr val="tx2"/>
                </a:solidFill>
              </a:rPr>
              <a:t>Borular içindeki </a:t>
            </a:r>
            <a:r>
              <a:rPr lang="tr-TR" sz="2800" dirty="0" err="1">
                <a:solidFill>
                  <a:srgbClr val="0070C0"/>
                </a:solidFill>
              </a:rPr>
              <a:t>laminer</a:t>
            </a:r>
            <a:r>
              <a:rPr lang="tr-TR" sz="2800" dirty="0">
                <a:solidFill>
                  <a:srgbClr val="0070C0"/>
                </a:solidFill>
              </a:rPr>
              <a:t> akışta</a:t>
            </a:r>
            <a:r>
              <a:rPr lang="tr-TR" sz="2800" dirty="0">
                <a:solidFill>
                  <a:schemeClr val="tx2"/>
                </a:solidFill>
              </a:rPr>
              <a:t>; </a:t>
            </a:r>
            <a:r>
              <a:rPr lang="tr-TR" sz="2800" dirty="0">
                <a:solidFill>
                  <a:srgbClr val="00B050"/>
                </a:solidFill>
              </a:rPr>
              <a:t>eksene doğru </a:t>
            </a:r>
            <a:r>
              <a:rPr lang="tr-TR" sz="2800" dirty="0">
                <a:solidFill>
                  <a:schemeClr val="tx2"/>
                </a:solidFill>
              </a:rPr>
              <a:t>sıvı partikülleri arasındaki </a:t>
            </a:r>
            <a:r>
              <a:rPr lang="tr-TR" sz="2800" dirty="0">
                <a:solidFill>
                  <a:srgbClr val="7030A0"/>
                </a:solidFill>
              </a:rPr>
              <a:t>viskoz tesirler </a:t>
            </a:r>
            <a:r>
              <a:rPr lang="tr-TR" sz="2800" dirty="0">
                <a:solidFill>
                  <a:schemeClr val="tx2"/>
                </a:solidFill>
              </a:rPr>
              <a:t>gittikçe </a:t>
            </a:r>
            <a:r>
              <a:rPr lang="tr-TR" sz="2800" dirty="0">
                <a:solidFill>
                  <a:srgbClr val="FF0000"/>
                </a:solidFill>
              </a:rPr>
              <a:t>azaldığından</a:t>
            </a:r>
            <a:r>
              <a:rPr lang="tr-TR" sz="2800" dirty="0">
                <a:solidFill>
                  <a:schemeClr val="tx2"/>
                </a:solidFill>
              </a:rPr>
              <a:t>, </a:t>
            </a:r>
            <a:r>
              <a:rPr lang="tr-TR" sz="2800" dirty="0">
                <a:solidFill>
                  <a:srgbClr val="00B0F0"/>
                </a:solidFill>
              </a:rPr>
              <a:t>maksimum hız</a:t>
            </a:r>
            <a:r>
              <a:rPr lang="tr-TR" sz="2800" dirty="0">
                <a:solidFill>
                  <a:schemeClr val="tx2"/>
                </a:solidFill>
              </a:rPr>
              <a:t>, eksende meydana gelmekte ve </a:t>
            </a:r>
            <a:r>
              <a:rPr lang="tr-TR" sz="2800" dirty="0">
                <a:solidFill>
                  <a:srgbClr val="0070C0"/>
                </a:solidFill>
              </a:rPr>
              <a:t>hız dağılımı </a:t>
            </a:r>
            <a:r>
              <a:rPr lang="tr-TR" sz="2800" dirty="0">
                <a:solidFill>
                  <a:srgbClr val="00B050"/>
                </a:solidFill>
              </a:rPr>
              <a:t>parabolik</a:t>
            </a:r>
            <a:r>
              <a:rPr lang="tr-TR" sz="2800" dirty="0">
                <a:solidFill>
                  <a:schemeClr val="tx2"/>
                </a:solidFill>
              </a:rPr>
              <a:t> bir görünüme sahip olmaktadır.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sz="24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</a:pPr>
            <a:endParaRPr lang="tr-TR" sz="24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pic>
        <p:nvPicPr>
          <p:cNvPr id="5" name="Picture 5" descr="cen72367_08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2781" y="4040187"/>
            <a:ext cx="2819400" cy="1900238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5891981" y="6307930"/>
            <a:ext cx="344350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 altLang="tr-TR" dirty="0">
                <a:solidFill>
                  <a:schemeClr val="tx2"/>
                </a:solidFill>
              </a:rPr>
              <a:t>Akıştaki çeperin sürtünme gücü</a:t>
            </a:r>
            <a:endParaRPr lang="en-US" altLang="tr-TR" dirty="0">
              <a:solidFill>
                <a:schemeClr val="tx2"/>
              </a:solidFill>
            </a:endParaRPr>
          </a:p>
        </p:txBody>
      </p:sp>
      <p:sp>
        <p:nvSpPr>
          <p:cNvPr id="7" name="Line 11"/>
          <p:cNvSpPr>
            <a:spLocks noChangeShapeType="1"/>
          </p:cNvSpPr>
          <p:nvPr/>
        </p:nvSpPr>
        <p:spPr bwMode="auto">
          <a:xfrm flipH="1" flipV="1">
            <a:off x="5282381" y="6034087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3468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dirty="0">
                <a:solidFill>
                  <a:schemeClr val="tx2"/>
                </a:solidFill>
              </a:rPr>
              <a:t>Sürtünme Faktörünün Hesaplanması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Autofit/>
          </a:bodyPr>
          <a:lstStyle/>
          <a:p>
            <a:pPr marL="0" indent="0" algn="ctr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dirty="0">
                <a:solidFill>
                  <a:srgbClr val="0070C0"/>
                </a:solidFill>
              </a:rPr>
              <a:t>Tamamen türbülanslı bölge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/>
                </a:solidFill>
              </a:rPr>
              <a:t>Diyagramda sağa yatay olarak tamamen türbülanslı bölgeye gelindiğinde, </a:t>
            </a:r>
            <a:r>
              <a:rPr lang="tr-TR" sz="2800" dirty="0">
                <a:solidFill>
                  <a:srgbClr val="FF0000"/>
                </a:solidFill>
              </a:rPr>
              <a:t>sürtünme faktörü </a:t>
            </a:r>
            <a:r>
              <a:rPr lang="tr-TR" sz="2800" dirty="0" err="1">
                <a:solidFill>
                  <a:srgbClr val="0070C0"/>
                </a:solidFill>
              </a:rPr>
              <a:t>Reynolds</a:t>
            </a:r>
            <a:r>
              <a:rPr lang="tr-TR" sz="2800" dirty="0">
                <a:solidFill>
                  <a:srgbClr val="0070C0"/>
                </a:solidFill>
              </a:rPr>
              <a:t> sayısından bağımsız </a:t>
            </a:r>
            <a:r>
              <a:rPr lang="tr-TR" sz="2800" dirty="0">
                <a:solidFill>
                  <a:schemeClr val="tx2"/>
                </a:solidFill>
              </a:rPr>
              <a:t>hale gelir. </a:t>
            </a:r>
          </a:p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Bu bölge diyagramda </a:t>
            </a:r>
            <a:r>
              <a:rPr lang="tr-TR" sz="2800" dirty="0">
                <a:solidFill>
                  <a:srgbClr val="FF0000"/>
                </a:solidFill>
              </a:rPr>
              <a:t>kesikli çizgiler </a:t>
            </a:r>
            <a:r>
              <a:rPr lang="tr-TR" sz="2800" dirty="0">
                <a:solidFill>
                  <a:schemeClr val="tx2"/>
                </a:solidFill>
              </a:rPr>
              <a:t>halinde ayrılmıştır. 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55602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3600" dirty="0">
                <a:solidFill>
                  <a:srgbClr val="FF0000"/>
                </a:solidFill>
              </a:rPr>
              <a:t>Örnek 3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l" rtl="0"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7030A0"/>
                </a:solidFill>
              </a:rPr>
              <a:t>Viskozitesi 0,06 </a:t>
            </a:r>
            <a:r>
              <a:rPr lang="tr-TR" sz="2800" dirty="0" err="1">
                <a:solidFill>
                  <a:srgbClr val="7030A0"/>
                </a:solidFill>
              </a:rPr>
              <a:t>Pa.s</a:t>
            </a:r>
            <a:r>
              <a:rPr lang="tr-TR" sz="2800" dirty="0">
                <a:solidFill>
                  <a:srgbClr val="7030A0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olan yağ (Bağıl yoğunluğu=0.9), </a:t>
            </a:r>
            <a:r>
              <a:rPr lang="tr-TR" sz="2800" dirty="0">
                <a:solidFill>
                  <a:srgbClr val="00B050"/>
                </a:solidFill>
              </a:rPr>
              <a:t>120 mm çapında</a:t>
            </a:r>
            <a:r>
              <a:rPr lang="tr-TR" sz="2800" dirty="0">
                <a:solidFill>
                  <a:schemeClr val="tx2"/>
                </a:solidFill>
              </a:rPr>
              <a:t>, </a:t>
            </a:r>
            <a:r>
              <a:rPr lang="tr-TR" sz="2800" dirty="0">
                <a:solidFill>
                  <a:srgbClr val="0070C0"/>
                </a:solidFill>
              </a:rPr>
              <a:t>100 m uzunluğunda dökme demir </a:t>
            </a:r>
            <a:r>
              <a:rPr lang="tr-TR" sz="2800" dirty="0">
                <a:solidFill>
                  <a:schemeClr val="tx2"/>
                </a:solidFill>
              </a:rPr>
              <a:t>bir boru içinden akmaktadır. Basma kayıplarını şu hızlar için hesaplayınız.</a:t>
            </a:r>
            <a:endParaRPr lang="en-US" sz="2800" dirty="0">
              <a:solidFill>
                <a:schemeClr val="tx2"/>
              </a:solidFill>
            </a:endParaRPr>
          </a:p>
          <a:p>
            <a:pPr marL="0" indent="0" algn="ctr" rtl="0"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dirty="0">
                <a:solidFill>
                  <a:schemeClr val="tx2"/>
                </a:solidFill>
              </a:rPr>
              <a:t>a) 1 m/s		b) 3 m/s		c) 10 m/s</a:t>
            </a:r>
            <a:endParaRPr lang="en-US" sz="2800" dirty="0">
              <a:solidFill>
                <a:schemeClr val="tx2"/>
              </a:solidFill>
            </a:endParaRPr>
          </a:p>
          <a:p>
            <a:pPr marL="0" indent="0" algn="ctr" rtl="0">
              <a:lnSpc>
                <a:spcPct val="150000"/>
              </a:lnSpc>
              <a:buNone/>
            </a:pPr>
            <a:endParaRPr lang="tr-TR" sz="24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10095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3600" dirty="0">
                <a:solidFill>
                  <a:srgbClr val="FF0000"/>
                </a:solidFill>
              </a:rPr>
              <a:t>Çözüm</a:t>
            </a:r>
            <a:endParaRPr lang="en-US" sz="3600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sz="2800" dirty="0" err="1">
                <a:solidFill>
                  <a:schemeClr val="tx2"/>
                </a:solidFill>
              </a:rPr>
              <a:t>Moody</a:t>
            </a:r>
            <a:r>
              <a:rPr lang="tr-TR" sz="2800" dirty="0">
                <a:solidFill>
                  <a:schemeClr val="tx2"/>
                </a:solidFill>
              </a:rPr>
              <a:t> diyagramından mutlak pürüzlülük </a:t>
            </a:r>
            <a:r>
              <a:rPr lang="tr-TR" sz="2800" dirty="0">
                <a:solidFill>
                  <a:schemeClr val="tx2"/>
                </a:solidFill>
                <a:sym typeface="Symbol" panose="05050102010706020507" pitchFamily="18" charset="2"/>
              </a:rPr>
              <a:t></a:t>
            </a:r>
            <a:r>
              <a:rPr lang="tr-TR" sz="2800" dirty="0">
                <a:solidFill>
                  <a:schemeClr val="tx2"/>
                </a:solidFill>
              </a:rPr>
              <a:t> = 0.25 mm (dökme demir)</a:t>
            </a:r>
            <a:endParaRPr lang="en-US" sz="2800" dirty="0">
              <a:solidFill>
                <a:schemeClr val="tx2"/>
              </a:solidFill>
            </a:endParaRPr>
          </a:p>
          <a:p>
            <a:pPr lvl="0" algn="l" rtl="0">
              <a:lnSpc>
                <a:spcPct val="150000"/>
              </a:lnSpc>
            </a:pPr>
            <a:r>
              <a:rPr lang="tr-TR" sz="2800" i="1" dirty="0">
                <a:solidFill>
                  <a:srgbClr val="FF0000"/>
                </a:solidFill>
              </a:rPr>
              <a:t>u </a:t>
            </a:r>
            <a:r>
              <a:rPr lang="tr-TR" sz="2800" dirty="0">
                <a:solidFill>
                  <a:srgbClr val="FF0000"/>
                </a:solidFill>
              </a:rPr>
              <a:t>= 1 m/s</a:t>
            </a:r>
          </a:p>
          <a:p>
            <a:pPr lvl="0" algn="l" rtl="0">
              <a:lnSpc>
                <a:spcPct val="150000"/>
              </a:lnSpc>
            </a:pPr>
            <a:endParaRPr lang="tr-TR" sz="2800" dirty="0">
              <a:solidFill>
                <a:schemeClr val="tx2"/>
              </a:solidFill>
            </a:endParaRPr>
          </a:p>
          <a:p>
            <a:pPr lvl="0" algn="l" rtl="0"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Akış katmanlı olduğunu</a:t>
            </a:r>
          </a:p>
          <a:p>
            <a:pPr marL="0" lvl="0" indent="0" algn="l" rtl="0">
              <a:lnSpc>
                <a:spcPct val="150000"/>
              </a:lnSpc>
              <a:buNone/>
            </a:pPr>
            <a:endParaRPr lang="en-US" sz="40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</a:pPr>
            <a:endParaRPr lang="tr-TR" sz="24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Dikdörtgen 8">
                <a:extLst>
                  <a:ext uri="{FF2B5EF4-FFF2-40B4-BE49-F238E27FC236}">
                    <a16:creationId xmlns:a16="http://schemas.microsoft.com/office/drawing/2014/main" id="{9516DA7A-9278-4553-A68F-04CBBCDB33B4}"/>
                  </a:ext>
                </a:extLst>
              </p:cNvPr>
              <p:cNvSpPr/>
              <p:nvPr/>
            </p:nvSpPr>
            <p:spPr>
              <a:xfrm>
                <a:off x="3060500" y="3276276"/>
                <a:ext cx="6069482" cy="14207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tr-TR" sz="28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Re</m:t>
                          </m:r>
                        </m:fName>
                        <m:e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func>
                      <m:f>
                        <m:fPr>
                          <m:ctrlP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</m:num>
                        <m:den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den>
                      </m:f>
                      <m:r>
                        <a:rPr lang="tr-T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1⋅0.12⋅900</m:t>
                          </m:r>
                        </m:num>
                        <m:den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0.06</m:t>
                          </m:r>
                        </m:den>
                      </m:f>
                      <m:r>
                        <a:rPr lang="tr-T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=1800</m:t>
                      </m:r>
                    </m:oMath>
                  </m:oMathPara>
                </a14:m>
                <a:endParaRPr lang="tr-TR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Dikdörtgen 8">
                <a:extLst>
                  <a:ext uri="{FF2B5EF4-FFF2-40B4-BE49-F238E27FC236}">
                    <a16:creationId xmlns:a16="http://schemas.microsoft.com/office/drawing/2014/main" id="{9516DA7A-9278-4553-A68F-04CBBCDB33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0500" y="3276276"/>
                <a:ext cx="6069482" cy="14207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Dikdörtgen 9">
                <a:extLst>
                  <a:ext uri="{FF2B5EF4-FFF2-40B4-BE49-F238E27FC236}">
                    <a16:creationId xmlns:a16="http://schemas.microsoft.com/office/drawing/2014/main" id="{E6C8CA55-7D99-4299-9627-722DB3DED836}"/>
                  </a:ext>
                </a:extLst>
              </p:cNvPr>
              <p:cNvSpPr/>
              <p:nvPr/>
            </p:nvSpPr>
            <p:spPr>
              <a:xfrm>
                <a:off x="5645205" y="4696986"/>
                <a:ext cx="2293192" cy="12493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tr-TR" sz="28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64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tr-TR" sz="280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Re</m:t>
                          </m:r>
                          <m:f>
                            <m:fPr>
                              <m:ctrlPr>
                                <a:rPr lang="tr-TR" sz="28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64</m:t>
                              </m:r>
                            </m:num>
                            <m:den>
                              <m:r>
                                <a:rPr lang="tr-TR" sz="28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1800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tr-TR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0" name="Dikdörtgen 9">
                <a:extLst>
                  <a:ext uri="{FF2B5EF4-FFF2-40B4-BE49-F238E27FC236}">
                    <a16:creationId xmlns:a16="http://schemas.microsoft.com/office/drawing/2014/main" id="{E6C8CA55-7D99-4299-9627-722DB3DED8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5205" y="4696986"/>
                <a:ext cx="2293192" cy="124931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1342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tr-TR" sz="3600" dirty="0">
                <a:solidFill>
                  <a:srgbClr val="FF0000"/>
                </a:solidFill>
              </a:rPr>
              <a:t>Çözüm</a:t>
            </a:r>
            <a:endParaRPr lang="tr-TR" sz="3600" dirty="0">
              <a:solidFill>
                <a:schemeClr val="tx2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lvl="0" algn="l" rtl="0">
              <a:lnSpc>
                <a:spcPct val="150000"/>
              </a:lnSpc>
            </a:pPr>
            <a:endParaRPr lang="tr-TR" sz="2400" u="sng" dirty="0"/>
          </a:p>
          <a:p>
            <a:pPr algn="l" rtl="0">
              <a:lnSpc>
                <a:spcPct val="150000"/>
              </a:lnSpc>
            </a:pPr>
            <a:endParaRPr lang="tr-TR" sz="24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3883025" y="1698625"/>
          <a:ext cx="4425950" cy="310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enklem" r:id="rId2" imgW="1574640" imgH="1104840" progId="Equation.3">
                  <p:embed/>
                </p:oleObj>
              </mc:Choice>
              <mc:Fallback>
                <p:oleObj name="Denklem" r:id="rId2" imgW="1574640" imgH="1104840" progId="Equation.3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883025" y="1698625"/>
                        <a:ext cx="4425950" cy="3103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0981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tr-TR" sz="3600" dirty="0">
                <a:solidFill>
                  <a:srgbClr val="FF0000"/>
                </a:solidFill>
              </a:rPr>
              <a:t>Çözüm</a:t>
            </a:r>
            <a:endParaRPr lang="tr-TR" sz="3600" dirty="0">
              <a:solidFill>
                <a:schemeClr val="tx2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rgbClr val="FF0000"/>
                </a:solidFill>
              </a:rPr>
              <a:t>u = 3 m/s</a:t>
            </a:r>
          </a:p>
          <a:p>
            <a:pPr algn="l" rtl="0">
              <a:lnSpc>
                <a:spcPct val="150000"/>
              </a:lnSpc>
            </a:pPr>
            <a:endParaRPr lang="tr-TR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</a:pPr>
            <a:endParaRPr lang="tr-TR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</a:pPr>
            <a:r>
              <a:rPr lang="tr-TR" sz="2800" dirty="0" err="1">
                <a:solidFill>
                  <a:schemeClr val="tx2"/>
                </a:solidFill>
              </a:rPr>
              <a:t>Moody</a:t>
            </a:r>
            <a:r>
              <a:rPr lang="tr-TR" sz="2800" dirty="0">
                <a:solidFill>
                  <a:schemeClr val="tx2"/>
                </a:solidFill>
              </a:rPr>
              <a:t> diyagramı kullanılarak Re=5400 ve bağıl pürüzlülük=0.0021 için </a:t>
            </a:r>
            <a:r>
              <a:rPr lang="tr-TR" sz="2800" dirty="0">
                <a:solidFill>
                  <a:srgbClr val="00B050"/>
                </a:solidFill>
              </a:rPr>
              <a:t>f=0.0395 </a:t>
            </a:r>
            <a:r>
              <a:rPr lang="tr-TR" sz="2800" dirty="0">
                <a:solidFill>
                  <a:schemeClr val="tx2"/>
                </a:solidFill>
              </a:rPr>
              <a:t>Bulunur.</a:t>
            </a:r>
            <a:endParaRPr lang="en-US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</a:pPr>
            <a:endParaRPr lang="tr-TR" sz="24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1572376"/>
              </p:ext>
            </p:extLst>
          </p:nvPr>
        </p:nvGraphicFramePr>
        <p:xfrm>
          <a:off x="3918169" y="1446646"/>
          <a:ext cx="3617748" cy="1296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enklem" r:id="rId2" imgW="1701720" imgH="609480" progId="Equation.3">
                  <p:embed/>
                </p:oleObj>
              </mc:Choice>
              <mc:Fallback>
                <p:oleObj name="Denklem" r:id="rId2" imgW="1701720" imgH="609480" progId="Equation.3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918169" y="1446646"/>
                        <a:ext cx="3617748" cy="12969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6779694"/>
              </p:ext>
            </p:extLst>
          </p:nvPr>
        </p:nvGraphicFramePr>
        <p:xfrm>
          <a:off x="8241122" y="4600791"/>
          <a:ext cx="3251940" cy="13493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enklem" r:id="rId4" imgW="1562040" imgH="647640" progId="Equation.3">
                  <p:embed/>
                </p:oleObj>
              </mc:Choice>
              <mc:Fallback>
                <p:oleObj name="Denklem" r:id="rId4" imgW="1562040" imgH="647640" progId="Equation.3">
                  <p:embed/>
                  <p:pic>
                    <p:nvPicPr>
                      <p:cNvPr id="6" name="Object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241122" y="4600791"/>
                        <a:ext cx="3251940" cy="13493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1">
            <a:extLst>
              <a:ext uri="{FF2B5EF4-FFF2-40B4-BE49-F238E27FC236}">
                <a16:creationId xmlns:a16="http://schemas.microsoft.com/office/drawing/2014/main" id="{76127AC2-4545-483B-9D4F-06C2CBAF47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521985"/>
              </p:ext>
            </p:extLst>
          </p:nvPr>
        </p:nvGraphicFramePr>
        <p:xfrm>
          <a:off x="3918169" y="2957789"/>
          <a:ext cx="3365883" cy="908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enklem" r:id="rId6" imgW="1460160" imgH="393480" progId="Equation.3">
                  <p:embed/>
                </p:oleObj>
              </mc:Choice>
              <mc:Fallback>
                <p:oleObj name="Denklem" r:id="rId6" imgW="1460160" imgH="393480" progId="Equation.3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918169" y="2957789"/>
                        <a:ext cx="3365883" cy="9082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67123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CD269D6E-1F88-4291-9E2F-2C60CC0977BC}"/>
              </a:ext>
            </a:extLst>
          </p:cNvPr>
          <p:cNvGrpSpPr>
            <a:grpSpLocks/>
          </p:cNvGrpSpPr>
          <p:nvPr/>
        </p:nvGrpSpPr>
        <p:grpSpPr bwMode="auto">
          <a:xfrm>
            <a:off x="1308538" y="362607"/>
            <a:ext cx="9219099" cy="6298997"/>
            <a:chOff x="230" y="842"/>
            <a:chExt cx="5104" cy="3185"/>
          </a:xfrm>
        </p:grpSpPr>
        <p:pic>
          <p:nvPicPr>
            <p:cNvPr id="3" name="Picture 5" descr="8-20">
              <a:extLst>
                <a:ext uri="{FF2B5EF4-FFF2-40B4-BE49-F238E27FC236}">
                  <a16:creationId xmlns:a16="http://schemas.microsoft.com/office/drawing/2014/main" id="{B779416D-054B-4F59-9B59-1EF3EC6BD9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2" y="842"/>
              <a:ext cx="4236" cy="3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Line 6">
              <a:extLst>
                <a:ext uri="{FF2B5EF4-FFF2-40B4-BE49-F238E27FC236}">
                  <a16:creationId xmlns:a16="http://schemas.microsoft.com/office/drawing/2014/main" id="{4B13BCB1-607B-436E-AD2C-2083D3DBD6E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96" y="1602"/>
              <a:ext cx="724" cy="187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01E82F4D-A1A6-4C67-B2C4-272236E0E8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" y="1617"/>
              <a:ext cx="416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Text Box 8">
              <a:extLst>
                <a:ext uri="{FF2B5EF4-FFF2-40B4-BE49-F238E27FC236}">
                  <a16:creationId xmlns:a16="http://schemas.microsoft.com/office/drawing/2014/main" id="{0409E3F9-29A4-426E-BE47-5F7605EB67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" y="1907"/>
              <a:ext cx="596" cy="2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tr-TR">
                  <a:solidFill>
                    <a:schemeClr val="accent2"/>
                  </a:solidFill>
                </a:rPr>
                <a:t>Laminar</a:t>
              </a:r>
            </a:p>
          </p:txBody>
        </p:sp>
        <p:sp>
          <p:nvSpPr>
            <p:cNvPr id="7" name="Line 9">
              <a:extLst>
                <a:ext uri="{FF2B5EF4-FFF2-40B4-BE49-F238E27FC236}">
                  <a16:creationId xmlns:a16="http://schemas.microsoft.com/office/drawing/2014/main" id="{FD710ED9-8BD5-4F13-874B-D3F81319FE8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718" y="2853"/>
              <a:ext cx="321" cy="92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8" name="Text Box 10">
              <a:extLst>
                <a:ext uri="{FF2B5EF4-FFF2-40B4-BE49-F238E27FC236}">
                  <a16:creationId xmlns:a16="http://schemas.microsoft.com/office/drawing/2014/main" id="{5907ACCE-A802-4380-BB60-EB228D45C4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45" y="3736"/>
              <a:ext cx="1789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tr-TR" sz="1400" b="1" dirty="0"/>
                <a:t>Marks Reynolds Number independence</a:t>
              </a:r>
            </a:p>
          </p:txBody>
        </p:sp>
      </p:grp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89C6BBB0-6793-4F5D-8EA4-156CA349A6CD}"/>
              </a:ext>
            </a:extLst>
          </p:cNvPr>
          <p:cNvCxnSpPr/>
          <p:nvPr/>
        </p:nvCxnSpPr>
        <p:spPr>
          <a:xfrm flipV="1">
            <a:off x="4218039" y="2235495"/>
            <a:ext cx="0" cy="325090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üz Bağlayıcı 11">
            <a:extLst>
              <a:ext uri="{FF2B5EF4-FFF2-40B4-BE49-F238E27FC236}">
                <a16:creationId xmlns:a16="http://schemas.microsoft.com/office/drawing/2014/main" id="{C065A5A2-FF37-4C90-87E5-BE4BA909688D}"/>
              </a:ext>
            </a:extLst>
          </p:cNvPr>
          <p:cNvCxnSpPr/>
          <p:nvPr/>
        </p:nvCxnSpPr>
        <p:spPr>
          <a:xfrm flipH="1">
            <a:off x="3032975" y="2235495"/>
            <a:ext cx="117197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4666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tr-TR" sz="3600" dirty="0">
                <a:solidFill>
                  <a:srgbClr val="FF0000"/>
                </a:solidFill>
              </a:rPr>
              <a:t>Çözüm</a:t>
            </a:r>
            <a:endParaRPr lang="tr-TR" sz="3600" dirty="0">
              <a:solidFill>
                <a:schemeClr val="tx2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rgbClr val="FF0000"/>
                </a:solidFill>
              </a:rPr>
              <a:t>u=10 m/s</a:t>
            </a:r>
          </a:p>
          <a:p>
            <a:pPr algn="l" rtl="0">
              <a:lnSpc>
                <a:spcPct val="150000"/>
              </a:lnSpc>
            </a:pPr>
            <a:endParaRPr lang="tr-TR" sz="2800" dirty="0">
              <a:solidFill>
                <a:srgbClr val="FF0000"/>
              </a:solidFill>
            </a:endParaRPr>
          </a:p>
          <a:p>
            <a:pPr algn="l" rtl="0">
              <a:lnSpc>
                <a:spcPct val="150000"/>
              </a:lnSpc>
            </a:pPr>
            <a:r>
              <a:rPr lang="tr-TR" sz="2800" dirty="0" err="1">
                <a:solidFill>
                  <a:schemeClr val="tx2"/>
                </a:solidFill>
              </a:rPr>
              <a:t>Moody</a:t>
            </a:r>
            <a:r>
              <a:rPr lang="tr-TR" sz="2800" dirty="0">
                <a:solidFill>
                  <a:schemeClr val="tx2"/>
                </a:solidFill>
              </a:rPr>
              <a:t> diyagramı kullanılarak Re=18x10</a:t>
            </a:r>
            <a:r>
              <a:rPr lang="tr-TR" sz="2800" baseline="30000" dirty="0">
                <a:solidFill>
                  <a:schemeClr val="tx2"/>
                </a:solidFill>
              </a:rPr>
              <a:t>3</a:t>
            </a:r>
            <a:r>
              <a:rPr lang="tr-TR" sz="2800" dirty="0">
                <a:solidFill>
                  <a:schemeClr val="tx2"/>
                </a:solidFill>
              </a:rPr>
              <a:t>ve bağıl pürüzlülük=0.0021 için f=0.031 Bulunur.</a:t>
            </a:r>
            <a:endParaRPr lang="en-US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</a:pPr>
            <a:endParaRPr lang="en-US" sz="2800" dirty="0">
              <a:solidFill>
                <a:srgbClr val="FF0000"/>
              </a:solidFill>
            </a:endParaRPr>
          </a:p>
          <a:p>
            <a:pPr algn="l" rtl="0">
              <a:lnSpc>
                <a:spcPct val="150000"/>
              </a:lnSpc>
            </a:pPr>
            <a:endParaRPr lang="tr-TR" sz="24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Object 1"/>
              <p:cNvSpPr txBox="1"/>
              <p:nvPr/>
            </p:nvSpPr>
            <p:spPr>
              <a:xfrm>
                <a:off x="3640138" y="1465263"/>
                <a:ext cx="4910137" cy="1766887"/>
              </a:xfrm>
              <a:prstGeom prst="rect">
                <a:avLst/>
              </a:prstGeom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tr-TR" sz="2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tr-TR" sz="280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Re</m:t>
                          </m:r>
                        </m:fName>
                        <m:e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func>
                      <m:f>
                        <m:fPr>
                          <m:ctrlP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</m:num>
                        <m:den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den>
                      </m:f>
                      <m:r>
                        <a:rPr lang="tr-T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tr-T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900</m:t>
                          </m:r>
                        </m:num>
                        <m:den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06</m:t>
                          </m:r>
                        </m:den>
                      </m:f>
                    </m:oMath>
                    <m:oMath xmlns:m="http://schemas.openxmlformats.org/officeDocument/2006/math">
                      <m:func>
                        <m:funcPr>
                          <m:ctrlP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tr-TR" sz="280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Re</m:t>
                          </m:r>
                        </m:fName>
                        <m:e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func>
                      <m:r>
                        <a:rPr lang="tr-T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tr-T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tr-T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tr-T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sSup>
                        <m:sSupPr>
                          <m:ctrlP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tr-T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2" name="Object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0138" y="1465263"/>
                <a:ext cx="4910137" cy="1766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Object 1"/>
          <p:cNvGraphicFramePr>
            <a:graphicFrameLocks noChangeAspect="1"/>
          </p:cNvGraphicFramePr>
          <p:nvPr/>
        </p:nvGraphicFramePr>
        <p:xfrm>
          <a:off x="3960813" y="4703763"/>
          <a:ext cx="4217987" cy="172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enklem" r:id="rId4" imgW="1587240" imgH="647640" progId="Equation.3">
                  <p:embed/>
                </p:oleObj>
              </mc:Choice>
              <mc:Fallback>
                <p:oleObj name="Denklem" r:id="rId4" imgW="1587240" imgH="647640" progId="Equation.3">
                  <p:embed/>
                  <p:pic>
                    <p:nvPicPr>
                      <p:cNvPr id="6" name="Object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960813" y="4703763"/>
                        <a:ext cx="4217987" cy="1720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72289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CD269D6E-1F88-4291-9E2F-2C60CC0977BC}"/>
              </a:ext>
            </a:extLst>
          </p:cNvPr>
          <p:cNvGrpSpPr>
            <a:grpSpLocks/>
          </p:cNvGrpSpPr>
          <p:nvPr/>
        </p:nvGrpSpPr>
        <p:grpSpPr bwMode="auto">
          <a:xfrm>
            <a:off x="1308538" y="362607"/>
            <a:ext cx="9219099" cy="6298997"/>
            <a:chOff x="230" y="842"/>
            <a:chExt cx="5104" cy="3185"/>
          </a:xfrm>
        </p:grpSpPr>
        <p:pic>
          <p:nvPicPr>
            <p:cNvPr id="3" name="Picture 5" descr="8-20">
              <a:extLst>
                <a:ext uri="{FF2B5EF4-FFF2-40B4-BE49-F238E27FC236}">
                  <a16:creationId xmlns:a16="http://schemas.microsoft.com/office/drawing/2014/main" id="{B779416D-054B-4F59-9B59-1EF3EC6BD9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2" y="842"/>
              <a:ext cx="4236" cy="3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Line 6">
              <a:extLst>
                <a:ext uri="{FF2B5EF4-FFF2-40B4-BE49-F238E27FC236}">
                  <a16:creationId xmlns:a16="http://schemas.microsoft.com/office/drawing/2014/main" id="{4B13BCB1-607B-436E-AD2C-2083D3DBD6E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96" y="1602"/>
              <a:ext cx="724" cy="187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01E82F4D-A1A6-4C67-B2C4-272236E0E8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" y="1617"/>
              <a:ext cx="416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Text Box 8">
              <a:extLst>
                <a:ext uri="{FF2B5EF4-FFF2-40B4-BE49-F238E27FC236}">
                  <a16:creationId xmlns:a16="http://schemas.microsoft.com/office/drawing/2014/main" id="{0409E3F9-29A4-426E-BE47-5F7605EB67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" y="1907"/>
              <a:ext cx="596" cy="2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tr-TR">
                  <a:solidFill>
                    <a:schemeClr val="accent2"/>
                  </a:solidFill>
                </a:rPr>
                <a:t>Laminar</a:t>
              </a:r>
            </a:p>
          </p:txBody>
        </p:sp>
        <p:sp>
          <p:nvSpPr>
            <p:cNvPr id="7" name="Line 9">
              <a:extLst>
                <a:ext uri="{FF2B5EF4-FFF2-40B4-BE49-F238E27FC236}">
                  <a16:creationId xmlns:a16="http://schemas.microsoft.com/office/drawing/2014/main" id="{FD710ED9-8BD5-4F13-874B-D3F81319FE8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718" y="2853"/>
              <a:ext cx="321" cy="92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8" name="Text Box 10">
              <a:extLst>
                <a:ext uri="{FF2B5EF4-FFF2-40B4-BE49-F238E27FC236}">
                  <a16:creationId xmlns:a16="http://schemas.microsoft.com/office/drawing/2014/main" id="{5907ACCE-A802-4380-BB60-EB228D45C4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45" y="3736"/>
              <a:ext cx="1789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tr-TR" sz="1400" b="1" dirty="0"/>
                <a:t>Marks Reynolds Number independence</a:t>
              </a:r>
            </a:p>
          </p:txBody>
        </p:sp>
      </p:grp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89C6BBB0-6793-4F5D-8EA4-156CA349A6CD}"/>
              </a:ext>
            </a:extLst>
          </p:cNvPr>
          <p:cNvCxnSpPr>
            <a:cxnSpLocks/>
          </p:cNvCxnSpPr>
          <p:nvPr/>
        </p:nvCxnSpPr>
        <p:spPr>
          <a:xfrm flipV="1">
            <a:off x="4915156" y="2752253"/>
            <a:ext cx="0" cy="273414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üz Bağlayıcı 11">
            <a:extLst>
              <a:ext uri="{FF2B5EF4-FFF2-40B4-BE49-F238E27FC236}">
                <a16:creationId xmlns:a16="http://schemas.microsoft.com/office/drawing/2014/main" id="{C065A5A2-FF37-4C90-87E5-BE4BA909688D}"/>
              </a:ext>
            </a:extLst>
          </p:cNvPr>
          <p:cNvCxnSpPr>
            <a:cxnSpLocks/>
          </p:cNvCxnSpPr>
          <p:nvPr/>
        </p:nvCxnSpPr>
        <p:spPr>
          <a:xfrm flipH="1">
            <a:off x="3051018" y="2752253"/>
            <a:ext cx="186413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580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tr-TR" sz="3600" dirty="0">
                <a:solidFill>
                  <a:srgbClr val="FF0000"/>
                </a:solidFill>
              </a:rPr>
              <a:t>Çözüm</a:t>
            </a:r>
            <a:endParaRPr lang="tr-TR" sz="3600" dirty="0">
              <a:solidFill>
                <a:schemeClr val="tx2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3300" dirty="0">
                <a:solidFill>
                  <a:schemeClr val="tx2"/>
                </a:solidFill>
              </a:rPr>
              <a:t>Bu basma kayıpları elbette çok yüksek olduğundan pratik değildir.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3300" dirty="0">
                <a:solidFill>
                  <a:schemeClr val="tx2"/>
                </a:solidFill>
              </a:rPr>
              <a:t>P=</a:t>
            </a:r>
            <a:r>
              <a:rPr lang="tr-TR" sz="3300" dirty="0">
                <a:solidFill>
                  <a:schemeClr val="tx2"/>
                </a:solidFill>
                <a:sym typeface="Symbol" panose="05050102010706020507" pitchFamily="18" charset="2"/>
              </a:rPr>
              <a:t></a:t>
            </a:r>
            <a:r>
              <a:rPr lang="tr-TR" sz="3300" dirty="0">
                <a:solidFill>
                  <a:schemeClr val="tx2"/>
                </a:solidFill>
              </a:rPr>
              <a:t>.</a:t>
            </a:r>
            <a:r>
              <a:rPr lang="tr-TR" sz="3300" dirty="0" err="1">
                <a:solidFill>
                  <a:schemeClr val="tx2"/>
                </a:solidFill>
              </a:rPr>
              <a:t>g.h</a:t>
            </a:r>
            <a:r>
              <a:rPr lang="tr-TR" sz="3300" baseline="-25000" dirty="0" err="1">
                <a:solidFill>
                  <a:schemeClr val="tx2"/>
                </a:solidFill>
              </a:rPr>
              <a:t>p</a:t>
            </a:r>
            <a:r>
              <a:rPr lang="tr-TR" sz="3300" dirty="0">
                <a:solidFill>
                  <a:schemeClr val="tx2"/>
                </a:solidFill>
              </a:rPr>
              <a:t> olduğundan boru boyunca basınç düşmesi </a:t>
            </a:r>
          </a:p>
          <a:p>
            <a:pPr marL="0" indent="0" algn="ctr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3300" dirty="0">
                <a:solidFill>
                  <a:schemeClr val="tx2"/>
                </a:solidFill>
              </a:rPr>
              <a:t>900 x 9.81 x 132 = 1.165 </a:t>
            </a:r>
            <a:r>
              <a:rPr lang="tr-TR" sz="3300" dirty="0" err="1">
                <a:solidFill>
                  <a:schemeClr val="tx2"/>
                </a:solidFill>
              </a:rPr>
              <a:t>MPa</a:t>
            </a:r>
            <a:r>
              <a:rPr lang="tr-TR" sz="3300" dirty="0">
                <a:solidFill>
                  <a:schemeClr val="tx2"/>
                </a:solidFill>
              </a:rPr>
              <a:t> olacaktır. 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tr-TR" sz="24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52368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tr-TR" sz="3600" dirty="0">
                <a:solidFill>
                  <a:srgbClr val="FF0000"/>
                </a:solidFill>
              </a:rPr>
              <a:t>Çözüm</a:t>
            </a:r>
            <a:endParaRPr lang="tr-TR" sz="3600" dirty="0">
              <a:solidFill>
                <a:schemeClr val="tx2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3300" dirty="0">
                <a:solidFill>
                  <a:schemeClr val="tx2"/>
                </a:solidFill>
              </a:rPr>
              <a:t>Bu açık bir durum olduğundan mühendisler basma kayıplarını düşürmek için boru çaplarını büyüterek akış hızlarını düşürmelidirler.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3300" dirty="0">
                <a:solidFill>
                  <a:schemeClr val="tx2"/>
                </a:solidFill>
              </a:rPr>
              <a:t>Ayrıca dökme demir yerine daha pürüzsüz yüzeye sahip çelik boru veya çekme demir boru kullanılarak basma kayıplarını azaltabilirler.</a:t>
            </a:r>
            <a:endParaRPr lang="en-US" sz="33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</a:pPr>
            <a:endParaRPr lang="tr-TR" sz="24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121734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sz="3600" dirty="0">
                <a:solidFill>
                  <a:srgbClr val="FF0000"/>
                </a:solidFill>
              </a:rPr>
              <a:t>Akış Tipleri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Buna karşın </a:t>
            </a:r>
            <a:r>
              <a:rPr lang="tr-TR" sz="2800" dirty="0">
                <a:solidFill>
                  <a:srgbClr val="00B050"/>
                </a:solidFill>
              </a:rPr>
              <a:t>girdapların oluştuğu </a:t>
            </a:r>
            <a:r>
              <a:rPr lang="tr-TR" sz="2800" dirty="0">
                <a:solidFill>
                  <a:schemeClr val="tx2"/>
                </a:solidFill>
              </a:rPr>
              <a:t>ve bu nedenle akışın dalgalı bir yapı kazandığı yüksek hızdaki akış tipine </a:t>
            </a:r>
            <a:r>
              <a:rPr lang="tr-TR" sz="2800" dirty="0"/>
              <a:t>"</a:t>
            </a:r>
            <a:r>
              <a:rPr lang="tr-TR" sz="2800" dirty="0">
                <a:solidFill>
                  <a:srgbClr val="FF0000"/>
                </a:solidFill>
              </a:rPr>
              <a:t>çalkantılı akış</a:t>
            </a:r>
            <a:r>
              <a:rPr lang="tr-TR" sz="2800" dirty="0"/>
              <a:t>" </a:t>
            </a:r>
            <a:r>
              <a:rPr lang="tr-TR" sz="2800" dirty="0">
                <a:solidFill>
                  <a:schemeClr val="tx2"/>
                </a:solidFill>
              </a:rPr>
              <a:t>(</a:t>
            </a:r>
            <a:r>
              <a:rPr lang="en-US" sz="2800" dirty="0">
                <a:solidFill>
                  <a:srgbClr val="0070C0"/>
                </a:solidFill>
              </a:rPr>
              <a:t>turbulent flow</a:t>
            </a:r>
            <a:r>
              <a:rPr lang="tr-TR" sz="2800" dirty="0">
                <a:solidFill>
                  <a:schemeClr val="tx2"/>
                </a:solidFill>
              </a:rPr>
              <a:t>) denir.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Bir silindirik boruda gerçekleşen </a:t>
            </a:r>
            <a:r>
              <a:rPr lang="tr-TR" sz="2800" dirty="0">
                <a:solidFill>
                  <a:srgbClr val="FF0000"/>
                </a:solidFill>
              </a:rPr>
              <a:t>türbülans akışta</a:t>
            </a:r>
            <a:r>
              <a:rPr lang="tr-TR" sz="2800" dirty="0"/>
              <a:t>, </a:t>
            </a:r>
            <a:r>
              <a:rPr lang="tr-TR" sz="2800" dirty="0">
                <a:solidFill>
                  <a:schemeClr val="tx2"/>
                </a:solidFill>
              </a:rPr>
              <a:t>sıvı boruyu aşarken, borunun merkez </a:t>
            </a:r>
            <a:r>
              <a:rPr lang="tr-TR" sz="2800" dirty="0">
                <a:solidFill>
                  <a:srgbClr val="7030A0"/>
                </a:solidFill>
              </a:rPr>
              <a:t>eksenine yerleştirilmiş bir parçacığın</a:t>
            </a:r>
            <a:r>
              <a:rPr lang="tr-TR" sz="2800" dirty="0">
                <a:solidFill>
                  <a:schemeClr val="tx2"/>
                </a:solidFill>
              </a:rPr>
              <a:t>, duvar ile eksen arasında ileriye-geriye hareket ederek boruyu kat ettiği gözlenir. 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sz="24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</a:pPr>
            <a:endParaRPr lang="tr-TR" sz="24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93829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dirty="0">
                <a:solidFill>
                  <a:srgbClr val="FF0000"/>
                </a:solidFill>
              </a:rPr>
              <a:t>Ödev (Gıda Mühendisliğine Giriş s99)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 fontScale="70000" lnSpcReduction="20000"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3300" dirty="0">
                <a:solidFill>
                  <a:schemeClr val="tx2"/>
                </a:solidFill>
              </a:rPr>
              <a:t>30 °C’de su 2 kg/s kütlesel akış hızı ile 2.5 cm çapında çelik borunun 30 </a:t>
            </a:r>
            <a:r>
              <a:rPr lang="tr-TR" sz="3300" dirty="0" err="1">
                <a:solidFill>
                  <a:schemeClr val="tx2"/>
                </a:solidFill>
              </a:rPr>
              <a:t>m’lik</a:t>
            </a:r>
            <a:r>
              <a:rPr lang="tr-TR" sz="3300" dirty="0">
                <a:solidFill>
                  <a:schemeClr val="tx2"/>
                </a:solidFill>
              </a:rPr>
              <a:t> kısmından pompalanıyor. Boruda sürtünme nedeniyle oluşan basınç kaybını hesaplayınız.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3300" dirty="0">
                <a:solidFill>
                  <a:schemeClr val="tx2"/>
                </a:solidFill>
              </a:rPr>
              <a:t>Verilenler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3300" dirty="0">
                <a:solidFill>
                  <a:schemeClr val="tx2"/>
                </a:solidFill>
              </a:rPr>
              <a:t>Yoğunluk (</a:t>
            </a:r>
            <a:r>
              <a:rPr lang="el-GR" sz="3300" dirty="0">
                <a:solidFill>
                  <a:schemeClr val="tx2"/>
                </a:solidFill>
                <a:latin typeface="Calibri" panose="020F0502020204030204" pitchFamily="34" charset="0"/>
              </a:rPr>
              <a:t>ρ</a:t>
            </a:r>
            <a:r>
              <a:rPr lang="tr-TR" sz="3300" dirty="0">
                <a:solidFill>
                  <a:schemeClr val="tx2"/>
                </a:solidFill>
              </a:rPr>
              <a:t>) = 995.7 kg/m</a:t>
            </a:r>
            <a:r>
              <a:rPr lang="tr-TR" sz="3300" baseline="30000" dirty="0">
                <a:solidFill>
                  <a:schemeClr val="tx2"/>
                </a:solidFill>
              </a:rPr>
              <a:t>3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3300" dirty="0">
                <a:solidFill>
                  <a:schemeClr val="tx2"/>
                </a:solidFill>
              </a:rPr>
              <a:t>Viskozite (</a:t>
            </a:r>
            <a:r>
              <a:rPr lang="el-GR" sz="3300" dirty="0">
                <a:solidFill>
                  <a:schemeClr val="tx2"/>
                </a:solidFill>
                <a:latin typeface="Comic Sans MS" panose="030F0702030302020204" pitchFamily="66" charset="0"/>
              </a:rPr>
              <a:t>μ</a:t>
            </a:r>
            <a:r>
              <a:rPr lang="tr-TR" sz="3300" dirty="0">
                <a:solidFill>
                  <a:schemeClr val="tx2"/>
                </a:solidFill>
              </a:rPr>
              <a:t>) = 792.377 x 10</a:t>
            </a:r>
            <a:r>
              <a:rPr lang="tr-TR" sz="3300" baseline="30000" dirty="0">
                <a:solidFill>
                  <a:schemeClr val="tx2"/>
                </a:solidFill>
              </a:rPr>
              <a:t>-6</a:t>
            </a:r>
            <a:r>
              <a:rPr lang="tr-TR" sz="3300" dirty="0">
                <a:solidFill>
                  <a:schemeClr val="tx2"/>
                </a:solidFill>
              </a:rPr>
              <a:t> </a:t>
            </a:r>
            <a:r>
              <a:rPr lang="tr-TR" sz="3300" dirty="0" err="1">
                <a:solidFill>
                  <a:schemeClr val="tx2"/>
                </a:solidFill>
              </a:rPr>
              <a:t>Pa</a:t>
            </a:r>
            <a:r>
              <a:rPr lang="tr-TR" sz="3300" dirty="0">
                <a:solidFill>
                  <a:schemeClr val="tx2"/>
                </a:solidFill>
              </a:rPr>
              <a:t> s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3300" dirty="0">
                <a:solidFill>
                  <a:schemeClr val="tx2"/>
                </a:solidFill>
              </a:rPr>
              <a:t>Borunun uzunluğu (L) = 30 m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3300" dirty="0">
                <a:solidFill>
                  <a:schemeClr val="tx2"/>
                </a:solidFill>
              </a:rPr>
              <a:t>Borunun çapı (D) = 2.5 cm = 0.025 m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3300" dirty="0">
                <a:solidFill>
                  <a:schemeClr val="tx2"/>
                </a:solidFill>
              </a:rPr>
              <a:t>Kütlesel akış hızı (m) = 2 kg/s</a:t>
            </a:r>
            <a:endParaRPr lang="en-US" sz="33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</a:pPr>
            <a:endParaRPr lang="tr-TR" sz="24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52000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sz="3600" dirty="0">
                <a:solidFill>
                  <a:srgbClr val="FF0000"/>
                </a:solidFill>
              </a:rPr>
              <a:t>Akış Tipleri</a:t>
            </a:r>
            <a:endParaRPr lang="tr-TR" sz="3600" dirty="0">
              <a:solidFill>
                <a:schemeClr val="tx2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marL="342900" indent="-342900"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800" dirty="0">
                <a:solidFill>
                  <a:srgbClr val="FF0000"/>
                </a:solidFill>
              </a:rPr>
              <a:t>Türbülanslı akımda </a:t>
            </a:r>
            <a:r>
              <a:rPr lang="tr-TR" sz="2800" dirty="0">
                <a:solidFill>
                  <a:schemeClr val="tx2"/>
                </a:solidFill>
              </a:rPr>
              <a:t>ise; sıvı partiküllerinin düzgün olmayan yörüngeler izleyerek hareket etmelerine ve yine </a:t>
            </a:r>
            <a:r>
              <a:rPr lang="tr-TR" sz="2800" dirty="0">
                <a:solidFill>
                  <a:srgbClr val="00B050"/>
                </a:solidFill>
              </a:rPr>
              <a:t>maksimum hızın eksende meydana</a:t>
            </a:r>
            <a:r>
              <a:rPr lang="tr-TR" sz="2800" dirty="0">
                <a:solidFill>
                  <a:schemeClr val="tx2"/>
                </a:solidFill>
              </a:rPr>
              <a:t> gelmesine karşın, hız dağılımı </a:t>
            </a:r>
            <a:r>
              <a:rPr lang="tr-TR" sz="2800" dirty="0" err="1">
                <a:solidFill>
                  <a:schemeClr val="tx2"/>
                </a:solidFill>
              </a:rPr>
              <a:t>laminer</a:t>
            </a:r>
            <a:r>
              <a:rPr lang="tr-TR" sz="2800" dirty="0">
                <a:solidFill>
                  <a:schemeClr val="tx2"/>
                </a:solidFill>
              </a:rPr>
              <a:t> akıma göre basık ve </a:t>
            </a:r>
            <a:r>
              <a:rPr lang="tr-TR" sz="2800" dirty="0" err="1">
                <a:solidFill>
                  <a:srgbClr val="0070C0"/>
                </a:solidFill>
              </a:rPr>
              <a:t>üniform</a:t>
            </a:r>
            <a:r>
              <a:rPr lang="tr-TR" sz="2800" dirty="0">
                <a:solidFill>
                  <a:schemeClr val="tx2"/>
                </a:solidFill>
              </a:rPr>
              <a:t> bir görüntüye sahip olmaktadır.</a:t>
            </a:r>
            <a:endParaRPr lang="en-US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</a:pPr>
            <a:endParaRPr lang="tr-TR" sz="24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3849722" y="4452169"/>
            <a:ext cx="4491037" cy="1500188"/>
            <a:chOff x="1003" y="2474"/>
            <a:chExt cx="3583" cy="1200"/>
          </a:xfrm>
        </p:grpSpPr>
        <p:pic>
          <p:nvPicPr>
            <p:cNvPr id="6" name="Picture 6" descr="cen72367_0802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6887"/>
            <a:stretch>
              <a:fillRect/>
            </a:stretch>
          </p:blipFill>
          <p:spPr bwMode="auto">
            <a:xfrm>
              <a:off x="1003" y="2474"/>
              <a:ext cx="3583" cy="1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2164" y="2484"/>
              <a:ext cx="917" cy="1108"/>
            </a:xfrm>
            <a:custGeom>
              <a:avLst/>
              <a:gdLst>
                <a:gd name="T0" fmla="*/ 0 w 917"/>
                <a:gd name="T1" fmla="*/ 0 h 1108"/>
                <a:gd name="T2" fmla="*/ 392 w 917"/>
                <a:gd name="T3" fmla="*/ 32 h 1108"/>
                <a:gd name="T4" fmla="*/ 512 w 917"/>
                <a:gd name="T5" fmla="*/ 80 h 1108"/>
                <a:gd name="T6" fmla="*/ 628 w 917"/>
                <a:gd name="T7" fmla="*/ 88 h 1108"/>
                <a:gd name="T8" fmla="*/ 564 w 917"/>
                <a:gd name="T9" fmla="*/ 124 h 1108"/>
                <a:gd name="T10" fmla="*/ 656 w 917"/>
                <a:gd name="T11" fmla="*/ 124 h 1108"/>
                <a:gd name="T12" fmla="*/ 612 w 917"/>
                <a:gd name="T13" fmla="*/ 164 h 1108"/>
                <a:gd name="T14" fmla="*/ 668 w 917"/>
                <a:gd name="T15" fmla="*/ 184 h 1108"/>
                <a:gd name="T16" fmla="*/ 700 w 917"/>
                <a:gd name="T17" fmla="*/ 196 h 1108"/>
                <a:gd name="T18" fmla="*/ 564 w 917"/>
                <a:gd name="T19" fmla="*/ 248 h 1108"/>
                <a:gd name="T20" fmla="*/ 852 w 917"/>
                <a:gd name="T21" fmla="*/ 232 h 1108"/>
                <a:gd name="T22" fmla="*/ 708 w 917"/>
                <a:gd name="T23" fmla="*/ 276 h 1108"/>
                <a:gd name="T24" fmla="*/ 684 w 917"/>
                <a:gd name="T25" fmla="*/ 328 h 1108"/>
                <a:gd name="T26" fmla="*/ 780 w 917"/>
                <a:gd name="T27" fmla="*/ 460 h 1108"/>
                <a:gd name="T28" fmla="*/ 908 w 917"/>
                <a:gd name="T29" fmla="*/ 484 h 1108"/>
                <a:gd name="T30" fmla="*/ 728 w 917"/>
                <a:gd name="T31" fmla="*/ 592 h 1108"/>
                <a:gd name="T32" fmla="*/ 844 w 917"/>
                <a:gd name="T33" fmla="*/ 664 h 1108"/>
                <a:gd name="T34" fmla="*/ 724 w 917"/>
                <a:gd name="T35" fmla="*/ 756 h 1108"/>
                <a:gd name="T36" fmla="*/ 780 w 917"/>
                <a:gd name="T37" fmla="*/ 756 h 1108"/>
                <a:gd name="T38" fmla="*/ 652 w 917"/>
                <a:gd name="T39" fmla="*/ 828 h 1108"/>
                <a:gd name="T40" fmla="*/ 708 w 917"/>
                <a:gd name="T41" fmla="*/ 908 h 1108"/>
                <a:gd name="T42" fmla="*/ 644 w 917"/>
                <a:gd name="T43" fmla="*/ 924 h 1108"/>
                <a:gd name="T44" fmla="*/ 516 w 917"/>
                <a:gd name="T45" fmla="*/ 960 h 1108"/>
                <a:gd name="T46" fmla="*/ 700 w 917"/>
                <a:gd name="T47" fmla="*/ 1012 h 1108"/>
                <a:gd name="T48" fmla="*/ 412 w 917"/>
                <a:gd name="T49" fmla="*/ 1036 h 1108"/>
                <a:gd name="T50" fmla="*/ 252 w 917"/>
                <a:gd name="T51" fmla="*/ 1068 h 1108"/>
                <a:gd name="T52" fmla="*/ 124 w 917"/>
                <a:gd name="T53" fmla="*/ 1104 h 1108"/>
                <a:gd name="T54" fmla="*/ 40 w 917"/>
                <a:gd name="T55" fmla="*/ 1092 h 1108"/>
                <a:gd name="T56" fmla="*/ 8 w 917"/>
                <a:gd name="T57" fmla="*/ 1104 h 1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17" h="1108">
                  <a:moveTo>
                    <a:pt x="0" y="0"/>
                  </a:moveTo>
                  <a:cubicBezTo>
                    <a:pt x="65" y="5"/>
                    <a:pt x="307" y="19"/>
                    <a:pt x="392" y="32"/>
                  </a:cubicBezTo>
                  <a:cubicBezTo>
                    <a:pt x="477" y="45"/>
                    <a:pt x="473" y="71"/>
                    <a:pt x="512" y="80"/>
                  </a:cubicBezTo>
                  <a:cubicBezTo>
                    <a:pt x="551" y="89"/>
                    <a:pt x="619" y="81"/>
                    <a:pt x="628" y="88"/>
                  </a:cubicBezTo>
                  <a:cubicBezTo>
                    <a:pt x="637" y="95"/>
                    <a:pt x="559" y="118"/>
                    <a:pt x="564" y="124"/>
                  </a:cubicBezTo>
                  <a:cubicBezTo>
                    <a:pt x="569" y="130"/>
                    <a:pt x="648" y="117"/>
                    <a:pt x="656" y="124"/>
                  </a:cubicBezTo>
                  <a:cubicBezTo>
                    <a:pt x="664" y="131"/>
                    <a:pt x="610" y="154"/>
                    <a:pt x="612" y="164"/>
                  </a:cubicBezTo>
                  <a:cubicBezTo>
                    <a:pt x="614" y="174"/>
                    <a:pt x="653" y="179"/>
                    <a:pt x="668" y="184"/>
                  </a:cubicBezTo>
                  <a:cubicBezTo>
                    <a:pt x="683" y="189"/>
                    <a:pt x="717" y="185"/>
                    <a:pt x="700" y="196"/>
                  </a:cubicBezTo>
                  <a:cubicBezTo>
                    <a:pt x="683" y="207"/>
                    <a:pt x="539" y="242"/>
                    <a:pt x="564" y="248"/>
                  </a:cubicBezTo>
                  <a:cubicBezTo>
                    <a:pt x="589" y="254"/>
                    <a:pt x="828" y="227"/>
                    <a:pt x="852" y="232"/>
                  </a:cubicBezTo>
                  <a:cubicBezTo>
                    <a:pt x="876" y="237"/>
                    <a:pt x="736" y="260"/>
                    <a:pt x="708" y="276"/>
                  </a:cubicBezTo>
                  <a:cubicBezTo>
                    <a:pt x="680" y="292"/>
                    <a:pt x="672" y="297"/>
                    <a:pt x="684" y="328"/>
                  </a:cubicBezTo>
                  <a:cubicBezTo>
                    <a:pt x="696" y="359"/>
                    <a:pt x="743" y="434"/>
                    <a:pt x="780" y="460"/>
                  </a:cubicBezTo>
                  <a:cubicBezTo>
                    <a:pt x="817" y="486"/>
                    <a:pt x="917" y="462"/>
                    <a:pt x="908" y="484"/>
                  </a:cubicBezTo>
                  <a:cubicBezTo>
                    <a:pt x="899" y="506"/>
                    <a:pt x="739" y="562"/>
                    <a:pt x="728" y="592"/>
                  </a:cubicBezTo>
                  <a:cubicBezTo>
                    <a:pt x="717" y="622"/>
                    <a:pt x="845" y="637"/>
                    <a:pt x="844" y="664"/>
                  </a:cubicBezTo>
                  <a:cubicBezTo>
                    <a:pt x="843" y="691"/>
                    <a:pt x="735" y="741"/>
                    <a:pt x="724" y="756"/>
                  </a:cubicBezTo>
                  <a:cubicBezTo>
                    <a:pt x="713" y="771"/>
                    <a:pt x="792" y="744"/>
                    <a:pt x="780" y="756"/>
                  </a:cubicBezTo>
                  <a:cubicBezTo>
                    <a:pt x="768" y="768"/>
                    <a:pt x="664" y="803"/>
                    <a:pt x="652" y="828"/>
                  </a:cubicBezTo>
                  <a:cubicBezTo>
                    <a:pt x="640" y="853"/>
                    <a:pt x="709" y="892"/>
                    <a:pt x="708" y="908"/>
                  </a:cubicBezTo>
                  <a:cubicBezTo>
                    <a:pt x="707" y="924"/>
                    <a:pt x="676" y="915"/>
                    <a:pt x="644" y="924"/>
                  </a:cubicBezTo>
                  <a:cubicBezTo>
                    <a:pt x="612" y="933"/>
                    <a:pt x="507" y="945"/>
                    <a:pt x="516" y="960"/>
                  </a:cubicBezTo>
                  <a:cubicBezTo>
                    <a:pt x="525" y="975"/>
                    <a:pt x="717" y="999"/>
                    <a:pt x="700" y="1012"/>
                  </a:cubicBezTo>
                  <a:cubicBezTo>
                    <a:pt x="683" y="1025"/>
                    <a:pt x="487" y="1027"/>
                    <a:pt x="412" y="1036"/>
                  </a:cubicBezTo>
                  <a:cubicBezTo>
                    <a:pt x="337" y="1045"/>
                    <a:pt x="300" y="1057"/>
                    <a:pt x="252" y="1068"/>
                  </a:cubicBezTo>
                  <a:cubicBezTo>
                    <a:pt x="204" y="1079"/>
                    <a:pt x="159" y="1100"/>
                    <a:pt x="124" y="1104"/>
                  </a:cubicBezTo>
                  <a:cubicBezTo>
                    <a:pt x="89" y="1108"/>
                    <a:pt x="59" y="1092"/>
                    <a:pt x="40" y="1092"/>
                  </a:cubicBezTo>
                  <a:cubicBezTo>
                    <a:pt x="21" y="1092"/>
                    <a:pt x="14" y="1098"/>
                    <a:pt x="8" y="110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2160" y="2484"/>
              <a:ext cx="919" cy="1108"/>
            </a:xfrm>
            <a:custGeom>
              <a:avLst/>
              <a:gdLst>
                <a:gd name="T0" fmla="*/ 0 w 919"/>
                <a:gd name="T1" fmla="*/ 0 h 1108"/>
                <a:gd name="T2" fmla="*/ 504 w 919"/>
                <a:gd name="T3" fmla="*/ 24 h 1108"/>
                <a:gd name="T4" fmla="*/ 512 w 919"/>
                <a:gd name="T5" fmla="*/ 80 h 1108"/>
                <a:gd name="T6" fmla="*/ 504 w 919"/>
                <a:gd name="T7" fmla="*/ 108 h 1108"/>
                <a:gd name="T8" fmla="*/ 564 w 919"/>
                <a:gd name="T9" fmla="*/ 124 h 1108"/>
                <a:gd name="T10" fmla="*/ 656 w 919"/>
                <a:gd name="T11" fmla="*/ 124 h 1108"/>
                <a:gd name="T12" fmla="*/ 688 w 919"/>
                <a:gd name="T13" fmla="*/ 148 h 1108"/>
                <a:gd name="T14" fmla="*/ 668 w 919"/>
                <a:gd name="T15" fmla="*/ 184 h 1108"/>
                <a:gd name="T16" fmla="*/ 700 w 919"/>
                <a:gd name="T17" fmla="*/ 196 h 1108"/>
                <a:gd name="T18" fmla="*/ 832 w 919"/>
                <a:gd name="T19" fmla="*/ 208 h 1108"/>
                <a:gd name="T20" fmla="*/ 852 w 919"/>
                <a:gd name="T21" fmla="*/ 232 h 1108"/>
                <a:gd name="T22" fmla="*/ 640 w 919"/>
                <a:gd name="T23" fmla="*/ 328 h 1108"/>
                <a:gd name="T24" fmla="*/ 840 w 919"/>
                <a:gd name="T25" fmla="*/ 360 h 1108"/>
                <a:gd name="T26" fmla="*/ 780 w 919"/>
                <a:gd name="T27" fmla="*/ 460 h 1108"/>
                <a:gd name="T28" fmla="*/ 908 w 919"/>
                <a:gd name="T29" fmla="*/ 484 h 1108"/>
                <a:gd name="T30" fmla="*/ 848 w 919"/>
                <a:gd name="T31" fmla="*/ 696 h 1108"/>
                <a:gd name="T32" fmla="*/ 672 w 919"/>
                <a:gd name="T33" fmla="*/ 692 h 1108"/>
                <a:gd name="T34" fmla="*/ 724 w 919"/>
                <a:gd name="T35" fmla="*/ 756 h 1108"/>
                <a:gd name="T36" fmla="*/ 780 w 919"/>
                <a:gd name="T37" fmla="*/ 756 h 1108"/>
                <a:gd name="T38" fmla="*/ 784 w 919"/>
                <a:gd name="T39" fmla="*/ 840 h 1108"/>
                <a:gd name="T40" fmla="*/ 708 w 919"/>
                <a:gd name="T41" fmla="*/ 908 h 1108"/>
                <a:gd name="T42" fmla="*/ 568 w 919"/>
                <a:gd name="T43" fmla="*/ 948 h 1108"/>
                <a:gd name="T44" fmla="*/ 516 w 919"/>
                <a:gd name="T45" fmla="*/ 960 h 1108"/>
                <a:gd name="T46" fmla="*/ 456 w 919"/>
                <a:gd name="T47" fmla="*/ 1024 h 1108"/>
                <a:gd name="T48" fmla="*/ 412 w 919"/>
                <a:gd name="T49" fmla="*/ 1036 h 1108"/>
                <a:gd name="T50" fmla="*/ 252 w 919"/>
                <a:gd name="T51" fmla="*/ 1068 h 1108"/>
                <a:gd name="T52" fmla="*/ 124 w 919"/>
                <a:gd name="T53" fmla="*/ 1104 h 1108"/>
                <a:gd name="T54" fmla="*/ 40 w 919"/>
                <a:gd name="T55" fmla="*/ 1092 h 1108"/>
                <a:gd name="T56" fmla="*/ 8 w 919"/>
                <a:gd name="T57" fmla="*/ 1104 h 1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19" h="1108">
                  <a:moveTo>
                    <a:pt x="0" y="0"/>
                  </a:moveTo>
                  <a:cubicBezTo>
                    <a:pt x="209" y="5"/>
                    <a:pt x="419" y="11"/>
                    <a:pt x="504" y="24"/>
                  </a:cubicBezTo>
                  <a:cubicBezTo>
                    <a:pt x="589" y="37"/>
                    <a:pt x="512" y="66"/>
                    <a:pt x="512" y="80"/>
                  </a:cubicBezTo>
                  <a:cubicBezTo>
                    <a:pt x="512" y="94"/>
                    <a:pt x="495" y="101"/>
                    <a:pt x="504" y="108"/>
                  </a:cubicBezTo>
                  <a:cubicBezTo>
                    <a:pt x="513" y="115"/>
                    <a:pt x="539" y="121"/>
                    <a:pt x="564" y="124"/>
                  </a:cubicBezTo>
                  <a:cubicBezTo>
                    <a:pt x="589" y="127"/>
                    <a:pt x="635" y="120"/>
                    <a:pt x="656" y="124"/>
                  </a:cubicBezTo>
                  <a:cubicBezTo>
                    <a:pt x="677" y="128"/>
                    <a:pt x="686" y="138"/>
                    <a:pt x="688" y="148"/>
                  </a:cubicBezTo>
                  <a:cubicBezTo>
                    <a:pt x="690" y="158"/>
                    <a:pt x="666" y="176"/>
                    <a:pt x="668" y="184"/>
                  </a:cubicBezTo>
                  <a:cubicBezTo>
                    <a:pt x="670" y="192"/>
                    <a:pt x="673" y="192"/>
                    <a:pt x="700" y="196"/>
                  </a:cubicBezTo>
                  <a:cubicBezTo>
                    <a:pt x="727" y="200"/>
                    <a:pt x="807" y="202"/>
                    <a:pt x="832" y="208"/>
                  </a:cubicBezTo>
                  <a:cubicBezTo>
                    <a:pt x="857" y="214"/>
                    <a:pt x="884" y="212"/>
                    <a:pt x="852" y="232"/>
                  </a:cubicBezTo>
                  <a:cubicBezTo>
                    <a:pt x="820" y="252"/>
                    <a:pt x="642" y="307"/>
                    <a:pt x="640" y="328"/>
                  </a:cubicBezTo>
                  <a:cubicBezTo>
                    <a:pt x="638" y="349"/>
                    <a:pt x="817" y="338"/>
                    <a:pt x="840" y="360"/>
                  </a:cubicBezTo>
                  <a:cubicBezTo>
                    <a:pt x="863" y="382"/>
                    <a:pt x="769" y="439"/>
                    <a:pt x="780" y="460"/>
                  </a:cubicBezTo>
                  <a:cubicBezTo>
                    <a:pt x="791" y="481"/>
                    <a:pt x="897" y="445"/>
                    <a:pt x="908" y="484"/>
                  </a:cubicBezTo>
                  <a:cubicBezTo>
                    <a:pt x="919" y="523"/>
                    <a:pt x="887" y="661"/>
                    <a:pt x="848" y="696"/>
                  </a:cubicBezTo>
                  <a:cubicBezTo>
                    <a:pt x="809" y="731"/>
                    <a:pt x="693" y="682"/>
                    <a:pt x="672" y="692"/>
                  </a:cubicBezTo>
                  <a:cubicBezTo>
                    <a:pt x="651" y="702"/>
                    <a:pt x="706" y="745"/>
                    <a:pt x="724" y="756"/>
                  </a:cubicBezTo>
                  <a:cubicBezTo>
                    <a:pt x="742" y="767"/>
                    <a:pt x="770" y="742"/>
                    <a:pt x="780" y="756"/>
                  </a:cubicBezTo>
                  <a:cubicBezTo>
                    <a:pt x="790" y="770"/>
                    <a:pt x="796" y="815"/>
                    <a:pt x="784" y="840"/>
                  </a:cubicBezTo>
                  <a:cubicBezTo>
                    <a:pt x="772" y="865"/>
                    <a:pt x="744" y="890"/>
                    <a:pt x="708" y="908"/>
                  </a:cubicBezTo>
                  <a:cubicBezTo>
                    <a:pt x="672" y="926"/>
                    <a:pt x="600" y="939"/>
                    <a:pt x="568" y="948"/>
                  </a:cubicBezTo>
                  <a:cubicBezTo>
                    <a:pt x="536" y="957"/>
                    <a:pt x="535" y="947"/>
                    <a:pt x="516" y="960"/>
                  </a:cubicBezTo>
                  <a:cubicBezTo>
                    <a:pt x="497" y="973"/>
                    <a:pt x="473" y="1011"/>
                    <a:pt x="456" y="1024"/>
                  </a:cubicBezTo>
                  <a:cubicBezTo>
                    <a:pt x="439" y="1037"/>
                    <a:pt x="446" y="1029"/>
                    <a:pt x="412" y="1036"/>
                  </a:cubicBezTo>
                  <a:cubicBezTo>
                    <a:pt x="378" y="1043"/>
                    <a:pt x="300" y="1057"/>
                    <a:pt x="252" y="1068"/>
                  </a:cubicBezTo>
                  <a:cubicBezTo>
                    <a:pt x="204" y="1079"/>
                    <a:pt x="159" y="1100"/>
                    <a:pt x="124" y="1104"/>
                  </a:cubicBezTo>
                  <a:cubicBezTo>
                    <a:pt x="89" y="1108"/>
                    <a:pt x="59" y="1092"/>
                    <a:pt x="40" y="1092"/>
                  </a:cubicBezTo>
                  <a:cubicBezTo>
                    <a:pt x="21" y="1092"/>
                    <a:pt x="14" y="1098"/>
                    <a:pt x="8" y="110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3306" y="2551"/>
              <a:ext cx="744" cy="5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tr-TR" altLang="tr-TR"/>
                <a:t>Anlık</a:t>
              </a:r>
              <a:br>
                <a:rPr lang="en-US" altLang="tr-TR"/>
              </a:br>
              <a:r>
                <a:rPr lang="en-US" altLang="tr-TR"/>
                <a:t>profil</a:t>
              </a:r>
              <a:r>
                <a:rPr lang="tr-TR" altLang="tr-TR"/>
                <a:t>l</a:t>
              </a:r>
              <a:r>
                <a:rPr lang="en-US" altLang="tr-TR"/>
                <a:t>e</a:t>
              </a:r>
              <a:r>
                <a:rPr lang="tr-TR" altLang="tr-TR"/>
                <a:t>r</a:t>
              </a:r>
              <a:endParaRPr lang="en-US" altLang="tr-TR"/>
            </a:p>
          </p:txBody>
        </p:sp>
        <p:sp>
          <p:nvSpPr>
            <p:cNvPr id="10" name="Line 10"/>
            <p:cNvSpPr>
              <a:spLocks noChangeShapeType="1"/>
            </p:cNvSpPr>
            <p:nvPr/>
          </p:nvSpPr>
          <p:spPr bwMode="auto">
            <a:xfrm flipH="1">
              <a:off x="3012" y="2672"/>
              <a:ext cx="268" cy="1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2150726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sz="3600" dirty="0">
                <a:solidFill>
                  <a:srgbClr val="FF0000"/>
                </a:solidFill>
              </a:rPr>
              <a:t>Akış Tipleri</a:t>
            </a:r>
            <a:endParaRPr lang="tr-TR" sz="3600" dirty="0">
              <a:solidFill>
                <a:schemeClr val="tx2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Düzgün akış ile çalkantılı akış arasında yer alan akış tipine, </a:t>
            </a:r>
            <a:r>
              <a:rPr lang="tr-TR" sz="2800" dirty="0"/>
              <a:t>"</a:t>
            </a:r>
            <a:r>
              <a:rPr lang="tr-TR" sz="2800" dirty="0">
                <a:solidFill>
                  <a:srgbClr val="FF0000"/>
                </a:solidFill>
              </a:rPr>
              <a:t>geçiş aşaması akış</a:t>
            </a:r>
            <a:r>
              <a:rPr lang="tr-TR" sz="2800" dirty="0">
                <a:solidFill>
                  <a:schemeClr val="tx2"/>
                </a:solidFill>
              </a:rPr>
              <a:t>" (</a:t>
            </a:r>
            <a:r>
              <a:rPr lang="en-US" sz="2800" dirty="0">
                <a:solidFill>
                  <a:schemeClr val="tx2"/>
                </a:solidFill>
              </a:rPr>
              <a:t>transition flow</a:t>
            </a:r>
            <a:r>
              <a:rPr lang="tr-TR" sz="2800" dirty="0">
                <a:solidFill>
                  <a:schemeClr val="tx2"/>
                </a:solidFill>
              </a:rPr>
              <a:t>) denir.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Akış niteliğinin değiştiği hıza ise </a:t>
            </a:r>
            <a:r>
              <a:rPr lang="tr-TR" sz="2800" dirty="0"/>
              <a:t>"</a:t>
            </a:r>
            <a:r>
              <a:rPr lang="tr-TR" sz="2800" dirty="0">
                <a:solidFill>
                  <a:srgbClr val="FF0000"/>
                </a:solidFill>
              </a:rPr>
              <a:t>kritik hız</a:t>
            </a:r>
            <a:r>
              <a:rPr lang="tr-TR" sz="2800" dirty="0"/>
              <a:t>" </a:t>
            </a:r>
            <a:r>
              <a:rPr lang="tr-TR" sz="2800" dirty="0">
                <a:solidFill>
                  <a:schemeClr val="tx2"/>
                </a:solidFill>
              </a:rPr>
              <a:t>denir.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  <a:hlinkClick r:id="rId2" action="ppaction://hlinkfile"/>
              </a:rPr>
              <a:t>Film1</a:t>
            </a:r>
            <a:endParaRPr lang="tr-TR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  <a:hlinkClick r:id="rId2" action="ppaction://hlinkfile"/>
              </a:rPr>
              <a:t>Film2</a:t>
            </a:r>
            <a:endParaRPr lang="tr-TR" sz="2800" dirty="0">
              <a:solidFill>
                <a:schemeClr val="tx2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760570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pic>
        <p:nvPicPr>
          <p:cNvPr id="6" name="Reynolds Apparatus (Vertical Mode)">
            <a:hlinkClick r:id="" action="ppaction://media"/>
            <a:extLst>
              <a:ext uri="{FF2B5EF4-FFF2-40B4-BE49-F238E27FC236}">
                <a16:creationId xmlns:a16="http://schemas.microsoft.com/office/drawing/2014/main" id="{7D4C8DCD-0D95-4518-94D2-61BBD470D42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53381" y="76199"/>
            <a:ext cx="7939548" cy="5954661"/>
          </a:xfrm>
        </p:spPr>
      </p:pic>
    </p:spTree>
    <p:extLst>
      <p:ext uri="{BB962C8B-B14F-4D97-AF65-F5344CB8AC3E}">
        <p14:creationId xmlns:p14="http://schemas.microsoft.com/office/powerpoint/2010/main" val="2565855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82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0</TotalTime>
  <Words>2184</Words>
  <Application>Microsoft Office PowerPoint</Application>
  <PresentationFormat>Widescreen</PresentationFormat>
  <Paragraphs>297</Paragraphs>
  <Slides>60</Slides>
  <Notes>2</Notes>
  <HiddenSlides>0</HiddenSlides>
  <MMClips>1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60</vt:i4>
      </vt:variant>
    </vt:vector>
  </HeadingPairs>
  <TitlesOfParts>
    <vt:vector size="74" baseType="lpstr">
      <vt:lpstr>Arial</vt:lpstr>
      <vt:lpstr>Calibri</vt:lpstr>
      <vt:lpstr>Cambria Math</vt:lpstr>
      <vt:lpstr>Comic Sans MS</vt:lpstr>
      <vt:lpstr>Euphemia</vt:lpstr>
      <vt:lpstr>Helvetica</vt:lpstr>
      <vt:lpstr>Kozuka Gothic Pr6N B</vt:lpstr>
      <vt:lpstr>Plantagenet Cherokee</vt:lpstr>
      <vt:lpstr>Symbol</vt:lpstr>
      <vt:lpstr>Times New Roman</vt:lpstr>
      <vt:lpstr>Wingdings</vt:lpstr>
      <vt:lpstr>Academic Literature 16x9</vt:lpstr>
      <vt:lpstr>Denklem</vt:lpstr>
      <vt:lpstr>Equation</vt:lpstr>
      <vt:lpstr>GDM 403  Temel İşlemler Uygulamaları Borularda Akış ve  Basınç Düşmesi  </vt:lpstr>
      <vt:lpstr>Bu hafta : Borularda Akış ve Basınç Düşmesi </vt:lpstr>
      <vt:lpstr>Akış Tipleri</vt:lpstr>
      <vt:lpstr>Akış Tipleri</vt:lpstr>
      <vt:lpstr>Akış Tipleri</vt:lpstr>
      <vt:lpstr>Akış Tipleri</vt:lpstr>
      <vt:lpstr>Akış Tipleri</vt:lpstr>
      <vt:lpstr>Akış Tipleri</vt:lpstr>
      <vt:lpstr>PowerPoint Presentation</vt:lpstr>
      <vt:lpstr>Reynolds Sayısı</vt:lpstr>
      <vt:lpstr>Reynolds Sayısı</vt:lpstr>
      <vt:lpstr>Reynolds Sayısı</vt:lpstr>
      <vt:lpstr>Reynolds Sayısı</vt:lpstr>
      <vt:lpstr>Reynolds Sayısı</vt:lpstr>
      <vt:lpstr>Basınç Düşmesi</vt:lpstr>
      <vt:lpstr>Basınç Düşmesi</vt:lpstr>
      <vt:lpstr>Basınç Düşmesi</vt:lpstr>
      <vt:lpstr>Akış Kayıplarının Nedenleri</vt:lpstr>
      <vt:lpstr>Akış Kayıplarının Nedenleri</vt:lpstr>
      <vt:lpstr>Akış Kayıplarının Nedenleri</vt:lpstr>
      <vt:lpstr>Akış Kayıplarının Nedenleri</vt:lpstr>
      <vt:lpstr>Akış Kayıplarının Nedenleri</vt:lpstr>
      <vt:lpstr>Basınç Kayıplarının En Aza İndirilmesi</vt:lpstr>
      <vt:lpstr>Basınç Kayıplarının En Aza İndirilmesi</vt:lpstr>
      <vt:lpstr>Basınç Kayıplarının En Aza İndirilmesi</vt:lpstr>
      <vt:lpstr>Akış kayıpları şu yollarla azaltılabilir</vt:lpstr>
      <vt:lpstr>Akış kayıpları şu yollarla azaltılabilir</vt:lpstr>
      <vt:lpstr>Borularda Başlıca (Majör) Akış Kayıpları</vt:lpstr>
      <vt:lpstr>Borularda Başlıca (Majör) Akış Kayıpları</vt:lpstr>
      <vt:lpstr>Borularda Başlıca (Majör) Akış Kayıpları</vt:lpstr>
      <vt:lpstr>Borularda Başlıca (Majör) Akış Kayıpları</vt:lpstr>
      <vt:lpstr>Örnek 1</vt:lpstr>
      <vt:lpstr>Çözüm</vt:lpstr>
      <vt:lpstr>Çözüm</vt:lpstr>
      <vt:lpstr>Örnek 2</vt:lpstr>
      <vt:lpstr>Çözüm</vt:lpstr>
      <vt:lpstr>Çözüm</vt:lpstr>
      <vt:lpstr>Çözüm</vt:lpstr>
      <vt:lpstr>Sürtünme Faktörünün Hesaplanması</vt:lpstr>
      <vt:lpstr>Sürtünme Faktörünün Hesaplanması</vt:lpstr>
      <vt:lpstr>PowerPoint Presentation</vt:lpstr>
      <vt:lpstr>Sürtünme Faktörünün Hesaplanması</vt:lpstr>
      <vt:lpstr>Sürtünme Faktörünün Hesaplanması</vt:lpstr>
      <vt:lpstr>PowerPoint Presentation</vt:lpstr>
      <vt:lpstr>Sürtünme Faktörünün Hesaplanması</vt:lpstr>
      <vt:lpstr>PowerPoint Presentation</vt:lpstr>
      <vt:lpstr>Sürtünme Faktörünün Hesaplanması</vt:lpstr>
      <vt:lpstr>Sürtünme Faktörünün Hesaplanması</vt:lpstr>
      <vt:lpstr>Sürtünme Faktörünün Hesaplanması</vt:lpstr>
      <vt:lpstr>Sürtünme Faktörünün Hesaplanması</vt:lpstr>
      <vt:lpstr>Örnek 3</vt:lpstr>
      <vt:lpstr>Çözüm</vt:lpstr>
      <vt:lpstr>Çözüm</vt:lpstr>
      <vt:lpstr>Çözüm</vt:lpstr>
      <vt:lpstr>PowerPoint Presentation</vt:lpstr>
      <vt:lpstr>Çözüm</vt:lpstr>
      <vt:lpstr>PowerPoint Presentation</vt:lpstr>
      <vt:lpstr>Çözüm</vt:lpstr>
      <vt:lpstr>Çözüm</vt:lpstr>
      <vt:lpstr>Ödev (Gıda Mühendisliğine Giriş s99)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>Farhan Alfin</cp:lastModifiedBy>
  <cp:revision>2</cp:revision>
  <dcterms:created xsi:type="dcterms:W3CDTF">2015-09-10T07:29:22Z</dcterms:created>
  <dcterms:modified xsi:type="dcterms:W3CDTF">2026-04-07T06:37:41Z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TC034313809991</vt:lpwstr>
  </property>
</Properties>
</file>