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2"/>
  </p:sldMasterIdLst>
  <p:notesMasterIdLst>
    <p:notesMasterId r:id="rId47"/>
  </p:notesMasterIdLst>
  <p:handoutMasterIdLst>
    <p:handoutMasterId r:id="rId48"/>
  </p:handoutMasterIdLst>
  <p:sldIdLst>
    <p:sldId id="256" r:id="rId3"/>
    <p:sldId id="312" r:id="rId4"/>
    <p:sldId id="418" r:id="rId5"/>
    <p:sldId id="419" r:id="rId6"/>
    <p:sldId id="470" r:id="rId7"/>
    <p:sldId id="471" r:id="rId8"/>
    <p:sldId id="422" r:id="rId9"/>
    <p:sldId id="424" r:id="rId10"/>
    <p:sldId id="472" r:id="rId11"/>
    <p:sldId id="473" r:id="rId12"/>
    <p:sldId id="474" r:id="rId13"/>
    <p:sldId id="475" r:id="rId14"/>
    <p:sldId id="476" r:id="rId15"/>
    <p:sldId id="477" r:id="rId16"/>
    <p:sldId id="432" r:id="rId17"/>
    <p:sldId id="434" r:id="rId18"/>
    <p:sldId id="435" r:id="rId19"/>
    <p:sldId id="436" r:id="rId20"/>
    <p:sldId id="437" r:id="rId21"/>
    <p:sldId id="439" r:id="rId22"/>
    <p:sldId id="438" r:id="rId23"/>
    <p:sldId id="440" r:id="rId24"/>
    <p:sldId id="478" r:id="rId25"/>
    <p:sldId id="442" r:id="rId26"/>
    <p:sldId id="463" r:id="rId27"/>
    <p:sldId id="464" r:id="rId28"/>
    <p:sldId id="465" r:id="rId29"/>
    <p:sldId id="466" r:id="rId30"/>
    <p:sldId id="467" r:id="rId31"/>
    <p:sldId id="468" r:id="rId32"/>
    <p:sldId id="443" r:id="rId33"/>
    <p:sldId id="444" r:id="rId34"/>
    <p:sldId id="479" r:id="rId35"/>
    <p:sldId id="480" r:id="rId36"/>
    <p:sldId id="481" r:id="rId37"/>
    <p:sldId id="482" r:id="rId38"/>
    <p:sldId id="484" r:id="rId39"/>
    <p:sldId id="458" r:id="rId40"/>
    <p:sldId id="469" r:id="rId41"/>
    <p:sldId id="460" r:id="rId42"/>
    <p:sldId id="461" r:id="rId43"/>
    <p:sldId id="462" r:id="rId44"/>
    <p:sldId id="456" r:id="rId45"/>
    <p:sldId id="483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80" autoAdjust="0"/>
  </p:normalViewPr>
  <p:slideViewPr>
    <p:cSldViewPr snapToGrid="0" showGuides="1">
      <p:cViewPr varScale="1">
        <p:scale>
          <a:sx n="48" d="100"/>
          <a:sy n="48" d="100"/>
        </p:scale>
        <p:origin x="67" y="70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35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New\Avrasya\Dersler\G&#252;z%20Yar&#305;y&#305;l\Reaksiyon%20Kinati&#287;i\New%20Microsoft%20Excel%20Workshe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New\Avrasya\Dersler\G&#252;z%20Yar&#305;y&#305;l\Reaksiyon%20Kinati&#287;i\New%20Microsoft%20Excel%20Workshee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New\Avrasya\Dersler\G&#252;z%20Yar&#305;y&#305;l\Reaksiyon%20Kinati&#287;i\New%20Microsoft%20Excel%20Workshee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New\Avrasya\Dersler\G&#252;z%20Yar&#305;y&#305;l\Reaksiyon%20Kinati&#287;i\New%20Microsoft%20Excel%20Worksheet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New\Avrasya\Dersler\G&#252;z%20Yar&#305;y&#305;l\Reaksiyon%20Kinati&#287;i\New%20Microsoft%20Excel%20Worksheet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New\Avrasya\Dersler\G&#252;z%20Yar&#305;y&#305;l\Reaksiyon%20Kinati&#287;i\New%20Microsoft%20Excel%20Worksheet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ورقة1!$B$1</c:f>
              <c:strCache>
                <c:ptCount val="1"/>
                <c:pt idx="0">
                  <c:v>C-vitamini konsantrasyonu (mg/100 g)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ورقة1!$A$2:$A$10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ورقة1!$B$2:$B$10</c:f>
              <c:numCache>
                <c:formatCode>General</c:formatCode>
                <c:ptCount val="9"/>
                <c:pt idx="0">
                  <c:v>45</c:v>
                </c:pt>
                <c:pt idx="1">
                  <c:v>42</c:v>
                </c:pt>
                <c:pt idx="2">
                  <c:v>35</c:v>
                </c:pt>
                <c:pt idx="3">
                  <c:v>32.5</c:v>
                </c:pt>
                <c:pt idx="4">
                  <c:v>25</c:v>
                </c:pt>
                <c:pt idx="5">
                  <c:v>21</c:v>
                </c:pt>
                <c:pt idx="6">
                  <c:v>17.5</c:v>
                </c:pt>
                <c:pt idx="7">
                  <c:v>12.5</c:v>
                </c:pt>
                <c:pt idx="8">
                  <c:v>10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B45-4954-A1DE-272FFF8451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82185263"/>
        <c:axId val="1281581711"/>
      </c:scatterChart>
      <c:valAx>
        <c:axId val="128218526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Text" lastClr="000000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tr-TR"/>
                  <a:t>Depolama süreleri (ay)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281581711"/>
        <c:crosses val="autoZero"/>
        <c:crossBetween val="midCat"/>
      </c:valAx>
      <c:valAx>
        <c:axId val="12815817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Text" lastClr="000000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tr-TR"/>
                  <a:t>C-vitamini konsantrasyonu (mg/100 g)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282185263"/>
        <c:crosses val="autoZero"/>
        <c:crossBetween val="midCat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tx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tr-T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ورقة1!$B$1</c:f>
              <c:strCache>
                <c:ptCount val="1"/>
                <c:pt idx="0">
                  <c:v>C-vitamini konsantrasyonu (mg/100 g)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ورقة1!$A$2:$A$10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ورقة1!$B$2:$B$10</c:f>
              <c:numCache>
                <c:formatCode>General</c:formatCode>
                <c:ptCount val="9"/>
                <c:pt idx="0">
                  <c:v>45</c:v>
                </c:pt>
                <c:pt idx="1">
                  <c:v>42</c:v>
                </c:pt>
                <c:pt idx="2">
                  <c:v>35</c:v>
                </c:pt>
                <c:pt idx="3">
                  <c:v>32.5</c:v>
                </c:pt>
                <c:pt idx="4">
                  <c:v>25</c:v>
                </c:pt>
                <c:pt idx="5">
                  <c:v>21</c:v>
                </c:pt>
                <c:pt idx="6">
                  <c:v>17.5</c:v>
                </c:pt>
                <c:pt idx="7">
                  <c:v>12.5</c:v>
                </c:pt>
                <c:pt idx="8">
                  <c:v>10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318-4C7E-A43D-49AAE7E588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82185263"/>
        <c:axId val="1281581711"/>
      </c:scatterChart>
      <c:valAx>
        <c:axId val="128218526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Text" lastClr="000000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tr-TR"/>
                  <a:t>Depolama süreleri (ay)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281581711"/>
        <c:crosses val="autoZero"/>
        <c:crossBetween val="midCat"/>
      </c:valAx>
      <c:valAx>
        <c:axId val="12815817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Text" lastClr="000000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tr-TR"/>
                  <a:t>C-vitamini konsantrasyonu (mg/100 g)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282185263"/>
        <c:crosses val="autoZero"/>
        <c:crossBetween val="midCat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tx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tr-T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ورقة1!$B$1</c:f>
              <c:strCache>
                <c:ptCount val="1"/>
                <c:pt idx="0">
                  <c:v>C-vitamini konsantrasyonu (mg/100 g)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ورقة1!$A$2:$A$10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ورقة1!$B$2:$B$10</c:f>
              <c:numCache>
                <c:formatCode>General</c:formatCode>
                <c:ptCount val="9"/>
                <c:pt idx="0">
                  <c:v>45</c:v>
                </c:pt>
                <c:pt idx="1">
                  <c:v>42</c:v>
                </c:pt>
                <c:pt idx="2">
                  <c:v>35</c:v>
                </c:pt>
                <c:pt idx="3">
                  <c:v>32.5</c:v>
                </c:pt>
                <c:pt idx="4">
                  <c:v>25</c:v>
                </c:pt>
                <c:pt idx="5">
                  <c:v>21</c:v>
                </c:pt>
                <c:pt idx="6">
                  <c:v>17.5</c:v>
                </c:pt>
                <c:pt idx="7">
                  <c:v>12.5</c:v>
                </c:pt>
                <c:pt idx="8">
                  <c:v>10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FCC-41F8-87A9-F46DD8108328}"/>
            </c:ext>
          </c:extLst>
        </c:ser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ysClr val="window" lastClr="FFFFFF"/>
                </a:solidFill>
                <a:ln w="9525">
                  <a:solidFill>
                    <a:schemeClr val="accent2"/>
                  </a:solidFill>
                  <a:round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7FCC-41F8-87A9-F46DD8108328}"/>
              </c:ext>
            </c:extLst>
          </c:dPt>
          <c:dPt>
            <c:idx val="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7FCC-41F8-87A9-F46DD8108328}"/>
              </c:ext>
            </c:extLst>
          </c:dPt>
          <c:xVal>
            <c:numRef>
              <c:f>ورقة1!$A$2:$A$10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ورقة1!$C$2:$C$10</c:f>
              <c:numCache>
                <c:formatCode>General</c:formatCode>
                <c:ptCount val="9"/>
                <c:pt idx="0">
                  <c:v>45.05555555555555</c:v>
                </c:pt>
                <c:pt idx="8">
                  <c:v>8.3888888888888857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7FCC-41F8-87A9-F46DD8108328}"/>
            </c:ext>
          </c:extLst>
        </c:ser>
        <c:ser>
          <c:idx val="2"/>
          <c:order val="2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xVal>
            <c:numRef>
              <c:f>ورقة1!$A$2:$A$10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ورقة1!$D$2:$D$10</c:f>
              <c:numCache>
                <c:formatCode>General</c:formatCode>
                <c:ptCount val="9"/>
                <c:pt idx="2">
                  <c:v>35</c:v>
                </c:pt>
                <c:pt idx="6">
                  <c:v>17.5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7FCC-41F8-87A9-F46DD8108328}"/>
            </c:ext>
          </c:extLst>
        </c:ser>
        <c:ser>
          <c:idx val="3"/>
          <c:order val="3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4"/>
                </a:solidFill>
                <a:round/>
              </a:ln>
              <a:effectLst/>
            </c:spPr>
          </c:marker>
          <c:xVal>
            <c:numRef>
              <c:f>ورقة1!$A$2:$A$10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ورقة1!$E$2:$E$10</c:f>
              <c:numCache>
                <c:formatCode>General</c:formatCode>
                <c:ptCount val="9"/>
                <c:pt idx="1">
                  <c:v>42</c:v>
                </c:pt>
                <c:pt idx="7">
                  <c:v>12.5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7FCC-41F8-87A9-F46DD81083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82185263"/>
        <c:axId val="1281581711"/>
      </c:scatterChart>
      <c:valAx>
        <c:axId val="128218526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Text" lastClr="000000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tr-TR"/>
                  <a:t>Depolama süreleri (ay)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281581711"/>
        <c:crosses val="autoZero"/>
        <c:crossBetween val="midCat"/>
      </c:valAx>
      <c:valAx>
        <c:axId val="12815817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Text" lastClr="000000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tr-TR"/>
                  <a:t>C-vitamini konsantrasyonu (mg/100 g)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282185263"/>
        <c:crosses val="autoZero"/>
        <c:crossBetween val="midCat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tx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tr-T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ورقة1!$B$1</c:f>
              <c:strCache>
                <c:ptCount val="1"/>
                <c:pt idx="0">
                  <c:v>C-vitamini konsantrasyonu (mg/100 g)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ورقة1!$A$2:$A$10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ورقة1!$B$2:$B$10</c:f>
              <c:numCache>
                <c:formatCode>General</c:formatCode>
                <c:ptCount val="9"/>
                <c:pt idx="0">
                  <c:v>45</c:v>
                </c:pt>
                <c:pt idx="1">
                  <c:v>42</c:v>
                </c:pt>
                <c:pt idx="2">
                  <c:v>35</c:v>
                </c:pt>
                <c:pt idx="3">
                  <c:v>32.5</c:v>
                </c:pt>
                <c:pt idx="4">
                  <c:v>25</c:v>
                </c:pt>
                <c:pt idx="5">
                  <c:v>21</c:v>
                </c:pt>
                <c:pt idx="6">
                  <c:v>17.5</c:v>
                </c:pt>
                <c:pt idx="7">
                  <c:v>12.5</c:v>
                </c:pt>
                <c:pt idx="8">
                  <c:v>10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FCC-41F8-87A9-F46DD8108328}"/>
            </c:ext>
          </c:extLst>
        </c:ser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ysClr val="window" lastClr="FFFFFF"/>
                </a:solidFill>
                <a:ln w="9525">
                  <a:solidFill>
                    <a:schemeClr val="accent2"/>
                  </a:solidFill>
                  <a:round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7FCC-41F8-87A9-F46DD8108328}"/>
              </c:ext>
            </c:extLst>
          </c:dPt>
          <c:dPt>
            <c:idx val="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7FCC-41F8-87A9-F46DD8108328}"/>
              </c:ext>
            </c:extLst>
          </c:dPt>
          <c:xVal>
            <c:numRef>
              <c:f>ورقة1!$A$2:$A$10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ورقة1!$C$2:$C$10</c:f>
              <c:numCache>
                <c:formatCode>General</c:formatCode>
                <c:ptCount val="9"/>
                <c:pt idx="0">
                  <c:v>45.05555555555555</c:v>
                </c:pt>
                <c:pt idx="8">
                  <c:v>8.3888888888888857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7FCC-41F8-87A9-F46DD8108328}"/>
            </c:ext>
          </c:extLst>
        </c:ser>
        <c:ser>
          <c:idx val="2"/>
          <c:order val="2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xVal>
            <c:numRef>
              <c:f>ورقة1!$A$2:$A$10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ورقة1!$D$2:$D$10</c:f>
              <c:numCache>
                <c:formatCode>General</c:formatCode>
                <c:ptCount val="9"/>
                <c:pt idx="2">
                  <c:v>35</c:v>
                </c:pt>
                <c:pt idx="6">
                  <c:v>17.5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7FCC-41F8-87A9-F46DD8108328}"/>
            </c:ext>
          </c:extLst>
        </c:ser>
        <c:ser>
          <c:idx val="3"/>
          <c:order val="3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4"/>
                </a:solidFill>
                <a:round/>
              </a:ln>
              <a:effectLst/>
            </c:spPr>
          </c:marker>
          <c:trendline>
            <c:spPr>
              <a:ln w="19050" cap="rnd">
                <a:solidFill>
                  <a:srgbClr val="0070C0"/>
                </a:solidFill>
              </a:ln>
              <a:effectLst/>
            </c:spPr>
            <c:trendlineType val="linear"/>
            <c:dispRSqr val="0"/>
            <c:dispEq val="0"/>
          </c:trendline>
          <c:xVal>
            <c:numRef>
              <c:f>ورقة1!$A$2:$A$10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ورقة1!$E$2:$E$10</c:f>
              <c:numCache>
                <c:formatCode>General</c:formatCode>
                <c:ptCount val="9"/>
                <c:pt idx="1">
                  <c:v>42</c:v>
                </c:pt>
                <c:pt idx="7">
                  <c:v>12.5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7FCC-41F8-87A9-F46DD81083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82185263"/>
        <c:axId val="1281581711"/>
      </c:scatterChart>
      <c:valAx>
        <c:axId val="128218526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Text" lastClr="000000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tr-TR"/>
                  <a:t>Depolama süreleri (ay)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281581711"/>
        <c:crosses val="autoZero"/>
        <c:crossBetween val="midCat"/>
      </c:valAx>
      <c:valAx>
        <c:axId val="12815817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Text" lastClr="000000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tr-TR"/>
                  <a:t>C-vitamini konsantrasyonu (mg/100 g)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282185263"/>
        <c:crosses val="autoZero"/>
        <c:crossBetween val="midCat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tx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tr-T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ورقة1!$B$1</c:f>
              <c:strCache>
                <c:ptCount val="1"/>
                <c:pt idx="0">
                  <c:v>C-vitamini konsantrasyonu (mg/100 g)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ورقة1!$A$2:$A$10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ورقة1!$B$2:$B$10</c:f>
              <c:numCache>
                <c:formatCode>General</c:formatCode>
                <c:ptCount val="9"/>
                <c:pt idx="0">
                  <c:v>45</c:v>
                </c:pt>
                <c:pt idx="1">
                  <c:v>42</c:v>
                </c:pt>
                <c:pt idx="2">
                  <c:v>35</c:v>
                </c:pt>
                <c:pt idx="3">
                  <c:v>32.5</c:v>
                </c:pt>
                <c:pt idx="4">
                  <c:v>25</c:v>
                </c:pt>
                <c:pt idx="5">
                  <c:v>21</c:v>
                </c:pt>
                <c:pt idx="6">
                  <c:v>17.5</c:v>
                </c:pt>
                <c:pt idx="7">
                  <c:v>12.5</c:v>
                </c:pt>
                <c:pt idx="8">
                  <c:v>10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FCC-41F8-87A9-F46DD8108328}"/>
            </c:ext>
          </c:extLst>
        </c:ser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ysClr val="window" lastClr="FFFFFF"/>
                </a:solidFill>
                <a:ln w="9525">
                  <a:solidFill>
                    <a:schemeClr val="accent2"/>
                  </a:solidFill>
                  <a:round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7FCC-41F8-87A9-F46DD8108328}"/>
              </c:ext>
            </c:extLst>
          </c:dPt>
          <c:dPt>
            <c:idx val="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7FCC-41F8-87A9-F46DD8108328}"/>
              </c:ext>
            </c:extLst>
          </c:dPt>
          <c:trendline>
            <c:spPr>
              <a:ln w="19050" cap="rnd">
                <a:solidFill>
                  <a:schemeClr val="tx1"/>
                </a:solidFill>
              </a:ln>
              <a:effectLst/>
            </c:spPr>
            <c:trendlineType val="linear"/>
            <c:dispRSqr val="0"/>
            <c:dispEq val="0"/>
          </c:trendline>
          <c:xVal>
            <c:numRef>
              <c:f>ورقة1!$A$2:$A$10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ورقة1!$C$2:$C$10</c:f>
              <c:numCache>
                <c:formatCode>General</c:formatCode>
                <c:ptCount val="9"/>
                <c:pt idx="0">
                  <c:v>45.05555555555555</c:v>
                </c:pt>
                <c:pt idx="8">
                  <c:v>8.3888888888888857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7FCC-41F8-87A9-F46DD8108328}"/>
            </c:ext>
          </c:extLst>
        </c:ser>
        <c:ser>
          <c:idx val="2"/>
          <c:order val="2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xVal>
            <c:numRef>
              <c:f>ورقة1!$A$2:$A$10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ورقة1!$D$2:$D$10</c:f>
              <c:numCache>
                <c:formatCode>General</c:formatCode>
                <c:ptCount val="9"/>
                <c:pt idx="2">
                  <c:v>35</c:v>
                </c:pt>
                <c:pt idx="6">
                  <c:v>17.5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7FCC-41F8-87A9-F46DD8108328}"/>
            </c:ext>
          </c:extLst>
        </c:ser>
        <c:ser>
          <c:idx val="3"/>
          <c:order val="3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4"/>
                </a:solidFill>
                <a:round/>
              </a:ln>
              <a:effectLst/>
            </c:spPr>
          </c:marker>
          <c:trendline>
            <c:spPr>
              <a:ln w="19050" cap="rnd">
                <a:solidFill>
                  <a:srgbClr val="0070C0"/>
                </a:solidFill>
              </a:ln>
              <a:effectLst/>
            </c:spPr>
            <c:trendlineType val="linear"/>
            <c:dispRSqr val="0"/>
            <c:dispEq val="0"/>
          </c:trendline>
          <c:xVal>
            <c:numRef>
              <c:f>ورقة1!$A$2:$A$10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ورقة1!$E$2:$E$10</c:f>
              <c:numCache>
                <c:formatCode>General</c:formatCode>
                <c:ptCount val="9"/>
                <c:pt idx="1">
                  <c:v>42</c:v>
                </c:pt>
                <c:pt idx="7">
                  <c:v>12.5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7FCC-41F8-87A9-F46DD81083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82185263"/>
        <c:axId val="1281581711"/>
      </c:scatterChart>
      <c:valAx>
        <c:axId val="128218526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Text" lastClr="000000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tr-TR"/>
                  <a:t>Depolama süreleri (ay)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281581711"/>
        <c:crosses val="autoZero"/>
        <c:crossBetween val="midCat"/>
      </c:valAx>
      <c:valAx>
        <c:axId val="12815817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Text" lastClr="000000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tr-TR"/>
                  <a:t>C-vitamini konsantrasyonu (mg/100 g)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282185263"/>
        <c:crosses val="autoZero"/>
        <c:crossBetween val="midCat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tx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tr-T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ورقة1!$B$1</c:f>
              <c:strCache>
                <c:ptCount val="1"/>
                <c:pt idx="0">
                  <c:v>C-vitamini konsantrasyonu (mg/100 g)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ورقة1!$A$2:$A$10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ورقة1!$B$2:$B$10</c:f>
              <c:numCache>
                <c:formatCode>General</c:formatCode>
                <c:ptCount val="9"/>
                <c:pt idx="0">
                  <c:v>45</c:v>
                </c:pt>
                <c:pt idx="1">
                  <c:v>42</c:v>
                </c:pt>
                <c:pt idx="2">
                  <c:v>35</c:v>
                </c:pt>
                <c:pt idx="3">
                  <c:v>32.5</c:v>
                </c:pt>
                <c:pt idx="4">
                  <c:v>25</c:v>
                </c:pt>
                <c:pt idx="5">
                  <c:v>21</c:v>
                </c:pt>
                <c:pt idx="6">
                  <c:v>17.5</c:v>
                </c:pt>
                <c:pt idx="7">
                  <c:v>12.5</c:v>
                </c:pt>
                <c:pt idx="8">
                  <c:v>10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FCC-41F8-87A9-F46DD8108328}"/>
            </c:ext>
          </c:extLst>
        </c:ser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ysClr val="window" lastClr="FFFFFF"/>
                </a:solidFill>
                <a:ln w="9525">
                  <a:solidFill>
                    <a:schemeClr val="accent2"/>
                  </a:solidFill>
                  <a:round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7FCC-41F8-87A9-F46DD8108328}"/>
              </c:ext>
            </c:extLst>
          </c:dPt>
          <c:dPt>
            <c:idx val="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7FCC-41F8-87A9-F46DD8108328}"/>
              </c:ext>
            </c:extLst>
          </c:dPt>
          <c:trendline>
            <c:spPr>
              <a:ln w="19050" cap="rnd">
                <a:solidFill>
                  <a:schemeClr val="tx1"/>
                </a:solidFill>
              </a:ln>
              <a:effectLst/>
            </c:spPr>
            <c:trendlineType val="linear"/>
            <c:dispRSqr val="0"/>
            <c:dispEq val="0"/>
          </c:trendline>
          <c:xVal>
            <c:numRef>
              <c:f>ورقة1!$A$2:$A$10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ورقة1!$C$2:$C$10</c:f>
              <c:numCache>
                <c:formatCode>General</c:formatCode>
                <c:ptCount val="9"/>
                <c:pt idx="0">
                  <c:v>45.05555555555555</c:v>
                </c:pt>
                <c:pt idx="8">
                  <c:v>8.3888888888888857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7FCC-41F8-87A9-F46DD8108328}"/>
            </c:ext>
          </c:extLst>
        </c:ser>
        <c:ser>
          <c:idx val="2"/>
          <c:order val="2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trendline>
            <c:spPr>
              <a:ln w="19050" cap="rnd">
                <a:solidFill>
                  <a:srgbClr val="FF0000"/>
                </a:solidFill>
              </a:ln>
              <a:effectLst/>
            </c:spPr>
            <c:trendlineType val="linear"/>
            <c:dispRSqr val="0"/>
            <c:dispEq val="0"/>
          </c:trendline>
          <c:xVal>
            <c:numRef>
              <c:f>ورقة1!$A$2:$A$10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ورقة1!$D$2:$D$10</c:f>
              <c:numCache>
                <c:formatCode>General</c:formatCode>
                <c:ptCount val="9"/>
                <c:pt idx="2">
                  <c:v>35</c:v>
                </c:pt>
                <c:pt idx="6">
                  <c:v>17.5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7FCC-41F8-87A9-F46DD8108328}"/>
            </c:ext>
          </c:extLst>
        </c:ser>
        <c:ser>
          <c:idx val="3"/>
          <c:order val="3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4"/>
                </a:solidFill>
                <a:round/>
              </a:ln>
              <a:effectLst/>
            </c:spPr>
          </c:marker>
          <c:trendline>
            <c:spPr>
              <a:ln w="19050" cap="rnd">
                <a:solidFill>
                  <a:srgbClr val="0070C0"/>
                </a:solidFill>
              </a:ln>
              <a:effectLst/>
            </c:spPr>
            <c:trendlineType val="linear"/>
            <c:dispRSqr val="0"/>
            <c:dispEq val="0"/>
          </c:trendline>
          <c:xVal>
            <c:numRef>
              <c:f>ورقة1!$A$2:$A$10</c:f>
              <c:numCache>
                <c:formatCode>General</c:formatCode>
                <c:ptCount val="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</c:numCache>
            </c:numRef>
          </c:xVal>
          <c:yVal>
            <c:numRef>
              <c:f>ورقة1!$E$2:$E$10</c:f>
              <c:numCache>
                <c:formatCode>General</c:formatCode>
                <c:ptCount val="9"/>
                <c:pt idx="1">
                  <c:v>42</c:v>
                </c:pt>
                <c:pt idx="7">
                  <c:v>12.5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7FCC-41F8-87A9-F46DD81083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82185263"/>
        <c:axId val="1281581711"/>
      </c:scatterChart>
      <c:valAx>
        <c:axId val="128218526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Text" lastClr="000000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tr-TR"/>
                  <a:t>Depolama süreleri (ay)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281581711"/>
        <c:crosses val="autoZero"/>
        <c:crossBetween val="midCat"/>
      </c:valAx>
      <c:valAx>
        <c:axId val="12815817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Text" lastClr="000000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tr-TR"/>
                  <a:t>C-vitamini konsantrasyonu (mg/100 g)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282185263"/>
        <c:crosses val="autoZero"/>
        <c:crossBetween val="midCat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tx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2"/>
    <cs:fontRef idx="minor">
      <a:schemeClr val="tx2"/>
    </cs:fontRef>
    <cs:spPr>
      <a:ln w="9525">
        <a:solidFill>
          <a:schemeClr val="phClr"/>
        </a:solidFill>
        <a:round/>
      </a:ln>
    </cs:spPr>
  </cs:dataPointMarker>
  <cs:dataPointMarkerLayout symbol="circle" size="5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spPr>
      <a:ln>
        <a:solidFill>
          <a:schemeClr val="tx2">
            <a:lumMod val="40000"/>
            <a:lumOff val="60000"/>
          </a:schemeClr>
        </a:solidFill>
      </a:ln>
    </cs:spPr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4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2"/>
    <cs:fontRef idx="minor">
      <a:schemeClr val="tx2"/>
    </cs:fontRef>
    <cs:spPr>
      <a:ln w="9525">
        <a:solidFill>
          <a:schemeClr val="phClr"/>
        </a:solidFill>
        <a:round/>
      </a:ln>
    </cs:spPr>
  </cs:dataPointMarker>
  <cs:dataPointMarkerLayout symbol="circle" size="5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spPr>
      <a:ln>
        <a:solidFill>
          <a:schemeClr val="tx2">
            <a:lumMod val="40000"/>
            <a:lumOff val="60000"/>
          </a:schemeClr>
        </a:solidFill>
      </a:ln>
    </cs:spPr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4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2"/>
    <cs:fontRef idx="minor">
      <a:schemeClr val="tx2"/>
    </cs:fontRef>
    <cs:spPr>
      <a:ln w="9525">
        <a:solidFill>
          <a:schemeClr val="phClr"/>
        </a:solidFill>
        <a:round/>
      </a:ln>
    </cs:spPr>
  </cs:dataPointMarker>
  <cs:dataPointMarkerLayout symbol="circle" size="5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spPr>
      <a:ln>
        <a:solidFill>
          <a:schemeClr val="tx2">
            <a:lumMod val="40000"/>
            <a:lumOff val="60000"/>
          </a:schemeClr>
        </a:solidFill>
      </a:ln>
    </cs:spPr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4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2"/>
    <cs:fontRef idx="minor">
      <a:schemeClr val="tx2"/>
    </cs:fontRef>
    <cs:spPr>
      <a:ln w="9525">
        <a:solidFill>
          <a:schemeClr val="phClr"/>
        </a:solidFill>
        <a:round/>
      </a:ln>
    </cs:spPr>
  </cs:dataPointMarker>
  <cs:dataPointMarkerLayout symbol="circle" size="5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spPr>
      <a:ln>
        <a:solidFill>
          <a:schemeClr val="tx2">
            <a:lumMod val="40000"/>
            <a:lumOff val="60000"/>
          </a:schemeClr>
        </a:solidFill>
      </a:ln>
    </cs:spPr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4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2"/>
    <cs:fontRef idx="minor">
      <a:schemeClr val="tx2"/>
    </cs:fontRef>
    <cs:spPr>
      <a:ln w="9525">
        <a:solidFill>
          <a:schemeClr val="phClr"/>
        </a:solidFill>
        <a:round/>
      </a:ln>
    </cs:spPr>
  </cs:dataPointMarker>
  <cs:dataPointMarkerLayout symbol="circle" size="5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spPr>
      <a:ln>
        <a:solidFill>
          <a:schemeClr val="tx2">
            <a:lumMod val="40000"/>
            <a:lumOff val="60000"/>
          </a:schemeClr>
        </a:solidFill>
      </a:ln>
    </cs:spPr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4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2"/>
    <cs:fontRef idx="minor">
      <a:schemeClr val="tx2"/>
    </cs:fontRef>
    <cs:spPr>
      <a:ln w="9525">
        <a:solidFill>
          <a:schemeClr val="phClr"/>
        </a:solidFill>
        <a:round/>
      </a:ln>
    </cs:spPr>
  </cs:dataPointMarker>
  <cs:dataPointMarkerLayout symbol="circle" size="5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spPr>
      <a:ln>
        <a:solidFill>
          <a:schemeClr val="tx2">
            <a:lumMod val="40000"/>
            <a:lumOff val="60000"/>
          </a:schemeClr>
        </a:solidFill>
      </a:ln>
    </cs:spPr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ar-SY"/>
              <a:t>20/10/1447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35991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1360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21409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62260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32044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71567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https://wn.com/excel_regresyon_analizi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88387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https://wn.com/excel_regresyon_analizi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36398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https://wn.com/excel_regresyon_analizi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04785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https://wn.com/excel_regresyon_analizi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9101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319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795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578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822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72350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51904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17156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79605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390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19" name="Instructional Text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sz="1200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sz="1200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ar-SY"/>
              <a:pPr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206477" y="2010857"/>
            <a:ext cx="6632473" cy="2500928"/>
          </a:xfrm>
        </p:spPr>
        <p:txBody>
          <a:bodyPr anchor="ctr">
            <a:normAutofit/>
          </a:bodyPr>
          <a:lstStyle/>
          <a:p>
            <a:pPr algn="ctr" rtl="0"/>
            <a:r>
              <a:rPr lang="en-US" sz="3200" dirty="0"/>
              <a:t>GDM 403 </a:t>
            </a:r>
            <a:br>
              <a:rPr lang="tr-TR" sz="3200" dirty="0"/>
            </a:br>
            <a:r>
              <a:rPr lang="tr-TR" sz="3200" dirty="0"/>
              <a:t>Temel İşlemler </a:t>
            </a:r>
            <a:r>
              <a:rPr lang="en-US" sz="3200"/>
              <a:t>Uygulamalari</a:t>
            </a:r>
            <a:br>
              <a:rPr lang="tr-TR" sz="3200" dirty="0"/>
            </a:br>
            <a:r>
              <a:rPr lang="tr-TR" sz="3200" dirty="0">
                <a:solidFill>
                  <a:srgbClr val="FF0000"/>
                </a:solidFill>
              </a:rPr>
              <a:t>Analitik ve Deneysel Verilerin Değerlendirilmesi</a:t>
            </a:r>
            <a:endParaRPr lang="tr-TR" sz="32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2060"/>
                </a:solidFill>
              </a:rPr>
              <a:t>Mühendislik Mimarlık Fakültesi </a:t>
            </a:r>
          </a:p>
          <a:p>
            <a:pPr rtl="0">
              <a:lnSpc>
                <a:spcPct val="100000"/>
              </a:lnSpc>
            </a:pPr>
            <a:r>
              <a:rPr lang="tr-TR" sz="2400" dirty="0"/>
              <a:t>Gıda Mühendisliği Bölümü</a:t>
            </a:r>
          </a:p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Dr. Farhan ALFİN</a:t>
            </a:r>
          </a:p>
        </p:txBody>
      </p:sp>
      <p:pic>
        <p:nvPicPr>
          <p:cNvPr id="4" name="Picture Placeholder 3" descr="Open book on table, blurred shelves of books in background" title="Sample Picture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06" y="0"/>
            <a:ext cx="2010857" cy="2010857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536" y="1852044"/>
            <a:ext cx="5243991" cy="361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C7699F47-0F48-4709-90BD-344F9362EA0F}"/>
              </a:ext>
            </a:extLst>
          </p:cNvPr>
          <p:cNvSpPr txBox="1">
            <a:spLocks/>
          </p:cNvSpPr>
          <p:nvPr/>
        </p:nvSpPr>
        <p:spPr>
          <a:xfrm>
            <a:off x="1104900" y="360000"/>
            <a:ext cx="9982200" cy="472976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Bağımlı ve bağımsız değişken arasındaki ilişkiyi tanımlayan eşitliğe ulaşılması, yukarıda değinildiği gibi, aşamalar halinde yürütülen bir işlemler dizisi ile gerçekleşir. </a:t>
            </a:r>
          </a:p>
          <a:p>
            <a:pPr marL="514350" indent="-514350" algn="just" rtl="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2800" dirty="0">
                <a:solidFill>
                  <a:srgbClr val="C00000"/>
                </a:solidFill>
              </a:rPr>
              <a:t>Deneysel verilerin elde </a:t>
            </a:r>
            <a:r>
              <a:rPr lang="tr-TR" sz="2800" dirty="0">
                <a:solidFill>
                  <a:schemeClr val="tx2"/>
                </a:solidFill>
              </a:rPr>
              <a:t>edilip, biriktirilmesidir. </a:t>
            </a:r>
          </a:p>
          <a:p>
            <a:pPr marL="514350" indent="-514350" algn="just" rtl="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2800" dirty="0">
                <a:solidFill>
                  <a:schemeClr val="tx2"/>
                </a:solidFill>
              </a:rPr>
              <a:t>"</a:t>
            </a:r>
            <a:r>
              <a:rPr lang="tr-TR" sz="2800" dirty="0">
                <a:solidFill>
                  <a:srgbClr val="C00000"/>
                </a:solidFill>
              </a:rPr>
              <a:t>Dağılım diyagramı</a:t>
            </a:r>
            <a:r>
              <a:rPr lang="tr-TR" sz="2800" dirty="0">
                <a:solidFill>
                  <a:schemeClr val="tx2"/>
                </a:solidFill>
              </a:rPr>
              <a:t>" oluşturmak.</a:t>
            </a:r>
          </a:p>
        </p:txBody>
      </p:sp>
    </p:spTree>
    <p:extLst>
      <p:ext uri="{BB962C8B-B14F-4D97-AF65-F5344CB8AC3E}">
        <p14:creationId xmlns:p14="http://schemas.microsoft.com/office/powerpoint/2010/main" val="172133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5353385F-9981-4A66-BB3E-8122E0B7D7BC}"/>
              </a:ext>
            </a:extLst>
          </p:cNvPr>
          <p:cNvGrpSpPr>
            <a:grpSpLocks/>
          </p:cNvGrpSpPr>
          <p:nvPr/>
        </p:nvGrpSpPr>
        <p:grpSpPr bwMode="auto">
          <a:xfrm>
            <a:off x="485715" y="516351"/>
            <a:ext cx="5943600" cy="3733800"/>
            <a:chOff x="1200" y="1296"/>
            <a:chExt cx="3744" cy="2352"/>
          </a:xfrm>
        </p:grpSpPr>
        <p:sp>
          <p:nvSpPr>
            <p:cNvPr id="4" name="Text Box 4">
              <a:extLst>
                <a:ext uri="{FF2B5EF4-FFF2-40B4-BE49-F238E27FC236}">
                  <a16:creationId xmlns:a16="http://schemas.microsoft.com/office/drawing/2014/main" id="{54003C81-2A03-4C2E-A914-144DF8B40C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08" y="336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SzPct val="80000"/>
                <a:buBlip>
                  <a:blip r:embed="rId3"/>
                </a:buBlip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SzPct val="70000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tr-TR" sz="2400" b="1">
                  <a:latin typeface="Book Antiqua" panose="02040602050305030304" pitchFamily="18" charset="0"/>
                </a:rPr>
                <a:t>X</a:t>
              </a:r>
            </a:p>
          </p:txBody>
        </p:sp>
        <p:sp>
          <p:nvSpPr>
            <p:cNvPr id="5" name="Text Box 5">
              <a:extLst>
                <a:ext uri="{FF2B5EF4-FFF2-40B4-BE49-F238E27FC236}">
                  <a16:creationId xmlns:a16="http://schemas.microsoft.com/office/drawing/2014/main" id="{0CFA85FE-F260-4784-BAFF-20EF02554C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0" y="1296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SzPct val="80000"/>
                <a:buBlip>
                  <a:blip r:embed="rId3"/>
                </a:buBlip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SzPct val="70000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tr-TR" sz="2400" b="1">
                  <a:latin typeface="Book Antiqua" panose="02040602050305030304" pitchFamily="18" charset="0"/>
                </a:rPr>
                <a:t>Y</a:t>
              </a:r>
            </a:p>
          </p:txBody>
        </p: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55A7C7FC-FDB0-49CE-B0DF-A253D2CD93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88" y="1440"/>
              <a:ext cx="3120" cy="2016"/>
              <a:chOff x="1488" y="1440"/>
              <a:chExt cx="3120" cy="2016"/>
            </a:xfrm>
          </p:grpSpPr>
          <p:sp>
            <p:nvSpPr>
              <p:cNvPr id="7" name="Line 7">
                <a:extLst>
                  <a:ext uri="{FF2B5EF4-FFF2-40B4-BE49-F238E27FC236}">
                    <a16:creationId xmlns:a16="http://schemas.microsoft.com/office/drawing/2014/main" id="{80FA993B-03D9-4DEE-BCD1-A8B77919CE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88" y="1536"/>
                <a:ext cx="0" cy="19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8" name="Line 8">
                <a:extLst>
                  <a:ext uri="{FF2B5EF4-FFF2-40B4-BE49-F238E27FC236}">
                    <a16:creationId xmlns:a16="http://schemas.microsoft.com/office/drawing/2014/main" id="{1EB065B2-7AFB-4FC9-8C39-31DD1399C7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88" y="3456"/>
                <a:ext cx="312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grpSp>
            <p:nvGrpSpPr>
              <p:cNvPr id="9" name="Group 9">
                <a:extLst>
                  <a:ext uri="{FF2B5EF4-FFF2-40B4-BE49-F238E27FC236}">
                    <a16:creationId xmlns:a16="http://schemas.microsoft.com/office/drawing/2014/main" id="{6D15B5C1-E595-4321-966E-2464CA34048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24" y="2304"/>
                <a:ext cx="1248" cy="960"/>
                <a:chOff x="1824" y="2304"/>
                <a:chExt cx="1248" cy="960"/>
              </a:xfrm>
            </p:grpSpPr>
            <p:grpSp>
              <p:nvGrpSpPr>
                <p:cNvPr id="14" name="Group 10">
                  <a:extLst>
                    <a:ext uri="{FF2B5EF4-FFF2-40B4-BE49-F238E27FC236}">
                      <a16:creationId xmlns:a16="http://schemas.microsoft.com/office/drawing/2014/main" id="{74FEDEEE-3303-484B-9F19-0D82F7B00A2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824" y="2592"/>
                  <a:ext cx="720" cy="672"/>
                  <a:chOff x="1824" y="2592"/>
                  <a:chExt cx="720" cy="672"/>
                </a:xfrm>
              </p:grpSpPr>
              <p:sp>
                <p:nvSpPr>
                  <p:cNvPr id="17" name="Oval 11">
                    <a:extLst>
                      <a:ext uri="{FF2B5EF4-FFF2-40B4-BE49-F238E27FC236}">
                        <a16:creationId xmlns:a16="http://schemas.microsoft.com/office/drawing/2014/main" id="{F025E3BD-7C8F-40C0-9B8C-8530AC131F7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2928"/>
                    <a:ext cx="48" cy="4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Blip>
                        <a:blip r:embed="rId2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SzPct val="80000"/>
                      <a:buBlip>
                        <a:blip r:embed="rId3"/>
                      </a:buBlip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SzPct val="70000"/>
                      <a:buBlip>
                        <a:blip r:embed="rId4"/>
                      </a:buBlip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tr-TR" altLang="tr-TR" sz="1800"/>
                  </a:p>
                </p:txBody>
              </p:sp>
              <p:sp>
                <p:nvSpPr>
                  <p:cNvPr id="18" name="Oval 12">
                    <a:extLst>
                      <a:ext uri="{FF2B5EF4-FFF2-40B4-BE49-F238E27FC236}">
                        <a16:creationId xmlns:a16="http://schemas.microsoft.com/office/drawing/2014/main" id="{FE22779B-5CF6-4F18-B0E4-3B647CC993F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496" y="2592"/>
                    <a:ext cx="48" cy="4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Blip>
                        <a:blip r:embed="rId2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SzPct val="80000"/>
                      <a:buBlip>
                        <a:blip r:embed="rId3"/>
                      </a:buBlip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SzPct val="70000"/>
                      <a:buBlip>
                        <a:blip r:embed="rId4"/>
                      </a:buBlip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tr-TR" altLang="tr-TR" sz="1800"/>
                  </a:p>
                </p:txBody>
              </p:sp>
              <p:sp>
                <p:nvSpPr>
                  <p:cNvPr id="19" name="Oval 13">
                    <a:extLst>
                      <a:ext uri="{FF2B5EF4-FFF2-40B4-BE49-F238E27FC236}">
                        <a16:creationId xmlns:a16="http://schemas.microsoft.com/office/drawing/2014/main" id="{4695D691-D9DC-4BE3-8399-3A5AE5D6A09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352" y="2880"/>
                    <a:ext cx="48" cy="4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Blip>
                        <a:blip r:embed="rId2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SzPct val="80000"/>
                      <a:buBlip>
                        <a:blip r:embed="rId3"/>
                      </a:buBlip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SzPct val="70000"/>
                      <a:buBlip>
                        <a:blip r:embed="rId4"/>
                      </a:buBlip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tr-TR" altLang="tr-TR" sz="1800"/>
                  </a:p>
                </p:txBody>
              </p:sp>
              <p:sp>
                <p:nvSpPr>
                  <p:cNvPr id="20" name="Oval 14">
                    <a:extLst>
                      <a:ext uri="{FF2B5EF4-FFF2-40B4-BE49-F238E27FC236}">
                        <a16:creationId xmlns:a16="http://schemas.microsoft.com/office/drawing/2014/main" id="{77E44A99-FB64-456A-97E4-C9A836B7258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3216"/>
                    <a:ext cx="48" cy="4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Blip>
                        <a:blip r:embed="rId2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SzPct val="80000"/>
                      <a:buBlip>
                        <a:blip r:embed="rId3"/>
                      </a:buBlip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SzPct val="70000"/>
                      <a:buBlip>
                        <a:blip r:embed="rId4"/>
                      </a:buBlip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tr-TR" altLang="tr-TR" sz="1800"/>
                  </a:p>
                </p:txBody>
              </p:sp>
            </p:grpSp>
            <p:sp>
              <p:nvSpPr>
                <p:cNvPr id="15" name="Oval 15">
                  <a:extLst>
                    <a:ext uri="{FF2B5EF4-FFF2-40B4-BE49-F238E27FC236}">
                      <a16:creationId xmlns:a16="http://schemas.microsoft.com/office/drawing/2014/main" id="{BFF634AA-EECC-4F32-BC17-724413315E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88" y="2304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Blip>
                      <a:blip r:embed="rId2"/>
                    </a:buBlip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SzPct val="70000"/>
                    <a:buBlip>
                      <a:blip r:embed="rId4"/>
                    </a:buBlip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6" name="Oval 16">
                  <a:extLst>
                    <a:ext uri="{FF2B5EF4-FFF2-40B4-BE49-F238E27FC236}">
                      <a16:creationId xmlns:a16="http://schemas.microsoft.com/office/drawing/2014/main" id="{2A1B1389-8BA6-4286-A2C4-F658D17A75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24" y="2304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Blip>
                      <a:blip r:embed="rId2"/>
                    </a:buBlip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SzPct val="70000"/>
                    <a:buBlip>
                      <a:blip r:embed="rId4"/>
                    </a:buBlip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sp>
            <p:nvSpPr>
              <p:cNvPr id="10" name="Oval 17">
                <a:extLst>
                  <a:ext uri="{FF2B5EF4-FFF2-40B4-BE49-F238E27FC236}">
                    <a16:creationId xmlns:a16="http://schemas.microsoft.com/office/drawing/2014/main" id="{41A5311D-6E30-471D-B02B-E1958FDCD3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4" y="196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SzPct val="70000"/>
                  <a:buBlip>
                    <a:blip r:embed="rId4"/>
                  </a:buBlip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1" name="Oval 18">
                <a:extLst>
                  <a:ext uri="{FF2B5EF4-FFF2-40B4-BE49-F238E27FC236}">
                    <a16:creationId xmlns:a16="http://schemas.microsoft.com/office/drawing/2014/main" id="{D2D07D9C-4617-4AD6-92CC-295A869E0B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2" y="172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SzPct val="70000"/>
                  <a:buBlip>
                    <a:blip r:embed="rId4"/>
                  </a:buBlip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2" name="Oval 19">
                <a:extLst>
                  <a:ext uri="{FF2B5EF4-FFF2-40B4-BE49-F238E27FC236}">
                    <a16:creationId xmlns:a16="http://schemas.microsoft.com/office/drawing/2014/main" id="{E6EFD398-08F5-4268-985C-F7746C5324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8" y="1440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SzPct val="70000"/>
                  <a:buBlip>
                    <a:blip r:embed="rId4"/>
                  </a:buBlip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13" name="Oval 20">
                <a:extLst>
                  <a:ext uri="{FF2B5EF4-FFF2-40B4-BE49-F238E27FC236}">
                    <a16:creationId xmlns:a16="http://schemas.microsoft.com/office/drawing/2014/main" id="{5FE4071E-2D49-4FBC-8E90-569DB803AE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2" y="1440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SzPct val="70000"/>
                  <a:buBlip>
                    <a:blip r:embed="rId4"/>
                  </a:buBlip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</p:grpSp>
      </p:grpSp>
      <p:sp>
        <p:nvSpPr>
          <p:cNvPr id="21" name="Rectangle 1">
            <a:extLst>
              <a:ext uri="{FF2B5EF4-FFF2-40B4-BE49-F238E27FC236}">
                <a16:creationId xmlns:a16="http://schemas.microsoft.com/office/drawing/2014/main" id="{E2010B92-33EB-4144-9F07-B32CC98F54DC}"/>
              </a:ext>
            </a:extLst>
          </p:cNvPr>
          <p:cNvSpPr/>
          <p:nvPr/>
        </p:nvSpPr>
        <p:spPr>
          <a:xfrm>
            <a:off x="1323514" y="4264888"/>
            <a:ext cx="34294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altLang="tr-TR" sz="2800" b="1" dirty="0">
                <a:solidFill>
                  <a:srgbClr val="990000"/>
                </a:solidFill>
              </a:rPr>
              <a:t>(a)  </a:t>
            </a:r>
            <a:r>
              <a:rPr lang="tr-TR" altLang="tr-TR" sz="2800" b="1" dirty="0">
                <a:solidFill>
                  <a:srgbClr val="990000"/>
                </a:solidFill>
              </a:rPr>
              <a:t>Pozitif Doğrusal</a:t>
            </a:r>
            <a:endParaRPr lang="en-US" altLang="tr-TR" sz="2800" b="1" dirty="0">
              <a:solidFill>
                <a:srgbClr val="990000"/>
              </a:solidFill>
            </a:endParaRPr>
          </a:p>
        </p:txBody>
      </p:sp>
      <p:grpSp>
        <p:nvGrpSpPr>
          <p:cNvPr id="22" name="Group 3">
            <a:extLst>
              <a:ext uri="{FF2B5EF4-FFF2-40B4-BE49-F238E27FC236}">
                <a16:creationId xmlns:a16="http://schemas.microsoft.com/office/drawing/2014/main" id="{28163822-1E50-4798-85B5-E3C03E1D5E5D}"/>
              </a:ext>
            </a:extLst>
          </p:cNvPr>
          <p:cNvGrpSpPr>
            <a:grpSpLocks/>
          </p:cNvGrpSpPr>
          <p:nvPr/>
        </p:nvGrpSpPr>
        <p:grpSpPr bwMode="auto">
          <a:xfrm>
            <a:off x="5972114" y="574531"/>
            <a:ext cx="5943600" cy="3733800"/>
            <a:chOff x="1200" y="1296"/>
            <a:chExt cx="3744" cy="2352"/>
          </a:xfrm>
        </p:grpSpPr>
        <p:sp>
          <p:nvSpPr>
            <p:cNvPr id="23" name="Line 4">
              <a:extLst>
                <a:ext uri="{FF2B5EF4-FFF2-40B4-BE49-F238E27FC236}">
                  <a16:creationId xmlns:a16="http://schemas.microsoft.com/office/drawing/2014/main" id="{12D150B4-A348-4A12-A342-C790BAE322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536"/>
              <a:ext cx="0" cy="192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4" name="Line 5">
              <a:extLst>
                <a:ext uri="{FF2B5EF4-FFF2-40B4-BE49-F238E27FC236}">
                  <a16:creationId xmlns:a16="http://schemas.microsoft.com/office/drawing/2014/main" id="{3923874A-4EF7-4193-8FAC-6121DC1BD3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3456"/>
              <a:ext cx="31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5" name="Text Box 6">
              <a:extLst>
                <a:ext uri="{FF2B5EF4-FFF2-40B4-BE49-F238E27FC236}">
                  <a16:creationId xmlns:a16="http://schemas.microsoft.com/office/drawing/2014/main" id="{7F1EA935-9A16-4F42-B748-ED1A0E4142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08" y="336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SzPct val="80000"/>
                <a:buBlip>
                  <a:blip r:embed="rId3"/>
                </a:buBlip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SzPct val="70000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tr-TR" sz="2400" b="1">
                  <a:latin typeface="Book Antiqua" panose="02040602050305030304" pitchFamily="18" charset="0"/>
                </a:rPr>
                <a:t>X</a:t>
              </a:r>
            </a:p>
          </p:txBody>
        </p:sp>
        <p:sp>
          <p:nvSpPr>
            <p:cNvPr id="26" name="Text Box 7">
              <a:extLst>
                <a:ext uri="{FF2B5EF4-FFF2-40B4-BE49-F238E27FC236}">
                  <a16:creationId xmlns:a16="http://schemas.microsoft.com/office/drawing/2014/main" id="{6DA49C67-EDAD-4FCB-B554-AA737EC6A1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0" y="1296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SzPct val="80000"/>
                <a:buBlip>
                  <a:blip r:embed="rId3"/>
                </a:buBlip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SzPct val="70000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tr-TR" sz="2400" b="1">
                  <a:latin typeface="Book Antiqua" panose="02040602050305030304" pitchFamily="18" charset="0"/>
                </a:rPr>
                <a:t>Y</a:t>
              </a:r>
            </a:p>
          </p:txBody>
        </p:sp>
        <p:grpSp>
          <p:nvGrpSpPr>
            <p:cNvPr id="27" name="Group 8">
              <a:extLst>
                <a:ext uri="{FF2B5EF4-FFF2-40B4-BE49-F238E27FC236}">
                  <a16:creationId xmlns:a16="http://schemas.microsoft.com/office/drawing/2014/main" id="{B96CD103-F969-413D-B01D-552F3C8038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24" y="1536"/>
              <a:ext cx="2256" cy="1680"/>
              <a:chOff x="1824" y="1536"/>
              <a:chExt cx="2256" cy="1680"/>
            </a:xfrm>
          </p:grpSpPr>
          <p:sp>
            <p:nvSpPr>
              <p:cNvPr id="28" name="Oval 9">
                <a:extLst>
                  <a:ext uri="{FF2B5EF4-FFF2-40B4-BE49-F238E27FC236}">
                    <a16:creationId xmlns:a16="http://schemas.microsoft.com/office/drawing/2014/main" id="{B649F125-65D5-4F37-96BB-87F6EEB2B7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3744" y="2640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SzPct val="70000"/>
                  <a:buBlip>
                    <a:blip r:embed="rId4"/>
                  </a:buBlip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29" name="Oval 10">
                <a:extLst>
                  <a:ext uri="{FF2B5EF4-FFF2-40B4-BE49-F238E27FC236}">
                    <a16:creationId xmlns:a16="http://schemas.microsoft.com/office/drawing/2014/main" id="{53C754AD-B62B-448A-AFC7-F9FA2CEC2F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3264" y="2544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SzPct val="70000"/>
                  <a:buBlip>
                    <a:blip r:embed="rId4"/>
                  </a:buBlip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30" name="Oval 11">
                <a:extLst>
                  <a:ext uri="{FF2B5EF4-FFF2-40B4-BE49-F238E27FC236}">
                    <a16:creationId xmlns:a16="http://schemas.microsoft.com/office/drawing/2014/main" id="{A59E3735-4F6F-4BB6-961A-4972E0CF60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3408" y="2832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SzPct val="70000"/>
                  <a:buBlip>
                    <a:blip r:embed="rId4"/>
                  </a:buBlip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31" name="Oval 12">
                <a:extLst>
                  <a:ext uri="{FF2B5EF4-FFF2-40B4-BE49-F238E27FC236}">
                    <a16:creationId xmlns:a16="http://schemas.microsoft.com/office/drawing/2014/main" id="{171894FC-C24B-4BB0-8B1E-644A693883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4032" y="316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SzPct val="70000"/>
                  <a:buBlip>
                    <a:blip r:embed="rId4"/>
                  </a:buBlip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32" name="Oval 13">
                <a:extLst>
                  <a:ext uri="{FF2B5EF4-FFF2-40B4-BE49-F238E27FC236}">
                    <a16:creationId xmlns:a16="http://schemas.microsoft.com/office/drawing/2014/main" id="{F38094DC-1581-4BF0-817F-FDA25B1023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784" y="2304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SzPct val="70000"/>
                  <a:buBlip>
                    <a:blip r:embed="rId4"/>
                  </a:buBlip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33" name="Oval 14">
                <a:extLst>
                  <a:ext uri="{FF2B5EF4-FFF2-40B4-BE49-F238E27FC236}">
                    <a16:creationId xmlns:a16="http://schemas.microsoft.com/office/drawing/2014/main" id="{C669B4B5-FF63-46E1-9842-6C7A46F4B4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3168" y="2016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SzPct val="70000"/>
                  <a:buBlip>
                    <a:blip r:embed="rId4"/>
                  </a:buBlip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34" name="Oval 15">
                <a:extLst>
                  <a:ext uri="{FF2B5EF4-FFF2-40B4-BE49-F238E27FC236}">
                    <a16:creationId xmlns:a16="http://schemas.microsoft.com/office/drawing/2014/main" id="{55019F94-96B0-4DEF-B13C-7A125AF077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544" y="2016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SzPct val="70000"/>
                  <a:buBlip>
                    <a:blip r:embed="rId4"/>
                  </a:buBlip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35" name="Oval 16">
                <a:extLst>
                  <a:ext uri="{FF2B5EF4-FFF2-40B4-BE49-F238E27FC236}">
                    <a16:creationId xmlns:a16="http://schemas.microsoft.com/office/drawing/2014/main" id="{E16E3853-9CC1-4AF8-8AF4-CC8093D0A1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04" y="172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SzPct val="70000"/>
                  <a:buBlip>
                    <a:blip r:embed="rId4"/>
                  </a:buBlip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36" name="Oval 17">
                <a:extLst>
                  <a:ext uri="{FF2B5EF4-FFF2-40B4-BE49-F238E27FC236}">
                    <a16:creationId xmlns:a16="http://schemas.microsoft.com/office/drawing/2014/main" id="{65B6D960-13C6-440A-8E4A-6C4F714006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016" y="1536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SzPct val="70000"/>
                  <a:buBlip>
                    <a:blip r:embed="rId4"/>
                  </a:buBlip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37" name="Oval 18">
                <a:extLst>
                  <a:ext uri="{FF2B5EF4-FFF2-40B4-BE49-F238E27FC236}">
                    <a16:creationId xmlns:a16="http://schemas.microsoft.com/office/drawing/2014/main" id="{8E76026E-88D6-4F2C-9435-DD7CC2D4B7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1824" y="1680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SzPct val="70000"/>
                  <a:buBlip>
                    <a:blip r:embed="rId4"/>
                  </a:buBlip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</p:grpSp>
      </p:grpSp>
      <p:sp>
        <p:nvSpPr>
          <p:cNvPr id="38" name="Rectangle 23">
            <a:extLst>
              <a:ext uri="{FF2B5EF4-FFF2-40B4-BE49-F238E27FC236}">
                <a16:creationId xmlns:a16="http://schemas.microsoft.com/office/drawing/2014/main" id="{072C07B5-668F-4C1A-A05F-DF978A64FE7C}"/>
              </a:ext>
            </a:extLst>
          </p:cNvPr>
          <p:cNvSpPr/>
          <p:nvPr/>
        </p:nvSpPr>
        <p:spPr>
          <a:xfrm>
            <a:off x="7254895" y="4199121"/>
            <a:ext cx="3607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altLang="tr-TR" sz="2800" b="1" dirty="0">
                <a:solidFill>
                  <a:srgbClr val="990000"/>
                </a:solidFill>
              </a:rPr>
              <a:t>(</a:t>
            </a:r>
            <a:r>
              <a:rPr lang="tr-TR" altLang="tr-TR" sz="2800" b="1" dirty="0">
                <a:solidFill>
                  <a:srgbClr val="990000"/>
                </a:solidFill>
              </a:rPr>
              <a:t>b</a:t>
            </a:r>
            <a:r>
              <a:rPr lang="en-US" altLang="tr-TR" sz="2800" b="1" dirty="0">
                <a:solidFill>
                  <a:srgbClr val="990000"/>
                </a:solidFill>
              </a:rPr>
              <a:t>)  </a:t>
            </a:r>
            <a:r>
              <a:rPr lang="tr-TR" altLang="tr-TR" sz="2800" b="1" dirty="0">
                <a:solidFill>
                  <a:srgbClr val="990000"/>
                </a:solidFill>
              </a:rPr>
              <a:t>Negatif Doğrusal</a:t>
            </a:r>
            <a:endParaRPr lang="en-US" altLang="tr-TR" sz="2800" b="1" dirty="0">
              <a:solidFill>
                <a:srgbClr val="99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75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>
            <a:extLst>
              <a:ext uri="{FF2B5EF4-FFF2-40B4-BE49-F238E27FC236}">
                <a16:creationId xmlns:a16="http://schemas.microsoft.com/office/drawing/2014/main" id="{5B70738B-9C69-40A4-9998-A15701ED6F0B}"/>
              </a:ext>
            </a:extLst>
          </p:cNvPr>
          <p:cNvGrpSpPr>
            <a:grpSpLocks/>
          </p:cNvGrpSpPr>
          <p:nvPr/>
        </p:nvGrpSpPr>
        <p:grpSpPr bwMode="auto">
          <a:xfrm>
            <a:off x="410221" y="604972"/>
            <a:ext cx="5943600" cy="3733800"/>
            <a:chOff x="1200" y="1296"/>
            <a:chExt cx="3744" cy="2352"/>
          </a:xfrm>
        </p:grpSpPr>
        <p:sp>
          <p:nvSpPr>
            <p:cNvPr id="4" name="Line 5">
              <a:extLst>
                <a:ext uri="{FF2B5EF4-FFF2-40B4-BE49-F238E27FC236}">
                  <a16:creationId xmlns:a16="http://schemas.microsoft.com/office/drawing/2014/main" id="{A91BCF2C-4309-4BCD-ADFB-F7B16C5489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536"/>
              <a:ext cx="0" cy="192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" name="Line 6">
              <a:extLst>
                <a:ext uri="{FF2B5EF4-FFF2-40B4-BE49-F238E27FC236}">
                  <a16:creationId xmlns:a16="http://schemas.microsoft.com/office/drawing/2014/main" id="{D8E221FE-5A61-498D-B122-772BE464FF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3456"/>
              <a:ext cx="31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6" name="Text Box 7">
              <a:extLst>
                <a:ext uri="{FF2B5EF4-FFF2-40B4-BE49-F238E27FC236}">
                  <a16:creationId xmlns:a16="http://schemas.microsoft.com/office/drawing/2014/main" id="{3B63A1C4-0A8E-41E9-B214-871DAD1A81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08" y="336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SzPct val="80000"/>
                <a:buBlip>
                  <a:blip r:embed="rId3"/>
                </a:buBlip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SzPct val="70000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tr-TR" sz="2400" b="1">
                  <a:latin typeface="Book Antiqua" panose="02040602050305030304" pitchFamily="18" charset="0"/>
                </a:rPr>
                <a:t>X</a:t>
              </a:r>
            </a:p>
          </p:txBody>
        </p:sp>
        <p:sp>
          <p:nvSpPr>
            <p:cNvPr id="7" name="Text Box 8">
              <a:extLst>
                <a:ext uri="{FF2B5EF4-FFF2-40B4-BE49-F238E27FC236}">
                  <a16:creationId xmlns:a16="http://schemas.microsoft.com/office/drawing/2014/main" id="{EAEF4745-43F7-477D-807F-A02AE306B2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0" y="1296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SzPct val="80000"/>
                <a:buBlip>
                  <a:blip r:embed="rId3"/>
                </a:buBlip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SzPct val="70000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tr-TR" sz="2400" b="1">
                  <a:latin typeface="Book Antiqua" panose="02040602050305030304" pitchFamily="18" charset="0"/>
                </a:rPr>
                <a:t>Y</a:t>
              </a:r>
            </a:p>
          </p:txBody>
        </p:sp>
        <p:grpSp>
          <p:nvGrpSpPr>
            <p:cNvPr id="8" name="Group 9">
              <a:extLst>
                <a:ext uri="{FF2B5EF4-FFF2-40B4-BE49-F238E27FC236}">
                  <a16:creationId xmlns:a16="http://schemas.microsoft.com/office/drawing/2014/main" id="{7DE1752E-4147-404B-B7CA-0F83B2CF77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0" y="1536"/>
              <a:ext cx="2064" cy="1776"/>
              <a:chOff x="1680" y="1536"/>
              <a:chExt cx="2064" cy="1776"/>
            </a:xfrm>
          </p:grpSpPr>
          <p:sp>
            <p:nvSpPr>
              <p:cNvPr id="9" name="Oval 10">
                <a:extLst>
                  <a:ext uri="{FF2B5EF4-FFF2-40B4-BE49-F238E27FC236}">
                    <a16:creationId xmlns:a16="http://schemas.microsoft.com/office/drawing/2014/main" id="{C4F9455A-B56C-4F1A-BEF0-C9F2BBA4C5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544" y="1680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Blip>
                    <a:blip r:embed="rId2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SzPct val="80000"/>
                  <a:buBlip>
                    <a:blip r:embed="rId3"/>
                  </a:buBlip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SzPct val="70000"/>
                  <a:buBlip>
                    <a:blip r:embed="rId4"/>
                  </a:buBlip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grpSp>
            <p:nvGrpSpPr>
              <p:cNvPr id="10" name="Group 11">
                <a:extLst>
                  <a:ext uri="{FF2B5EF4-FFF2-40B4-BE49-F238E27FC236}">
                    <a16:creationId xmlns:a16="http://schemas.microsoft.com/office/drawing/2014/main" id="{032E0840-9886-4346-BA36-65379F7C12D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80" y="1536"/>
                <a:ext cx="2064" cy="1776"/>
                <a:chOff x="1680" y="1536"/>
                <a:chExt cx="2064" cy="1776"/>
              </a:xfrm>
            </p:grpSpPr>
            <p:sp>
              <p:nvSpPr>
                <p:cNvPr id="11" name="Oval 12">
                  <a:extLst>
                    <a:ext uri="{FF2B5EF4-FFF2-40B4-BE49-F238E27FC236}">
                      <a16:creationId xmlns:a16="http://schemas.microsoft.com/office/drawing/2014/main" id="{278FE7C6-EBB2-4016-B672-36CC16FCD4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-5400000">
                  <a:off x="3072" y="1536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Blip>
                      <a:blip r:embed="rId2"/>
                    </a:buBlip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SzPct val="70000"/>
                    <a:buBlip>
                      <a:blip r:embed="rId4"/>
                    </a:buBlip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2" name="Oval 13">
                  <a:extLst>
                    <a:ext uri="{FF2B5EF4-FFF2-40B4-BE49-F238E27FC236}">
                      <a16:creationId xmlns:a16="http://schemas.microsoft.com/office/drawing/2014/main" id="{6D6C823E-FC5B-4202-883C-426D860094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-5400000">
                  <a:off x="2928" y="1776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Blip>
                      <a:blip r:embed="rId2"/>
                    </a:buBlip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SzPct val="70000"/>
                    <a:buBlip>
                      <a:blip r:embed="rId4"/>
                    </a:buBlip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3" name="Oval 14">
                  <a:extLst>
                    <a:ext uri="{FF2B5EF4-FFF2-40B4-BE49-F238E27FC236}">
                      <a16:creationId xmlns:a16="http://schemas.microsoft.com/office/drawing/2014/main" id="{05D5214F-3681-4B53-87C0-DF8E651827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-5400000">
                  <a:off x="3264" y="1536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Blip>
                      <a:blip r:embed="rId2"/>
                    </a:buBlip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SzPct val="70000"/>
                    <a:buBlip>
                      <a:blip r:embed="rId4"/>
                    </a:buBlip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4" name="Oval 15">
                  <a:extLst>
                    <a:ext uri="{FF2B5EF4-FFF2-40B4-BE49-F238E27FC236}">
                      <a16:creationId xmlns:a16="http://schemas.microsoft.com/office/drawing/2014/main" id="{3D76B3C5-3C3D-4A3D-9F0C-2EE1B5668E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-5400000">
                  <a:off x="3456" y="1536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Blip>
                      <a:blip r:embed="rId2"/>
                    </a:buBlip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SzPct val="70000"/>
                    <a:buBlip>
                      <a:blip r:embed="rId4"/>
                    </a:buBlip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5" name="Oval 16">
                  <a:extLst>
                    <a:ext uri="{FF2B5EF4-FFF2-40B4-BE49-F238E27FC236}">
                      <a16:creationId xmlns:a16="http://schemas.microsoft.com/office/drawing/2014/main" id="{00A3F362-53F3-4AEF-8C27-BDBE1298B1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-5400000">
                  <a:off x="2736" y="1584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Blip>
                      <a:blip r:embed="rId2"/>
                    </a:buBlip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SzPct val="70000"/>
                    <a:buBlip>
                      <a:blip r:embed="rId4"/>
                    </a:buBlip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16" name="Oval 17">
                  <a:extLst>
                    <a:ext uri="{FF2B5EF4-FFF2-40B4-BE49-F238E27FC236}">
                      <a16:creationId xmlns:a16="http://schemas.microsoft.com/office/drawing/2014/main" id="{9A576A94-E808-47CC-964D-4340D9E066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96" y="1680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Blip>
                      <a:blip r:embed="rId2"/>
                    </a:buBlip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SzPct val="70000"/>
                    <a:buBlip>
                      <a:blip r:embed="rId4"/>
                    </a:buBlip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  <p:grpSp>
              <p:nvGrpSpPr>
                <p:cNvPr id="17" name="Group 18">
                  <a:extLst>
                    <a:ext uri="{FF2B5EF4-FFF2-40B4-BE49-F238E27FC236}">
                      <a16:creationId xmlns:a16="http://schemas.microsoft.com/office/drawing/2014/main" id="{3AA37669-2C17-4538-B554-E922F19F8F5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80" y="1584"/>
                  <a:ext cx="720" cy="1728"/>
                  <a:chOff x="1680" y="1584"/>
                  <a:chExt cx="720" cy="1728"/>
                </a:xfrm>
              </p:grpSpPr>
              <p:sp>
                <p:nvSpPr>
                  <p:cNvPr id="18" name="Oval 19">
                    <a:extLst>
                      <a:ext uri="{FF2B5EF4-FFF2-40B4-BE49-F238E27FC236}">
                        <a16:creationId xmlns:a16="http://schemas.microsoft.com/office/drawing/2014/main" id="{2ACDF352-F039-4E53-B970-63364561E16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-5400000">
                    <a:off x="2352" y="1824"/>
                    <a:ext cx="48" cy="4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Blip>
                        <a:blip r:embed="rId2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SzPct val="80000"/>
                      <a:buBlip>
                        <a:blip r:embed="rId3"/>
                      </a:buBlip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SzPct val="70000"/>
                      <a:buBlip>
                        <a:blip r:embed="rId4"/>
                      </a:buBlip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tr-TR" altLang="tr-TR" sz="1800"/>
                  </a:p>
                </p:txBody>
              </p:sp>
              <p:sp>
                <p:nvSpPr>
                  <p:cNvPr id="19" name="Oval 20">
                    <a:extLst>
                      <a:ext uri="{FF2B5EF4-FFF2-40B4-BE49-F238E27FC236}">
                        <a16:creationId xmlns:a16="http://schemas.microsoft.com/office/drawing/2014/main" id="{56019EF2-1691-43C7-9917-3AAE6323E53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-5400000">
                    <a:off x="2112" y="1728"/>
                    <a:ext cx="48" cy="4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Blip>
                        <a:blip r:embed="rId2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SzPct val="80000"/>
                      <a:buBlip>
                        <a:blip r:embed="rId3"/>
                      </a:buBlip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SzPct val="70000"/>
                      <a:buBlip>
                        <a:blip r:embed="rId4"/>
                      </a:buBlip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tr-TR" altLang="tr-TR" sz="1800"/>
                  </a:p>
                </p:txBody>
              </p:sp>
              <p:sp>
                <p:nvSpPr>
                  <p:cNvPr id="20" name="Oval 21">
                    <a:extLst>
                      <a:ext uri="{FF2B5EF4-FFF2-40B4-BE49-F238E27FC236}">
                        <a16:creationId xmlns:a16="http://schemas.microsoft.com/office/drawing/2014/main" id="{C35305E7-36EF-4244-A9AA-03A594071CF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-5400000">
                    <a:off x="2256" y="1584"/>
                    <a:ext cx="48" cy="4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Blip>
                        <a:blip r:embed="rId2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SzPct val="80000"/>
                      <a:buBlip>
                        <a:blip r:embed="rId3"/>
                      </a:buBlip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SzPct val="70000"/>
                      <a:buBlip>
                        <a:blip r:embed="rId4"/>
                      </a:buBlip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tr-TR" altLang="tr-TR" sz="1800"/>
                  </a:p>
                </p:txBody>
              </p:sp>
              <p:sp>
                <p:nvSpPr>
                  <p:cNvPr id="21" name="Oval 22">
                    <a:extLst>
                      <a:ext uri="{FF2B5EF4-FFF2-40B4-BE49-F238E27FC236}">
                        <a16:creationId xmlns:a16="http://schemas.microsoft.com/office/drawing/2014/main" id="{FE1F4A09-16EF-4FA4-B230-F91E85B2CF2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-5400000">
                    <a:off x="2064" y="1872"/>
                    <a:ext cx="48" cy="4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Blip>
                        <a:blip r:embed="rId2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SzPct val="80000"/>
                      <a:buBlip>
                        <a:blip r:embed="rId3"/>
                      </a:buBlip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SzPct val="70000"/>
                      <a:buBlip>
                        <a:blip r:embed="rId4"/>
                      </a:buBlip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tr-TR" altLang="tr-TR" sz="1800"/>
                  </a:p>
                </p:txBody>
              </p:sp>
              <p:sp>
                <p:nvSpPr>
                  <p:cNvPr id="22" name="Oval 23">
                    <a:extLst>
                      <a:ext uri="{FF2B5EF4-FFF2-40B4-BE49-F238E27FC236}">
                        <a16:creationId xmlns:a16="http://schemas.microsoft.com/office/drawing/2014/main" id="{6285C65A-B344-4417-9F90-1E674ED166F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2304"/>
                    <a:ext cx="48" cy="4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Blip>
                        <a:blip r:embed="rId2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SzPct val="80000"/>
                      <a:buBlip>
                        <a:blip r:embed="rId3"/>
                      </a:buBlip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SzPct val="70000"/>
                      <a:buBlip>
                        <a:blip r:embed="rId4"/>
                      </a:buBlip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tr-TR" altLang="tr-TR" sz="1800"/>
                  </a:p>
                </p:txBody>
              </p:sp>
              <p:sp>
                <p:nvSpPr>
                  <p:cNvPr id="23" name="Oval 24">
                    <a:extLst>
                      <a:ext uri="{FF2B5EF4-FFF2-40B4-BE49-F238E27FC236}">
                        <a16:creationId xmlns:a16="http://schemas.microsoft.com/office/drawing/2014/main" id="{21E48214-B4CF-481C-B521-CE6E825C05D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968" y="2592"/>
                    <a:ext cx="48" cy="4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Blip>
                        <a:blip r:embed="rId2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SzPct val="80000"/>
                      <a:buBlip>
                        <a:blip r:embed="rId3"/>
                      </a:buBlip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SzPct val="70000"/>
                      <a:buBlip>
                        <a:blip r:embed="rId4"/>
                      </a:buBlip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tr-TR" altLang="tr-TR" sz="1800"/>
                  </a:p>
                </p:txBody>
              </p:sp>
              <p:sp>
                <p:nvSpPr>
                  <p:cNvPr id="24" name="Oval 25">
                    <a:extLst>
                      <a:ext uri="{FF2B5EF4-FFF2-40B4-BE49-F238E27FC236}">
                        <a16:creationId xmlns:a16="http://schemas.microsoft.com/office/drawing/2014/main" id="{E2B5F863-128A-40A9-ADD3-239652AE90A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824" y="2304"/>
                    <a:ext cx="48" cy="4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Blip>
                        <a:blip r:embed="rId2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SzPct val="80000"/>
                      <a:buBlip>
                        <a:blip r:embed="rId3"/>
                      </a:buBlip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SzPct val="70000"/>
                      <a:buBlip>
                        <a:blip r:embed="rId4"/>
                      </a:buBlip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tr-TR" altLang="tr-TR" sz="1800"/>
                  </a:p>
                </p:txBody>
              </p:sp>
              <p:sp>
                <p:nvSpPr>
                  <p:cNvPr id="25" name="Oval 26">
                    <a:extLst>
                      <a:ext uri="{FF2B5EF4-FFF2-40B4-BE49-F238E27FC236}">
                        <a16:creationId xmlns:a16="http://schemas.microsoft.com/office/drawing/2014/main" id="{6E90CAE0-8DEF-4A6E-A849-F3B0F8235E9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872" y="2928"/>
                    <a:ext cx="48" cy="4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Blip>
                        <a:blip r:embed="rId2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SzPct val="80000"/>
                      <a:buBlip>
                        <a:blip r:embed="rId3"/>
                      </a:buBlip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SzPct val="70000"/>
                      <a:buBlip>
                        <a:blip r:embed="rId4"/>
                      </a:buBlip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tr-TR" altLang="tr-TR" sz="1800"/>
                  </a:p>
                </p:txBody>
              </p:sp>
              <p:sp>
                <p:nvSpPr>
                  <p:cNvPr id="26" name="Oval 27">
                    <a:extLst>
                      <a:ext uri="{FF2B5EF4-FFF2-40B4-BE49-F238E27FC236}">
                        <a16:creationId xmlns:a16="http://schemas.microsoft.com/office/drawing/2014/main" id="{224C74E7-25E5-4AC9-AA1E-11ECDC9E915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80" y="3264"/>
                    <a:ext cx="48" cy="4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Blip>
                        <a:blip r:embed="rId2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SzPct val="80000"/>
                      <a:buBlip>
                        <a:blip r:embed="rId3"/>
                      </a:buBlip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SzPct val="70000"/>
                      <a:buBlip>
                        <a:blip r:embed="rId4"/>
                      </a:buBlip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tr-TR" altLang="tr-TR" sz="1800"/>
                  </a:p>
                </p:txBody>
              </p:sp>
            </p:grpSp>
          </p:grpSp>
        </p:grpSp>
      </p:grpSp>
      <p:sp>
        <p:nvSpPr>
          <p:cNvPr id="27" name="Rectangle 48">
            <a:extLst>
              <a:ext uri="{FF2B5EF4-FFF2-40B4-BE49-F238E27FC236}">
                <a16:creationId xmlns:a16="http://schemas.microsoft.com/office/drawing/2014/main" id="{BCE53563-E82D-49C8-A2CA-6A4FD0045C12}"/>
              </a:ext>
            </a:extLst>
          </p:cNvPr>
          <p:cNvSpPr/>
          <p:nvPr/>
        </p:nvSpPr>
        <p:spPr>
          <a:xfrm>
            <a:off x="1668669" y="4280926"/>
            <a:ext cx="36562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altLang="tr-TR" sz="2800" b="1" dirty="0">
                <a:solidFill>
                  <a:srgbClr val="990000"/>
                </a:solidFill>
              </a:rPr>
              <a:t>(</a:t>
            </a:r>
            <a:r>
              <a:rPr lang="tr-TR" altLang="tr-TR" sz="2800" b="1" dirty="0">
                <a:solidFill>
                  <a:srgbClr val="990000"/>
                </a:solidFill>
              </a:rPr>
              <a:t>c</a:t>
            </a:r>
            <a:r>
              <a:rPr lang="en-US" altLang="tr-TR" sz="2800" b="1" dirty="0">
                <a:solidFill>
                  <a:srgbClr val="990000"/>
                </a:solidFill>
              </a:rPr>
              <a:t>) </a:t>
            </a:r>
            <a:r>
              <a:rPr lang="tr-TR" altLang="tr-TR" sz="2800" b="1" dirty="0">
                <a:solidFill>
                  <a:srgbClr val="990000"/>
                </a:solidFill>
              </a:rPr>
              <a:t>Doğrusal olmayan</a:t>
            </a:r>
            <a:endParaRPr lang="en-US" altLang="tr-TR" sz="2800" b="1" dirty="0">
              <a:solidFill>
                <a:srgbClr val="990000"/>
              </a:solidFill>
            </a:endParaRPr>
          </a:p>
        </p:txBody>
      </p:sp>
      <p:sp>
        <p:nvSpPr>
          <p:cNvPr id="28" name="Rectangle 48">
            <a:extLst>
              <a:ext uri="{FF2B5EF4-FFF2-40B4-BE49-F238E27FC236}">
                <a16:creationId xmlns:a16="http://schemas.microsoft.com/office/drawing/2014/main" id="{CCCDA91B-1CA5-471A-93FB-6FEF8FF4485A}"/>
              </a:ext>
            </a:extLst>
          </p:cNvPr>
          <p:cNvSpPr/>
          <p:nvPr/>
        </p:nvSpPr>
        <p:spPr>
          <a:xfrm>
            <a:off x="7926558" y="4345423"/>
            <a:ext cx="22824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altLang="tr-TR" sz="2800" b="1" dirty="0">
                <a:solidFill>
                  <a:srgbClr val="990000"/>
                </a:solidFill>
              </a:rPr>
              <a:t>(d)  </a:t>
            </a:r>
            <a:r>
              <a:rPr lang="tr-TR" altLang="tr-TR" sz="2800" b="1" dirty="0">
                <a:solidFill>
                  <a:srgbClr val="990000"/>
                </a:solidFill>
              </a:rPr>
              <a:t>İlişki yok</a:t>
            </a:r>
            <a:endParaRPr lang="en-US" altLang="tr-TR" sz="2800" b="1" dirty="0">
              <a:solidFill>
                <a:srgbClr val="990000"/>
              </a:solidFill>
            </a:endParaRPr>
          </a:p>
        </p:txBody>
      </p:sp>
      <p:grpSp>
        <p:nvGrpSpPr>
          <p:cNvPr id="29" name="Group 4">
            <a:extLst>
              <a:ext uri="{FF2B5EF4-FFF2-40B4-BE49-F238E27FC236}">
                <a16:creationId xmlns:a16="http://schemas.microsoft.com/office/drawing/2014/main" id="{9E7E26D0-7320-433D-B80F-86A27CE3D629}"/>
              </a:ext>
            </a:extLst>
          </p:cNvPr>
          <p:cNvGrpSpPr>
            <a:grpSpLocks/>
          </p:cNvGrpSpPr>
          <p:nvPr/>
        </p:nvGrpSpPr>
        <p:grpSpPr bwMode="auto">
          <a:xfrm>
            <a:off x="6096000" y="604972"/>
            <a:ext cx="5943600" cy="3733800"/>
            <a:chOff x="1200" y="1296"/>
            <a:chExt cx="3744" cy="2352"/>
          </a:xfrm>
        </p:grpSpPr>
        <p:sp>
          <p:nvSpPr>
            <p:cNvPr id="30" name="Oval 5">
              <a:extLst>
                <a:ext uri="{FF2B5EF4-FFF2-40B4-BE49-F238E27FC236}">
                  <a16:creationId xmlns:a16="http://schemas.microsoft.com/office/drawing/2014/main" id="{D8A0D6E0-9EF9-408E-98F8-E51F5FA205A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3072" y="1968"/>
              <a:ext cx="48" cy="48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SzPct val="80000"/>
                <a:buBlip>
                  <a:blip r:embed="rId3"/>
                </a:buBlip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SzPct val="70000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1800"/>
            </a:p>
          </p:txBody>
        </p:sp>
        <p:sp>
          <p:nvSpPr>
            <p:cNvPr id="31" name="Oval 6">
              <a:extLst>
                <a:ext uri="{FF2B5EF4-FFF2-40B4-BE49-F238E27FC236}">
                  <a16:creationId xmlns:a16="http://schemas.microsoft.com/office/drawing/2014/main" id="{46EF803E-87E1-4F28-BB79-B306918DED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3600" y="2016"/>
              <a:ext cx="48" cy="48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SzPct val="80000"/>
                <a:buBlip>
                  <a:blip r:embed="rId3"/>
                </a:buBlip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SzPct val="70000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1800"/>
            </a:p>
          </p:txBody>
        </p:sp>
        <p:sp>
          <p:nvSpPr>
            <p:cNvPr id="32" name="Oval 7">
              <a:extLst>
                <a:ext uri="{FF2B5EF4-FFF2-40B4-BE49-F238E27FC236}">
                  <a16:creationId xmlns:a16="http://schemas.microsoft.com/office/drawing/2014/main" id="{F32BA4CA-DAAE-4C8C-AA02-2B85712ED2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3696" y="3024"/>
              <a:ext cx="48" cy="48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Blip>
                  <a:blip r:embed="rId2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SzPct val="80000"/>
                <a:buBlip>
                  <a:blip r:embed="rId3"/>
                </a:buBlip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SzPct val="70000"/>
                <a:buBlip>
                  <a:blip r:embed="rId4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1800"/>
            </a:p>
          </p:txBody>
        </p:sp>
        <p:grpSp>
          <p:nvGrpSpPr>
            <p:cNvPr id="33" name="Group 8">
              <a:extLst>
                <a:ext uri="{FF2B5EF4-FFF2-40B4-BE49-F238E27FC236}">
                  <a16:creationId xmlns:a16="http://schemas.microsoft.com/office/drawing/2014/main" id="{D543F23D-BD35-48F7-BD33-A5F7A959E9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00" y="1296"/>
              <a:ext cx="3744" cy="2352"/>
              <a:chOff x="1200" y="1296"/>
              <a:chExt cx="3744" cy="2352"/>
            </a:xfrm>
          </p:grpSpPr>
          <p:grpSp>
            <p:nvGrpSpPr>
              <p:cNvPr id="34" name="Group 9">
                <a:extLst>
                  <a:ext uri="{FF2B5EF4-FFF2-40B4-BE49-F238E27FC236}">
                    <a16:creationId xmlns:a16="http://schemas.microsoft.com/office/drawing/2014/main" id="{745AF321-E42C-4CDC-8191-B0EE28E83CC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24" y="2304"/>
                <a:ext cx="2064" cy="480"/>
                <a:chOff x="1824" y="2304"/>
                <a:chExt cx="2064" cy="480"/>
              </a:xfrm>
            </p:grpSpPr>
            <p:sp>
              <p:nvSpPr>
                <p:cNvPr id="48" name="Oval 10">
                  <a:extLst>
                    <a:ext uri="{FF2B5EF4-FFF2-40B4-BE49-F238E27FC236}">
                      <a16:creationId xmlns:a16="http://schemas.microsoft.com/office/drawing/2014/main" id="{54B671B9-7AC6-4AE5-A888-67D76BC4D5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-5400000">
                  <a:off x="3120" y="2400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Blip>
                      <a:blip r:embed="rId2"/>
                    </a:buBlip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SzPct val="70000"/>
                    <a:buBlip>
                      <a:blip r:embed="rId4"/>
                    </a:buBlip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49" name="Oval 11">
                  <a:extLst>
                    <a:ext uri="{FF2B5EF4-FFF2-40B4-BE49-F238E27FC236}">
                      <a16:creationId xmlns:a16="http://schemas.microsoft.com/office/drawing/2014/main" id="{02B23F1F-C803-432F-BA57-E42CAD0B25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-5400000">
                  <a:off x="2592" y="2448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Blip>
                      <a:blip r:embed="rId2"/>
                    </a:buBlip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SzPct val="70000"/>
                    <a:buBlip>
                      <a:blip r:embed="rId4"/>
                    </a:buBlip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50" name="Oval 12">
                  <a:extLst>
                    <a:ext uri="{FF2B5EF4-FFF2-40B4-BE49-F238E27FC236}">
                      <a16:creationId xmlns:a16="http://schemas.microsoft.com/office/drawing/2014/main" id="{0CC72123-C461-47AB-9101-7A8B5EA555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40" y="2592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Blip>
                      <a:blip r:embed="rId2"/>
                    </a:buBlip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SzPct val="70000"/>
                    <a:buBlip>
                      <a:blip r:embed="rId4"/>
                    </a:buBlip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51" name="Oval 13">
                  <a:extLst>
                    <a:ext uri="{FF2B5EF4-FFF2-40B4-BE49-F238E27FC236}">
                      <a16:creationId xmlns:a16="http://schemas.microsoft.com/office/drawing/2014/main" id="{9BF71238-F006-43F2-B269-E0B953D6FD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64" y="2304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Blip>
                      <a:blip r:embed="rId2"/>
                    </a:buBlip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SzPct val="70000"/>
                    <a:buBlip>
                      <a:blip r:embed="rId4"/>
                    </a:buBlip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52" name="Oval 14">
                  <a:extLst>
                    <a:ext uri="{FF2B5EF4-FFF2-40B4-BE49-F238E27FC236}">
                      <a16:creationId xmlns:a16="http://schemas.microsoft.com/office/drawing/2014/main" id="{03B74A73-69A4-4FFD-A7D9-63A5A5F797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2736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Blip>
                      <a:blip r:embed="rId2"/>
                    </a:buBlip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SzPct val="70000"/>
                    <a:buBlip>
                      <a:blip r:embed="rId4"/>
                    </a:buBlip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53" name="Oval 15">
                  <a:extLst>
                    <a:ext uri="{FF2B5EF4-FFF2-40B4-BE49-F238E27FC236}">
                      <a16:creationId xmlns:a16="http://schemas.microsoft.com/office/drawing/2014/main" id="{C8229C50-8F4D-4FDE-9F23-700D7347E3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24" y="2304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Blip>
                      <a:blip r:embed="rId2"/>
                    </a:buBlip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SzPct val="70000"/>
                    <a:buBlip>
                      <a:blip r:embed="rId4"/>
                    </a:buBlip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</p:grpSp>
          <p:grpSp>
            <p:nvGrpSpPr>
              <p:cNvPr id="35" name="Group 16">
                <a:extLst>
                  <a:ext uri="{FF2B5EF4-FFF2-40B4-BE49-F238E27FC236}">
                    <a16:creationId xmlns:a16="http://schemas.microsoft.com/office/drawing/2014/main" id="{4B50A802-4D14-4C51-B79F-FE05717B0E8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00" y="1296"/>
                <a:ext cx="3744" cy="2352"/>
                <a:chOff x="1200" y="1296"/>
                <a:chExt cx="3744" cy="2352"/>
              </a:xfrm>
            </p:grpSpPr>
            <p:sp>
              <p:nvSpPr>
                <p:cNvPr id="36" name="Oval 17">
                  <a:extLst>
                    <a:ext uri="{FF2B5EF4-FFF2-40B4-BE49-F238E27FC236}">
                      <a16:creationId xmlns:a16="http://schemas.microsoft.com/office/drawing/2014/main" id="{2A24B64C-382D-495E-AC6A-EEBF5096B1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-5400000">
                  <a:off x="3360" y="1632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Blip>
                      <a:blip r:embed="rId2"/>
                    </a:buBlip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SzPct val="70000"/>
                    <a:buBlip>
                      <a:blip r:embed="rId4"/>
                    </a:buBlip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37" name="Oval 18">
                  <a:extLst>
                    <a:ext uri="{FF2B5EF4-FFF2-40B4-BE49-F238E27FC236}">
                      <a16:creationId xmlns:a16="http://schemas.microsoft.com/office/drawing/2014/main" id="{966E0A96-0748-4C13-91CE-ABE1382DDA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-5400000">
                  <a:off x="2352" y="1824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Blip>
                      <a:blip r:embed="rId2"/>
                    </a:buBlip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SzPct val="70000"/>
                    <a:buBlip>
                      <a:blip r:embed="rId4"/>
                    </a:buBlip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38" name="Oval 19">
                  <a:extLst>
                    <a:ext uri="{FF2B5EF4-FFF2-40B4-BE49-F238E27FC236}">
                      <a16:creationId xmlns:a16="http://schemas.microsoft.com/office/drawing/2014/main" id="{F942D07B-7BFC-4E23-9312-5439163D0C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-5400000">
                  <a:off x="2064" y="1920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Blip>
                      <a:blip r:embed="rId2"/>
                    </a:buBlip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SzPct val="70000"/>
                    <a:buBlip>
                      <a:blip r:embed="rId4"/>
                    </a:buBlip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39" name="Oval 20">
                  <a:extLst>
                    <a:ext uri="{FF2B5EF4-FFF2-40B4-BE49-F238E27FC236}">
                      <a16:creationId xmlns:a16="http://schemas.microsoft.com/office/drawing/2014/main" id="{C3596993-4F1E-4FA1-AB1D-34C776535C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-5400000">
                  <a:off x="2736" y="1584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Blip>
                      <a:blip r:embed="rId2"/>
                    </a:buBlip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SzPct val="70000"/>
                    <a:buBlip>
                      <a:blip r:embed="rId4"/>
                    </a:buBlip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  <p:sp>
              <p:nvSpPr>
                <p:cNvPr id="40" name="Oval 21">
                  <a:extLst>
                    <a:ext uri="{FF2B5EF4-FFF2-40B4-BE49-F238E27FC236}">
                      <a16:creationId xmlns:a16="http://schemas.microsoft.com/office/drawing/2014/main" id="{250CC89E-E970-41A9-A295-CA39A016FC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-5400000">
                  <a:off x="1776" y="1776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Blip>
                      <a:blip r:embed="rId2"/>
                    </a:buBlip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SzPct val="80000"/>
                    <a:buBlip>
                      <a:blip r:embed="rId3"/>
                    </a:buBlip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SzPct val="70000"/>
                    <a:buBlip>
                      <a:blip r:embed="rId4"/>
                    </a:buBlip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tr-TR" altLang="tr-TR" sz="1800"/>
                </a:p>
              </p:txBody>
            </p:sp>
            <p:grpSp>
              <p:nvGrpSpPr>
                <p:cNvPr id="41" name="Group 22">
                  <a:extLst>
                    <a:ext uri="{FF2B5EF4-FFF2-40B4-BE49-F238E27FC236}">
                      <a16:creationId xmlns:a16="http://schemas.microsoft.com/office/drawing/2014/main" id="{17D3FBC2-6AEB-4752-A114-39634163139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00" y="1296"/>
                  <a:ext cx="3744" cy="2352"/>
                  <a:chOff x="1200" y="1296"/>
                  <a:chExt cx="3744" cy="2352"/>
                </a:xfrm>
              </p:grpSpPr>
              <p:sp>
                <p:nvSpPr>
                  <p:cNvPr id="42" name="Line 23">
                    <a:extLst>
                      <a:ext uri="{FF2B5EF4-FFF2-40B4-BE49-F238E27FC236}">
                        <a16:creationId xmlns:a16="http://schemas.microsoft.com/office/drawing/2014/main" id="{864D9188-E008-49E9-8849-80CD44673DB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488" y="1536"/>
                    <a:ext cx="0" cy="192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43" name="Line 24">
                    <a:extLst>
                      <a:ext uri="{FF2B5EF4-FFF2-40B4-BE49-F238E27FC236}">
                        <a16:creationId xmlns:a16="http://schemas.microsoft.com/office/drawing/2014/main" id="{7191C06C-E282-426F-BD92-CBF9C057A2D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488" y="3456"/>
                    <a:ext cx="3120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/>
                  </a:p>
                </p:txBody>
              </p:sp>
              <p:sp>
                <p:nvSpPr>
                  <p:cNvPr id="44" name="Text Box 25">
                    <a:extLst>
                      <a:ext uri="{FF2B5EF4-FFF2-40B4-BE49-F238E27FC236}">
                        <a16:creationId xmlns:a16="http://schemas.microsoft.com/office/drawing/2014/main" id="{2CBEB0B9-8A3B-4EF7-8358-2F566FFA75C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608" y="3360"/>
                    <a:ext cx="336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spcBef>
                        <a:spcPct val="20000"/>
                      </a:spcBef>
                      <a:buBlip>
                        <a:blip r:embed="rId2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SzPct val="80000"/>
                      <a:buBlip>
                        <a:blip r:embed="rId3"/>
                      </a:buBlip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SzPct val="70000"/>
                      <a:buBlip>
                        <a:blip r:embed="rId4"/>
                      </a:buBlip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tr-TR" sz="2400" b="1">
                        <a:latin typeface="Book Antiqua" panose="02040602050305030304" pitchFamily="18" charset="0"/>
                      </a:rPr>
                      <a:t>X</a:t>
                    </a:r>
                  </a:p>
                </p:txBody>
              </p:sp>
              <p:sp>
                <p:nvSpPr>
                  <p:cNvPr id="45" name="Text Box 26">
                    <a:extLst>
                      <a:ext uri="{FF2B5EF4-FFF2-40B4-BE49-F238E27FC236}">
                        <a16:creationId xmlns:a16="http://schemas.microsoft.com/office/drawing/2014/main" id="{3C02B0FF-05EA-45CF-B53C-0FD2B405964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00" y="1296"/>
                    <a:ext cx="336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spcBef>
                        <a:spcPct val="20000"/>
                      </a:spcBef>
                      <a:buBlip>
                        <a:blip r:embed="rId2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SzPct val="80000"/>
                      <a:buBlip>
                        <a:blip r:embed="rId3"/>
                      </a:buBlip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SzPct val="70000"/>
                      <a:buBlip>
                        <a:blip r:embed="rId4"/>
                      </a:buBlip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tr-TR" sz="2400" b="1">
                        <a:latin typeface="Book Antiqua" panose="02040602050305030304" pitchFamily="18" charset="0"/>
                      </a:rPr>
                      <a:t>Y</a:t>
                    </a:r>
                  </a:p>
                </p:txBody>
              </p:sp>
              <p:sp>
                <p:nvSpPr>
                  <p:cNvPr id="46" name="Oval 27">
                    <a:extLst>
                      <a:ext uri="{FF2B5EF4-FFF2-40B4-BE49-F238E27FC236}">
                        <a16:creationId xmlns:a16="http://schemas.microsoft.com/office/drawing/2014/main" id="{32C3748B-D3B2-48B1-AD51-441FD4AFA61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08" y="2928"/>
                    <a:ext cx="48" cy="4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Blip>
                        <a:blip r:embed="rId2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SzPct val="80000"/>
                      <a:buBlip>
                        <a:blip r:embed="rId3"/>
                      </a:buBlip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SzPct val="70000"/>
                      <a:buBlip>
                        <a:blip r:embed="rId4"/>
                      </a:buBlip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tr-TR" altLang="tr-TR" sz="1800"/>
                  </a:p>
                </p:txBody>
              </p:sp>
              <p:sp>
                <p:nvSpPr>
                  <p:cNvPr id="47" name="Oval 28">
                    <a:extLst>
                      <a:ext uri="{FF2B5EF4-FFF2-40B4-BE49-F238E27FC236}">
                        <a16:creationId xmlns:a16="http://schemas.microsoft.com/office/drawing/2014/main" id="{E58CA72C-C8F3-4BDD-8E28-A60156E7DA4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80" y="3264"/>
                    <a:ext cx="48" cy="48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Blip>
                        <a:blip r:embed="rId2"/>
                      </a:buBlip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SzPct val="80000"/>
                      <a:buBlip>
                        <a:blip r:embed="rId3"/>
                      </a:buBlip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SzPct val="70000"/>
                      <a:buBlip>
                        <a:blip r:embed="rId4"/>
                      </a:buBlip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tr-TR" altLang="tr-TR" sz="1800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303921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C7699F47-0F48-4709-90BD-344F9362EA0F}"/>
              </a:ext>
            </a:extLst>
          </p:cNvPr>
          <p:cNvSpPr txBox="1">
            <a:spLocks/>
          </p:cNvSpPr>
          <p:nvPr/>
        </p:nvSpPr>
        <p:spPr>
          <a:xfrm>
            <a:off x="1104900" y="360000"/>
            <a:ext cx="9982200" cy="57110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tr-TR" sz="2800" dirty="0">
                <a:solidFill>
                  <a:schemeClr val="tx2"/>
                </a:solidFill>
              </a:rPr>
              <a:t>Doğrusal (</a:t>
            </a:r>
            <a:r>
              <a:rPr lang="tr-TR" sz="2800" dirty="0" err="1">
                <a:solidFill>
                  <a:schemeClr val="tx2"/>
                </a:solidFill>
              </a:rPr>
              <a:t>linear</a:t>
            </a:r>
            <a:r>
              <a:rPr lang="tr-TR" sz="2800" dirty="0">
                <a:solidFill>
                  <a:schemeClr val="tx2"/>
                </a:solidFill>
              </a:rPr>
              <a:t>) eğri :		y=a x + b </a:t>
            </a:r>
          </a:p>
          <a:p>
            <a:pPr algn="l" rtl="0"/>
            <a:r>
              <a:rPr lang="tr-TR" sz="2800" dirty="0">
                <a:solidFill>
                  <a:schemeClr val="tx2"/>
                </a:solidFill>
              </a:rPr>
              <a:t>Parabolik (</a:t>
            </a:r>
            <a:r>
              <a:rPr lang="tr-TR" sz="2800" dirty="0" err="1">
                <a:solidFill>
                  <a:schemeClr val="tx2"/>
                </a:solidFill>
              </a:rPr>
              <a:t>kuadratik</a:t>
            </a:r>
            <a:r>
              <a:rPr lang="tr-TR" sz="2800" dirty="0">
                <a:solidFill>
                  <a:schemeClr val="tx2"/>
                </a:solidFill>
              </a:rPr>
              <a:t>) eğri :		y=a + b x + c x</a:t>
            </a:r>
            <a:r>
              <a:rPr lang="tr-TR" sz="2800" baseline="30000" dirty="0">
                <a:solidFill>
                  <a:schemeClr val="tx2"/>
                </a:solidFill>
              </a:rPr>
              <a:t>2</a:t>
            </a:r>
            <a:r>
              <a:rPr lang="tr-TR" sz="2800" dirty="0">
                <a:solidFill>
                  <a:schemeClr val="tx2"/>
                </a:solidFill>
              </a:rPr>
              <a:t> </a:t>
            </a:r>
          </a:p>
          <a:p>
            <a:pPr algn="l" rtl="0"/>
            <a:r>
              <a:rPr lang="tr-TR" sz="2800" dirty="0">
                <a:solidFill>
                  <a:schemeClr val="tx2"/>
                </a:solidFill>
              </a:rPr>
              <a:t>Kübik eğri :				y=a + b x + c x</a:t>
            </a:r>
            <a:r>
              <a:rPr lang="tr-TR" sz="2800" baseline="30000" dirty="0">
                <a:solidFill>
                  <a:schemeClr val="tx2"/>
                </a:solidFill>
              </a:rPr>
              <a:t>2 </a:t>
            </a:r>
            <a:r>
              <a:rPr lang="tr-TR" sz="2800" dirty="0">
                <a:solidFill>
                  <a:schemeClr val="tx2"/>
                </a:solidFill>
              </a:rPr>
              <a:t>+ d x</a:t>
            </a:r>
            <a:r>
              <a:rPr lang="tr-TR" sz="2800" baseline="30000" dirty="0">
                <a:solidFill>
                  <a:schemeClr val="tx2"/>
                </a:solidFill>
              </a:rPr>
              <a:t>3</a:t>
            </a:r>
            <a:r>
              <a:rPr lang="tr-TR" sz="2800" dirty="0">
                <a:solidFill>
                  <a:schemeClr val="tx2"/>
                </a:solidFill>
              </a:rPr>
              <a:t> </a:t>
            </a:r>
          </a:p>
          <a:p>
            <a:pPr algn="l" rtl="0"/>
            <a:r>
              <a:rPr lang="tr-TR" sz="2800" dirty="0">
                <a:solidFill>
                  <a:schemeClr val="tx2"/>
                </a:solidFill>
              </a:rPr>
              <a:t>Hiperbolik eğri :				y=1/(a+ b x), veya, </a:t>
            </a:r>
          </a:p>
          <a:p>
            <a:pPr marL="0" indent="0" algn="l" rtl="0">
              <a:buNone/>
            </a:pPr>
            <a:r>
              <a:rPr lang="tr-TR" sz="2800" dirty="0">
                <a:solidFill>
                  <a:schemeClr val="tx2"/>
                </a:solidFill>
              </a:rPr>
              <a:t>						1/y = a + </a:t>
            </a:r>
            <a:r>
              <a:rPr lang="tr-TR" sz="2800" dirty="0" err="1">
                <a:solidFill>
                  <a:schemeClr val="tx2"/>
                </a:solidFill>
              </a:rPr>
              <a:t>bx</a:t>
            </a:r>
            <a:r>
              <a:rPr lang="tr-TR" sz="2800" dirty="0">
                <a:solidFill>
                  <a:schemeClr val="tx2"/>
                </a:solidFill>
              </a:rPr>
              <a:t> </a:t>
            </a:r>
          </a:p>
          <a:p>
            <a:pPr algn="l" rtl="0"/>
            <a:r>
              <a:rPr lang="tr-TR" sz="2800" dirty="0">
                <a:solidFill>
                  <a:schemeClr val="tx2"/>
                </a:solidFill>
              </a:rPr>
              <a:t>Üstel (</a:t>
            </a:r>
            <a:r>
              <a:rPr lang="tr-TR" sz="2800" dirty="0" err="1">
                <a:solidFill>
                  <a:schemeClr val="tx2"/>
                </a:solidFill>
              </a:rPr>
              <a:t>eksponensiyel</a:t>
            </a:r>
            <a:r>
              <a:rPr lang="tr-TR" sz="2800" dirty="0">
                <a:solidFill>
                  <a:schemeClr val="tx2"/>
                </a:solidFill>
              </a:rPr>
              <a:t>) eğri: 		y = a </a:t>
            </a:r>
            <a:r>
              <a:rPr lang="tr-TR" sz="2800" dirty="0" err="1">
                <a:solidFill>
                  <a:schemeClr val="tx2"/>
                </a:solidFill>
              </a:rPr>
              <a:t>b</a:t>
            </a:r>
            <a:r>
              <a:rPr lang="tr-TR" sz="2800" baseline="30000" dirty="0" err="1">
                <a:solidFill>
                  <a:schemeClr val="tx2"/>
                </a:solidFill>
              </a:rPr>
              <a:t>x</a:t>
            </a:r>
            <a:r>
              <a:rPr lang="tr-TR" sz="2800" dirty="0">
                <a:solidFill>
                  <a:schemeClr val="tx2"/>
                </a:solidFill>
              </a:rPr>
              <a:t> </a:t>
            </a:r>
          </a:p>
          <a:p>
            <a:pPr marL="0" indent="0" algn="l" rtl="0">
              <a:buNone/>
            </a:pPr>
            <a:r>
              <a:rPr lang="tr-TR" sz="2800" dirty="0">
                <a:solidFill>
                  <a:schemeClr val="tx2"/>
                </a:solidFill>
              </a:rPr>
              <a:t>		</a:t>
            </a:r>
            <a:r>
              <a:rPr lang="tr-TR" sz="2800" dirty="0" err="1">
                <a:solidFill>
                  <a:schemeClr val="tx2"/>
                </a:solidFill>
              </a:rPr>
              <a:t>linearize</a:t>
            </a:r>
            <a:r>
              <a:rPr lang="tr-TR" sz="2800" dirty="0">
                <a:solidFill>
                  <a:schemeClr val="tx2"/>
                </a:solidFill>
              </a:rPr>
              <a:t> formu		</a:t>
            </a:r>
            <a:r>
              <a:rPr lang="tr-TR" sz="2800" dirty="0" err="1">
                <a:solidFill>
                  <a:schemeClr val="tx2"/>
                </a:solidFill>
              </a:rPr>
              <a:t>log</a:t>
            </a:r>
            <a:r>
              <a:rPr lang="tr-TR" sz="2800" dirty="0">
                <a:solidFill>
                  <a:schemeClr val="tx2"/>
                </a:solidFill>
              </a:rPr>
              <a:t> y = </a:t>
            </a:r>
            <a:r>
              <a:rPr lang="tr-TR" sz="2800" dirty="0" err="1">
                <a:solidFill>
                  <a:schemeClr val="tx2"/>
                </a:solidFill>
              </a:rPr>
              <a:t>log</a:t>
            </a:r>
            <a:r>
              <a:rPr lang="tr-TR" sz="2800" dirty="0">
                <a:solidFill>
                  <a:schemeClr val="tx2"/>
                </a:solidFill>
              </a:rPr>
              <a:t> a + x </a:t>
            </a:r>
            <a:r>
              <a:rPr lang="tr-TR" sz="2800" dirty="0" err="1">
                <a:solidFill>
                  <a:schemeClr val="tx2"/>
                </a:solidFill>
              </a:rPr>
              <a:t>log</a:t>
            </a:r>
            <a:r>
              <a:rPr lang="tr-TR" sz="2800" dirty="0">
                <a:solidFill>
                  <a:schemeClr val="tx2"/>
                </a:solidFill>
              </a:rPr>
              <a:t> b</a:t>
            </a:r>
          </a:p>
          <a:p>
            <a:pPr algn="l" rtl="0"/>
            <a:r>
              <a:rPr lang="tr-TR" sz="2800" dirty="0">
                <a:solidFill>
                  <a:schemeClr val="tx2"/>
                </a:solidFill>
              </a:rPr>
              <a:t>Geometrik eğri : 			y = a </a:t>
            </a:r>
            <a:r>
              <a:rPr lang="tr-TR" sz="2800" dirty="0" err="1">
                <a:solidFill>
                  <a:schemeClr val="tx2"/>
                </a:solidFill>
              </a:rPr>
              <a:t>x</a:t>
            </a:r>
            <a:r>
              <a:rPr lang="tr-TR" sz="2800" baseline="30000" dirty="0" err="1">
                <a:solidFill>
                  <a:schemeClr val="tx2"/>
                </a:solidFill>
              </a:rPr>
              <a:t>b</a:t>
            </a:r>
            <a:r>
              <a:rPr lang="tr-TR" sz="2800" dirty="0">
                <a:solidFill>
                  <a:schemeClr val="tx2"/>
                </a:solidFill>
              </a:rPr>
              <a:t> </a:t>
            </a:r>
          </a:p>
          <a:p>
            <a:pPr marL="0" indent="0" algn="l" rtl="0">
              <a:buNone/>
            </a:pPr>
            <a:r>
              <a:rPr lang="tr-TR" sz="2800" dirty="0">
                <a:solidFill>
                  <a:schemeClr val="tx2"/>
                </a:solidFill>
              </a:rPr>
              <a:t>		</a:t>
            </a:r>
            <a:r>
              <a:rPr lang="tr-TR" sz="2800" dirty="0" err="1">
                <a:solidFill>
                  <a:schemeClr val="tx2"/>
                </a:solidFill>
              </a:rPr>
              <a:t>linearize</a:t>
            </a:r>
            <a:r>
              <a:rPr lang="tr-TR" sz="2800" dirty="0">
                <a:solidFill>
                  <a:schemeClr val="tx2"/>
                </a:solidFill>
              </a:rPr>
              <a:t> formu : 		</a:t>
            </a:r>
            <a:r>
              <a:rPr lang="tr-TR" sz="2800" dirty="0" err="1">
                <a:solidFill>
                  <a:schemeClr val="tx2"/>
                </a:solidFill>
              </a:rPr>
              <a:t>log</a:t>
            </a:r>
            <a:r>
              <a:rPr lang="tr-TR" sz="2800" dirty="0">
                <a:solidFill>
                  <a:schemeClr val="tx2"/>
                </a:solidFill>
              </a:rPr>
              <a:t> y = </a:t>
            </a:r>
            <a:r>
              <a:rPr lang="tr-TR" sz="2800" dirty="0" err="1">
                <a:solidFill>
                  <a:schemeClr val="tx2"/>
                </a:solidFill>
              </a:rPr>
              <a:t>log</a:t>
            </a:r>
            <a:r>
              <a:rPr lang="tr-TR" sz="2800" dirty="0">
                <a:solidFill>
                  <a:schemeClr val="tx2"/>
                </a:solidFill>
              </a:rPr>
              <a:t> a + b </a:t>
            </a:r>
            <a:r>
              <a:rPr lang="tr-TR" sz="2800" dirty="0" err="1">
                <a:solidFill>
                  <a:schemeClr val="tx2"/>
                </a:solidFill>
              </a:rPr>
              <a:t>log</a:t>
            </a:r>
            <a:r>
              <a:rPr lang="tr-TR" sz="2800" dirty="0">
                <a:solidFill>
                  <a:schemeClr val="tx2"/>
                </a:solidFill>
              </a:rPr>
              <a:t> x </a:t>
            </a:r>
          </a:p>
        </p:txBody>
      </p:sp>
    </p:spTree>
    <p:extLst>
      <p:ext uri="{BB962C8B-B14F-4D97-AF65-F5344CB8AC3E}">
        <p14:creationId xmlns:p14="http://schemas.microsoft.com/office/powerpoint/2010/main" val="164448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2-1">
            <a:extLst>
              <a:ext uri="{FF2B5EF4-FFF2-40B4-BE49-F238E27FC236}">
                <a16:creationId xmlns:a16="http://schemas.microsoft.com/office/drawing/2014/main" id="{08667A7D-BE47-41DF-9B45-B3A66AF91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61" y="620217"/>
            <a:ext cx="4686491" cy="590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2-2">
            <a:extLst>
              <a:ext uri="{FF2B5EF4-FFF2-40B4-BE49-F238E27FC236}">
                <a16:creationId xmlns:a16="http://schemas.microsoft.com/office/drawing/2014/main" id="{665E4823-CB8A-492D-8C2E-6AA5E3293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20217"/>
            <a:ext cx="4299517" cy="590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139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b="1" dirty="0">
                <a:solidFill>
                  <a:srgbClr val="FF0000"/>
                </a:solidFill>
              </a:rPr>
              <a:t>Doğrusal Eşitlikler</a:t>
            </a:r>
            <a:endParaRPr lang="tr-TR" altLang="tr-TR" sz="3600" b="1" dirty="0">
              <a:solidFill>
                <a:srgbClr val="7030A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Doğrusal bir eşitliğin (eğim-kesen) formu aşağıdaki eşitlikte gösterildiği gibi şeklindedir.</a:t>
            </a:r>
          </a:p>
          <a:p>
            <a:pPr marL="0" indent="0" algn="ctr" rtl="0">
              <a:lnSpc>
                <a:spcPct val="150000"/>
              </a:lnSpc>
              <a:buNone/>
            </a:pPr>
            <a:r>
              <a:rPr lang="tr-TR" sz="2800" dirty="0">
                <a:solidFill>
                  <a:schemeClr val="tx2"/>
                </a:solidFill>
              </a:rPr>
              <a:t>y = a x + b</a:t>
            </a:r>
          </a:p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Burada (</a:t>
            </a:r>
            <a:r>
              <a:rPr lang="tr-TR" sz="2800" dirty="0">
                <a:solidFill>
                  <a:srgbClr val="C00000"/>
                </a:solidFill>
              </a:rPr>
              <a:t>a</a:t>
            </a:r>
            <a:r>
              <a:rPr lang="tr-TR" sz="2800" dirty="0">
                <a:solidFill>
                  <a:schemeClr val="tx2"/>
                </a:solidFill>
              </a:rPr>
              <a:t>) doğrusal eğrisinin </a:t>
            </a:r>
            <a:r>
              <a:rPr lang="tr-TR" sz="2800" dirty="0">
                <a:solidFill>
                  <a:srgbClr val="C00000"/>
                </a:solidFill>
              </a:rPr>
              <a:t>eğimini</a:t>
            </a:r>
          </a:p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(b) x=0 olduğu zaman y’nin aldığı değeri yani, </a:t>
            </a:r>
            <a:r>
              <a:rPr lang="tr-TR" sz="2800" dirty="0">
                <a:solidFill>
                  <a:srgbClr val="0070C0"/>
                </a:solidFill>
              </a:rPr>
              <a:t>eğrinin y eksenini kestiği nokta</a:t>
            </a:r>
          </a:p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algn="l" rtl="0"/>
            <a:endParaRPr lang="tr-TR" sz="2800" dirty="0">
              <a:solidFill>
                <a:schemeClr val="tx2"/>
              </a:solidFill>
            </a:endParaRP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1880741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b="1" dirty="0">
                <a:solidFill>
                  <a:srgbClr val="FF0000"/>
                </a:solidFill>
              </a:rPr>
              <a:t>Linear Regresyon</a:t>
            </a:r>
            <a:endParaRPr lang="tr-TR" altLang="tr-TR" sz="3600" b="1" dirty="0">
              <a:solidFill>
                <a:srgbClr val="7030A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Deneysel verilerin grafiğe aktarılması ve oluşan eğriyi tanımlayan eşitliğin saptanmasıdır.</a:t>
            </a:r>
          </a:p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algn="l" rtl="0"/>
            <a:endParaRPr lang="tr-TR" sz="2800" dirty="0">
              <a:solidFill>
                <a:schemeClr val="tx2"/>
              </a:solidFill>
            </a:endParaRP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5AC8EB4-C14C-4DEE-A243-41408E4961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3205925"/>
              </p:ext>
            </p:extLst>
          </p:nvPr>
        </p:nvGraphicFramePr>
        <p:xfrm>
          <a:off x="3751927" y="2802194"/>
          <a:ext cx="4802137" cy="3814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3427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sz="3600" dirty="0">
                <a:solidFill>
                  <a:schemeClr val="tx2"/>
                </a:solidFill>
              </a:rPr>
              <a:t>A) Grafiğin çizilmesi: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Bu noktaların olabildiğince çoğunun üzerinden geçen fakat geçmediği noktaları ortalayan bir doğru çizilir.</a:t>
            </a:r>
          </a:p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Anlaşılacağı gibi eğrinin çizilmesinde bunu çizen kişisel yargısı rol almaktadır.</a:t>
            </a:r>
          </a:p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Başka bir şahıs aynı noktalardan biraz daha farklı bir eğri geçirebilir. </a:t>
            </a:r>
          </a:p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algn="l" rtl="0"/>
            <a:endParaRPr lang="tr-TR" sz="2800" dirty="0">
              <a:solidFill>
                <a:schemeClr val="tx2"/>
              </a:solidFill>
            </a:endParaRP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39375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endParaRPr lang="tr-TR" altLang="tr-TR" sz="3600" b="1" dirty="0">
              <a:solidFill>
                <a:srgbClr val="7030A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algn="l" rtl="0"/>
            <a:endParaRPr lang="tr-TR" sz="2800" dirty="0">
              <a:solidFill>
                <a:schemeClr val="tx2"/>
              </a:solidFill>
            </a:endParaRP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CACED5D-FDE3-4906-818F-5012FD3F1B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5113538"/>
              </p:ext>
            </p:extLst>
          </p:nvPr>
        </p:nvGraphicFramePr>
        <p:xfrm>
          <a:off x="1342103" y="269273"/>
          <a:ext cx="8539316" cy="6013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7859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endParaRPr lang="tr-TR" altLang="tr-TR" sz="3600" b="1" dirty="0">
              <a:solidFill>
                <a:srgbClr val="7030A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algn="l" rtl="0"/>
            <a:endParaRPr lang="tr-TR" sz="2800" dirty="0">
              <a:solidFill>
                <a:schemeClr val="tx2"/>
              </a:solidFill>
            </a:endParaRP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CACED5D-FDE3-4906-818F-5012FD3F1B4C}"/>
              </a:ext>
            </a:extLst>
          </p:cNvPr>
          <p:cNvGraphicFramePr>
            <a:graphicFrameLocks/>
          </p:cNvGraphicFramePr>
          <p:nvPr/>
        </p:nvGraphicFramePr>
        <p:xfrm>
          <a:off x="1342103" y="269273"/>
          <a:ext cx="8539316" cy="6013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8818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>
                <a:solidFill>
                  <a:schemeClr val="tx2"/>
                </a:solidFill>
              </a:rPr>
              <a:t>Kaynaklar</a:t>
            </a:r>
            <a:r>
              <a:rPr lang="en-US" dirty="0">
                <a:solidFill>
                  <a:schemeClr val="tx2"/>
                </a:solidFill>
              </a:rPr>
              <a:t> -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976DC5-0798-4B2A-9EA8-E1C35D9FA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A23435-251F-4F01-B222-8EF7D5C0E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330" y="828663"/>
            <a:ext cx="3874064" cy="534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04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endParaRPr lang="tr-TR" altLang="tr-TR" sz="3600" b="1" dirty="0">
              <a:solidFill>
                <a:srgbClr val="7030A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algn="l" rtl="0"/>
            <a:endParaRPr lang="tr-TR" sz="2800" dirty="0">
              <a:solidFill>
                <a:schemeClr val="tx2"/>
              </a:solidFill>
            </a:endParaRP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CACED5D-FDE3-4906-818F-5012FD3F1B4C}"/>
              </a:ext>
            </a:extLst>
          </p:cNvPr>
          <p:cNvGraphicFramePr>
            <a:graphicFrameLocks/>
          </p:cNvGraphicFramePr>
          <p:nvPr/>
        </p:nvGraphicFramePr>
        <p:xfrm>
          <a:off x="1342103" y="269273"/>
          <a:ext cx="8539316" cy="6013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8744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endParaRPr lang="tr-TR" altLang="tr-TR" sz="3600" b="1" dirty="0">
              <a:solidFill>
                <a:srgbClr val="7030A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algn="l" rtl="0"/>
            <a:endParaRPr lang="tr-TR" sz="2800" dirty="0">
              <a:solidFill>
                <a:schemeClr val="tx2"/>
              </a:solidFill>
            </a:endParaRP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CACED5D-FDE3-4906-818F-5012FD3F1B4C}"/>
              </a:ext>
            </a:extLst>
          </p:cNvPr>
          <p:cNvGraphicFramePr>
            <a:graphicFrameLocks/>
          </p:cNvGraphicFramePr>
          <p:nvPr/>
        </p:nvGraphicFramePr>
        <p:xfrm>
          <a:off x="1342103" y="269273"/>
          <a:ext cx="8539316" cy="6013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0305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>
              <a:lnSpc>
                <a:spcPct val="150000"/>
              </a:lnSpc>
            </a:pPr>
            <a:r>
              <a:rPr lang="tr-TR" sz="3600" dirty="0">
                <a:solidFill>
                  <a:schemeClr val="tx2"/>
                </a:solidFill>
              </a:rPr>
              <a:t>A) Doğrusal eğriyi tanımlayan eşitliğin belirlenmesi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İstatistikte yaygın olarak başvurulan (</a:t>
            </a:r>
            <a:r>
              <a:rPr lang="tr-TR" sz="2800" dirty="0">
                <a:solidFill>
                  <a:srgbClr val="FF0000"/>
                </a:solidFill>
              </a:rPr>
              <a:t>en küçük kareler yönteminin</a:t>
            </a:r>
            <a:r>
              <a:rPr lang="tr-TR" sz="2800" dirty="0">
                <a:solidFill>
                  <a:schemeClr val="tx2"/>
                </a:solidFill>
              </a:rPr>
              <a:t>) uygulanmasıyla kişilerden kaynaklanan farklılıklar ortadan kaldırabilmektedir.</a:t>
            </a:r>
          </a:p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Bu uygulama (linear regresyon) veya (regresyon analizi) olarak anılmaktadır.</a:t>
            </a:r>
          </a:p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algn="l" rtl="0"/>
            <a:endParaRPr lang="tr-TR" sz="2800" dirty="0">
              <a:solidFill>
                <a:schemeClr val="tx2"/>
              </a:solidFill>
            </a:endParaRP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211778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E0AFC382-5D8F-4C14-BD14-23D8E1C7B8E1}"/>
              </a:ext>
            </a:extLst>
          </p:cNvPr>
          <p:cNvSpPr txBox="1">
            <a:spLocks/>
          </p:cNvSpPr>
          <p:nvPr/>
        </p:nvSpPr>
        <p:spPr>
          <a:xfrm>
            <a:off x="1104900" y="360000"/>
            <a:ext cx="9982200" cy="472976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Regresyon analizi işlemi sırasında aynı zamanda </a:t>
            </a:r>
            <a:r>
              <a:rPr lang="tr-TR" sz="2800" dirty="0">
                <a:solidFill>
                  <a:srgbClr val="FF0000"/>
                </a:solidFill>
              </a:rPr>
              <a:t>korelasyon katsayısı</a:t>
            </a:r>
            <a:r>
              <a:rPr lang="tr-TR" sz="2800" dirty="0">
                <a:solidFill>
                  <a:schemeClr val="tx2"/>
                </a:solidFill>
              </a:rPr>
              <a:t> (</a:t>
            </a:r>
            <a:r>
              <a:rPr lang="en-US" sz="2800" dirty="0">
                <a:solidFill>
                  <a:schemeClr val="tx2"/>
                </a:solidFill>
              </a:rPr>
              <a:t>coefficient of correlation</a:t>
            </a:r>
            <a:r>
              <a:rPr lang="tr-TR" sz="2800" dirty="0">
                <a:solidFill>
                  <a:schemeClr val="tx2"/>
                </a:solidFill>
              </a:rPr>
              <a:t>) veya </a:t>
            </a:r>
            <a:r>
              <a:rPr lang="tr-TR" sz="2800" dirty="0">
                <a:solidFill>
                  <a:srgbClr val="0070C0"/>
                </a:solidFill>
              </a:rPr>
              <a:t>determinasyon katsayısı</a:t>
            </a:r>
            <a:r>
              <a:rPr lang="tr-TR" sz="2800" dirty="0">
                <a:solidFill>
                  <a:schemeClr val="tx2"/>
                </a:solidFill>
              </a:rPr>
              <a:t> (</a:t>
            </a:r>
            <a:r>
              <a:rPr lang="en-US" sz="2800" dirty="0">
                <a:solidFill>
                  <a:schemeClr val="tx2"/>
                </a:solidFill>
              </a:rPr>
              <a:t>coefficient of determination</a:t>
            </a:r>
            <a:r>
              <a:rPr lang="tr-TR" sz="2800" dirty="0">
                <a:solidFill>
                  <a:schemeClr val="tx2"/>
                </a:solidFill>
              </a:rPr>
              <a:t>) hesaplanmaktadır.</a:t>
            </a:r>
          </a:p>
          <a:p>
            <a:pPr algn="l" rtl="0">
              <a:lnSpc>
                <a:spcPct val="150000"/>
              </a:lnSpc>
            </a:pPr>
            <a:r>
              <a:rPr lang="tr-TR" sz="2800" dirty="0">
                <a:solidFill>
                  <a:srgbClr val="FF0000"/>
                </a:solidFill>
              </a:rPr>
              <a:t>korelasyon katsayısı</a:t>
            </a:r>
            <a:r>
              <a:rPr lang="tr-TR" sz="2800" dirty="0">
                <a:solidFill>
                  <a:schemeClr val="tx2"/>
                </a:solidFill>
              </a:rPr>
              <a:t> (r) ile </a:t>
            </a:r>
            <a:r>
              <a:rPr lang="tr-TR" sz="2800" dirty="0">
                <a:solidFill>
                  <a:srgbClr val="0070C0"/>
                </a:solidFill>
              </a:rPr>
              <a:t>determinasyon katsayısı</a:t>
            </a:r>
            <a:r>
              <a:rPr lang="tr-TR" sz="2800" dirty="0">
                <a:solidFill>
                  <a:schemeClr val="tx2"/>
                </a:solidFill>
              </a:rPr>
              <a:t> (r</a:t>
            </a:r>
            <a:r>
              <a:rPr lang="tr-TR" sz="2800" baseline="30000" dirty="0">
                <a:solidFill>
                  <a:schemeClr val="tx2"/>
                </a:solidFill>
              </a:rPr>
              <a:t>2</a:t>
            </a:r>
            <a:r>
              <a:rPr lang="tr-TR" sz="2800" dirty="0">
                <a:solidFill>
                  <a:schemeClr val="tx2"/>
                </a:solidFill>
              </a:rPr>
              <a:t>) ile simgelenmektedir.</a:t>
            </a:r>
          </a:p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algn="l" rtl="0"/>
            <a:endParaRPr lang="tr-TR" sz="2800" dirty="0">
              <a:solidFill>
                <a:schemeClr val="tx2"/>
              </a:solidFill>
            </a:endParaRP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75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sz="3600" dirty="0">
                <a:solidFill>
                  <a:schemeClr val="tx2"/>
                </a:solidFill>
              </a:rPr>
              <a:t>Excel ile dağılım grafiği oluşturması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 algn="l" rtl="0"/>
            <a:endParaRPr lang="tr-TR" sz="2800" dirty="0">
              <a:solidFill>
                <a:schemeClr val="tx2"/>
              </a:solidFill>
            </a:endParaRP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0534210-40DD-4C00-B1D7-C8F110F39F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14" b="29637"/>
          <a:stretch/>
        </p:blipFill>
        <p:spPr>
          <a:xfrm>
            <a:off x="1100145" y="1173162"/>
            <a:ext cx="10093881" cy="538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118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DE80E9ED-7CD7-4124-A6D6-31478DF8EC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270" b="17698"/>
          <a:stretch/>
        </p:blipFill>
        <p:spPr>
          <a:xfrm>
            <a:off x="1216351" y="366584"/>
            <a:ext cx="9759298" cy="612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77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303B46B-4167-42CB-B1B7-3349141041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90" b="14680"/>
          <a:stretch/>
        </p:blipFill>
        <p:spPr>
          <a:xfrm>
            <a:off x="1427363" y="394852"/>
            <a:ext cx="9337274" cy="606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81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1F00AA38-0A99-4074-92E0-8C3B83F40A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70"/>
          <a:stretch/>
        </p:blipFill>
        <p:spPr>
          <a:xfrm>
            <a:off x="517176" y="255854"/>
            <a:ext cx="11157648" cy="592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63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36E569E4-21B9-4213-8E41-FDB68602B9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85"/>
          <a:stretch/>
        </p:blipFill>
        <p:spPr>
          <a:xfrm>
            <a:off x="479338" y="332504"/>
            <a:ext cx="11233324" cy="5950309"/>
          </a:xfrm>
          <a:prstGeom prst="rect">
            <a:avLst/>
          </a:prstGeom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CEA55EEA-D27D-46C8-9A56-6822B115055B}"/>
              </a:ext>
            </a:extLst>
          </p:cNvPr>
          <p:cNvSpPr/>
          <p:nvPr/>
        </p:nvSpPr>
        <p:spPr>
          <a:xfrm>
            <a:off x="6096000" y="3288890"/>
            <a:ext cx="2148348" cy="13863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936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42D7ABC0-7B44-49D7-A137-72837F21E1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70"/>
          <a:stretch/>
        </p:blipFill>
        <p:spPr>
          <a:xfrm>
            <a:off x="457211" y="435304"/>
            <a:ext cx="11277578" cy="5987392"/>
          </a:xfrm>
          <a:prstGeom prst="rect">
            <a:avLst/>
          </a:prstGeom>
        </p:spPr>
      </p:pic>
      <p:sp>
        <p:nvSpPr>
          <p:cNvPr id="5" name="Ok: Aşağı 4">
            <a:extLst>
              <a:ext uri="{FF2B5EF4-FFF2-40B4-BE49-F238E27FC236}">
                <a16:creationId xmlns:a16="http://schemas.microsoft.com/office/drawing/2014/main" id="{073C42B5-EBE2-4273-B070-58EA402A7BC9}"/>
              </a:ext>
            </a:extLst>
          </p:cNvPr>
          <p:cNvSpPr/>
          <p:nvPr/>
        </p:nvSpPr>
        <p:spPr>
          <a:xfrm>
            <a:off x="9261987" y="1106129"/>
            <a:ext cx="766916" cy="156332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697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Bu hafta : </a:t>
            </a:r>
            <a:r>
              <a:rPr lang="tr-TR" dirty="0">
                <a:solidFill>
                  <a:srgbClr val="FF0000"/>
                </a:solidFill>
              </a:rPr>
              <a:t>Analitik ve Deneysel Verilerin Değerlendirilmesi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814668"/>
          </a:xfrm>
        </p:spPr>
        <p:txBody>
          <a:bodyPr>
            <a:normAutofit/>
          </a:bodyPr>
          <a:lstStyle/>
          <a:p>
            <a:pPr algn="l" rtl="0"/>
            <a:r>
              <a:rPr lang="tr-TR" sz="2800" b="1" dirty="0">
                <a:solidFill>
                  <a:srgbClr val="FF0000"/>
                </a:solidFill>
              </a:rPr>
              <a:t>Bağımlı ve Bağımsız Değişkenler</a:t>
            </a:r>
          </a:p>
          <a:p>
            <a:pPr algn="l" rtl="0"/>
            <a:r>
              <a:rPr lang="tr-TR" sz="2800" b="1" dirty="0">
                <a:solidFill>
                  <a:srgbClr val="C00000"/>
                </a:solidFill>
              </a:rPr>
              <a:t>Dağılım Diyagramı</a:t>
            </a:r>
          </a:p>
          <a:p>
            <a:pPr algn="l" rtl="0"/>
            <a:r>
              <a:rPr lang="tr-TR" sz="2800" b="1" dirty="0">
                <a:solidFill>
                  <a:srgbClr val="FF0000"/>
                </a:solidFill>
              </a:rPr>
              <a:t>Bağımlı ve Bağımsız Değişkenler Arasında İlişki Tanımlayan eşitlikleri</a:t>
            </a:r>
          </a:p>
          <a:p>
            <a:pPr algn="l" rtl="0"/>
            <a:r>
              <a:rPr lang="tr-TR" sz="2800" b="1" dirty="0">
                <a:solidFill>
                  <a:srgbClr val="FF0000"/>
                </a:solidFill>
              </a:rPr>
              <a:t>Doğrusal Eşitlikler</a:t>
            </a:r>
          </a:p>
          <a:p>
            <a:pPr algn="l" rtl="0"/>
            <a:r>
              <a:rPr lang="tr-TR" sz="2800" b="1" dirty="0">
                <a:solidFill>
                  <a:srgbClr val="FF0000"/>
                </a:solidFill>
              </a:rPr>
              <a:t>Linear Regresyon</a:t>
            </a:r>
          </a:p>
          <a:p>
            <a:pPr algn="l" rtl="0"/>
            <a:r>
              <a:rPr lang="tr-TR" altLang="tr-TR" sz="2800" b="1" dirty="0">
                <a:solidFill>
                  <a:srgbClr val="990000"/>
                </a:solidFill>
              </a:rPr>
              <a:t>Korelasyon Katsayısı</a:t>
            </a:r>
            <a:endParaRPr lang="tr-TR" altLang="tr-TR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98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B05EBC50-29ED-4982-AC40-94728CC724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9352" b="28838"/>
          <a:stretch/>
        </p:blipFill>
        <p:spPr>
          <a:xfrm>
            <a:off x="354065" y="467697"/>
            <a:ext cx="11483869" cy="569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7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altLang="tr-TR" sz="3600" b="1" dirty="0">
                <a:solidFill>
                  <a:srgbClr val="990000"/>
                </a:solidFill>
              </a:rPr>
              <a:t>Korelasyon Katsayısı</a:t>
            </a:r>
            <a:endParaRPr lang="en-US" altLang="tr-TR" sz="3600" b="1" dirty="0">
              <a:solidFill>
                <a:srgbClr val="99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958366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Korelasyon katsayısı ( r )</a:t>
            </a:r>
            <a:r>
              <a:rPr lang="en-US" altLang="tr-TR" sz="2800" dirty="0">
                <a:solidFill>
                  <a:schemeClr val="tx2"/>
                </a:solidFill>
              </a:rPr>
              <a:t>, </a:t>
            </a:r>
            <a:r>
              <a:rPr lang="tr-TR" altLang="tr-TR" sz="2800" dirty="0">
                <a:solidFill>
                  <a:schemeClr val="tx2"/>
                </a:solidFill>
              </a:rPr>
              <a:t>x ve y değişkenleri arasındaki ilişkinin derecesini açıklar.</a:t>
            </a:r>
            <a:endParaRPr lang="en-US" alt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Korelasyon katsayısının ( r ) işareti, ilişkinin yönünün belirler. </a:t>
            </a:r>
            <a:endParaRPr lang="en-US" altLang="tr-TR" sz="2800" dirty="0">
              <a:solidFill>
                <a:schemeClr val="tx2"/>
              </a:solidFill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Korelasyon katsayısı ( </a:t>
            </a:r>
            <a:r>
              <a:rPr lang="en-US" altLang="tr-TR" sz="2800" dirty="0">
                <a:solidFill>
                  <a:schemeClr val="tx2"/>
                </a:solidFill>
              </a:rPr>
              <a:t>r</a:t>
            </a:r>
            <a:r>
              <a:rPr lang="tr-TR" altLang="tr-TR" sz="2800" dirty="0">
                <a:solidFill>
                  <a:schemeClr val="tx2"/>
                </a:solidFill>
              </a:rPr>
              <a:t> )</a:t>
            </a:r>
            <a:r>
              <a:rPr lang="en-US" altLang="tr-TR" sz="2800" dirty="0">
                <a:solidFill>
                  <a:schemeClr val="tx2"/>
                </a:solidFill>
              </a:rPr>
              <a:t>  –1 </a:t>
            </a:r>
            <a:r>
              <a:rPr lang="tr-TR" altLang="tr-TR" sz="2800" dirty="0">
                <a:solidFill>
                  <a:schemeClr val="tx2"/>
                </a:solidFill>
              </a:rPr>
              <a:t>ve </a:t>
            </a:r>
            <a:r>
              <a:rPr lang="en-US" altLang="tr-TR" sz="2800" dirty="0">
                <a:solidFill>
                  <a:schemeClr val="tx2"/>
                </a:solidFill>
              </a:rPr>
              <a:t>+1</a:t>
            </a:r>
            <a:r>
              <a:rPr lang="tr-TR" altLang="tr-TR" sz="2800" dirty="0">
                <a:solidFill>
                  <a:schemeClr val="tx2"/>
                </a:solidFill>
              </a:rPr>
              <a:t> arasındaki herhangi bir değer alabilir</a:t>
            </a:r>
            <a:r>
              <a:rPr lang="en-US" altLang="tr-TR" sz="2800" dirty="0">
                <a:solidFill>
                  <a:schemeClr val="tx2"/>
                </a:solidFill>
              </a:rPr>
              <a:t>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Korelasyon katsayısının işareti (</a:t>
            </a:r>
            <a:r>
              <a:rPr lang="en-US" altLang="tr-TR" sz="2800" dirty="0">
                <a:solidFill>
                  <a:schemeClr val="tx2"/>
                </a:solidFill>
              </a:rPr>
              <a:t> r</a:t>
            </a:r>
            <a:r>
              <a:rPr lang="tr-TR" altLang="tr-TR" sz="2800" dirty="0">
                <a:solidFill>
                  <a:schemeClr val="tx2"/>
                </a:solidFill>
              </a:rPr>
              <a:t> ) her zaman ( a )’</a:t>
            </a:r>
            <a:r>
              <a:rPr lang="tr-TR" altLang="tr-TR" sz="2800" dirty="0" err="1">
                <a:solidFill>
                  <a:schemeClr val="tx2"/>
                </a:solidFill>
              </a:rPr>
              <a:t>nın</a:t>
            </a:r>
            <a:r>
              <a:rPr lang="tr-TR" altLang="tr-TR" sz="2800" dirty="0">
                <a:solidFill>
                  <a:schemeClr val="tx2"/>
                </a:solidFill>
              </a:rPr>
              <a:t> işareti ile aynıdır. </a:t>
            </a:r>
            <a:endParaRPr lang="en-US" altLang="tr-TR" sz="28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396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57188" indent="-357188" rtl="0"/>
            <a:r>
              <a:rPr lang="tr-TR" altLang="tr-TR" sz="3600" dirty="0">
                <a:solidFill>
                  <a:srgbClr val="990000"/>
                </a:solidFill>
              </a:rPr>
              <a:t>Korelasyon katsayısının aldığı değeri yorumlamak için</a:t>
            </a:r>
            <a:r>
              <a:rPr lang="en-US" altLang="tr-TR" sz="3600" dirty="0">
                <a:solidFill>
                  <a:srgbClr val="990000"/>
                </a:solidFill>
              </a:rPr>
              <a:t>:</a:t>
            </a:r>
            <a:endParaRPr lang="en-US" altLang="tr-TR" sz="3600" i="1" dirty="0">
              <a:solidFill>
                <a:srgbClr val="99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marL="357188" indent="-357188" algn="l" rtl="0">
              <a:lnSpc>
                <a:spcPct val="160000"/>
              </a:lnSpc>
              <a:spcBef>
                <a:spcPts val="600"/>
              </a:spcBef>
            </a:pPr>
            <a:r>
              <a:rPr lang="en-US" altLang="tr-TR" sz="2800" dirty="0">
                <a:solidFill>
                  <a:schemeClr val="tx2"/>
                </a:solidFill>
              </a:rPr>
              <a:t>r </a:t>
            </a:r>
            <a:r>
              <a:rPr lang="tr-TR" altLang="tr-TR" sz="2800" dirty="0">
                <a:solidFill>
                  <a:schemeClr val="tx2"/>
                </a:solidFill>
              </a:rPr>
              <a:t>her zaman</a:t>
            </a:r>
            <a:r>
              <a:rPr lang="en-US" altLang="tr-TR" sz="2800" dirty="0">
                <a:solidFill>
                  <a:schemeClr val="tx2"/>
                </a:solidFill>
              </a:rPr>
              <a:t> -1  +1</a:t>
            </a:r>
            <a:r>
              <a:rPr lang="tr-TR" altLang="tr-TR" sz="2800" dirty="0">
                <a:solidFill>
                  <a:schemeClr val="tx2"/>
                </a:solidFill>
              </a:rPr>
              <a:t> aralığındadır</a:t>
            </a:r>
            <a:r>
              <a:rPr lang="en-US" altLang="tr-TR" sz="2800" dirty="0">
                <a:solidFill>
                  <a:schemeClr val="tx2"/>
                </a:solidFill>
              </a:rPr>
              <a:t>. </a:t>
            </a:r>
            <a:endParaRPr lang="tr-TR" altLang="tr-TR" sz="2800" dirty="0">
              <a:solidFill>
                <a:schemeClr val="tx2"/>
              </a:solidFill>
            </a:endParaRPr>
          </a:p>
          <a:p>
            <a:pPr marL="357188" indent="-357188"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Bu değer  her iki yana çok yakın ise, dağılım grafiğinde noktalar arası bozulma o derece küçüktür. </a:t>
            </a:r>
          </a:p>
          <a:p>
            <a:pPr marL="357188" indent="-357188"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Bu nedenle iki değişken arasında </a:t>
            </a:r>
            <a:r>
              <a:rPr lang="tr-TR" altLang="tr-TR" sz="2800" dirty="0">
                <a:solidFill>
                  <a:srgbClr val="FF0000"/>
                </a:solidFill>
              </a:rPr>
              <a:t>güçlü bir ilişki </a:t>
            </a:r>
            <a:r>
              <a:rPr lang="tr-TR" altLang="tr-TR" sz="2800" dirty="0">
                <a:solidFill>
                  <a:schemeClr val="tx2"/>
                </a:solidFill>
              </a:rPr>
              <a:t>söz konusudur. 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571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B31EA352-FEB0-4B51-B240-8B3520A4D27E}"/>
              </a:ext>
            </a:extLst>
          </p:cNvPr>
          <p:cNvSpPr txBox="1">
            <a:spLocks/>
          </p:cNvSpPr>
          <p:nvPr/>
        </p:nvSpPr>
        <p:spPr>
          <a:xfrm>
            <a:off x="1104900" y="360000"/>
            <a:ext cx="9982200" cy="472976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8" indent="-357188" algn="l" rtl="0">
              <a:lnSpc>
                <a:spcPct val="160000"/>
              </a:lnSpc>
              <a:spcBef>
                <a:spcPts val="600"/>
              </a:spcBef>
            </a:pPr>
            <a:r>
              <a:rPr lang="en-US" altLang="tr-TR" sz="2800" dirty="0">
                <a:solidFill>
                  <a:srgbClr val="FF0000"/>
                </a:solidFill>
              </a:rPr>
              <a:t>r  -1 </a:t>
            </a:r>
            <a:r>
              <a:rPr lang="tr-TR" altLang="tr-TR" sz="2800" dirty="0">
                <a:solidFill>
                  <a:srgbClr val="FF0000"/>
                </a:solidFill>
              </a:rPr>
              <a:t>veya</a:t>
            </a:r>
            <a:r>
              <a:rPr lang="en-US" altLang="tr-TR" sz="2800" dirty="0">
                <a:solidFill>
                  <a:srgbClr val="FF0000"/>
                </a:solidFill>
              </a:rPr>
              <a:t> +1</a:t>
            </a:r>
            <a:r>
              <a:rPr lang="tr-TR" altLang="tr-TR" sz="2800" dirty="0">
                <a:solidFill>
                  <a:srgbClr val="FF0000"/>
                </a:solidFill>
              </a:rPr>
              <a:t> değerlerine eşitse </a:t>
            </a:r>
            <a:r>
              <a:rPr lang="tr-TR" altLang="tr-TR" sz="2800" dirty="0">
                <a:solidFill>
                  <a:schemeClr val="tx2"/>
                </a:solidFill>
              </a:rPr>
              <a:t>iki değişken arasında mükemmel bir ilişki vardır. </a:t>
            </a:r>
          </a:p>
          <a:p>
            <a:pPr marL="357188" indent="-357188"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Dağılım grafiğinde tüm noktalar doğru üzerinde gözükecektir. </a:t>
            </a:r>
            <a:r>
              <a:rPr lang="en-US" altLang="tr-TR" sz="2800" dirty="0">
                <a:solidFill>
                  <a:schemeClr val="tx2"/>
                </a:solidFill>
              </a:rPr>
              <a:t>(</a:t>
            </a:r>
            <a:r>
              <a:rPr lang="tr-TR" altLang="tr-TR" sz="2800" dirty="0">
                <a:solidFill>
                  <a:schemeClr val="tx2"/>
                </a:solidFill>
              </a:rPr>
              <a:t>bu doğru regresyon doğrusu olarak bilinir)</a:t>
            </a:r>
            <a:r>
              <a:rPr lang="en-US" altLang="tr-TR" sz="2800" dirty="0">
                <a:solidFill>
                  <a:schemeClr val="tx2"/>
                </a:solidFill>
              </a:rPr>
              <a:t>. </a:t>
            </a:r>
            <a:endParaRPr lang="tr-TR" altLang="tr-TR" sz="2800" dirty="0">
              <a:solidFill>
                <a:schemeClr val="tx2"/>
              </a:solidFill>
            </a:endParaRPr>
          </a:p>
        </p:txBody>
      </p:sp>
      <p:pic>
        <p:nvPicPr>
          <p:cNvPr id="3" name="Picture 2" descr="korelasyon katsayÄ±sÄ± yorumlama ile ilgili gÃ¶rsel sonucu">
            <a:extLst>
              <a:ext uri="{FF2B5EF4-FFF2-40B4-BE49-F238E27FC236}">
                <a16:creationId xmlns:a16="http://schemas.microsoft.com/office/drawing/2014/main" id="{BF591BAC-D878-456D-A1A8-337706D7C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645" y="3554239"/>
            <a:ext cx="6458710" cy="3071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6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B31EA352-FEB0-4B51-B240-8B3520A4D27E}"/>
              </a:ext>
            </a:extLst>
          </p:cNvPr>
          <p:cNvSpPr txBox="1">
            <a:spLocks/>
          </p:cNvSpPr>
          <p:nvPr/>
        </p:nvSpPr>
        <p:spPr>
          <a:xfrm>
            <a:off x="1104900" y="360000"/>
            <a:ext cx="9982200" cy="472976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8" indent="-357188"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</a:rPr>
              <a:t>Eğer</a:t>
            </a:r>
            <a:r>
              <a:rPr lang="en-US" altLang="tr-TR" sz="2800" dirty="0">
                <a:solidFill>
                  <a:srgbClr val="FF0000"/>
                </a:solidFill>
              </a:rPr>
              <a:t> r </a:t>
            </a:r>
            <a:r>
              <a:rPr lang="tr-TR" altLang="tr-TR" sz="2800" dirty="0">
                <a:solidFill>
                  <a:srgbClr val="FF0000"/>
                </a:solidFill>
              </a:rPr>
              <a:t>0’a </a:t>
            </a:r>
            <a:r>
              <a:rPr lang="tr-TR" altLang="tr-TR" sz="2800" dirty="0">
                <a:solidFill>
                  <a:schemeClr val="tx2"/>
                </a:solidFill>
              </a:rPr>
              <a:t>çok yakın bir değer almışsa</a:t>
            </a:r>
            <a:r>
              <a:rPr lang="en-US" altLang="tr-TR" sz="2800" dirty="0">
                <a:solidFill>
                  <a:schemeClr val="tx2"/>
                </a:solidFill>
              </a:rPr>
              <a:t>, </a:t>
            </a:r>
            <a:r>
              <a:rPr lang="tr-TR" altLang="tr-TR" sz="2800" dirty="0">
                <a:solidFill>
                  <a:schemeClr val="tx2"/>
                </a:solidFill>
              </a:rPr>
              <a:t>bu</a:t>
            </a:r>
            <a:r>
              <a:rPr lang="en-US" altLang="tr-TR" sz="2800" dirty="0">
                <a:solidFill>
                  <a:schemeClr val="tx2"/>
                </a:solidFill>
              </a:rPr>
              <a:t> </a:t>
            </a:r>
            <a:r>
              <a:rPr lang="tr-TR" altLang="tr-TR" sz="2800" dirty="0">
                <a:solidFill>
                  <a:schemeClr val="tx2"/>
                </a:solidFill>
              </a:rPr>
              <a:t>bozulma oldukça büyük görünecek ve değişkenler birbiri ile ilişki göstermeyeceklerdir. </a:t>
            </a:r>
          </a:p>
          <a:p>
            <a:pPr marL="357188" indent="-357188"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Korelasyon katsayısındaki</a:t>
            </a:r>
            <a:r>
              <a:rPr lang="en-US" altLang="tr-TR" sz="2800" dirty="0">
                <a:solidFill>
                  <a:schemeClr val="tx2"/>
                </a:solidFill>
              </a:rPr>
              <a:t> </a:t>
            </a:r>
            <a:r>
              <a:rPr lang="tr-TR" altLang="tr-TR" sz="2800" dirty="0">
                <a:solidFill>
                  <a:schemeClr val="tx2"/>
                </a:solidFill>
              </a:rPr>
              <a:t>( </a:t>
            </a:r>
            <a:r>
              <a:rPr lang="en-US" altLang="tr-TR" sz="2800" dirty="0">
                <a:solidFill>
                  <a:schemeClr val="tx2"/>
                </a:solidFill>
              </a:rPr>
              <a:t>r</a:t>
            </a:r>
            <a:r>
              <a:rPr lang="tr-TR" altLang="tr-TR" sz="2800" dirty="0">
                <a:solidFill>
                  <a:schemeClr val="tx2"/>
                </a:solidFill>
              </a:rPr>
              <a:t> ) pozitif veya negatif işaret</a:t>
            </a:r>
            <a:r>
              <a:rPr lang="en-US" altLang="tr-TR" sz="2800" dirty="0">
                <a:solidFill>
                  <a:schemeClr val="tx2"/>
                </a:solidFill>
              </a:rPr>
              <a:t> </a:t>
            </a:r>
            <a:r>
              <a:rPr lang="tr-TR" altLang="tr-TR" sz="2800" dirty="0">
                <a:solidFill>
                  <a:schemeClr val="tx2"/>
                </a:solidFill>
              </a:rPr>
              <a:t>iki değişken arasında pozitif veya negatif ilişkinin varlığına işaret eder</a:t>
            </a:r>
            <a:r>
              <a:rPr lang="en-US" altLang="tr-TR" sz="2800" dirty="0">
                <a:solidFill>
                  <a:schemeClr val="tx2"/>
                </a:solidFill>
              </a:rPr>
              <a:t>.</a:t>
            </a:r>
          </a:p>
        </p:txBody>
      </p:sp>
      <p:pic>
        <p:nvPicPr>
          <p:cNvPr id="3" name="Picture 2" descr="korelasyon katsayÄ±sÄ± yorumlama ile ilgili gÃ¶rsel sonucu">
            <a:extLst>
              <a:ext uri="{FF2B5EF4-FFF2-40B4-BE49-F238E27FC236}">
                <a16:creationId xmlns:a16="http://schemas.microsoft.com/office/drawing/2014/main" id="{BF591BAC-D878-456D-A1A8-337706D7C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457" y="3965022"/>
            <a:ext cx="5327086" cy="253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63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B31EA352-FEB0-4B51-B240-8B3520A4D27E}"/>
              </a:ext>
            </a:extLst>
          </p:cNvPr>
          <p:cNvSpPr txBox="1">
            <a:spLocks/>
          </p:cNvSpPr>
          <p:nvPr/>
        </p:nvSpPr>
        <p:spPr>
          <a:xfrm>
            <a:off x="1104900" y="360000"/>
            <a:ext cx="9982200" cy="472976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-85725" algn="l" rtl="0">
              <a:lnSpc>
                <a:spcPct val="160000"/>
              </a:lnSpc>
              <a:spcBef>
                <a:spcPts val="600"/>
              </a:spcBef>
              <a:buNone/>
            </a:pPr>
            <a:r>
              <a:rPr lang="en-US" altLang="tr-TR" sz="2800" dirty="0">
                <a:solidFill>
                  <a:schemeClr val="tx2"/>
                </a:solidFill>
              </a:rPr>
              <a:t>r = -1: </a:t>
            </a:r>
            <a:r>
              <a:rPr lang="tr-TR" altLang="tr-TR" sz="2800" dirty="0">
                <a:solidFill>
                  <a:schemeClr val="tx2"/>
                </a:solidFill>
              </a:rPr>
              <a:t>Mükemmel negatif bir ilişki </a:t>
            </a:r>
            <a:endParaRPr lang="en-US" altLang="tr-TR" sz="2800" dirty="0">
              <a:solidFill>
                <a:schemeClr val="tx2"/>
              </a:solidFill>
            </a:endParaRPr>
          </a:p>
          <a:p>
            <a:pPr marL="85725" indent="-85725" algn="l" rtl="0">
              <a:lnSpc>
                <a:spcPct val="160000"/>
              </a:lnSpc>
              <a:spcBef>
                <a:spcPts val="600"/>
              </a:spcBef>
              <a:buNone/>
            </a:pPr>
            <a:r>
              <a:rPr lang="en-US" altLang="tr-TR" sz="2800" dirty="0">
                <a:solidFill>
                  <a:schemeClr val="tx2"/>
                </a:solidFill>
              </a:rPr>
              <a:t>           ( x </a:t>
            </a:r>
            <a:r>
              <a:rPr lang="tr-TR" altLang="tr-TR" sz="2800" dirty="0">
                <a:solidFill>
                  <a:schemeClr val="tx2"/>
                </a:solidFill>
              </a:rPr>
              <a:t>yukarı çıkarken</a:t>
            </a:r>
            <a:r>
              <a:rPr lang="en-US" altLang="tr-TR" sz="2800" dirty="0">
                <a:solidFill>
                  <a:schemeClr val="tx2"/>
                </a:solidFill>
              </a:rPr>
              <a:t>, y  </a:t>
            </a:r>
            <a:r>
              <a:rPr lang="tr-TR" altLang="tr-TR" sz="2800" dirty="0">
                <a:solidFill>
                  <a:schemeClr val="tx2"/>
                </a:solidFill>
              </a:rPr>
              <a:t>aşağı doğru</a:t>
            </a:r>
            <a:r>
              <a:rPr lang="en-US" altLang="tr-TR" sz="2800" dirty="0">
                <a:solidFill>
                  <a:schemeClr val="tx2"/>
                </a:solidFill>
              </a:rPr>
              <a:t>)</a:t>
            </a:r>
          </a:p>
          <a:p>
            <a:pPr marL="85725" indent="-85725" algn="l" rtl="0">
              <a:lnSpc>
                <a:spcPct val="160000"/>
              </a:lnSpc>
              <a:spcBef>
                <a:spcPts val="600"/>
              </a:spcBef>
              <a:buNone/>
            </a:pPr>
            <a:r>
              <a:rPr lang="en-US" altLang="tr-TR" sz="2800" dirty="0">
                <a:solidFill>
                  <a:schemeClr val="tx2"/>
                </a:solidFill>
              </a:rPr>
              <a:t>r = +1: </a:t>
            </a:r>
            <a:r>
              <a:rPr lang="tr-TR" altLang="tr-TR" sz="2800" dirty="0">
                <a:solidFill>
                  <a:schemeClr val="tx2"/>
                </a:solidFill>
              </a:rPr>
              <a:t>Mükemmel pozitif bir ilişki</a:t>
            </a:r>
            <a:endParaRPr lang="en-US" altLang="tr-TR" sz="2800" dirty="0">
              <a:solidFill>
                <a:schemeClr val="tx2"/>
              </a:solidFill>
            </a:endParaRPr>
          </a:p>
          <a:p>
            <a:pPr marL="85725" indent="-85725" algn="l" rtl="0">
              <a:lnSpc>
                <a:spcPct val="160000"/>
              </a:lnSpc>
              <a:spcBef>
                <a:spcPts val="600"/>
              </a:spcBef>
              <a:buNone/>
            </a:pPr>
            <a:r>
              <a:rPr lang="en-US" altLang="tr-TR" sz="2800" dirty="0">
                <a:solidFill>
                  <a:schemeClr val="tx2"/>
                </a:solidFill>
              </a:rPr>
              <a:t>           ( x </a:t>
            </a:r>
            <a:r>
              <a:rPr lang="tr-TR" altLang="tr-TR" sz="2800" dirty="0">
                <a:solidFill>
                  <a:schemeClr val="tx2"/>
                </a:solidFill>
              </a:rPr>
              <a:t>yukarı çıkarken</a:t>
            </a:r>
            <a:r>
              <a:rPr lang="en-US" altLang="tr-TR" sz="2800" dirty="0">
                <a:solidFill>
                  <a:schemeClr val="tx2"/>
                </a:solidFill>
              </a:rPr>
              <a:t>, y </a:t>
            </a:r>
            <a:r>
              <a:rPr lang="tr-TR" altLang="tr-TR" sz="2800" dirty="0">
                <a:solidFill>
                  <a:schemeClr val="tx2"/>
                </a:solidFill>
              </a:rPr>
              <a:t>yukarı çıkar</a:t>
            </a:r>
            <a:r>
              <a:rPr lang="en-US" altLang="tr-TR" sz="2800" dirty="0">
                <a:solidFill>
                  <a:schemeClr val="tx2"/>
                </a:solidFill>
              </a:rPr>
              <a:t>)</a:t>
            </a:r>
          </a:p>
          <a:p>
            <a:pPr marL="85725" indent="-85725" algn="l" rtl="0">
              <a:lnSpc>
                <a:spcPct val="160000"/>
              </a:lnSpc>
              <a:spcBef>
                <a:spcPts val="600"/>
              </a:spcBef>
              <a:buNone/>
            </a:pPr>
            <a:r>
              <a:rPr lang="en-US" altLang="tr-TR" sz="2800" dirty="0">
                <a:solidFill>
                  <a:schemeClr val="tx2"/>
                </a:solidFill>
              </a:rPr>
              <a:t>r = 0: </a:t>
            </a:r>
            <a:r>
              <a:rPr lang="tr-TR" altLang="tr-TR" sz="2800" dirty="0">
                <a:solidFill>
                  <a:schemeClr val="tx2"/>
                </a:solidFill>
              </a:rPr>
              <a:t>x ve y arasında bir ilişki görülmemektedir</a:t>
            </a:r>
            <a:endParaRPr lang="en-US" altLang="tr-TR" sz="2800" dirty="0">
              <a:solidFill>
                <a:schemeClr val="tx2"/>
              </a:solidFill>
            </a:endParaRPr>
          </a:p>
        </p:txBody>
      </p:sp>
      <p:pic>
        <p:nvPicPr>
          <p:cNvPr id="3" name="Picture 2" descr="korelasyon katsayÄ±sÄ± yorumlama ile ilgili gÃ¶rsel sonucu">
            <a:extLst>
              <a:ext uri="{FF2B5EF4-FFF2-40B4-BE49-F238E27FC236}">
                <a16:creationId xmlns:a16="http://schemas.microsoft.com/office/drawing/2014/main" id="{BF591BAC-D878-456D-A1A8-337706D7C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457" y="4129914"/>
            <a:ext cx="5327086" cy="253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71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B31EA352-FEB0-4B51-B240-8B3520A4D27E}"/>
              </a:ext>
            </a:extLst>
          </p:cNvPr>
          <p:cNvSpPr txBox="1">
            <a:spLocks/>
          </p:cNvSpPr>
          <p:nvPr/>
        </p:nvSpPr>
        <p:spPr>
          <a:xfrm>
            <a:off x="1104900" y="360000"/>
            <a:ext cx="9982200" cy="472976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Bu değerlerin dışında bir katsayı hesaplandığında genel olarak korelasyon katsayısı ( r ) için</a:t>
            </a:r>
            <a:r>
              <a:rPr lang="en-US" altLang="tr-TR" sz="2800" dirty="0">
                <a:solidFill>
                  <a:schemeClr val="tx2"/>
                </a:solidFill>
              </a:rPr>
              <a:t>:</a:t>
            </a:r>
          </a:p>
          <a:p>
            <a:pPr marL="85725" indent="-85725" algn="l" rtl="0">
              <a:lnSpc>
                <a:spcPct val="160000"/>
              </a:lnSpc>
              <a:spcBef>
                <a:spcPts val="600"/>
              </a:spcBef>
              <a:buNone/>
            </a:pPr>
            <a:r>
              <a:rPr lang="en-US" altLang="tr-TR" sz="2800" dirty="0">
                <a:solidFill>
                  <a:schemeClr val="tx2"/>
                </a:solidFill>
              </a:rPr>
              <a:t>0.0 </a:t>
            </a:r>
            <a:r>
              <a:rPr lang="tr-TR" altLang="tr-TR" sz="2800" dirty="0">
                <a:solidFill>
                  <a:schemeClr val="tx2"/>
                </a:solidFill>
              </a:rPr>
              <a:t>ile</a:t>
            </a:r>
            <a:r>
              <a:rPr lang="en-US" altLang="tr-TR" sz="2800" dirty="0">
                <a:solidFill>
                  <a:schemeClr val="tx2"/>
                </a:solidFill>
              </a:rPr>
              <a:t> 0.2     </a:t>
            </a:r>
            <a:r>
              <a:rPr lang="tr-TR" altLang="tr-TR" sz="2800" dirty="0">
                <a:solidFill>
                  <a:schemeClr val="tx2"/>
                </a:solidFill>
              </a:rPr>
              <a:t>Çok zayıf veya ihmal edilebilir bir ilişki</a:t>
            </a:r>
            <a:br>
              <a:rPr lang="en-US" altLang="tr-TR" sz="2800" dirty="0">
                <a:solidFill>
                  <a:schemeClr val="tx2"/>
                </a:solidFill>
              </a:rPr>
            </a:br>
            <a:r>
              <a:rPr lang="en-US" altLang="tr-TR" sz="2800" dirty="0">
                <a:solidFill>
                  <a:schemeClr val="tx2"/>
                </a:solidFill>
              </a:rPr>
              <a:t>0.2 </a:t>
            </a:r>
            <a:r>
              <a:rPr lang="tr-TR" altLang="tr-TR" sz="2800" dirty="0">
                <a:solidFill>
                  <a:schemeClr val="tx2"/>
                </a:solidFill>
              </a:rPr>
              <a:t>ile</a:t>
            </a:r>
            <a:r>
              <a:rPr lang="en-US" altLang="tr-TR" sz="2800" dirty="0">
                <a:solidFill>
                  <a:schemeClr val="tx2"/>
                </a:solidFill>
              </a:rPr>
              <a:t> 0.4     </a:t>
            </a:r>
            <a:r>
              <a:rPr lang="tr-TR" altLang="tr-TR" sz="2800" dirty="0">
                <a:solidFill>
                  <a:schemeClr val="tx2"/>
                </a:solidFill>
              </a:rPr>
              <a:t>Zayıf</a:t>
            </a:r>
            <a:r>
              <a:rPr lang="en-US" altLang="tr-TR" sz="2800" dirty="0">
                <a:solidFill>
                  <a:schemeClr val="tx2"/>
                </a:solidFill>
              </a:rPr>
              <a:t>, </a:t>
            </a:r>
            <a:r>
              <a:rPr lang="tr-TR" altLang="tr-TR" sz="2800" dirty="0">
                <a:solidFill>
                  <a:schemeClr val="tx2"/>
                </a:solidFill>
              </a:rPr>
              <a:t>düşük ilişki</a:t>
            </a:r>
            <a:br>
              <a:rPr lang="en-US" altLang="tr-TR" sz="2800" dirty="0">
                <a:solidFill>
                  <a:schemeClr val="tx2"/>
                </a:solidFill>
              </a:rPr>
            </a:br>
            <a:r>
              <a:rPr lang="en-US" altLang="tr-TR" sz="2800" dirty="0">
                <a:solidFill>
                  <a:schemeClr val="tx2"/>
                </a:solidFill>
              </a:rPr>
              <a:t>0.4 </a:t>
            </a:r>
            <a:r>
              <a:rPr lang="tr-TR" altLang="tr-TR" sz="2800" dirty="0">
                <a:solidFill>
                  <a:schemeClr val="tx2"/>
                </a:solidFill>
              </a:rPr>
              <a:t>ile</a:t>
            </a:r>
            <a:r>
              <a:rPr lang="en-US" altLang="tr-TR" sz="2800" dirty="0">
                <a:solidFill>
                  <a:schemeClr val="tx2"/>
                </a:solidFill>
              </a:rPr>
              <a:t> 0.7     </a:t>
            </a:r>
            <a:r>
              <a:rPr lang="tr-TR" altLang="tr-TR" sz="2800" dirty="0">
                <a:solidFill>
                  <a:schemeClr val="tx2"/>
                </a:solidFill>
              </a:rPr>
              <a:t>orta derecede</a:t>
            </a:r>
            <a:r>
              <a:rPr lang="en-US" altLang="tr-TR" sz="2800" dirty="0">
                <a:solidFill>
                  <a:schemeClr val="tx2"/>
                </a:solidFill>
              </a:rPr>
              <a:t> </a:t>
            </a:r>
            <a:r>
              <a:rPr lang="tr-TR" altLang="tr-TR" sz="2800" dirty="0">
                <a:solidFill>
                  <a:schemeClr val="tx2"/>
                </a:solidFill>
              </a:rPr>
              <a:t>ilişki</a:t>
            </a:r>
            <a:br>
              <a:rPr lang="en-US" altLang="tr-TR" sz="2800" dirty="0">
                <a:solidFill>
                  <a:schemeClr val="tx2"/>
                </a:solidFill>
              </a:rPr>
            </a:br>
            <a:r>
              <a:rPr lang="en-US" altLang="tr-TR" sz="2800" dirty="0">
                <a:solidFill>
                  <a:schemeClr val="tx2"/>
                </a:solidFill>
              </a:rPr>
              <a:t>0.7 </a:t>
            </a:r>
            <a:r>
              <a:rPr lang="tr-TR" altLang="tr-TR" sz="2800" dirty="0">
                <a:solidFill>
                  <a:schemeClr val="tx2"/>
                </a:solidFill>
              </a:rPr>
              <a:t>ile</a:t>
            </a:r>
            <a:r>
              <a:rPr lang="en-US" altLang="tr-TR" sz="2800" dirty="0">
                <a:solidFill>
                  <a:schemeClr val="tx2"/>
                </a:solidFill>
              </a:rPr>
              <a:t> 0.9     </a:t>
            </a:r>
            <a:r>
              <a:rPr lang="tr-TR" altLang="tr-TR" sz="2800" dirty="0">
                <a:solidFill>
                  <a:schemeClr val="tx2"/>
                </a:solidFill>
              </a:rPr>
              <a:t>Güçlü</a:t>
            </a:r>
            <a:r>
              <a:rPr lang="en-US" altLang="tr-TR" sz="2800" dirty="0">
                <a:solidFill>
                  <a:schemeClr val="tx2"/>
                </a:solidFill>
              </a:rPr>
              <a:t>, </a:t>
            </a:r>
            <a:r>
              <a:rPr lang="tr-TR" altLang="tr-TR" sz="2800" dirty="0">
                <a:solidFill>
                  <a:schemeClr val="tx2"/>
                </a:solidFill>
              </a:rPr>
              <a:t>yüksek</a:t>
            </a:r>
            <a:r>
              <a:rPr lang="en-US" altLang="tr-TR" sz="2800" dirty="0">
                <a:solidFill>
                  <a:schemeClr val="tx2"/>
                </a:solidFill>
              </a:rPr>
              <a:t> </a:t>
            </a:r>
            <a:r>
              <a:rPr lang="tr-TR" altLang="tr-TR" sz="2800" dirty="0">
                <a:solidFill>
                  <a:schemeClr val="tx2"/>
                </a:solidFill>
              </a:rPr>
              <a:t>ilişki</a:t>
            </a:r>
            <a:br>
              <a:rPr lang="en-US" altLang="tr-TR" sz="2800" dirty="0">
                <a:solidFill>
                  <a:schemeClr val="tx2"/>
                </a:solidFill>
              </a:rPr>
            </a:br>
            <a:r>
              <a:rPr lang="en-US" altLang="tr-TR" sz="2800" dirty="0">
                <a:solidFill>
                  <a:schemeClr val="tx2"/>
                </a:solidFill>
              </a:rPr>
              <a:t>0.9 </a:t>
            </a:r>
            <a:r>
              <a:rPr lang="tr-TR" altLang="tr-TR" sz="2800" dirty="0">
                <a:solidFill>
                  <a:schemeClr val="tx2"/>
                </a:solidFill>
              </a:rPr>
              <a:t>ile</a:t>
            </a:r>
            <a:r>
              <a:rPr lang="en-US" altLang="tr-TR" sz="2800" dirty="0">
                <a:solidFill>
                  <a:schemeClr val="tx2"/>
                </a:solidFill>
              </a:rPr>
              <a:t> 1.0     </a:t>
            </a:r>
            <a:r>
              <a:rPr lang="tr-TR" altLang="tr-TR" sz="2800" dirty="0">
                <a:solidFill>
                  <a:schemeClr val="tx2"/>
                </a:solidFill>
              </a:rPr>
              <a:t>Çok yüksek ilişki</a:t>
            </a:r>
            <a:endParaRPr lang="en-US" altLang="tr-TR" sz="2800" dirty="0">
              <a:solidFill>
                <a:schemeClr val="tx2"/>
              </a:solidFill>
            </a:endParaRPr>
          </a:p>
        </p:txBody>
      </p:sp>
      <p:pic>
        <p:nvPicPr>
          <p:cNvPr id="3" name="Picture 2" descr="korelasyon katsayÄ±sÄ± yorumlama ile ilgili gÃ¶rsel sonucu">
            <a:extLst>
              <a:ext uri="{FF2B5EF4-FFF2-40B4-BE49-F238E27FC236}">
                <a16:creationId xmlns:a16="http://schemas.microsoft.com/office/drawing/2014/main" id="{BF591BAC-D878-456D-A1A8-337706D7C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757" y="4287187"/>
            <a:ext cx="5153955" cy="245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75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318442D7-9093-4316-A6BE-8EC7E6BD20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45" r="18997"/>
          <a:stretch/>
        </p:blipFill>
        <p:spPr>
          <a:xfrm>
            <a:off x="1362969" y="539059"/>
            <a:ext cx="9466062" cy="4343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11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57188" indent="-357188" algn="ctr" rtl="0"/>
            <a:r>
              <a:rPr lang="tr-TR" altLang="tr-TR" sz="3600" dirty="0">
                <a:solidFill>
                  <a:srgbClr val="990000"/>
                </a:solidFill>
              </a:rPr>
              <a:t>Excel ile Regresyon Analizi</a:t>
            </a:r>
            <a:endParaRPr lang="en-US" altLang="tr-TR" sz="3600" i="1" dirty="0">
              <a:solidFill>
                <a:srgbClr val="990000"/>
              </a:solidFill>
            </a:endParaRP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59D740B6-DE7D-43D8-8762-B9C0FB7711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9" r="16425" b="5145"/>
          <a:stretch/>
        </p:blipFill>
        <p:spPr>
          <a:xfrm>
            <a:off x="3008672" y="1249361"/>
            <a:ext cx="6828504" cy="5459134"/>
          </a:xfrm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820B1FC2-7A67-4999-972A-0F87694559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0937" b="15037"/>
          <a:stretch/>
        </p:blipFill>
        <p:spPr>
          <a:xfrm>
            <a:off x="1104900" y="76200"/>
            <a:ext cx="1162665" cy="612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896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İçerik Yer Tutucusu 6">
            <a:extLst>
              <a:ext uri="{FF2B5EF4-FFF2-40B4-BE49-F238E27FC236}">
                <a16:creationId xmlns:a16="http://schemas.microsoft.com/office/drawing/2014/main" id="{F78A60C7-4B93-405B-A5B0-928588F5EE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9" t="24906" r="30721" b="18606"/>
          <a:stretch/>
        </p:blipFill>
        <p:spPr>
          <a:xfrm>
            <a:off x="3669890" y="510461"/>
            <a:ext cx="4852220" cy="583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98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b="1" dirty="0">
                <a:solidFill>
                  <a:srgbClr val="FF0000"/>
                </a:solidFill>
              </a:rPr>
              <a:t>Bağımlı ve Bağımsız Değişkenler</a:t>
            </a:r>
            <a:endParaRPr lang="tr-TR" altLang="tr-TR" sz="3600" b="1" dirty="0">
              <a:solidFill>
                <a:srgbClr val="7030A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Önceden planlanarak yürütülen bir deney süresince, elde edilmiş her bir veri, </a:t>
            </a:r>
            <a:r>
              <a:rPr lang="tr-TR" sz="2800" b="1" dirty="0">
                <a:solidFill>
                  <a:srgbClr val="FF0000"/>
                </a:solidFill>
              </a:rPr>
              <a:t>bağımlı</a:t>
            </a:r>
            <a:r>
              <a:rPr lang="tr-TR" sz="2800" dirty="0">
                <a:solidFill>
                  <a:schemeClr val="tx2"/>
                </a:solidFill>
              </a:rPr>
              <a:t> ve </a:t>
            </a:r>
            <a:r>
              <a:rPr lang="tr-TR" sz="2800" b="1" dirty="0">
                <a:solidFill>
                  <a:srgbClr val="0070C0"/>
                </a:solidFill>
              </a:rPr>
              <a:t>bağımsız</a:t>
            </a:r>
            <a:r>
              <a:rPr lang="tr-TR" sz="2800" dirty="0">
                <a:solidFill>
                  <a:schemeClr val="tx2"/>
                </a:solidFill>
              </a:rPr>
              <a:t> değişkenlerin değerlerini temsil eder.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Burada sözü edilen "</a:t>
            </a:r>
            <a:r>
              <a:rPr lang="tr-TR" sz="2800" b="1" dirty="0">
                <a:solidFill>
                  <a:srgbClr val="FF0000"/>
                </a:solidFill>
              </a:rPr>
              <a:t>bağımsız değişken</a:t>
            </a:r>
            <a:r>
              <a:rPr lang="tr-TR" sz="2800" dirty="0">
                <a:solidFill>
                  <a:schemeClr val="tx2"/>
                </a:solidFill>
              </a:rPr>
              <a:t>" terimi, yürütülen bir deneyde sabitlenmiş değişkeni tanımlamaktadır.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"</a:t>
            </a:r>
            <a:r>
              <a:rPr lang="tr-TR" sz="2800" b="1" dirty="0">
                <a:solidFill>
                  <a:srgbClr val="0070C0"/>
                </a:solidFill>
              </a:rPr>
              <a:t>Bağımlı değişken</a:t>
            </a:r>
            <a:r>
              <a:rPr lang="tr-TR" sz="2800" dirty="0">
                <a:solidFill>
                  <a:schemeClr val="tx2"/>
                </a:solidFill>
              </a:rPr>
              <a:t>" ise, deneyde ölçümü yapılan değişkendir. 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661590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57188" indent="-357188" rtl="0"/>
            <a:r>
              <a:rPr lang="tr-TR" altLang="tr-TR" sz="3600" dirty="0">
                <a:solidFill>
                  <a:srgbClr val="990000"/>
                </a:solidFill>
              </a:rPr>
              <a:t>Excel ile Regresyon Analizi</a:t>
            </a:r>
            <a:endParaRPr lang="en-US" altLang="tr-TR" sz="3600" i="1" dirty="0">
              <a:solidFill>
                <a:srgbClr val="99000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F05E0549-8FCD-4B5B-ABAE-31AC824D7B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51" b="31758"/>
          <a:stretch/>
        </p:blipFill>
        <p:spPr>
          <a:xfrm>
            <a:off x="641485" y="521442"/>
            <a:ext cx="10909029" cy="5540143"/>
          </a:xfrm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C3765331-904C-4435-BE58-21F9F227B708}"/>
              </a:ext>
            </a:extLst>
          </p:cNvPr>
          <p:cNvSpPr/>
          <p:nvPr/>
        </p:nvSpPr>
        <p:spPr>
          <a:xfrm>
            <a:off x="8362335" y="1460090"/>
            <a:ext cx="1297859" cy="7964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63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57188" indent="-357188" rtl="0"/>
            <a:r>
              <a:rPr lang="tr-TR" altLang="tr-TR" sz="3600" dirty="0">
                <a:solidFill>
                  <a:srgbClr val="990000"/>
                </a:solidFill>
              </a:rPr>
              <a:t>Excel ile Regresyon Analizi</a:t>
            </a:r>
            <a:endParaRPr lang="en-US" altLang="tr-TR" sz="3600" i="1" dirty="0">
              <a:solidFill>
                <a:srgbClr val="99000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E79A7E6C-A9A2-41F9-8E20-DF8F866A55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59" b="20406"/>
          <a:stretch/>
        </p:blipFill>
        <p:spPr>
          <a:xfrm>
            <a:off x="780434" y="320213"/>
            <a:ext cx="10305147" cy="6194810"/>
          </a:xfrm>
        </p:spPr>
      </p:pic>
    </p:spTree>
    <p:extLst>
      <p:ext uri="{BB962C8B-B14F-4D97-AF65-F5344CB8AC3E}">
        <p14:creationId xmlns:p14="http://schemas.microsoft.com/office/powerpoint/2010/main" val="145002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57188" indent="-357188" rtl="0"/>
            <a:r>
              <a:rPr lang="tr-TR" altLang="tr-TR" sz="3600" dirty="0">
                <a:solidFill>
                  <a:srgbClr val="990000"/>
                </a:solidFill>
              </a:rPr>
              <a:t>Excel ile Regresyon Analizi</a:t>
            </a:r>
            <a:endParaRPr lang="en-US" altLang="tr-TR" sz="3600" i="1" dirty="0">
              <a:solidFill>
                <a:srgbClr val="99000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pic>
        <p:nvPicPr>
          <p:cNvPr id="11" name="İçerik Yer Tutucusu 10">
            <a:extLst>
              <a:ext uri="{FF2B5EF4-FFF2-40B4-BE49-F238E27FC236}">
                <a16:creationId xmlns:a16="http://schemas.microsoft.com/office/drawing/2014/main" id="{8B3C4D38-9612-49A1-B626-666C0E7249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71" b="14242"/>
          <a:stretch/>
        </p:blipFill>
        <p:spPr>
          <a:xfrm>
            <a:off x="986913" y="261219"/>
            <a:ext cx="7729384" cy="6367360"/>
          </a:xfrm>
        </p:spPr>
      </p:pic>
    </p:spTree>
    <p:extLst>
      <p:ext uri="{BB962C8B-B14F-4D97-AF65-F5344CB8AC3E}">
        <p14:creationId xmlns:p14="http://schemas.microsoft.com/office/powerpoint/2010/main" val="257964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57188" indent="-357188" rtl="0"/>
            <a:r>
              <a:rPr lang="tr-TR" altLang="tr-TR" sz="3600" dirty="0">
                <a:solidFill>
                  <a:srgbClr val="FF9900"/>
                </a:solidFill>
              </a:rPr>
              <a:t>Çoklu Regresyon</a:t>
            </a:r>
            <a:endParaRPr lang="en-US" altLang="tr-TR" sz="3600" i="1" dirty="0">
              <a:solidFill>
                <a:srgbClr val="99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tr-TR" altLang="tr-TR" sz="2800" b="1" dirty="0">
                <a:latin typeface="Arial" panose="020B0604020202020204" pitchFamily="34" charset="0"/>
              </a:rPr>
              <a:t>Ekmek hacmi</a:t>
            </a:r>
            <a:r>
              <a:rPr lang="en-US" altLang="tr-TR" sz="2800" b="1" dirty="0">
                <a:latin typeface="Arial" panose="020B0604020202020204" pitchFamily="34" charset="0"/>
              </a:rPr>
              <a:t>= </a:t>
            </a:r>
            <a:r>
              <a:rPr lang="en-US" altLang="tr-TR" sz="2800" b="1" i="1" dirty="0">
                <a:solidFill>
                  <a:srgbClr val="FF3399"/>
                </a:solidFill>
                <a:latin typeface="Arial" panose="020B0604020202020204" pitchFamily="34" charset="0"/>
              </a:rPr>
              <a:t>a</a:t>
            </a:r>
            <a:r>
              <a:rPr lang="en-US" altLang="tr-TR" sz="2800" b="1" dirty="0">
                <a:latin typeface="Arial" panose="020B0604020202020204" pitchFamily="34" charset="0"/>
              </a:rPr>
              <a:t> </a:t>
            </a:r>
            <a:r>
              <a:rPr lang="tr-TR" altLang="tr-TR" sz="2800" b="1" dirty="0">
                <a:latin typeface="Arial" panose="020B0604020202020204" pitchFamily="34" charset="0"/>
              </a:rPr>
              <a:t>	</a:t>
            </a:r>
            <a:r>
              <a:rPr lang="en-US" altLang="tr-TR" sz="2800" b="1" dirty="0">
                <a:latin typeface="Arial" panose="020B0604020202020204" pitchFamily="34" charset="0"/>
              </a:rPr>
              <a:t>+ </a:t>
            </a:r>
            <a:r>
              <a:rPr lang="en-US" altLang="tr-TR" sz="2800" b="1" i="1" dirty="0">
                <a:solidFill>
                  <a:srgbClr val="008000"/>
                </a:solidFill>
                <a:latin typeface="Arial" panose="020B0604020202020204" pitchFamily="34" charset="0"/>
              </a:rPr>
              <a:t>b</a:t>
            </a:r>
            <a:r>
              <a:rPr lang="en-US" altLang="tr-TR" sz="2800" b="1" i="1" baseline="-25000" dirty="0">
                <a:solidFill>
                  <a:srgbClr val="008000"/>
                </a:solidFill>
                <a:latin typeface="Arial" panose="020B0604020202020204" pitchFamily="34" charset="0"/>
              </a:rPr>
              <a:t>1</a:t>
            </a:r>
            <a:r>
              <a:rPr lang="tr-TR" altLang="tr-TR" sz="2800" b="1" i="1" baseline="-25000" dirty="0">
                <a:solidFill>
                  <a:srgbClr val="008000"/>
                </a:solidFill>
                <a:latin typeface="Arial" panose="020B0604020202020204" pitchFamily="34" charset="0"/>
              </a:rPr>
              <a:t> </a:t>
            </a:r>
            <a:r>
              <a:rPr lang="en-US" altLang="tr-TR" sz="2800" b="1" i="1" dirty="0">
                <a:solidFill>
                  <a:srgbClr val="008000"/>
                </a:solidFill>
                <a:latin typeface="Arial" panose="020B0604020202020204" pitchFamily="34" charset="0"/>
              </a:rPr>
              <a:t>*</a:t>
            </a:r>
            <a:r>
              <a:rPr lang="tr-TR" altLang="tr-TR" sz="2800" b="1" i="1" dirty="0">
                <a:solidFill>
                  <a:srgbClr val="008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800" b="1" i="1" dirty="0">
                <a:solidFill>
                  <a:srgbClr val="FF6600"/>
                </a:solidFill>
                <a:latin typeface="Arial" panose="020B0604020202020204" pitchFamily="34" charset="0"/>
              </a:rPr>
              <a:t>Unda Protein Miktarı</a:t>
            </a:r>
            <a:endParaRPr lang="en-US" altLang="tr-TR" sz="2800" b="1" dirty="0">
              <a:solidFill>
                <a:srgbClr val="FF6600"/>
              </a:solidFill>
              <a:latin typeface="Arial" panose="020B0604020202020204" pitchFamily="34" charset="0"/>
            </a:endParaRPr>
          </a:p>
          <a:p>
            <a:pPr marL="0" indent="0" algn="l" rtl="0">
              <a:buNone/>
            </a:pPr>
            <a:r>
              <a:rPr lang="en-US" altLang="tr-TR" sz="2800" b="1" dirty="0">
                <a:solidFill>
                  <a:srgbClr val="FF6600"/>
                </a:solidFill>
                <a:latin typeface="Arial" panose="020B0604020202020204" pitchFamily="34" charset="0"/>
              </a:rPr>
              <a:t>		      </a:t>
            </a:r>
            <a:r>
              <a:rPr lang="tr-TR" altLang="tr-TR" sz="2800" b="1" dirty="0">
                <a:solidFill>
                  <a:srgbClr val="FF6600"/>
                </a:solidFill>
                <a:latin typeface="Arial" panose="020B0604020202020204" pitchFamily="34" charset="0"/>
              </a:rPr>
              <a:t>		</a:t>
            </a:r>
            <a:r>
              <a:rPr lang="en-US" altLang="tr-TR" sz="2800" b="1" dirty="0">
                <a:latin typeface="Arial" panose="020B0604020202020204" pitchFamily="34" charset="0"/>
              </a:rPr>
              <a:t>+</a:t>
            </a:r>
            <a:r>
              <a:rPr lang="en-US" altLang="tr-TR" sz="2800" b="1" dirty="0">
                <a:solidFill>
                  <a:srgbClr val="FF6600"/>
                </a:solidFill>
                <a:latin typeface="Arial" panose="020B0604020202020204" pitchFamily="34" charset="0"/>
              </a:rPr>
              <a:t> </a:t>
            </a:r>
            <a:r>
              <a:rPr lang="en-US" altLang="tr-TR" sz="2800" b="1" i="1" dirty="0">
                <a:solidFill>
                  <a:srgbClr val="008000"/>
                </a:solidFill>
                <a:latin typeface="Arial" panose="020B0604020202020204" pitchFamily="34" charset="0"/>
              </a:rPr>
              <a:t>b</a:t>
            </a:r>
            <a:r>
              <a:rPr lang="en-US" altLang="tr-TR" sz="2800" b="1" i="1" baseline="-25000" dirty="0">
                <a:solidFill>
                  <a:srgbClr val="008000"/>
                </a:solidFill>
                <a:latin typeface="Arial" panose="020B0604020202020204" pitchFamily="34" charset="0"/>
              </a:rPr>
              <a:t>2</a:t>
            </a:r>
            <a:r>
              <a:rPr lang="tr-TR" altLang="tr-TR" sz="2800" b="1" i="1" dirty="0">
                <a:solidFill>
                  <a:srgbClr val="008000"/>
                </a:solidFill>
                <a:latin typeface="Arial" panose="020B0604020202020204" pitchFamily="34" charset="0"/>
              </a:rPr>
              <a:t> </a:t>
            </a:r>
            <a:r>
              <a:rPr lang="en-US" altLang="tr-TR" sz="2800" b="1" i="1" dirty="0">
                <a:solidFill>
                  <a:srgbClr val="008000"/>
                </a:solidFill>
                <a:latin typeface="Arial" panose="020B0604020202020204" pitchFamily="34" charset="0"/>
              </a:rPr>
              <a:t>*</a:t>
            </a:r>
            <a:r>
              <a:rPr lang="tr-TR" altLang="tr-TR" sz="2800" b="1" i="1" dirty="0">
                <a:solidFill>
                  <a:srgbClr val="008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800" b="1" i="1" dirty="0">
                <a:solidFill>
                  <a:srgbClr val="FF6600"/>
                </a:solidFill>
                <a:latin typeface="Arial" panose="020B0604020202020204" pitchFamily="34" charset="0"/>
              </a:rPr>
              <a:t>Düşme Sayısı</a:t>
            </a:r>
            <a:endParaRPr lang="en-US" altLang="tr-TR" sz="2800" b="1" dirty="0">
              <a:solidFill>
                <a:srgbClr val="FF6600"/>
              </a:solidFill>
              <a:latin typeface="Arial" panose="020B0604020202020204" pitchFamily="34" charset="0"/>
            </a:endParaRPr>
          </a:p>
          <a:p>
            <a:pPr marL="0" indent="0" algn="l" rtl="0">
              <a:buNone/>
            </a:pPr>
            <a:r>
              <a:rPr lang="en-US" altLang="tr-TR" sz="2800" b="1" dirty="0">
                <a:solidFill>
                  <a:srgbClr val="FF6600"/>
                </a:solidFill>
                <a:latin typeface="Arial" panose="020B0604020202020204" pitchFamily="34" charset="0"/>
              </a:rPr>
              <a:t>		       </a:t>
            </a:r>
            <a:r>
              <a:rPr lang="tr-TR" altLang="tr-TR" sz="2800" b="1">
                <a:solidFill>
                  <a:srgbClr val="FF6600"/>
                </a:solidFill>
                <a:latin typeface="Arial" panose="020B0604020202020204" pitchFamily="34" charset="0"/>
              </a:rPr>
              <a:t>		</a:t>
            </a:r>
            <a:r>
              <a:rPr lang="en-US" altLang="tr-TR" sz="2800" b="1">
                <a:latin typeface="Arial" panose="020B0604020202020204" pitchFamily="34" charset="0"/>
              </a:rPr>
              <a:t>+  </a:t>
            </a:r>
            <a:r>
              <a:rPr lang="en-US" altLang="tr-TR" sz="2800" b="1" i="1" dirty="0">
                <a:solidFill>
                  <a:srgbClr val="008000"/>
                </a:solidFill>
                <a:latin typeface="Arial" panose="020B0604020202020204" pitchFamily="34" charset="0"/>
              </a:rPr>
              <a:t>b</a:t>
            </a:r>
            <a:r>
              <a:rPr lang="en-US" altLang="tr-TR" sz="2800" b="1" i="1" baseline="-25000" dirty="0">
                <a:solidFill>
                  <a:srgbClr val="008000"/>
                </a:solidFill>
                <a:latin typeface="Arial" panose="020B0604020202020204" pitchFamily="34" charset="0"/>
              </a:rPr>
              <a:t>3</a:t>
            </a:r>
            <a:r>
              <a:rPr lang="tr-TR" altLang="tr-TR" sz="2800" b="1" i="1" dirty="0">
                <a:solidFill>
                  <a:srgbClr val="008000"/>
                </a:solidFill>
                <a:latin typeface="Arial" panose="020B0604020202020204" pitchFamily="34" charset="0"/>
              </a:rPr>
              <a:t> </a:t>
            </a:r>
            <a:r>
              <a:rPr lang="en-US" altLang="tr-TR" sz="2800" b="1" i="1" dirty="0">
                <a:solidFill>
                  <a:srgbClr val="008000"/>
                </a:solidFill>
                <a:latin typeface="Arial" panose="020B0604020202020204" pitchFamily="34" charset="0"/>
              </a:rPr>
              <a:t>*</a:t>
            </a:r>
            <a:r>
              <a:rPr lang="tr-TR" altLang="tr-TR" sz="2800" b="1" i="1" dirty="0">
                <a:solidFill>
                  <a:srgbClr val="008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800" b="1" i="1" dirty="0">
                <a:solidFill>
                  <a:srgbClr val="FF6600"/>
                </a:solidFill>
                <a:latin typeface="Arial" panose="020B0604020202020204" pitchFamily="34" charset="0"/>
              </a:rPr>
              <a:t>Fermantasyon Süresi</a:t>
            </a:r>
            <a:endParaRPr lang="en-US" altLang="tr-TR" sz="2800" b="1" i="1" dirty="0">
              <a:solidFill>
                <a:srgbClr val="FF6600"/>
              </a:solidFill>
              <a:latin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8878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F9E6D713-B2A0-430A-9ED8-49595208F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328" y="176865"/>
            <a:ext cx="4535344" cy="6504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913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73B4CCC6-C8D8-441D-9DB0-44C9A87526A6}"/>
              </a:ext>
            </a:extLst>
          </p:cNvPr>
          <p:cNvSpPr txBox="1">
            <a:spLocks/>
          </p:cNvSpPr>
          <p:nvPr/>
        </p:nvSpPr>
        <p:spPr>
          <a:xfrm>
            <a:off x="1104900" y="359999"/>
            <a:ext cx="9982200" cy="614573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Örneğin C-vitaminince (</a:t>
            </a:r>
            <a:r>
              <a:rPr lang="tr-TR" sz="2800" dirty="0" err="1">
                <a:solidFill>
                  <a:schemeClr val="tx2"/>
                </a:solidFill>
              </a:rPr>
              <a:t>askorbik</a:t>
            </a:r>
            <a:r>
              <a:rPr lang="tr-TR" sz="2800" dirty="0">
                <a:solidFill>
                  <a:schemeClr val="tx2"/>
                </a:solidFill>
              </a:rPr>
              <a:t> asit) zengin bir meyve suyunda, depolama sürecinde C-vitamini kaybı incelenmekteyse, deneyde ölçümü yapılan "</a:t>
            </a:r>
            <a:r>
              <a:rPr lang="tr-TR" sz="2800" dirty="0">
                <a:solidFill>
                  <a:srgbClr val="0070C0"/>
                </a:solidFill>
              </a:rPr>
              <a:t>C-vitamini konsantrasyonu"</a:t>
            </a:r>
            <a:r>
              <a:rPr lang="tr-TR" sz="2800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rgbClr val="00B050"/>
                </a:solidFill>
              </a:rPr>
              <a:t>bağımlı</a:t>
            </a:r>
            <a:r>
              <a:rPr lang="tr-TR" sz="2800" dirty="0">
                <a:solidFill>
                  <a:schemeClr val="tx2"/>
                </a:solidFill>
              </a:rPr>
              <a:t> değişken, buna karşın "</a:t>
            </a:r>
            <a:r>
              <a:rPr lang="tr-TR" sz="2800" dirty="0">
                <a:solidFill>
                  <a:srgbClr val="FF0000"/>
                </a:solidFill>
              </a:rPr>
              <a:t>depolama süreleri</a:t>
            </a:r>
            <a:r>
              <a:rPr lang="tr-TR" sz="2800" dirty="0">
                <a:solidFill>
                  <a:schemeClr val="tx2"/>
                </a:solidFill>
              </a:rPr>
              <a:t>" </a:t>
            </a:r>
            <a:r>
              <a:rPr lang="tr-TR" sz="2800" dirty="0">
                <a:solidFill>
                  <a:srgbClr val="7030A0"/>
                </a:solidFill>
              </a:rPr>
              <a:t>bağımsız</a:t>
            </a:r>
            <a:r>
              <a:rPr lang="tr-TR" sz="2800" dirty="0">
                <a:solidFill>
                  <a:schemeClr val="tx2"/>
                </a:solidFill>
              </a:rPr>
              <a:t> değişkendir. </a:t>
            </a:r>
          </a:p>
        </p:txBody>
      </p:sp>
    </p:spTree>
    <p:extLst>
      <p:ext uri="{BB962C8B-B14F-4D97-AF65-F5344CB8AC3E}">
        <p14:creationId xmlns:p14="http://schemas.microsoft.com/office/powerpoint/2010/main" val="366584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73B4CCC6-C8D8-441D-9DB0-44C9A87526A6}"/>
              </a:ext>
            </a:extLst>
          </p:cNvPr>
          <p:cNvSpPr txBox="1">
            <a:spLocks/>
          </p:cNvSpPr>
          <p:nvPr/>
        </p:nvSpPr>
        <p:spPr>
          <a:xfrm>
            <a:off x="1104900" y="359999"/>
            <a:ext cx="9982200" cy="614573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Buna göre, deney sonunda, bağımlı ve bağımsız değişkenlerin değerlerini içeren bir seri rakamlar takımına ulaşılır.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Deneyde elde edilmiş sayısal veriler, öncelikle bir tablo haline getirilir. </a:t>
            </a:r>
          </a:p>
        </p:txBody>
      </p:sp>
      <p:graphicFrame>
        <p:nvGraphicFramePr>
          <p:cNvPr id="3" name="Content Placeholder 1">
            <a:extLst>
              <a:ext uri="{FF2B5EF4-FFF2-40B4-BE49-F238E27FC236}">
                <a16:creationId xmlns:a16="http://schemas.microsoft.com/office/drawing/2014/main" id="{FD6A4436-F38E-433A-8308-EB13F96AAB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0639306"/>
              </p:ext>
            </p:extLst>
          </p:nvPr>
        </p:nvGraphicFramePr>
        <p:xfrm>
          <a:off x="4596090" y="3147934"/>
          <a:ext cx="5837063" cy="3117955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458580">
                  <a:extLst>
                    <a:ext uri="{9D8B030D-6E8A-4147-A177-3AD203B41FA5}">
                      <a16:colId xmlns:a16="http://schemas.microsoft.com/office/drawing/2014/main" val="2401527030"/>
                    </a:ext>
                  </a:extLst>
                </a:gridCol>
                <a:gridCol w="3378483">
                  <a:extLst>
                    <a:ext uri="{9D8B030D-6E8A-4147-A177-3AD203B41FA5}">
                      <a16:colId xmlns:a16="http://schemas.microsoft.com/office/drawing/2014/main" val="921851633"/>
                    </a:ext>
                  </a:extLst>
                </a:gridCol>
              </a:tblGrid>
              <a:tr h="374755">
                <a:tc>
                  <a:txBody>
                    <a:bodyPr/>
                    <a:lstStyle/>
                    <a:p>
                      <a:pPr algn="l" rtl="0"/>
                      <a:r>
                        <a:rPr lang="tr-TR" sz="1400" dirty="0"/>
                        <a:t>Depolama süreleri (ay)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sz="1400" dirty="0"/>
                        <a:t>C-vitamini konsantrasyonu (mg/100 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4733820"/>
                  </a:ext>
                </a:extLst>
              </a:tr>
              <a:tr h="269786">
                <a:tc>
                  <a:txBody>
                    <a:bodyPr/>
                    <a:lstStyle/>
                    <a:p>
                      <a:pPr algn="ctr" rtl="0"/>
                      <a:r>
                        <a:rPr lang="tr-TR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400" dirty="0"/>
                        <a:t>45,0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1236573"/>
                  </a:ext>
                </a:extLst>
              </a:tr>
              <a:tr h="269786">
                <a:tc>
                  <a:txBody>
                    <a:bodyPr/>
                    <a:lstStyle/>
                    <a:p>
                      <a:pPr algn="ctr" rtl="0"/>
                      <a:r>
                        <a:rPr lang="tr-TR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400" dirty="0"/>
                        <a:t>42,0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1120700"/>
                  </a:ext>
                </a:extLst>
              </a:tr>
              <a:tr h="269786">
                <a:tc>
                  <a:txBody>
                    <a:bodyPr/>
                    <a:lstStyle/>
                    <a:p>
                      <a:pPr algn="ctr" rtl="0"/>
                      <a:r>
                        <a:rPr lang="tr-TR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400" dirty="0"/>
                        <a:t>35,0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4240662"/>
                  </a:ext>
                </a:extLst>
              </a:tr>
              <a:tr h="269786">
                <a:tc>
                  <a:txBody>
                    <a:bodyPr/>
                    <a:lstStyle/>
                    <a:p>
                      <a:pPr algn="ctr" rtl="0"/>
                      <a:r>
                        <a:rPr lang="tr-TR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400" dirty="0"/>
                        <a:t>32,5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8051774"/>
                  </a:ext>
                </a:extLst>
              </a:tr>
              <a:tr h="269786">
                <a:tc>
                  <a:txBody>
                    <a:bodyPr/>
                    <a:lstStyle/>
                    <a:p>
                      <a:pPr algn="ctr" rtl="0"/>
                      <a:r>
                        <a:rPr lang="tr-TR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400" dirty="0"/>
                        <a:t>25,0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0911662"/>
                  </a:ext>
                </a:extLst>
              </a:tr>
              <a:tr h="269786">
                <a:tc>
                  <a:txBody>
                    <a:bodyPr/>
                    <a:lstStyle/>
                    <a:p>
                      <a:pPr algn="ctr" rtl="0"/>
                      <a:r>
                        <a:rPr lang="tr-TR" sz="1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400" dirty="0"/>
                        <a:t>21,0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1837036"/>
                  </a:ext>
                </a:extLst>
              </a:tr>
              <a:tr h="269786">
                <a:tc>
                  <a:txBody>
                    <a:bodyPr/>
                    <a:lstStyle/>
                    <a:p>
                      <a:pPr algn="ctr" rtl="0"/>
                      <a:r>
                        <a:rPr lang="tr-TR" sz="1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400" dirty="0"/>
                        <a:t>17,5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933653"/>
                  </a:ext>
                </a:extLst>
              </a:tr>
              <a:tr h="269786">
                <a:tc>
                  <a:txBody>
                    <a:bodyPr/>
                    <a:lstStyle/>
                    <a:p>
                      <a:pPr algn="ctr" rtl="0"/>
                      <a:r>
                        <a:rPr lang="tr-TR" sz="14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400" dirty="0"/>
                        <a:t>12,5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0418691"/>
                  </a:ext>
                </a:extLst>
              </a:tr>
              <a:tr h="269786">
                <a:tc>
                  <a:txBody>
                    <a:bodyPr/>
                    <a:lstStyle/>
                    <a:p>
                      <a:pPr algn="ctr" rtl="0"/>
                      <a:r>
                        <a:rPr lang="tr-TR" sz="14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tr-TR" sz="1400" dirty="0"/>
                        <a:t>10,0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67733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721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b="1" dirty="0">
                <a:solidFill>
                  <a:srgbClr val="C00000"/>
                </a:solidFill>
              </a:rPr>
              <a:t>Dağılım Diyagramı</a:t>
            </a:r>
            <a:endParaRPr lang="tr-TR" altLang="tr-TR" sz="3600" b="1" dirty="0">
              <a:solidFill>
                <a:srgbClr val="7030A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Bunu izleyerek çoğu kez, bunlar bir grafiğe aktarılır.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Dikdörtgen koordinat sisteminde veri çiftlerinin oluşturduğu noktaların dağılımıyla ortaya çıkan görüntüye "</a:t>
            </a:r>
            <a:r>
              <a:rPr lang="tr-TR" sz="2800" dirty="0">
                <a:solidFill>
                  <a:srgbClr val="C00000"/>
                </a:solidFill>
              </a:rPr>
              <a:t>dağılım diyagramı</a:t>
            </a:r>
            <a:r>
              <a:rPr lang="tr-TR" sz="2800" dirty="0">
                <a:solidFill>
                  <a:schemeClr val="tx2"/>
                </a:solidFill>
              </a:rPr>
              <a:t>" denir.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2"/>
              </a:solidFill>
            </a:endParaRP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CACED5D-FDE3-4906-818F-5012FD3F1B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3271026"/>
              </p:ext>
            </p:extLst>
          </p:nvPr>
        </p:nvGraphicFramePr>
        <p:xfrm>
          <a:off x="5079283" y="3569110"/>
          <a:ext cx="3961478" cy="3121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548584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tr-TR" sz="3600" b="1" dirty="0">
                <a:solidFill>
                  <a:srgbClr val="FF0000"/>
                </a:solidFill>
              </a:rPr>
              <a:t>Bağımlı ve Bağımsız Değişkenler Arasında İlişki Tanımlayan eşitlikleri</a:t>
            </a:r>
            <a:endParaRPr lang="tr-TR" altLang="tr-TR" sz="3600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442434"/>
            <a:ext cx="9982200" cy="4729766"/>
          </a:xfrm>
        </p:spPr>
        <p:txBody>
          <a:bodyPr>
            <a:normAutofit lnSpcReduction="10000"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Nihayet grafikte oluşmuş </a:t>
            </a:r>
            <a:r>
              <a:rPr lang="tr-TR" sz="2800" b="1" dirty="0">
                <a:solidFill>
                  <a:srgbClr val="FF0000"/>
                </a:solidFill>
              </a:rPr>
              <a:t>eğriyi</a:t>
            </a:r>
            <a:r>
              <a:rPr lang="tr-TR" sz="2800" dirty="0">
                <a:solidFill>
                  <a:schemeClr val="tx2"/>
                </a:solidFill>
              </a:rPr>
              <a:t> tanımlayan </a:t>
            </a:r>
            <a:r>
              <a:rPr lang="tr-TR" sz="2800" b="1" dirty="0">
                <a:solidFill>
                  <a:srgbClr val="7030A0"/>
                </a:solidFill>
              </a:rPr>
              <a:t>eşitlik</a:t>
            </a:r>
            <a:r>
              <a:rPr lang="tr-TR" sz="2800" dirty="0">
                <a:solidFill>
                  <a:schemeClr val="tx2"/>
                </a:solidFill>
              </a:rPr>
              <a:t> saptanır.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Böylece bütün bu işlemler sonunda bir </a:t>
            </a:r>
            <a:r>
              <a:rPr lang="tr-TR" sz="2800" dirty="0">
                <a:solidFill>
                  <a:srgbClr val="7030A0"/>
                </a:solidFill>
              </a:rPr>
              <a:t>eşitliğe</a:t>
            </a:r>
            <a:r>
              <a:rPr lang="tr-TR" sz="2800" dirty="0">
                <a:solidFill>
                  <a:schemeClr val="tx2"/>
                </a:solidFill>
              </a:rPr>
              <a:t> ulaşılır.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dirty="0">
                <a:solidFill>
                  <a:schemeClr val="tx2"/>
                </a:solidFill>
              </a:rPr>
              <a:t>Y = f (X)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C00000"/>
                </a:solidFill>
              </a:rPr>
              <a:t>Bütün amaç </a:t>
            </a:r>
            <a:r>
              <a:rPr lang="tr-TR" sz="2800" dirty="0">
                <a:solidFill>
                  <a:schemeClr val="tx2"/>
                </a:solidFill>
              </a:rPr>
              <a:t>zaten, bu eşitliğe ulaşmaktır.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Sonunda bir eşitliğe ulaşılmak istenmesinin nedeni, buna bazı matematiksel </a:t>
            </a:r>
            <a:r>
              <a:rPr lang="tr-TR" sz="2800" dirty="0">
                <a:solidFill>
                  <a:srgbClr val="0070C0"/>
                </a:solidFill>
              </a:rPr>
              <a:t>manipülasyonların</a:t>
            </a:r>
            <a:r>
              <a:rPr lang="tr-TR" sz="2800" dirty="0">
                <a:solidFill>
                  <a:schemeClr val="tx2"/>
                </a:solidFill>
              </a:rPr>
              <a:t> uygulanma olanağının bulunmasıdır.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836763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C7699F47-0F48-4709-90BD-344F9362EA0F}"/>
              </a:ext>
            </a:extLst>
          </p:cNvPr>
          <p:cNvSpPr txBox="1">
            <a:spLocks/>
          </p:cNvSpPr>
          <p:nvPr/>
        </p:nvSpPr>
        <p:spPr>
          <a:xfrm>
            <a:off x="1104900" y="360000"/>
            <a:ext cx="9982200" cy="472976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Bu grafikte (x) ile simgelenen </a:t>
            </a:r>
            <a:r>
              <a:rPr lang="tr-TR" sz="2800" dirty="0">
                <a:solidFill>
                  <a:srgbClr val="FF0000"/>
                </a:solidFill>
              </a:rPr>
              <a:t>bağımsız</a:t>
            </a:r>
            <a:r>
              <a:rPr lang="tr-TR" sz="2800" dirty="0">
                <a:solidFill>
                  <a:schemeClr val="tx2"/>
                </a:solidFill>
              </a:rPr>
              <a:t> değişken yatay eksene (</a:t>
            </a:r>
            <a:r>
              <a:rPr lang="tr-TR" sz="2800" dirty="0" err="1">
                <a:solidFill>
                  <a:schemeClr val="tx2"/>
                </a:solidFill>
              </a:rPr>
              <a:t>absis</a:t>
            </a:r>
            <a:r>
              <a:rPr lang="tr-TR" sz="2800" dirty="0">
                <a:solidFill>
                  <a:schemeClr val="tx2"/>
                </a:solidFill>
              </a:rPr>
              <a:t>), (y) ile simgelenen </a:t>
            </a:r>
            <a:r>
              <a:rPr lang="tr-TR" sz="2800" dirty="0">
                <a:solidFill>
                  <a:srgbClr val="0070C0"/>
                </a:solidFill>
              </a:rPr>
              <a:t>bağımlı</a:t>
            </a:r>
            <a:r>
              <a:rPr lang="tr-TR" sz="2800" dirty="0">
                <a:solidFill>
                  <a:schemeClr val="tx2"/>
                </a:solidFill>
              </a:rPr>
              <a:t> değişken ise dikey eksene (ordinat) işlenir.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Koordinat sistemi üzerindeki bir veri noktasının temsil ettiği değerlere, (</a:t>
            </a:r>
            <a:r>
              <a:rPr lang="tr-TR" sz="2800" dirty="0">
                <a:solidFill>
                  <a:srgbClr val="7030A0"/>
                </a:solidFill>
              </a:rPr>
              <a:t>x ve y değerleri</a:t>
            </a:r>
            <a:r>
              <a:rPr lang="tr-TR" sz="2800" dirty="0">
                <a:solidFill>
                  <a:schemeClr val="tx2"/>
                </a:solidFill>
              </a:rPr>
              <a:t>) o noktanın </a:t>
            </a:r>
            <a:r>
              <a:rPr lang="tr-TR" sz="2800" dirty="0">
                <a:solidFill>
                  <a:srgbClr val="C00000"/>
                </a:solidFill>
              </a:rPr>
              <a:t>koordinatları</a:t>
            </a:r>
            <a:r>
              <a:rPr lang="tr-TR" sz="2800" dirty="0">
                <a:solidFill>
                  <a:schemeClr val="tx2"/>
                </a:solidFill>
              </a:rPr>
              <a:t> denir. </a:t>
            </a:r>
          </a:p>
        </p:txBody>
      </p:sp>
    </p:spTree>
    <p:extLst>
      <p:ext uri="{BB962C8B-B14F-4D97-AF65-F5344CB8AC3E}">
        <p14:creationId xmlns:p14="http://schemas.microsoft.com/office/powerpoint/2010/main" val="253587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3</TotalTime>
  <Words>1188</Words>
  <Application>Microsoft Office PowerPoint</Application>
  <PresentationFormat>Widescreen</PresentationFormat>
  <Paragraphs>172</Paragraphs>
  <Slides>44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0" baseType="lpstr">
      <vt:lpstr>Arial</vt:lpstr>
      <vt:lpstr>Book Antiqua</vt:lpstr>
      <vt:lpstr>Euphemia</vt:lpstr>
      <vt:lpstr>Plantagenet Cherokee</vt:lpstr>
      <vt:lpstr>Wingdings</vt:lpstr>
      <vt:lpstr>Academic Literature 16x9</vt:lpstr>
      <vt:lpstr>GDM 403  Temel İşlemler Uygulamalari Analitik ve Deneysel Verilerin Değerlendirilmesi</vt:lpstr>
      <vt:lpstr>Kaynaklar -</vt:lpstr>
      <vt:lpstr>Bu hafta : Analitik ve Deneysel Verilerin Değerlendirilmesi</vt:lpstr>
      <vt:lpstr>Bağımlı ve Bağımsız Değişkenler</vt:lpstr>
      <vt:lpstr>PowerPoint Presentation</vt:lpstr>
      <vt:lpstr>PowerPoint Presentation</vt:lpstr>
      <vt:lpstr>Dağılım Diyagramı</vt:lpstr>
      <vt:lpstr>Bağımlı ve Bağımsız Değişkenler Arasında İlişki Tanımlayan eşitlikleri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Doğrusal Eşitlikler</vt:lpstr>
      <vt:lpstr>Linear Regresyon</vt:lpstr>
      <vt:lpstr>A) Grafiğin çizilmesi:</vt:lpstr>
      <vt:lpstr>PowerPoint Presentation</vt:lpstr>
      <vt:lpstr>PowerPoint Presentation</vt:lpstr>
      <vt:lpstr>PowerPoint Presentation</vt:lpstr>
      <vt:lpstr>PowerPoint Presentation</vt:lpstr>
      <vt:lpstr>A) Doğrusal eğriyi tanımlayan eşitliğin belirlenmesi</vt:lpstr>
      <vt:lpstr>PowerPoint Presentation</vt:lpstr>
      <vt:lpstr>Excel ile dağılım grafiği oluşturması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Korelasyon Katsayısı</vt:lpstr>
      <vt:lpstr>Korelasyon katsayısının aldığı değeri yorumlamak için: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Excel ile Regresyon Analizi</vt:lpstr>
      <vt:lpstr>PowerPoint Presentation</vt:lpstr>
      <vt:lpstr>Excel ile Regresyon Analizi</vt:lpstr>
      <vt:lpstr>Excel ile Regresyon Analizi</vt:lpstr>
      <vt:lpstr>Excel ile Regresyon Analizi</vt:lpstr>
      <vt:lpstr>Çoklu Regresyon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2015-09-10T07:29:22Z</dcterms:created>
  <dcterms:modified xsi:type="dcterms:W3CDTF">2026-04-07T06:35:09Z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