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2"/>
  </p:sldMasterIdLst>
  <p:notesMasterIdLst>
    <p:notesMasterId r:id="rId60"/>
  </p:notesMasterIdLst>
  <p:handoutMasterIdLst>
    <p:handoutMasterId r:id="rId61"/>
  </p:handoutMasterIdLst>
  <p:sldIdLst>
    <p:sldId id="256" r:id="rId3"/>
    <p:sldId id="312" r:id="rId4"/>
    <p:sldId id="313" r:id="rId5"/>
    <p:sldId id="418" r:id="rId6"/>
    <p:sldId id="419" r:id="rId7"/>
    <p:sldId id="548" r:id="rId8"/>
    <p:sldId id="521" r:id="rId9"/>
    <p:sldId id="547" r:id="rId10"/>
    <p:sldId id="522" r:id="rId11"/>
    <p:sldId id="524" r:id="rId12"/>
    <p:sldId id="525" r:id="rId13"/>
    <p:sldId id="523" r:id="rId14"/>
    <p:sldId id="421" r:id="rId15"/>
    <p:sldId id="549" r:id="rId16"/>
    <p:sldId id="562" r:id="rId17"/>
    <p:sldId id="550" r:id="rId18"/>
    <p:sldId id="540" r:id="rId19"/>
    <p:sldId id="427" r:id="rId20"/>
    <p:sldId id="428" r:id="rId21"/>
    <p:sldId id="429" r:id="rId22"/>
    <p:sldId id="526" r:id="rId23"/>
    <p:sldId id="551" r:id="rId24"/>
    <p:sldId id="552" r:id="rId25"/>
    <p:sldId id="430" r:id="rId26"/>
    <p:sldId id="520" r:id="rId27"/>
    <p:sldId id="443" r:id="rId28"/>
    <p:sldId id="445" r:id="rId29"/>
    <p:sldId id="446" r:id="rId30"/>
    <p:sldId id="431" r:id="rId31"/>
    <p:sldId id="440" r:id="rId32"/>
    <p:sldId id="441" r:id="rId33"/>
    <p:sldId id="532" r:id="rId34"/>
    <p:sldId id="553" r:id="rId35"/>
    <p:sldId id="554" r:id="rId36"/>
    <p:sldId id="555" r:id="rId37"/>
    <p:sldId id="556" r:id="rId38"/>
    <p:sldId id="490" r:id="rId39"/>
    <p:sldId id="491" r:id="rId40"/>
    <p:sldId id="563" r:id="rId41"/>
    <p:sldId id="537" r:id="rId42"/>
    <p:sldId id="538" r:id="rId43"/>
    <p:sldId id="557" r:id="rId44"/>
    <p:sldId id="561" r:id="rId45"/>
    <p:sldId id="500" r:id="rId46"/>
    <p:sldId id="558" r:id="rId47"/>
    <p:sldId id="559" r:id="rId48"/>
    <p:sldId id="560" r:id="rId49"/>
    <p:sldId id="504" r:id="rId50"/>
    <p:sldId id="505" r:id="rId51"/>
    <p:sldId id="506" r:id="rId52"/>
    <p:sldId id="507" r:id="rId53"/>
    <p:sldId id="508" r:id="rId54"/>
    <p:sldId id="509" r:id="rId55"/>
    <p:sldId id="510" r:id="rId56"/>
    <p:sldId id="514" r:id="rId57"/>
    <p:sldId id="515" r:id="rId58"/>
    <p:sldId id="546" r:id="rId5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66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280" autoAdjust="0"/>
  </p:normalViewPr>
  <p:slideViewPr>
    <p:cSldViewPr snapToGrid="0" showGuides="1">
      <p:cViewPr varScale="1">
        <p:scale>
          <a:sx n="47" d="100"/>
          <a:sy n="47" d="100"/>
        </p:scale>
        <p:origin x="1046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1" d="100"/>
          <a:sy n="51" d="100"/>
        </p:scale>
        <p:origin x="2352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61" Type="http://schemas.openxmlformats.org/officeDocument/2006/relationships/handoutMaster" Target="handoutMasters/handoutMaster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F33AE5-E179-4E8F-9965-9786C13DFF6B}" type="doc">
      <dgm:prSet loTypeId="urn:microsoft.com/office/officeart/2005/8/layout/orgChart1" loCatId="hierarchy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BA257D9E-3907-4FF7-8582-12E3124FF3D5}">
      <dgm:prSet phldrT="[Metin]"/>
      <dgm:spPr/>
      <dgm:t>
        <a:bodyPr/>
        <a:lstStyle/>
        <a:p>
          <a:r>
            <a:rPr lang="tr-TR" altLang="tr-TR" b="1"/>
            <a:t>Hata Tipleri</a:t>
          </a:r>
          <a:endParaRPr lang="tr-TR" dirty="0"/>
        </a:p>
      </dgm:t>
    </dgm:pt>
    <dgm:pt modelId="{011A0D0B-A912-4A4E-8DE7-626CE547E9A9}" type="parTrans" cxnId="{E5C32BAF-064A-4CD8-98D3-90F273710FBA}">
      <dgm:prSet/>
      <dgm:spPr/>
      <dgm:t>
        <a:bodyPr/>
        <a:lstStyle/>
        <a:p>
          <a:endParaRPr lang="tr-TR"/>
        </a:p>
      </dgm:t>
    </dgm:pt>
    <dgm:pt modelId="{E292D048-F633-4815-ACE4-3DA0E617CA23}" type="sibTrans" cxnId="{E5C32BAF-064A-4CD8-98D3-90F273710FBA}">
      <dgm:prSet/>
      <dgm:spPr/>
      <dgm:t>
        <a:bodyPr/>
        <a:lstStyle/>
        <a:p>
          <a:endParaRPr lang="tr-TR"/>
        </a:p>
      </dgm:t>
    </dgm:pt>
    <dgm:pt modelId="{95CC211F-8B16-473F-95AE-49F4AE2A69C3}">
      <dgm:prSet phldrT="[Metin]"/>
      <dgm:spPr/>
      <dgm:t>
        <a:bodyPr/>
        <a:lstStyle/>
        <a:p>
          <a:pPr>
            <a:buFont typeface="+mj-lt"/>
            <a:buAutoNum type="arabicPeriod"/>
          </a:pPr>
          <a:r>
            <a:rPr lang="tr-TR" altLang="tr-TR"/>
            <a:t>Büyük Hata</a:t>
          </a:r>
          <a:endParaRPr lang="tr-TR" dirty="0"/>
        </a:p>
      </dgm:t>
    </dgm:pt>
    <dgm:pt modelId="{A9B4E36A-B04B-4246-A4F3-BB5973B27082}" type="parTrans" cxnId="{B839A7A1-5A2E-4525-8743-A656BA1B8262}">
      <dgm:prSet/>
      <dgm:spPr/>
      <dgm:t>
        <a:bodyPr/>
        <a:lstStyle/>
        <a:p>
          <a:endParaRPr lang="tr-TR"/>
        </a:p>
      </dgm:t>
    </dgm:pt>
    <dgm:pt modelId="{52CA2309-C7FB-4484-96CE-4A9959B5A493}" type="sibTrans" cxnId="{B839A7A1-5A2E-4525-8743-A656BA1B8262}">
      <dgm:prSet/>
      <dgm:spPr/>
      <dgm:t>
        <a:bodyPr/>
        <a:lstStyle/>
        <a:p>
          <a:endParaRPr lang="tr-TR"/>
        </a:p>
      </dgm:t>
    </dgm:pt>
    <dgm:pt modelId="{8BB0D5B1-1053-452F-9CC1-10E566C1F125}">
      <dgm:prSet phldrT="[Metin]"/>
      <dgm:spPr/>
      <dgm:t>
        <a:bodyPr/>
        <a:lstStyle/>
        <a:p>
          <a:pPr>
            <a:buFont typeface="+mj-lt"/>
            <a:buAutoNum type="arabicPeriod"/>
          </a:pPr>
          <a:r>
            <a:rPr lang="tr-TR" altLang="tr-TR"/>
            <a:t>Sistematik Hata</a:t>
          </a:r>
          <a:endParaRPr lang="tr-TR" dirty="0"/>
        </a:p>
      </dgm:t>
    </dgm:pt>
    <dgm:pt modelId="{A3F938DB-035D-4395-B8C1-F2C5A4E27FC6}" type="parTrans" cxnId="{F2DAD9DE-BCF6-4325-BCE0-69FE6D6C9100}">
      <dgm:prSet/>
      <dgm:spPr/>
      <dgm:t>
        <a:bodyPr/>
        <a:lstStyle/>
        <a:p>
          <a:endParaRPr lang="tr-TR"/>
        </a:p>
      </dgm:t>
    </dgm:pt>
    <dgm:pt modelId="{318D4C48-68FE-432F-8554-35B194F5E8AB}" type="sibTrans" cxnId="{F2DAD9DE-BCF6-4325-BCE0-69FE6D6C9100}">
      <dgm:prSet/>
      <dgm:spPr/>
      <dgm:t>
        <a:bodyPr/>
        <a:lstStyle/>
        <a:p>
          <a:endParaRPr lang="tr-TR"/>
        </a:p>
      </dgm:t>
    </dgm:pt>
    <dgm:pt modelId="{97036CCA-BDC6-46C7-AB73-1141A5911DA2}">
      <dgm:prSet phldrT="[Metin]"/>
      <dgm:spPr/>
      <dgm:t>
        <a:bodyPr/>
        <a:lstStyle/>
        <a:p>
          <a:pPr>
            <a:buFont typeface="+mj-lt"/>
            <a:buAutoNum type="arabicPeriod"/>
          </a:pPr>
          <a:r>
            <a:rPr lang="tr-TR" altLang="tr-TR"/>
            <a:t>Rastgele Hata</a:t>
          </a:r>
          <a:endParaRPr lang="tr-TR" dirty="0"/>
        </a:p>
      </dgm:t>
    </dgm:pt>
    <dgm:pt modelId="{9BC097C2-A0DC-4DD2-8BE7-2CD935991125}" type="parTrans" cxnId="{34749311-CACA-487A-A432-8A681D893B4A}">
      <dgm:prSet/>
      <dgm:spPr/>
      <dgm:t>
        <a:bodyPr/>
        <a:lstStyle/>
        <a:p>
          <a:endParaRPr lang="tr-TR"/>
        </a:p>
      </dgm:t>
    </dgm:pt>
    <dgm:pt modelId="{07B4EC8A-9A0F-4871-8533-90D9F61D50EB}" type="sibTrans" cxnId="{34749311-CACA-487A-A432-8A681D893B4A}">
      <dgm:prSet/>
      <dgm:spPr/>
      <dgm:t>
        <a:bodyPr/>
        <a:lstStyle/>
        <a:p>
          <a:endParaRPr lang="tr-TR"/>
        </a:p>
      </dgm:t>
    </dgm:pt>
    <dgm:pt modelId="{8F5AE6B3-22E2-4721-A36A-78FEB1AB8751}" type="pres">
      <dgm:prSet presAssocID="{B4F33AE5-E179-4E8F-9965-9786C13DFF6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80ED181-D1FF-49C4-9FBE-C107BFF202FE}" type="pres">
      <dgm:prSet presAssocID="{BA257D9E-3907-4FF7-8582-12E3124FF3D5}" presName="hierRoot1" presStyleCnt="0">
        <dgm:presLayoutVars>
          <dgm:hierBranch val="init"/>
        </dgm:presLayoutVars>
      </dgm:prSet>
      <dgm:spPr/>
    </dgm:pt>
    <dgm:pt modelId="{E558CE0D-CA16-40C3-AB51-4D20B5775411}" type="pres">
      <dgm:prSet presAssocID="{BA257D9E-3907-4FF7-8582-12E3124FF3D5}" presName="rootComposite1" presStyleCnt="0"/>
      <dgm:spPr/>
    </dgm:pt>
    <dgm:pt modelId="{2D95BB62-5C98-4F8D-9FE0-0E4D817C7ADC}" type="pres">
      <dgm:prSet presAssocID="{BA257D9E-3907-4FF7-8582-12E3124FF3D5}" presName="rootText1" presStyleLbl="node0" presStyleIdx="0" presStyleCnt="1">
        <dgm:presLayoutVars>
          <dgm:chPref val="3"/>
        </dgm:presLayoutVars>
      </dgm:prSet>
      <dgm:spPr/>
    </dgm:pt>
    <dgm:pt modelId="{4BCC34A9-CE7B-4684-8CE7-2B70F9DF336C}" type="pres">
      <dgm:prSet presAssocID="{BA257D9E-3907-4FF7-8582-12E3124FF3D5}" presName="rootConnector1" presStyleLbl="node1" presStyleIdx="0" presStyleCnt="0"/>
      <dgm:spPr/>
    </dgm:pt>
    <dgm:pt modelId="{23841775-BF32-4622-A248-3ADE95C0A772}" type="pres">
      <dgm:prSet presAssocID="{BA257D9E-3907-4FF7-8582-12E3124FF3D5}" presName="hierChild2" presStyleCnt="0"/>
      <dgm:spPr/>
    </dgm:pt>
    <dgm:pt modelId="{429AAD8D-8CE4-4903-A71A-0A45F0CC90D6}" type="pres">
      <dgm:prSet presAssocID="{A9B4E36A-B04B-4246-A4F3-BB5973B27082}" presName="Name37" presStyleLbl="parChTrans1D2" presStyleIdx="0" presStyleCnt="3"/>
      <dgm:spPr/>
    </dgm:pt>
    <dgm:pt modelId="{D19B6114-6C41-4B77-B253-299527648202}" type="pres">
      <dgm:prSet presAssocID="{95CC211F-8B16-473F-95AE-49F4AE2A69C3}" presName="hierRoot2" presStyleCnt="0">
        <dgm:presLayoutVars>
          <dgm:hierBranch val="init"/>
        </dgm:presLayoutVars>
      </dgm:prSet>
      <dgm:spPr/>
    </dgm:pt>
    <dgm:pt modelId="{7ADD29A3-340B-43A6-9D8D-65FECF83AA7B}" type="pres">
      <dgm:prSet presAssocID="{95CC211F-8B16-473F-95AE-49F4AE2A69C3}" presName="rootComposite" presStyleCnt="0"/>
      <dgm:spPr/>
    </dgm:pt>
    <dgm:pt modelId="{2566A56E-F686-414E-ABF8-C78491A1BEBC}" type="pres">
      <dgm:prSet presAssocID="{95CC211F-8B16-473F-95AE-49F4AE2A69C3}" presName="rootText" presStyleLbl="node2" presStyleIdx="0" presStyleCnt="3">
        <dgm:presLayoutVars>
          <dgm:chPref val="3"/>
        </dgm:presLayoutVars>
      </dgm:prSet>
      <dgm:spPr/>
    </dgm:pt>
    <dgm:pt modelId="{AD1753B7-ED78-4B4C-8027-7D9D294BC196}" type="pres">
      <dgm:prSet presAssocID="{95CC211F-8B16-473F-95AE-49F4AE2A69C3}" presName="rootConnector" presStyleLbl="node2" presStyleIdx="0" presStyleCnt="3"/>
      <dgm:spPr/>
    </dgm:pt>
    <dgm:pt modelId="{BCC8723F-A3A5-4750-9A5A-FE3819C04E94}" type="pres">
      <dgm:prSet presAssocID="{95CC211F-8B16-473F-95AE-49F4AE2A69C3}" presName="hierChild4" presStyleCnt="0"/>
      <dgm:spPr/>
    </dgm:pt>
    <dgm:pt modelId="{ABD53F15-0397-4493-9EF9-F3D02D519725}" type="pres">
      <dgm:prSet presAssocID="{95CC211F-8B16-473F-95AE-49F4AE2A69C3}" presName="hierChild5" presStyleCnt="0"/>
      <dgm:spPr/>
    </dgm:pt>
    <dgm:pt modelId="{F5239435-B982-482C-8D1B-B7A39A4E9A7F}" type="pres">
      <dgm:prSet presAssocID="{A3F938DB-035D-4395-B8C1-F2C5A4E27FC6}" presName="Name37" presStyleLbl="parChTrans1D2" presStyleIdx="1" presStyleCnt="3"/>
      <dgm:spPr/>
    </dgm:pt>
    <dgm:pt modelId="{F19B1B3E-05D1-43DA-904E-B7041AAB1945}" type="pres">
      <dgm:prSet presAssocID="{8BB0D5B1-1053-452F-9CC1-10E566C1F125}" presName="hierRoot2" presStyleCnt="0">
        <dgm:presLayoutVars>
          <dgm:hierBranch val="init"/>
        </dgm:presLayoutVars>
      </dgm:prSet>
      <dgm:spPr/>
    </dgm:pt>
    <dgm:pt modelId="{599F2EA1-6E90-4FBB-A04C-4BF2CB9EB0DA}" type="pres">
      <dgm:prSet presAssocID="{8BB0D5B1-1053-452F-9CC1-10E566C1F125}" presName="rootComposite" presStyleCnt="0"/>
      <dgm:spPr/>
    </dgm:pt>
    <dgm:pt modelId="{BB644C2F-F231-4680-9EC8-E33C67D21305}" type="pres">
      <dgm:prSet presAssocID="{8BB0D5B1-1053-452F-9CC1-10E566C1F125}" presName="rootText" presStyleLbl="node2" presStyleIdx="1" presStyleCnt="3">
        <dgm:presLayoutVars>
          <dgm:chPref val="3"/>
        </dgm:presLayoutVars>
      </dgm:prSet>
      <dgm:spPr/>
    </dgm:pt>
    <dgm:pt modelId="{F067DE80-1661-4723-857C-C481C5CF6CA1}" type="pres">
      <dgm:prSet presAssocID="{8BB0D5B1-1053-452F-9CC1-10E566C1F125}" presName="rootConnector" presStyleLbl="node2" presStyleIdx="1" presStyleCnt="3"/>
      <dgm:spPr/>
    </dgm:pt>
    <dgm:pt modelId="{84AFD112-4566-4557-A41F-845CA9FBCDD8}" type="pres">
      <dgm:prSet presAssocID="{8BB0D5B1-1053-452F-9CC1-10E566C1F125}" presName="hierChild4" presStyleCnt="0"/>
      <dgm:spPr/>
    </dgm:pt>
    <dgm:pt modelId="{6B4B2D56-F654-43BF-9DD7-42C3289BC674}" type="pres">
      <dgm:prSet presAssocID="{8BB0D5B1-1053-452F-9CC1-10E566C1F125}" presName="hierChild5" presStyleCnt="0"/>
      <dgm:spPr/>
    </dgm:pt>
    <dgm:pt modelId="{6AD9A315-8831-40C5-B463-834BE2CDC658}" type="pres">
      <dgm:prSet presAssocID="{9BC097C2-A0DC-4DD2-8BE7-2CD935991125}" presName="Name37" presStyleLbl="parChTrans1D2" presStyleIdx="2" presStyleCnt="3"/>
      <dgm:spPr/>
    </dgm:pt>
    <dgm:pt modelId="{7942EB1B-F35F-4E70-964C-DF1600355F18}" type="pres">
      <dgm:prSet presAssocID="{97036CCA-BDC6-46C7-AB73-1141A5911DA2}" presName="hierRoot2" presStyleCnt="0">
        <dgm:presLayoutVars>
          <dgm:hierBranch val="init"/>
        </dgm:presLayoutVars>
      </dgm:prSet>
      <dgm:spPr/>
    </dgm:pt>
    <dgm:pt modelId="{3D7D6F94-EA1E-4E62-819D-A205604999DB}" type="pres">
      <dgm:prSet presAssocID="{97036CCA-BDC6-46C7-AB73-1141A5911DA2}" presName="rootComposite" presStyleCnt="0"/>
      <dgm:spPr/>
    </dgm:pt>
    <dgm:pt modelId="{6BE22925-82FB-4751-A4A3-4F85AF85358B}" type="pres">
      <dgm:prSet presAssocID="{97036CCA-BDC6-46C7-AB73-1141A5911DA2}" presName="rootText" presStyleLbl="node2" presStyleIdx="2" presStyleCnt="3">
        <dgm:presLayoutVars>
          <dgm:chPref val="3"/>
        </dgm:presLayoutVars>
      </dgm:prSet>
      <dgm:spPr/>
    </dgm:pt>
    <dgm:pt modelId="{835660C7-E774-4336-A3FC-D44EDF8637FF}" type="pres">
      <dgm:prSet presAssocID="{97036CCA-BDC6-46C7-AB73-1141A5911DA2}" presName="rootConnector" presStyleLbl="node2" presStyleIdx="2" presStyleCnt="3"/>
      <dgm:spPr/>
    </dgm:pt>
    <dgm:pt modelId="{6F2321E9-D0FF-4C46-A2F1-2FC057BBCA0F}" type="pres">
      <dgm:prSet presAssocID="{97036CCA-BDC6-46C7-AB73-1141A5911DA2}" presName="hierChild4" presStyleCnt="0"/>
      <dgm:spPr/>
    </dgm:pt>
    <dgm:pt modelId="{694C326F-A0E0-4A2E-80EE-F2734C7EF189}" type="pres">
      <dgm:prSet presAssocID="{97036CCA-BDC6-46C7-AB73-1141A5911DA2}" presName="hierChild5" presStyleCnt="0"/>
      <dgm:spPr/>
    </dgm:pt>
    <dgm:pt modelId="{29F91C05-2F1A-49DE-AE07-560D782CDCBD}" type="pres">
      <dgm:prSet presAssocID="{BA257D9E-3907-4FF7-8582-12E3124FF3D5}" presName="hierChild3" presStyleCnt="0"/>
      <dgm:spPr/>
    </dgm:pt>
  </dgm:ptLst>
  <dgm:cxnLst>
    <dgm:cxn modelId="{34749311-CACA-487A-A432-8A681D893B4A}" srcId="{BA257D9E-3907-4FF7-8582-12E3124FF3D5}" destId="{97036CCA-BDC6-46C7-AB73-1141A5911DA2}" srcOrd="2" destOrd="0" parTransId="{9BC097C2-A0DC-4DD2-8BE7-2CD935991125}" sibTransId="{07B4EC8A-9A0F-4871-8533-90D9F61D50EB}"/>
    <dgm:cxn modelId="{A9080323-EE44-4000-A046-AD77E0D3BBA8}" type="presOf" srcId="{BA257D9E-3907-4FF7-8582-12E3124FF3D5}" destId="{2D95BB62-5C98-4F8D-9FE0-0E4D817C7ADC}" srcOrd="0" destOrd="0" presId="urn:microsoft.com/office/officeart/2005/8/layout/orgChart1"/>
    <dgm:cxn modelId="{83FFB15E-2274-4382-889E-EDE26E94C44E}" type="presOf" srcId="{A3F938DB-035D-4395-B8C1-F2C5A4E27FC6}" destId="{F5239435-B982-482C-8D1B-B7A39A4E9A7F}" srcOrd="0" destOrd="0" presId="urn:microsoft.com/office/officeart/2005/8/layout/orgChart1"/>
    <dgm:cxn modelId="{EA625063-DB07-4D3D-859C-4C1DF3A2E401}" type="presOf" srcId="{95CC211F-8B16-473F-95AE-49F4AE2A69C3}" destId="{2566A56E-F686-414E-ABF8-C78491A1BEBC}" srcOrd="0" destOrd="0" presId="urn:microsoft.com/office/officeart/2005/8/layout/orgChart1"/>
    <dgm:cxn modelId="{0E213447-E98F-4B26-8F88-BE09AC2B64D6}" type="presOf" srcId="{9BC097C2-A0DC-4DD2-8BE7-2CD935991125}" destId="{6AD9A315-8831-40C5-B463-834BE2CDC658}" srcOrd="0" destOrd="0" presId="urn:microsoft.com/office/officeart/2005/8/layout/orgChart1"/>
    <dgm:cxn modelId="{F6662E7E-5FF9-4EDD-9C4E-E06418B85248}" type="presOf" srcId="{BA257D9E-3907-4FF7-8582-12E3124FF3D5}" destId="{4BCC34A9-CE7B-4684-8CE7-2B70F9DF336C}" srcOrd="1" destOrd="0" presId="urn:microsoft.com/office/officeart/2005/8/layout/orgChart1"/>
    <dgm:cxn modelId="{55E70991-120C-474F-AF88-AB4096B8F04A}" type="presOf" srcId="{8BB0D5B1-1053-452F-9CC1-10E566C1F125}" destId="{F067DE80-1661-4723-857C-C481C5CF6CA1}" srcOrd="1" destOrd="0" presId="urn:microsoft.com/office/officeart/2005/8/layout/orgChart1"/>
    <dgm:cxn modelId="{B839A7A1-5A2E-4525-8743-A656BA1B8262}" srcId="{BA257D9E-3907-4FF7-8582-12E3124FF3D5}" destId="{95CC211F-8B16-473F-95AE-49F4AE2A69C3}" srcOrd="0" destOrd="0" parTransId="{A9B4E36A-B04B-4246-A4F3-BB5973B27082}" sibTransId="{52CA2309-C7FB-4484-96CE-4A9959B5A493}"/>
    <dgm:cxn modelId="{833F3BAD-0E5B-4F40-AF23-56803CDFFA58}" type="presOf" srcId="{95CC211F-8B16-473F-95AE-49F4AE2A69C3}" destId="{AD1753B7-ED78-4B4C-8027-7D9D294BC196}" srcOrd="1" destOrd="0" presId="urn:microsoft.com/office/officeart/2005/8/layout/orgChart1"/>
    <dgm:cxn modelId="{E5C32BAF-064A-4CD8-98D3-90F273710FBA}" srcId="{B4F33AE5-E179-4E8F-9965-9786C13DFF6B}" destId="{BA257D9E-3907-4FF7-8582-12E3124FF3D5}" srcOrd="0" destOrd="0" parTransId="{011A0D0B-A912-4A4E-8DE7-626CE547E9A9}" sibTransId="{E292D048-F633-4815-ACE4-3DA0E617CA23}"/>
    <dgm:cxn modelId="{32DE34BA-9233-49E5-913F-F81D1C437A4C}" type="presOf" srcId="{97036CCA-BDC6-46C7-AB73-1141A5911DA2}" destId="{6BE22925-82FB-4751-A4A3-4F85AF85358B}" srcOrd="0" destOrd="0" presId="urn:microsoft.com/office/officeart/2005/8/layout/orgChart1"/>
    <dgm:cxn modelId="{6FF487C5-2DDB-404E-9E16-3C09851FF1D5}" type="presOf" srcId="{B4F33AE5-E179-4E8F-9965-9786C13DFF6B}" destId="{8F5AE6B3-22E2-4721-A36A-78FEB1AB8751}" srcOrd="0" destOrd="0" presId="urn:microsoft.com/office/officeart/2005/8/layout/orgChart1"/>
    <dgm:cxn modelId="{A4C20BC8-6508-49DE-AB7C-751CF157B096}" type="presOf" srcId="{8BB0D5B1-1053-452F-9CC1-10E566C1F125}" destId="{BB644C2F-F231-4680-9EC8-E33C67D21305}" srcOrd="0" destOrd="0" presId="urn:microsoft.com/office/officeart/2005/8/layout/orgChart1"/>
    <dgm:cxn modelId="{94DC42D4-FAB4-4FA1-ABED-3CE04F513414}" type="presOf" srcId="{A9B4E36A-B04B-4246-A4F3-BB5973B27082}" destId="{429AAD8D-8CE4-4903-A71A-0A45F0CC90D6}" srcOrd="0" destOrd="0" presId="urn:microsoft.com/office/officeart/2005/8/layout/orgChart1"/>
    <dgm:cxn modelId="{F2DAD9DE-BCF6-4325-BCE0-69FE6D6C9100}" srcId="{BA257D9E-3907-4FF7-8582-12E3124FF3D5}" destId="{8BB0D5B1-1053-452F-9CC1-10E566C1F125}" srcOrd="1" destOrd="0" parTransId="{A3F938DB-035D-4395-B8C1-F2C5A4E27FC6}" sibTransId="{318D4C48-68FE-432F-8554-35B194F5E8AB}"/>
    <dgm:cxn modelId="{DD3CF4E3-EBAD-4ABC-B39A-245EE54718E5}" type="presOf" srcId="{97036CCA-BDC6-46C7-AB73-1141A5911DA2}" destId="{835660C7-E774-4336-A3FC-D44EDF8637FF}" srcOrd="1" destOrd="0" presId="urn:microsoft.com/office/officeart/2005/8/layout/orgChart1"/>
    <dgm:cxn modelId="{DF0B0783-F4BE-4A91-A370-75399EFD8944}" type="presParOf" srcId="{8F5AE6B3-22E2-4721-A36A-78FEB1AB8751}" destId="{080ED181-D1FF-49C4-9FBE-C107BFF202FE}" srcOrd="0" destOrd="0" presId="urn:microsoft.com/office/officeart/2005/8/layout/orgChart1"/>
    <dgm:cxn modelId="{4BDD6131-EB85-4E34-AC7B-740BBAA7D16C}" type="presParOf" srcId="{080ED181-D1FF-49C4-9FBE-C107BFF202FE}" destId="{E558CE0D-CA16-40C3-AB51-4D20B5775411}" srcOrd="0" destOrd="0" presId="urn:microsoft.com/office/officeart/2005/8/layout/orgChart1"/>
    <dgm:cxn modelId="{5B69CC35-EF8D-41C0-917F-DAE82216D27F}" type="presParOf" srcId="{E558CE0D-CA16-40C3-AB51-4D20B5775411}" destId="{2D95BB62-5C98-4F8D-9FE0-0E4D817C7ADC}" srcOrd="0" destOrd="0" presId="urn:microsoft.com/office/officeart/2005/8/layout/orgChart1"/>
    <dgm:cxn modelId="{1D1DA19A-1B8E-4C46-900F-10B76E6EB169}" type="presParOf" srcId="{E558CE0D-CA16-40C3-AB51-4D20B5775411}" destId="{4BCC34A9-CE7B-4684-8CE7-2B70F9DF336C}" srcOrd="1" destOrd="0" presId="urn:microsoft.com/office/officeart/2005/8/layout/orgChart1"/>
    <dgm:cxn modelId="{A14AF744-F7AC-4E87-A9E4-87093FFB25D7}" type="presParOf" srcId="{080ED181-D1FF-49C4-9FBE-C107BFF202FE}" destId="{23841775-BF32-4622-A248-3ADE95C0A772}" srcOrd="1" destOrd="0" presId="urn:microsoft.com/office/officeart/2005/8/layout/orgChart1"/>
    <dgm:cxn modelId="{C9D3BAAA-F74D-4284-BA71-B16AC4C8FED2}" type="presParOf" srcId="{23841775-BF32-4622-A248-3ADE95C0A772}" destId="{429AAD8D-8CE4-4903-A71A-0A45F0CC90D6}" srcOrd="0" destOrd="0" presId="urn:microsoft.com/office/officeart/2005/8/layout/orgChart1"/>
    <dgm:cxn modelId="{A9739A11-EA7E-4F04-8F1B-A314F332FF14}" type="presParOf" srcId="{23841775-BF32-4622-A248-3ADE95C0A772}" destId="{D19B6114-6C41-4B77-B253-299527648202}" srcOrd="1" destOrd="0" presId="urn:microsoft.com/office/officeart/2005/8/layout/orgChart1"/>
    <dgm:cxn modelId="{E443C0EF-3CFB-40BB-ACFB-52450F4F456F}" type="presParOf" srcId="{D19B6114-6C41-4B77-B253-299527648202}" destId="{7ADD29A3-340B-43A6-9D8D-65FECF83AA7B}" srcOrd="0" destOrd="0" presId="urn:microsoft.com/office/officeart/2005/8/layout/orgChart1"/>
    <dgm:cxn modelId="{1BECFA52-947D-4DF0-A453-0A41E8DFA0FA}" type="presParOf" srcId="{7ADD29A3-340B-43A6-9D8D-65FECF83AA7B}" destId="{2566A56E-F686-414E-ABF8-C78491A1BEBC}" srcOrd="0" destOrd="0" presId="urn:microsoft.com/office/officeart/2005/8/layout/orgChart1"/>
    <dgm:cxn modelId="{F0263637-6860-46CF-9865-B00AE449F2D2}" type="presParOf" srcId="{7ADD29A3-340B-43A6-9D8D-65FECF83AA7B}" destId="{AD1753B7-ED78-4B4C-8027-7D9D294BC196}" srcOrd="1" destOrd="0" presId="urn:microsoft.com/office/officeart/2005/8/layout/orgChart1"/>
    <dgm:cxn modelId="{05BD0F6E-5E54-46EB-9AE1-8B63764C46D8}" type="presParOf" srcId="{D19B6114-6C41-4B77-B253-299527648202}" destId="{BCC8723F-A3A5-4750-9A5A-FE3819C04E94}" srcOrd="1" destOrd="0" presId="urn:microsoft.com/office/officeart/2005/8/layout/orgChart1"/>
    <dgm:cxn modelId="{EC2D6640-FE48-4C1E-A064-7B6614223715}" type="presParOf" srcId="{D19B6114-6C41-4B77-B253-299527648202}" destId="{ABD53F15-0397-4493-9EF9-F3D02D519725}" srcOrd="2" destOrd="0" presId="urn:microsoft.com/office/officeart/2005/8/layout/orgChart1"/>
    <dgm:cxn modelId="{B28C3F38-222B-4AA7-B714-1A6C11547810}" type="presParOf" srcId="{23841775-BF32-4622-A248-3ADE95C0A772}" destId="{F5239435-B982-482C-8D1B-B7A39A4E9A7F}" srcOrd="2" destOrd="0" presId="urn:microsoft.com/office/officeart/2005/8/layout/orgChart1"/>
    <dgm:cxn modelId="{90D8A23A-012B-43B0-B16A-A12B729A4448}" type="presParOf" srcId="{23841775-BF32-4622-A248-3ADE95C0A772}" destId="{F19B1B3E-05D1-43DA-904E-B7041AAB1945}" srcOrd="3" destOrd="0" presId="urn:microsoft.com/office/officeart/2005/8/layout/orgChart1"/>
    <dgm:cxn modelId="{057D1CA0-2654-48CE-A337-2A70EEE7E734}" type="presParOf" srcId="{F19B1B3E-05D1-43DA-904E-B7041AAB1945}" destId="{599F2EA1-6E90-4FBB-A04C-4BF2CB9EB0DA}" srcOrd="0" destOrd="0" presId="urn:microsoft.com/office/officeart/2005/8/layout/orgChart1"/>
    <dgm:cxn modelId="{9B0C379D-48AA-4335-843D-FFD2B99A660C}" type="presParOf" srcId="{599F2EA1-6E90-4FBB-A04C-4BF2CB9EB0DA}" destId="{BB644C2F-F231-4680-9EC8-E33C67D21305}" srcOrd="0" destOrd="0" presId="urn:microsoft.com/office/officeart/2005/8/layout/orgChart1"/>
    <dgm:cxn modelId="{B188476A-27C5-4B5B-AA5E-82B822627F44}" type="presParOf" srcId="{599F2EA1-6E90-4FBB-A04C-4BF2CB9EB0DA}" destId="{F067DE80-1661-4723-857C-C481C5CF6CA1}" srcOrd="1" destOrd="0" presId="urn:microsoft.com/office/officeart/2005/8/layout/orgChart1"/>
    <dgm:cxn modelId="{374D8B2F-F9F8-48CA-8CD0-268EE69FE99E}" type="presParOf" srcId="{F19B1B3E-05D1-43DA-904E-B7041AAB1945}" destId="{84AFD112-4566-4557-A41F-845CA9FBCDD8}" srcOrd="1" destOrd="0" presId="urn:microsoft.com/office/officeart/2005/8/layout/orgChart1"/>
    <dgm:cxn modelId="{C5FD3D41-8FE2-4A2C-BB99-83F59250A8DC}" type="presParOf" srcId="{F19B1B3E-05D1-43DA-904E-B7041AAB1945}" destId="{6B4B2D56-F654-43BF-9DD7-42C3289BC674}" srcOrd="2" destOrd="0" presId="urn:microsoft.com/office/officeart/2005/8/layout/orgChart1"/>
    <dgm:cxn modelId="{41B3C62A-0705-4CD7-ABDA-DC931D38DA0A}" type="presParOf" srcId="{23841775-BF32-4622-A248-3ADE95C0A772}" destId="{6AD9A315-8831-40C5-B463-834BE2CDC658}" srcOrd="4" destOrd="0" presId="urn:microsoft.com/office/officeart/2005/8/layout/orgChart1"/>
    <dgm:cxn modelId="{5974F0E4-6275-4A1B-8165-998934ECD8B5}" type="presParOf" srcId="{23841775-BF32-4622-A248-3ADE95C0A772}" destId="{7942EB1B-F35F-4E70-964C-DF1600355F18}" srcOrd="5" destOrd="0" presId="urn:microsoft.com/office/officeart/2005/8/layout/orgChart1"/>
    <dgm:cxn modelId="{6BC89BD1-6BB6-4599-BD90-1B2F5BA9C1AA}" type="presParOf" srcId="{7942EB1B-F35F-4E70-964C-DF1600355F18}" destId="{3D7D6F94-EA1E-4E62-819D-A205604999DB}" srcOrd="0" destOrd="0" presId="urn:microsoft.com/office/officeart/2005/8/layout/orgChart1"/>
    <dgm:cxn modelId="{04FB8351-C6A6-42BF-8D0F-F8F28CC6DFB1}" type="presParOf" srcId="{3D7D6F94-EA1E-4E62-819D-A205604999DB}" destId="{6BE22925-82FB-4751-A4A3-4F85AF85358B}" srcOrd="0" destOrd="0" presId="urn:microsoft.com/office/officeart/2005/8/layout/orgChart1"/>
    <dgm:cxn modelId="{7E509EED-F329-4A6D-B1C8-00FC86CA8EED}" type="presParOf" srcId="{3D7D6F94-EA1E-4E62-819D-A205604999DB}" destId="{835660C7-E774-4336-A3FC-D44EDF8637FF}" srcOrd="1" destOrd="0" presId="urn:microsoft.com/office/officeart/2005/8/layout/orgChart1"/>
    <dgm:cxn modelId="{ACA286D9-7F33-4CCD-AEE5-E83960E53628}" type="presParOf" srcId="{7942EB1B-F35F-4E70-964C-DF1600355F18}" destId="{6F2321E9-D0FF-4C46-A2F1-2FC057BBCA0F}" srcOrd="1" destOrd="0" presId="urn:microsoft.com/office/officeart/2005/8/layout/orgChart1"/>
    <dgm:cxn modelId="{7CF4BB08-AEA9-450A-807B-51892384752C}" type="presParOf" srcId="{7942EB1B-F35F-4E70-964C-DF1600355F18}" destId="{694C326F-A0E0-4A2E-80EE-F2734C7EF189}" srcOrd="2" destOrd="0" presId="urn:microsoft.com/office/officeart/2005/8/layout/orgChart1"/>
    <dgm:cxn modelId="{3F082BAB-5D00-4EEC-8E6F-D028B25F91F0}" type="presParOf" srcId="{080ED181-D1FF-49C4-9FBE-C107BFF202FE}" destId="{29F91C05-2F1A-49DE-AE07-560D782CDCB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D9A315-8831-40C5-B463-834BE2CDC658}">
      <dsp:nvSpPr>
        <dsp:cNvPr id="0" name=""/>
        <dsp:cNvSpPr/>
      </dsp:nvSpPr>
      <dsp:spPr>
        <a:xfrm>
          <a:off x="4064000" y="2459823"/>
          <a:ext cx="2875309" cy="4990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510"/>
              </a:lnTo>
              <a:lnTo>
                <a:pt x="2875309" y="249510"/>
              </a:lnTo>
              <a:lnTo>
                <a:pt x="2875309" y="499020"/>
              </a:lnTo>
            </a:path>
          </a:pathLst>
        </a:custGeom>
        <a:noFill/>
        <a:ln w="48000" cap="flat" cmpd="thickThin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239435-B982-482C-8D1B-B7A39A4E9A7F}">
      <dsp:nvSpPr>
        <dsp:cNvPr id="0" name=""/>
        <dsp:cNvSpPr/>
      </dsp:nvSpPr>
      <dsp:spPr>
        <a:xfrm>
          <a:off x="4018280" y="2459823"/>
          <a:ext cx="91440" cy="49902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9020"/>
              </a:lnTo>
            </a:path>
          </a:pathLst>
        </a:custGeom>
        <a:noFill/>
        <a:ln w="48000" cap="flat" cmpd="thickThin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9AAD8D-8CE4-4903-A71A-0A45F0CC90D6}">
      <dsp:nvSpPr>
        <dsp:cNvPr id="0" name=""/>
        <dsp:cNvSpPr/>
      </dsp:nvSpPr>
      <dsp:spPr>
        <a:xfrm>
          <a:off x="1188690" y="2459823"/>
          <a:ext cx="2875309" cy="499020"/>
        </a:xfrm>
        <a:custGeom>
          <a:avLst/>
          <a:gdLst/>
          <a:ahLst/>
          <a:cxnLst/>
          <a:rect l="0" t="0" r="0" b="0"/>
          <a:pathLst>
            <a:path>
              <a:moveTo>
                <a:pt x="2875309" y="0"/>
              </a:moveTo>
              <a:lnTo>
                <a:pt x="2875309" y="249510"/>
              </a:lnTo>
              <a:lnTo>
                <a:pt x="0" y="249510"/>
              </a:lnTo>
              <a:lnTo>
                <a:pt x="0" y="499020"/>
              </a:lnTo>
            </a:path>
          </a:pathLst>
        </a:custGeom>
        <a:noFill/>
        <a:ln w="48000" cap="flat" cmpd="thickThin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95BB62-5C98-4F8D-9FE0-0E4D817C7ADC}">
      <dsp:nvSpPr>
        <dsp:cNvPr id="0" name=""/>
        <dsp:cNvSpPr/>
      </dsp:nvSpPr>
      <dsp:spPr>
        <a:xfrm>
          <a:off x="2875855" y="1271678"/>
          <a:ext cx="2376289" cy="11881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altLang="tr-TR" sz="3700" b="1" kern="1200"/>
            <a:t>Hata Tipleri</a:t>
          </a:r>
          <a:endParaRPr lang="tr-TR" sz="3700" kern="1200" dirty="0"/>
        </a:p>
      </dsp:txBody>
      <dsp:txXfrm>
        <a:off x="2875855" y="1271678"/>
        <a:ext cx="2376289" cy="1188144"/>
      </dsp:txXfrm>
    </dsp:sp>
    <dsp:sp modelId="{2566A56E-F686-414E-ABF8-C78491A1BEBC}">
      <dsp:nvSpPr>
        <dsp:cNvPr id="0" name=""/>
        <dsp:cNvSpPr/>
      </dsp:nvSpPr>
      <dsp:spPr>
        <a:xfrm>
          <a:off x="545" y="2958843"/>
          <a:ext cx="2376289" cy="118814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tr-TR" altLang="tr-TR" sz="3700" kern="1200"/>
            <a:t>Büyük Hata</a:t>
          </a:r>
          <a:endParaRPr lang="tr-TR" sz="3700" kern="1200" dirty="0"/>
        </a:p>
      </dsp:txBody>
      <dsp:txXfrm>
        <a:off x="545" y="2958843"/>
        <a:ext cx="2376289" cy="1188144"/>
      </dsp:txXfrm>
    </dsp:sp>
    <dsp:sp modelId="{BB644C2F-F231-4680-9EC8-E33C67D21305}">
      <dsp:nvSpPr>
        <dsp:cNvPr id="0" name=""/>
        <dsp:cNvSpPr/>
      </dsp:nvSpPr>
      <dsp:spPr>
        <a:xfrm>
          <a:off x="2875855" y="2958843"/>
          <a:ext cx="2376289" cy="118814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tr-TR" altLang="tr-TR" sz="3700" kern="1200"/>
            <a:t>Sistematik Hata</a:t>
          </a:r>
          <a:endParaRPr lang="tr-TR" sz="3700" kern="1200" dirty="0"/>
        </a:p>
      </dsp:txBody>
      <dsp:txXfrm>
        <a:off x="2875855" y="2958843"/>
        <a:ext cx="2376289" cy="1188144"/>
      </dsp:txXfrm>
    </dsp:sp>
    <dsp:sp modelId="{6BE22925-82FB-4751-A4A3-4F85AF85358B}">
      <dsp:nvSpPr>
        <dsp:cNvPr id="0" name=""/>
        <dsp:cNvSpPr/>
      </dsp:nvSpPr>
      <dsp:spPr>
        <a:xfrm>
          <a:off x="5751165" y="2958843"/>
          <a:ext cx="2376289" cy="118814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tr-TR" altLang="tr-TR" sz="3700" kern="1200"/>
            <a:t>Rastgele Hata</a:t>
          </a:r>
          <a:endParaRPr lang="tr-TR" sz="3700" kern="1200" dirty="0"/>
        </a:p>
      </dsp:txBody>
      <dsp:txXfrm>
        <a:off x="5751165" y="2958843"/>
        <a:ext cx="2376289" cy="11881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ar-SY"/>
              <a:t>20/10/1447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ar-SY"/>
              <a:t>20/10/1447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35991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69107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78538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93183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70795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26553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43360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13613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72232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95303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1711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933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9272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21765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55333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272013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208625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542549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41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691293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867121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44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933079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48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61877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835451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49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731680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50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417513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51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300201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52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720960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53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442740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54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797297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55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978792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56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513982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57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7644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69003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40485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12979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9665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99312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5331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19" name="Instructional Text"/>
          <p:cNvSpPr/>
          <p:nvPr/>
        </p:nvSpPr>
        <p:spPr>
          <a:xfrm>
            <a:off x="12344400" y="0"/>
            <a:ext cx="129540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sz="1200" b="1" i="1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sz="1200" i="1">
                <a:latin typeface="Arial" pitchFamily="34" charset="0"/>
                <a:cs typeface="Arial" pitchFamily="34" charset="0"/>
              </a:rPr>
              <a:t>To change the  image on this slide, select the picture and delete it. Then click the Pictures icon in the placeholder to insert your own image.</a:t>
            </a:r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oup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402B9795-92DC-40DC-A1CA-9A4B349D7824}" type="datetimeFigureOut">
              <a:rPr lang="ar-SY"/>
              <a:pPr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0FF54DE5-C571-48E8-A5BC-B369434E2F44}" type="slidenum">
              <a:rPr/>
              <a:pPr/>
              <a:t>‹#›</a:t>
            </a:fld>
            <a:endParaRPr/>
          </a:p>
        </p:txBody>
      </p:sp>
      <p:grpSp>
        <p:nvGrpSpPr>
          <p:cNvPr id="15" name="Group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Straight Connector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rpaulsingh.com/default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8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3.bin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4" Type="http://schemas.openxmlformats.org/officeDocument/2006/relationships/image" Target="../media/image12.wmf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25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KIwqkm6u0sw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fLOI32Q6a7A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206477" y="2010857"/>
            <a:ext cx="6632473" cy="2500928"/>
          </a:xfrm>
        </p:spPr>
        <p:txBody>
          <a:bodyPr anchor="ctr">
            <a:normAutofit/>
          </a:bodyPr>
          <a:lstStyle/>
          <a:p>
            <a:pPr algn="ctr" rtl="0"/>
            <a:r>
              <a:rPr lang="en-US" sz="3200" dirty="0"/>
              <a:t>GDM 403 </a:t>
            </a:r>
            <a:br>
              <a:rPr lang="tr-TR" sz="3200" dirty="0"/>
            </a:br>
            <a:r>
              <a:rPr lang="tr-TR" sz="3200" dirty="0"/>
              <a:t>Temel İşlemler Uygulamaları</a:t>
            </a:r>
            <a:br>
              <a:rPr lang="tr-TR" sz="3200" dirty="0"/>
            </a:br>
            <a:r>
              <a:rPr lang="tr-TR" sz="3200" dirty="0">
                <a:solidFill>
                  <a:srgbClr val="FF0000"/>
                </a:solidFill>
              </a:rPr>
              <a:t>Analitik ve Deneysel Verilerin Değerlendirilmesi</a:t>
            </a:r>
            <a:endParaRPr lang="tr-TR" sz="3200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rtl="0">
              <a:lnSpc>
                <a:spcPct val="100000"/>
              </a:lnSpc>
            </a:pPr>
            <a:r>
              <a:rPr lang="tr-TR" sz="2400" dirty="0">
                <a:solidFill>
                  <a:srgbClr val="002060"/>
                </a:solidFill>
              </a:rPr>
              <a:t>Mühendislik Mimarlık Fakültesi </a:t>
            </a:r>
          </a:p>
          <a:p>
            <a:pPr rtl="0">
              <a:lnSpc>
                <a:spcPct val="100000"/>
              </a:lnSpc>
            </a:pPr>
            <a:r>
              <a:rPr lang="tr-TR" sz="2400" dirty="0"/>
              <a:t>Gıda Mühendisliği Bölümü</a:t>
            </a:r>
          </a:p>
          <a:p>
            <a:pPr rtl="0">
              <a:lnSpc>
                <a:spcPct val="100000"/>
              </a:lnSpc>
            </a:pPr>
            <a:r>
              <a:rPr lang="tr-TR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Prof. Dr. Farhan ALFİN</a:t>
            </a:r>
          </a:p>
        </p:txBody>
      </p:sp>
      <p:pic>
        <p:nvPicPr>
          <p:cNvPr id="4" name="Picture Placeholder 3" descr="Open book on table, blurred shelves of books in background" title="Sample Picture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/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06" y="0"/>
            <a:ext cx="2010857" cy="2010857"/>
          </a:xfrm>
          <a:prstGeom prst="rect">
            <a:avLst/>
          </a:prstGeom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4536" y="1852044"/>
            <a:ext cx="5243991" cy="3615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altLang="tr-TR" sz="3600" b="1" dirty="0">
                <a:solidFill>
                  <a:srgbClr val="FF0000"/>
                </a:solidFill>
              </a:rPr>
              <a:t>Sistematik Hataların Tipleri</a:t>
            </a:r>
            <a:endParaRPr lang="en-GB" altLang="tr-TR" sz="3600" b="1" dirty="0">
              <a:solidFill>
                <a:srgbClr val="FF0000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920916"/>
          </a:xfrm>
        </p:spPr>
        <p:txBody>
          <a:bodyPr>
            <a:normAutofit/>
          </a:bodyPr>
          <a:lstStyle/>
          <a:p>
            <a:pPr marL="742950" indent="-742950" algn="l" rtl="0">
              <a:lnSpc>
                <a:spcPct val="16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tr-TR" altLang="tr-TR" sz="2800" dirty="0">
                <a:solidFill>
                  <a:srgbClr val="7030A0"/>
                </a:solidFill>
              </a:rPr>
              <a:t>Sabit hatalar : </a:t>
            </a:r>
            <a:r>
              <a:rPr lang="tr-TR" altLang="tr-TR" sz="2800" dirty="0">
                <a:solidFill>
                  <a:schemeClr val="tx2"/>
                </a:solidFill>
              </a:rPr>
              <a:t>analiz edilen numune miktarından bağımsızdır.</a:t>
            </a:r>
          </a:p>
          <a:p>
            <a:pPr marL="742950" indent="-742950" algn="l" rtl="0">
              <a:lnSpc>
                <a:spcPct val="16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tr-TR" altLang="tr-TR" sz="2800" dirty="0">
                <a:solidFill>
                  <a:srgbClr val="7030A0"/>
                </a:solidFill>
              </a:rPr>
              <a:t>Orantılı hatalar </a:t>
            </a:r>
            <a:r>
              <a:rPr lang="tr-TR" altLang="tr-TR" sz="2800" dirty="0">
                <a:solidFill>
                  <a:schemeClr val="tx2"/>
                </a:solidFill>
              </a:rPr>
              <a:t>: numunenin miktarı ile orantılı olarak azalır veya artar</a:t>
            </a:r>
          </a:p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endParaRPr lang="tr-TR" altLang="tr-TR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6508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altLang="tr-TR" sz="3600" b="1" dirty="0">
                <a:solidFill>
                  <a:srgbClr val="FF0000"/>
                </a:solidFill>
              </a:rPr>
              <a:t>Sistematik Hataların Tespiti ve Düzeltmesi</a:t>
            </a:r>
            <a:endParaRPr lang="en-GB" altLang="tr-TR" sz="3600" b="1" dirty="0">
              <a:solidFill>
                <a:srgbClr val="FF0000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920916"/>
          </a:xfrm>
        </p:spPr>
        <p:txBody>
          <a:bodyPr>
            <a:normAutofit/>
          </a:bodyPr>
          <a:lstStyle/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Sistematik Hataların Tespiti ve </a:t>
            </a:r>
            <a:r>
              <a:rPr lang="tr-TR" altLang="tr-TR" sz="2800" dirty="0">
                <a:solidFill>
                  <a:srgbClr val="7030A0"/>
                </a:solidFill>
              </a:rPr>
              <a:t>Düzeltme Metotları</a:t>
            </a:r>
          </a:p>
          <a:p>
            <a:pPr marL="514350" indent="-514350" algn="l" rtl="0">
              <a:lnSpc>
                <a:spcPct val="16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tr-TR" altLang="tr-TR" sz="2800" dirty="0">
                <a:solidFill>
                  <a:schemeClr val="tx2"/>
                </a:solidFill>
              </a:rPr>
              <a:t>Şahit Deney</a:t>
            </a:r>
          </a:p>
          <a:p>
            <a:pPr marL="514350" indent="-514350" algn="l" rtl="0">
              <a:lnSpc>
                <a:spcPct val="16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tr-TR" altLang="tr-TR" sz="2800" dirty="0">
                <a:solidFill>
                  <a:schemeClr val="tx2"/>
                </a:solidFill>
              </a:rPr>
              <a:t>Standart Numunenin Analizi</a:t>
            </a:r>
          </a:p>
          <a:p>
            <a:pPr marL="514350" indent="-514350" algn="l" rtl="0">
              <a:lnSpc>
                <a:spcPct val="16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tr-TR" altLang="tr-TR" sz="2800" dirty="0">
                <a:solidFill>
                  <a:schemeClr val="tx2"/>
                </a:solidFill>
              </a:rPr>
              <a:t>Standart Ekleme</a:t>
            </a:r>
          </a:p>
          <a:p>
            <a:pPr marL="514350" indent="-514350" algn="l" rtl="0">
              <a:lnSpc>
                <a:spcPct val="16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tr-TR" altLang="tr-TR" sz="2800" dirty="0">
                <a:solidFill>
                  <a:schemeClr val="tx2"/>
                </a:solidFill>
              </a:rPr>
              <a:t>Bağımsız Analizler</a:t>
            </a:r>
          </a:p>
          <a:p>
            <a:pPr marL="514350" indent="-514350" algn="l" rtl="0">
              <a:lnSpc>
                <a:spcPct val="16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tr-TR" altLang="tr-TR" sz="2800" dirty="0">
                <a:solidFill>
                  <a:schemeClr val="tx2"/>
                </a:solidFill>
              </a:rPr>
              <a:t>Numune Büyüklüğünde Değişme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altLang="tr-TR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147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altLang="tr-TR" sz="3600" dirty="0">
                <a:solidFill>
                  <a:srgbClr val="FF0000"/>
                </a:solidFill>
              </a:rPr>
              <a:t>Rastgele Hata</a:t>
            </a:r>
            <a:endParaRPr lang="en-GB" altLang="tr-TR" sz="3600" b="1" dirty="0">
              <a:solidFill>
                <a:srgbClr val="0070C0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rgbClr val="FF0000"/>
                </a:solidFill>
              </a:rPr>
              <a:t>Rastgele Hata: </a:t>
            </a:r>
            <a:r>
              <a:rPr lang="tr-TR" altLang="tr-TR" sz="2800" dirty="0">
                <a:solidFill>
                  <a:schemeClr val="tx2"/>
                </a:solidFill>
              </a:rPr>
              <a:t>Bilinmeyen ve kontrol edilemeyen hata tipidir. </a:t>
            </a:r>
            <a:r>
              <a:rPr lang="tr-TR" altLang="tr-TR" sz="2800" dirty="0">
                <a:solidFill>
                  <a:srgbClr val="7030A0"/>
                </a:solidFill>
              </a:rPr>
              <a:t>Ölçümün kesinliğine </a:t>
            </a:r>
            <a:r>
              <a:rPr lang="tr-TR" altLang="tr-TR" sz="2800" dirty="0">
                <a:solidFill>
                  <a:schemeClr val="tx2"/>
                </a:solidFill>
              </a:rPr>
              <a:t>etki eden hatadır.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  <a:buFontTx/>
              <a:buNone/>
            </a:pPr>
            <a:endParaRPr lang="tr-TR" altLang="tr-TR" sz="28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İki ölçüm arasında deney şartlarının az veya çok değişmesidir.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altLang="tr-TR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820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altLang="tr-TR" sz="3600" b="1" dirty="0">
                <a:solidFill>
                  <a:srgbClr val="0070C0"/>
                </a:solidFill>
              </a:rPr>
              <a:t>Doğruluk ve Duyarlılık</a:t>
            </a:r>
            <a:endParaRPr lang="tr-TR" sz="3600" b="1" dirty="0">
              <a:solidFill>
                <a:srgbClr val="0070C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rgbClr val="0070C0"/>
                </a:solidFill>
              </a:rPr>
              <a:t>Doğruluk (</a:t>
            </a:r>
            <a:r>
              <a:rPr lang="en-US" altLang="tr-TR" sz="2800" dirty="0">
                <a:solidFill>
                  <a:srgbClr val="FF0000"/>
                </a:solidFill>
              </a:rPr>
              <a:t>Accuracy</a:t>
            </a:r>
            <a:r>
              <a:rPr lang="en-US" altLang="tr-TR" sz="2800" dirty="0">
                <a:solidFill>
                  <a:srgbClr val="0070C0"/>
                </a:solidFill>
              </a:rPr>
              <a:t>)</a:t>
            </a:r>
            <a:r>
              <a:rPr lang="tr-TR" altLang="tr-TR" sz="2800" dirty="0">
                <a:solidFill>
                  <a:srgbClr val="0070C0"/>
                </a:solidFill>
              </a:rPr>
              <a:t> </a:t>
            </a:r>
            <a:r>
              <a:rPr lang="tr-TR" altLang="tr-TR" sz="2800" dirty="0">
                <a:solidFill>
                  <a:schemeClr val="tx2"/>
                </a:solidFill>
              </a:rPr>
              <a:t>analiz sonucunun </a:t>
            </a:r>
            <a:r>
              <a:rPr lang="tr-TR" altLang="tr-TR" sz="2800" dirty="0">
                <a:solidFill>
                  <a:srgbClr val="00B050"/>
                </a:solidFill>
              </a:rPr>
              <a:t>gerçek değere</a:t>
            </a:r>
            <a:r>
              <a:rPr lang="tr-TR" altLang="tr-TR" sz="2800" dirty="0">
                <a:solidFill>
                  <a:schemeClr val="tx2"/>
                </a:solidFill>
              </a:rPr>
              <a:t> ne kadar yakın olduğunun ifadesidir.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rgbClr val="0070C0"/>
                </a:solidFill>
              </a:rPr>
              <a:t>Duyarlılık </a:t>
            </a:r>
            <a:r>
              <a:rPr lang="tr-TR" altLang="tr-TR" sz="2800" dirty="0">
                <a:solidFill>
                  <a:srgbClr val="7030A0"/>
                </a:solidFill>
              </a:rPr>
              <a:t>(kesinlik) </a:t>
            </a:r>
            <a:r>
              <a:rPr lang="tr-TR" altLang="tr-TR" sz="2800" dirty="0">
                <a:solidFill>
                  <a:srgbClr val="0070C0"/>
                </a:solidFill>
              </a:rPr>
              <a:t>(</a:t>
            </a:r>
            <a:r>
              <a:rPr lang="tr-TR" altLang="tr-TR" sz="2800" dirty="0">
                <a:solidFill>
                  <a:srgbClr val="FF0000"/>
                </a:solidFill>
              </a:rPr>
              <a:t>Precision</a:t>
            </a:r>
            <a:r>
              <a:rPr lang="tr-TR" altLang="tr-TR" sz="2800" dirty="0">
                <a:solidFill>
                  <a:srgbClr val="0070C0"/>
                </a:solidFill>
              </a:rPr>
              <a:t>) </a:t>
            </a:r>
            <a:r>
              <a:rPr lang="tr-TR" altLang="tr-TR" sz="2800" dirty="0">
                <a:solidFill>
                  <a:schemeClr val="tx2"/>
                </a:solidFill>
              </a:rPr>
              <a:t>ise yapılan ölçümlerin </a:t>
            </a:r>
            <a:r>
              <a:rPr lang="tr-TR" altLang="tr-TR" sz="2800" dirty="0">
                <a:solidFill>
                  <a:srgbClr val="00B050"/>
                </a:solidFill>
              </a:rPr>
              <a:t>birbirine</a:t>
            </a:r>
            <a:r>
              <a:rPr lang="tr-TR" altLang="tr-TR" sz="2800" dirty="0">
                <a:solidFill>
                  <a:schemeClr val="tx2"/>
                </a:solidFill>
              </a:rPr>
              <a:t> ne ölçüde yakın olduğunun ifadesidir.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rgbClr val="0070C0"/>
                </a:solidFill>
              </a:rPr>
              <a:t>Duyarlılık</a:t>
            </a:r>
            <a:r>
              <a:rPr lang="tr-TR" altLang="tr-TR" sz="2800" dirty="0">
                <a:solidFill>
                  <a:schemeClr val="tx2"/>
                </a:solidFill>
              </a:rPr>
              <a:t> yada, </a:t>
            </a:r>
            <a:r>
              <a:rPr lang="tr-TR" altLang="tr-TR" sz="2800" dirty="0">
                <a:solidFill>
                  <a:srgbClr val="FF0000"/>
                </a:solidFill>
              </a:rPr>
              <a:t>kesinlik</a:t>
            </a:r>
            <a:r>
              <a:rPr lang="tr-TR" altLang="tr-TR" sz="2800" dirty="0">
                <a:solidFill>
                  <a:schemeClr val="tx2"/>
                </a:solidFill>
              </a:rPr>
              <a:t> aynı değeri yeniden elde etme </a:t>
            </a:r>
            <a:r>
              <a:rPr lang="tr-TR" altLang="tr-TR" sz="2800" dirty="0">
                <a:solidFill>
                  <a:srgbClr val="FF0000"/>
                </a:solidFill>
              </a:rPr>
              <a:t>becerisi </a:t>
            </a:r>
            <a:r>
              <a:rPr lang="tr-TR" altLang="tr-TR" sz="2800" dirty="0">
                <a:solidFill>
                  <a:schemeClr val="tx2"/>
                </a:solidFill>
              </a:rPr>
              <a:t>olarak da tanımlanır.</a:t>
            </a:r>
          </a:p>
          <a:p>
            <a:pPr marL="0" indent="0" algn="l" rtl="0">
              <a:lnSpc>
                <a:spcPct val="150000"/>
              </a:lnSpc>
              <a:buNone/>
            </a:pPr>
            <a:endParaRPr lang="tr-TR" sz="2400" dirty="0">
              <a:solidFill>
                <a:schemeClr val="tx2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685172459"/>
      </p:ext>
    </p:extLst>
  </p:cSld>
  <p:clrMapOvr>
    <a:masterClrMapping/>
  </p:clrMapOvr>
  <p:transition spd="slow">
    <p:comb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A3A29626-3851-4352-84BD-EFB696B199EC}"/>
              </a:ext>
            </a:extLst>
          </p:cNvPr>
          <p:cNvSpPr txBox="1">
            <a:spLocks/>
          </p:cNvSpPr>
          <p:nvPr/>
        </p:nvSpPr>
        <p:spPr>
          <a:xfrm>
            <a:off x="1104900" y="360000"/>
            <a:ext cx="9982200" cy="562651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</a:pPr>
            <a:endParaRPr lang="tr-TR" sz="2400" dirty="0">
              <a:solidFill>
                <a:schemeClr val="tx2"/>
              </a:solidFill>
            </a:endParaRPr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3CCF0086-0757-48C7-A5B5-86A4892BF9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871490"/>
            <a:ext cx="9982200" cy="2561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ikdörtgen 8">
            <a:extLst>
              <a:ext uri="{FF2B5EF4-FFF2-40B4-BE49-F238E27FC236}">
                <a16:creationId xmlns:a16="http://schemas.microsoft.com/office/drawing/2014/main" id="{F9F3EB89-8A86-4F67-A91D-348C721456D8}"/>
              </a:ext>
            </a:extLst>
          </p:cNvPr>
          <p:cNvSpPr/>
          <p:nvPr/>
        </p:nvSpPr>
        <p:spPr>
          <a:xfrm>
            <a:off x="831581" y="3125168"/>
            <a:ext cx="2465470" cy="83099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tr-TR" altLang="ar-SY" sz="2400" dirty="0">
                <a:solidFill>
                  <a:srgbClr val="FF0000"/>
                </a:solidFill>
              </a:rPr>
              <a:t>Doğruluğu düşük, </a:t>
            </a:r>
          </a:p>
          <a:p>
            <a:pPr algn="ctr"/>
            <a:r>
              <a:rPr lang="tr-TR" altLang="ar-SY" sz="2400" dirty="0">
                <a:solidFill>
                  <a:srgbClr val="FF0000"/>
                </a:solidFill>
              </a:rPr>
              <a:t>kesinliği </a:t>
            </a:r>
            <a:r>
              <a:rPr lang="tr-TR" altLang="ar-SY" sz="2400" i="1" dirty="0">
                <a:solidFill>
                  <a:srgbClr val="FF0000"/>
                </a:solidFill>
              </a:rPr>
              <a:t>zayıftır</a:t>
            </a:r>
            <a:r>
              <a:rPr lang="tr-TR" altLang="ar-SY" sz="2400" dirty="0">
                <a:solidFill>
                  <a:srgbClr val="FF0000"/>
                </a:solidFill>
              </a:rPr>
              <a:t> </a:t>
            </a:r>
            <a:endParaRPr lang="tr-TR" sz="2400" dirty="0"/>
          </a:p>
        </p:txBody>
      </p:sp>
      <p:sp>
        <p:nvSpPr>
          <p:cNvPr id="5" name="Dikdörtgen 7">
            <a:extLst>
              <a:ext uri="{FF2B5EF4-FFF2-40B4-BE49-F238E27FC236}">
                <a16:creationId xmlns:a16="http://schemas.microsoft.com/office/drawing/2014/main" id="{48436C66-45E6-4A60-A6B3-834AA70A010D}"/>
              </a:ext>
            </a:extLst>
          </p:cNvPr>
          <p:cNvSpPr/>
          <p:nvPr/>
        </p:nvSpPr>
        <p:spPr>
          <a:xfrm>
            <a:off x="8973600" y="3125167"/>
            <a:ext cx="2628959" cy="8309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tr-TR" altLang="ar-SY" sz="2400" dirty="0">
                <a:solidFill>
                  <a:srgbClr val="FF0000"/>
                </a:solidFill>
              </a:rPr>
              <a:t>Doğruluğu düşük,</a:t>
            </a:r>
          </a:p>
          <a:p>
            <a:pPr algn="ctr"/>
            <a:r>
              <a:rPr lang="tr-TR" altLang="ar-SY" sz="2400" dirty="0">
                <a:solidFill>
                  <a:srgbClr val="FF0000"/>
                </a:solidFill>
              </a:rPr>
              <a:t>kesinliği </a:t>
            </a:r>
            <a:r>
              <a:rPr lang="tr-TR" altLang="ar-SY" sz="2400" i="1" dirty="0">
                <a:solidFill>
                  <a:srgbClr val="FF0000"/>
                </a:solidFill>
              </a:rPr>
              <a:t>yüksektir</a:t>
            </a:r>
            <a:r>
              <a:rPr lang="tr-TR" altLang="ar-SY" sz="2400" dirty="0">
                <a:solidFill>
                  <a:srgbClr val="FF0000"/>
                </a:solidFill>
              </a:rPr>
              <a:t> </a:t>
            </a:r>
            <a:endParaRPr lang="tr-TR" sz="2400" dirty="0"/>
          </a:p>
        </p:txBody>
      </p:sp>
      <p:sp>
        <p:nvSpPr>
          <p:cNvPr id="6" name="Dikdörtgen 9">
            <a:extLst>
              <a:ext uri="{FF2B5EF4-FFF2-40B4-BE49-F238E27FC236}">
                <a16:creationId xmlns:a16="http://schemas.microsoft.com/office/drawing/2014/main" id="{3EF1F4B2-ABF5-4D59-B847-9FACAEA8997C}"/>
              </a:ext>
            </a:extLst>
          </p:cNvPr>
          <p:cNvSpPr/>
          <p:nvPr/>
        </p:nvSpPr>
        <p:spPr>
          <a:xfrm>
            <a:off x="3406871" y="3125166"/>
            <a:ext cx="2727093" cy="8309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tr-TR" altLang="ar-SY" sz="2400" dirty="0">
                <a:solidFill>
                  <a:srgbClr val="FF0000"/>
                </a:solidFill>
              </a:rPr>
              <a:t>Doğruluğu yüksek, </a:t>
            </a:r>
          </a:p>
          <a:p>
            <a:pPr algn="ctr"/>
            <a:r>
              <a:rPr lang="tr-TR" altLang="ar-SY" sz="2400" dirty="0">
                <a:solidFill>
                  <a:srgbClr val="FF0000"/>
                </a:solidFill>
              </a:rPr>
              <a:t>kesinliği </a:t>
            </a:r>
            <a:r>
              <a:rPr lang="tr-TR" altLang="ar-SY" sz="2400" i="1" dirty="0">
                <a:solidFill>
                  <a:srgbClr val="FF0000"/>
                </a:solidFill>
              </a:rPr>
              <a:t>zayıftır</a:t>
            </a:r>
            <a:r>
              <a:rPr lang="tr-TR" altLang="ar-SY" sz="2400" dirty="0">
                <a:solidFill>
                  <a:srgbClr val="FF0000"/>
                </a:solidFill>
              </a:rPr>
              <a:t> </a:t>
            </a:r>
            <a:endParaRPr lang="tr-TR" sz="2400" dirty="0"/>
          </a:p>
        </p:txBody>
      </p:sp>
      <p:sp>
        <p:nvSpPr>
          <p:cNvPr id="7" name="Dikdörtgen 10">
            <a:extLst>
              <a:ext uri="{FF2B5EF4-FFF2-40B4-BE49-F238E27FC236}">
                <a16:creationId xmlns:a16="http://schemas.microsoft.com/office/drawing/2014/main" id="{E0DBA49E-D727-4383-9372-91952BD2A640}"/>
              </a:ext>
            </a:extLst>
          </p:cNvPr>
          <p:cNvSpPr/>
          <p:nvPr/>
        </p:nvSpPr>
        <p:spPr>
          <a:xfrm>
            <a:off x="6095241" y="3125166"/>
            <a:ext cx="2827949" cy="83099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tr-TR" altLang="ar-SY" sz="2400" dirty="0">
                <a:solidFill>
                  <a:srgbClr val="FF0000"/>
                </a:solidFill>
              </a:rPr>
              <a:t>Doğruluğu yüksek,</a:t>
            </a:r>
          </a:p>
          <a:p>
            <a:pPr algn="ctr"/>
            <a:r>
              <a:rPr lang="tr-TR" altLang="ar-SY" sz="2400" dirty="0">
                <a:solidFill>
                  <a:srgbClr val="FF0000"/>
                </a:solidFill>
              </a:rPr>
              <a:t>kesinliği </a:t>
            </a:r>
            <a:r>
              <a:rPr lang="tr-TR" altLang="ar-SY" sz="2400" i="1" dirty="0">
                <a:solidFill>
                  <a:srgbClr val="FF0000"/>
                </a:solidFill>
              </a:rPr>
              <a:t>yüksektir</a:t>
            </a:r>
            <a:r>
              <a:rPr lang="tr-TR" altLang="ar-SY" sz="2400" dirty="0">
                <a:solidFill>
                  <a:srgbClr val="FF0000"/>
                </a:solidFill>
              </a:rPr>
              <a:t>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760508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A3A29626-3851-4352-84BD-EFB696B199EC}"/>
              </a:ext>
            </a:extLst>
          </p:cNvPr>
          <p:cNvSpPr txBox="1">
            <a:spLocks/>
          </p:cNvSpPr>
          <p:nvPr/>
        </p:nvSpPr>
        <p:spPr>
          <a:xfrm>
            <a:off x="1104900" y="360000"/>
            <a:ext cx="9982200" cy="562651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Bir analizde </a:t>
            </a:r>
            <a:r>
              <a:rPr lang="tr-TR" altLang="tr-TR" sz="2800" dirty="0">
                <a:solidFill>
                  <a:srgbClr val="00B050"/>
                </a:solidFill>
              </a:rPr>
              <a:t>ölçümlerin duyarlılığı </a:t>
            </a:r>
            <a:r>
              <a:rPr lang="tr-TR" altLang="tr-TR" sz="2800" dirty="0">
                <a:solidFill>
                  <a:srgbClr val="C00000"/>
                </a:solidFill>
              </a:rPr>
              <a:t>gerçeğe en yakın </a:t>
            </a:r>
            <a:r>
              <a:rPr lang="tr-TR" altLang="tr-TR" sz="2800" dirty="0">
                <a:solidFill>
                  <a:schemeClr val="tx2"/>
                </a:solidFill>
              </a:rPr>
              <a:t>bir şekilde her zaman hesaplanabilir. Ancak </a:t>
            </a:r>
            <a:r>
              <a:rPr lang="tr-TR" altLang="tr-TR" sz="2800" dirty="0">
                <a:solidFill>
                  <a:srgbClr val="C00000"/>
                </a:solidFill>
              </a:rPr>
              <a:t>gerçek değer tam olarak bilinmezse </a:t>
            </a:r>
            <a:r>
              <a:rPr lang="tr-TR" altLang="tr-TR" sz="2800" dirty="0">
                <a:solidFill>
                  <a:srgbClr val="00B0F0"/>
                </a:solidFill>
              </a:rPr>
              <a:t>sonucun doğruluğu </a:t>
            </a:r>
            <a:r>
              <a:rPr lang="tr-TR" altLang="tr-TR" sz="2800" dirty="0">
                <a:solidFill>
                  <a:schemeClr val="tx2"/>
                </a:solidFill>
              </a:rPr>
              <a:t>ancak tahmin edilebilir.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b="1" dirty="0">
                <a:solidFill>
                  <a:srgbClr val="FF0000"/>
                </a:solidFill>
              </a:rPr>
              <a:t>Örneğin</a:t>
            </a:r>
            <a:r>
              <a:rPr lang="tr-TR" altLang="tr-TR" sz="2800" dirty="0">
                <a:solidFill>
                  <a:schemeClr val="tx2"/>
                </a:solidFill>
              </a:rPr>
              <a:t>, içinde tam 20 </a:t>
            </a:r>
            <a:r>
              <a:rPr lang="tr-TR" altLang="tr-TR" sz="2800" dirty="0" err="1">
                <a:solidFill>
                  <a:schemeClr val="tx2"/>
                </a:solidFill>
              </a:rPr>
              <a:t>ppm</a:t>
            </a:r>
            <a:r>
              <a:rPr lang="tr-TR" altLang="tr-TR" sz="2800" dirty="0">
                <a:solidFill>
                  <a:schemeClr val="tx2"/>
                </a:solidFill>
              </a:rPr>
              <a:t> demir bulunan </a:t>
            </a:r>
            <a:r>
              <a:rPr lang="tr-TR" altLang="tr-TR" sz="2800" dirty="0">
                <a:solidFill>
                  <a:srgbClr val="0070C0"/>
                </a:solidFill>
              </a:rPr>
              <a:t>bir karışımın </a:t>
            </a:r>
            <a:r>
              <a:rPr lang="tr-TR" altLang="tr-TR" sz="2800" dirty="0">
                <a:solidFill>
                  <a:schemeClr val="tx2"/>
                </a:solidFill>
              </a:rPr>
              <a:t>analizi sonunda bulunan yüzde demir miktarı sonucun </a:t>
            </a:r>
            <a:r>
              <a:rPr lang="tr-TR" altLang="tr-TR" sz="2800" dirty="0">
                <a:solidFill>
                  <a:srgbClr val="FF0000"/>
                </a:solidFill>
              </a:rPr>
              <a:t>doğruluk derecesi </a:t>
            </a:r>
            <a:r>
              <a:rPr lang="tr-TR" altLang="tr-TR" sz="2800" dirty="0">
                <a:solidFill>
                  <a:schemeClr val="tx2"/>
                </a:solidFill>
              </a:rPr>
              <a:t>hakkında bir fikir verir.</a:t>
            </a:r>
            <a:endParaRPr lang="en-GB" altLang="tr-TR" sz="2800" dirty="0">
              <a:solidFill>
                <a:schemeClr val="tx2"/>
              </a:solidFill>
            </a:endParaRPr>
          </a:p>
          <a:p>
            <a:pPr marL="0" indent="0" algn="just" rtl="0">
              <a:lnSpc>
                <a:spcPct val="150000"/>
              </a:lnSpc>
              <a:spcBef>
                <a:spcPts val="600"/>
              </a:spcBef>
              <a:buNone/>
            </a:pPr>
            <a:endParaRPr lang="en-GB" altLang="tr-TR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5486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A3A29626-3851-4352-84BD-EFB696B199EC}"/>
              </a:ext>
            </a:extLst>
          </p:cNvPr>
          <p:cNvSpPr txBox="1">
            <a:spLocks/>
          </p:cNvSpPr>
          <p:nvPr/>
        </p:nvSpPr>
        <p:spPr>
          <a:xfrm>
            <a:off x="1104900" y="360000"/>
            <a:ext cx="9982200" cy="562651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Bir ölçümde, </a:t>
            </a:r>
            <a:r>
              <a:rPr lang="tr-TR" altLang="tr-TR" sz="2800" dirty="0">
                <a:solidFill>
                  <a:srgbClr val="0070C0"/>
                </a:solidFill>
              </a:rPr>
              <a:t>duyarlılığın çok iyi olması </a:t>
            </a:r>
            <a:r>
              <a:rPr lang="tr-TR" altLang="tr-TR" sz="2800" dirty="0">
                <a:solidFill>
                  <a:srgbClr val="FF0000"/>
                </a:solidFill>
              </a:rPr>
              <a:t>onun doğruluğunun </a:t>
            </a:r>
            <a:r>
              <a:rPr lang="tr-TR" altLang="tr-TR" sz="2800" dirty="0">
                <a:solidFill>
                  <a:srgbClr val="0070C0"/>
                </a:solidFill>
              </a:rPr>
              <a:t>da çok iyi olduğunu göstermez</a:t>
            </a:r>
            <a:r>
              <a:rPr lang="tr-TR" altLang="tr-TR" sz="2800" dirty="0">
                <a:solidFill>
                  <a:schemeClr val="tx2"/>
                </a:solidFill>
              </a:rPr>
              <a:t>, ancak gerçeğe yakınlığı konusunda bir fikir verebilir.</a:t>
            </a:r>
          </a:p>
          <a:p>
            <a:pPr algn="just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Çok iyi bir duyarlılığı olduğu halde zayıf doğruluk dereceli ölçümler de olabilir. </a:t>
            </a:r>
          </a:p>
        </p:txBody>
      </p:sp>
    </p:spTree>
    <p:extLst>
      <p:ext uri="{BB962C8B-B14F-4D97-AF65-F5344CB8AC3E}">
        <p14:creationId xmlns:p14="http://schemas.microsoft.com/office/powerpoint/2010/main" val="1422364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altLang="tr-TR" sz="3600" b="1" dirty="0">
                <a:solidFill>
                  <a:srgbClr val="0070C0"/>
                </a:solidFill>
              </a:rPr>
              <a:t>Doğruluk ve Duyarlılık Hesaplanması</a:t>
            </a:r>
            <a:endParaRPr lang="tr-TR" sz="3600" b="1" dirty="0">
              <a:solidFill>
                <a:srgbClr val="0070C0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104900" y="1600199"/>
            <a:ext cx="9982200" cy="4830097"/>
          </a:xfrm>
        </p:spPr>
        <p:txBody>
          <a:bodyPr>
            <a:normAutofit lnSpcReduction="10000"/>
          </a:bodyPr>
          <a:lstStyle/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 b="1" dirty="0">
                <a:solidFill>
                  <a:srgbClr val="C00000"/>
                </a:solidFill>
              </a:rPr>
              <a:t>Doğruluk: </a:t>
            </a:r>
            <a:r>
              <a:rPr lang="tr-TR" altLang="tr-TR" sz="2800" dirty="0">
                <a:solidFill>
                  <a:schemeClr val="tx2"/>
                </a:solidFill>
              </a:rPr>
              <a:t>Bir sonucun gerçek değere yakınlığını belirtir. </a:t>
            </a:r>
          </a:p>
          <a:p>
            <a:pPr marL="0" indent="0" algn="l" rtl="0">
              <a:lnSpc>
                <a:spcPct val="160000"/>
              </a:lnSpc>
              <a:spcBef>
                <a:spcPts val="600"/>
              </a:spcBef>
              <a:buNone/>
            </a:pPr>
            <a:r>
              <a:rPr lang="tr-TR" altLang="tr-TR" sz="2800" dirty="0"/>
              <a:t>	( </a:t>
            </a:r>
            <a:r>
              <a:rPr lang="tr-TR" altLang="tr-TR" sz="2800" b="1" dirty="0">
                <a:solidFill>
                  <a:srgbClr val="C00000"/>
                </a:solidFill>
              </a:rPr>
              <a:t>mutlak hata </a:t>
            </a:r>
            <a:r>
              <a:rPr lang="tr-TR" altLang="tr-TR" sz="2800" dirty="0"/>
              <a:t>ve </a:t>
            </a:r>
            <a:r>
              <a:rPr lang="tr-TR" altLang="tr-TR" sz="2800" b="1" dirty="0">
                <a:solidFill>
                  <a:srgbClr val="C00000"/>
                </a:solidFill>
              </a:rPr>
              <a:t>bağıl </a:t>
            </a:r>
            <a:r>
              <a:rPr lang="it-IT" altLang="tr-TR" sz="2800" b="1" dirty="0">
                <a:solidFill>
                  <a:srgbClr val="C00000"/>
                </a:solidFill>
              </a:rPr>
              <a:t>hata</a:t>
            </a:r>
            <a:r>
              <a:rPr lang="tr-TR" altLang="tr-TR" sz="2800" b="1" dirty="0">
                <a:solidFill>
                  <a:srgbClr val="C00000"/>
                </a:solidFill>
              </a:rPr>
              <a:t> </a:t>
            </a:r>
            <a:r>
              <a:rPr lang="tr-TR" altLang="tr-TR" sz="2800" dirty="0"/>
              <a:t>)</a:t>
            </a:r>
            <a:r>
              <a:rPr lang="it-IT" altLang="tr-TR" sz="2800" dirty="0"/>
              <a:t> </a:t>
            </a:r>
            <a:r>
              <a:rPr lang="it-IT" altLang="tr-TR" sz="2800" dirty="0">
                <a:solidFill>
                  <a:schemeClr val="tx2"/>
                </a:solidFill>
              </a:rPr>
              <a:t>terimleri ile ifade edilir.</a:t>
            </a:r>
            <a:endParaRPr lang="tr-TR" altLang="tr-TR" sz="2800" dirty="0">
              <a:solidFill>
                <a:schemeClr val="tx2"/>
              </a:solidFill>
            </a:endParaRPr>
          </a:p>
          <a:p>
            <a:pPr algn="just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 b="1" dirty="0">
                <a:solidFill>
                  <a:srgbClr val="C00000"/>
                </a:solidFill>
              </a:rPr>
              <a:t>Kesinlik: </a:t>
            </a:r>
            <a:r>
              <a:rPr lang="tr-TR" altLang="tr-TR" sz="2800" dirty="0">
                <a:solidFill>
                  <a:schemeClr val="tx2"/>
                </a:solidFill>
              </a:rPr>
              <a:t>Bir analizde tamamen aynı yolla elde edilen sonuçların birbirine yakınlığına kesinlik denir. </a:t>
            </a:r>
          </a:p>
          <a:p>
            <a:pPr marL="900113" indent="0" algn="just" rtl="0">
              <a:lnSpc>
                <a:spcPct val="160000"/>
              </a:lnSpc>
              <a:spcBef>
                <a:spcPts val="600"/>
              </a:spcBef>
              <a:buNone/>
            </a:pPr>
            <a:r>
              <a:rPr lang="tr-TR" altLang="tr-TR" sz="2800" dirty="0"/>
              <a:t>	(</a:t>
            </a:r>
            <a:r>
              <a:rPr lang="tr-TR" altLang="tr-TR" sz="2800" b="1" dirty="0">
                <a:solidFill>
                  <a:srgbClr val="C00000"/>
                </a:solidFill>
              </a:rPr>
              <a:t>dağılım, sapma, ortalama sapma, bağıl ortalama sapma, v</a:t>
            </a:r>
            <a:r>
              <a:rPr lang="en-US" altLang="tr-TR" sz="2800" b="1" dirty="0">
                <a:solidFill>
                  <a:srgbClr val="C00000"/>
                </a:solidFill>
              </a:rPr>
              <a:t>a</a:t>
            </a:r>
            <a:r>
              <a:rPr lang="tr-TR" altLang="tr-TR" sz="2800" b="1" dirty="0">
                <a:solidFill>
                  <a:srgbClr val="C00000"/>
                </a:solidFill>
              </a:rPr>
              <a:t>ryans, standart sapma, bağıl standart sapma</a:t>
            </a:r>
            <a:r>
              <a:rPr lang="tr-TR" altLang="tr-TR" sz="2800" dirty="0"/>
              <a:t>) </a:t>
            </a:r>
            <a:r>
              <a:rPr lang="tr-TR" altLang="tr-TR" sz="2800" dirty="0">
                <a:solidFill>
                  <a:schemeClr val="tx2"/>
                </a:solidFill>
              </a:rPr>
              <a:t>terimleri ile ifade edilir.</a:t>
            </a:r>
          </a:p>
        </p:txBody>
      </p:sp>
    </p:spTree>
    <p:extLst>
      <p:ext uri="{BB962C8B-B14F-4D97-AF65-F5344CB8AC3E}">
        <p14:creationId xmlns:p14="http://schemas.microsoft.com/office/powerpoint/2010/main" val="267306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altLang="tr-TR" sz="3600" b="1" dirty="0">
                <a:solidFill>
                  <a:srgbClr val="C00000"/>
                </a:solidFill>
              </a:rPr>
              <a:t>Mutlak ve Bağıl Hata</a:t>
            </a:r>
            <a:endParaRPr lang="tr-TR" sz="3600" dirty="0">
              <a:solidFill>
                <a:srgbClr val="0070C0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İçerik Yer Tutucusu 1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/>
              </a:bodyPr>
              <a:lstStyle/>
              <a:p>
                <a:pPr algn="l" rtl="0">
                  <a:lnSpc>
                    <a:spcPct val="150000"/>
                  </a:lnSpc>
                  <a:spcBef>
                    <a:spcPct val="0"/>
                  </a:spcBef>
                  <a:buFontTx/>
                  <a:buNone/>
                </a:pPr>
                <a:r>
                  <a:rPr lang="tr-TR" altLang="tr-TR" sz="2800" b="1" dirty="0">
                    <a:solidFill>
                      <a:srgbClr val="C00000"/>
                    </a:solidFill>
                  </a:rPr>
                  <a:t>Mutlak Hata: </a:t>
                </a:r>
                <a:r>
                  <a:rPr lang="tr-TR" altLang="tr-TR" sz="2800" dirty="0">
                    <a:solidFill>
                      <a:schemeClr val="tx2"/>
                    </a:solidFill>
                  </a:rPr>
                  <a:t>Ölçülen değerle gerçek değer arasındaki farktır. </a:t>
                </a:r>
              </a:p>
              <a:p>
                <a:pPr algn="ctr" rtl="0">
                  <a:lnSpc>
                    <a:spcPct val="150000"/>
                  </a:lnSpc>
                  <a:spcBef>
                    <a:spcPct val="0"/>
                  </a:spcBef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altLang="tr-TR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tr-TR" altLang="tr-TR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tr-TR" alt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alt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alt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tr-TR" alt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tr-TR" alt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alt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alt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tr-TR" alt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tr-TR" altLang="tr-TR" sz="2800" baseline="-25000" dirty="0">
                  <a:solidFill>
                    <a:schemeClr val="tx2"/>
                  </a:solidFill>
                </a:endParaRPr>
              </a:p>
              <a:p>
                <a:pPr marL="0" indent="0" algn="just" rtl="0">
                  <a:lnSpc>
                    <a:spcPct val="160000"/>
                  </a:lnSpc>
                  <a:spcBef>
                    <a:spcPts val="600"/>
                  </a:spcBef>
                  <a:buNone/>
                </a:pPr>
                <a:r>
                  <a:rPr lang="tr-TR" altLang="tr-TR" sz="2800" b="1" dirty="0">
                    <a:solidFill>
                      <a:srgbClr val="C00000"/>
                    </a:solidFill>
                  </a:rPr>
                  <a:t>Bağıl Hata: </a:t>
                </a:r>
                <a:r>
                  <a:rPr lang="tr-TR" altLang="tr-TR" sz="2800" dirty="0">
                    <a:solidFill>
                      <a:schemeClr val="tx2"/>
                    </a:solidFill>
                  </a:rPr>
                  <a:t>Mutlak hatanın gerçek değere oranıdır.</a:t>
                </a:r>
              </a:p>
              <a:p>
                <a:pPr marL="0" indent="0" algn="just" rtl="0">
                  <a:lnSpc>
                    <a:spcPct val="16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altLang="tr-TR" sz="280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altLang="tr-TR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tr-TR" altLang="tr-TR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>
                        <a:rPr lang="tr-TR" altLang="tr-TR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altLang="tr-TR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begChr m:val="|"/>
                              <m:endChr m:val="|"/>
                              <m:ctrlPr>
                                <a:rPr lang="tr-TR" altLang="tr-TR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altLang="tr-TR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altLang="tr-TR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tr-TR" altLang="tr-TR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tr-TR" altLang="tr-TR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tr-TR" altLang="tr-TR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altLang="tr-TR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tr-TR" altLang="tr-TR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tr-TR" altLang="tr-TR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altLang="tr-TR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tr-TR" altLang="tr-TR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den>
                      </m:f>
                      <m:r>
                        <a:rPr lang="tr-TR" altLang="tr-TR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tr-TR" altLang="tr-TR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en-GB" altLang="tr-TR" sz="28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" name="İçerik Yer Tutucusu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01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3904202"/>
      </p:ext>
    </p:extLst>
  </p:cSld>
  <p:clrMapOvr>
    <a:masterClrMapping/>
  </p:clrMapOvr>
  <p:transition spd="slow">
    <p:comb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altLang="tr-TR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Ortalama Değer</a:t>
            </a:r>
            <a:endParaRPr lang="en-GB" altLang="tr-TR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Ölçümlerin </a:t>
            </a:r>
            <a:r>
              <a:rPr lang="tr-TR" altLang="tr-TR" sz="2800" dirty="0">
                <a:solidFill>
                  <a:srgbClr val="0070C0"/>
                </a:solidFill>
              </a:rPr>
              <a:t>duyarlılığının</a:t>
            </a:r>
            <a:r>
              <a:rPr lang="tr-TR" altLang="tr-TR" sz="2800" dirty="0">
                <a:solidFill>
                  <a:schemeClr val="tx2"/>
                </a:solidFill>
              </a:rPr>
              <a:t> bir ifadesidir ve çeşitli şekillerde tanımlanır. Bir kimyasal analizde yapılan ölçümlerin ölçüm sayısına bölünmesi sonunda bulunan sayıya ortalama değer denir.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  <a:buFontTx/>
              <a:buNone/>
            </a:pPr>
            <a:r>
              <a:rPr lang="tr-TR" altLang="tr-TR" sz="2800" dirty="0">
                <a:solidFill>
                  <a:schemeClr val="tx2"/>
                </a:solidFill>
              </a:rPr>
              <a:t>		Bir Numunenin Ortalaması</a:t>
            </a:r>
            <a:r>
              <a:rPr lang="en-GB" altLang="tr-TR" sz="2800" dirty="0">
                <a:solidFill>
                  <a:schemeClr val="tx2"/>
                </a:solidFill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Metin kutusu 3">
                <a:extLst>
                  <a:ext uri="{FF2B5EF4-FFF2-40B4-BE49-F238E27FC236}">
                    <a16:creationId xmlns:a16="http://schemas.microsoft.com/office/drawing/2014/main" id="{537343FB-6D9F-429F-B051-7161F94CF435}"/>
                  </a:ext>
                </a:extLst>
              </p:cNvPr>
              <p:cNvSpPr txBox="1"/>
              <p:nvPr/>
            </p:nvSpPr>
            <p:spPr>
              <a:xfrm>
                <a:off x="6925456" y="3953917"/>
                <a:ext cx="1905000" cy="1303883"/>
              </a:xfrm>
              <a:prstGeom prst="rect">
                <a:avLst/>
              </a:prstGeom>
              <a:solidFill>
                <a:srgbClr val="C00000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tr-TR" sz="28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tr-TR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tr-TR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tr-TR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tr-TR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tr-TR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f>
                            <m:fPr>
                              <m:ctrlPr>
                                <a:rPr lang="tr-TR" sz="2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tr-TR" sz="2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tr-TR" sz="2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tr-TR" sz="2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lang="tr-TR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Metin kutusu 3">
                <a:extLst>
                  <a:ext uri="{FF2B5EF4-FFF2-40B4-BE49-F238E27FC236}">
                    <a16:creationId xmlns:a16="http://schemas.microsoft.com/office/drawing/2014/main" id="{537343FB-6D9F-429F-B051-7161F94CF4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5456" y="3953917"/>
                <a:ext cx="1905000" cy="130388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5144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tr-TR" dirty="0">
                <a:solidFill>
                  <a:schemeClr val="tx2"/>
                </a:solidFill>
              </a:rPr>
              <a:t>Kaynaklar</a:t>
            </a:r>
            <a:r>
              <a:rPr lang="en-US" dirty="0">
                <a:solidFill>
                  <a:schemeClr val="tx2"/>
                </a:solidFill>
              </a:rPr>
              <a:t> - </a:t>
            </a:r>
            <a:r>
              <a:rPr lang="en-US" dirty="0">
                <a:hlinkClick r:id="rId2"/>
              </a:rPr>
              <a:t>http://rpaulsingh.com/default.html</a:t>
            </a:r>
            <a:endParaRPr lang="tr-TR" dirty="0">
              <a:solidFill>
                <a:schemeClr val="tx2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2393" y="1403397"/>
            <a:ext cx="3183032" cy="47688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9386" y="1403396"/>
            <a:ext cx="3383630" cy="4768803"/>
          </a:xfrm>
          <a:prstGeom prst="rect">
            <a:avLst/>
          </a:prstGeom>
        </p:spPr>
      </p:pic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23771114-1A10-4C1D-8333-1679A850C7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74047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altLang="tr-TR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Ortanca Değer</a:t>
            </a:r>
            <a:endParaRPr lang="en-GB" altLang="tr-TR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Analiz sonuçları en küçükten en büyüğe doğru sıraya konduğunda sıranın ortasına düşen sonuç orta değerdir.</a:t>
            </a:r>
            <a:endParaRPr lang="en-GB" altLang="tr-TR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021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/>
            <a:r>
              <a:rPr lang="tr-TR" altLang="tr-TR" sz="3600" b="1" dirty="0">
                <a:solidFill>
                  <a:srgbClr val="00B050"/>
                </a:solidFill>
              </a:rPr>
              <a:t>Örnek</a:t>
            </a:r>
            <a:endParaRPr lang="en-GB" altLang="tr-TR" sz="3600" b="1" dirty="0">
              <a:solidFill>
                <a:srgbClr val="00B050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20,00 mg vitamin içerdiği bilinen bir gıdada yapılan vitamin madde analizlerinde şu sonuçlar alınmıştır.</a:t>
            </a:r>
          </a:p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altLang="tr-TR" sz="2800" dirty="0">
                <a:solidFill>
                  <a:schemeClr val="tx2"/>
                </a:solidFill>
              </a:rPr>
              <a:t>19,80 mg 20,30 mg 20,60 mg 19,20 mg 19,70mg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Ortalama değer, ortanca değer, aralık, eğer </a:t>
            </a:r>
            <a:r>
              <a:rPr lang="tr-TR" altLang="tr-TR" sz="2800" dirty="0">
                <a:solidFill>
                  <a:srgbClr val="FF0000"/>
                </a:solidFill>
              </a:rPr>
              <a:t>gerçek değer 20,00 </a:t>
            </a:r>
            <a:r>
              <a:rPr lang="tr-TR" altLang="tr-TR" sz="2800" dirty="0">
                <a:solidFill>
                  <a:schemeClr val="tx2"/>
                </a:solidFill>
              </a:rPr>
              <a:t>ise mutlak hata, bağıl hatayı hesaplayınız.</a:t>
            </a:r>
          </a:p>
        </p:txBody>
      </p:sp>
    </p:spTree>
    <p:extLst>
      <p:ext uri="{BB962C8B-B14F-4D97-AF65-F5344CB8AC3E}">
        <p14:creationId xmlns:p14="http://schemas.microsoft.com/office/powerpoint/2010/main" val="530553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A3A29626-3851-4352-84BD-EFB696B199EC}"/>
              </a:ext>
            </a:extLst>
          </p:cNvPr>
          <p:cNvSpPr txBox="1">
            <a:spLocks/>
          </p:cNvSpPr>
          <p:nvPr/>
        </p:nvSpPr>
        <p:spPr>
          <a:xfrm>
            <a:off x="1104900" y="360000"/>
            <a:ext cx="9982200" cy="562651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altLang="tr-TR" sz="2800" dirty="0">
                <a:solidFill>
                  <a:srgbClr val="FF0000"/>
                </a:solidFill>
              </a:rPr>
              <a:t>Ortalama değer</a:t>
            </a:r>
          </a:p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altLang="tr-TR" sz="2800" dirty="0">
                <a:solidFill>
                  <a:schemeClr val="tx2"/>
                </a:solidFill>
              </a:rPr>
              <a:t>19,80 + 20,30 + 20,60 + 19,20 + 19,70 = 99,60 </a:t>
            </a:r>
          </a:p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endParaRPr lang="tr-TR" altLang="tr-TR" sz="2800" dirty="0">
              <a:solidFill>
                <a:schemeClr val="tx2"/>
              </a:solidFill>
            </a:endParaRPr>
          </a:p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altLang="tr-TR" sz="2800" dirty="0">
                <a:solidFill>
                  <a:srgbClr val="FF0000"/>
                </a:solidFill>
              </a:rPr>
              <a:t>Ortanca değer </a:t>
            </a:r>
          </a:p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altLang="tr-TR" sz="2800" dirty="0">
                <a:solidFill>
                  <a:schemeClr val="tx2"/>
                </a:solidFill>
              </a:rPr>
              <a:t>19,20  19,70  </a:t>
            </a:r>
            <a:r>
              <a:rPr lang="tr-TR" altLang="tr-TR" sz="2800" dirty="0">
                <a:solidFill>
                  <a:srgbClr val="0070C0"/>
                </a:solidFill>
              </a:rPr>
              <a:t>19,80</a:t>
            </a:r>
            <a:r>
              <a:rPr lang="tr-TR" altLang="tr-TR" sz="2800" dirty="0">
                <a:solidFill>
                  <a:schemeClr val="tx2"/>
                </a:solidFill>
              </a:rPr>
              <a:t>  20,30  20,60</a:t>
            </a:r>
          </a:p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altLang="tr-TR" sz="2800" dirty="0">
                <a:solidFill>
                  <a:srgbClr val="FF0000"/>
                </a:solidFill>
              </a:rPr>
              <a:t>Aralık</a:t>
            </a:r>
          </a:p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altLang="tr-TR" sz="2800" dirty="0">
                <a:solidFill>
                  <a:schemeClr val="tx2"/>
                </a:solidFill>
              </a:rPr>
              <a:t>20,60-19,20=1,40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endParaRPr lang="tr-TR" altLang="tr-TR" sz="2800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Dikdörtgen 1">
                <a:extLst>
                  <a:ext uri="{FF2B5EF4-FFF2-40B4-BE49-F238E27FC236}">
                    <a16:creationId xmlns:a16="http://schemas.microsoft.com/office/drawing/2014/main" id="{049FCF96-A9CE-4F80-927B-0C615F5AE64F}"/>
                  </a:ext>
                </a:extLst>
              </p:cNvPr>
              <p:cNvSpPr/>
              <p:nvPr/>
            </p:nvSpPr>
            <p:spPr>
              <a:xfrm>
                <a:off x="4590498" y="1869372"/>
                <a:ext cx="4346318" cy="1303883"/>
              </a:xfrm>
              <a:prstGeom prst="rect">
                <a:avLst/>
              </a:prstGeom>
              <a:solidFill>
                <a:srgbClr val="C00000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tr-TR" sz="28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tr-TR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tr-TR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tr-TR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tr-TR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tr-TR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f>
                            <m:fPr>
                              <m:ctrlPr>
                                <a:rPr lang="tr-TR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tr-TR" sz="28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tr-TR" sz="28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tr-TR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den>
                          </m:f>
                          <m:r>
                            <a:rPr lang="tr-TR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tr-TR" sz="2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99,6</m:t>
                              </m:r>
                            </m:num>
                            <m:den>
                              <m:r>
                                <a:rPr lang="tr-TR" sz="2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den>
                          </m:f>
                          <m:r>
                            <a:rPr lang="tr-TR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=19,92</m:t>
                          </m:r>
                        </m:e>
                      </m:nary>
                    </m:oMath>
                  </m:oMathPara>
                </a14:m>
                <a:endParaRPr lang="tr-TR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" name="Dikdörtgen 1">
                <a:extLst>
                  <a:ext uri="{FF2B5EF4-FFF2-40B4-BE49-F238E27FC236}">
                    <a16:creationId xmlns:a16="http://schemas.microsoft.com/office/drawing/2014/main" id="{049FCF96-A9CE-4F80-927B-0C615F5AE6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0498" y="1869372"/>
                <a:ext cx="4346318" cy="130388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9570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A3A29626-3851-4352-84BD-EFB696B199EC}"/>
              </a:ext>
            </a:extLst>
          </p:cNvPr>
          <p:cNvSpPr txBox="1">
            <a:spLocks/>
          </p:cNvSpPr>
          <p:nvPr/>
        </p:nvSpPr>
        <p:spPr>
          <a:xfrm>
            <a:off x="1104900" y="545690"/>
            <a:ext cx="9982200" cy="562651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0">
              <a:lnSpc>
                <a:spcPct val="150000"/>
              </a:lnSpc>
              <a:spcBef>
                <a:spcPts val="600"/>
              </a:spcBef>
            </a:pPr>
            <a:endParaRPr lang="tr-TR" altLang="tr-TR" sz="2800" dirty="0">
              <a:solidFill>
                <a:schemeClr val="tx2"/>
              </a:solidFill>
            </a:endParaRPr>
          </a:p>
        </p:txBody>
      </p:sp>
      <p:graphicFrame>
        <p:nvGraphicFramePr>
          <p:cNvPr id="4" name="İçerik Yer Tutucusu 6">
            <a:extLst>
              <a:ext uri="{FF2B5EF4-FFF2-40B4-BE49-F238E27FC236}">
                <a16:creationId xmlns:a16="http://schemas.microsoft.com/office/drawing/2014/main" id="{30599BE5-DE45-4F9B-AD7B-BDAB71D7FE1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5322345"/>
              </p:ext>
            </p:extLst>
          </p:nvPr>
        </p:nvGraphicFramePr>
        <p:xfrm>
          <a:off x="896578" y="818536"/>
          <a:ext cx="10398843" cy="310896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2036506">
                  <a:extLst>
                    <a:ext uri="{9D8B030D-6E8A-4147-A177-3AD203B41FA5}">
                      <a16:colId xmlns:a16="http://schemas.microsoft.com/office/drawing/2014/main" val="2203712015"/>
                    </a:ext>
                  </a:extLst>
                </a:gridCol>
                <a:gridCol w="3923071">
                  <a:extLst>
                    <a:ext uri="{9D8B030D-6E8A-4147-A177-3AD203B41FA5}">
                      <a16:colId xmlns:a16="http://schemas.microsoft.com/office/drawing/2014/main" val="954030421"/>
                    </a:ext>
                  </a:extLst>
                </a:gridCol>
                <a:gridCol w="4439266">
                  <a:extLst>
                    <a:ext uri="{9D8B030D-6E8A-4147-A177-3AD203B41FA5}">
                      <a16:colId xmlns:a16="http://schemas.microsoft.com/office/drawing/2014/main" val="12374184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x</a:t>
                      </a:r>
                      <a:r>
                        <a:rPr lang="tr-TR" sz="2800" baseline="-25000" dirty="0"/>
                        <a:t>i</a:t>
                      </a:r>
                      <a:endParaRPr lang="tr-TR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Mutlak hata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Bağıl hata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878888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19,80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20,00-19,80 = 0,20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2800" dirty="0"/>
                        <a:t>0,20/20,00</a:t>
                      </a:r>
                      <a:r>
                        <a:rPr lang="tr-TR" sz="2800" baseline="0" dirty="0"/>
                        <a:t> * 100 =% 1</a:t>
                      </a:r>
                      <a:endParaRPr lang="tr-TR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183076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20,30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20,00-20,30 = 0,30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2800" dirty="0"/>
                        <a:t>0,30/20,00 * 100 = %1,5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702507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20,60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20,00-20,60</a:t>
                      </a:r>
                      <a:r>
                        <a:rPr lang="tr-TR" sz="2800" baseline="0" dirty="0"/>
                        <a:t> = 0,60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2800" dirty="0"/>
                        <a:t>0,60/20,00</a:t>
                      </a:r>
                      <a:r>
                        <a:rPr lang="tr-TR" sz="2800" baseline="0" dirty="0"/>
                        <a:t> * 100 = %3</a:t>
                      </a:r>
                      <a:endParaRPr lang="tr-TR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83199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19,20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20,00-19,20 = 0,80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2800" dirty="0"/>
                        <a:t>0,80/20,00 * 100 = %4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01690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19,70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20,00-19,70 = 0,30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800" dirty="0"/>
                        <a:t>0,30/20,00 * 100 = %1,5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762501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6759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altLang="tr-TR" sz="3600" b="1" dirty="0">
                <a:solidFill>
                  <a:srgbClr val="C00000"/>
                </a:solidFill>
              </a:rPr>
              <a:t>Sapma</a:t>
            </a:r>
            <a:endParaRPr lang="en-GB" altLang="tr-TR" sz="3600" b="1" dirty="0">
              <a:solidFill>
                <a:srgbClr val="C00000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İçerik Yer Tutucusu 1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algn="just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altLang="tr-TR" sz="2800" dirty="0">
                    <a:solidFill>
                      <a:srgbClr val="0070C0"/>
                    </a:solidFill>
                  </a:rPr>
                  <a:t>Ortalama değer </a:t>
                </a:r>
                <a:r>
                  <a:rPr lang="tr-TR" altLang="tr-TR" sz="2800" dirty="0">
                    <a:solidFill>
                      <a:schemeClr val="tx2"/>
                    </a:solidFill>
                  </a:rPr>
                  <a:t>ile her </a:t>
                </a:r>
                <a:r>
                  <a:rPr lang="tr-TR" altLang="tr-TR" sz="2800" dirty="0">
                    <a:solidFill>
                      <a:srgbClr val="00B050"/>
                    </a:solidFill>
                  </a:rPr>
                  <a:t>bir ölçüm </a:t>
                </a:r>
                <a:r>
                  <a:rPr lang="tr-TR" altLang="tr-TR" sz="2800" dirty="0">
                    <a:solidFill>
                      <a:schemeClr val="tx2"/>
                    </a:solidFill>
                  </a:rPr>
                  <a:t>arasındaki farka ise </a:t>
                </a:r>
                <a:r>
                  <a:rPr lang="tr-TR" altLang="tr-TR" sz="2800" b="1" dirty="0">
                    <a:solidFill>
                      <a:srgbClr val="FF0000"/>
                    </a:solidFill>
                  </a:rPr>
                  <a:t>mutlak sapma </a:t>
                </a:r>
                <a:r>
                  <a:rPr lang="tr-TR" altLang="tr-TR" sz="2800" dirty="0">
                    <a:solidFill>
                      <a:schemeClr val="tx2"/>
                    </a:solidFill>
                  </a:rPr>
                  <a:t>denir. </a:t>
                </a:r>
              </a:p>
              <a:p>
                <a:pPr algn="just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altLang="tr-TR" sz="2800" dirty="0">
                    <a:solidFill>
                      <a:schemeClr val="tx2"/>
                    </a:solidFill>
                  </a:rPr>
                  <a:t>Örneğin ikinci ölçümün mutlak sapması: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alt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alt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alt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tr-TR" altLang="tr-TR" sz="2800" dirty="0">
                    <a:solidFill>
                      <a:schemeClr val="tx2"/>
                    </a:solidFill>
                  </a:rPr>
                  <a:t>nin Mutlak Sapması =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tr-TR" altLang="tr-TR" sz="280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tr-TR" altLang="tr-TR" sz="280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altLang="tr-TR" sz="2800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tr-TR" altLang="tr-TR" sz="2800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tr-TR" altLang="tr-TR" sz="28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acc>
                          <m:accPr>
                            <m:chr m:val="̅"/>
                            <m:ctrlPr>
                              <a:rPr lang="tr-TR" altLang="tr-TR" sz="2800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tr-TR" altLang="tr-TR" sz="2800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</m:d>
                  </m:oMath>
                </a14:m>
                <a:r>
                  <a:rPr lang="tr-TR" altLang="tr-TR" sz="2800" dirty="0">
                    <a:solidFill>
                      <a:schemeClr val="tx2"/>
                    </a:solidFill>
                  </a:rPr>
                  <a:t> olarak yazılabilir.</a:t>
                </a:r>
              </a:p>
              <a:p>
                <a:pPr algn="just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altLang="tr-TR" sz="2800" dirty="0">
                    <a:solidFill>
                      <a:schemeClr val="tx2"/>
                    </a:solidFill>
                  </a:rPr>
                  <a:t>Genel olarak: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altLang="tr-TR" sz="280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altLang="tr-TR" sz="28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tr-TR" altLang="tr-TR" sz="28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tr-TR" altLang="tr-TR" sz="28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tr-TR" alt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tr-TR" alt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alt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tr-TR" altLang="tr-TR" sz="2800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tr-TR" alt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acc>
                          <m:accPr>
                            <m:chr m:val="̅"/>
                            <m:ctrlPr>
                              <a:rPr lang="tr-TR" alt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tr-TR" alt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</m:d>
                  </m:oMath>
                </a14:m>
                <a:endParaRPr lang="tr-TR" altLang="tr-TR" sz="28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" name="İçerik Yer Tutucusu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954" r="-219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4728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altLang="tr-TR" sz="3600" b="1" dirty="0">
                <a:solidFill>
                  <a:schemeClr val="tx2"/>
                </a:solidFill>
              </a:rPr>
              <a:t>Ortalama sapma (OS) </a:t>
            </a:r>
            <a:endParaRPr lang="en-GB" altLang="tr-TR" sz="3600" dirty="0">
              <a:solidFill>
                <a:srgbClr val="7030A0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104900" y="1600199"/>
            <a:ext cx="9982200" cy="4695657"/>
          </a:xfrm>
        </p:spPr>
        <p:txBody>
          <a:bodyPr>
            <a:normAutofit lnSpcReduction="10000"/>
          </a:bodyPr>
          <a:lstStyle/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Ortalama sapma: Her bir ölçümün </a:t>
            </a:r>
            <a:r>
              <a:rPr lang="tr-TR" altLang="tr-TR" sz="2800" dirty="0">
                <a:solidFill>
                  <a:srgbClr val="0070C0"/>
                </a:solidFill>
              </a:rPr>
              <a:t>mutlak sapmalarının toplamının </a:t>
            </a:r>
            <a:r>
              <a:rPr lang="tr-TR" altLang="tr-TR" sz="2800" dirty="0">
                <a:solidFill>
                  <a:srgbClr val="FF0000"/>
                </a:solidFill>
              </a:rPr>
              <a:t>ölçüm sayısına</a:t>
            </a:r>
            <a:r>
              <a:rPr lang="tr-TR" altLang="tr-TR" sz="2800" dirty="0">
                <a:solidFill>
                  <a:schemeClr val="tx2"/>
                </a:solidFill>
              </a:rPr>
              <a:t> bölümüne denir.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altLang="tr-TR" sz="2800" i="1" dirty="0">
              <a:solidFill>
                <a:srgbClr val="000000"/>
              </a:solidFill>
            </a:endParaRP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altLang="tr-TR" sz="2800" i="1" dirty="0">
              <a:solidFill>
                <a:srgbClr val="000000"/>
              </a:solidFill>
            </a:endParaRP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i="1" dirty="0">
                <a:solidFill>
                  <a:srgbClr val="FF0000"/>
                </a:solidFill>
              </a:rPr>
              <a:t>Örnek: </a:t>
            </a:r>
            <a:r>
              <a:rPr lang="tr-TR" altLang="tr-TR" sz="2800" i="1" dirty="0">
                <a:solidFill>
                  <a:srgbClr val="000000"/>
                </a:solidFill>
              </a:rPr>
              <a:t>Aşağıdaki ölçümlerin ortalama sapmasını hesaplayınız.</a:t>
            </a:r>
          </a:p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altLang="tr-TR" sz="2800" i="1" dirty="0">
                <a:solidFill>
                  <a:srgbClr val="000000"/>
                </a:solidFill>
              </a:rPr>
              <a:t>12,0 -10,6 - 11,2 – 10,8 – 11,4</a:t>
            </a:r>
            <a:endParaRPr lang="tr-TR" altLang="tr-TR" sz="2800" dirty="0">
              <a:solidFill>
                <a:srgbClr val="000000"/>
              </a:solidFill>
            </a:endParaRPr>
          </a:p>
          <a:p>
            <a:pPr algn="l" rtl="0">
              <a:lnSpc>
                <a:spcPct val="160000"/>
              </a:lnSpc>
              <a:spcBef>
                <a:spcPts val="600"/>
              </a:spcBef>
              <a:buFontTx/>
              <a:buNone/>
            </a:pPr>
            <a:endParaRPr lang="tr-TR" altLang="tr-TR" sz="2800" b="1" dirty="0">
              <a:solidFill>
                <a:schemeClr val="tx2"/>
              </a:solidFill>
              <a:latin typeface="Comic Sans MS" panose="030F0702030302020204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ject 2">
                <a:extLst>
                  <a:ext uri="{FF2B5EF4-FFF2-40B4-BE49-F238E27FC236}">
                    <a16:creationId xmlns:a16="http://schemas.microsoft.com/office/drawing/2014/main" id="{34DCC958-1E99-45B1-80B8-66BBDC84A0A0}"/>
                  </a:ext>
                </a:extLst>
              </p:cNvPr>
              <p:cNvSpPr txBox="1"/>
              <p:nvPr/>
            </p:nvSpPr>
            <p:spPr bwMode="auto">
              <a:xfrm>
                <a:off x="4515988" y="3117346"/>
                <a:ext cx="3399865" cy="1096960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𝑂𝑆</m:t>
                      </m:r>
                      <m:r>
                        <a:rPr lang="tr-TR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ctrlPr>
                                <a:rPr lang="tr-TR" sz="280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tr-TR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tr-TR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tr-TR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tr-TR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sup>
                            <m:e>
                              <m:d>
                                <m:dPr>
                                  <m:ctrlPr>
                                    <a:rPr lang="tr-TR" sz="280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tr-TR" sz="280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tr-TR" sz="2800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tr-TR" sz="2800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tr-TR" sz="2800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tr-TR" sz="2800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acc>
                                        <m:accPr>
                                          <m:chr m:val="̄"/>
                                          <m:ctrlPr>
                                            <a:rPr lang="tr-TR" sz="2800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sz="2800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</m:d>
                                </m:e>
                              </m:d>
                            </m:e>
                          </m:nary>
                        </m:num>
                        <m:den>
                          <m:r>
                            <a:rPr lang="tr-TR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</m:oMath>
                  </m:oMathPara>
                </a14:m>
                <a:endParaRPr lang="tr-TR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" name="Object 2">
                <a:extLst>
                  <a:ext uri="{FF2B5EF4-FFF2-40B4-BE49-F238E27FC236}">
                    <a16:creationId xmlns:a16="http://schemas.microsoft.com/office/drawing/2014/main" id="{34DCC958-1E99-45B1-80B8-66BBDC84A0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15988" y="3117346"/>
                <a:ext cx="3399865" cy="10969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60305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/>
            <a:r>
              <a:rPr lang="tr-TR" altLang="tr-TR" sz="3600" b="1" dirty="0">
                <a:solidFill>
                  <a:schemeClr val="tx2"/>
                </a:solidFill>
              </a:rPr>
              <a:t>Çözüm</a:t>
            </a:r>
            <a:endParaRPr lang="en-GB" altLang="tr-TR" sz="3600" b="1" dirty="0">
              <a:solidFill>
                <a:schemeClr val="tx2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104899" y="1600200"/>
            <a:ext cx="7604385" cy="4920916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Çözüm için önce verilerin ortalamasının bulunması gerekir.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Eğer hesaplama yapılırsa 11,2 olarak bulunur.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Bu değer ile her bir ölçüm arasındaki fark alınır ve işlem yapılırsa ortalama sapma 0,4 olarak bulunur.</a:t>
            </a:r>
          </a:p>
          <a:p>
            <a:pPr algn="l" rtl="0">
              <a:spcBef>
                <a:spcPct val="0"/>
              </a:spcBef>
              <a:buFontTx/>
              <a:buNone/>
            </a:pPr>
            <a:r>
              <a:rPr lang="tr-TR" altLang="tr-TR" sz="2800" dirty="0">
                <a:solidFill>
                  <a:schemeClr val="tx2"/>
                </a:solidFill>
              </a:rPr>
              <a:t>		= (0,8+0,6+0,0+0,4+0,2) / 5</a:t>
            </a:r>
          </a:p>
          <a:p>
            <a:pPr algn="l" rtl="0">
              <a:spcBef>
                <a:spcPct val="0"/>
              </a:spcBef>
              <a:buFontTx/>
              <a:buNone/>
            </a:pPr>
            <a:r>
              <a:rPr lang="tr-TR" altLang="tr-TR" sz="2800" dirty="0">
                <a:solidFill>
                  <a:schemeClr val="tx2"/>
                </a:solidFill>
              </a:rPr>
              <a:t>		= (2,0/5) = 0,4</a:t>
            </a:r>
          </a:p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endParaRPr lang="tr-TR" altLang="tr-TR" sz="2800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1382869"/>
                  </p:ext>
                </p:extLst>
              </p:nvPr>
            </p:nvGraphicFramePr>
            <p:xfrm>
              <a:off x="8709284" y="1600200"/>
              <a:ext cx="3317824" cy="3044916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73886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57896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404298">
                    <a:tc>
                      <a:txBody>
                        <a:bodyPr/>
                        <a:lstStyle/>
                        <a:p>
                          <a:pPr algn="ctr" rtl="0" fontAlgn="b"/>
                          <a:r>
                            <a:rPr lang="tr-TR" sz="2000" b="1" u="none" strike="noStrike" dirty="0">
                              <a:effectLst/>
                              <a:latin typeface="Comic Sans MS" panose="030F0702030302020204" pitchFamily="66" charset="0"/>
                            </a:rPr>
                            <a:t>X</a:t>
                          </a:r>
                          <a:r>
                            <a:rPr lang="tr-TR" sz="2000" b="1" u="none" strike="noStrike" baseline="-25000" dirty="0">
                              <a:effectLst/>
                              <a:latin typeface="Comic Sans MS" panose="030F0702030302020204" pitchFamily="66" charset="0"/>
                            </a:rPr>
                            <a:t>i</a:t>
                          </a:r>
                          <a:endParaRPr lang="tr-TR" sz="2000" b="1" i="0" u="none" strike="noStrike" baseline="-25000" dirty="0">
                            <a:solidFill>
                              <a:srgbClr val="000000"/>
                            </a:solidFill>
                            <a:effectLst/>
                            <a:latin typeface="Comic Sans MS" panose="030F0702030302020204" pitchFamily="66" charset="0"/>
                          </a:endParaRPr>
                        </a:p>
                      </a:txBody>
                      <a:tcPr marL="9527" marR="9527" marT="9528" marB="0" anchor="b"/>
                    </a:tc>
                    <a:tc>
                      <a:txBody>
                        <a:bodyPr/>
                        <a:lstStyle/>
                        <a:p>
                          <a:pPr algn="ctr" rtl="0" fontAlgn="b"/>
                          <a:r>
                            <a:rPr lang="tr-TR" sz="2000" b="1" u="none" strike="noStrike" dirty="0">
                              <a:effectLst/>
                              <a:latin typeface="Comic Sans MS" panose="030F0702030302020204" pitchFamily="66" charset="0"/>
                            </a:rPr>
                            <a:t>|</a:t>
                          </a:r>
                          <a:r>
                            <a:rPr lang="tr-TR" sz="2000" b="1" u="none" strike="noStrike" dirty="0" err="1">
                              <a:effectLst/>
                              <a:latin typeface="Comic Sans MS" panose="030F0702030302020204" pitchFamily="66" charset="0"/>
                            </a:rPr>
                            <a:t>X</a:t>
                          </a:r>
                          <a:r>
                            <a:rPr lang="tr-TR" sz="2000" b="1" u="none" strike="noStrike" baseline="-25000" dirty="0" err="1">
                              <a:effectLst/>
                              <a:latin typeface="Comic Sans MS" panose="030F0702030302020204" pitchFamily="66" charset="0"/>
                            </a:rPr>
                            <a:t>i</a:t>
                          </a:r>
                          <a:r>
                            <a:rPr lang="tr-TR" sz="2000" b="1" u="none" strike="noStrike" dirty="0" err="1">
                              <a:effectLst/>
                              <a:latin typeface="Comic Sans MS" panose="030F0702030302020204" pitchFamily="66" charset="0"/>
                            </a:rPr>
                            <a:t>-X</a:t>
                          </a:r>
                          <a:r>
                            <a:rPr lang="tr-TR" sz="2000" b="1" u="none" strike="noStrike" baseline="-25000" dirty="0" err="1">
                              <a:effectLst/>
                              <a:latin typeface="Comic Sans MS" panose="030F0702030302020204" pitchFamily="66" charset="0"/>
                            </a:rPr>
                            <a:t>ort</a:t>
                          </a:r>
                          <a:r>
                            <a:rPr lang="tr-TR" sz="2000" b="1" u="none" strike="noStrike" dirty="0">
                              <a:effectLst/>
                              <a:latin typeface="Comic Sans MS" panose="030F0702030302020204" pitchFamily="66" charset="0"/>
                            </a:rPr>
                            <a:t>|</a:t>
                          </a:r>
                          <a:endParaRPr lang="tr-TR" sz="2000" b="1" i="0" u="none" strike="noStrike" baseline="-25000" dirty="0">
                            <a:solidFill>
                              <a:srgbClr val="000000"/>
                            </a:solidFill>
                            <a:effectLst/>
                            <a:latin typeface="Comic Sans MS" panose="030F0702030302020204" pitchFamily="66" charset="0"/>
                          </a:endParaRPr>
                        </a:p>
                      </a:txBody>
                      <a:tcPr marL="9527" marR="9527" marT="9528" marB="0" anchor="b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04298">
                    <a:tc>
                      <a:txBody>
                        <a:bodyPr/>
                        <a:lstStyle/>
                        <a:p>
                          <a:pPr algn="ctr" rtl="0" fontAlgn="b"/>
                          <a:r>
                            <a:rPr lang="tr-TR" sz="2000" b="1" u="none" strike="noStrike" dirty="0">
                              <a:effectLst/>
                              <a:latin typeface="Comic Sans MS" panose="030F0702030302020204" pitchFamily="66" charset="0"/>
                            </a:rPr>
                            <a:t>12,0</a:t>
                          </a:r>
                          <a:endParaRPr lang="tr-TR" sz="2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mic Sans MS" panose="030F0702030302020204" pitchFamily="66" charset="0"/>
                          </a:endParaRPr>
                        </a:p>
                      </a:txBody>
                      <a:tcPr marL="9527" marR="9527" marT="9528" marB="0" anchor="b"/>
                    </a:tc>
                    <a:tc>
                      <a:txBody>
                        <a:bodyPr/>
                        <a:lstStyle/>
                        <a:p>
                          <a:pPr algn="ctr" rtl="0" fontAlgn="b"/>
                          <a:r>
                            <a:rPr lang="tr-TR" sz="2000" b="1" u="none" strike="noStrike" dirty="0">
                              <a:effectLst/>
                              <a:latin typeface="Comic Sans MS" panose="030F0702030302020204" pitchFamily="66" charset="0"/>
                            </a:rPr>
                            <a:t>0,8</a:t>
                          </a:r>
                          <a:endParaRPr lang="tr-TR" sz="2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mic Sans MS" panose="030F0702030302020204" pitchFamily="66" charset="0"/>
                          </a:endParaRPr>
                        </a:p>
                      </a:txBody>
                      <a:tcPr marL="9527" marR="9527" marT="9528" marB="0" anchor="b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404298">
                    <a:tc>
                      <a:txBody>
                        <a:bodyPr/>
                        <a:lstStyle/>
                        <a:p>
                          <a:pPr algn="ctr" rtl="0" fontAlgn="b"/>
                          <a:r>
                            <a:rPr lang="tr-TR" sz="2000" b="1" u="none" strike="noStrike" dirty="0">
                              <a:effectLst/>
                              <a:latin typeface="Comic Sans MS" panose="030F0702030302020204" pitchFamily="66" charset="0"/>
                            </a:rPr>
                            <a:t>10,6</a:t>
                          </a:r>
                          <a:endParaRPr lang="tr-TR" sz="2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mic Sans MS" panose="030F0702030302020204" pitchFamily="66" charset="0"/>
                          </a:endParaRPr>
                        </a:p>
                      </a:txBody>
                      <a:tcPr marL="9527" marR="9527" marT="9528" marB="0" anchor="b"/>
                    </a:tc>
                    <a:tc>
                      <a:txBody>
                        <a:bodyPr/>
                        <a:lstStyle/>
                        <a:p>
                          <a:pPr algn="ctr" rtl="0" fontAlgn="b"/>
                          <a:r>
                            <a:rPr lang="tr-TR" sz="2000" b="1" u="none" strike="noStrike" dirty="0">
                              <a:effectLst/>
                              <a:latin typeface="Comic Sans MS" panose="030F0702030302020204" pitchFamily="66" charset="0"/>
                            </a:rPr>
                            <a:t>0,6</a:t>
                          </a:r>
                          <a:endParaRPr lang="tr-TR" sz="2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mic Sans MS" panose="030F0702030302020204" pitchFamily="66" charset="0"/>
                          </a:endParaRPr>
                        </a:p>
                      </a:txBody>
                      <a:tcPr marL="9527" marR="9527" marT="9528" marB="0" anchor="b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404298">
                    <a:tc>
                      <a:txBody>
                        <a:bodyPr/>
                        <a:lstStyle/>
                        <a:p>
                          <a:pPr algn="ctr" rtl="0" fontAlgn="b"/>
                          <a:r>
                            <a:rPr lang="tr-TR" sz="2000" b="1" u="none" strike="noStrike" dirty="0">
                              <a:effectLst/>
                              <a:latin typeface="Comic Sans MS" panose="030F0702030302020204" pitchFamily="66" charset="0"/>
                            </a:rPr>
                            <a:t>11,2</a:t>
                          </a:r>
                          <a:endParaRPr lang="tr-TR" sz="2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mic Sans MS" panose="030F0702030302020204" pitchFamily="66" charset="0"/>
                          </a:endParaRPr>
                        </a:p>
                      </a:txBody>
                      <a:tcPr marL="9527" marR="9527" marT="9528" marB="0" anchor="b"/>
                    </a:tc>
                    <a:tc>
                      <a:txBody>
                        <a:bodyPr/>
                        <a:lstStyle/>
                        <a:p>
                          <a:pPr algn="ctr" rtl="0" fontAlgn="b"/>
                          <a:r>
                            <a:rPr lang="tr-TR" sz="2000" b="1" u="none" strike="noStrike" dirty="0">
                              <a:effectLst/>
                              <a:latin typeface="Comic Sans MS" panose="030F0702030302020204" pitchFamily="66" charset="0"/>
                            </a:rPr>
                            <a:t>0,0</a:t>
                          </a:r>
                          <a:endParaRPr lang="tr-TR" sz="2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mic Sans MS" panose="030F0702030302020204" pitchFamily="66" charset="0"/>
                          </a:endParaRPr>
                        </a:p>
                      </a:txBody>
                      <a:tcPr marL="9527" marR="9527" marT="9528" marB="0" anchor="b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404298">
                    <a:tc>
                      <a:txBody>
                        <a:bodyPr/>
                        <a:lstStyle/>
                        <a:p>
                          <a:pPr algn="ctr" rtl="0" fontAlgn="b"/>
                          <a:r>
                            <a:rPr lang="tr-TR" sz="2000" b="1" u="none" strike="noStrike" dirty="0">
                              <a:effectLst/>
                              <a:latin typeface="Comic Sans MS" panose="030F0702030302020204" pitchFamily="66" charset="0"/>
                            </a:rPr>
                            <a:t>10,8</a:t>
                          </a:r>
                          <a:endParaRPr lang="tr-TR" sz="2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mic Sans MS" panose="030F0702030302020204" pitchFamily="66" charset="0"/>
                          </a:endParaRPr>
                        </a:p>
                      </a:txBody>
                      <a:tcPr marL="9527" marR="9527" marT="9528" marB="0" anchor="b"/>
                    </a:tc>
                    <a:tc>
                      <a:txBody>
                        <a:bodyPr/>
                        <a:lstStyle/>
                        <a:p>
                          <a:pPr algn="ctr" rtl="0" fontAlgn="b"/>
                          <a:r>
                            <a:rPr lang="tr-TR" sz="2000" b="1" u="none" strike="noStrike" dirty="0">
                              <a:effectLst/>
                              <a:latin typeface="Comic Sans MS" panose="030F0702030302020204" pitchFamily="66" charset="0"/>
                            </a:rPr>
                            <a:t>0,4</a:t>
                          </a:r>
                          <a:endParaRPr lang="tr-TR" sz="2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mic Sans MS" panose="030F0702030302020204" pitchFamily="66" charset="0"/>
                          </a:endParaRPr>
                        </a:p>
                      </a:txBody>
                      <a:tcPr marL="9527" marR="9527" marT="9528" marB="0" anchor="b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404298">
                    <a:tc>
                      <a:txBody>
                        <a:bodyPr/>
                        <a:lstStyle/>
                        <a:p>
                          <a:pPr algn="ctr" rtl="0" fontAlgn="b"/>
                          <a:r>
                            <a:rPr lang="tr-TR" sz="2000" b="1" u="none" strike="noStrike" dirty="0">
                              <a:effectLst/>
                              <a:latin typeface="Comic Sans MS" panose="030F0702030302020204" pitchFamily="66" charset="0"/>
                            </a:rPr>
                            <a:t>11,4</a:t>
                          </a:r>
                          <a:endParaRPr lang="tr-TR" sz="2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mic Sans MS" panose="030F0702030302020204" pitchFamily="66" charset="0"/>
                          </a:endParaRPr>
                        </a:p>
                      </a:txBody>
                      <a:tcPr marL="9527" marR="9527" marT="9528" marB="0" anchor="b"/>
                    </a:tc>
                    <a:tc>
                      <a:txBody>
                        <a:bodyPr/>
                        <a:lstStyle/>
                        <a:p>
                          <a:pPr algn="ctr" rtl="0" fontAlgn="b"/>
                          <a:r>
                            <a:rPr lang="tr-TR" sz="2000" b="1" u="none" strike="noStrike" dirty="0">
                              <a:effectLst/>
                              <a:latin typeface="Comic Sans MS" panose="030F0702030302020204" pitchFamily="66" charset="0"/>
                            </a:rPr>
                            <a:t>0,2</a:t>
                          </a:r>
                          <a:endParaRPr lang="tr-TR" sz="2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mic Sans MS" panose="030F0702030302020204" pitchFamily="66" charset="0"/>
                          </a:endParaRPr>
                        </a:p>
                      </a:txBody>
                      <a:tcPr marL="9527" marR="9527" marT="9528" marB="0" anchor="b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575989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2000" b="1" u="none" strike="noStrike" dirty="0" err="1">
                              <a:effectLst/>
                              <a:latin typeface="Comic Sans MS" panose="030F0702030302020204" pitchFamily="66" charset="0"/>
                            </a:rPr>
                            <a:t>X</a:t>
                          </a:r>
                          <a:r>
                            <a:rPr lang="tr-TR" sz="2000" b="1" u="none" strike="noStrike" baseline="-25000" dirty="0" err="1">
                              <a:effectLst/>
                              <a:latin typeface="Comic Sans MS" panose="030F0702030302020204" pitchFamily="66" charset="0"/>
                            </a:rPr>
                            <a:t>ort</a:t>
                          </a:r>
                          <a:r>
                            <a:rPr lang="tr-TR" sz="2000" b="1" u="none" strike="noStrike" dirty="0">
                              <a:effectLst/>
                              <a:latin typeface="Comic Sans MS" panose="030F0702030302020204" pitchFamily="66" charset="0"/>
                            </a:rPr>
                            <a:t> = 11,2</a:t>
                          </a:r>
                          <a:endParaRPr lang="tr-TR" sz="2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mic Sans MS" panose="030F0702030302020204" pitchFamily="66" charset="0"/>
                          </a:endParaRPr>
                        </a:p>
                      </a:txBody>
                      <a:tcPr marL="9527" marR="9527" marT="9528" marB="0" anchor="b"/>
                    </a:tc>
                    <a:tc>
                      <a:txBody>
                        <a:bodyPr/>
                        <a:lstStyle/>
                        <a:p>
                          <a:pPr algn="ctr" rtl="0" fontAlgn="b"/>
                          <a14:m>
                            <m:oMath xmlns:m="http://schemas.openxmlformats.org/officeDocument/2006/math"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tr-TR" sz="2000" b="1" i="1" u="none" strike="noStrike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m:rPr>
                                      <m:nor/>
                                    </m:rPr>
                                    <a:rPr lang="tr-TR" sz="2000" b="1" u="none" strike="noStrike" dirty="0" smtClean="0">
                                      <a:effectLst/>
                                      <a:latin typeface="Comic Sans MS" panose="030F0702030302020204" pitchFamily="66" charset="0"/>
                                    </a:rPr>
                                    <m:t>X</m:t>
                                  </m:r>
                                  <m:r>
                                    <m:rPr>
                                      <m:nor/>
                                    </m:rPr>
                                    <a:rPr lang="tr-TR" sz="2000" b="1" u="none" strike="noStrike" baseline="-25000" dirty="0" smtClean="0">
                                      <a:effectLst/>
                                      <a:latin typeface="Comic Sans MS" panose="030F0702030302020204" pitchFamily="66" charset="0"/>
                                    </a:rPr>
                                    <m:t>i</m:t>
                                  </m:r>
                                  <m:r>
                                    <m:rPr>
                                      <m:nor/>
                                    </m:rPr>
                                    <a:rPr lang="tr-TR" sz="2000" b="1" u="none" strike="noStrike" dirty="0" smtClean="0">
                                      <a:effectLst/>
                                      <a:latin typeface="Comic Sans MS" panose="030F0702030302020204" pitchFamily="66" charset="0"/>
                                    </a:rPr>
                                    <m:t>−</m:t>
                                  </m:r>
                                  <m:r>
                                    <m:rPr>
                                      <m:nor/>
                                    </m:rPr>
                                    <a:rPr lang="tr-TR" sz="2000" b="1" u="none" strike="noStrike" dirty="0" smtClean="0">
                                      <a:effectLst/>
                                      <a:latin typeface="Comic Sans MS" panose="030F0702030302020204" pitchFamily="66" charset="0"/>
                                    </a:rPr>
                                    <m:t>Xort</m:t>
                                  </m:r>
                                  <m:r>
                                    <m:rPr>
                                      <m:nor/>
                                    </m:rPr>
                                    <a:rPr lang="tr-TR" sz="2000" b="1" i="0" u="none" strike="noStrike" dirty="0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omic Sans MS" panose="030F0702030302020204" pitchFamily="66" charset="0"/>
                                    </a:rPr>
                                    <m:t> </m:t>
                                  </m:r>
                                </m:e>
                              </m:nary>
                            </m:oMath>
                          </a14:m>
                          <a:r>
                            <a:rPr lang="tr-TR" sz="20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mic Sans MS" panose="030F0702030302020204" pitchFamily="66" charset="0"/>
                            </a:rPr>
                            <a:t>=2,0</a:t>
                          </a:r>
                        </a:p>
                      </a:txBody>
                      <a:tcPr marL="9527" marR="9527" marT="9528" marB="0" anchor="b"/>
                    </a:tc>
                    <a:extLst>
                      <a:ext uri="{0D108BD9-81ED-4DB2-BD59-A6C34878D82A}">
                        <a16:rowId xmlns:a16="http://schemas.microsoft.com/office/drawing/2014/main" val="187228825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1382869"/>
                  </p:ext>
                </p:extLst>
              </p:nvPr>
            </p:nvGraphicFramePr>
            <p:xfrm>
              <a:off x="8709284" y="1600200"/>
              <a:ext cx="3317824" cy="3044916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73886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57896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404298">
                    <a:tc>
                      <a:txBody>
                        <a:bodyPr/>
                        <a:lstStyle/>
                        <a:p>
                          <a:pPr algn="ctr" rtl="0" fontAlgn="b"/>
                          <a:r>
                            <a:rPr lang="tr-TR" sz="2000" b="1" u="none" strike="noStrike" dirty="0">
                              <a:effectLst/>
                              <a:latin typeface="Comic Sans MS" panose="030F0702030302020204" pitchFamily="66" charset="0"/>
                            </a:rPr>
                            <a:t>X</a:t>
                          </a:r>
                          <a:r>
                            <a:rPr lang="tr-TR" sz="2000" b="1" u="none" strike="noStrike" baseline="-25000" dirty="0">
                              <a:effectLst/>
                              <a:latin typeface="Comic Sans MS" panose="030F0702030302020204" pitchFamily="66" charset="0"/>
                            </a:rPr>
                            <a:t>i</a:t>
                          </a:r>
                          <a:endParaRPr lang="tr-TR" sz="2000" b="1" i="0" u="none" strike="noStrike" baseline="-25000" dirty="0">
                            <a:solidFill>
                              <a:srgbClr val="000000"/>
                            </a:solidFill>
                            <a:effectLst/>
                            <a:latin typeface="Comic Sans MS" panose="030F0702030302020204" pitchFamily="66" charset="0"/>
                          </a:endParaRPr>
                        </a:p>
                      </a:txBody>
                      <a:tcPr marL="9527" marR="9527" marT="9528" marB="0" anchor="b"/>
                    </a:tc>
                    <a:tc>
                      <a:txBody>
                        <a:bodyPr/>
                        <a:lstStyle/>
                        <a:p>
                          <a:pPr algn="ctr" rtl="0" fontAlgn="b"/>
                          <a:r>
                            <a:rPr lang="tr-TR" sz="2000" b="1" u="none" strike="noStrike" dirty="0">
                              <a:effectLst/>
                              <a:latin typeface="Comic Sans MS" panose="030F0702030302020204" pitchFamily="66" charset="0"/>
                            </a:rPr>
                            <a:t>|</a:t>
                          </a:r>
                          <a:r>
                            <a:rPr lang="tr-TR" sz="2000" b="1" u="none" strike="noStrike" dirty="0" err="1">
                              <a:effectLst/>
                              <a:latin typeface="Comic Sans MS" panose="030F0702030302020204" pitchFamily="66" charset="0"/>
                            </a:rPr>
                            <a:t>X</a:t>
                          </a:r>
                          <a:r>
                            <a:rPr lang="tr-TR" sz="2000" b="1" u="none" strike="noStrike" baseline="-25000" dirty="0" err="1">
                              <a:effectLst/>
                              <a:latin typeface="Comic Sans MS" panose="030F0702030302020204" pitchFamily="66" charset="0"/>
                            </a:rPr>
                            <a:t>i</a:t>
                          </a:r>
                          <a:r>
                            <a:rPr lang="tr-TR" sz="2000" b="1" u="none" strike="noStrike" dirty="0" err="1">
                              <a:effectLst/>
                              <a:latin typeface="Comic Sans MS" panose="030F0702030302020204" pitchFamily="66" charset="0"/>
                            </a:rPr>
                            <a:t>-X</a:t>
                          </a:r>
                          <a:r>
                            <a:rPr lang="tr-TR" sz="2000" b="1" u="none" strike="noStrike" baseline="-25000" dirty="0" err="1">
                              <a:effectLst/>
                              <a:latin typeface="Comic Sans MS" panose="030F0702030302020204" pitchFamily="66" charset="0"/>
                            </a:rPr>
                            <a:t>ort</a:t>
                          </a:r>
                          <a:r>
                            <a:rPr lang="tr-TR" sz="2000" b="1" u="none" strike="noStrike" dirty="0">
                              <a:effectLst/>
                              <a:latin typeface="Comic Sans MS" panose="030F0702030302020204" pitchFamily="66" charset="0"/>
                            </a:rPr>
                            <a:t>|</a:t>
                          </a:r>
                          <a:endParaRPr lang="tr-TR" sz="2000" b="1" i="0" u="none" strike="noStrike" baseline="-25000" dirty="0">
                            <a:solidFill>
                              <a:srgbClr val="000000"/>
                            </a:solidFill>
                            <a:effectLst/>
                            <a:latin typeface="Comic Sans MS" panose="030F0702030302020204" pitchFamily="66" charset="0"/>
                          </a:endParaRPr>
                        </a:p>
                      </a:txBody>
                      <a:tcPr marL="9527" marR="9527" marT="9528" marB="0" anchor="b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04298">
                    <a:tc>
                      <a:txBody>
                        <a:bodyPr/>
                        <a:lstStyle/>
                        <a:p>
                          <a:pPr algn="ctr" rtl="0" fontAlgn="b"/>
                          <a:r>
                            <a:rPr lang="tr-TR" sz="2000" b="1" u="none" strike="noStrike" dirty="0">
                              <a:effectLst/>
                              <a:latin typeface="Comic Sans MS" panose="030F0702030302020204" pitchFamily="66" charset="0"/>
                            </a:rPr>
                            <a:t>12,0</a:t>
                          </a:r>
                          <a:endParaRPr lang="tr-TR" sz="2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mic Sans MS" panose="030F0702030302020204" pitchFamily="66" charset="0"/>
                          </a:endParaRPr>
                        </a:p>
                      </a:txBody>
                      <a:tcPr marL="9527" marR="9527" marT="9528" marB="0" anchor="b"/>
                    </a:tc>
                    <a:tc>
                      <a:txBody>
                        <a:bodyPr/>
                        <a:lstStyle/>
                        <a:p>
                          <a:pPr algn="ctr" rtl="0" fontAlgn="b"/>
                          <a:r>
                            <a:rPr lang="tr-TR" sz="2000" b="1" u="none" strike="noStrike" dirty="0">
                              <a:effectLst/>
                              <a:latin typeface="Comic Sans MS" panose="030F0702030302020204" pitchFamily="66" charset="0"/>
                            </a:rPr>
                            <a:t>0,8</a:t>
                          </a:r>
                          <a:endParaRPr lang="tr-TR" sz="2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mic Sans MS" panose="030F0702030302020204" pitchFamily="66" charset="0"/>
                          </a:endParaRPr>
                        </a:p>
                      </a:txBody>
                      <a:tcPr marL="9527" marR="9527" marT="9528" marB="0" anchor="b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404298">
                    <a:tc>
                      <a:txBody>
                        <a:bodyPr/>
                        <a:lstStyle/>
                        <a:p>
                          <a:pPr algn="ctr" rtl="0" fontAlgn="b"/>
                          <a:r>
                            <a:rPr lang="tr-TR" sz="2000" b="1" u="none" strike="noStrike" dirty="0">
                              <a:effectLst/>
                              <a:latin typeface="Comic Sans MS" panose="030F0702030302020204" pitchFamily="66" charset="0"/>
                            </a:rPr>
                            <a:t>10,6</a:t>
                          </a:r>
                          <a:endParaRPr lang="tr-TR" sz="2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mic Sans MS" panose="030F0702030302020204" pitchFamily="66" charset="0"/>
                          </a:endParaRPr>
                        </a:p>
                      </a:txBody>
                      <a:tcPr marL="9527" marR="9527" marT="9528" marB="0" anchor="b"/>
                    </a:tc>
                    <a:tc>
                      <a:txBody>
                        <a:bodyPr/>
                        <a:lstStyle/>
                        <a:p>
                          <a:pPr algn="ctr" rtl="0" fontAlgn="b"/>
                          <a:r>
                            <a:rPr lang="tr-TR" sz="2000" b="1" u="none" strike="noStrike" dirty="0">
                              <a:effectLst/>
                              <a:latin typeface="Comic Sans MS" panose="030F0702030302020204" pitchFamily="66" charset="0"/>
                            </a:rPr>
                            <a:t>0,6</a:t>
                          </a:r>
                          <a:endParaRPr lang="tr-TR" sz="2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mic Sans MS" panose="030F0702030302020204" pitchFamily="66" charset="0"/>
                          </a:endParaRPr>
                        </a:p>
                      </a:txBody>
                      <a:tcPr marL="9527" marR="9527" marT="9528" marB="0" anchor="b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404298">
                    <a:tc>
                      <a:txBody>
                        <a:bodyPr/>
                        <a:lstStyle/>
                        <a:p>
                          <a:pPr algn="ctr" rtl="0" fontAlgn="b"/>
                          <a:r>
                            <a:rPr lang="tr-TR" sz="2000" b="1" u="none" strike="noStrike" dirty="0">
                              <a:effectLst/>
                              <a:latin typeface="Comic Sans MS" panose="030F0702030302020204" pitchFamily="66" charset="0"/>
                            </a:rPr>
                            <a:t>11,2</a:t>
                          </a:r>
                          <a:endParaRPr lang="tr-TR" sz="2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mic Sans MS" panose="030F0702030302020204" pitchFamily="66" charset="0"/>
                          </a:endParaRPr>
                        </a:p>
                      </a:txBody>
                      <a:tcPr marL="9527" marR="9527" marT="9528" marB="0" anchor="b"/>
                    </a:tc>
                    <a:tc>
                      <a:txBody>
                        <a:bodyPr/>
                        <a:lstStyle/>
                        <a:p>
                          <a:pPr algn="ctr" rtl="0" fontAlgn="b"/>
                          <a:r>
                            <a:rPr lang="tr-TR" sz="2000" b="1" u="none" strike="noStrike" dirty="0">
                              <a:effectLst/>
                              <a:latin typeface="Comic Sans MS" panose="030F0702030302020204" pitchFamily="66" charset="0"/>
                            </a:rPr>
                            <a:t>0,0</a:t>
                          </a:r>
                          <a:endParaRPr lang="tr-TR" sz="2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mic Sans MS" panose="030F0702030302020204" pitchFamily="66" charset="0"/>
                          </a:endParaRPr>
                        </a:p>
                      </a:txBody>
                      <a:tcPr marL="9527" marR="9527" marT="9528" marB="0" anchor="b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404298">
                    <a:tc>
                      <a:txBody>
                        <a:bodyPr/>
                        <a:lstStyle/>
                        <a:p>
                          <a:pPr algn="ctr" rtl="0" fontAlgn="b"/>
                          <a:r>
                            <a:rPr lang="tr-TR" sz="2000" b="1" u="none" strike="noStrike" dirty="0">
                              <a:effectLst/>
                              <a:latin typeface="Comic Sans MS" panose="030F0702030302020204" pitchFamily="66" charset="0"/>
                            </a:rPr>
                            <a:t>10,8</a:t>
                          </a:r>
                          <a:endParaRPr lang="tr-TR" sz="2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mic Sans MS" panose="030F0702030302020204" pitchFamily="66" charset="0"/>
                          </a:endParaRPr>
                        </a:p>
                      </a:txBody>
                      <a:tcPr marL="9527" marR="9527" marT="9528" marB="0" anchor="b"/>
                    </a:tc>
                    <a:tc>
                      <a:txBody>
                        <a:bodyPr/>
                        <a:lstStyle/>
                        <a:p>
                          <a:pPr algn="ctr" rtl="0" fontAlgn="b"/>
                          <a:r>
                            <a:rPr lang="tr-TR" sz="2000" b="1" u="none" strike="noStrike" dirty="0">
                              <a:effectLst/>
                              <a:latin typeface="Comic Sans MS" panose="030F0702030302020204" pitchFamily="66" charset="0"/>
                            </a:rPr>
                            <a:t>0,4</a:t>
                          </a:r>
                          <a:endParaRPr lang="tr-TR" sz="2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mic Sans MS" panose="030F0702030302020204" pitchFamily="66" charset="0"/>
                          </a:endParaRPr>
                        </a:p>
                      </a:txBody>
                      <a:tcPr marL="9527" marR="9527" marT="9528" marB="0" anchor="b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404298">
                    <a:tc>
                      <a:txBody>
                        <a:bodyPr/>
                        <a:lstStyle/>
                        <a:p>
                          <a:pPr algn="ctr" rtl="0" fontAlgn="b"/>
                          <a:r>
                            <a:rPr lang="tr-TR" sz="2000" b="1" u="none" strike="noStrike" dirty="0">
                              <a:effectLst/>
                              <a:latin typeface="Comic Sans MS" panose="030F0702030302020204" pitchFamily="66" charset="0"/>
                            </a:rPr>
                            <a:t>11,4</a:t>
                          </a:r>
                          <a:endParaRPr lang="tr-TR" sz="2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mic Sans MS" panose="030F0702030302020204" pitchFamily="66" charset="0"/>
                          </a:endParaRPr>
                        </a:p>
                      </a:txBody>
                      <a:tcPr marL="9527" marR="9527" marT="9528" marB="0" anchor="b"/>
                    </a:tc>
                    <a:tc>
                      <a:txBody>
                        <a:bodyPr/>
                        <a:lstStyle/>
                        <a:p>
                          <a:pPr algn="ctr" rtl="0" fontAlgn="b"/>
                          <a:r>
                            <a:rPr lang="tr-TR" sz="2000" b="1" u="none" strike="noStrike" dirty="0">
                              <a:effectLst/>
                              <a:latin typeface="Comic Sans MS" panose="030F0702030302020204" pitchFamily="66" charset="0"/>
                            </a:rPr>
                            <a:t>0,2</a:t>
                          </a:r>
                          <a:endParaRPr lang="tr-TR" sz="2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mic Sans MS" panose="030F0702030302020204" pitchFamily="66" charset="0"/>
                          </a:endParaRPr>
                        </a:p>
                      </a:txBody>
                      <a:tcPr marL="9527" marR="9527" marT="9528" marB="0" anchor="b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619128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2000" b="1" u="none" strike="noStrike" dirty="0" err="1">
                              <a:effectLst/>
                              <a:latin typeface="Comic Sans MS" panose="030F0702030302020204" pitchFamily="66" charset="0"/>
                            </a:rPr>
                            <a:t>X</a:t>
                          </a:r>
                          <a:r>
                            <a:rPr lang="tr-TR" sz="2000" b="1" u="none" strike="noStrike" baseline="-25000" dirty="0" err="1">
                              <a:effectLst/>
                              <a:latin typeface="Comic Sans MS" panose="030F0702030302020204" pitchFamily="66" charset="0"/>
                            </a:rPr>
                            <a:t>ort</a:t>
                          </a:r>
                          <a:r>
                            <a:rPr lang="tr-TR" sz="2000" b="1" u="none" strike="noStrike" dirty="0">
                              <a:effectLst/>
                              <a:latin typeface="Comic Sans MS" panose="030F0702030302020204" pitchFamily="66" charset="0"/>
                            </a:rPr>
                            <a:t> = 11,2</a:t>
                          </a:r>
                          <a:endParaRPr lang="tr-TR" sz="2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mic Sans MS" panose="030F0702030302020204" pitchFamily="66" charset="0"/>
                          </a:endParaRPr>
                        </a:p>
                      </a:txBody>
                      <a:tcPr marL="9527" marR="9527" marT="9528" marB="0" anchor="b"/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 marL="9527" marR="9527" marT="9528" marB="0" anchor="b">
                        <a:blipFill>
                          <a:blip r:embed="rId3"/>
                          <a:stretch>
                            <a:fillRect l="-110811" t="-391176" r="-1158" b="-7843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72288253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883255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br>
              <a:rPr lang="tr-TR" altLang="tr-TR" sz="1600" dirty="0">
                <a:solidFill>
                  <a:srgbClr val="000000"/>
                </a:solidFill>
                <a:latin typeface="Comic Sans MS" panose="030F0702030302020204" pitchFamily="66" charset="0"/>
              </a:rPr>
            </a:br>
            <a:r>
              <a:rPr lang="tr-TR" altLang="tr-TR" sz="4000" b="1" dirty="0" err="1">
                <a:solidFill>
                  <a:srgbClr val="000000"/>
                </a:solidFill>
                <a:latin typeface="+mn-lt"/>
              </a:rPr>
              <a:t>Relatif</a:t>
            </a:r>
            <a:r>
              <a:rPr lang="tr-TR" altLang="tr-TR" sz="4000" b="1" dirty="0">
                <a:solidFill>
                  <a:srgbClr val="000000"/>
                </a:solidFill>
                <a:latin typeface="+mn-lt"/>
              </a:rPr>
              <a:t> Ortalama Sapma</a:t>
            </a:r>
            <a:endParaRPr lang="tr-TR" altLang="tr-TR" sz="4000" dirty="0">
              <a:latin typeface="+mn-lt"/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İçerik Yer Tutucusu 1"/>
              <p:cNvSpPr>
                <a:spLocks noGrp="1"/>
              </p:cNvSpPr>
              <p:nvPr>
                <p:ph idx="1"/>
              </p:nvPr>
            </p:nvSpPr>
            <p:spPr>
              <a:xfrm>
                <a:off x="1104900" y="1600200"/>
                <a:ext cx="9982200" cy="4920916"/>
              </a:xfrm>
            </p:spPr>
            <p:txBody>
              <a:bodyPr>
                <a:normAutofit/>
              </a:bodyPr>
              <a:lstStyle/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altLang="tr-TR" sz="2800" dirty="0">
                    <a:solidFill>
                      <a:schemeClr val="tx2"/>
                    </a:solidFill>
                  </a:rPr>
                  <a:t>Ortalama sapmanın ortalama değere bölünmesiyle bulunur. 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tr-TR" altLang="tr-TR" sz="2800" dirty="0">
                          <a:solidFill>
                            <a:schemeClr val="tx2"/>
                          </a:solidFill>
                        </a:rPr>
                        <m:t>Relatif</m:t>
                      </m:r>
                      <m:r>
                        <m:rPr>
                          <m:nor/>
                        </m:rPr>
                        <a:rPr lang="tr-TR" altLang="tr-TR" sz="2800" dirty="0">
                          <a:solidFill>
                            <a:schemeClr val="tx2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tr-TR" altLang="tr-TR" sz="2800" dirty="0">
                          <a:solidFill>
                            <a:schemeClr val="tx2"/>
                          </a:solidFill>
                        </a:rPr>
                        <m:t>Ortalama</m:t>
                      </m:r>
                      <m:r>
                        <m:rPr>
                          <m:nor/>
                        </m:rPr>
                        <a:rPr lang="tr-TR" altLang="tr-TR" sz="2800" dirty="0">
                          <a:solidFill>
                            <a:schemeClr val="tx2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tr-TR" altLang="tr-TR" sz="2800" dirty="0">
                          <a:solidFill>
                            <a:schemeClr val="tx2"/>
                          </a:solidFill>
                        </a:rPr>
                        <m:t>Sapma</m:t>
                      </m:r>
                      <m:r>
                        <m:rPr>
                          <m:nor/>
                        </m:rPr>
                        <a:rPr lang="tr-TR" altLang="tr-TR" sz="2800" dirty="0">
                          <a:solidFill>
                            <a:schemeClr val="tx2"/>
                          </a:solidFill>
                        </a:rPr>
                        <m:t> (</m:t>
                      </m:r>
                      <m:r>
                        <m:rPr>
                          <m:nor/>
                        </m:rPr>
                        <a:rPr lang="tr-TR" altLang="tr-TR" sz="2800" dirty="0">
                          <a:solidFill>
                            <a:schemeClr val="tx2"/>
                          </a:solidFill>
                        </a:rPr>
                        <m:t>ROS</m:t>
                      </m:r>
                      <m:r>
                        <m:rPr>
                          <m:nor/>
                        </m:rPr>
                        <a:rPr lang="tr-TR" altLang="tr-TR" sz="2800" dirty="0">
                          <a:solidFill>
                            <a:schemeClr val="tx2"/>
                          </a:solidFill>
                        </a:rPr>
                        <m:t>)=</m:t>
                      </m:r>
                      <m:f>
                        <m:fPr>
                          <m:ctrlPr>
                            <a:rPr lang="tr-TR" altLang="tr-TR" sz="2800" b="0" i="1" dirty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tr-TR" altLang="tr-TR" sz="2800" dirty="0">
                              <a:solidFill>
                                <a:schemeClr val="tx2"/>
                              </a:solidFill>
                            </a:rPr>
                            <m:t>S</m:t>
                          </m:r>
                          <m:r>
                            <m:rPr>
                              <m:nor/>
                            </m:rPr>
                            <a:rPr lang="tr-TR" altLang="tr-TR" sz="2800" baseline="-25000" dirty="0">
                              <a:solidFill>
                                <a:schemeClr val="tx2"/>
                              </a:solidFill>
                            </a:rPr>
                            <m:t>ort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tr-TR" altLang="tr-TR" sz="2800" dirty="0">
                              <a:solidFill>
                                <a:schemeClr val="tx2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tr-TR" altLang="tr-TR" sz="2800" baseline="-25000" dirty="0">
                              <a:solidFill>
                                <a:schemeClr val="tx2"/>
                              </a:solidFill>
                            </a:rPr>
                            <m:t>Ort</m:t>
                          </m:r>
                        </m:den>
                      </m:f>
                    </m:oMath>
                  </m:oMathPara>
                </a14:m>
                <a:endParaRPr lang="tr-TR" altLang="tr-TR" sz="2800" dirty="0">
                  <a:solidFill>
                    <a:schemeClr val="tx2"/>
                  </a:solidFill>
                </a:endParaRP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altLang="tr-TR" sz="2800" dirty="0" err="1">
                    <a:solidFill>
                      <a:schemeClr val="tx2"/>
                    </a:solidFill>
                  </a:rPr>
                  <a:t>Relatif</a:t>
                </a:r>
                <a:r>
                  <a:rPr lang="tr-TR" altLang="tr-TR" sz="2800" dirty="0">
                    <a:solidFill>
                      <a:schemeClr val="tx2"/>
                    </a:solidFill>
                  </a:rPr>
                  <a:t> ortalama sapmanın 100 veya 1000 katına yüzde veya binde </a:t>
                </a:r>
                <a:r>
                  <a:rPr lang="tr-TR" altLang="tr-TR" sz="2800" dirty="0" err="1">
                    <a:solidFill>
                      <a:schemeClr val="tx2"/>
                    </a:solidFill>
                  </a:rPr>
                  <a:t>relatif</a:t>
                </a:r>
                <a:r>
                  <a:rPr lang="tr-TR" altLang="tr-TR" sz="2800" dirty="0">
                    <a:solidFill>
                      <a:schemeClr val="tx2"/>
                    </a:solidFill>
                  </a:rPr>
                  <a:t> ortalama sapma denir.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altLang="tr-TR" sz="28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" name="İçerik Yer Tutucusu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04900" y="1600200"/>
                <a:ext cx="9982200" cy="4920916"/>
              </a:xfrm>
              <a:blipFill>
                <a:blip r:embed="rId3"/>
                <a:stretch>
                  <a:fillRect l="-1954" r="-34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8535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/>
            <a:r>
              <a:rPr lang="tr-TR" altLang="tr-TR" sz="3600" b="1" dirty="0">
                <a:solidFill>
                  <a:srgbClr val="000000"/>
                </a:solidFill>
              </a:rPr>
              <a:t>Örnek</a:t>
            </a:r>
            <a:endParaRPr lang="tr-TR" altLang="tr-TR" sz="3600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920916"/>
          </a:xfrm>
        </p:spPr>
        <p:txBody>
          <a:bodyPr>
            <a:normAutofit lnSpcReduction="10000"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Aşağıdaki ölçümlerin </a:t>
            </a:r>
            <a:r>
              <a:rPr lang="tr-TR" altLang="tr-TR" sz="2800" dirty="0" err="1">
                <a:solidFill>
                  <a:schemeClr val="tx2"/>
                </a:solidFill>
              </a:rPr>
              <a:t>relatif</a:t>
            </a:r>
            <a:r>
              <a:rPr lang="tr-TR" altLang="tr-TR" sz="2800" dirty="0">
                <a:solidFill>
                  <a:schemeClr val="tx2"/>
                </a:solidFill>
              </a:rPr>
              <a:t> ortalama sapmasını hesaplayınız. 60,44, 60,30, 60,72, 60,54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  <a:buFontTx/>
              <a:buNone/>
            </a:pPr>
            <a:endParaRPr lang="tr-TR" altLang="tr-TR" sz="28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  <a:spcBef>
                <a:spcPts val="600"/>
              </a:spcBef>
              <a:buFontTx/>
              <a:buNone/>
            </a:pPr>
            <a:r>
              <a:rPr lang="tr-TR" altLang="tr-TR" sz="2800" dirty="0">
                <a:solidFill>
                  <a:schemeClr val="tx2"/>
                </a:solidFill>
              </a:rPr>
              <a:t>Ortalama Sapma = 0,52 / 4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  <a:buFontTx/>
              <a:buNone/>
            </a:pPr>
            <a:endParaRPr lang="tr-TR" altLang="tr-TR" sz="28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  <a:spcBef>
                <a:spcPts val="600"/>
              </a:spcBef>
              <a:buFontTx/>
              <a:buNone/>
            </a:pPr>
            <a:r>
              <a:rPr lang="tr-TR" altLang="tr-TR" sz="2800" dirty="0">
                <a:solidFill>
                  <a:schemeClr val="tx2"/>
                </a:solidFill>
              </a:rPr>
              <a:t>% </a:t>
            </a:r>
            <a:r>
              <a:rPr lang="tr-TR" altLang="tr-TR" sz="2800" dirty="0" err="1">
                <a:solidFill>
                  <a:schemeClr val="tx2"/>
                </a:solidFill>
              </a:rPr>
              <a:t>Relatif</a:t>
            </a:r>
            <a:r>
              <a:rPr lang="tr-TR" altLang="tr-TR" sz="2800" dirty="0">
                <a:solidFill>
                  <a:schemeClr val="tx2"/>
                </a:solidFill>
              </a:rPr>
              <a:t> Ort. Sapma = (OS / X) 100</a:t>
            </a:r>
          </a:p>
          <a:p>
            <a:pPr algn="l">
              <a:lnSpc>
                <a:spcPct val="150000"/>
              </a:lnSpc>
              <a:spcBef>
                <a:spcPts val="600"/>
              </a:spcBef>
              <a:buFontTx/>
              <a:buNone/>
            </a:pPr>
            <a:r>
              <a:rPr lang="tr-TR" altLang="tr-TR" sz="2800" dirty="0">
                <a:solidFill>
                  <a:schemeClr val="tx2"/>
                </a:solidFill>
                <a:latin typeface="Comic Sans MS" panose="030F0702030302020204" pitchFamily="66" charset="0"/>
              </a:rPr>
              <a:t>                (0,13/60,50) 100 = 2, 15</a:t>
            </a:r>
          </a:p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endParaRPr lang="tr-TR" altLang="tr-TR" sz="2800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02589482"/>
                  </p:ext>
                </p:extLst>
              </p:nvPr>
            </p:nvGraphicFramePr>
            <p:xfrm>
              <a:off x="7551175" y="2773361"/>
              <a:ext cx="4247534" cy="3025056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212376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12376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504176">
                    <a:tc>
                      <a:txBody>
                        <a:bodyPr/>
                        <a:lstStyle/>
                        <a:p>
                          <a:pPr algn="ctr" rtl="0" fontAlgn="b"/>
                          <a:r>
                            <a:rPr lang="tr-TR" sz="2000" b="1" u="none" strike="noStrike" dirty="0">
                              <a:effectLst/>
                              <a:latin typeface="Comic Sans MS" panose="030F0702030302020204" pitchFamily="66" charset="0"/>
                            </a:rPr>
                            <a:t>X</a:t>
                          </a:r>
                          <a:r>
                            <a:rPr lang="tr-TR" sz="2000" b="1" u="none" strike="noStrike" baseline="-25000" dirty="0">
                              <a:effectLst/>
                              <a:latin typeface="Comic Sans MS" panose="030F0702030302020204" pitchFamily="66" charset="0"/>
                            </a:rPr>
                            <a:t>i</a:t>
                          </a:r>
                          <a:endParaRPr lang="tr-TR" sz="2000" b="1" i="0" u="none" strike="noStrike" baseline="-25000" dirty="0">
                            <a:solidFill>
                              <a:srgbClr val="000000"/>
                            </a:solidFill>
                            <a:effectLst/>
                            <a:latin typeface="Comic Sans MS" panose="030F0702030302020204" pitchFamily="66" charset="0"/>
                          </a:endParaRPr>
                        </a:p>
                      </a:txBody>
                      <a:tcPr marL="9527" marR="9527" marT="9528" marB="0" anchor="b"/>
                    </a:tc>
                    <a:tc>
                      <a:txBody>
                        <a:bodyPr/>
                        <a:lstStyle/>
                        <a:p>
                          <a:pPr algn="ctr" rtl="0" fontAlgn="b"/>
                          <a:r>
                            <a:rPr lang="tr-TR" sz="2000" b="1" u="none" strike="noStrike" dirty="0">
                              <a:effectLst/>
                              <a:latin typeface="Comic Sans MS" panose="030F0702030302020204" pitchFamily="66" charset="0"/>
                            </a:rPr>
                            <a:t>|</a:t>
                          </a:r>
                          <a:r>
                            <a:rPr lang="tr-TR" sz="2000" b="1" u="none" strike="noStrike" dirty="0" err="1">
                              <a:effectLst/>
                              <a:latin typeface="Comic Sans MS" panose="030F0702030302020204" pitchFamily="66" charset="0"/>
                            </a:rPr>
                            <a:t>X</a:t>
                          </a:r>
                          <a:r>
                            <a:rPr lang="tr-TR" sz="2000" b="1" u="none" strike="noStrike" baseline="-25000" dirty="0" err="1">
                              <a:effectLst/>
                              <a:latin typeface="Comic Sans MS" panose="030F0702030302020204" pitchFamily="66" charset="0"/>
                            </a:rPr>
                            <a:t>i</a:t>
                          </a:r>
                          <a:r>
                            <a:rPr lang="tr-TR" sz="2000" b="1" u="none" strike="noStrike" dirty="0" err="1">
                              <a:effectLst/>
                              <a:latin typeface="Comic Sans MS" panose="030F0702030302020204" pitchFamily="66" charset="0"/>
                            </a:rPr>
                            <a:t>-X</a:t>
                          </a:r>
                          <a:r>
                            <a:rPr lang="tr-TR" sz="2000" b="1" u="none" strike="noStrike" baseline="-25000" dirty="0" err="1">
                              <a:effectLst/>
                              <a:latin typeface="Comic Sans MS" panose="030F0702030302020204" pitchFamily="66" charset="0"/>
                            </a:rPr>
                            <a:t>ort</a:t>
                          </a:r>
                          <a:r>
                            <a:rPr lang="tr-TR" sz="2000" b="1" u="none" strike="noStrike" dirty="0">
                              <a:effectLst/>
                              <a:latin typeface="Comic Sans MS" panose="030F0702030302020204" pitchFamily="66" charset="0"/>
                            </a:rPr>
                            <a:t>|</a:t>
                          </a:r>
                          <a:endParaRPr lang="tr-TR" sz="2000" b="1" i="0" u="none" strike="noStrike" baseline="-25000" dirty="0">
                            <a:solidFill>
                              <a:srgbClr val="000000"/>
                            </a:solidFill>
                            <a:effectLst/>
                            <a:latin typeface="Comic Sans MS" panose="030F0702030302020204" pitchFamily="66" charset="0"/>
                          </a:endParaRPr>
                        </a:p>
                      </a:txBody>
                      <a:tcPr marL="9527" marR="9527" marT="9528" marB="0" anchor="b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04176">
                    <a:tc>
                      <a:txBody>
                        <a:bodyPr/>
                        <a:lstStyle/>
                        <a:p>
                          <a:pPr algn="ctr" rtl="0" fontAlgn="b"/>
                          <a:r>
                            <a:rPr lang="tr-TR" sz="2000" b="1" i="0" u="none" strike="noStrike" dirty="0">
                              <a:solidFill>
                                <a:schemeClr val="dk1"/>
                              </a:solidFill>
                              <a:effectLst/>
                              <a:latin typeface="Comic Sans MS" panose="030F0702030302020204" pitchFamily="66" charset="0"/>
                            </a:rPr>
                            <a:t>60,44</a:t>
                          </a:r>
                          <a:endParaRPr lang="tr-TR" sz="2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mic Sans MS" panose="030F0702030302020204" pitchFamily="66" charset="0"/>
                          </a:endParaRPr>
                        </a:p>
                      </a:txBody>
                      <a:tcPr marL="9527" marR="9527" marT="9528" marB="0" anchor="b"/>
                    </a:tc>
                    <a:tc>
                      <a:txBody>
                        <a:bodyPr/>
                        <a:lstStyle/>
                        <a:p>
                          <a:pPr algn="ctr" rtl="0" fontAlgn="b"/>
                          <a:r>
                            <a:rPr lang="tr-TR" sz="2000" b="1" u="none" strike="noStrike" dirty="0">
                              <a:effectLst/>
                              <a:latin typeface="Comic Sans MS" panose="030F0702030302020204" pitchFamily="66" charset="0"/>
                            </a:rPr>
                            <a:t>0,06</a:t>
                          </a:r>
                          <a:endParaRPr lang="tr-TR" sz="2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mic Sans MS" panose="030F0702030302020204" pitchFamily="66" charset="0"/>
                          </a:endParaRPr>
                        </a:p>
                      </a:txBody>
                      <a:tcPr marL="9527" marR="9527" marT="9528" marB="0" anchor="b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04176">
                    <a:tc>
                      <a:txBody>
                        <a:bodyPr/>
                        <a:lstStyle/>
                        <a:p>
                          <a:pPr algn="ctr" rtl="0" fontAlgn="b"/>
                          <a:r>
                            <a:rPr lang="tr-TR" sz="2000" b="1" u="none" strike="noStrike" dirty="0">
                              <a:effectLst/>
                              <a:latin typeface="Comic Sans MS" panose="030F0702030302020204" pitchFamily="66" charset="0"/>
                            </a:rPr>
                            <a:t>60,30</a:t>
                          </a:r>
                          <a:endParaRPr lang="tr-TR" sz="2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mic Sans MS" panose="030F0702030302020204" pitchFamily="66" charset="0"/>
                          </a:endParaRPr>
                        </a:p>
                      </a:txBody>
                      <a:tcPr marL="9527" marR="9527" marT="9528" marB="0" anchor="b"/>
                    </a:tc>
                    <a:tc>
                      <a:txBody>
                        <a:bodyPr/>
                        <a:lstStyle/>
                        <a:p>
                          <a:pPr algn="ctr" rtl="0" fontAlgn="b"/>
                          <a:r>
                            <a:rPr lang="tr-TR" sz="2000" b="1" u="none" strike="noStrike" dirty="0">
                              <a:effectLst/>
                              <a:latin typeface="Comic Sans MS" panose="030F0702030302020204" pitchFamily="66" charset="0"/>
                            </a:rPr>
                            <a:t>0,20</a:t>
                          </a:r>
                          <a:endParaRPr lang="tr-TR" sz="2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mic Sans MS" panose="030F0702030302020204" pitchFamily="66" charset="0"/>
                          </a:endParaRPr>
                        </a:p>
                      </a:txBody>
                      <a:tcPr marL="9527" marR="9527" marT="9528" marB="0" anchor="b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04176">
                    <a:tc>
                      <a:txBody>
                        <a:bodyPr/>
                        <a:lstStyle/>
                        <a:p>
                          <a:pPr algn="ctr" rtl="0" fontAlgn="b"/>
                          <a:r>
                            <a:rPr lang="tr-TR" sz="2000" b="1" u="none" strike="noStrike" dirty="0">
                              <a:effectLst/>
                              <a:latin typeface="Comic Sans MS" panose="030F0702030302020204" pitchFamily="66" charset="0"/>
                            </a:rPr>
                            <a:t>60,72</a:t>
                          </a:r>
                          <a:endParaRPr lang="tr-TR" sz="2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mic Sans MS" panose="030F0702030302020204" pitchFamily="66" charset="0"/>
                          </a:endParaRPr>
                        </a:p>
                      </a:txBody>
                      <a:tcPr marL="9527" marR="9527" marT="9528" marB="0" anchor="b"/>
                    </a:tc>
                    <a:tc>
                      <a:txBody>
                        <a:bodyPr/>
                        <a:lstStyle/>
                        <a:p>
                          <a:pPr algn="ctr" rtl="0" fontAlgn="b"/>
                          <a:r>
                            <a:rPr lang="tr-TR" sz="2000" b="1" u="none" strike="noStrike" dirty="0">
                              <a:effectLst/>
                              <a:latin typeface="Comic Sans MS" panose="030F0702030302020204" pitchFamily="66" charset="0"/>
                            </a:rPr>
                            <a:t>0,22</a:t>
                          </a:r>
                          <a:endParaRPr lang="tr-TR" sz="2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mic Sans MS" panose="030F0702030302020204" pitchFamily="66" charset="0"/>
                          </a:endParaRPr>
                        </a:p>
                      </a:txBody>
                      <a:tcPr marL="9527" marR="9527" marT="9528" marB="0" anchor="b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504176">
                    <a:tc>
                      <a:txBody>
                        <a:bodyPr/>
                        <a:lstStyle/>
                        <a:p>
                          <a:pPr algn="ctr" rtl="0" fontAlgn="b"/>
                          <a:r>
                            <a:rPr lang="tr-TR" sz="2000" b="1" u="none" strike="noStrike" dirty="0">
                              <a:effectLst/>
                              <a:latin typeface="Comic Sans MS" panose="030F0702030302020204" pitchFamily="66" charset="0"/>
                            </a:rPr>
                            <a:t>60,54</a:t>
                          </a:r>
                          <a:endParaRPr lang="tr-TR" sz="2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mic Sans MS" panose="030F0702030302020204" pitchFamily="66" charset="0"/>
                          </a:endParaRPr>
                        </a:p>
                      </a:txBody>
                      <a:tcPr marL="9527" marR="9527" marT="9528" marB="0" anchor="b"/>
                    </a:tc>
                    <a:tc>
                      <a:txBody>
                        <a:bodyPr/>
                        <a:lstStyle/>
                        <a:p>
                          <a:pPr algn="ctr" rtl="0" fontAlgn="b"/>
                          <a:r>
                            <a:rPr lang="tr-TR" sz="2000" b="1" u="none" strike="noStrike" dirty="0">
                              <a:effectLst/>
                              <a:latin typeface="Comic Sans MS" panose="030F0702030302020204" pitchFamily="66" charset="0"/>
                            </a:rPr>
                            <a:t>0,04</a:t>
                          </a:r>
                          <a:endParaRPr lang="tr-TR" sz="2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mic Sans MS" panose="030F0702030302020204" pitchFamily="66" charset="0"/>
                          </a:endParaRPr>
                        </a:p>
                      </a:txBody>
                      <a:tcPr marL="9527" marR="9527" marT="9528" marB="0" anchor="b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504176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2000" b="1" u="none" strike="noStrike" dirty="0" err="1">
                              <a:effectLst/>
                              <a:latin typeface="Comic Sans MS" panose="030F0702030302020204" pitchFamily="66" charset="0"/>
                            </a:rPr>
                            <a:t>X</a:t>
                          </a:r>
                          <a:r>
                            <a:rPr lang="tr-TR" sz="2000" b="1" u="none" strike="noStrike" baseline="-25000" dirty="0" err="1">
                              <a:effectLst/>
                              <a:latin typeface="Comic Sans MS" panose="030F0702030302020204" pitchFamily="66" charset="0"/>
                            </a:rPr>
                            <a:t>ort</a:t>
                          </a:r>
                          <a:r>
                            <a:rPr lang="tr-TR" sz="2000" b="1" u="none" strike="noStrike" dirty="0">
                              <a:effectLst/>
                              <a:latin typeface="Comic Sans MS" panose="030F0702030302020204" pitchFamily="66" charset="0"/>
                            </a:rPr>
                            <a:t> = 60,50</a:t>
                          </a:r>
                          <a:endParaRPr lang="tr-TR" sz="2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mic Sans MS" panose="030F0702030302020204" pitchFamily="66" charset="0"/>
                          </a:endParaRPr>
                        </a:p>
                      </a:txBody>
                      <a:tcPr marL="9527" marR="9527" marT="9528" marB="0" anchor="b"/>
                    </a:tc>
                    <a:tc>
                      <a:txBody>
                        <a:bodyPr/>
                        <a:lstStyle/>
                        <a:p>
                          <a:pPr algn="ctr" rtl="0" fontAlgn="b"/>
                          <a14:m>
                            <m:oMath xmlns:m="http://schemas.openxmlformats.org/officeDocument/2006/math"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tr-TR" sz="2000" b="1" i="1" u="none" strike="noStrike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m:rPr>
                                      <m:nor/>
                                    </m:rPr>
                                    <a:rPr lang="tr-TR" sz="2000" b="1" u="none" strike="noStrike" dirty="0" smtClean="0">
                                      <a:effectLst/>
                                      <a:latin typeface="Comic Sans MS" panose="030F0702030302020204" pitchFamily="66" charset="0"/>
                                    </a:rPr>
                                    <m:t>X</m:t>
                                  </m:r>
                                  <m:r>
                                    <m:rPr>
                                      <m:nor/>
                                    </m:rPr>
                                    <a:rPr lang="tr-TR" sz="2000" b="1" u="none" strike="noStrike" baseline="-25000" dirty="0" smtClean="0">
                                      <a:effectLst/>
                                      <a:latin typeface="Comic Sans MS" panose="030F0702030302020204" pitchFamily="66" charset="0"/>
                                    </a:rPr>
                                    <m:t>i</m:t>
                                  </m:r>
                                  <m:r>
                                    <m:rPr>
                                      <m:nor/>
                                    </m:rPr>
                                    <a:rPr lang="tr-TR" sz="2000" b="1" u="none" strike="noStrike" dirty="0" smtClean="0">
                                      <a:effectLst/>
                                      <a:latin typeface="Comic Sans MS" panose="030F0702030302020204" pitchFamily="66" charset="0"/>
                                    </a:rPr>
                                    <m:t>−</m:t>
                                  </m:r>
                                  <m:r>
                                    <m:rPr>
                                      <m:nor/>
                                    </m:rPr>
                                    <a:rPr lang="tr-TR" sz="2000" b="1" u="none" strike="noStrike" dirty="0" smtClean="0">
                                      <a:effectLst/>
                                      <a:latin typeface="Comic Sans MS" panose="030F0702030302020204" pitchFamily="66" charset="0"/>
                                    </a:rPr>
                                    <m:t>Xort</m:t>
                                  </m:r>
                                  <m:r>
                                    <m:rPr>
                                      <m:nor/>
                                    </m:rPr>
                                    <a:rPr lang="tr-TR" sz="2000" b="1" i="0" u="none" strike="noStrike" baseline="-25000" dirty="0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omic Sans MS" panose="030F0702030302020204" pitchFamily="66" charset="0"/>
                                    </a:rPr>
                                    <m:t> </m:t>
                                  </m:r>
                                </m:e>
                              </m:nary>
                            </m:oMath>
                          </a14:m>
                          <a:r>
                            <a:rPr lang="tr-TR" sz="20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mic Sans MS" panose="030F0702030302020204" pitchFamily="66" charset="0"/>
                            </a:rPr>
                            <a:t>=0,52</a:t>
                          </a:r>
                        </a:p>
                      </a:txBody>
                      <a:tcPr marL="9527" marR="9527" marT="9528" marB="0" anchor="b"/>
                    </a:tc>
                    <a:extLst>
                      <a:ext uri="{0D108BD9-81ED-4DB2-BD59-A6C34878D82A}">
                        <a16:rowId xmlns:a16="http://schemas.microsoft.com/office/drawing/2014/main" val="187228825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02589482"/>
                  </p:ext>
                </p:extLst>
              </p:nvPr>
            </p:nvGraphicFramePr>
            <p:xfrm>
              <a:off x="7551175" y="2773361"/>
              <a:ext cx="4247534" cy="3025056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212376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12376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504176">
                    <a:tc>
                      <a:txBody>
                        <a:bodyPr/>
                        <a:lstStyle/>
                        <a:p>
                          <a:pPr algn="ctr" rtl="0" fontAlgn="b"/>
                          <a:r>
                            <a:rPr lang="tr-TR" sz="2000" b="1" u="none" strike="noStrike" dirty="0">
                              <a:effectLst/>
                              <a:latin typeface="Comic Sans MS" panose="030F0702030302020204" pitchFamily="66" charset="0"/>
                            </a:rPr>
                            <a:t>X</a:t>
                          </a:r>
                          <a:r>
                            <a:rPr lang="tr-TR" sz="2000" b="1" u="none" strike="noStrike" baseline="-25000" dirty="0">
                              <a:effectLst/>
                              <a:latin typeface="Comic Sans MS" panose="030F0702030302020204" pitchFamily="66" charset="0"/>
                            </a:rPr>
                            <a:t>i</a:t>
                          </a:r>
                          <a:endParaRPr lang="tr-TR" sz="2000" b="1" i="0" u="none" strike="noStrike" baseline="-25000" dirty="0">
                            <a:solidFill>
                              <a:srgbClr val="000000"/>
                            </a:solidFill>
                            <a:effectLst/>
                            <a:latin typeface="Comic Sans MS" panose="030F0702030302020204" pitchFamily="66" charset="0"/>
                          </a:endParaRPr>
                        </a:p>
                      </a:txBody>
                      <a:tcPr marL="9527" marR="9527" marT="9528" marB="0" anchor="b"/>
                    </a:tc>
                    <a:tc>
                      <a:txBody>
                        <a:bodyPr/>
                        <a:lstStyle/>
                        <a:p>
                          <a:pPr algn="ctr" rtl="0" fontAlgn="b"/>
                          <a:r>
                            <a:rPr lang="tr-TR" sz="2000" b="1" u="none" strike="noStrike" dirty="0">
                              <a:effectLst/>
                              <a:latin typeface="Comic Sans MS" panose="030F0702030302020204" pitchFamily="66" charset="0"/>
                            </a:rPr>
                            <a:t>|</a:t>
                          </a:r>
                          <a:r>
                            <a:rPr lang="tr-TR" sz="2000" b="1" u="none" strike="noStrike" dirty="0" err="1">
                              <a:effectLst/>
                              <a:latin typeface="Comic Sans MS" panose="030F0702030302020204" pitchFamily="66" charset="0"/>
                            </a:rPr>
                            <a:t>X</a:t>
                          </a:r>
                          <a:r>
                            <a:rPr lang="tr-TR" sz="2000" b="1" u="none" strike="noStrike" baseline="-25000" dirty="0" err="1">
                              <a:effectLst/>
                              <a:latin typeface="Comic Sans MS" panose="030F0702030302020204" pitchFamily="66" charset="0"/>
                            </a:rPr>
                            <a:t>i</a:t>
                          </a:r>
                          <a:r>
                            <a:rPr lang="tr-TR" sz="2000" b="1" u="none" strike="noStrike" dirty="0" err="1">
                              <a:effectLst/>
                              <a:latin typeface="Comic Sans MS" panose="030F0702030302020204" pitchFamily="66" charset="0"/>
                            </a:rPr>
                            <a:t>-X</a:t>
                          </a:r>
                          <a:r>
                            <a:rPr lang="tr-TR" sz="2000" b="1" u="none" strike="noStrike" baseline="-25000" dirty="0" err="1">
                              <a:effectLst/>
                              <a:latin typeface="Comic Sans MS" panose="030F0702030302020204" pitchFamily="66" charset="0"/>
                            </a:rPr>
                            <a:t>ort</a:t>
                          </a:r>
                          <a:r>
                            <a:rPr lang="tr-TR" sz="2000" b="1" u="none" strike="noStrike" dirty="0">
                              <a:effectLst/>
                              <a:latin typeface="Comic Sans MS" panose="030F0702030302020204" pitchFamily="66" charset="0"/>
                            </a:rPr>
                            <a:t>|</a:t>
                          </a:r>
                          <a:endParaRPr lang="tr-TR" sz="2000" b="1" i="0" u="none" strike="noStrike" baseline="-25000" dirty="0">
                            <a:solidFill>
                              <a:srgbClr val="000000"/>
                            </a:solidFill>
                            <a:effectLst/>
                            <a:latin typeface="Comic Sans MS" panose="030F0702030302020204" pitchFamily="66" charset="0"/>
                          </a:endParaRPr>
                        </a:p>
                      </a:txBody>
                      <a:tcPr marL="9527" marR="9527" marT="9528" marB="0" anchor="b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04176">
                    <a:tc>
                      <a:txBody>
                        <a:bodyPr/>
                        <a:lstStyle/>
                        <a:p>
                          <a:pPr algn="ctr" rtl="0" fontAlgn="b"/>
                          <a:r>
                            <a:rPr lang="tr-TR" sz="2000" b="1" i="0" u="none" strike="noStrike" dirty="0">
                              <a:solidFill>
                                <a:schemeClr val="dk1"/>
                              </a:solidFill>
                              <a:effectLst/>
                              <a:latin typeface="Comic Sans MS" panose="030F0702030302020204" pitchFamily="66" charset="0"/>
                            </a:rPr>
                            <a:t>60,44</a:t>
                          </a:r>
                          <a:endParaRPr lang="tr-TR" sz="2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mic Sans MS" panose="030F0702030302020204" pitchFamily="66" charset="0"/>
                          </a:endParaRPr>
                        </a:p>
                      </a:txBody>
                      <a:tcPr marL="9527" marR="9527" marT="9528" marB="0" anchor="b"/>
                    </a:tc>
                    <a:tc>
                      <a:txBody>
                        <a:bodyPr/>
                        <a:lstStyle/>
                        <a:p>
                          <a:pPr algn="ctr" rtl="0" fontAlgn="b"/>
                          <a:r>
                            <a:rPr lang="tr-TR" sz="2000" b="1" u="none" strike="noStrike" dirty="0">
                              <a:effectLst/>
                              <a:latin typeface="Comic Sans MS" panose="030F0702030302020204" pitchFamily="66" charset="0"/>
                            </a:rPr>
                            <a:t>0,06</a:t>
                          </a:r>
                          <a:endParaRPr lang="tr-TR" sz="2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mic Sans MS" panose="030F0702030302020204" pitchFamily="66" charset="0"/>
                          </a:endParaRPr>
                        </a:p>
                      </a:txBody>
                      <a:tcPr marL="9527" marR="9527" marT="9528" marB="0" anchor="b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04176">
                    <a:tc>
                      <a:txBody>
                        <a:bodyPr/>
                        <a:lstStyle/>
                        <a:p>
                          <a:pPr algn="ctr" rtl="0" fontAlgn="b"/>
                          <a:r>
                            <a:rPr lang="tr-TR" sz="2000" b="1" u="none" strike="noStrike" dirty="0">
                              <a:effectLst/>
                              <a:latin typeface="Comic Sans MS" panose="030F0702030302020204" pitchFamily="66" charset="0"/>
                            </a:rPr>
                            <a:t>60,30</a:t>
                          </a:r>
                          <a:endParaRPr lang="tr-TR" sz="2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mic Sans MS" panose="030F0702030302020204" pitchFamily="66" charset="0"/>
                          </a:endParaRPr>
                        </a:p>
                      </a:txBody>
                      <a:tcPr marL="9527" marR="9527" marT="9528" marB="0" anchor="b"/>
                    </a:tc>
                    <a:tc>
                      <a:txBody>
                        <a:bodyPr/>
                        <a:lstStyle/>
                        <a:p>
                          <a:pPr algn="ctr" rtl="0" fontAlgn="b"/>
                          <a:r>
                            <a:rPr lang="tr-TR" sz="2000" b="1" u="none" strike="noStrike" dirty="0">
                              <a:effectLst/>
                              <a:latin typeface="Comic Sans MS" panose="030F0702030302020204" pitchFamily="66" charset="0"/>
                            </a:rPr>
                            <a:t>0,20</a:t>
                          </a:r>
                          <a:endParaRPr lang="tr-TR" sz="2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mic Sans MS" panose="030F0702030302020204" pitchFamily="66" charset="0"/>
                          </a:endParaRPr>
                        </a:p>
                      </a:txBody>
                      <a:tcPr marL="9527" marR="9527" marT="9528" marB="0" anchor="b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04176">
                    <a:tc>
                      <a:txBody>
                        <a:bodyPr/>
                        <a:lstStyle/>
                        <a:p>
                          <a:pPr algn="ctr" rtl="0" fontAlgn="b"/>
                          <a:r>
                            <a:rPr lang="tr-TR" sz="2000" b="1" u="none" strike="noStrike" dirty="0">
                              <a:effectLst/>
                              <a:latin typeface="Comic Sans MS" panose="030F0702030302020204" pitchFamily="66" charset="0"/>
                            </a:rPr>
                            <a:t>60,72</a:t>
                          </a:r>
                          <a:endParaRPr lang="tr-TR" sz="2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mic Sans MS" panose="030F0702030302020204" pitchFamily="66" charset="0"/>
                          </a:endParaRPr>
                        </a:p>
                      </a:txBody>
                      <a:tcPr marL="9527" marR="9527" marT="9528" marB="0" anchor="b"/>
                    </a:tc>
                    <a:tc>
                      <a:txBody>
                        <a:bodyPr/>
                        <a:lstStyle/>
                        <a:p>
                          <a:pPr algn="ctr" rtl="0" fontAlgn="b"/>
                          <a:r>
                            <a:rPr lang="tr-TR" sz="2000" b="1" u="none" strike="noStrike" dirty="0">
                              <a:effectLst/>
                              <a:latin typeface="Comic Sans MS" panose="030F0702030302020204" pitchFamily="66" charset="0"/>
                            </a:rPr>
                            <a:t>0,22</a:t>
                          </a:r>
                          <a:endParaRPr lang="tr-TR" sz="2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mic Sans MS" panose="030F0702030302020204" pitchFamily="66" charset="0"/>
                          </a:endParaRPr>
                        </a:p>
                      </a:txBody>
                      <a:tcPr marL="9527" marR="9527" marT="9528" marB="0" anchor="b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504176">
                    <a:tc>
                      <a:txBody>
                        <a:bodyPr/>
                        <a:lstStyle/>
                        <a:p>
                          <a:pPr algn="ctr" rtl="0" fontAlgn="b"/>
                          <a:r>
                            <a:rPr lang="tr-TR" sz="2000" b="1" u="none" strike="noStrike" dirty="0">
                              <a:effectLst/>
                              <a:latin typeface="Comic Sans MS" panose="030F0702030302020204" pitchFamily="66" charset="0"/>
                            </a:rPr>
                            <a:t>60,54</a:t>
                          </a:r>
                          <a:endParaRPr lang="tr-TR" sz="2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mic Sans MS" panose="030F0702030302020204" pitchFamily="66" charset="0"/>
                          </a:endParaRPr>
                        </a:p>
                      </a:txBody>
                      <a:tcPr marL="9527" marR="9527" marT="9528" marB="0" anchor="b"/>
                    </a:tc>
                    <a:tc>
                      <a:txBody>
                        <a:bodyPr/>
                        <a:lstStyle/>
                        <a:p>
                          <a:pPr algn="ctr" rtl="0" fontAlgn="b"/>
                          <a:r>
                            <a:rPr lang="tr-TR" sz="2000" b="1" u="none" strike="noStrike" dirty="0">
                              <a:effectLst/>
                              <a:latin typeface="Comic Sans MS" panose="030F0702030302020204" pitchFamily="66" charset="0"/>
                            </a:rPr>
                            <a:t>0,04</a:t>
                          </a:r>
                          <a:endParaRPr lang="tr-TR" sz="2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mic Sans MS" panose="030F0702030302020204" pitchFamily="66" charset="0"/>
                          </a:endParaRPr>
                        </a:p>
                      </a:txBody>
                      <a:tcPr marL="9527" marR="9527" marT="9528" marB="0" anchor="b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504176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2000" b="1" u="none" strike="noStrike" dirty="0" err="1">
                              <a:effectLst/>
                              <a:latin typeface="Comic Sans MS" panose="030F0702030302020204" pitchFamily="66" charset="0"/>
                            </a:rPr>
                            <a:t>X</a:t>
                          </a:r>
                          <a:r>
                            <a:rPr lang="tr-TR" sz="2000" b="1" u="none" strike="noStrike" baseline="-25000" dirty="0" err="1">
                              <a:effectLst/>
                              <a:latin typeface="Comic Sans MS" panose="030F0702030302020204" pitchFamily="66" charset="0"/>
                            </a:rPr>
                            <a:t>ort</a:t>
                          </a:r>
                          <a:r>
                            <a:rPr lang="tr-TR" sz="2000" b="1" u="none" strike="noStrike" dirty="0">
                              <a:effectLst/>
                              <a:latin typeface="Comic Sans MS" panose="030F0702030302020204" pitchFamily="66" charset="0"/>
                            </a:rPr>
                            <a:t> = 60,50</a:t>
                          </a:r>
                          <a:endParaRPr lang="tr-TR" sz="2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mic Sans MS" panose="030F0702030302020204" pitchFamily="66" charset="0"/>
                          </a:endParaRPr>
                        </a:p>
                      </a:txBody>
                      <a:tcPr marL="9527" marR="9527" marT="9528" marB="0" anchor="b"/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 marL="9527" marR="9527" marT="9528" marB="0" anchor="b">
                        <a:blipFill>
                          <a:blip r:embed="rId3"/>
                          <a:stretch>
                            <a:fillRect l="-100287" t="-501205" r="-573" b="-15662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72288253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165200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altLang="tr-TR" sz="3600" b="1" dirty="0">
                <a:solidFill>
                  <a:schemeClr val="tx2"/>
                </a:solidFill>
              </a:rPr>
              <a:t>Standart Sapma</a:t>
            </a:r>
            <a:endParaRPr lang="en-GB" altLang="tr-TR" sz="3600" b="1" dirty="0">
              <a:solidFill>
                <a:schemeClr val="tx2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Standart sapma </a:t>
            </a:r>
            <a:r>
              <a:rPr lang="tr-TR" altLang="tr-TR" sz="2800" dirty="0">
                <a:solidFill>
                  <a:srgbClr val="0070C0"/>
                </a:solidFill>
              </a:rPr>
              <a:t>verilerin dağılımını </a:t>
            </a:r>
            <a:r>
              <a:rPr lang="tr-TR" altLang="tr-TR" sz="2800" dirty="0">
                <a:solidFill>
                  <a:schemeClr val="tx2"/>
                </a:solidFill>
              </a:rPr>
              <a:t>gösterir</a:t>
            </a:r>
            <a:r>
              <a:rPr lang="en-GB" altLang="tr-TR" sz="2800" dirty="0">
                <a:solidFill>
                  <a:schemeClr val="tx2"/>
                </a:solidFill>
              </a:rPr>
              <a:t>.</a:t>
            </a:r>
            <a:endParaRPr lang="tr-TR" altLang="tr-TR" sz="28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Numunenin standart sapması (sınırlı bir data serisi için</a:t>
            </a:r>
            <a:r>
              <a:rPr lang="en-GB" altLang="tr-TR" sz="2800" dirty="0">
                <a:solidFill>
                  <a:schemeClr val="tx2"/>
                </a:solidFill>
              </a:rPr>
              <a:t>) </a:t>
            </a:r>
            <a:r>
              <a:rPr lang="en-GB" altLang="tr-TR" sz="2800" i="1" dirty="0">
                <a:solidFill>
                  <a:schemeClr val="tx2"/>
                </a:solidFill>
              </a:rPr>
              <a:t>s</a:t>
            </a:r>
            <a:r>
              <a:rPr lang="tr-TR" altLang="tr-TR" sz="2800" i="1" dirty="0">
                <a:solidFill>
                  <a:schemeClr val="tx2"/>
                </a:solidFill>
              </a:rPr>
              <a:t> </a:t>
            </a:r>
            <a:r>
              <a:rPr lang="tr-TR" altLang="tr-TR" sz="2800" dirty="0">
                <a:solidFill>
                  <a:schemeClr val="tx2"/>
                </a:solidFill>
              </a:rPr>
              <a:t>ile verilir</a:t>
            </a:r>
            <a:r>
              <a:rPr lang="tr-TR" altLang="tr-TR" sz="2800" i="1" dirty="0">
                <a:solidFill>
                  <a:schemeClr val="tx2"/>
                </a:solidFill>
              </a:rPr>
              <a:t>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  <a:buNone/>
            </a:pPr>
            <a:endParaRPr lang="tr-TR" altLang="tr-TR" sz="2800" i="1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en-GB" altLang="tr-TR" sz="2800" dirty="0" err="1">
                <a:solidFill>
                  <a:schemeClr val="tx2"/>
                </a:solidFill>
              </a:rPr>
              <a:t>Relati</a:t>
            </a:r>
            <a:r>
              <a:rPr lang="tr-TR" altLang="tr-TR" sz="2800" dirty="0">
                <a:solidFill>
                  <a:schemeClr val="tx2"/>
                </a:solidFill>
              </a:rPr>
              <a:t>f</a:t>
            </a:r>
            <a:r>
              <a:rPr lang="en-GB" altLang="tr-TR" sz="2800" dirty="0">
                <a:solidFill>
                  <a:schemeClr val="tx2"/>
                </a:solidFill>
              </a:rPr>
              <a:t> standard </a:t>
            </a:r>
            <a:r>
              <a:rPr lang="tr-TR" altLang="tr-TR" sz="2800" dirty="0">
                <a:solidFill>
                  <a:schemeClr val="tx2"/>
                </a:solidFill>
              </a:rPr>
              <a:t>sapma</a:t>
            </a:r>
            <a:r>
              <a:rPr lang="en-GB" altLang="tr-TR" sz="2800" dirty="0">
                <a:solidFill>
                  <a:schemeClr val="tx2"/>
                </a:solidFill>
              </a:rPr>
              <a:t> (RSD) (%)</a:t>
            </a: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6185930"/>
              </p:ext>
            </p:extLst>
          </p:nvPr>
        </p:nvGraphicFramePr>
        <p:xfrm>
          <a:off x="6621463" y="2968625"/>
          <a:ext cx="2362200" cy="1444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990642" imgH="571500" progId="Equation.3">
                  <p:embed/>
                </p:oleObj>
              </mc:Choice>
              <mc:Fallback>
                <p:oleObj name="Equation" r:id="rId3" imgW="990642" imgH="571500" progId="Equation.3">
                  <p:embed/>
                  <p:pic>
                    <p:nvPicPr>
                      <p:cNvPr id="1741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100000"/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1463" y="2968625"/>
                        <a:ext cx="2362200" cy="1444625"/>
                      </a:xfrm>
                      <a:prstGeom prst="rect">
                        <a:avLst/>
                      </a:prstGeom>
                      <a:solidFill>
                        <a:srgbClr val="C00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41636"/>
              </p:ext>
            </p:extLst>
          </p:nvPr>
        </p:nvGraphicFramePr>
        <p:xfrm>
          <a:off x="3880853" y="5213956"/>
          <a:ext cx="3200400" cy="1377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914400" imgH="393700" progId="Equation.3">
                  <p:embed/>
                </p:oleObj>
              </mc:Choice>
              <mc:Fallback>
                <p:oleObj name="Equation" r:id="rId5" imgW="914400" imgH="393700" progId="Equation.3">
                  <p:embed/>
                  <p:pic>
                    <p:nvPicPr>
                      <p:cNvPr id="17413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100000"/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0853" y="5213956"/>
                        <a:ext cx="3200400" cy="1377950"/>
                      </a:xfrm>
                      <a:prstGeom prst="rect">
                        <a:avLst/>
                      </a:prstGeom>
                      <a:solidFill>
                        <a:srgbClr val="C00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01745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sz="3600" b="1" dirty="0">
                <a:solidFill>
                  <a:schemeClr val="tx2"/>
                </a:solidFill>
                <a:cs typeface="Arial" panose="020B0604020202020204" pitchFamily="34" charset="0"/>
              </a:rPr>
              <a:t>Haftalara</a:t>
            </a:r>
            <a:r>
              <a:rPr lang="tr-TR" sz="3600" b="1" dirty="0">
                <a:solidFill>
                  <a:schemeClr val="tx2"/>
                </a:solidFill>
              </a:rPr>
              <a:t> Göre Ders Konuları </a:t>
            </a:r>
            <a:endParaRPr lang="tr-TR" sz="3600" dirty="0">
              <a:solidFill>
                <a:schemeClr val="tx2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3"/>
            <a:ext cx="9982200" cy="5179593"/>
          </a:xfrm>
        </p:spPr>
        <p:txBody>
          <a:bodyPr>
            <a:normAutofit/>
          </a:bodyPr>
          <a:lstStyle/>
          <a:p>
            <a:pPr marL="514350" indent="-514350" algn="l" rtl="0">
              <a:buFont typeface="+mj-lt"/>
              <a:buAutoNum type="arabicPeriod"/>
            </a:pPr>
            <a:r>
              <a:rPr lang="tr-TR" sz="2900" dirty="0">
                <a:solidFill>
                  <a:schemeClr val="tx2"/>
                </a:solidFill>
                <a:latin typeface="Arial" panose="020B0604020202020204" pitchFamily="34" charset="0"/>
              </a:rPr>
              <a:t>Analitik ve Deneysel Verilerin Değerlendirilmesi</a:t>
            </a:r>
            <a:endParaRPr lang="ar-SY" sz="2900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tr-TR" sz="2900" dirty="0">
                <a:solidFill>
                  <a:schemeClr val="tx2"/>
                </a:solidFill>
                <a:latin typeface="Arial" panose="020B0604020202020204" pitchFamily="34" charset="0"/>
              </a:rPr>
              <a:t>Borularda Akış ve Basınç Düşmesi 	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tr-TR" sz="2900" dirty="0">
                <a:solidFill>
                  <a:schemeClr val="tx2"/>
                </a:solidFill>
                <a:latin typeface="Arial" panose="020B0604020202020204" pitchFamily="34" charset="0"/>
              </a:rPr>
              <a:t>Akışkan Yatak 	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tr-TR" sz="2900" dirty="0">
                <a:solidFill>
                  <a:schemeClr val="tx2"/>
                </a:solidFill>
                <a:latin typeface="Arial" panose="020B0604020202020204" pitchFamily="34" charset="0"/>
              </a:rPr>
              <a:t>Kurutma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tr-TR" sz="2900" dirty="0">
                <a:solidFill>
                  <a:schemeClr val="tx2"/>
                </a:solidFill>
                <a:latin typeface="Arial" panose="020B0604020202020204" pitchFamily="34" charset="0"/>
              </a:rPr>
              <a:t>Soğutma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tr-TR" sz="2900" dirty="0">
                <a:solidFill>
                  <a:schemeClr val="tx2"/>
                </a:solidFill>
                <a:latin typeface="Arial" panose="020B0604020202020204" pitchFamily="34" charset="0"/>
              </a:rPr>
              <a:t>Donma</a:t>
            </a:r>
          </a:p>
        </p:txBody>
      </p:sp>
    </p:spTree>
    <p:extLst>
      <p:ext uri="{BB962C8B-B14F-4D97-AF65-F5344CB8AC3E}">
        <p14:creationId xmlns:p14="http://schemas.microsoft.com/office/powerpoint/2010/main" val="869303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/>
            <a:r>
              <a:rPr lang="tr-TR" altLang="tr-TR" sz="3600" b="1" dirty="0">
                <a:solidFill>
                  <a:schemeClr val="tx2"/>
                </a:solidFill>
              </a:rPr>
              <a:t>Örnek</a:t>
            </a:r>
            <a:endParaRPr lang="en-GB" altLang="tr-TR" sz="3600" b="1" dirty="0">
              <a:solidFill>
                <a:schemeClr val="tx2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920916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tr-TR" altLang="tr-TR" sz="2800" dirty="0">
                <a:solidFill>
                  <a:srgbClr val="000000"/>
                </a:solidFill>
              </a:rPr>
              <a:t>Aşağıdaki ölçümlerin standart sapmasını hesaplayınız.</a:t>
            </a:r>
          </a:p>
          <a:p>
            <a:pPr algn="l" rtl="0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tr-TR" altLang="tr-TR" sz="2800" dirty="0">
                <a:solidFill>
                  <a:srgbClr val="000000"/>
                </a:solidFill>
              </a:rPr>
              <a:t>10,5 – 9,9 – 9,5 – 10,4 – 9,6 -11,5 – 9,0 – 10,0 – 10,5 – 9,0 – 10,1</a:t>
            </a:r>
          </a:p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endParaRPr lang="tr-TR" altLang="tr-TR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30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/>
            <a:r>
              <a:rPr lang="tr-TR" altLang="tr-TR" sz="4000" dirty="0">
                <a:latin typeface="Comic Sans MS" panose="030F0702030302020204" pitchFamily="66" charset="0"/>
              </a:rPr>
              <a:t>Örnek</a:t>
            </a:r>
            <a:endParaRPr lang="en-GB" altLang="tr-TR" sz="40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İçerik Yer Tutucusu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586340828"/>
                  </p:ext>
                </p:extLst>
              </p:nvPr>
            </p:nvGraphicFramePr>
            <p:xfrm>
              <a:off x="1104900" y="83021"/>
              <a:ext cx="6163806" cy="6614351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3081903">
                      <a:extLst>
                        <a:ext uri="{9D8B030D-6E8A-4147-A177-3AD203B41FA5}">
                          <a16:colId xmlns:a16="http://schemas.microsoft.com/office/drawing/2014/main" val="104957910"/>
                        </a:ext>
                      </a:extLst>
                    </a:gridCol>
                    <a:gridCol w="3081903">
                      <a:extLst>
                        <a:ext uri="{9D8B030D-6E8A-4147-A177-3AD203B41FA5}">
                          <a16:colId xmlns:a16="http://schemas.microsoft.com/office/drawing/2014/main" val="1464993644"/>
                        </a:ext>
                      </a:extLst>
                    </a:gridCol>
                  </a:tblGrid>
                  <a:tr h="450076"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400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x</a:t>
                          </a:r>
                          <a:r>
                            <a:rPr lang="tr-TR" sz="2400" kern="1200" baseline="-2500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i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tr-TR" sz="2400" i="1" kern="1200" baseline="0" smtClean="0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lang="tr-TR" sz="2400" kern="1200" baseline="0" smtClean="0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(</m:t>
                                    </m:r>
                                    <m:sSub>
                                      <m:sSubPr>
                                        <m:ctrlPr>
                                          <a:rPr lang="tr-TR" sz="2400" i="1" kern="1200" baseline="0" smtClean="0">
                                            <a:solidFill>
                                              <a:schemeClr val="dk1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tr-TR" sz="2400" kern="1200" baseline="0" smtClean="0">
                                            <a:solidFill>
                                              <a:schemeClr val="dk1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𝒙</m:t>
                                        </m:r>
                                      </m:e>
                                      <m:sub>
                                        <m:r>
                                          <a:rPr lang="tr-TR" sz="2400" kern="1200" baseline="0" smtClean="0">
                                            <a:solidFill>
                                              <a:schemeClr val="dk1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𝒊</m:t>
                                        </m:r>
                                      </m:sub>
                                    </m:sSub>
                                    <m:r>
                                      <a:rPr lang="tr-TR" sz="2400" kern="1200" baseline="0" smtClean="0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−</m:t>
                                    </m:r>
                                    <m:acc>
                                      <m:accPr>
                                        <m:chr m:val="̅"/>
                                        <m:ctrlPr>
                                          <a:rPr lang="tr-TR" sz="2400" i="1" kern="1200" baseline="0" smtClean="0">
                                            <a:solidFill>
                                              <a:schemeClr val="dk1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tr-TR" sz="2400" kern="1200" baseline="0" smtClean="0">
                                            <a:solidFill>
                                              <a:schemeClr val="dk1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𝒙</m:t>
                                        </m:r>
                                      </m:e>
                                    </m:acc>
                                    <m:r>
                                      <a:rPr lang="tr-TR" sz="2400" kern="1200" baseline="0" smtClean="0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tr-TR" sz="2400" kern="1200" baseline="0" smtClean="0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tr-TR" sz="2400" kern="1200" baseline="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307932237"/>
                      </a:ext>
                    </a:extLst>
                  </a:tr>
                  <a:tr h="442094"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400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10,5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400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0,25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128857728"/>
                      </a:ext>
                    </a:extLst>
                  </a:tr>
                  <a:tr h="442094"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400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9,9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400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0,01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814565322"/>
                      </a:ext>
                    </a:extLst>
                  </a:tr>
                  <a:tr h="442094"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400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9,5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400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0,25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349767601"/>
                      </a:ext>
                    </a:extLst>
                  </a:tr>
                  <a:tr h="442094"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400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10,4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400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0,16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1635799"/>
                      </a:ext>
                    </a:extLst>
                  </a:tr>
                  <a:tr h="442094"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400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9,6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400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0,16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83597719"/>
                      </a:ext>
                    </a:extLst>
                  </a:tr>
                  <a:tr h="442094"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400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11,5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400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2,25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306643183"/>
                      </a:ext>
                    </a:extLst>
                  </a:tr>
                  <a:tr h="442094"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400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9,0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400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1,00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734899391"/>
                      </a:ext>
                    </a:extLst>
                  </a:tr>
                  <a:tr h="442094"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400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10,0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400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0,00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65211912"/>
                      </a:ext>
                    </a:extLst>
                  </a:tr>
                  <a:tr h="442094"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400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10,5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400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0,25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35401524"/>
                      </a:ext>
                    </a:extLst>
                  </a:tr>
                  <a:tr h="442094"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400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9,0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400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1,00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211116072"/>
                      </a:ext>
                    </a:extLst>
                  </a:tr>
                  <a:tr h="442094"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400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10,1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400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0,01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966319134"/>
                      </a:ext>
                    </a:extLst>
                  </a:tr>
                  <a:tr h="1089296"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̅"/>
                                    <m:ctrlPr>
                                      <a:rPr lang="tr-TR" sz="2400" i="1" kern="1200" baseline="0" smtClean="0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accPr>
                                  <m:e>
                                    <m:r>
                                      <a:rPr lang="tr-TR" sz="2400" b="0" i="1" kern="1200" baseline="0" smtClean="0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𝑥</m:t>
                                    </m:r>
                                  </m:e>
                                </m:acc>
                                <m:r>
                                  <a:rPr lang="tr-TR" sz="2400" b="0" i="1" kern="1200" baseline="0" smtClean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=10,0</m:t>
                                </m:r>
                              </m:oMath>
                            </m:oMathPara>
                          </a14:m>
                          <a:endParaRPr lang="tr-TR" sz="2400" kern="1200" baseline="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nary>
                                  <m:naryPr>
                                    <m:chr m:val="∑"/>
                                    <m:ctrlPr>
                                      <a:rPr lang="tr-TR" sz="2400" i="1" kern="1200" baseline="0" smtClean="0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naryPr>
                                  <m:sub>
                                    <m:r>
                                      <m:rPr>
                                        <m:brk m:alnAt="23"/>
                                      </m:rPr>
                                      <a:rPr lang="tr-TR" sz="2400" b="0" i="1" kern="1200" baseline="0" smtClean="0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𝑖</m:t>
                                    </m:r>
                                    <m:r>
                                      <a:rPr lang="tr-TR" sz="2400" b="0" i="1" kern="1200" baseline="0" smtClean="0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=</m:t>
                                    </m:r>
                                    <m:r>
                                      <m:rPr>
                                        <m:brk m:alnAt="23"/>
                                      </m:rPr>
                                      <a:rPr lang="tr-TR" sz="2400" b="0" i="1" kern="1200" baseline="0" smtClean="0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tr-TR" sz="2400" b="0" i="1" kern="1200" baseline="0" smtClean="0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10</m:t>
                                    </m:r>
                                  </m:sup>
                                  <m:e>
                                    <m:sSup>
                                      <m:sSupPr>
                                        <m:ctrlPr>
                                          <a:rPr lang="tr-TR" sz="2400" i="1" kern="1200" baseline="0" smtClean="0">
                                            <a:solidFill>
                                              <a:schemeClr val="dk1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tr-TR" sz="2400" kern="1200" baseline="0" smtClean="0">
                                            <a:solidFill>
                                              <a:schemeClr val="dk1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(</m:t>
                                        </m:r>
                                        <m:sSub>
                                          <m:sSubPr>
                                            <m:ctrlPr>
                                              <a:rPr lang="tr-TR" sz="2400" i="1" kern="1200" baseline="0" smtClean="0">
                                                <a:solidFill>
                                                  <a:schemeClr val="dk1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tr-TR" sz="2400" kern="1200" baseline="0" smtClean="0">
                                                <a:solidFill>
                                                  <a:schemeClr val="dk1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𝒙</m:t>
                                            </m:r>
                                          </m:e>
                                          <m:sub>
                                            <m:r>
                                              <a:rPr lang="tr-TR" sz="2400" kern="1200" baseline="0" smtClean="0">
                                                <a:solidFill>
                                                  <a:schemeClr val="dk1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𝒊</m:t>
                                            </m:r>
                                          </m:sub>
                                        </m:sSub>
                                        <m:r>
                                          <a:rPr lang="tr-TR" sz="2400" kern="1200" baseline="0" smtClean="0">
                                            <a:solidFill>
                                              <a:schemeClr val="dk1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−</m:t>
                                        </m:r>
                                        <m:acc>
                                          <m:accPr>
                                            <m:chr m:val="̅"/>
                                            <m:ctrlPr>
                                              <a:rPr lang="tr-TR" sz="2400" i="1" kern="1200" baseline="0" smtClean="0">
                                                <a:solidFill>
                                                  <a:schemeClr val="dk1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tr-TR" sz="2400" kern="1200" baseline="0" smtClean="0">
                                                <a:solidFill>
                                                  <a:schemeClr val="dk1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𝒙</m:t>
                                            </m:r>
                                          </m:e>
                                        </m:acc>
                                        <m:r>
                                          <a:rPr lang="tr-TR" sz="2400" kern="1200" baseline="0" smtClean="0">
                                            <a:solidFill>
                                              <a:schemeClr val="dk1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)</m:t>
                                        </m:r>
                                      </m:e>
                                      <m:sup>
                                        <m:r>
                                          <a:rPr lang="tr-TR" sz="2400" kern="1200" baseline="0" smtClean="0">
                                            <a:solidFill>
                                              <a:schemeClr val="dk1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𝟐</m:t>
                                        </m:r>
                                      </m:sup>
                                    </m:sSup>
                                    <m:r>
                                      <a:rPr lang="tr-TR" sz="2400" b="0" i="1" kern="1200" baseline="0" smtClean="0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=5,34</m:t>
                                    </m:r>
                                  </m:e>
                                </m:nary>
                              </m:oMath>
                            </m:oMathPara>
                          </a14:m>
                          <a:endParaRPr lang="tr-TR" sz="2400" kern="1200" baseline="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54708732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İçerik Yer Tutucusu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586340828"/>
                  </p:ext>
                </p:extLst>
              </p:nvPr>
            </p:nvGraphicFramePr>
            <p:xfrm>
              <a:off x="1104900" y="83021"/>
              <a:ext cx="6163806" cy="6614351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3081903">
                      <a:extLst>
                        <a:ext uri="{9D8B030D-6E8A-4147-A177-3AD203B41FA5}">
                          <a16:colId xmlns:a16="http://schemas.microsoft.com/office/drawing/2014/main" val="104957910"/>
                        </a:ext>
                      </a:extLst>
                    </a:gridCol>
                    <a:gridCol w="3081903">
                      <a:extLst>
                        <a:ext uri="{9D8B030D-6E8A-4147-A177-3AD203B41FA5}">
                          <a16:colId xmlns:a16="http://schemas.microsoft.com/office/drawing/2014/main" val="1464993644"/>
                        </a:ext>
                      </a:extLst>
                    </a:gridCol>
                  </a:tblGrid>
                  <a:tr h="465455"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400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x</a:t>
                          </a:r>
                          <a:r>
                            <a:rPr lang="tr-TR" sz="2400" kern="1200" baseline="-2500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i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00198" t="-9211" r="-791" b="-13315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07932237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400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10,5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400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0,25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128857728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400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9,9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400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0,01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814565322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400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9,5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400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0,25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349767601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400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10,4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400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0,16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1635799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400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9,6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400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0,16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83597719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400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11,5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400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2,25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306643183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400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9,0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400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1,00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734899391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400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10,0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400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0,00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65211912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400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10,5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400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0,25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35401524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400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9,0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400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1,00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211116072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400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10,1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400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0,01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966319134"/>
                      </a:ext>
                    </a:extLst>
                  </a:tr>
                  <a:tr h="1119696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98" t="-494022" r="-100791" b="-1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00198" t="-494022" r="-791" b="-10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4708732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Object 2"/>
              <p:cNvSpPr txBox="1"/>
              <p:nvPr/>
            </p:nvSpPr>
            <p:spPr bwMode="auto">
              <a:xfrm>
                <a:off x="6834188" y="2305049"/>
                <a:ext cx="4997450" cy="3241307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tr-TR" sz="32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tr-TR" sz="32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tr-TR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tr-TR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ctrlPr>
                                    <a:rPr lang="tr-TR" sz="32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tr-TR" sz="32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tr-TR" sz="32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tr-TR" sz="32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sup>
                                <m:e>
                                  <m:sSup>
                                    <m:sSupPr>
                                      <m:ctrlPr>
                                        <a:rPr lang="tr-TR" sz="3200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tr-TR" sz="3200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tr-TR" sz="3200" i="1">
                                                  <a:solidFill>
                                                    <a:schemeClr val="bg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tr-TR" sz="3200" i="1">
                                                  <a:solidFill>
                                                    <a:schemeClr val="bg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𝑥</m:t>
                                              </m:r>
                                            </m:e>
                                            <m:sub>
                                              <m:r>
                                                <a:rPr lang="tr-TR" sz="3200" i="1">
                                                  <a:solidFill>
                                                    <a:schemeClr val="bg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  <m:r>
                                            <a:rPr lang="tr-TR" sz="3200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acc>
                                            <m:accPr>
                                              <m:chr m:val="̄"/>
                                              <m:ctrlPr>
                                                <a:rPr lang="tr-TR" sz="3200" i="1">
                                                  <a:solidFill>
                                                    <a:schemeClr val="bg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tr-TR" sz="3200" i="1">
                                                  <a:solidFill>
                                                    <a:schemeClr val="bg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𝑥</m:t>
                                              </m:r>
                                            </m:e>
                                          </m:acc>
                                        </m:e>
                                      </m:d>
                                    </m:e>
                                    <m:sup>
                                      <m:r>
                                        <a:rPr lang="tr-TR" sz="3200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nary>
                            </m:num>
                            <m:den>
                              <m:r>
                                <a:rPr lang="tr-TR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tr-TR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</m:e>
                      </m:rad>
                      <m:r>
                        <a:rPr lang="tr-TR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tr-TR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tr-TR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r>
                                <a:rPr lang="tr-TR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34</m:t>
                              </m:r>
                            </m:num>
                            <m:den>
                              <m:r>
                                <a:rPr lang="tr-TR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11−1</m:t>
                              </m:r>
                            </m:den>
                          </m:f>
                        </m:e>
                      </m:rad>
                      <m:r>
                        <a:rPr lang="tr-TR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  <m:r>
                        <a:rPr lang="tr-TR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73</m:t>
                      </m:r>
                    </m:oMath>
                  </m:oMathPara>
                </a14:m>
                <a:endParaRPr lang="tr-TR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Object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34188" y="2305049"/>
                <a:ext cx="4997450" cy="324130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8246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altLang="tr-TR" sz="3600" b="1" dirty="0">
                <a:solidFill>
                  <a:srgbClr val="FF0000"/>
                </a:solidFill>
              </a:rPr>
              <a:t>Ölçüm Güven Aralığı</a:t>
            </a: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920916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rgbClr val="7030A0"/>
                </a:solidFill>
              </a:rPr>
              <a:t>Standart sapmanın </a:t>
            </a:r>
            <a:r>
              <a:rPr lang="tr-TR" altLang="tr-TR" sz="2800" dirty="0">
                <a:solidFill>
                  <a:srgbClr val="000000"/>
                </a:solidFill>
              </a:rPr>
              <a:t>hesaplanması analiz </a:t>
            </a:r>
            <a:r>
              <a:rPr lang="tr-TR" altLang="tr-TR" sz="2800" dirty="0">
                <a:solidFill>
                  <a:srgbClr val="00B050"/>
                </a:solidFill>
              </a:rPr>
              <a:t>sonucunun doğrululuğu </a:t>
            </a:r>
            <a:r>
              <a:rPr lang="tr-TR" altLang="tr-TR" sz="2800" dirty="0">
                <a:solidFill>
                  <a:srgbClr val="000000"/>
                </a:solidFill>
              </a:rPr>
              <a:t>hakkında bir </a:t>
            </a:r>
            <a:r>
              <a:rPr lang="tr-TR" altLang="tr-TR" sz="2800" dirty="0">
                <a:solidFill>
                  <a:srgbClr val="FF0000"/>
                </a:solidFill>
              </a:rPr>
              <a:t>tahmin yapmayı </a:t>
            </a:r>
            <a:r>
              <a:rPr lang="tr-TR" altLang="tr-TR" sz="2800" dirty="0">
                <a:solidFill>
                  <a:srgbClr val="000000"/>
                </a:solidFill>
              </a:rPr>
              <a:t>sağlarsa da bulunan </a:t>
            </a:r>
            <a:r>
              <a:rPr lang="tr-TR" altLang="tr-TR" sz="2800" dirty="0">
                <a:solidFill>
                  <a:srgbClr val="0070C0"/>
                </a:solidFill>
              </a:rPr>
              <a:t>ortalama değer </a:t>
            </a:r>
            <a:r>
              <a:rPr lang="tr-TR" altLang="tr-TR" sz="2800" dirty="0">
                <a:solidFill>
                  <a:srgbClr val="C00000"/>
                </a:solidFill>
              </a:rPr>
              <a:t>gerçek değere </a:t>
            </a:r>
            <a:r>
              <a:rPr lang="tr-TR" altLang="tr-TR" sz="2800" dirty="0">
                <a:solidFill>
                  <a:srgbClr val="000000"/>
                </a:solidFill>
              </a:rPr>
              <a:t>ne kadar yakın olduğunu bilinmez. 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rgbClr val="000000"/>
                </a:solidFill>
              </a:rPr>
              <a:t>Bu nedenle sonucun </a:t>
            </a:r>
            <a:r>
              <a:rPr lang="tr-TR" altLang="tr-TR" sz="2800" b="1" dirty="0">
                <a:solidFill>
                  <a:srgbClr val="7030A0"/>
                </a:solidFill>
              </a:rPr>
              <a:t>doğruluğu</a:t>
            </a:r>
            <a:r>
              <a:rPr lang="tr-TR" altLang="tr-TR" sz="2800" dirty="0">
                <a:solidFill>
                  <a:srgbClr val="000000"/>
                </a:solidFill>
              </a:rPr>
              <a:t> hakkında </a:t>
            </a:r>
            <a:r>
              <a:rPr lang="tr-TR" altLang="tr-TR" sz="2800" dirty="0">
                <a:solidFill>
                  <a:srgbClr val="FF0000"/>
                </a:solidFill>
              </a:rPr>
              <a:t>deneysel ve matematiksel</a:t>
            </a:r>
            <a:r>
              <a:rPr lang="tr-TR" altLang="tr-TR" sz="2800" dirty="0">
                <a:solidFill>
                  <a:srgbClr val="000000"/>
                </a:solidFill>
              </a:rPr>
              <a:t> olmak üzere iki yolla daha tahminde bulunulabilir. </a:t>
            </a:r>
          </a:p>
        </p:txBody>
      </p:sp>
    </p:spTree>
    <p:extLst>
      <p:ext uri="{BB962C8B-B14F-4D97-AF65-F5344CB8AC3E}">
        <p14:creationId xmlns:p14="http://schemas.microsoft.com/office/powerpoint/2010/main" val="15205419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A3A29626-3851-4352-84BD-EFB696B199EC}"/>
              </a:ext>
            </a:extLst>
          </p:cNvPr>
          <p:cNvSpPr txBox="1">
            <a:spLocks/>
          </p:cNvSpPr>
          <p:nvPr/>
        </p:nvSpPr>
        <p:spPr>
          <a:xfrm>
            <a:off x="1104900" y="360000"/>
            <a:ext cx="9982200" cy="562651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0">
              <a:lnSpc>
                <a:spcPct val="150000"/>
              </a:lnSpc>
              <a:spcBef>
                <a:spcPts val="1200"/>
              </a:spcBef>
            </a:pPr>
            <a:r>
              <a:rPr lang="tr-TR" altLang="tr-TR" sz="2800" b="1" dirty="0">
                <a:solidFill>
                  <a:srgbClr val="0070C0"/>
                </a:solidFill>
              </a:rPr>
              <a:t>Matematiksel yöntemde </a:t>
            </a:r>
            <a:r>
              <a:rPr lang="tr-TR" altLang="tr-TR" sz="2800" dirty="0">
                <a:solidFill>
                  <a:schemeClr val="tx2"/>
                </a:solidFill>
              </a:rPr>
              <a:t>ise, </a:t>
            </a:r>
            <a:r>
              <a:rPr lang="tr-TR" altLang="tr-TR" sz="2800" dirty="0">
                <a:solidFill>
                  <a:srgbClr val="00B050"/>
                </a:solidFill>
              </a:rPr>
              <a:t>gerçek</a:t>
            </a:r>
            <a:r>
              <a:rPr lang="tr-TR" altLang="tr-TR" sz="2800" dirty="0">
                <a:solidFill>
                  <a:schemeClr val="tx2"/>
                </a:solidFill>
              </a:rPr>
              <a:t> değerin </a:t>
            </a:r>
            <a:r>
              <a:rPr lang="tr-TR" altLang="tr-TR" sz="2800" dirty="0">
                <a:solidFill>
                  <a:srgbClr val="FF0000"/>
                </a:solidFill>
              </a:rPr>
              <a:t>ortalama</a:t>
            </a:r>
            <a:r>
              <a:rPr lang="tr-TR" altLang="tr-TR" sz="2800" dirty="0">
                <a:solidFill>
                  <a:schemeClr val="tx2"/>
                </a:solidFill>
              </a:rPr>
              <a:t> değere yakın bir aralıkta olduğu kabul edilir. </a:t>
            </a:r>
          </a:p>
          <a:p>
            <a:pPr algn="just" rtl="0">
              <a:lnSpc>
                <a:spcPct val="150000"/>
              </a:lnSpc>
              <a:spcBef>
                <a:spcPts val="1200"/>
              </a:spcBef>
            </a:pPr>
            <a:r>
              <a:rPr lang="tr-TR" altLang="tr-TR" sz="2800" dirty="0">
                <a:solidFill>
                  <a:srgbClr val="FF0000"/>
                </a:solidFill>
              </a:rPr>
              <a:t>Ortalama değere </a:t>
            </a:r>
            <a:r>
              <a:rPr lang="tr-TR" altLang="tr-TR" sz="2800" dirty="0">
                <a:solidFill>
                  <a:schemeClr val="tx2"/>
                </a:solidFill>
              </a:rPr>
              <a:t>yakın bu aralığa </a:t>
            </a:r>
            <a:r>
              <a:rPr lang="tr-TR" altLang="tr-TR" sz="2800" b="1" dirty="0">
                <a:solidFill>
                  <a:srgbClr val="C00000"/>
                </a:solidFill>
              </a:rPr>
              <a:t>güven aralığı </a:t>
            </a:r>
            <a:r>
              <a:rPr lang="tr-TR" altLang="tr-TR" sz="2800" dirty="0">
                <a:solidFill>
                  <a:schemeClr val="tx2"/>
                </a:solidFill>
              </a:rPr>
              <a:t>denir. </a:t>
            </a:r>
          </a:p>
          <a:p>
            <a:pPr algn="just" rtl="0">
              <a:lnSpc>
                <a:spcPct val="150000"/>
              </a:lnSpc>
              <a:spcBef>
                <a:spcPts val="120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Bu aralık </a:t>
            </a:r>
            <a:r>
              <a:rPr lang="tr-TR" altLang="tr-TR" sz="2800" dirty="0">
                <a:solidFill>
                  <a:srgbClr val="7030A0"/>
                </a:solidFill>
              </a:rPr>
              <a:t>ne kadar geniş </a:t>
            </a:r>
            <a:r>
              <a:rPr lang="tr-TR" altLang="tr-TR" sz="2800" dirty="0">
                <a:solidFill>
                  <a:schemeClr val="tx2"/>
                </a:solidFill>
              </a:rPr>
              <a:t>ise, </a:t>
            </a:r>
            <a:r>
              <a:rPr lang="tr-TR" altLang="tr-TR" sz="2800" dirty="0">
                <a:solidFill>
                  <a:srgbClr val="00B050"/>
                </a:solidFill>
              </a:rPr>
              <a:t>gerçek değerin </a:t>
            </a:r>
            <a:r>
              <a:rPr lang="tr-TR" altLang="tr-TR" sz="2800" dirty="0">
                <a:solidFill>
                  <a:schemeClr val="tx2"/>
                </a:solidFill>
              </a:rPr>
              <a:t>bu aralığa </a:t>
            </a:r>
            <a:r>
              <a:rPr lang="tr-TR" altLang="tr-TR" sz="2800" dirty="0">
                <a:solidFill>
                  <a:srgbClr val="002060"/>
                </a:solidFill>
              </a:rPr>
              <a:t>düşme olasılığı </a:t>
            </a:r>
            <a:r>
              <a:rPr lang="tr-TR" altLang="tr-TR" sz="2800" dirty="0">
                <a:solidFill>
                  <a:schemeClr val="tx2"/>
                </a:solidFill>
              </a:rPr>
              <a:t>o kadar fazladır.</a:t>
            </a:r>
          </a:p>
          <a:p>
            <a:pPr algn="just" rtl="0">
              <a:lnSpc>
                <a:spcPct val="150000"/>
              </a:lnSpc>
              <a:spcBef>
                <a:spcPts val="120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Bu aralığın sınırlarına </a:t>
            </a:r>
            <a:r>
              <a:rPr lang="tr-TR" altLang="tr-TR" sz="2800" b="1" dirty="0">
                <a:solidFill>
                  <a:srgbClr val="002060"/>
                </a:solidFill>
              </a:rPr>
              <a:t>güvenlik sınırları </a:t>
            </a:r>
            <a:r>
              <a:rPr lang="tr-TR" altLang="tr-TR" sz="2800" dirty="0">
                <a:solidFill>
                  <a:schemeClr val="tx2"/>
                </a:solidFill>
              </a:rPr>
              <a:t>denir. </a:t>
            </a:r>
          </a:p>
          <a:p>
            <a:pPr algn="just" rtl="0">
              <a:lnSpc>
                <a:spcPct val="150000"/>
              </a:lnSpc>
              <a:spcBef>
                <a:spcPts val="120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Gerçek değerin </a:t>
            </a:r>
            <a:r>
              <a:rPr lang="tr-TR" altLang="tr-TR" sz="2800" dirty="0">
                <a:solidFill>
                  <a:srgbClr val="0070C0"/>
                </a:solidFill>
              </a:rPr>
              <a:t>yüzde olarak </a:t>
            </a:r>
            <a:r>
              <a:rPr lang="tr-TR" altLang="tr-TR" sz="2800" dirty="0">
                <a:solidFill>
                  <a:schemeClr val="tx2"/>
                </a:solidFill>
              </a:rPr>
              <a:t>bu aralıkta </a:t>
            </a:r>
            <a:r>
              <a:rPr lang="tr-TR" altLang="tr-TR" sz="2800" dirty="0">
                <a:solidFill>
                  <a:srgbClr val="002060"/>
                </a:solidFill>
              </a:rPr>
              <a:t>olma olasılığına </a:t>
            </a:r>
            <a:r>
              <a:rPr lang="tr-TR" altLang="tr-TR" sz="2800" dirty="0">
                <a:solidFill>
                  <a:schemeClr val="tx2"/>
                </a:solidFill>
              </a:rPr>
              <a:t>ise </a:t>
            </a:r>
            <a:r>
              <a:rPr lang="tr-TR" altLang="tr-TR" sz="2800" b="1" dirty="0">
                <a:solidFill>
                  <a:srgbClr val="FF0000"/>
                </a:solidFill>
              </a:rPr>
              <a:t>güvenirlik derecesi </a:t>
            </a:r>
            <a:r>
              <a:rPr lang="tr-TR" altLang="tr-TR" sz="2800" dirty="0">
                <a:solidFill>
                  <a:schemeClr val="tx2"/>
                </a:solidFill>
              </a:rPr>
              <a:t>denir. </a:t>
            </a:r>
          </a:p>
          <a:p>
            <a:pPr algn="just" rtl="0">
              <a:lnSpc>
                <a:spcPct val="150000"/>
              </a:lnSpc>
              <a:spcBef>
                <a:spcPts val="1200"/>
              </a:spcBef>
            </a:pPr>
            <a:endParaRPr lang="tr-TR" altLang="tr-TR" sz="2800" dirty="0">
              <a:solidFill>
                <a:schemeClr val="tx2"/>
              </a:solidFill>
            </a:endParaRP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endParaRPr lang="tr-TR" altLang="tr-TR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5479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>
                <a:extLst>
                  <a:ext uri="{FF2B5EF4-FFF2-40B4-BE49-F238E27FC236}">
                    <a16:creationId xmlns:a16="http://schemas.microsoft.com/office/drawing/2014/main" id="{A3A29626-3851-4352-84BD-EFB696B199E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04900" y="360000"/>
                <a:ext cx="9982200" cy="5781368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 rtl="0">
                  <a:lnSpc>
                    <a:spcPct val="150000"/>
                  </a:lnSpc>
                  <a:spcBef>
                    <a:spcPts val="1200"/>
                  </a:spcBef>
                </a:pPr>
                <a:r>
                  <a:rPr lang="tr-TR" altLang="tr-TR" sz="2800" dirty="0">
                    <a:solidFill>
                      <a:schemeClr val="tx2"/>
                    </a:solidFill>
                  </a:rPr>
                  <a:t>Güvenirlik derecesi ile gerçek değer arasındaki ilişki şu şekilde verilebilir.</a:t>
                </a:r>
              </a:p>
              <a:p>
                <a:pPr algn="just" rtl="0">
                  <a:lnSpc>
                    <a:spcPct val="150000"/>
                  </a:lnSpc>
                  <a:spcBef>
                    <a:spcPts val="600"/>
                  </a:spcBef>
                  <a:buFontTx/>
                  <a:buNone/>
                  <a:defRPr/>
                </a:pPr>
                <a:endParaRPr lang="tr-TR" sz="2800" dirty="0">
                  <a:solidFill>
                    <a:schemeClr val="tx2"/>
                  </a:solidFill>
                </a:endParaRPr>
              </a:p>
              <a:p>
                <a:pPr algn="just" rtl="0">
                  <a:lnSpc>
                    <a:spcPct val="150000"/>
                  </a:lnSpc>
                  <a:spcBef>
                    <a:spcPts val="600"/>
                  </a:spcBef>
                  <a:buFontTx/>
                  <a:buNone/>
                  <a:defRPr/>
                </a:pPr>
                <a:endParaRPr lang="tr-TR" sz="2800" dirty="0">
                  <a:solidFill>
                    <a:schemeClr val="tx2"/>
                  </a:solidFill>
                </a:endParaRPr>
              </a:p>
              <a:p>
                <a:pPr algn="just" rtl="0">
                  <a:lnSpc>
                    <a:spcPct val="150000"/>
                  </a:lnSpc>
                  <a:spcBef>
                    <a:spcPts val="600"/>
                  </a:spcBef>
                  <a:buFontTx/>
                  <a:buNone/>
                  <a:defRPr/>
                </a:pPr>
                <a:r>
                  <a:rPr lang="tr-TR" sz="2800" dirty="0">
                    <a:solidFill>
                      <a:schemeClr val="tx2"/>
                    </a:solidFill>
                  </a:rPr>
                  <a:t>Burada </a:t>
                </a:r>
                <a:r>
                  <a:rPr lang="tr-TR" sz="2800" i="1" dirty="0">
                    <a:solidFill>
                      <a:srgbClr val="FF0000"/>
                    </a:solidFill>
                  </a:rPr>
                  <a:t>μ</a:t>
                </a:r>
                <a:r>
                  <a:rPr lang="tr-TR" sz="2800" dirty="0">
                    <a:solidFill>
                      <a:srgbClr val="FF0000"/>
                    </a:solidFill>
                  </a:rPr>
                  <a:t> gerçek değeri</a:t>
                </a:r>
                <a:r>
                  <a:rPr lang="tr-TR" sz="2800" dirty="0">
                    <a:solidFill>
                      <a:schemeClr val="tx2"/>
                    </a:solidFill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tr-TR" sz="2800" i="1" cap="all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2800" b="0" i="1" cap="all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tr-TR" sz="2800" cap="all" dirty="0">
                    <a:solidFill>
                      <a:srgbClr val="0070C0"/>
                    </a:solidFill>
                  </a:rPr>
                  <a:t> </a:t>
                </a:r>
                <a:r>
                  <a:rPr lang="tr-TR" sz="2800" dirty="0">
                    <a:solidFill>
                      <a:srgbClr val="0070C0"/>
                    </a:solidFill>
                  </a:rPr>
                  <a:t>ortalama değeri, </a:t>
                </a:r>
                <a:endParaRPr lang="tr-TR" sz="2800" dirty="0">
                  <a:solidFill>
                    <a:schemeClr val="tx2"/>
                  </a:solidFill>
                </a:endParaRPr>
              </a:p>
              <a:p>
                <a:pPr algn="just" rtl="0">
                  <a:lnSpc>
                    <a:spcPct val="150000"/>
                  </a:lnSpc>
                  <a:spcBef>
                    <a:spcPts val="600"/>
                  </a:spcBef>
                  <a:buFontTx/>
                  <a:buNone/>
                  <a:defRPr/>
                </a:pPr>
                <a:r>
                  <a:rPr lang="tr-TR" sz="2800" i="1" dirty="0">
                    <a:solidFill>
                      <a:srgbClr val="7030A0"/>
                    </a:solidFill>
                  </a:rPr>
                  <a:t>S</a:t>
                </a:r>
                <a:r>
                  <a:rPr lang="tr-TR" sz="2800" dirty="0">
                    <a:solidFill>
                      <a:srgbClr val="7030A0"/>
                    </a:solidFill>
                  </a:rPr>
                  <a:t> standart sapmayı</a:t>
                </a:r>
                <a:r>
                  <a:rPr lang="tr-TR" sz="2800" dirty="0">
                    <a:solidFill>
                      <a:schemeClr val="tx2"/>
                    </a:solidFill>
                  </a:rPr>
                  <a:t>, </a:t>
                </a:r>
                <a:r>
                  <a:rPr lang="tr-TR" sz="2800" dirty="0">
                    <a:solidFill>
                      <a:srgbClr val="C00000"/>
                    </a:solidFill>
                  </a:rPr>
                  <a:t>N ölçüm sayısını belirtir</a:t>
                </a:r>
                <a:r>
                  <a:rPr lang="tr-TR" sz="2800" dirty="0">
                    <a:solidFill>
                      <a:schemeClr val="tx2"/>
                    </a:solidFill>
                  </a:rPr>
                  <a:t>, </a:t>
                </a:r>
              </a:p>
              <a:p>
                <a:pPr algn="just" rtl="0">
                  <a:lnSpc>
                    <a:spcPct val="150000"/>
                  </a:lnSpc>
                  <a:spcBef>
                    <a:spcPts val="600"/>
                  </a:spcBef>
                  <a:buFontTx/>
                  <a:buNone/>
                  <a:defRPr/>
                </a:pPr>
                <a:r>
                  <a:rPr lang="tr-TR" sz="2800" i="1" dirty="0">
                    <a:solidFill>
                      <a:schemeClr val="tx2"/>
                    </a:solidFill>
                  </a:rPr>
                  <a:t>t</a:t>
                </a:r>
                <a:r>
                  <a:rPr lang="tr-TR" sz="2800" dirty="0">
                    <a:solidFill>
                      <a:schemeClr val="tx2"/>
                    </a:solidFill>
                  </a:rPr>
                  <a:t> ise seçilen </a:t>
                </a:r>
                <a:r>
                  <a:rPr lang="tr-TR" sz="2800" dirty="0">
                    <a:solidFill>
                      <a:srgbClr val="7030A0"/>
                    </a:solidFill>
                  </a:rPr>
                  <a:t>güvenirlik derecesine </a:t>
                </a:r>
                <a:r>
                  <a:rPr lang="tr-TR" sz="2800" dirty="0">
                    <a:solidFill>
                      <a:schemeClr val="tx2"/>
                    </a:solidFill>
                  </a:rPr>
                  <a:t>ve </a:t>
                </a:r>
                <a:r>
                  <a:rPr lang="tr-TR" sz="2800" dirty="0">
                    <a:solidFill>
                      <a:srgbClr val="0070C0"/>
                    </a:solidFill>
                  </a:rPr>
                  <a:t>ölçüm sayısına </a:t>
                </a:r>
                <a:r>
                  <a:rPr lang="tr-TR" sz="2800" dirty="0">
                    <a:solidFill>
                      <a:schemeClr val="tx2"/>
                    </a:solidFill>
                  </a:rPr>
                  <a:t>bağlı bir sabittir. </a:t>
                </a:r>
                <a:endParaRPr lang="tr-TR" altLang="tr-TR" sz="28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4" name="Content Placeholder 13">
                <a:extLst>
                  <a:ext uri="{FF2B5EF4-FFF2-40B4-BE49-F238E27FC236}">
                    <a16:creationId xmlns:a16="http://schemas.microsoft.com/office/drawing/2014/main" id="{A3A29626-3851-4352-84BD-EFB696B199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4900" y="360000"/>
                <a:ext cx="9982200" cy="5781368"/>
              </a:xfrm>
              <a:prstGeom prst="rect">
                <a:avLst/>
              </a:prstGeom>
              <a:blipFill>
                <a:blip r:embed="rId3"/>
                <a:stretch>
                  <a:fillRect l="-1221" r="-122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Object 3">
            <a:extLst>
              <a:ext uri="{FF2B5EF4-FFF2-40B4-BE49-F238E27FC236}">
                <a16:creationId xmlns:a16="http://schemas.microsoft.com/office/drawing/2014/main" id="{C6906A49-A461-403B-A4E7-CC232610B0E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7613927"/>
              </p:ext>
            </p:extLst>
          </p:nvPr>
        </p:nvGraphicFramePr>
        <p:xfrm>
          <a:off x="4528344" y="1621605"/>
          <a:ext cx="3135312" cy="1520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enklem" r:id="rId4" imgW="863280" imgH="419040" progId="Equation.3">
                  <p:embed/>
                </p:oleObj>
              </mc:Choice>
              <mc:Fallback>
                <p:oleObj name="Denklem" r:id="rId4" imgW="863280" imgH="419040" progId="Equation.3">
                  <p:embed/>
                  <p:pic>
                    <p:nvPicPr>
                      <p:cNvPr id="3" name="Object 3">
                        <a:extLst>
                          <a:ext uri="{FF2B5EF4-FFF2-40B4-BE49-F238E27FC236}">
                            <a16:creationId xmlns:a16="http://schemas.microsoft.com/office/drawing/2014/main" id="{58060843-D1CC-4956-BA56-6171BB680CB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bright="100000"/>
                        <a:grayscl/>
                        <a:biLevel thresh="50000"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8344" y="1621605"/>
                        <a:ext cx="3135312" cy="1520825"/>
                      </a:xfrm>
                      <a:prstGeom prst="rect">
                        <a:avLst/>
                      </a:prstGeom>
                      <a:solidFill>
                        <a:srgbClr val="C00000"/>
                      </a:solidFill>
                      <a:ln w="9525">
                        <a:solidFill>
                          <a:srgbClr val="00206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3384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A3A29626-3851-4352-84BD-EFB696B199EC}"/>
              </a:ext>
            </a:extLst>
          </p:cNvPr>
          <p:cNvSpPr txBox="1">
            <a:spLocks/>
          </p:cNvSpPr>
          <p:nvPr/>
        </p:nvSpPr>
        <p:spPr>
          <a:xfrm>
            <a:off x="1104900" y="360000"/>
            <a:ext cx="9982200" cy="562651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0">
              <a:lnSpc>
                <a:spcPct val="150000"/>
              </a:lnSpc>
              <a:spcBef>
                <a:spcPts val="1200"/>
              </a:spcBef>
            </a:pPr>
            <a:r>
              <a:rPr lang="tr-TR" sz="2800" dirty="0">
                <a:solidFill>
                  <a:schemeClr val="tx2"/>
                </a:solidFill>
              </a:rPr>
              <a:t>Çizelge 1 de değişik güvenirlik dereceleri için </a:t>
            </a:r>
            <a:r>
              <a:rPr lang="tr-TR" sz="2800" i="1" dirty="0">
                <a:solidFill>
                  <a:schemeClr val="tx2"/>
                </a:solidFill>
              </a:rPr>
              <a:t>t</a:t>
            </a:r>
            <a:r>
              <a:rPr lang="tr-TR" sz="2800" dirty="0">
                <a:solidFill>
                  <a:schemeClr val="tx2"/>
                </a:solidFill>
              </a:rPr>
              <a:t> değerleri verilmiştir.</a:t>
            </a:r>
            <a:endParaRPr lang="tr-TR" altLang="tr-TR" sz="2800" dirty="0">
              <a:solidFill>
                <a:schemeClr val="tx2"/>
              </a:solidFill>
            </a:endParaRP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endParaRPr lang="tr-TR" altLang="tr-TR" sz="2800" dirty="0">
              <a:solidFill>
                <a:schemeClr val="tx2"/>
              </a:solidFill>
            </a:endParaRPr>
          </a:p>
        </p:txBody>
      </p:sp>
      <p:pic>
        <p:nvPicPr>
          <p:cNvPr id="3" name="Picture 2" descr="Values of Student’s t&#10;Confidence Level (%)&#10;Degrees of&#10;Freedom&#10;50 90 95 97.5 99 99.5 99.9&#10;1 1.000 6.314 12.706 25.452 63.65...">
            <a:extLst>
              <a:ext uri="{FF2B5EF4-FFF2-40B4-BE49-F238E27FC236}">
                <a16:creationId xmlns:a16="http://schemas.microsoft.com/office/drawing/2014/main" id="{2E2565FF-59B3-47FC-AC66-D6885C3357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87" b="10001"/>
          <a:stretch/>
        </p:blipFill>
        <p:spPr bwMode="auto">
          <a:xfrm>
            <a:off x="3520542" y="1036620"/>
            <a:ext cx="5150916" cy="5442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8567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A3A29626-3851-4352-84BD-EFB696B199EC}"/>
              </a:ext>
            </a:extLst>
          </p:cNvPr>
          <p:cNvSpPr txBox="1">
            <a:spLocks/>
          </p:cNvSpPr>
          <p:nvPr/>
        </p:nvSpPr>
        <p:spPr>
          <a:xfrm>
            <a:off x="1104900" y="360000"/>
            <a:ext cx="9982200" cy="562651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b="1" dirty="0">
                <a:solidFill>
                  <a:srgbClr val="0070C0"/>
                </a:solidFill>
              </a:rPr>
              <a:t>Deneysel yöntemde</a:t>
            </a:r>
            <a:r>
              <a:rPr lang="tr-TR" altLang="tr-TR" sz="2800" dirty="0">
                <a:solidFill>
                  <a:schemeClr val="tx2"/>
                </a:solidFill>
              </a:rPr>
              <a:t>, analizi yapılan maddenin, içindeki madde miktarı </a:t>
            </a:r>
            <a:r>
              <a:rPr lang="tr-TR" altLang="tr-TR" sz="2800" dirty="0">
                <a:solidFill>
                  <a:srgbClr val="00B050"/>
                </a:solidFill>
              </a:rPr>
              <a:t>bilinen saf örneği</a:t>
            </a:r>
            <a:r>
              <a:rPr lang="tr-TR" altLang="tr-TR" sz="2800" dirty="0">
                <a:solidFill>
                  <a:schemeClr val="tx2"/>
                </a:solidFill>
              </a:rPr>
              <a:t>, aynı koşullarda analiz edilir. 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Buradan </a:t>
            </a:r>
            <a:r>
              <a:rPr lang="tr-TR" altLang="tr-TR" sz="2800" dirty="0">
                <a:solidFill>
                  <a:srgbClr val="FF0000"/>
                </a:solidFill>
              </a:rPr>
              <a:t>bulunana hatanın </a:t>
            </a:r>
            <a:r>
              <a:rPr lang="tr-TR" altLang="tr-TR" sz="2800" dirty="0">
                <a:solidFill>
                  <a:schemeClr val="tx2"/>
                </a:solidFill>
              </a:rPr>
              <a:t>diğer analizlerde de yapıldığı kabul edilir. 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Bu yöntemin olumsuz yönlerinden biri örnekteki </a:t>
            </a:r>
            <a:r>
              <a:rPr lang="tr-TR" altLang="tr-TR" sz="2800" dirty="0" err="1">
                <a:solidFill>
                  <a:schemeClr val="tx2"/>
                </a:solidFill>
              </a:rPr>
              <a:t>safsızlık</a:t>
            </a:r>
            <a:r>
              <a:rPr lang="tr-TR" altLang="tr-TR" sz="2800" dirty="0">
                <a:solidFill>
                  <a:schemeClr val="tx2"/>
                </a:solidFill>
              </a:rPr>
              <a:t> maddelerinin beklenenden daha fazla sonucu etkileyebileceğidir.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endParaRPr lang="tr-TR" altLang="tr-TR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228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/>
            <a:r>
              <a:rPr lang="tr-TR" altLang="tr-TR" sz="3600" dirty="0">
                <a:solidFill>
                  <a:srgbClr val="C00000"/>
                </a:solidFill>
              </a:rPr>
              <a:t>Örnek</a:t>
            </a: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920916"/>
          </a:xfrm>
        </p:spPr>
        <p:txBody>
          <a:bodyPr>
            <a:normAutofit fontScale="85000" lnSpcReduction="10000"/>
          </a:bodyPr>
          <a:lstStyle/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3300" dirty="0">
                <a:solidFill>
                  <a:srgbClr val="0033CC"/>
                </a:solidFill>
              </a:rPr>
              <a:t>Bir analizinde ölçüm sonuçları şu şekilde elde edilmiştir:    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  <a:buNone/>
            </a:pPr>
            <a:r>
              <a:rPr lang="en-US" altLang="tr-TR" sz="3300" dirty="0">
                <a:solidFill>
                  <a:srgbClr val="0033CC"/>
                </a:solidFill>
              </a:rPr>
              <a:t>1</a:t>
            </a:r>
            <a:r>
              <a:rPr lang="tr-TR" altLang="tr-TR" sz="3300" dirty="0">
                <a:solidFill>
                  <a:srgbClr val="0033CC"/>
                </a:solidFill>
              </a:rPr>
              <a:t>,</a:t>
            </a:r>
            <a:r>
              <a:rPr lang="en-US" altLang="tr-TR" sz="3300" dirty="0">
                <a:solidFill>
                  <a:srgbClr val="0033CC"/>
                </a:solidFill>
              </a:rPr>
              <a:t>34</a:t>
            </a:r>
            <a:r>
              <a:rPr lang="tr-TR" altLang="tr-TR" sz="3300" dirty="0">
                <a:solidFill>
                  <a:srgbClr val="0033CC"/>
                </a:solidFill>
              </a:rPr>
              <a:t> -</a:t>
            </a:r>
            <a:r>
              <a:rPr lang="en-US" altLang="tr-TR" sz="3300" dirty="0">
                <a:solidFill>
                  <a:srgbClr val="0033CC"/>
                </a:solidFill>
              </a:rPr>
              <a:t>1</a:t>
            </a:r>
            <a:r>
              <a:rPr lang="tr-TR" altLang="tr-TR" sz="3300" dirty="0">
                <a:solidFill>
                  <a:srgbClr val="0033CC"/>
                </a:solidFill>
              </a:rPr>
              <a:t>,</a:t>
            </a:r>
            <a:r>
              <a:rPr lang="en-US" altLang="tr-TR" sz="3300" dirty="0">
                <a:solidFill>
                  <a:srgbClr val="0033CC"/>
                </a:solidFill>
              </a:rPr>
              <a:t>15</a:t>
            </a:r>
            <a:r>
              <a:rPr lang="tr-TR" altLang="tr-TR" sz="3300" dirty="0">
                <a:solidFill>
                  <a:srgbClr val="0033CC"/>
                </a:solidFill>
              </a:rPr>
              <a:t> – </a:t>
            </a:r>
            <a:r>
              <a:rPr lang="en-US" altLang="tr-TR" sz="3300" dirty="0">
                <a:solidFill>
                  <a:srgbClr val="0033CC"/>
                </a:solidFill>
              </a:rPr>
              <a:t>1</a:t>
            </a:r>
            <a:r>
              <a:rPr lang="tr-TR" altLang="tr-TR" sz="3300" dirty="0">
                <a:solidFill>
                  <a:srgbClr val="0033CC"/>
                </a:solidFill>
              </a:rPr>
              <a:t>,</a:t>
            </a:r>
            <a:r>
              <a:rPr lang="en-US" altLang="tr-TR" sz="3300" dirty="0">
                <a:solidFill>
                  <a:srgbClr val="0033CC"/>
                </a:solidFill>
              </a:rPr>
              <a:t>28</a:t>
            </a:r>
            <a:r>
              <a:rPr lang="tr-TR" altLang="tr-TR" sz="3300" dirty="0">
                <a:solidFill>
                  <a:srgbClr val="0033CC"/>
                </a:solidFill>
              </a:rPr>
              <a:t> –</a:t>
            </a:r>
            <a:r>
              <a:rPr lang="en-US" altLang="tr-TR" sz="3300" dirty="0">
                <a:solidFill>
                  <a:srgbClr val="0033CC"/>
                </a:solidFill>
              </a:rPr>
              <a:t> 1</a:t>
            </a:r>
            <a:r>
              <a:rPr lang="tr-TR" altLang="tr-TR" sz="3300" dirty="0">
                <a:solidFill>
                  <a:srgbClr val="0033CC"/>
                </a:solidFill>
              </a:rPr>
              <a:t>,</a:t>
            </a:r>
            <a:r>
              <a:rPr lang="en-US" altLang="tr-TR" sz="3300" dirty="0">
                <a:solidFill>
                  <a:srgbClr val="0033CC"/>
                </a:solidFill>
              </a:rPr>
              <a:t>18</a:t>
            </a:r>
            <a:r>
              <a:rPr lang="tr-TR" altLang="tr-TR" sz="3300" dirty="0">
                <a:solidFill>
                  <a:srgbClr val="0033CC"/>
                </a:solidFill>
              </a:rPr>
              <a:t> –</a:t>
            </a:r>
            <a:r>
              <a:rPr lang="en-US" altLang="tr-TR" sz="3300" dirty="0">
                <a:solidFill>
                  <a:srgbClr val="0033CC"/>
                </a:solidFill>
              </a:rPr>
              <a:t> 1</a:t>
            </a:r>
            <a:r>
              <a:rPr lang="tr-TR" altLang="tr-TR" sz="3300" dirty="0">
                <a:solidFill>
                  <a:srgbClr val="0033CC"/>
                </a:solidFill>
              </a:rPr>
              <a:t>,</a:t>
            </a:r>
            <a:r>
              <a:rPr lang="en-US" altLang="tr-TR" sz="3300" dirty="0">
                <a:solidFill>
                  <a:srgbClr val="0033CC"/>
                </a:solidFill>
              </a:rPr>
              <a:t>33</a:t>
            </a:r>
            <a:r>
              <a:rPr lang="tr-TR" altLang="tr-TR" sz="3300" dirty="0">
                <a:solidFill>
                  <a:srgbClr val="0033CC"/>
                </a:solidFill>
              </a:rPr>
              <a:t> –</a:t>
            </a:r>
            <a:r>
              <a:rPr lang="en-US" altLang="tr-TR" sz="3300" dirty="0">
                <a:solidFill>
                  <a:srgbClr val="0033CC"/>
                </a:solidFill>
              </a:rPr>
              <a:t> 1</a:t>
            </a:r>
            <a:r>
              <a:rPr lang="tr-TR" altLang="tr-TR" sz="3300" dirty="0">
                <a:solidFill>
                  <a:srgbClr val="0033CC"/>
                </a:solidFill>
              </a:rPr>
              <a:t>,</a:t>
            </a:r>
            <a:r>
              <a:rPr lang="en-US" altLang="tr-TR" sz="3300" dirty="0">
                <a:solidFill>
                  <a:srgbClr val="0033CC"/>
                </a:solidFill>
              </a:rPr>
              <a:t>65</a:t>
            </a:r>
            <a:r>
              <a:rPr lang="tr-TR" altLang="tr-TR" sz="3300" dirty="0">
                <a:solidFill>
                  <a:srgbClr val="0033CC"/>
                </a:solidFill>
              </a:rPr>
              <a:t> –</a:t>
            </a:r>
            <a:r>
              <a:rPr lang="en-US" altLang="tr-TR" sz="3300" dirty="0">
                <a:solidFill>
                  <a:srgbClr val="0033CC"/>
                </a:solidFill>
              </a:rPr>
              <a:t> 1</a:t>
            </a:r>
            <a:r>
              <a:rPr lang="tr-TR" altLang="tr-TR" sz="3300" dirty="0">
                <a:solidFill>
                  <a:srgbClr val="0033CC"/>
                </a:solidFill>
              </a:rPr>
              <a:t>,</a:t>
            </a:r>
            <a:r>
              <a:rPr lang="en-US" altLang="tr-TR" sz="3300" dirty="0">
                <a:solidFill>
                  <a:srgbClr val="0033CC"/>
                </a:solidFill>
              </a:rPr>
              <a:t>48 </a:t>
            </a:r>
            <a:r>
              <a:rPr lang="en-US" altLang="tr-TR" sz="3300" dirty="0" err="1">
                <a:solidFill>
                  <a:srgbClr val="0033CC"/>
                </a:solidFill>
              </a:rPr>
              <a:t>nM</a:t>
            </a:r>
            <a:endParaRPr lang="en-US" altLang="tr-TR" sz="3300" dirty="0">
              <a:solidFill>
                <a:srgbClr val="0033CC"/>
              </a:solidFill>
            </a:endParaRPr>
          </a:p>
          <a:p>
            <a:pPr algn="l" rtl="0">
              <a:lnSpc>
                <a:spcPct val="160000"/>
              </a:lnSpc>
              <a:spcBef>
                <a:spcPts val="600"/>
              </a:spcBef>
              <a:buNone/>
            </a:pPr>
            <a:r>
              <a:rPr lang="en-US" altLang="tr-TR" sz="3300" dirty="0">
                <a:solidFill>
                  <a:srgbClr val="0033CC"/>
                </a:solidFill>
              </a:rPr>
              <a:t>DF = </a:t>
            </a:r>
            <a:r>
              <a:rPr lang="en-US" altLang="tr-TR" sz="3300" i="1" dirty="0">
                <a:solidFill>
                  <a:srgbClr val="0033CC"/>
                </a:solidFill>
              </a:rPr>
              <a:t>n</a:t>
            </a:r>
            <a:r>
              <a:rPr lang="en-US" altLang="tr-TR" sz="3300" dirty="0">
                <a:solidFill>
                  <a:srgbClr val="0033CC"/>
                </a:solidFill>
              </a:rPr>
              <a:t> – 1 = 7 – 1 = 6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  <a:buNone/>
            </a:pPr>
            <a:r>
              <a:rPr lang="en-US" altLang="tr-TR" sz="3300" u="sng" dirty="0">
                <a:solidFill>
                  <a:srgbClr val="0033CC"/>
                </a:solidFill>
              </a:rPr>
              <a:t>9</a:t>
            </a:r>
            <a:r>
              <a:rPr lang="tr-TR" altLang="tr-TR" sz="3300" u="sng" dirty="0">
                <a:solidFill>
                  <a:srgbClr val="0033CC"/>
                </a:solidFill>
              </a:rPr>
              <a:t>0</a:t>
            </a:r>
            <a:r>
              <a:rPr lang="en-US" altLang="tr-TR" sz="3300" u="sng" dirty="0">
                <a:solidFill>
                  <a:srgbClr val="0033CC"/>
                </a:solidFill>
              </a:rPr>
              <a:t>% </a:t>
            </a:r>
            <a:r>
              <a:rPr lang="tr-TR" altLang="tr-TR" sz="3300" u="sng" dirty="0">
                <a:solidFill>
                  <a:srgbClr val="0033CC"/>
                </a:solidFill>
              </a:rPr>
              <a:t>Güven Aralığı</a:t>
            </a:r>
            <a:r>
              <a:rPr lang="tr-TR" altLang="tr-TR" sz="3300" dirty="0">
                <a:solidFill>
                  <a:srgbClr val="0033CC"/>
                </a:solidFill>
              </a:rPr>
              <a:t>		</a:t>
            </a:r>
            <a:r>
              <a:rPr lang="tr-TR" altLang="tr-TR" sz="3300" u="sng" dirty="0">
                <a:solidFill>
                  <a:srgbClr val="0033CC"/>
                </a:solidFill>
                <a:cs typeface="Lucida Sans Unicode" panose="020B0602030504020204" pitchFamily="34" charset="0"/>
              </a:rPr>
              <a:t>99</a:t>
            </a:r>
            <a:r>
              <a:rPr lang="en-US" altLang="tr-TR" sz="3300" u="sng" dirty="0">
                <a:solidFill>
                  <a:srgbClr val="0033CC"/>
                </a:solidFill>
                <a:cs typeface="Lucida Sans Unicode" panose="020B0602030504020204" pitchFamily="34" charset="0"/>
              </a:rPr>
              <a:t>% </a:t>
            </a:r>
            <a:r>
              <a:rPr lang="tr-TR" altLang="tr-TR" sz="3300" u="sng" dirty="0">
                <a:solidFill>
                  <a:srgbClr val="0033CC"/>
                </a:solidFill>
                <a:cs typeface="Lucida Sans Unicode" panose="020B0602030504020204" pitchFamily="34" charset="0"/>
              </a:rPr>
              <a:t>Güven Aralığı</a:t>
            </a:r>
            <a:endParaRPr lang="en-US" altLang="tr-TR" sz="3300" u="sng" dirty="0">
              <a:solidFill>
                <a:srgbClr val="0033CC"/>
              </a:solidFill>
              <a:cs typeface="Lucida Sans Unicode" panose="020B0602030504020204" pitchFamily="34" charset="0"/>
            </a:endParaRPr>
          </a:p>
          <a:p>
            <a:pPr algn="l" rtl="0">
              <a:lnSpc>
                <a:spcPct val="160000"/>
              </a:lnSpc>
              <a:spcBef>
                <a:spcPts val="600"/>
              </a:spcBef>
              <a:buNone/>
            </a:pPr>
            <a:r>
              <a:rPr lang="en-US" altLang="tr-TR" sz="3300" i="1" dirty="0">
                <a:solidFill>
                  <a:srgbClr val="0033CC"/>
                </a:solidFill>
              </a:rPr>
              <a:t>t</a:t>
            </a:r>
            <a:r>
              <a:rPr lang="en-US" altLang="tr-TR" sz="3300" baseline="-25000" dirty="0">
                <a:solidFill>
                  <a:srgbClr val="0033CC"/>
                </a:solidFill>
              </a:rPr>
              <a:t>(</a:t>
            </a:r>
            <a:r>
              <a:rPr lang="en-US" altLang="tr-TR" sz="3300" baseline="-25000" dirty="0" err="1">
                <a:solidFill>
                  <a:srgbClr val="0033CC"/>
                </a:solidFill>
              </a:rPr>
              <a:t>df</a:t>
            </a:r>
            <a:r>
              <a:rPr lang="en-US" altLang="tr-TR" sz="3300" baseline="-25000" dirty="0">
                <a:solidFill>
                  <a:srgbClr val="0033CC"/>
                </a:solidFill>
              </a:rPr>
              <a:t>=6,</a:t>
            </a:r>
            <a:r>
              <a:rPr lang="tr-TR" altLang="tr-TR" sz="3300" baseline="-25000" dirty="0">
                <a:solidFill>
                  <a:srgbClr val="0033CC"/>
                </a:solidFill>
              </a:rPr>
              <a:t> </a:t>
            </a:r>
            <a:r>
              <a:rPr lang="en-US" altLang="tr-TR" sz="3300" baseline="-25000" dirty="0">
                <a:solidFill>
                  <a:srgbClr val="0033CC"/>
                </a:solidFill>
              </a:rPr>
              <a:t>9</a:t>
            </a:r>
            <a:r>
              <a:rPr lang="tr-TR" altLang="tr-TR" sz="3300" baseline="-25000" dirty="0">
                <a:solidFill>
                  <a:srgbClr val="0033CC"/>
                </a:solidFill>
              </a:rPr>
              <a:t>0</a:t>
            </a:r>
            <a:r>
              <a:rPr lang="en-US" altLang="tr-TR" sz="3300" baseline="-25000" dirty="0">
                <a:solidFill>
                  <a:srgbClr val="0033CC"/>
                </a:solidFill>
              </a:rPr>
              <a:t>%)</a:t>
            </a:r>
            <a:r>
              <a:rPr lang="en-US" altLang="tr-TR" sz="3300" dirty="0">
                <a:solidFill>
                  <a:srgbClr val="0033CC"/>
                </a:solidFill>
              </a:rPr>
              <a:t> = </a:t>
            </a:r>
            <a:r>
              <a:rPr lang="tr-TR" altLang="tr-TR" sz="3300" dirty="0">
                <a:solidFill>
                  <a:srgbClr val="0033CC"/>
                </a:solidFill>
              </a:rPr>
              <a:t>1,9</a:t>
            </a:r>
            <a:r>
              <a:rPr lang="en-US" altLang="tr-TR" sz="3300" dirty="0">
                <a:solidFill>
                  <a:srgbClr val="0033CC"/>
                </a:solidFill>
              </a:rPr>
              <a:t>4</a:t>
            </a:r>
            <a:r>
              <a:rPr lang="tr-TR" altLang="tr-TR" sz="3300" dirty="0">
                <a:solidFill>
                  <a:srgbClr val="0033CC"/>
                </a:solidFill>
              </a:rPr>
              <a:t>			</a:t>
            </a:r>
            <a:r>
              <a:rPr lang="en-US" altLang="tr-TR" sz="3300" i="1" dirty="0">
                <a:solidFill>
                  <a:srgbClr val="0033CC"/>
                </a:solidFill>
                <a:cs typeface="Lucida Sans Unicode" panose="020B0602030504020204" pitchFamily="34" charset="0"/>
              </a:rPr>
              <a:t>t</a:t>
            </a:r>
            <a:r>
              <a:rPr lang="en-US" altLang="tr-TR" sz="3300" baseline="-25000" dirty="0">
                <a:solidFill>
                  <a:srgbClr val="0033CC"/>
                </a:solidFill>
                <a:cs typeface="Lucida Sans Unicode" panose="020B0602030504020204" pitchFamily="34" charset="0"/>
              </a:rPr>
              <a:t>(</a:t>
            </a:r>
            <a:r>
              <a:rPr lang="en-US" altLang="tr-TR" sz="3300" baseline="-25000" dirty="0" err="1">
                <a:solidFill>
                  <a:srgbClr val="0033CC"/>
                </a:solidFill>
                <a:cs typeface="Lucida Sans Unicode" panose="020B0602030504020204" pitchFamily="34" charset="0"/>
              </a:rPr>
              <a:t>df</a:t>
            </a:r>
            <a:r>
              <a:rPr lang="en-US" altLang="tr-TR" sz="3300" baseline="-25000" dirty="0">
                <a:solidFill>
                  <a:srgbClr val="0033CC"/>
                </a:solidFill>
                <a:cs typeface="Lucida Sans Unicode" panose="020B0602030504020204" pitchFamily="34" charset="0"/>
              </a:rPr>
              <a:t>=6,</a:t>
            </a:r>
            <a:r>
              <a:rPr lang="tr-TR" altLang="tr-TR" sz="3300" baseline="-25000" dirty="0">
                <a:solidFill>
                  <a:srgbClr val="0033CC"/>
                </a:solidFill>
                <a:cs typeface="Lucida Sans Unicode" panose="020B0602030504020204" pitchFamily="34" charset="0"/>
              </a:rPr>
              <a:t> 99</a:t>
            </a:r>
            <a:r>
              <a:rPr lang="en-US" altLang="tr-TR" sz="3300" baseline="-25000" dirty="0">
                <a:solidFill>
                  <a:srgbClr val="0033CC"/>
                </a:solidFill>
                <a:cs typeface="Lucida Sans Unicode" panose="020B0602030504020204" pitchFamily="34" charset="0"/>
              </a:rPr>
              <a:t>%)</a:t>
            </a:r>
            <a:r>
              <a:rPr lang="en-US" altLang="tr-TR" sz="3300" dirty="0">
                <a:solidFill>
                  <a:srgbClr val="0033CC"/>
                </a:solidFill>
                <a:cs typeface="Lucida Sans Unicode" panose="020B0602030504020204" pitchFamily="34" charset="0"/>
              </a:rPr>
              <a:t> = </a:t>
            </a:r>
            <a:r>
              <a:rPr lang="tr-TR" altLang="tr-TR" sz="3300" dirty="0">
                <a:solidFill>
                  <a:srgbClr val="0033CC"/>
                </a:solidFill>
                <a:cs typeface="Lucida Sans Unicode" panose="020B0602030504020204" pitchFamily="34" charset="0"/>
              </a:rPr>
              <a:t>3,71</a:t>
            </a:r>
            <a:endParaRPr lang="en-US" altLang="tr-TR" sz="3300" dirty="0">
              <a:solidFill>
                <a:srgbClr val="0033CC"/>
              </a:solidFill>
              <a:cs typeface="Lucida Sans Unicode" panose="020B0602030504020204" pitchFamily="34" charset="0"/>
            </a:endParaRPr>
          </a:p>
          <a:p>
            <a:pPr algn="l" rtl="0">
              <a:lnSpc>
                <a:spcPct val="160000"/>
              </a:lnSpc>
              <a:spcBef>
                <a:spcPts val="600"/>
              </a:spcBef>
              <a:buNone/>
            </a:pPr>
            <a:r>
              <a:rPr lang="en-US" altLang="tr-TR" sz="3300" b="1" dirty="0">
                <a:solidFill>
                  <a:srgbClr val="0033CC"/>
                </a:solidFill>
              </a:rPr>
              <a:t>CI</a:t>
            </a:r>
            <a:r>
              <a:rPr lang="en-US" altLang="tr-TR" sz="3300" b="1" baseline="-25000" dirty="0">
                <a:solidFill>
                  <a:srgbClr val="0033CC"/>
                </a:solidFill>
              </a:rPr>
              <a:t>9</a:t>
            </a:r>
            <a:r>
              <a:rPr lang="tr-TR" altLang="tr-TR" sz="3300" b="1" baseline="-25000" dirty="0">
                <a:solidFill>
                  <a:srgbClr val="0033CC"/>
                </a:solidFill>
              </a:rPr>
              <a:t>0 </a:t>
            </a:r>
            <a:r>
              <a:rPr lang="en-US" altLang="tr-TR" sz="3300" b="1" dirty="0">
                <a:solidFill>
                  <a:srgbClr val="0033CC"/>
                </a:solidFill>
              </a:rPr>
              <a:t>= 1</a:t>
            </a:r>
            <a:r>
              <a:rPr lang="tr-TR" altLang="tr-TR" sz="3300" b="1" dirty="0">
                <a:solidFill>
                  <a:srgbClr val="0033CC"/>
                </a:solidFill>
              </a:rPr>
              <a:t>,</a:t>
            </a:r>
            <a:r>
              <a:rPr lang="en-US" altLang="tr-TR" sz="3300" b="1" dirty="0">
                <a:solidFill>
                  <a:srgbClr val="0033CC"/>
                </a:solidFill>
              </a:rPr>
              <a:t>3</a:t>
            </a:r>
            <a:r>
              <a:rPr lang="tr-TR" altLang="tr-TR" sz="3300" b="1" dirty="0">
                <a:solidFill>
                  <a:srgbClr val="0033CC"/>
                </a:solidFill>
              </a:rPr>
              <a:t>4</a:t>
            </a:r>
            <a:r>
              <a:rPr lang="en-US" altLang="tr-TR" sz="3300" b="1" dirty="0">
                <a:solidFill>
                  <a:srgbClr val="0033CC"/>
                </a:solidFill>
              </a:rPr>
              <a:t> </a:t>
            </a:r>
            <a:r>
              <a:rPr lang="en-US" altLang="tr-TR" sz="3300" b="1" dirty="0">
                <a:solidFill>
                  <a:srgbClr val="0033CC"/>
                </a:solidFill>
                <a:cs typeface="Lucida Sans Unicode" panose="020B0602030504020204" pitchFamily="34" charset="0"/>
              </a:rPr>
              <a:t>± 0</a:t>
            </a:r>
            <a:r>
              <a:rPr lang="tr-TR" altLang="tr-TR" sz="3300" b="1" dirty="0">
                <a:solidFill>
                  <a:srgbClr val="0033CC"/>
                </a:solidFill>
                <a:cs typeface="Lucida Sans Unicode" panose="020B0602030504020204" pitchFamily="34" charset="0"/>
              </a:rPr>
              <a:t>,</a:t>
            </a:r>
            <a:r>
              <a:rPr lang="en-US" altLang="tr-TR" sz="3300" b="1" dirty="0">
                <a:solidFill>
                  <a:srgbClr val="0033CC"/>
                </a:solidFill>
                <a:cs typeface="Lucida Sans Unicode" panose="020B0602030504020204" pitchFamily="34" charset="0"/>
              </a:rPr>
              <a:t>1</a:t>
            </a:r>
            <a:r>
              <a:rPr lang="tr-TR" altLang="tr-TR" sz="3300" b="1" dirty="0">
                <a:solidFill>
                  <a:srgbClr val="0033CC"/>
                </a:solidFill>
                <a:cs typeface="Lucida Sans Unicode" panose="020B0602030504020204" pitchFamily="34" charset="0"/>
              </a:rPr>
              <a:t>2</a:t>
            </a:r>
            <a:r>
              <a:rPr lang="en-US" altLang="tr-TR" sz="3300" b="1" dirty="0">
                <a:solidFill>
                  <a:srgbClr val="0033CC"/>
                </a:solidFill>
                <a:cs typeface="Lucida Sans Unicode" panose="020B0602030504020204" pitchFamily="34" charset="0"/>
              </a:rPr>
              <a:t> </a:t>
            </a:r>
            <a:r>
              <a:rPr lang="tr-TR" altLang="tr-TR" sz="3300" b="1" dirty="0">
                <a:solidFill>
                  <a:srgbClr val="0033CC"/>
                </a:solidFill>
                <a:cs typeface="Lucida Sans Unicode" panose="020B0602030504020204" pitchFamily="34" charset="0"/>
              </a:rPr>
              <a:t>		</a:t>
            </a:r>
            <a:r>
              <a:rPr lang="en-US" altLang="tr-TR" sz="3300" b="1" dirty="0">
                <a:solidFill>
                  <a:srgbClr val="0033CC"/>
                </a:solidFill>
                <a:cs typeface="Lucida Sans Unicode" panose="020B0602030504020204" pitchFamily="34" charset="0"/>
              </a:rPr>
              <a:t>CI</a:t>
            </a:r>
            <a:r>
              <a:rPr lang="tr-TR" altLang="tr-TR" sz="3300" b="1" baseline="-25000" dirty="0">
                <a:solidFill>
                  <a:srgbClr val="0033CC"/>
                </a:solidFill>
                <a:cs typeface="Lucida Sans Unicode" panose="020B0602030504020204" pitchFamily="34" charset="0"/>
              </a:rPr>
              <a:t>99</a:t>
            </a:r>
            <a:r>
              <a:rPr lang="en-US" altLang="tr-TR" sz="3300" b="1" baseline="-25000" dirty="0">
                <a:solidFill>
                  <a:srgbClr val="0033CC"/>
                </a:solidFill>
                <a:cs typeface="Lucida Sans Unicode" panose="020B0602030504020204" pitchFamily="34" charset="0"/>
              </a:rPr>
              <a:t> </a:t>
            </a:r>
            <a:r>
              <a:rPr lang="en-US" altLang="tr-TR" sz="3300" b="1" dirty="0">
                <a:solidFill>
                  <a:srgbClr val="0033CC"/>
                </a:solidFill>
                <a:cs typeface="Lucida Sans Unicode" panose="020B0602030504020204" pitchFamily="34" charset="0"/>
              </a:rPr>
              <a:t>= 1</a:t>
            </a:r>
            <a:r>
              <a:rPr lang="tr-TR" altLang="tr-TR" sz="3300" b="1" dirty="0">
                <a:solidFill>
                  <a:srgbClr val="0033CC"/>
                </a:solidFill>
                <a:cs typeface="Lucida Sans Unicode" panose="020B0602030504020204" pitchFamily="34" charset="0"/>
              </a:rPr>
              <a:t>,</a:t>
            </a:r>
            <a:r>
              <a:rPr lang="en-US" altLang="tr-TR" sz="3300" b="1" dirty="0">
                <a:solidFill>
                  <a:srgbClr val="0033CC"/>
                </a:solidFill>
                <a:cs typeface="Lucida Sans Unicode" panose="020B0602030504020204" pitchFamily="34" charset="0"/>
              </a:rPr>
              <a:t>3</a:t>
            </a:r>
            <a:r>
              <a:rPr lang="tr-TR" altLang="tr-TR" sz="3300" b="1" dirty="0">
                <a:solidFill>
                  <a:srgbClr val="0033CC"/>
                </a:solidFill>
                <a:cs typeface="Lucida Sans Unicode" panose="020B0602030504020204" pitchFamily="34" charset="0"/>
              </a:rPr>
              <a:t>4</a:t>
            </a:r>
            <a:r>
              <a:rPr lang="en-US" altLang="tr-TR" sz="3300" b="1" baseline="-25000" dirty="0">
                <a:solidFill>
                  <a:srgbClr val="0033CC"/>
                </a:solidFill>
                <a:cs typeface="Lucida Sans Unicode" panose="020B0602030504020204" pitchFamily="34" charset="0"/>
              </a:rPr>
              <a:t> </a:t>
            </a:r>
            <a:r>
              <a:rPr lang="en-US" altLang="tr-TR" sz="3300" b="1" dirty="0">
                <a:solidFill>
                  <a:srgbClr val="0033CC"/>
                </a:solidFill>
                <a:cs typeface="Lucida Sans Unicode" panose="020B0602030504020204" pitchFamily="34" charset="0"/>
              </a:rPr>
              <a:t>± 0</a:t>
            </a:r>
            <a:r>
              <a:rPr lang="tr-TR" altLang="tr-TR" sz="3300" b="1" dirty="0">
                <a:solidFill>
                  <a:srgbClr val="0033CC"/>
                </a:solidFill>
                <a:cs typeface="Lucida Sans Unicode" panose="020B0602030504020204" pitchFamily="34" charset="0"/>
              </a:rPr>
              <a:t>,24</a:t>
            </a:r>
            <a:r>
              <a:rPr lang="en-US" altLang="tr-TR" sz="3300" b="1" dirty="0">
                <a:solidFill>
                  <a:srgbClr val="0033CC"/>
                </a:solidFill>
                <a:cs typeface="Lucida Sans Unicode" panose="020B0602030504020204" pitchFamily="34" charset="0"/>
              </a:rPr>
              <a:t> </a:t>
            </a:r>
            <a:r>
              <a:rPr lang="en-US" altLang="tr-TR" sz="3300" b="1" dirty="0" err="1">
                <a:solidFill>
                  <a:srgbClr val="0033CC"/>
                </a:solidFill>
                <a:cs typeface="Lucida Sans Unicode" panose="020B0602030504020204" pitchFamily="34" charset="0"/>
              </a:rPr>
              <a:t>nM</a:t>
            </a:r>
            <a:endParaRPr lang="en-US" altLang="tr-TR" sz="3300" b="1" dirty="0">
              <a:solidFill>
                <a:srgbClr val="0033CC"/>
              </a:solidFill>
              <a:cs typeface="Lucida Sans Unicode" panose="020B0602030504020204" pitchFamily="34" charset="0"/>
            </a:endParaRPr>
          </a:p>
          <a:p>
            <a:pPr algn="l" rtl="0">
              <a:lnSpc>
                <a:spcPct val="160000"/>
              </a:lnSpc>
              <a:spcBef>
                <a:spcPts val="600"/>
              </a:spcBef>
              <a:buNone/>
            </a:pPr>
            <a:endParaRPr lang="tr-TR" altLang="tr-TR" sz="2800" b="1" dirty="0">
              <a:solidFill>
                <a:srgbClr val="0033CC"/>
              </a:solidFill>
              <a:latin typeface="Comic Sans MS" panose="030F0702030302020204" pitchFamily="66" charset="0"/>
              <a:cs typeface="Lucida Sans Unicode" panose="020B0602030504020204" pitchFamily="34" charset="0"/>
            </a:endParaRPr>
          </a:p>
        </p:txBody>
      </p:sp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2252850"/>
              </p:ext>
            </p:extLst>
          </p:nvPr>
        </p:nvGraphicFramePr>
        <p:xfrm>
          <a:off x="9268180" y="4975460"/>
          <a:ext cx="2219807" cy="11265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enklem" r:id="rId3" imgW="825480" imgH="419040" progId="Equation.3">
                  <p:embed/>
                </p:oleObj>
              </mc:Choice>
              <mc:Fallback>
                <p:oleObj name="Denklem" r:id="rId3" imgW="825480" imgH="419040" progId="Equation.3">
                  <p:embed/>
                  <p:pic>
                    <p:nvPicPr>
                      <p:cNvPr id="3891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68180" y="4975460"/>
                        <a:ext cx="2219807" cy="1126581"/>
                      </a:xfrm>
                      <a:prstGeom prst="rect">
                        <a:avLst/>
                      </a:prstGeom>
                      <a:solidFill>
                        <a:srgbClr val="C00000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C25ADC74-117D-4027-8653-81F3A8F43226}"/>
                  </a:ext>
                </a:extLst>
              </p:cNvPr>
              <p:cNvSpPr/>
              <p:nvPr/>
            </p:nvSpPr>
            <p:spPr>
              <a:xfrm>
                <a:off x="9268180" y="2254183"/>
                <a:ext cx="2297617" cy="144834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none">
                <a:spAutoFit/>
              </a:bodyPr>
              <a:lstStyle/>
              <a:p>
                <a:pPr>
                  <a:lnSpc>
                    <a:spcPct val="160000"/>
                  </a:lnSpc>
                  <a:spcBef>
                    <a:spcPts val="6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altLang="tr-TR" sz="280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altLang="tr-TR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tr-TR" altLang="tr-TR" sz="28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altLang="tr-TR" sz="28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tr-TR" altLang="tr-TR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altLang="tr-TR" sz="28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</a:rPr>
                        <m:t>34</m:t>
                      </m:r>
                      <m:r>
                        <a:rPr lang="tr-TR" altLang="tr-TR" sz="28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altLang="tr-TR" sz="28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</a:rPr>
                        <m:t>𝑛𝑚</m:t>
                      </m:r>
                    </m:oMath>
                  </m:oMathPara>
                </a14:m>
                <a:endParaRPr lang="tr-TR" altLang="tr-TR" sz="2800" dirty="0">
                  <a:solidFill>
                    <a:srgbClr val="0033CC"/>
                  </a:solidFill>
                </a:endParaRPr>
              </a:p>
              <a:p>
                <a:pPr algn="ctr">
                  <a:lnSpc>
                    <a:spcPct val="160000"/>
                  </a:lnSpc>
                  <a:spcBef>
                    <a:spcPts val="600"/>
                  </a:spcBef>
                </a:pPr>
                <a:r>
                  <a:rPr lang="en-US" altLang="tr-TR" sz="2800" dirty="0">
                    <a:solidFill>
                      <a:srgbClr val="0033CC"/>
                    </a:solidFill>
                  </a:rPr>
                  <a:t>s = 0</a:t>
                </a:r>
                <a:r>
                  <a:rPr lang="tr-TR" altLang="tr-TR" sz="2800" dirty="0">
                    <a:solidFill>
                      <a:srgbClr val="0033CC"/>
                    </a:solidFill>
                  </a:rPr>
                  <a:t>,</a:t>
                </a:r>
                <a:r>
                  <a:rPr lang="en-US" altLang="tr-TR" sz="2800" dirty="0">
                    <a:solidFill>
                      <a:srgbClr val="0033CC"/>
                    </a:solidFill>
                  </a:rPr>
                  <a:t>17 </a:t>
                </a:r>
                <a:endParaRPr lang="tr-TR" altLang="tr-TR" sz="2800" dirty="0">
                  <a:solidFill>
                    <a:srgbClr val="0033CC"/>
                  </a:solidFill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C25ADC74-117D-4027-8653-81F3A8F432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8180" y="2254183"/>
                <a:ext cx="2297617" cy="1448345"/>
              </a:xfrm>
              <a:prstGeom prst="rect">
                <a:avLst/>
              </a:prstGeom>
              <a:blipFill>
                <a:blip r:embed="rId6"/>
                <a:stretch>
                  <a:fillRect b="-1139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5176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altLang="tr-TR" sz="3600" b="1" dirty="0">
                <a:solidFill>
                  <a:srgbClr val="A50021"/>
                </a:solidFill>
              </a:rPr>
              <a:t>Güven Aralığının Yorumlanması</a:t>
            </a:r>
            <a:endParaRPr lang="tr-TR" altLang="tr-TR" sz="3600" dirty="0">
              <a:solidFill>
                <a:srgbClr val="C00000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920916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rgbClr val="0033CC"/>
                </a:solidFill>
              </a:rPr>
              <a:t>% </a:t>
            </a:r>
            <a:r>
              <a:rPr lang="en-US" altLang="tr-TR" sz="2800" dirty="0">
                <a:solidFill>
                  <a:srgbClr val="0033CC"/>
                </a:solidFill>
              </a:rPr>
              <a:t>9</a:t>
            </a:r>
            <a:r>
              <a:rPr lang="tr-TR" altLang="tr-TR" sz="2800" dirty="0">
                <a:solidFill>
                  <a:srgbClr val="0033CC"/>
                </a:solidFill>
              </a:rPr>
              <a:t>9 Güven Aralığı için</a:t>
            </a:r>
            <a:r>
              <a:rPr lang="en-US" altLang="tr-TR" sz="2800" dirty="0">
                <a:solidFill>
                  <a:srgbClr val="0033CC"/>
                </a:solidFill>
              </a:rPr>
              <a:t>,  </a:t>
            </a:r>
            <a:r>
              <a:rPr lang="tr-TR" altLang="tr-TR" sz="2800" dirty="0">
                <a:solidFill>
                  <a:srgbClr val="0033CC"/>
                </a:solidFill>
              </a:rPr>
              <a:t>Doğru Değerler </a:t>
            </a:r>
            <a:r>
              <a:rPr lang="en-US" altLang="tr-TR" sz="2800" dirty="0">
                <a:solidFill>
                  <a:srgbClr val="0033CC"/>
                </a:solidFill>
              </a:rPr>
              <a:t>(</a:t>
            </a:r>
            <a:r>
              <a:rPr lang="en-US" altLang="tr-TR" sz="2800" dirty="0">
                <a:solidFill>
                  <a:srgbClr val="0033CC"/>
                </a:solidFill>
                <a:sym typeface="Symbol" panose="05050102010706020507" pitchFamily="18" charset="2"/>
              </a:rPr>
              <a:t>) </a:t>
            </a:r>
            <a:r>
              <a:rPr lang="tr-TR" altLang="tr-TR" sz="2800" dirty="0">
                <a:solidFill>
                  <a:srgbClr val="0033CC"/>
                </a:solidFill>
                <a:sym typeface="Symbol" panose="05050102010706020507" pitchFamily="18" charset="2"/>
              </a:rPr>
              <a:t>% 99 olasılıkla </a:t>
            </a:r>
            <a:r>
              <a:rPr lang="en-US" altLang="tr-TR" sz="2800" dirty="0">
                <a:solidFill>
                  <a:srgbClr val="0033CC"/>
                </a:solidFill>
                <a:cs typeface="Lucida Sans Unicode" panose="020B0602030504020204" pitchFamily="34" charset="0"/>
              </a:rPr>
              <a:t>1</a:t>
            </a:r>
            <a:r>
              <a:rPr lang="tr-TR" altLang="tr-TR" sz="2800" dirty="0">
                <a:solidFill>
                  <a:srgbClr val="0033CC"/>
                </a:solidFill>
                <a:cs typeface="Lucida Sans Unicode" panose="020B0602030504020204" pitchFamily="34" charset="0"/>
              </a:rPr>
              <a:t>,</a:t>
            </a:r>
            <a:r>
              <a:rPr lang="en-US" altLang="tr-TR" sz="2800" dirty="0">
                <a:solidFill>
                  <a:srgbClr val="0033CC"/>
                </a:solidFill>
                <a:cs typeface="Lucida Sans Unicode" panose="020B0602030504020204" pitchFamily="34" charset="0"/>
              </a:rPr>
              <a:t>3</a:t>
            </a:r>
            <a:r>
              <a:rPr lang="tr-TR" altLang="tr-TR" sz="2800" dirty="0">
                <a:solidFill>
                  <a:srgbClr val="0033CC"/>
                </a:solidFill>
                <a:cs typeface="Lucida Sans Unicode" panose="020B0602030504020204" pitchFamily="34" charset="0"/>
              </a:rPr>
              <a:t>4</a:t>
            </a:r>
            <a:r>
              <a:rPr lang="en-US" altLang="tr-TR" sz="2800" dirty="0">
                <a:solidFill>
                  <a:srgbClr val="0033CC"/>
                </a:solidFill>
                <a:cs typeface="Lucida Sans Unicode" panose="020B0602030504020204" pitchFamily="34" charset="0"/>
              </a:rPr>
              <a:t> ± 0</a:t>
            </a:r>
            <a:r>
              <a:rPr lang="tr-TR" altLang="tr-TR" sz="2800" dirty="0">
                <a:solidFill>
                  <a:srgbClr val="0033CC"/>
                </a:solidFill>
                <a:cs typeface="Lucida Sans Unicode" panose="020B0602030504020204" pitchFamily="34" charset="0"/>
              </a:rPr>
              <a:t>,</a:t>
            </a:r>
            <a:r>
              <a:rPr lang="en-US" altLang="tr-TR" sz="2800" dirty="0">
                <a:solidFill>
                  <a:srgbClr val="0033CC"/>
                </a:solidFill>
                <a:cs typeface="Lucida Sans Unicode" panose="020B0602030504020204" pitchFamily="34" charset="0"/>
              </a:rPr>
              <a:t>2</a:t>
            </a:r>
            <a:r>
              <a:rPr lang="tr-TR" altLang="tr-TR" sz="2800" dirty="0">
                <a:solidFill>
                  <a:srgbClr val="0033CC"/>
                </a:solidFill>
                <a:cs typeface="Lucida Sans Unicode" panose="020B0602030504020204" pitchFamily="34" charset="0"/>
              </a:rPr>
              <a:t>4</a:t>
            </a:r>
            <a:r>
              <a:rPr lang="en-US" altLang="tr-TR" sz="2800" dirty="0">
                <a:solidFill>
                  <a:srgbClr val="0033CC"/>
                </a:solidFill>
                <a:cs typeface="Lucida Sans Unicode" panose="020B0602030504020204" pitchFamily="34" charset="0"/>
              </a:rPr>
              <a:t> </a:t>
            </a:r>
            <a:r>
              <a:rPr lang="en-US" altLang="tr-TR" sz="2800" dirty="0" err="1">
                <a:solidFill>
                  <a:srgbClr val="0033CC"/>
                </a:solidFill>
                <a:cs typeface="Lucida Sans Unicode" panose="020B0602030504020204" pitchFamily="34" charset="0"/>
              </a:rPr>
              <a:t>nM</a:t>
            </a:r>
            <a:r>
              <a:rPr lang="tr-TR" altLang="tr-TR" sz="2800" dirty="0">
                <a:solidFill>
                  <a:srgbClr val="0033CC"/>
                </a:solidFill>
                <a:cs typeface="Lucida Sans Unicode" panose="020B0602030504020204" pitchFamily="34" charset="0"/>
              </a:rPr>
              <a:t> aralığı arasındadır</a:t>
            </a:r>
            <a:r>
              <a:rPr lang="en-US" altLang="tr-TR" sz="2800" dirty="0">
                <a:solidFill>
                  <a:srgbClr val="0033CC"/>
                </a:solidFill>
                <a:cs typeface="Lucida Sans Unicode" panose="020B0602030504020204" pitchFamily="34" charset="0"/>
              </a:rPr>
              <a:t>, </a:t>
            </a:r>
            <a:r>
              <a:rPr lang="tr-TR" altLang="tr-TR" sz="2800" dirty="0">
                <a:solidFill>
                  <a:srgbClr val="0033CC"/>
                </a:solidFill>
                <a:cs typeface="Lucida Sans Unicode" panose="020B0602030504020204" pitchFamily="34" charset="0"/>
              </a:rPr>
              <a:t>veya</a:t>
            </a:r>
            <a:r>
              <a:rPr lang="en-US" altLang="tr-TR" sz="2800" dirty="0">
                <a:solidFill>
                  <a:srgbClr val="0033CC"/>
                </a:solidFill>
                <a:cs typeface="Lucida Sans Unicode" panose="020B0602030504020204" pitchFamily="34" charset="0"/>
              </a:rPr>
              <a:t> 1</a:t>
            </a:r>
            <a:r>
              <a:rPr lang="tr-TR" altLang="tr-TR" sz="2800" dirty="0">
                <a:solidFill>
                  <a:srgbClr val="0033CC"/>
                </a:solidFill>
                <a:cs typeface="Lucida Sans Unicode" panose="020B0602030504020204" pitchFamily="34" charset="0"/>
              </a:rPr>
              <a:t>,</a:t>
            </a:r>
            <a:r>
              <a:rPr lang="en-US" altLang="tr-TR" sz="2800" dirty="0">
                <a:solidFill>
                  <a:srgbClr val="0033CC"/>
                </a:solidFill>
                <a:cs typeface="Lucida Sans Unicode" panose="020B0602030504020204" pitchFamily="34" charset="0"/>
              </a:rPr>
              <a:t>1 </a:t>
            </a:r>
            <a:r>
              <a:rPr lang="tr-TR" altLang="tr-TR" sz="2800" dirty="0">
                <a:solidFill>
                  <a:srgbClr val="0033CC"/>
                </a:solidFill>
                <a:cs typeface="Lucida Sans Unicode" panose="020B0602030504020204" pitchFamily="34" charset="0"/>
              </a:rPr>
              <a:t>ve</a:t>
            </a:r>
            <a:r>
              <a:rPr lang="en-US" altLang="tr-TR" sz="2800" dirty="0">
                <a:solidFill>
                  <a:srgbClr val="0033CC"/>
                </a:solidFill>
                <a:cs typeface="Lucida Sans Unicode" panose="020B0602030504020204" pitchFamily="34" charset="0"/>
              </a:rPr>
              <a:t> 1,5</a:t>
            </a:r>
            <a:r>
              <a:rPr lang="tr-TR" altLang="tr-TR" sz="2800" dirty="0">
                <a:solidFill>
                  <a:srgbClr val="0033CC"/>
                </a:solidFill>
                <a:cs typeface="Lucida Sans Unicode" panose="020B0602030504020204" pitchFamily="34" charset="0"/>
              </a:rPr>
              <a:t>8 </a:t>
            </a:r>
            <a:r>
              <a:rPr lang="en-US" altLang="tr-TR" sz="2800" dirty="0" err="1">
                <a:solidFill>
                  <a:srgbClr val="0033CC"/>
                </a:solidFill>
                <a:cs typeface="Lucida Sans Unicode" panose="020B0602030504020204" pitchFamily="34" charset="0"/>
              </a:rPr>
              <a:t>nM</a:t>
            </a:r>
            <a:r>
              <a:rPr lang="tr-TR" altLang="tr-TR" sz="2800" dirty="0">
                <a:solidFill>
                  <a:srgbClr val="0033CC"/>
                </a:solidFill>
                <a:cs typeface="Lucida Sans Unicode" panose="020B0602030504020204" pitchFamily="34" charset="0"/>
              </a:rPr>
              <a:t> arasındadır.</a:t>
            </a:r>
            <a:endParaRPr lang="en-US" altLang="tr-TR" sz="2800" dirty="0">
              <a:solidFill>
                <a:srgbClr val="0033CC"/>
              </a:solidFill>
              <a:cs typeface="Lucida Sans Unicode" panose="020B0602030504020204" pitchFamily="34" charset="0"/>
            </a:endParaRP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rgbClr val="0033CC"/>
                </a:solidFill>
              </a:rPr>
              <a:t>% 90 Güven Aralığı için</a:t>
            </a:r>
            <a:r>
              <a:rPr lang="en-US" altLang="tr-TR" sz="2800" dirty="0">
                <a:solidFill>
                  <a:srgbClr val="0033CC"/>
                </a:solidFill>
                <a:cs typeface="Lucida Sans Unicode" panose="020B0602030504020204" pitchFamily="34" charset="0"/>
              </a:rPr>
              <a:t>, </a:t>
            </a:r>
            <a:r>
              <a:rPr lang="tr-TR" altLang="tr-TR" sz="2800" dirty="0">
                <a:solidFill>
                  <a:srgbClr val="0033CC"/>
                </a:solidFill>
                <a:cs typeface="Lucida Sans Unicode" panose="020B0602030504020204" pitchFamily="34" charset="0"/>
              </a:rPr>
              <a:t>Doğru değerler % 90 olasılıkla </a:t>
            </a:r>
            <a:r>
              <a:rPr lang="en-US" altLang="tr-TR" sz="2800" dirty="0">
                <a:solidFill>
                  <a:srgbClr val="0033CC"/>
                </a:solidFill>
                <a:cs typeface="Lucida Sans Unicode" panose="020B0602030504020204" pitchFamily="34" charset="0"/>
              </a:rPr>
              <a:t>1</a:t>
            </a:r>
            <a:r>
              <a:rPr lang="tr-TR" altLang="tr-TR" sz="2800" dirty="0">
                <a:solidFill>
                  <a:srgbClr val="0033CC"/>
                </a:solidFill>
                <a:cs typeface="Lucida Sans Unicode" panose="020B0602030504020204" pitchFamily="34" charset="0"/>
              </a:rPr>
              <a:t>,</a:t>
            </a:r>
            <a:r>
              <a:rPr lang="en-US" altLang="tr-TR" sz="2800" dirty="0">
                <a:solidFill>
                  <a:srgbClr val="0033CC"/>
                </a:solidFill>
                <a:cs typeface="Lucida Sans Unicode" panose="020B0602030504020204" pitchFamily="34" charset="0"/>
              </a:rPr>
              <a:t>3</a:t>
            </a:r>
            <a:r>
              <a:rPr lang="tr-TR" altLang="tr-TR" sz="2800" dirty="0">
                <a:solidFill>
                  <a:srgbClr val="0033CC"/>
                </a:solidFill>
                <a:cs typeface="Lucida Sans Unicode" panose="020B0602030504020204" pitchFamily="34" charset="0"/>
              </a:rPr>
              <a:t>4</a:t>
            </a:r>
            <a:r>
              <a:rPr lang="en-US" altLang="tr-TR" sz="2800" baseline="-25000" dirty="0">
                <a:solidFill>
                  <a:srgbClr val="0033CC"/>
                </a:solidFill>
                <a:cs typeface="Lucida Sans Unicode" panose="020B0602030504020204" pitchFamily="34" charset="0"/>
              </a:rPr>
              <a:t> </a:t>
            </a:r>
            <a:r>
              <a:rPr lang="en-US" altLang="tr-TR" sz="2800" dirty="0">
                <a:solidFill>
                  <a:srgbClr val="0033CC"/>
                </a:solidFill>
                <a:cs typeface="Lucida Sans Unicode" panose="020B0602030504020204" pitchFamily="34" charset="0"/>
              </a:rPr>
              <a:t>± 0</a:t>
            </a:r>
            <a:r>
              <a:rPr lang="tr-TR" altLang="tr-TR" sz="2800" dirty="0">
                <a:solidFill>
                  <a:srgbClr val="0033CC"/>
                </a:solidFill>
                <a:cs typeface="Lucida Sans Unicode" panose="020B0602030504020204" pitchFamily="34" charset="0"/>
              </a:rPr>
              <a:t>,12 aralığındadır</a:t>
            </a:r>
            <a:r>
              <a:rPr lang="en-US" altLang="tr-TR" sz="2800" dirty="0">
                <a:solidFill>
                  <a:srgbClr val="0033CC"/>
                </a:solidFill>
                <a:cs typeface="Lucida Sans Unicode" panose="020B0602030504020204" pitchFamily="34" charset="0"/>
              </a:rPr>
              <a:t> </a:t>
            </a:r>
            <a:r>
              <a:rPr lang="en-US" altLang="tr-TR" sz="2800" dirty="0" err="1">
                <a:solidFill>
                  <a:srgbClr val="0033CC"/>
                </a:solidFill>
                <a:cs typeface="Lucida Sans Unicode" panose="020B0602030504020204" pitchFamily="34" charset="0"/>
              </a:rPr>
              <a:t>nM</a:t>
            </a:r>
            <a:r>
              <a:rPr lang="en-US" altLang="tr-TR" sz="2800" dirty="0">
                <a:solidFill>
                  <a:srgbClr val="0033CC"/>
                </a:solidFill>
                <a:cs typeface="Lucida Sans Unicode" panose="020B0602030504020204" pitchFamily="34" charset="0"/>
              </a:rPr>
              <a:t>, </a:t>
            </a:r>
            <a:r>
              <a:rPr lang="tr-TR" altLang="tr-TR" sz="2800" dirty="0">
                <a:solidFill>
                  <a:srgbClr val="0033CC"/>
                </a:solidFill>
                <a:cs typeface="Lucida Sans Unicode" panose="020B0602030504020204" pitchFamily="34" charset="0"/>
              </a:rPr>
              <a:t>veya </a:t>
            </a:r>
            <a:r>
              <a:rPr lang="en-US" altLang="tr-TR" sz="2800" dirty="0">
                <a:solidFill>
                  <a:srgbClr val="0033CC"/>
                </a:solidFill>
                <a:cs typeface="Lucida Sans Unicode" panose="020B0602030504020204" pitchFamily="34" charset="0"/>
              </a:rPr>
              <a:t>1</a:t>
            </a:r>
            <a:r>
              <a:rPr lang="tr-TR" altLang="tr-TR" sz="2800" dirty="0">
                <a:solidFill>
                  <a:srgbClr val="0033CC"/>
                </a:solidFill>
                <a:cs typeface="Lucida Sans Unicode" panose="020B0602030504020204" pitchFamily="34" charset="0"/>
              </a:rPr>
              <a:t>,22</a:t>
            </a:r>
            <a:r>
              <a:rPr lang="en-US" altLang="tr-TR" sz="2800" dirty="0">
                <a:solidFill>
                  <a:srgbClr val="0033CC"/>
                </a:solidFill>
                <a:cs typeface="Lucida Sans Unicode" panose="020B0602030504020204" pitchFamily="34" charset="0"/>
              </a:rPr>
              <a:t> </a:t>
            </a:r>
            <a:r>
              <a:rPr lang="tr-TR" altLang="tr-TR" sz="2800" dirty="0">
                <a:solidFill>
                  <a:srgbClr val="0033CC"/>
                </a:solidFill>
                <a:cs typeface="Lucida Sans Unicode" panose="020B0602030504020204" pitchFamily="34" charset="0"/>
              </a:rPr>
              <a:t>ve</a:t>
            </a:r>
            <a:r>
              <a:rPr lang="en-US" altLang="tr-TR" sz="2800" dirty="0">
                <a:solidFill>
                  <a:srgbClr val="0033CC"/>
                </a:solidFill>
                <a:cs typeface="Lucida Sans Unicode" panose="020B0602030504020204" pitchFamily="34" charset="0"/>
              </a:rPr>
              <a:t> 1,</a:t>
            </a:r>
            <a:r>
              <a:rPr lang="tr-TR" altLang="tr-TR" sz="2800" dirty="0">
                <a:solidFill>
                  <a:srgbClr val="0033CC"/>
                </a:solidFill>
                <a:cs typeface="Lucida Sans Unicode" panose="020B0602030504020204" pitchFamily="34" charset="0"/>
              </a:rPr>
              <a:t>46</a:t>
            </a:r>
            <a:r>
              <a:rPr lang="en-US" altLang="tr-TR" sz="2800" dirty="0">
                <a:solidFill>
                  <a:srgbClr val="0033CC"/>
                </a:solidFill>
                <a:cs typeface="Lucida Sans Unicode" panose="020B0602030504020204" pitchFamily="34" charset="0"/>
              </a:rPr>
              <a:t> </a:t>
            </a:r>
            <a:r>
              <a:rPr lang="en-US" altLang="tr-TR" sz="2800" dirty="0" err="1">
                <a:solidFill>
                  <a:srgbClr val="0033CC"/>
                </a:solidFill>
                <a:cs typeface="Lucida Sans Unicode" panose="020B0602030504020204" pitchFamily="34" charset="0"/>
              </a:rPr>
              <a:t>nM</a:t>
            </a:r>
            <a:r>
              <a:rPr lang="tr-TR" altLang="tr-TR" sz="2800" dirty="0">
                <a:solidFill>
                  <a:srgbClr val="0033CC"/>
                </a:solidFill>
                <a:cs typeface="Lucida Sans Unicode" panose="020B0602030504020204" pitchFamily="34" charset="0"/>
              </a:rPr>
              <a:t> arasındadır.</a:t>
            </a:r>
            <a:endParaRPr lang="en-US" altLang="tr-TR" sz="2800" dirty="0">
              <a:solidFill>
                <a:srgbClr val="0033CC"/>
              </a:solidFill>
              <a:cs typeface="Lucida Sans Unicode" panose="020B0602030504020204" pitchFamily="34" charset="0"/>
            </a:endParaRP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7030A0"/>
                </a:solidFill>
              </a:rPr>
              <a:t>Güvenirlik derecesi </a:t>
            </a:r>
            <a:r>
              <a:rPr lang="tr-TR" altLang="tr-TR" sz="2800" dirty="0">
                <a:solidFill>
                  <a:srgbClr val="0033CC"/>
                </a:solidFill>
                <a:cs typeface="Lucida Sans Unicode" panose="020B0602030504020204" pitchFamily="34" charset="0"/>
              </a:rPr>
              <a:t>artıyorken CI artacaktır.</a:t>
            </a:r>
            <a:endParaRPr lang="en-US" altLang="tr-TR" sz="2800" dirty="0">
              <a:solidFill>
                <a:srgbClr val="0033CC"/>
              </a:solidFill>
              <a:cs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0152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A3A29626-3851-4352-84BD-EFB696B199EC}"/>
              </a:ext>
            </a:extLst>
          </p:cNvPr>
          <p:cNvSpPr txBox="1">
            <a:spLocks/>
          </p:cNvSpPr>
          <p:nvPr/>
        </p:nvSpPr>
        <p:spPr>
          <a:xfrm>
            <a:off x="1104900" y="360000"/>
            <a:ext cx="9982200" cy="562651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rgbClr val="0033CC"/>
                </a:solidFill>
                <a:cs typeface="Lucida Sans Unicode" panose="020B0602030504020204" pitchFamily="34" charset="0"/>
              </a:rPr>
              <a:t>Kalite Güvence ve Kalite Kontrol tarafından düzenli olarak elde edilen verileri karakterize etmek için kullanışlıdır.</a:t>
            </a:r>
            <a:endParaRPr lang="en-US" altLang="tr-TR" sz="2800" dirty="0">
              <a:solidFill>
                <a:srgbClr val="0033CC"/>
              </a:solidFill>
              <a:cs typeface="Lucida Sans Unicode" panose="020B0602030504020204" pitchFamily="34" charset="0"/>
            </a:endParaRP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endParaRPr lang="tr-TR" altLang="tr-TR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750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tr-TR" dirty="0"/>
              <a:t>Bu hafta : </a:t>
            </a:r>
            <a:r>
              <a:rPr lang="tr-TR" dirty="0">
                <a:solidFill>
                  <a:srgbClr val="FF0000"/>
                </a:solidFill>
              </a:rPr>
              <a:t>Analitik ve Deneysel Verilerin Değerlendirilmesi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814668"/>
          </a:xfrm>
        </p:spPr>
        <p:txBody>
          <a:bodyPr>
            <a:normAutofit fontScale="70000" lnSpcReduction="20000"/>
          </a:bodyPr>
          <a:lstStyle/>
          <a:p>
            <a:pPr algn="l" rtl="0"/>
            <a:r>
              <a:rPr lang="tr-TR" sz="2800" b="1" dirty="0">
                <a:solidFill>
                  <a:srgbClr val="FF0000"/>
                </a:solidFill>
              </a:rPr>
              <a:t>Giriş</a:t>
            </a:r>
          </a:p>
          <a:p>
            <a:pPr algn="l" rtl="0"/>
            <a:r>
              <a:rPr lang="tr-TR" altLang="tr-TR" sz="2800" b="1" dirty="0">
                <a:solidFill>
                  <a:srgbClr val="0070C0"/>
                </a:solidFill>
              </a:rPr>
              <a:t>Doğruluk ve Duyarlılık </a:t>
            </a:r>
          </a:p>
          <a:p>
            <a:pPr lvl="1" algn="l" rtl="0"/>
            <a:r>
              <a:rPr lang="tr-TR" altLang="tr-TR" sz="2800" b="1" dirty="0">
                <a:solidFill>
                  <a:srgbClr val="0070C0"/>
                </a:solidFill>
              </a:rPr>
              <a:t>Hata Tipleri</a:t>
            </a:r>
          </a:p>
          <a:p>
            <a:pPr algn="l" rtl="0"/>
            <a:r>
              <a:rPr lang="tr-TR" altLang="tr-TR" sz="2800" b="1" dirty="0">
                <a:solidFill>
                  <a:srgbClr val="0070C0"/>
                </a:solidFill>
              </a:rPr>
              <a:t>Doğruluk ve Duyarlılık Hesaplanması</a:t>
            </a:r>
            <a:endParaRPr lang="tr-TR" altLang="tr-TR" sz="2800" b="1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algn="l" rtl="0"/>
            <a:r>
              <a:rPr lang="tr-TR" altLang="tr-TR" sz="2800" b="1" dirty="0">
                <a:solidFill>
                  <a:srgbClr val="FF0000"/>
                </a:solidFill>
                <a:cs typeface="Arial" panose="020B0604020202020204" pitchFamily="34" charset="0"/>
              </a:rPr>
              <a:t>Ortalama Değer</a:t>
            </a:r>
          </a:p>
          <a:p>
            <a:pPr algn="l" rtl="0"/>
            <a:r>
              <a:rPr lang="tr-TR" altLang="tr-TR" sz="2800" b="1" dirty="0">
                <a:solidFill>
                  <a:srgbClr val="0070C0"/>
                </a:solidFill>
                <a:cs typeface="Arial" panose="020B0604020202020204" pitchFamily="34" charset="0"/>
              </a:rPr>
              <a:t>Ortanca Değer</a:t>
            </a:r>
          </a:p>
          <a:p>
            <a:pPr algn="l" rtl="0"/>
            <a:r>
              <a:rPr lang="tr-TR" altLang="tr-TR" sz="2800" b="1" dirty="0">
                <a:solidFill>
                  <a:srgbClr val="C00000"/>
                </a:solidFill>
              </a:rPr>
              <a:t>Sapma</a:t>
            </a:r>
          </a:p>
          <a:p>
            <a:pPr algn="l" rtl="0"/>
            <a:r>
              <a:rPr lang="tr-TR" altLang="tr-TR" sz="2800" b="1" dirty="0">
                <a:solidFill>
                  <a:schemeClr val="tx2"/>
                </a:solidFill>
              </a:rPr>
              <a:t>Ortalama sapma (OS) </a:t>
            </a:r>
            <a:endParaRPr lang="tr-TR" altLang="tr-TR" sz="2800" b="1" dirty="0">
              <a:solidFill>
                <a:srgbClr val="7030A0"/>
              </a:solidFill>
            </a:endParaRPr>
          </a:p>
          <a:p>
            <a:pPr algn="l" rtl="0"/>
            <a:r>
              <a:rPr lang="tr-TR" altLang="tr-TR" sz="2800" b="1" dirty="0">
                <a:solidFill>
                  <a:srgbClr val="7030A0"/>
                </a:solidFill>
              </a:rPr>
              <a:t>Standart Sapma</a:t>
            </a:r>
          </a:p>
          <a:p>
            <a:pPr algn="l" rtl="0"/>
            <a:r>
              <a:rPr lang="tr-TR" altLang="tr-TR" sz="2800" b="1" dirty="0">
                <a:solidFill>
                  <a:srgbClr val="FF0000"/>
                </a:solidFill>
              </a:rPr>
              <a:t>Ölçüm Güven Aralığı</a:t>
            </a:r>
          </a:p>
          <a:p>
            <a:pPr algn="l" rtl="0"/>
            <a:r>
              <a:rPr lang="tr-TR" altLang="tr-TR" sz="2800" b="1" dirty="0">
                <a:solidFill>
                  <a:srgbClr val="FF0000"/>
                </a:solidFill>
              </a:rPr>
              <a:t>Uç Değerlerin Atılması</a:t>
            </a:r>
            <a:endParaRPr lang="tr-TR" altLang="tr-TR" sz="2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981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altLang="tr-TR" sz="3600" b="1" dirty="0">
                <a:solidFill>
                  <a:srgbClr val="000000"/>
                </a:solidFill>
              </a:rPr>
              <a:t>Örnek</a:t>
            </a:r>
            <a:endParaRPr lang="tr-TR" altLang="tr-TR" sz="3600" dirty="0">
              <a:solidFill>
                <a:srgbClr val="C00000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920916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Bir et proteini analiz sonuçları yüzde olarak şöyledir. </a:t>
            </a:r>
          </a:p>
          <a:p>
            <a:pPr algn="ctr" rtl="0">
              <a:lnSpc>
                <a:spcPct val="150000"/>
              </a:lnSpc>
              <a:spcBef>
                <a:spcPts val="600"/>
              </a:spcBef>
              <a:buFontTx/>
              <a:buNone/>
            </a:pPr>
            <a:r>
              <a:rPr lang="tr-TR" altLang="tr-TR" sz="2800" dirty="0">
                <a:solidFill>
                  <a:schemeClr val="tx2"/>
                </a:solidFill>
              </a:rPr>
              <a:t>42,62 – 43,12 – 42,20 -43,22 -42,56 – 42,86. 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Bu analizin ortalama değerini, standart sapmasını ve %95 ve %99 güven aralığını bulunuz.</a:t>
            </a:r>
          </a:p>
        </p:txBody>
      </p:sp>
    </p:spTree>
    <p:extLst>
      <p:ext uri="{BB962C8B-B14F-4D97-AF65-F5344CB8AC3E}">
        <p14:creationId xmlns:p14="http://schemas.microsoft.com/office/powerpoint/2010/main" val="2713695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/>
            <a:r>
              <a:rPr lang="tr-TR" altLang="tr-TR" sz="4000" b="1" dirty="0">
                <a:solidFill>
                  <a:srgbClr val="000000"/>
                </a:solidFill>
                <a:latin typeface="Comic Sans MS" panose="030F0702030302020204" pitchFamily="66" charset="0"/>
              </a:rPr>
              <a:t>Örnek</a:t>
            </a:r>
            <a:endParaRPr lang="tr-TR" altLang="tr-TR" sz="40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İçerik Yer Tutucusu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734117247"/>
                  </p:ext>
                </p:extLst>
              </p:nvPr>
            </p:nvGraphicFramePr>
            <p:xfrm>
              <a:off x="1104900" y="393955"/>
              <a:ext cx="10693809" cy="492779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564603">
                      <a:extLst>
                        <a:ext uri="{9D8B030D-6E8A-4147-A177-3AD203B41FA5}">
                          <a16:colId xmlns:a16="http://schemas.microsoft.com/office/drawing/2014/main" val="2626085965"/>
                        </a:ext>
                      </a:extLst>
                    </a:gridCol>
                    <a:gridCol w="2719439">
                      <a:extLst>
                        <a:ext uri="{9D8B030D-6E8A-4147-A177-3AD203B41FA5}">
                          <a16:colId xmlns:a16="http://schemas.microsoft.com/office/drawing/2014/main" val="3236304907"/>
                        </a:ext>
                      </a:extLst>
                    </a:gridCol>
                    <a:gridCol w="4409767">
                      <a:extLst>
                        <a:ext uri="{9D8B030D-6E8A-4147-A177-3AD203B41FA5}">
                          <a16:colId xmlns:a16="http://schemas.microsoft.com/office/drawing/2014/main" val="2817273466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800" dirty="0"/>
                            <a:t>x</a:t>
                          </a:r>
                          <a:r>
                            <a:rPr lang="tr-TR" sz="2800" baseline="-25000" dirty="0"/>
                            <a:t>i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|"/>
                                    <m:endChr m:val="|"/>
                                    <m:ctrlPr>
                                      <a:rPr lang="tr-TR" sz="2800" i="1" baseline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tr-TR" sz="2800" i="1" baseline="0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tr-TR" sz="2800" b="1" i="1" baseline="0" smtClean="0"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e>
                                      <m:sub>
                                        <m:r>
                                          <a:rPr lang="tr-TR" sz="2800" b="1" i="1" baseline="0" smtClean="0">
                                            <a:latin typeface="Cambria Math" panose="02040503050406030204" pitchFamily="18" charset="0"/>
                                          </a:rPr>
                                          <m:t>𝒊</m:t>
                                        </m:r>
                                      </m:sub>
                                    </m:sSub>
                                    <m:r>
                                      <a:rPr lang="tr-TR" sz="2800" b="1" i="1" baseline="0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acc>
                                      <m:accPr>
                                        <m:chr m:val="̅"/>
                                        <m:ctrlPr>
                                          <a:rPr lang="tr-TR" sz="2800" b="1" i="1" baseline="0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tr-TR" sz="2800" b="1" i="1" baseline="0" smtClean="0"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e>
                                    </m:acc>
                                  </m:e>
                                </m:d>
                              </m:oMath>
                            </m:oMathPara>
                          </a14:m>
                          <a:endParaRPr lang="tr-TR" sz="2800" baseline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tr-TR" sz="2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tr-TR" sz="2800" b="1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sSub>
                                      <m:sSubPr>
                                        <m:ctrlPr>
                                          <a:rPr lang="tr-TR" sz="2800" i="1" baseline="0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tr-TR" sz="2800" b="1" i="1" baseline="0" smtClean="0"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e>
                                      <m:sub>
                                        <m:r>
                                          <a:rPr lang="tr-TR" sz="2800" b="1" i="1" baseline="0" smtClean="0">
                                            <a:latin typeface="Cambria Math" panose="02040503050406030204" pitchFamily="18" charset="0"/>
                                          </a:rPr>
                                          <m:t>𝒊</m:t>
                                        </m:r>
                                      </m:sub>
                                    </m:sSub>
                                    <m:r>
                                      <a:rPr lang="tr-TR" sz="2800" b="1" i="1" baseline="0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acc>
                                      <m:accPr>
                                        <m:chr m:val="̅"/>
                                        <m:ctrlPr>
                                          <a:rPr lang="tr-TR" sz="2800" b="1" i="1" baseline="0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tr-TR" sz="2800" b="1" i="1" baseline="0" smtClean="0"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e>
                                    </m:acc>
                                    <m:r>
                                      <a:rPr lang="tr-TR" sz="2800" b="1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tr-TR" sz="2800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tr-TR" sz="28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7116391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800" dirty="0"/>
                            <a:t>62,62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800" dirty="0"/>
                            <a:t>0,14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800" dirty="0"/>
                            <a:t>0,0196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28780374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800" dirty="0"/>
                            <a:t>43,12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800" dirty="0"/>
                            <a:t>0,36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800" dirty="0"/>
                            <a:t>0,1296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3798195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800" dirty="0"/>
                            <a:t>42,20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800" dirty="0"/>
                            <a:t>0,56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800" dirty="0"/>
                            <a:t>0,336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38784836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800" dirty="0"/>
                            <a:t>43,22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800" dirty="0"/>
                            <a:t>0,46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800" dirty="0"/>
                            <a:t>0,2116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50062038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800" dirty="0"/>
                            <a:t>42,56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800" dirty="0"/>
                            <a:t>0,20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800" dirty="0"/>
                            <a:t>0,0400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96511491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800" dirty="0"/>
                            <a:t>42,86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800" dirty="0"/>
                            <a:t>0,10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800" dirty="0"/>
                            <a:t>0,0100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5271438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̅"/>
                                    <m:ctrlPr>
                                      <a:rPr lang="tr-TR" sz="2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tr-TR" sz="28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acc>
                                <m:r>
                                  <a:rPr lang="tr-TR" sz="2800" b="0" i="1" smtClean="0">
                                    <a:latin typeface="Cambria Math" panose="02040503050406030204" pitchFamily="18" charset="0"/>
                                  </a:rPr>
                                  <m:t>=42,76</m:t>
                                </m:r>
                              </m:oMath>
                            </m:oMathPara>
                          </a14:m>
                          <a:endParaRPr lang="tr-TR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endParaRPr lang="tr-TR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nary>
                                  <m:naryPr>
                                    <m:chr m:val="∑"/>
                                    <m:ctrlPr>
                                      <a:rPr lang="tr-TR" sz="2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m:rPr>
                                        <m:brk m:alnAt="23"/>
                                      </m:rPr>
                                      <a:rPr lang="tr-TR" sz="28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tr-TR" sz="2800" b="0" i="1" smtClean="0">
                                        <a:latin typeface="Cambria Math" panose="02040503050406030204" pitchFamily="18" charset="0"/>
                                      </a:rPr>
                                      <m:t>=</m:t>
                                    </m:r>
                                    <m:r>
                                      <m:rPr>
                                        <m:brk m:alnAt="23"/>
                                      </m:rPr>
                                      <a:rPr lang="tr-TR" sz="28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tr-TR" sz="2800" b="0" i="1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sup>
                                  <m:e>
                                    <m:sSup>
                                      <m:sSupPr>
                                        <m:ctrlPr>
                                          <a:rPr lang="tr-TR" sz="28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tr-TR" sz="2800" b="1" i="1" smtClean="0">
                                            <a:latin typeface="Cambria Math" panose="02040503050406030204" pitchFamily="18" charset="0"/>
                                          </a:rPr>
                                          <m:t>(</m:t>
                                        </m:r>
                                        <m:sSub>
                                          <m:sSubPr>
                                            <m:ctrlPr>
                                              <a:rPr lang="tr-TR" sz="2800" i="1" baseline="0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tr-TR" sz="2800" b="1" i="1" baseline="0" smtClean="0">
                                                <a:latin typeface="Cambria Math" panose="02040503050406030204" pitchFamily="18" charset="0"/>
                                              </a:rPr>
                                              <m:t>𝒙</m:t>
                                            </m:r>
                                          </m:e>
                                          <m:sub>
                                            <m:r>
                                              <a:rPr lang="tr-TR" sz="2800" b="1" i="1" baseline="0" smtClean="0">
                                                <a:latin typeface="Cambria Math" panose="02040503050406030204" pitchFamily="18" charset="0"/>
                                              </a:rPr>
                                              <m:t>𝒊</m:t>
                                            </m:r>
                                          </m:sub>
                                        </m:sSub>
                                        <m:r>
                                          <a:rPr lang="tr-TR" sz="2800" b="1" i="1" baseline="0" smtClean="0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acc>
                                          <m:accPr>
                                            <m:chr m:val="̅"/>
                                            <m:ctrlPr>
                                              <a:rPr lang="tr-TR" sz="2800" b="1" i="1" baseline="0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tr-TR" sz="2800" b="1" i="1" baseline="0" smtClean="0">
                                                <a:latin typeface="Cambria Math" panose="02040503050406030204" pitchFamily="18" charset="0"/>
                                              </a:rPr>
                                              <m:t>𝒙</m:t>
                                            </m:r>
                                          </m:e>
                                        </m:acc>
                                        <m:r>
                                          <a:rPr lang="tr-TR" sz="2800" b="1" i="1" smtClean="0">
                                            <a:latin typeface="Cambria Math" panose="02040503050406030204" pitchFamily="18" charset="0"/>
                                          </a:rPr>
                                          <m:t>)</m:t>
                                        </m:r>
                                      </m:e>
                                      <m:sup>
                                        <m:r>
                                          <a:rPr lang="tr-TR" sz="2800" b="1" i="1" smtClean="0">
                                            <a:latin typeface="Cambria Math" panose="02040503050406030204" pitchFamily="18" charset="0"/>
                                          </a:rPr>
                                          <m:t>𝟐</m:t>
                                        </m:r>
                                      </m:sup>
                                    </m:sSup>
                                  </m:e>
                                </m:nary>
                                <m:r>
                                  <a:rPr lang="tr-TR" sz="2800" b="0" i="1" smtClean="0">
                                    <a:latin typeface="Cambria Math" panose="02040503050406030204" pitchFamily="18" charset="0"/>
                                  </a:rPr>
                                  <m:t>=0,7244</m:t>
                                </m:r>
                              </m:oMath>
                            </m:oMathPara>
                          </a14:m>
                          <a:endParaRPr lang="tr-TR" sz="28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80122026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İçerik Yer Tutucusu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734117247"/>
                  </p:ext>
                </p:extLst>
              </p:nvPr>
            </p:nvGraphicFramePr>
            <p:xfrm>
              <a:off x="1104900" y="393955"/>
              <a:ext cx="10693809" cy="492779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564603">
                      <a:extLst>
                        <a:ext uri="{9D8B030D-6E8A-4147-A177-3AD203B41FA5}">
                          <a16:colId xmlns:a16="http://schemas.microsoft.com/office/drawing/2014/main" val="2626085965"/>
                        </a:ext>
                      </a:extLst>
                    </a:gridCol>
                    <a:gridCol w="2719439">
                      <a:extLst>
                        <a:ext uri="{9D8B030D-6E8A-4147-A177-3AD203B41FA5}">
                          <a16:colId xmlns:a16="http://schemas.microsoft.com/office/drawing/2014/main" val="3236304907"/>
                        </a:ext>
                      </a:extLst>
                    </a:gridCol>
                    <a:gridCol w="4409767">
                      <a:extLst>
                        <a:ext uri="{9D8B030D-6E8A-4147-A177-3AD203B41FA5}">
                          <a16:colId xmlns:a16="http://schemas.microsoft.com/office/drawing/2014/main" val="2817273466"/>
                        </a:ext>
                      </a:extLst>
                    </a:gridCol>
                  </a:tblGrid>
                  <a:tr h="527812"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800" dirty="0"/>
                            <a:t>x</a:t>
                          </a:r>
                          <a:r>
                            <a:rPr lang="tr-TR" sz="2800" baseline="-25000" dirty="0"/>
                            <a:t>i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131390" t="-10345" r="-163229" b="-83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142541" t="-10345" r="-552" b="-833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11639106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800" dirty="0"/>
                            <a:t>62,62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800" dirty="0"/>
                            <a:t>0,14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800" dirty="0"/>
                            <a:t>0,0196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287803741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800" dirty="0"/>
                            <a:t>43,12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800" dirty="0"/>
                            <a:t>0,36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800" dirty="0"/>
                            <a:t>0,1296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37981958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800" dirty="0"/>
                            <a:t>42,20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800" dirty="0"/>
                            <a:t>0,56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800" dirty="0"/>
                            <a:t>0,336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387848366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800" dirty="0"/>
                            <a:t>43,22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800" dirty="0"/>
                            <a:t>0,46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800" dirty="0"/>
                            <a:t>0,2116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500620383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800" dirty="0"/>
                            <a:t>42,56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800" dirty="0"/>
                            <a:t>0,20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800" dirty="0"/>
                            <a:t>0,0400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965114919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800" dirty="0"/>
                            <a:t>42,86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800" dirty="0"/>
                            <a:t>0,10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tr-TR" sz="2800" dirty="0"/>
                            <a:t>0,0100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52714382"/>
                      </a:ext>
                    </a:extLst>
                  </a:tr>
                  <a:tr h="1291019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171" t="-285849" r="-200684" b="-14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rtl="0"/>
                          <a:endParaRPr lang="tr-TR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142541" t="-285849" r="-552" b="-141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01220268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8788515"/>
              </p:ext>
            </p:extLst>
          </p:nvPr>
        </p:nvGraphicFramePr>
        <p:xfrm>
          <a:off x="3801600" y="5321746"/>
          <a:ext cx="4277309" cy="13553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enklem" r:id="rId5" imgW="2209680" imgH="660240" progId="Equation.3">
                  <p:embed/>
                </p:oleObj>
              </mc:Choice>
              <mc:Fallback>
                <p:oleObj name="Denklem" r:id="rId5" imgW="2209680" imgH="660240" progId="Equation.3">
                  <p:embed/>
                  <p:pic>
                    <p:nvPicPr>
                      <p:cNvPr id="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100000"/>
                        <a:grayscl/>
                        <a:biLevel thresh="50000"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01600" y="5321746"/>
                        <a:ext cx="4277309" cy="1355340"/>
                      </a:xfrm>
                      <a:prstGeom prst="rect">
                        <a:avLst/>
                      </a:prstGeom>
                      <a:solidFill>
                        <a:srgbClr val="C00000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4171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A3A29626-3851-4352-84BD-EFB696B199EC}"/>
              </a:ext>
            </a:extLst>
          </p:cNvPr>
          <p:cNvSpPr txBox="1">
            <a:spLocks/>
          </p:cNvSpPr>
          <p:nvPr/>
        </p:nvSpPr>
        <p:spPr>
          <a:xfrm>
            <a:off x="1104900" y="545690"/>
            <a:ext cx="9982200" cy="562651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Çizelge 1’de altı ölçüm için %95 ve % 99 güvenlik aralığı için </a:t>
            </a:r>
            <a:r>
              <a:rPr lang="tr-TR" altLang="tr-TR" sz="2800" i="1" dirty="0">
                <a:solidFill>
                  <a:schemeClr val="tx2"/>
                </a:solidFill>
              </a:rPr>
              <a:t>t</a:t>
            </a:r>
            <a:r>
              <a:rPr lang="tr-TR" altLang="tr-TR" sz="2800" dirty="0">
                <a:solidFill>
                  <a:schemeClr val="tx2"/>
                </a:solidFill>
              </a:rPr>
              <a:t> değerleri olan 2,57 ve 4,03 değerleri yerine konursa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endParaRPr lang="tr-TR" altLang="tr-TR" sz="2800" dirty="0">
              <a:solidFill>
                <a:schemeClr val="tx2"/>
              </a:solidFill>
            </a:endParaRP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endParaRPr lang="tr-TR" altLang="tr-TR" sz="2800" dirty="0">
              <a:solidFill>
                <a:schemeClr val="tx2"/>
              </a:solidFill>
            </a:endParaRP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endParaRPr lang="tr-TR" altLang="tr-TR" sz="2800" dirty="0">
              <a:solidFill>
                <a:schemeClr val="tx2"/>
              </a:solidFill>
            </a:endParaRP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Bulunur. Bunun anlamı, gerçek değerin % 95 olasılıkla 42,76 ± 0,40 aralığında, % 99 olasılık ise 42,76 ± 0,62 aralığında olduğudur.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endParaRPr lang="tr-TR" altLang="tr-TR" sz="2800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bject 6">
                <a:extLst>
                  <a:ext uri="{FF2B5EF4-FFF2-40B4-BE49-F238E27FC236}">
                    <a16:creationId xmlns:a16="http://schemas.microsoft.com/office/drawing/2014/main" id="{C5F38B56-CAA3-481A-8F78-CEB79FA408EC}"/>
                  </a:ext>
                </a:extLst>
              </p:cNvPr>
              <p:cNvSpPr txBox="1"/>
              <p:nvPr/>
            </p:nvSpPr>
            <p:spPr bwMode="auto">
              <a:xfrm>
                <a:off x="1755775" y="1814513"/>
                <a:ext cx="8680450" cy="2292792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  <a:effec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tr-TR" sz="26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tr-TR" sz="26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 = 42,76 ±2,57</m:t>
                      </m:r>
                      <m:f>
                        <m:fPr>
                          <m:ctrlPr>
                            <a:rPr lang="tr-TR" sz="2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sz="2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38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tr-TR" sz="26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tr-TR" sz="26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</m:rad>
                        </m:den>
                      </m:f>
                      <m:r>
                        <a:rPr lang="tr-TR" sz="2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=42</m:t>
                      </m:r>
                      <m:r>
                        <a:rPr lang="tr-TR" sz="2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sz="2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76±0</m:t>
                      </m:r>
                      <m:r>
                        <a:rPr lang="tr-TR" sz="2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sz="2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40</m:t>
                      </m:r>
                      <m:r>
                        <a:rPr lang="tr-TR" sz="2600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tr-TR" sz="2600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%95 </m:t>
                      </m:r>
                      <m:r>
                        <m:rPr>
                          <m:nor/>
                        </m:rPr>
                        <a:rPr lang="tr-TR" sz="2600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  <m:r>
                        <m:rPr>
                          <m:nor/>
                        </m:rPr>
                        <a:rPr lang="tr-TR" sz="2600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ü</m:t>
                      </m:r>
                      <m:r>
                        <m:rPr>
                          <m:nor/>
                        </m:rPr>
                        <a:rPr lang="tr-TR" sz="2600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venle</m:t>
                      </m:r>
                      <m:r>
                        <a:rPr lang="tr-TR" sz="2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  <m:oMath xmlns:m="http://schemas.openxmlformats.org/officeDocument/2006/math">
                      <m:r>
                        <a:rPr lang="tr-TR" sz="2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tr-TR" sz="2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 = 42,76 ±</m:t>
                      </m:r>
                      <m:r>
                        <a:rPr lang="tr-TR" sz="2600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tr-TR" sz="2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sz="2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03</m:t>
                      </m:r>
                      <m:f>
                        <m:fPr>
                          <m:ctrlPr>
                            <a:rPr lang="tr-TR" sz="2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sz="2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38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tr-TR" sz="26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tr-TR" sz="26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</m:rad>
                        </m:den>
                      </m:f>
                      <m:r>
                        <a:rPr lang="tr-TR" sz="2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=42</m:t>
                      </m:r>
                      <m:r>
                        <a:rPr lang="tr-TR" sz="2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sz="2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76±0</m:t>
                      </m:r>
                      <m:r>
                        <a:rPr lang="tr-TR" sz="2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sz="2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62</m:t>
                      </m:r>
                      <m:r>
                        <a:rPr lang="tr-TR" sz="2600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tr-TR" sz="2600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%99 </m:t>
                      </m:r>
                      <m:r>
                        <m:rPr>
                          <m:nor/>
                        </m:rPr>
                        <a:rPr lang="tr-TR" sz="2600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  <m:r>
                        <m:rPr>
                          <m:nor/>
                        </m:rPr>
                        <a:rPr lang="tr-TR" sz="2600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ü</m:t>
                      </m:r>
                      <m:r>
                        <m:rPr>
                          <m:nor/>
                        </m:rPr>
                        <a:rPr lang="tr-TR" sz="2600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venle</m:t>
                      </m:r>
                      <m:r>
                        <a:rPr lang="tr-TR" sz="2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sz="26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Object 6">
                <a:extLst>
                  <a:ext uri="{FF2B5EF4-FFF2-40B4-BE49-F238E27FC236}">
                    <a16:creationId xmlns:a16="http://schemas.microsoft.com/office/drawing/2014/main" id="{C5F38B56-CAA3-481A-8F78-CEB79FA408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55775" y="1814513"/>
                <a:ext cx="8680450" cy="229279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5411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sz="3600" dirty="0">
                <a:solidFill>
                  <a:schemeClr val="tx2"/>
                </a:solidFill>
              </a:rPr>
              <a:t>Excel ile </a:t>
            </a:r>
            <a:r>
              <a:rPr lang="tr-TR" altLang="tr-TR" sz="3600" dirty="0">
                <a:solidFill>
                  <a:schemeClr val="tx2"/>
                </a:solidFill>
              </a:rPr>
              <a:t>Güven Aralığının Hesaplanması</a:t>
            </a: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920916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  <a:spcBef>
                <a:spcPts val="600"/>
              </a:spcBef>
            </a:pPr>
            <a:endParaRPr lang="tr-TR" altLang="tr-TR" sz="2800" dirty="0">
              <a:solidFill>
                <a:schemeClr val="tx2"/>
              </a:solidFill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DFC75B8F-ADC5-4405-983A-5CD0E03597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766" y="1377616"/>
            <a:ext cx="114109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299473"/>
      </p:ext>
    </p:extLst>
  </p:cSld>
  <p:clrMapOvr>
    <a:masterClrMapping/>
  </p:clrMapOvr>
  <p:transition spd="slow">
    <p:wheel spokes="1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altLang="tr-TR" sz="3600" b="1" dirty="0">
                <a:solidFill>
                  <a:srgbClr val="FF0000"/>
                </a:solidFill>
              </a:rPr>
              <a:t>Uç Değerlerin Atılması</a:t>
            </a:r>
            <a:endParaRPr lang="tr-TR" altLang="tr-TR" sz="3600" dirty="0">
              <a:solidFill>
                <a:srgbClr val="FF0000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920916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Bir ölçümde ortalama değere </a:t>
            </a:r>
            <a:r>
              <a:rPr lang="tr-TR" altLang="tr-TR" sz="2800" dirty="0">
                <a:solidFill>
                  <a:srgbClr val="0070C0"/>
                </a:solidFill>
              </a:rPr>
              <a:t>uzak olan değerlerin </a:t>
            </a:r>
            <a:r>
              <a:rPr lang="tr-TR" altLang="tr-TR" sz="2800" dirty="0">
                <a:solidFill>
                  <a:schemeClr val="tx2"/>
                </a:solidFill>
              </a:rPr>
              <a:t>ne yapılacağı, çoğu kez sorun gibi görülür. 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rgbClr val="00B050"/>
                </a:solidFill>
              </a:rPr>
              <a:t>Uç değerleri atarak </a:t>
            </a:r>
            <a:r>
              <a:rPr lang="tr-TR" altLang="tr-TR" sz="2800" dirty="0">
                <a:solidFill>
                  <a:schemeClr val="tx2"/>
                </a:solidFill>
              </a:rPr>
              <a:t>daha güvenli bir sonucun alınacağı düşünülebilir. 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Hangi değerlerin hesaplama dışında bırakılacağı konusunda </a:t>
            </a:r>
            <a:r>
              <a:rPr lang="tr-TR" altLang="tr-TR" sz="2800" dirty="0">
                <a:solidFill>
                  <a:srgbClr val="7030A0"/>
                </a:solidFill>
              </a:rPr>
              <a:t>basit birkaç kuralı </a:t>
            </a:r>
            <a:r>
              <a:rPr lang="tr-TR" altLang="tr-TR" sz="2800" dirty="0">
                <a:solidFill>
                  <a:schemeClr val="tx2"/>
                </a:solidFill>
              </a:rPr>
              <a:t>uygulamak yeterlidir. </a:t>
            </a:r>
          </a:p>
        </p:txBody>
      </p:sp>
    </p:spTree>
    <p:extLst>
      <p:ext uri="{BB962C8B-B14F-4D97-AF65-F5344CB8AC3E}">
        <p14:creationId xmlns:p14="http://schemas.microsoft.com/office/powerpoint/2010/main" val="2940282644"/>
      </p:ext>
    </p:extLst>
  </p:cSld>
  <p:clrMapOvr>
    <a:masterClrMapping/>
  </p:clrMapOvr>
  <p:transition spd="slow">
    <p:wheel spokes="1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A3A29626-3851-4352-84BD-EFB696B199EC}"/>
              </a:ext>
            </a:extLst>
          </p:cNvPr>
          <p:cNvSpPr txBox="1">
            <a:spLocks/>
          </p:cNvSpPr>
          <p:nvPr/>
        </p:nvSpPr>
        <p:spPr>
          <a:xfrm>
            <a:off x="1104900" y="360000"/>
            <a:ext cx="9982200" cy="562651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Uç değerlerin atılabilmesi için belli </a:t>
            </a:r>
            <a:r>
              <a:rPr lang="tr-TR" altLang="tr-TR" sz="2800" dirty="0">
                <a:solidFill>
                  <a:srgbClr val="FF0000"/>
                </a:solidFill>
              </a:rPr>
              <a:t>nedenlerin</a:t>
            </a:r>
            <a:r>
              <a:rPr lang="tr-TR" altLang="tr-TR" sz="2800" dirty="0">
                <a:solidFill>
                  <a:schemeClr val="tx2"/>
                </a:solidFill>
              </a:rPr>
              <a:t> olması gerekir. </a:t>
            </a:r>
          </a:p>
          <a:p>
            <a:pPr algn="just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Örneğin; ölçüm sırasında </a:t>
            </a:r>
            <a:r>
              <a:rPr lang="tr-TR" altLang="tr-TR" sz="2800" dirty="0" err="1">
                <a:solidFill>
                  <a:srgbClr val="00B050"/>
                </a:solidFill>
              </a:rPr>
              <a:t>bürette</a:t>
            </a:r>
            <a:r>
              <a:rPr lang="tr-TR" altLang="tr-TR" sz="2800" dirty="0">
                <a:solidFill>
                  <a:srgbClr val="00B050"/>
                </a:solidFill>
              </a:rPr>
              <a:t> bulunan kirlilik</a:t>
            </a:r>
            <a:r>
              <a:rPr lang="tr-TR" altLang="tr-TR" sz="2800" dirty="0">
                <a:solidFill>
                  <a:schemeClr val="tx2"/>
                </a:solidFill>
              </a:rPr>
              <a:t>, </a:t>
            </a:r>
            <a:r>
              <a:rPr lang="tr-TR" altLang="tr-TR" sz="2800" dirty="0" err="1">
                <a:solidFill>
                  <a:srgbClr val="0070C0"/>
                </a:solidFill>
              </a:rPr>
              <a:t>büretin</a:t>
            </a:r>
            <a:r>
              <a:rPr lang="tr-TR" altLang="tr-TR" sz="2800" dirty="0">
                <a:solidFill>
                  <a:srgbClr val="0070C0"/>
                </a:solidFill>
              </a:rPr>
              <a:t> akıtması</a:t>
            </a:r>
            <a:r>
              <a:rPr lang="tr-TR" altLang="tr-TR" sz="2800" dirty="0">
                <a:solidFill>
                  <a:schemeClr val="tx2"/>
                </a:solidFill>
              </a:rPr>
              <a:t>, </a:t>
            </a:r>
            <a:r>
              <a:rPr lang="tr-TR" altLang="tr-TR" sz="2800" dirty="0">
                <a:solidFill>
                  <a:srgbClr val="FF0000"/>
                </a:solidFill>
              </a:rPr>
              <a:t>çözeltinin sıçraması </a:t>
            </a:r>
            <a:r>
              <a:rPr lang="tr-TR" altLang="tr-TR" sz="2800" dirty="0">
                <a:solidFill>
                  <a:schemeClr val="tx2"/>
                </a:solidFill>
              </a:rPr>
              <a:t>gibi nedenler uçdeğerlerin atılması için yeterli nedenlerdir. </a:t>
            </a:r>
          </a:p>
          <a:p>
            <a:pPr algn="just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Eğer belli bir neden yoksa yeni ölçümlerin yapılması gerekir. </a:t>
            </a:r>
          </a:p>
          <a:p>
            <a:pPr algn="just" rtl="0">
              <a:lnSpc>
                <a:spcPct val="160000"/>
              </a:lnSpc>
              <a:spcBef>
                <a:spcPts val="600"/>
              </a:spcBef>
            </a:pPr>
            <a:endParaRPr lang="tr-TR" altLang="tr-TR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132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A3A29626-3851-4352-84BD-EFB696B199EC}"/>
              </a:ext>
            </a:extLst>
          </p:cNvPr>
          <p:cNvSpPr txBox="1">
            <a:spLocks/>
          </p:cNvSpPr>
          <p:nvPr/>
        </p:nvSpPr>
        <p:spPr>
          <a:xfrm>
            <a:off x="1104900" y="360000"/>
            <a:ext cx="9982200" cy="562651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Eğer yeni ölçümler için </a:t>
            </a:r>
            <a:r>
              <a:rPr lang="tr-TR" altLang="tr-TR" sz="2800" dirty="0">
                <a:solidFill>
                  <a:srgbClr val="00B050"/>
                </a:solidFill>
              </a:rPr>
              <a:t>yeterli örnek kalmamış ise</a:t>
            </a:r>
            <a:r>
              <a:rPr lang="tr-TR" altLang="tr-TR" sz="2800" dirty="0">
                <a:solidFill>
                  <a:schemeClr val="tx2"/>
                </a:solidFill>
              </a:rPr>
              <a:t>, uç değerlerin atılıp atılmayacağı konusunda bazı testleri uygulamak gerekir. </a:t>
            </a:r>
          </a:p>
          <a:p>
            <a:pPr algn="just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Uç değerlerin atılıp atılmayacağı konusunda bir çok </a:t>
            </a:r>
            <a:r>
              <a:rPr lang="tr-TR" altLang="tr-TR" sz="2800" dirty="0">
                <a:solidFill>
                  <a:srgbClr val="FF0000"/>
                </a:solidFill>
              </a:rPr>
              <a:t>istatistik testler </a:t>
            </a:r>
            <a:r>
              <a:rPr lang="tr-TR" altLang="tr-TR" sz="2800" dirty="0">
                <a:solidFill>
                  <a:schemeClr val="tx2"/>
                </a:solidFill>
              </a:rPr>
              <a:t>varsa da özellikle ölçüm sayısı az olan analizlerde en iyi sonucu </a:t>
            </a:r>
            <a:r>
              <a:rPr lang="tr-TR" altLang="tr-TR" sz="2800" dirty="0">
                <a:solidFill>
                  <a:srgbClr val="FF0000"/>
                </a:solidFill>
              </a:rPr>
              <a:t>Q testi </a:t>
            </a:r>
            <a:r>
              <a:rPr lang="tr-TR" altLang="tr-TR" sz="2800" dirty="0">
                <a:solidFill>
                  <a:schemeClr val="tx2"/>
                </a:solidFill>
              </a:rPr>
              <a:t>verir. </a:t>
            </a:r>
          </a:p>
        </p:txBody>
      </p:sp>
    </p:spTree>
    <p:extLst>
      <p:ext uri="{BB962C8B-B14F-4D97-AF65-F5344CB8AC3E}">
        <p14:creationId xmlns:p14="http://schemas.microsoft.com/office/powerpoint/2010/main" val="169236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A3A29626-3851-4352-84BD-EFB696B199EC}"/>
              </a:ext>
            </a:extLst>
          </p:cNvPr>
          <p:cNvSpPr txBox="1">
            <a:spLocks/>
          </p:cNvSpPr>
          <p:nvPr/>
        </p:nvSpPr>
        <p:spPr>
          <a:xfrm>
            <a:off x="1104900" y="360000"/>
            <a:ext cx="9982200" cy="562651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Eğer bir ölçümün sonuçları </a:t>
            </a:r>
            <a:r>
              <a:rPr lang="tr-TR" altLang="tr-TR" sz="2800" dirty="0">
                <a:solidFill>
                  <a:srgbClr val="0070C0"/>
                </a:solidFill>
              </a:rPr>
              <a:t>büyüklük sırasına göre </a:t>
            </a:r>
            <a:r>
              <a:rPr lang="tr-TR" altLang="tr-TR" sz="2800" dirty="0">
                <a:solidFill>
                  <a:schemeClr val="tx2"/>
                </a:solidFill>
              </a:rPr>
              <a:t>dizilir ve </a:t>
            </a:r>
            <a:r>
              <a:rPr lang="tr-TR" altLang="tr-TR" sz="2800" dirty="0">
                <a:solidFill>
                  <a:srgbClr val="7030A0"/>
                </a:solidFill>
              </a:rPr>
              <a:t>son terime </a:t>
            </a:r>
            <a:r>
              <a:rPr lang="tr-TR" altLang="tr-TR" sz="2800" b="1" dirty="0">
                <a:solidFill>
                  <a:srgbClr val="00B050"/>
                </a:solidFill>
              </a:rPr>
              <a:t>n denirse </a:t>
            </a:r>
            <a:r>
              <a:rPr lang="tr-TR" altLang="tr-TR" sz="2800" dirty="0">
                <a:solidFill>
                  <a:schemeClr val="tx2"/>
                </a:solidFill>
              </a:rPr>
              <a:t>olarak yazılabilir. </a:t>
            </a:r>
          </a:p>
          <a:p>
            <a:pPr algn="just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Burada </a:t>
            </a:r>
            <a:r>
              <a:rPr lang="tr-TR" altLang="tr-TR" sz="2800" dirty="0" err="1">
                <a:solidFill>
                  <a:srgbClr val="00B050"/>
                </a:solidFill>
              </a:rPr>
              <a:t>X</a:t>
            </a:r>
            <a:r>
              <a:rPr lang="tr-TR" altLang="tr-TR" sz="2800" baseline="-25000" dirty="0" err="1">
                <a:solidFill>
                  <a:srgbClr val="00B050"/>
                </a:solidFill>
              </a:rPr>
              <a:t>n</a:t>
            </a:r>
            <a:r>
              <a:rPr lang="tr-TR" altLang="tr-TR" sz="2800" dirty="0">
                <a:solidFill>
                  <a:srgbClr val="00B050"/>
                </a:solidFill>
              </a:rPr>
              <a:t> en büyük değeri</a:t>
            </a:r>
            <a:r>
              <a:rPr lang="tr-TR" altLang="tr-TR" sz="2800" dirty="0">
                <a:solidFill>
                  <a:schemeClr val="tx2"/>
                </a:solidFill>
              </a:rPr>
              <a:t>, </a:t>
            </a:r>
            <a:r>
              <a:rPr lang="tr-TR" altLang="tr-TR" sz="2800" dirty="0">
                <a:solidFill>
                  <a:srgbClr val="0070C0"/>
                </a:solidFill>
              </a:rPr>
              <a:t>X</a:t>
            </a:r>
            <a:r>
              <a:rPr lang="tr-TR" altLang="tr-TR" sz="2800" baseline="-25000" dirty="0">
                <a:solidFill>
                  <a:srgbClr val="0070C0"/>
                </a:solidFill>
              </a:rPr>
              <a:t>1</a:t>
            </a:r>
            <a:r>
              <a:rPr lang="tr-TR" altLang="tr-TR" sz="2800" dirty="0">
                <a:solidFill>
                  <a:srgbClr val="0070C0"/>
                </a:solidFill>
              </a:rPr>
              <a:t> en küçük değeri</a:t>
            </a:r>
            <a:r>
              <a:rPr lang="tr-TR" altLang="tr-TR" sz="2800" dirty="0">
                <a:solidFill>
                  <a:schemeClr val="tx2"/>
                </a:solidFill>
              </a:rPr>
              <a:t>, </a:t>
            </a:r>
            <a:r>
              <a:rPr lang="tr-TR" altLang="tr-TR" sz="2800" dirty="0" err="1">
                <a:solidFill>
                  <a:schemeClr val="tx2"/>
                </a:solidFill>
              </a:rPr>
              <a:t>X</a:t>
            </a:r>
            <a:r>
              <a:rPr lang="tr-TR" altLang="tr-TR" sz="2800" baseline="-25000" dirty="0" err="1">
                <a:solidFill>
                  <a:schemeClr val="tx2"/>
                </a:solidFill>
              </a:rPr>
              <a:t>m</a:t>
            </a:r>
            <a:r>
              <a:rPr lang="tr-TR" altLang="tr-TR" sz="2800" dirty="0">
                <a:solidFill>
                  <a:schemeClr val="tx2"/>
                </a:solidFill>
              </a:rPr>
              <a:t> atılmak istenen değeri, </a:t>
            </a:r>
            <a:r>
              <a:rPr lang="tr-TR" altLang="tr-TR" sz="2800" dirty="0">
                <a:solidFill>
                  <a:srgbClr val="7030A0"/>
                </a:solidFill>
              </a:rPr>
              <a:t>X</a:t>
            </a:r>
            <a:r>
              <a:rPr lang="tr-TR" altLang="tr-TR" sz="2800" baseline="-25000" dirty="0">
                <a:solidFill>
                  <a:srgbClr val="7030A0"/>
                </a:solidFill>
              </a:rPr>
              <a:t>m-1</a:t>
            </a:r>
            <a:r>
              <a:rPr lang="tr-TR" altLang="tr-TR" sz="2800" dirty="0">
                <a:solidFill>
                  <a:srgbClr val="7030A0"/>
                </a:solidFill>
              </a:rPr>
              <a:t> ise atılmak istenen değere en yakın değeri </a:t>
            </a:r>
            <a:r>
              <a:rPr lang="tr-TR" altLang="tr-TR" sz="2800" dirty="0">
                <a:solidFill>
                  <a:schemeClr val="tx2"/>
                </a:solidFill>
              </a:rPr>
              <a:t>tanımlamaktadır. </a:t>
            </a:r>
          </a:p>
          <a:p>
            <a:pPr algn="just" rtl="0">
              <a:lnSpc>
                <a:spcPct val="160000"/>
              </a:lnSpc>
              <a:spcBef>
                <a:spcPts val="600"/>
              </a:spcBef>
            </a:pPr>
            <a:endParaRPr lang="tr-TR" altLang="tr-TR" sz="2800" dirty="0">
              <a:solidFill>
                <a:schemeClr val="tx2"/>
              </a:solidFill>
            </a:endParaRP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A9640957-0EE4-48CC-BCBB-8785C503A2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3831" y="4067628"/>
            <a:ext cx="5984338" cy="111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C3121963-EC42-4649-B21F-53253362CF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03644" y="5280045"/>
            <a:ext cx="3536022" cy="1212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883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altLang="tr-TR" sz="3600" dirty="0">
                <a:solidFill>
                  <a:srgbClr val="7030A0"/>
                </a:solidFill>
              </a:rPr>
              <a:t>Örnek</a:t>
            </a: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920916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Bir etin proteini sonuçları yüzde protein olarak 32,42 – 32,58 – 32,36 – 32,60 – 32,00 ve 32,52 bulunmuştur.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altLang="tr-TR" sz="28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Buradaki 32,00 değerinin atılıp atılamayacağım araştırınız.</a:t>
            </a:r>
          </a:p>
          <a:p>
            <a:pPr marL="0" indent="0" algn="just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altLang="tr-TR" sz="2800" dirty="0">
                <a:solidFill>
                  <a:srgbClr val="FF0000"/>
                </a:solidFill>
              </a:rPr>
              <a:t>	32,00</a:t>
            </a:r>
            <a:r>
              <a:rPr lang="tr-TR" altLang="tr-TR" sz="2800" dirty="0">
                <a:solidFill>
                  <a:schemeClr val="tx2"/>
                </a:solidFill>
              </a:rPr>
              <a:t> – 32,36 – 32,42 – 32,52 – 32,58 – 32,60</a:t>
            </a:r>
          </a:p>
          <a:p>
            <a:pPr marL="0" indent="0" algn="just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altLang="tr-TR" sz="2800" dirty="0">
                <a:solidFill>
                  <a:schemeClr val="tx2"/>
                </a:solidFill>
              </a:rPr>
              <a:t> 	X</a:t>
            </a:r>
            <a:r>
              <a:rPr lang="tr-TR" altLang="tr-TR" sz="2800" baseline="-25000" dirty="0">
                <a:solidFill>
                  <a:schemeClr val="tx2"/>
                </a:solidFill>
              </a:rPr>
              <a:t>1</a:t>
            </a:r>
            <a:r>
              <a:rPr lang="tr-TR" altLang="tr-TR" sz="2800" dirty="0">
                <a:solidFill>
                  <a:schemeClr val="tx2"/>
                </a:solidFill>
              </a:rPr>
              <a:t>=</a:t>
            </a:r>
            <a:r>
              <a:rPr lang="tr-TR" altLang="tr-TR" sz="2800" dirty="0" err="1">
                <a:solidFill>
                  <a:schemeClr val="tx2"/>
                </a:solidFill>
              </a:rPr>
              <a:t>X</a:t>
            </a:r>
            <a:r>
              <a:rPr lang="tr-TR" altLang="tr-TR" sz="2800" baseline="-25000" dirty="0" err="1">
                <a:solidFill>
                  <a:schemeClr val="tx2"/>
                </a:solidFill>
              </a:rPr>
              <a:t>m</a:t>
            </a:r>
            <a:r>
              <a:rPr lang="tr-TR" altLang="tr-TR" sz="2800" baseline="-25000" dirty="0">
                <a:solidFill>
                  <a:schemeClr val="tx2"/>
                </a:solidFill>
              </a:rPr>
              <a:t>     </a:t>
            </a:r>
            <a:r>
              <a:rPr lang="tr-TR" altLang="tr-TR" sz="2800" dirty="0">
                <a:solidFill>
                  <a:schemeClr val="tx2"/>
                </a:solidFill>
              </a:rPr>
              <a:t>X</a:t>
            </a:r>
            <a:r>
              <a:rPr lang="tr-TR" altLang="tr-TR" sz="2800" baseline="-25000" dirty="0">
                <a:solidFill>
                  <a:schemeClr val="tx2"/>
                </a:solidFill>
              </a:rPr>
              <a:t>m-1</a:t>
            </a:r>
            <a:r>
              <a:rPr lang="tr-TR" altLang="tr-TR" sz="2800" dirty="0">
                <a:solidFill>
                  <a:schemeClr val="tx2"/>
                </a:solidFill>
              </a:rPr>
              <a:t>						</a:t>
            </a:r>
            <a:r>
              <a:rPr lang="tr-TR" altLang="tr-TR" sz="2800" dirty="0" err="1">
                <a:solidFill>
                  <a:schemeClr val="tx2"/>
                </a:solidFill>
              </a:rPr>
              <a:t>X</a:t>
            </a:r>
            <a:r>
              <a:rPr lang="tr-TR" altLang="tr-TR" sz="2800" baseline="-25000" dirty="0" err="1">
                <a:solidFill>
                  <a:schemeClr val="tx2"/>
                </a:solidFill>
              </a:rPr>
              <a:t>n</a:t>
            </a:r>
            <a:endParaRPr lang="tr-TR" altLang="tr-TR" sz="2800" baseline="-25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356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altLang="tr-TR" sz="3600" dirty="0">
                <a:solidFill>
                  <a:srgbClr val="7030A0"/>
                </a:solidFill>
              </a:rPr>
              <a:t>Örnek</a:t>
            </a: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İçerik Yer Tutucusu 1"/>
              <p:cNvSpPr>
                <a:spLocks noGrp="1"/>
              </p:cNvSpPr>
              <p:nvPr>
                <p:ph idx="1"/>
              </p:nvPr>
            </p:nvSpPr>
            <p:spPr>
              <a:xfrm>
                <a:off x="1104900" y="1600200"/>
                <a:ext cx="9982200" cy="4920916"/>
              </a:xfrm>
            </p:spPr>
            <p:txBody>
              <a:bodyPr>
                <a:normAutofit/>
              </a:bodyPr>
              <a:lstStyle/>
              <a:p>
                <a:pPr marL="0" indent="0" algn="just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altLang="tr-TR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tr-TR" altLang="tr-TR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altLang="tr-TR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altLang="tr-TR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32,36 −32,00</m:t>
                          </m:r>
                        </m:num>
                        <m:den>
                          <m:r>
                            <a:rPr lang="tr-TR" altLang="tr-TR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32,60 −32,00</m:t>
                          </m:r>
                        </m:den>
                      </m:f>
                      <m:r>
                        <a:rPr lang="tr-TR" altLang="tr-TR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altLang="tr-TR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altLang="tr-TR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0,36</m:t>
                          </m:r>
                        </m:num>
                        <m:den>
                          <m:r>
                            <a:rPr lang="tr-TR" altLang="tr-TR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0,60</m:t>
                          </m:r>
                        </m:den>
                      </m:f>
                      <m:r>
                        <a:rPr lang="tr-TR" altLang="tr-TR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=0,60</m:t>
                      </m:r>
                    </m:oMath>
                  </m:oMathPara>
                </a14:m>
                <a:endParaRPr lang="tr-TR" altLang="tr-TR" sz="2800" dirty="0">
                  <a:solidFill>
                    <a:schemeClr val="tx2"/>
                  </a:solidFill>
                </a:endParaRPr>
              </a:p>
              <a:p>
                <a:pPr algn="just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altLang="tr-TR" sz="2800" dirty="0">
                    <a:solidFill>
                      <a:srgbClr val="00B050"/>
                    </a:solidFill>
                  </a:rPr>
                  <a:t>Çizelge 2’ye </a:t>
                </a:r>
                <a:r>
                  <a:rPr lang="tr-TR" altLang="tr-TR" sz="2800" dirty="0">
                    <a:solidFill>
                      <a:schemeClr val="tx2"/>
                    </a:solidFill>
                  </a:rPr>
                  <a:t>bakılırsa 6 ölçüm için </a:t>
                </a:r>
                <a:r>
                  <a:rPr lang="tr-TR" altLang="tr-TR" sz="2800" dirty="0">
                    <a:solidFill>
                      <a:srgbClr val="00B050"/>
                    </a:solidFill>
                  </a:rPr>
                  <a:t>Q değerinin 0,56 </a:t>
                </a:r>
                <a:r>
                  <a:rPr lang="tr-TR" altLang="tr-TR" sz="2800" dirty="0">
                    <a:solidFill>
                      <a:schemeClr val="tx2"/>
                    </a:solidFill>
                  </a:rPr>
                  <a:t>olduğu görülür. </a:t>
                </a:r>
              </a:p>
              <a:p>
                <a:pPr algn="just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altLang="tr-TR" sz="2800" dirty="0">
                    <a:solidFill>
                      <a:schemeClr val="tx2"/>
                    </a:solidFill>
                  </a:rPr>
                  <a:t>Bulunan Q değeri 0,56 dan </a:t>
                </a:r>
                <a:r>
                  <a:rPr lang="tr-TR" altLang="tr-TR" sz="2800" dirty="0">
                    <a:solidFill>
                      <a:srgbClr val="FF0000"/>
                    </a:solidFill>
                  </a:rPr>
                  <a:t>büyük olduğundan </a:t>
                </a:r>
                <a:r>
                  <a:rPr lang="tr-TR" altLang="tr-TR" sz="2800" dirty="0">
                    <a:solidFill>
                      <a:schemeClr val="tx2"/>
                    </a:solidFill>
                  </a:rPr>
                  <a:t>32,00 değeri %90 güvenlik için </a:t>
                </a:r>
                <a:r>
                  <a:rPr lang="tr-TR" altLang="tr-TR" sz="2800" b="1" dirty="0">
                    <a:solidFill>
                      <a:srgbClr val="C00000"/>
                    </a:solidFill>
                  </a:rPr>
                  <a:t>atılabilir.</a:t>
                </a:r>
              </a:p>
              <a:p>
                <a:pPr marL="0" indent="0" algn="just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altLang="tr-TR" sz="28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" name="İçerik Yer Tutucusu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04900" y="1600200"/>
                <a:ext cx="9982200" cy="4920916"/>
              </a:xfrm>
              <a:blipFill>
                <a:blip r:embed="rId3"/>
                <a:stretch>
                  <a:fillRect l="-1954" r="-219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6565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sz="3600" b="1" dirty="0">
                <a:solidFill>
                  <a:srgbClr val="FF0000"/>
                </a:solidFill>
              </a:rPr>
              <a:t>Giriş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rgbClr val="0070C0"/>
                </a:solidFill>
              </a:rPr>
              <a:t>Deneysel verilerin </a:t>
            </a:r>
            <a:r>
              <a:rPr lang="tr-TR" altLang="tr-TR" sz="2800" dirty="0">
                <a:solidFill>
                  <a:schemeClr val="tx2"/>
                </a:solidFill>
              </a:rPr>
              <a:t>(laboratuvarlarda) elde ettikleri sonuçların </a:t>
            </a:r>
            <a:r>
              <a:rPr lang="tr-TR" altLang="tr-TR" sz="2800" dirty="0">
                <a:solidFill>
                  <a:srgbClr val="FF0000"/>
                </a:solidFill>
              </a:rPr>
              <a:t>ne oranda doğru </a:t>
            </a:r>
            <a:r>
              <a:rPr lang="tr-TR" altLang="tr-TR" sz="2800" dirty="0">
                <a:solidFill>
                  <a:schemeClr val="tx2"/>
                </a:solidFill>
              </a:rPr>
              <a:t>olabileceği bazı yöntemlerle tahmin edilebilir. 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Analizcinin elde ettiği sonuç rakamla ifade edilmeli, 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Bu sonucun elde edilmesi sırasında </a:t>
            </a:r>
            <a:r>
              <a:rPr lang="tr-TR" altLang="tr-TR" sz="2800" dirty="0">
                <a:solidFill>
                  <a:srgbClr val="FF0000"/>
                </a:solidFill>
              </a:rPr>
              <a:t>mümkün hata kaynakları </a:t>
            </a:r>
            <a:r>
              <a:rPr lang="tr-TR" altLang="tr-TR" sz="2800" dirty="0">
                <a:solidFill>
                  <a:schemeClr val="tx2"/>
                </a:solidFill>
              </a:rPr>
              <a:t>ve bu hataların </a:t>
            </a:r>
            <a:r>
              <a:rPr lang="tr-TR" altLang="tr-TR" sz="2800" dirty="0">
                <a:solidFill>
                  <a:srgbClr val="7030A0"/>
                </a:solidFill>
              </a:rPr>
              <a:t>sonuç üzerindeki etkisi </a:t>
            </a:r>
            <a:r>
              <a:rPr lang="tr-TR" altLang="tr-TR" sz="2800" dirty="0">
                <a:solidFill>
                  <a:schemeClr val="tx2"/>
                </a:solidFill>
              </a:rPr>
              <a:t>belirtilmelidir. </a:t>
            </a:r>
          </a:p>
          <a:p>
            <a:pPr algn="l" rtl="0">
              <a:lnSpc>
                <a:spcPct val="150000"/>
              </a:lnSpc>
            </a:pPr>
            <a:endParaRPr lang="tr-TR" sz="2400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66159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/>
            <a:r>
              <a:rPr lang="tr-TR" altLang="tr-TR" sz="3600" dirty="0"/>
              <a:t>Çeşitli Güvenlik Dereceleri İçin Q Değerleri</a:t>
            </a:r>
            <a:endParaRPr lang="tr-TR" altLang="tr-TR" sz="3600" dirty="0">
              <a:solidFill>
                <a:srgbClr val="7030A0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4812477"/>
              </p:ext>
            </p:extLst>
          </p:nvPr>
        </p:nvGraphicFramePr>
        <p:xfrm>
          <a:off x="1104900" y="1249361"/>
          <a:ext cx="9982200" cy="518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5550">
                  <a:extLst>
                    <a:ext uri="{9D8B030D-6E8A-4147-A177-3AD203B41FA5}">
                      <a16:colId xmlns:a16="http://schemas.microsoft.com/office/drawing/2014/main" val="2021278969"/>
                    </a:ext>
                  </a:extLst>
                </a:gridCol>
                <a:gridCol w="2495550">
                  <a:extLst>
                    <a:ext uri="{9D8B030D-6E8A-4147-A177-3AD203B41FA5}">
                      <a16:colId xmlns:a16="http://schemas.microsoft.com/office/drawing/2014/main" val="922167099"/>
                    </a:ext>
                  </a:extLst>
                </a:gridCol>
                <a:gridCol w="2495550">
                  <a:extLst>
                    <a:ext uri="{9D8B030D-6E8A-4147-A177-3AD203B41FA5}">
                      <a16:colId xmlns:a16="http://schemas.microsoft.com/office/drawing/2014/main" val="493017534"/>
                    </a:ext>
                  </a:extLst>
                </a:gridCol>
                <a:gridCol w="2495550">
                  <a:extLst>
                    <a:ext uri="{9D8B030D-6E8A-4147-A177-3AD203B41FA5}">
                      <a16:colId xmlns:a16="http://schemas.microsoft.com/office/drawing/2014/main" val="3860096854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Ölçüm</a:t>
                      </a:r>
                      <a:r>
                        <a:rPr lang="tr-TR" sz="2800" baseline="0" dirty="0"/>
                        <a:t> Sayısı</a:t>
                      </a:r>
                      <a:endParaRPr lang="tr-TR" sz="2800" dirty="0"/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Güvenlik derecesi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0"/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0"/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499110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 rtl="0"/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%90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%95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%99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03422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0,94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0,98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0,99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21776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0,76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0,85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0,93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04468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0,64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0,73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0,82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97863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0,56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0,64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0,74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5023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0,51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0,59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0,68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0656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0,47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0,54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0,63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32165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0,44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0,51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0,60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88577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0,41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0,48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0,75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76855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9344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altLang="tr-TR" sz="3600" dirty="0">
                <a:solidFill>
                  <a:srgbClr val="7030A0"/>
                </a:solidFill>
              </a:rPr>
              <a:t>Örnek</a:t>
            </a: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920916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Bir analizin sonuçları şu şekilde bulunmuştur: </a:t>
            </a:r>
          </a:p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altLang="tr-TR" sz="2800" dirty="0">
                <a:solidFill>
                  <a:schemeClr val="tx2"/>
                </a:solidFill>
              </a:rPr>
              <a:t>15,12 – 16,82 – 16,32 – 16,22 – 16,32 – 16,32 - 16,02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Bu ölçümlerden herhangi birinin atılıp atılamayacağını araştırınız.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rgbClr val="000000"/>
                </a:solidFill>
              </a:rPr>
              <a:t>Yukarıdaki analiz sonuçları büyüklük sırasına göre dizilirse, 15,12 – 16,02 – 16,12 – 16,22 – 16,32 – 16,32 – 16,82 dizisi elde edilir. </a:t>
            </a:r>
          </a:p>
        </p:txBody>
      </p:sp>
    </p:spTree>
    <p:extLst>
      <p:ext uri="{BB962C8B-B14F-4D97-AF65-F5344CB8AC3E}">
        <p14:creationId xmlns:p14="http://schemas.microsoft.com/office/powerpoint/2010/main" val="409490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>
              <a:defRPr/>
            </a:pPr>
            <a:r>
              <a:rPr lang="tr-TR" sz="3600" kern="0" dirty="0">
                <a:solidFill>
                  <a:srgbClr val="C00000"/>
                </a:solidFill>
              </a:rPr>
              <a:t>Çözüm</a:t>
            </a: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İçerik Yer Tutucusu 1"/>
              <p:cNvSpPr>
                <a:spLocks noGrp="1"/>
              </p:cNvSpPr>
              <p:nvPr>
                <p:ph idx="1"/>
              </p:nvPr>
            </p:nvSpPr>
            <p:spPr>
              <a:xfrm>
                <a:off x="1104900" y="1600200"/>
                <a:ext cx="9982200" cy="4920916"/>
              </a:xfrm>
            </p:spPr>
            <p:txBody>
              <a:bodyPr>
                <a:noAutofit/>
              </a:bodyPr>
              <a:lstStyle/>
              <a:p>
                <a:pPr algn="ctr" rtl="0">
                  <a:lnSpc>
                    <a:spcPct val="150000"/>
                  </a:lnSpc>
                  <a:spcBef>
                    <a:spcPts val="600"/>
                  </a:spcBef>
                  <a:buFontTx/>
                  <a:buNone/>
                </a:pPr>
                <a:r>
                  <a:rPr lang="tr-TR" altLang="tr-TR" sz="2800" dirty="0">
                    <a:solidFill>
                      <a:srgbClr val="000000"/>
                    </a:solidFill>
                  </a:rPr>
                  <a:t>15,12 – 16,02 – 16,12 – 16,22 – 16,32 – 16,32 – 16,82</a:t>
                </a:r>
                <a:endParaRPr lang="tr-TR" altLang="tr-TR" sz="2800" dirty="0">
                  <a:solidFill>
                    <a:schemeClr val="tx2"/>
                  </a:solidFill>
                  <a:latin typeface="Comic Sans MS" panose="030F0702030302020204" pitchFamily="66" charset="0"/>
                </a:endParaRPr>
              </a:p>
              <a:p>
                <a:pPr algn="just" rtl="0">
                  <a:lnSpc>
                    <a:spcPct val="150000"/>
                  </a:lnSpc>
                  <a:spcBef>
                    <a:spcPts val="600"/>
                  </a:spcBef>
                  <a:buFontTx/>
                  <a:buNone/>
                </a:pPr>
                <a:r>
                  <a:rPr lang="tr-TR" altLang="tr-TR" sz="2800" dirty="0">
                    <a:solidFill>
                      <a:schemeClr val="tx2"/>
                    </a:solidFill>
                  </a:rPr>
                  <a:t>    X</a:t>
                </a:r>
                <a:r>
                  <a:rPr lang="tr-TR" altLang="tr-TR" sz="2800" baseline="-25000" dirty="0">
                    <a:solidFill>
                      <a:schemeClr val="tx2"/>
                    </a:solidFill>
                  </a:rPr>
                  <a:t>1</a:t>
                </a:r>
                <a:r>
                  <a:rPr lang="tr-TR" altLang="tr-TR" sz="2800" dirty="0">
                    <a:solidFill>
                      <a:schemeClr val="tx2"/>
                    </a:solidFill>
                  </a:rPr>
                  <a:t>=</a:t>
                </a:r>
                <a:r>
                  <a:rPr lang="tr-TR" altLang="tr-TR" sz="2800" dirty="0" err="1">
                    <a:solidFill>
                      <a:schemeClr val="tx2"/>
                    </a:solidFill>
                  </a:rPr>
                  <a:t>X</a:t>
                </a:r>
                <a:r>
                  <a:rPr lang="tr-TR" altLang="tr-TR" sz="2800" baseline="-25000" dirty="0" err="1">
                    <a:solidFill>
                      <a:schemeClr val="tx2"/>
                    </a:solidFill>
                  </a:rPr>
                  <a:t>m</a:t>
                </a:r>
                <a:r>
                  <a:rPr lang="tr-TR" altLang="tr-TR" sz="2800" baseline="-25000" dirty="0">
                    <a:solidFill>
                      <a:schemeClr val="tx2"/>
                    </a:solidFill>
                  </a:rPr>
                  <a:t> </a:t>
                </a:r>
                <a:r>
                  <a:rPr lang="tr-TR" altLang="tr-TR" sz="2800" dirty="0">
                    <a:solidFill>
                      <a:schemeClr val="tx2"/>
                    </a:solidFill>
                  </a:rPr>
                  <a:t>	  X</a:t>
                </a:r>
                <a:r>
                  <a:rPr lang="tr-TR" altLang="tr-TR" sz="2800" baseline="-25000" dirty="0">
                    <a:solidFill>
                      <a:schemeClr val="tx2"/>
                    </a:solidFill>
                  </a:rPr>
                  <a:t>m-1</a:t>
                </a:r>
                <a:r>
                  <a:rPr lang="tr-TR" altLang="tr-TR" sz="2800" dirty="0">
                    <a:solidFill>
                      <a:schemeClr val="tx2"/>
                    </a:solidFill>
                  </a:rPr>
                  <a:t>						   </a:t>
                </a:r>
                <a:r>
                  <a:rPr lang="tr-TR" altLang="tr-TR" sz="2800" dirty="0" err="1">
                    <a:solidFill>
                      <a:schemeClr val="tx2"/>
                    </a:solidFill>
                  </a:rPr>
                  <a:t>X</a:t>
                </a:r>
                <a:r>
                  <a:rPr lang="tr-TR" altLang="tr-TR" sz="2800" baseline="-25000" dirty="0" err="1">
                    <a:solidFill>
                      <a:schemeClr val="tx2"/>
                    </a:solidFill>
                  </a:rPr>
                  <a:t>n</a:t>
                </a:r>
                <a:endParaRPr lang="tr-TR" altLang="tr-TR" sz="2800" i="1" dirty="0">
                  <a:solidFill>
                    <a:schemeClr val="tx2"/>
                  </a:solidFill>
                  <a:latin typeface="Cambria Math" panose="02040503050406030204" pitchFamily="18" charset="0"/>
                </a:endParaRPr>
              </a:p>
              <a:p>
                <a:pPr algn="just" rtl="0">
                  <a:lnSpc>
                    <a:spcPct val="150000"/>
                  </a:lnSpc>
                  <a:spcBef>
                    <a:spcPts val="600"/>
                  </a:spcBef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altLang="tr-TR" sz="28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tr-TR" altLang="tr-TR" sz="28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alt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alt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  <m:r>
                            <a:rPr lang="tr-TR" altLang="tr-TR" sz="280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alt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  <m:r>
                            <a:rPr lang="tr-TR" altLang="tr-TR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−16,02</m:t>
                          </m:r>
                          <m:r>
                            <a:rPr lang="tr-TR" alt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tr-TR" altLang="tr-TR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16,82 −15,12</m:t>
                          </m:r>
                        </m:den>
                      </m:f>
                      <m:r>
                        <a:rPr lang="tr-TR" altLang="tr-TR" sz="28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  <m:r>
                        <a:rPr lang="tr-TR" altLang="tr-TR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,53</m:t>
                      </m:r>
                    </m:oMath>
                  </m:oMathPara>
                </a14:m>
                <a:endParaRPr lang="tr-TR" altLang="tr-TR" sz="2800" dirty="0">
                  <a:solidFill>
                    <a:schemeClr val="tx2"/>
                  </a:solidFill>
                </a:endParaRPr>
              </a:p>
              <a:p>
                <a:pPr algn="just" rtl="0">
                  <a:lnSpc>
                    <a:spcPct val="150000"/>
                  </a:lnSpc>
                  <a:spcBef>
                    <a:spcPts val="600"/>
                  </a:spcBef>
                  <a:buFontTx/>
                  <a:buNone/>
                </a:pPr>
                <a:endParaRPr lang="tr-TR" altLang="tr-TR" sz="2800" dirty="0">
                  <a:solidFill>
                    <a:schemeClr val="tx2"/>
                  </a:solidFill>
                </a:endParaRPr>
              </a:p>
              <a:p>
                <a:pPr algn="just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altLang="tr-TR" sz="2800" dirty="0">
                    <a:solidFill>
                      <a:schemeClr val="tx2"/>
                    </a:solidFill>
                  </a:rPr>
                  <a:t>Bu değer çizelgedeki </a:t>
                </a:r>
                <a:r>
                  <a:rPr lang="tr-TR" altLang="tr-TR" sz="2800" dirty="0">
                    <a:solidFill>
                      <a:srgbClr val="FF0000"/>
                    </a:solidFill>
                  </a:rPr>
                  <a:t>yedi ölçüm </a:t>
                </a:r>
                <a:r>
                  <a:rPr lang="tr-TR" altLang="tr-TR" sz="2800" dirty="0">
                    <a:solidFill>
                      <a:schemeClr val="tx2"/>
                    </a:solidFill>
                  </a:rPr>
                  <a:t>için verilen </a:t>
                </a:r>
                <a:r>
                  <a:rPr lang="tr-TR" altLang="tr-TR" sz="2800" dirty="0">
                    <a:solidFill>
                      <a:srgbClr val="0070C0"/>
                    </a:solidFill>
                  </a:rPr>
                  <a:t>0,51 değerinden </a:t>
                </a:r>
                <a:r>
                  <a:rPr lang="tr-TR" altLang="tr-TR" sz="2800" dirty="0">
                    <a:solidFill>
                      <a:schemeClr val="tx2"/>
                    </a:solidFill>
                  </a:rPr>
                  <a:t>büyük olduğu için 15,12 ölçümü atılabilir.</a:t>
                </a:r>
              </a:p>
              <a:p>
                <a:pPr marL="0" indent="0" algn="just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altLang="tr-TR" sz="2800" dirty="0">
                  <a:solidFill>
                    <a:schemeClr val="tx2"/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2" name="İçerik Yer Tutucusu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04900" y="1600200"/>
                <a:ext cx="9982200" cy="4920916"/>
              </a:xfrm>
              <a:blipFill>
                <a:blip r:embed="rId3"/>
                <a:stretch>
                  <a:fillRect l="-1954" r="-219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5488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>
              <a:defRPr/>
            </a:pPr>
            <a:r>
              <a:rPr lang="tr-TR" sz="3600" kern="0" dirty="0">
                <a:solidFill>
                  <a:srgbClr val="C00000"/>
                </a:solidFill>
              </a:rPr>
              <a:t>Çözüm</a:t>
            </a: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İçerik Yer Tutucusu 1"/>
              <p:cNvSpPr>
                <a:spLocks noGrp="1"/>
              </p:cNvSpPr>
              <p:nvPr>
                <p:ph idx="1"/>
              </p:nvPr>
            </p:nvSpPr>
            <p:spPr>
              <a:xfrm>
                <a:off x="1104900" y="1600200"/>
                <a:ext cx="9982200" cy="4920916"/>
              </a:xfrm>
            </p:spPr>
            <p:txBody>
              <a:bodyPr>
                <a:normAutofit fontScale="25000" lnSpcReduction="20000"/>
              </a:bodyPr>
              <a:lstStyle/>
              <a:p>
                <a:pPr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altLang="tr-TR" sz="11200" dirty="0">
                    <a:solidFill>
                      <a:srgbClr val="000000"/>
                    </a:solidFill>
                  </a:rPr>
                  <a:t>16,02 – 16,12 – 16,22 – 16,32 – 16,32 – 16,82</a:t>
                </a:r>
                <a:endParaRPr lang="tr-TR" altLang="tr-TR" sz="11200" dirty="0">
                  <a:solidFill>
                    <a:schemeClr val="tx2"/>
                  </a:solidFill>
                  <a:latin typeface="Comic Sans MS" panose="030F0702030302020204" pitchFamily="66" charset="0"/>
                </a:endParaRPr>
              </a:p>
              <a:p>
                <a:pPr algn="just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altLang="tr-TR" sz="9600" dirty="0">
                    <a:solidFill>
                      <a:schemeClr val="tx2"/>
                    </a:solidFill>
                  </a:rPr>
                  <a:t> 		    X</a:t>
                </a:r>
                <a:r>
                  <a:rPr lang="tr-TR" altLang="tr-TR" sz="9600" baseline="-25000" dirty="0">
                    <a:solidFill>
                      <a:schemeClr val="tx2"/>
                    </a:solidFill>
                  </a:rPr>
                  <a:t>1 </a:t>
                </a:r>
                <a:r>
                  <a:rPr lang="tr-TR" altLang="tr-TR" sz="9600" dirty="0">
                    <a:solidFill>
                      <a:schemeClr val="tx2"/>
                    </a:solidFill>
                  </a:rPr>
                  <a:t>					   X</a:t>
                </a:r>
                <a:r>
                  <a:rPr lang="tr-TR" altLang="tr-TR" sz="9600" baseline="-25000" dirty="0">
                    <a:solidFill>
                      <a:schemeClr val="tx2"/>
                    </a:solidFill>
                  </a:rPr>
                  <a:t>m-1</a:t>
                </a:r>
                <a:r>
                  <a:rPr lang="tr-TR" altLang="tr-TR" sz="9600" dirty="0">
                    <a:solidFill>
                      <a:schemeClr val="tx2"/>
                    </a:solidFill>
                  </a:rPr>
                  <a:t>	</a:t>
                </a:r>
                <a:r>
                  <a:rPr lang="tr-TR" altLang="tr-TR" sz="9600" dirty="0" err="1">
                    <a:solidFill>
                      <a:schemeClr val="tx2"/>
                    </a:solidFill>
                  </a:rPr>
                  <a:t>X</a:t>
                </a:r>
                <a:r>
                  <a:rPr lang="tr-TR" altLang="tr-TR" sz="9600" baseline="-25000" dirty="0" err="1">
                    <a:solidFill>
                      <a:schemeClr val="tx2"/>
                    </a:solidFill>
                  </a:rPr>
                  <a:t>n</a:t>
                </a:r>
                <a:r>
                  <a:rPr lang="tr-TR" altLang="tr-TR" sz="11200" dirty="0">
                    <a:solidFill>
                      <a:schemeClr val="tx2"/>
                    </a:solidFill>
                  </a:rPr>
                  <a:t> =</a:t>
                </a:r>
                <a:r>
                  <a:rPr lang="tr-TR" altLang="tr-TR" sz="11200" dirty="0" err="1">
                    <a:solidFill>
                      <a:schemeClr val="tx2"/>
                    </a:solidFill>
                  </a:rPr>
                  <a:t>X</a:t>
                </a:r>
                <a:r>
                  <a:rPr lang="tr-TR" altLang="tr-TR" sz="11200" baseline="-25000" dirty="0" err="1">
                    <a:solidFill>
                      <a:schemeClr val="tx2"/>
                    </a:solidFill>
                  </a:rPr>
                  <a:t>m</a:t>
                </a:r>
                <a:r>
                  <a:rPr lang="tr-TR" altLang="tr-TR" sz="11200" baseline="-25000" dirty="0">
                    <a:solidFill>
                      <a:schemeClr val="tx2"/>
                    </a:solidFill>
                  </a:rPr>
                  <a:t> </a:t>
                </a:r>
                <a:endParaRPr lang="tr-TR" altLang="tr-TR" sz="11200" i="1" dirty="0">
                  <a:solidFill>
                    <a:schemeClr val="tx2"/>
                  </a:solidFill>
                </a:endParaRPr>
              </a:p>
              <a:p>
                <a:pPr algn="just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altLang="tr-TR" sz="1120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tr-TR" altLang="tr-TR" sz="1120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altLang="tr-TR" sz="112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altLang="tr-TR" sz="112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16</m:t>
                          </m:r>
                          <m:r>
                            <a:rPr lang="tr-TR" altLang="tr-TR" sz="112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,82</m:t>
                          </m:r>
                          <m:r>
                            <a:rPr lang="tr-TR" altLang="tr-TR" sz="112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 −16</m:t>
                          </m:r>
                          <m:r>
                            <a:rPr lang="tr-TR" altLang="tr-TR" sz="112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,32</m:t>
                          </m:r>
                        </m:num>
                        <m:den>
                          <m:r>
                            <a:rPr lang="tr-TR" altLang="tr-TR" sz="112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16</m:t>
                          </m:r>
                          <m:r>
                            <a:rPr lang="tr-TR" altLang="tr-TR" sz="112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altLang="tr-TR" sz="112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82 −16</m:t>
                          </m:r>
                          <m:r>
                            <a:rPr lang="tr-TR" altLang="tr-TR" sz="112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,02</m:t>
                          </m:r>
                        </m:den>
                      </m:f>
                      <m:r>
                        <a:rPr lang="tr-TR" altLang="tr-TR" sz="112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  <m:r>
                        <a:rPr lang="tr-TR" altLang="tr-TR" sz="112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,625</m:t>
                      </m:r>
                    </m:oMath>
                  </m:oMathPara>
                </a14:m>
                <a:endParaRPr lang="tr-TR" altLang="tr-TR" sz="11200" dirty="0">
                  <a:solidFill>
                    <a:schemeClr val="tx2"/>
                  </a:solidFill>
                </a:endParaRPr>
              </a:p>
              <a:p>
                <a:pPr algn="just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altLang="tr-TR" sz="11200" dirty="0">
                  <a:solidFill>
                    <a:schemeClr val="tx2"/>
                  </a:solidFill>
                </a:endParaRPr>
              </a:p>
              <a:p>
                <a:pPr algn="just" rtl="0"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tr-TR" altLang="tr-TR" sz="11200" dirty="0">
                    <a:solidFill>
                      <a:schemeClr val="tx2"/>
                    </a:solidFill>
                  </a:rPr>
                  <a:t>Bu değer çizelgedeki </a:t>
                </a:r>
                <a:r>
                  <a:rPr lang="tr-TR" altLang="tr-TR" sz="11200" dirty="0">
                    <a:solidFill>
                      <a:srgbClr val="FF0000"/>
                    </a:solidFill>
                  </a:rPr>
                  <a:t>altı ölçüm </a:t>
                </a:r>
                <a:r>
                  <a:rPr lang="tr-TR" altLang="tr-TR" sz="11200" dirty="0">
                    <a:solidFill>
                      <a:schemeClr val="tx2"/>
                    </a:solidFill>
                  </a:rPr>
                  <a:t>için verilen 0,56 değerinden büyük olduğu için 16,82 ölçümü atılabilir.</a:t>
                </a:r>
              </a:p>
              <a:p>
                <a:pPr algn="just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altLang="tr-TR" sz="2800" dirty="0">
                  <a:solidFill>
                    <a:schemeClr val="tx2"/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2" name="İçerik Yer Tutucusu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04900" y="1600200"/>
                <a:ext cx="9982200" cy="4920916"/>
              </a:xfrm>
              <a:blipFill>
                <a:blip r:embed="rId3"/>
                <a:stretch>
                  <a:fillRect l="-1954" t="-124" r="-219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0754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>
              <a:defRPr/>
            </a:pPr>
            <a:r>
              <a:rPr lang="tr-TR" sz="3600" kern="0" dirty="0">
                <a:solidFill>
                  <a:srgbClr val="C00000"/>
                </a:solidFill>
              </a:rPr>
              <a:t>Çözüm</a:t>
            </a: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İçerik Yer Tutucusu 1"/>
              <p:cNvSpPr>
                <a:spLocks noGrp="1"/>
              </p:cNvSpPr>
              <p:nvPr>
                <p:ph idx="1"/>
              </p:nvPr>
            </p:nvSpPr>
            <p:spPr>
              <a:xfrm>
                <a:off x="1104900" y="1600200"/>
                <a:ext cx="9982200" cy="4920916"/>
              </a:xfrm>
            </p:spPr>
            <p:txBody>
              <a:bodyPr>
                <a:noAutofit/>
              </a:bodyPr>
              <a:lstStyle/>
              <a:p>
                <a:pPr algn="ctr" rtl="0">
                  <a:lnSpc>
                    <a:spcPct val="150000"/>
                  </a:lnSpc>
                  <a:spcBef>
                    <a:spcPts val="600"/>
                  </a:spcBef>
                  <a:buFontTx/>
                  <a:buNone/>
                </a:pPr>
                <a:r>
                  <a:rPr lang="tr-TR" altLang="tr-TR" sz="2800" dirty="0">
                    <a:solidFill>
                      <a:srgbClr val="000000"/>
                    </a:solidFill>
                  </a:rPr>
                  <a:t>16,02 – 16,12 – 16,22 – 16,32 – 16,32</a:t>
                </a:r>
                <a:endParaRPr lang="tr-TR" altLang="tr-TR" sz="2800" dirty="0">
                  <a:solidFill>
                    <a:schemeClr val="tx2"/>
                  </a:solidFill>
                </a:endParaRP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  <a:buFontTx/>
                  <a:buNone/>
                </a:pPr>
                <a:r>
                  <a:rPr lang="tr-TR" altLang="tr-TR" sz="2800" dirty="0">
                    <a:solidFill>
                      <a:schemeClr val="tx2"/>
                    </a:solidFill>
                  </a:rPr>
                  <a:t>			 X</a:t>
                </a:r>
                <a:r>
                  <a:rPr lang="tr-TR" altLang="tr-TR" sz="2800" baseline="-25000" dirty="0">
                    <a:solidFill>
                      <a:schemeClr val="tx2"/>
                    </a:solidFill>
                  </a:rPr>
                  <a:t>1 </a:t>
                </a:r>
                <a:r>
                  <a:rPr lang="tr-TR" altLang="tr-TR" sz="2800" dirty="0">
                    <a:solidFill>
                      <a:schemeClr val="tx2"/>
                    </a:solidFill>
                  </a:rPr>
                  <a:t>=</a:t>
                </a:r>
                <a:r>
                  <a:rPr lang="tr-TR" altLang="tr-TR" sz="2800" dirty="0" err="1">
                    <a:solidFill>
                      <a:schemeClr val="tx2"/>
                    </a:solidFill>
                  </a:rPr>
                  <a:t>X</a:t>
                </a:r>
                <a:r>
                  <a:rPr lang="tr-TR" altLang="tr-TR" sz="2800" baseline="-25000" dirty="0" err="1">
                    <a:solidFill>
                      <a:schemeClr val="tx2"/>
                    </a:solidFill>
                  </a:rPr>
                  <a:t>m</a:t>
                </a:r>
                <a:r>
                  <a:rPr lang="tr-TR" altLang="tr-TR" sz="2800" baseline="-25000" dirty="0">
                    <a:solidFill>
                      <a:schemeClr val="tx2"/>
                    </a:solidFill>
                  </a:rPr>
                  <a:t>    </a:t>
                </a:r>
                <a:r>
                  <a:rPr lang="tr-TR" altLang="tr-TR" sz="2800" dirty="0">
                    <a:solidFill>
                      <a:schemeClr val="tx2"/>
                    </a:solidFill>
                  </a:rPr>
                  <a:t>X</a:t>
                </a:r>
                <a:r>
                  <a:rPr lang="tr-TR" altLang="tr-TR" sz="2800" baseline="-25000" dirty="0">
                    <a:solidFill>
                      <a:schemeClr val="tx2"/>
                    </a:solidFill>
                  </a:rPr>
                  <a:t>m-1</a:t>
                </a:r>
                <a:r>
                  <a:rPr lang="tr-TR" altLang="tr-TR" sz="2800" dirty="0">
                    <a:solidFill>
                      <a:schemeClr val="tx2"/>
                    </a:solidFill>
                  </a:rPr>
                  <a:t>				</a:t>
                </a:r>
                <a:r>
                  <a:rPr lang="tr-TR" altLang="tr-TR" sz="2800" dirty="0" err="1">
                    <a:solidFill>
                      <a:schemeClr val="tx2"/>
                    </a:solidFill>
                  </a:rPr>
                  <a:t>X</a:t>
                </a:r>
                <a:r>
                  <a:rPr lang="tr-TR" altLang="tr-TR" sz="2800" baseline="-25000" dirty="0" err="1">
                    <a:solidFill>
                      <a:schemeClr val="tx2"/>
                    </a:solidFill>
                  </a:rPr>
                  <a:t>n</a:t>
                </a:r>
                <a:endParaRPr lang="tr-TR" altLang="tr-TR" sz="2800" i="1" dirty="0">
                  <a:solidFill>
                    <a:schemeClr val="tx2"/>
                  </a:solidFill>
                  <a:latin typeface="Cambria Math" panose="02040503050406030204" pitchFamily="18" charset="0"/>
                </a:endParaRPr>
              </a:p>
              <a:p>
                <a:pPr algn="just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altLang="tr-TR" sz="28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tr-TR" altLang="tr-TR" sz="28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alt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alt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16</m:t>
                          </m:r>
                          <m:r>
                            <a:rPr lang="tr-TR" altLang="tr-TR" sz="280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alt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02</m:t>
                          </m:r>
                          <m:r>
                            <a:rPr lang="tr-TR" altLang="tr-TR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 −</m:t>
                          </m:r>
                          <m:r>
                            <a:rPr lang="tr-TR" alt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16</m:t>
                          </m:r>
                          <m:r>
                            <a:rPr lang="tr-TR" altLang="tr-TR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,12</m:t>
                          </m:r>
                        </m:num>
                        <m:den>
                          <m:r>
                            <a:rPr lang="tr-TR" alt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16</m:t>
                          </m:r>
                          <m:r>
                            <a:rPr lang="tr-TR" altLang="tr-TR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,32</m:t>
                          </m:r>
                          <m:r>
                            <a:rPr lang="tr-TR" alt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 −16</m:t>
                          </m:r>
                          <m:r>
                            <a:rPr lang="tr-TR" altLang="tr-TR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,02</m:t>
                          </m:r>
                        </m:den>
                      </m:f>
                      <m:r>
                        <a:rPr lang="tr-TR" altLang="tr-TR" sz="28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  <m:r>
                        <a:rPr lang="tr-TR" altLang="tr-TR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altLang="tr-TR" sz="28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625</m:t>
                      </m:r>
                    </m:oMath>
                  </m:oMathPara>
                </a14:m>
                <a:endParaRPr lang="tr-TR" altLang="tr-TR" sz="2800" dirty="0">
                  <a:solidFill>
                    <a:schemeClr val="tx2"/>
                  </a:solidFill>
                </a:endParaRPr>
              </a:p>
              <a:p>
                <a:pPr algn="just" rtl="0">
                  <a:lnSpc>
                    <a:spcPct val="150000"/>
                  </a:lnSpc>
                  <a:spcBef>
                    <a:spcPts val="600"/>
                  </a:spcBef>
                  <a:buFontTx/>
                  <a:buNone/>
                </a:pPr>
                <a:endParaRPr lang="tr-TR" altLang="tr-TR" sz="2800" dirty="0">
                  <a:solidFill>
                    <a:schemeClr val="tx2"/>
                  </a:solidFill>
                </a:endParaRPr>
              </a:p>
              <a:p>
                <a:pPr algn="just" rtl="0"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tr-TR" altLang="tr-TR" sz="2800" dirty="0">
                    <a:solidFill>
                      <a:schemeClr val="tx2"/>
                    </a:solidFill>
                  </a:rPr>
                  <a:t>Bulunan değer çizelgede </a:t>
                </a:r>
                <a:r>
                  <a:rPr lang="tr-TR" altLang="tr-TR" sz="2800" dirty="0">
                    <a:solidFill>
                      <a:srgbClr val="FF0000"/>
                    </a:solidFill>
                  </a:rPr>
                  <a:t>beş ölçüm </a:t>
                </a:r>
                <a:r>
                  <a:rPr lang="tr-TR" altLang="tr-TR" sz="2800" dirty="0">
                    <a:solidFill>
                      <a:schemeClr val="tx2"/>
                    </a:solidFill>
                  </a:rPr>
                  <a:t>için verilen 0,64 değerinden küçük olduğu için </a:t>
                </a:r>
                <a:r>
                  <a:rPr lang="tr-TR" altLang="tr-TR" sz="2800" dirty="0">
                    <a:solidFill>
                      <a:srgbClr val="0070C0"/>
                    </a:solidFill>
                  </a:rPr>
                  <a:t>atılmamalıdır.</a:t>
                </a:r>
              </a:p>
            </p:txBody>
          </p:sp>
        </mc:Choice>
        <mc:Fallback xmlns="">
          <p:sp>
            <p:nvSpPr>
              <p:cNvPr id="2" name="İçerik Yer Tutucusu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04900" y="1600200"/>
                <a:ext cx="9982200" cy="4920916"/>
              </a:xfrm>
              <a:blipFill>
                <a:blip r:embed="rId3"/>
                <a:stretch>
                  <a:fillRect l="-1954" r="-219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41336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>
              <a:defRPr/>
            </a:pPr>
            <a:r>
              <a:rPr lang="tr-TR" sz="4000" b="1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Ödev 1</a:t>
            </a:r>
            <a:endParaRPr lang="tr-TR" sz="4000" kern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920916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Bir maddenin organik asit içeriği analizinde şu veriler elde edilmiştir.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fi-FI" altLang="tr-TR" sz="2800" dirty="0">
                <a:solidFill>
                  <a:schemeClr val="tx2"/>
                </a:solidFill>
              </a:rPr>
              <a:t>% asit</a:t>
            </a:r>
            <a:r>
              <a:rPr lang="tr-TR" altLang="tr-TR" sz="2800" dirty="0">
                <a:solidFill>
                  <a:schemeClr val="tx2"/>
                </a:solidFill>
              </a:rPr>
              <a:t>:</a:t>
            </a:r>
            <a:r>
              <a:rPr lang="fi-FI" altLang="tr-TR" sz="2800" dirty="0">
                <a:solidFill>
                  <a:schemeClr val="tx2"/>
                </a:solidFill>
              </a:rPr>
              <a:t> 36</a:t>
            </a:r>
            <a:r>
              <a:rPr lang="tr-TR" altLang="tr-TR" sz="2800" dirty="0">
                <a:solidFill>
                  <a:schemeClr val="tx2"/>
                </a:solidFill>
              </a:rPr>
              <a:t>,</a:t>
            </a:r>
            <a:r>
              <a:rPr lang="fi-FI" altLang="tr-TR" sz="2800" dirty="0">
                <a:solidFill>
                  <a:schemeClr val="tx2"/>
                </a:solidFill>
              </a:rPr>
              <a:t>7 </a:t>
            </a:r>
            <a:r>
              <a:rPr lang="tr-TR" altLang="tr-TR" sz="2800" dirty="0">
                <a:solidFill>
                  <a:schemeClr val="tx2"/>
                </a:solidFill>
              </a:rPr>
              <a:t>– </a:t>
            </a:r>
            <a:r>
              <a:rPr lang="fi-FI" altLang="tr-TR" sz="2800" dirty="0">
                <a:solidFill>
                  <a:schemeClr val="tx2"/>
                </a:solidFill>
              </a:rPr>
              <a:t>32</a:t>
            </a:r>
            <a:r>
              <a:rPr lang="tr-TR" altLang="tr-TR" sz="2800" dirty="0">
                <a:solidFill>
                  <a:schemeClr val="tx2"/>
                </a:solidFill>
              </a:rPr>
              <a:t>,</a:t>
            </a:r>
            <a:r>
              <a:rPr lang="fi-FI" altLang="tr-TR" sz="2800" dirty="0">
                <a:solidFill>
                  <a:schemeClr val="tx2"/>
                </a:solidFill>
              </a:rPr>
              <a:t>6 </a:t>
            </a:r>
            <a:r>
              <a:rPr lang="tr-TR" altLang="tr-TR" sz="2800" dirty="0">
                <a:solidFill>
                  <a:schemeClr val="tx2"/>
                </a:solidFill>
              </a:rPr>
              <a:t>– </a:t>
            </a:r>
            <a:r>
              <a:rPr lang="fi-FI" altLang="tr-TR" sz="2800" dirty="0">
                <a:solidFill>
                  <a:schemeClr val="tx2"/>
                </a:solidFill>
              </a:rPr>
              <a:t>31</a:t>
            </a:r>
            <a:r>
              <a:rPr lang="tr-TR" altLang="tr-TR" sz="2800" dirty="0">
                <a:solidFill>
                  <a:schemeClr val="tx2"/>
                </a:solidFill>
              </a:rPr>
              <a:t>,</a:t>
            </a:r>
            <a:r>
              <a:rPr lang="fi-FI" altLang="tr-TR" sz="2800" dirty="0">
                <a:solidFill>
                  <a:schemeClr val="tx2"/>
                </a:solidFill>
              </a:rPr>
              <a:t>1 </a:t>
            </a:r>
            <a:r>
              <a:rPr lang="tr-TR" altLang="tr-TR" sz="2800" dirty="0">
                <a:solidFill>
                  <a:schemeClr val="tx2"/>
                </a:solidFill>
              </a:rPr>
              <a:t>– </a:t>
            </a:r>
            <a:r>
              <a:rPr lang="fi-FI" altLang="tr-TR" sz="2800" dirty="0">
                <a:solidFill>
                  <a:schemeClr val="tx2"/>
                </a:solidFill>
              </a:rPr>
              <a:t>30</a:t>
            </a:r>
            <a:r>
              <a:rPr lang="tr-TR" altLang="tr-TR" sz="2800" dirty="0">
                <a:solidFill>
                  <a:schemeClr val="tx2"/>
                </a:solidFill>
              </a:rPr>
              <a:t>,</a:t>
            </a:r>
            <a:r>
              <a:rPr lang="fi-FI" altLang="tr-TR" sz="2800" dirty="0">
                <a:solidFill>
                  <a:schemeClr val="tx2"/>
                </a:solidFill>
              </a:rPr>
              <a:t>3 </a:t>
            </a:r>
            <a:r>
              <a:rPr lang="tr-TR" altLang="tr-TR" sz="2800" dirty="0">
                <a:solidFill>
                  <a:schemeClr val="tx2"/>
                </a:solidFill>
              </a:rPr>
              <a:t>– </a:t>
            </a:r>
            <a:r>
              <a:rPr lang="fi-FI" altLang="tr-TR" sz="2800" dirty="0">
                <a:solidFill>
                  <a:schemeClr val="tx2"/>
                </a:solidFill>
              </a:rPr>
              <a:t>28</a:t>
            </a:r>
            <a:r>
              <a:rPr lang="tr-TR" altLang="tr-TR" sz="2800" dirty="0">
                <a:solidFill>
                  <a:schemeClr val="tx2"/>
                </a:solidFill>
              </a:rPr>
              <a:t>,</a:t>
            </a:r>
            <a:r>
              <a:rPr lang="fi-FI" altLang="tr-TR" sz="2800" dirty="0">
                <a:solidFill>
                  <a:schemeClr val="tx2"/>
                </a:solidFill>
              </a:rPr>
              <a:t>9</a:t>
            </a:r>
            <a:endParaRPr lang="tr-TR" altLang="tr-TR" sz="2800" dirty="0">
              <a:solidFill>
                <a:schemeClr val="tx2"/>
              </a:solidFill>
            </a:endParaRP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buna göre 36,7 değeri %90 güven sınırı içinde atılmalı mıdır?</a:t>
            </a:r>
          </a:p>
        </p:txBody>
      </p:sp>
    </p:spTree>
    <p:extLst>
      <p:ext uri="{BB962C8B-B14F-4D97-AF65-F5344CB8AC3E}">
        <p14:creationId xmlns:p14="http://schemas.microsoft.com/office/powerpoint/2010/main" val="1789323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>
              <a:defRPr/>
            </a:pPr>
            <a:r>
              <a:rPr lang="tr-TR" sz="4000" b="1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Ödev 2</a:t>
            </a:r>
            <a:endParaRPr lang="tr-TR" sz="4000" kern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920916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sz="2800" dirty="0">
                <a:solidFill>
                  <a:schemeClr val="tx2"/>
                </a:solidFill>
              </a:rPr>
              <a:t>Bir gıdada B vitamini yapılan analizlerde aşağıdaki sonuçlar bulunmuştur. 81,10 – 79,30 – 80,40 – 79,70mg</a:t>
            </a:r>
          </a:p>
          <a:p>
            <a:pPr algn="l" rtl="0">
              <a:lnSpc>
                <a:spcPct val="150000"/>
              </a:lnSpc>
            </a:pPr>
            <a:r>
              <a:rPr lang="tr-TR" sz="2800" dirty="0">
                <a:solidFill>
                  <a:schemeClr val="tx2"/>
                </a:solidFill>
              </a:rPr>
              <a:t>Ortalamayı ve standart sapmayı hesaplayınız.</a:t>
            </a:r>
          </a:p>
          <a:p>
            <a:pPr algn="l" rtl="0">
              <a:lnSpc>
                <a:spcPct val="150000"/>
              </a:lnSpc>
            </a:pPr>
            <a:r>
              <a:rPr lang="tr-TR" sz="2800" dirty="0">
                <a:solidFill>
                  <a:schemeClr val="tx2"/>
                </a:solidFill>
              </a:rPr>
              <a:t>%95 güven seviyesi için güven aralığını hesaplayınız.</a:t>
            </a:r>
          </a:p>
          <a:p>
            <a:pPr algn="l" rtl="0">
              <a:lnSpc>
                <a:spcPct val="150000"/>
              </a:lnSpc>
            </a:pPr>
            <a:r>
              <a:rPr lang="tr-TR" sz="2800" dirty="0">
                <a:solidFill>
                  <a:schemeClr val="tx2"/>
                </a:solidFill>
              </a:rPr>
              <a:t>Gerçek değer 80,00 ise %95 güven seviyesi için metotta sapma var mıdır?</a:t>
            </a:r>
            <a:endParaRPr lang="tr-TR" altLang="tr-TR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99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>
              <a:defRPr/>
            </a:pPr>
            <a:endParaRPr lang="tr-TR" sz="4000" kern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920916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sz="2800" dirty="0">
                <a:solidFill>
                  <a:schemeClr val="tx2"/>
                </a:solidFill>
                <a:hlinkClick r:id="rId3"/>
              </a:rPr>
              <a:t>https://www.youtube.com/watch?v=KIwqkm6u0sw</a:t>
            </a:r>
            <a:endParaRPr lang="tr-TR" sz="28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</a:pPr>
            <a:r>
              <a:rPr lang="tr-TR" altLang="tr-TR" sz="2800" dirty="0">
                <a:solidFill>
                  <a:schemeClr val="tx2"/>
                </a:solidFill>
                <a:hlinkClick r:id="rId4"/>
              </a:rPr>
              <a:t>https://www.youtube.com/watch?v=fLOI32Q6a7A</a:t>
            </a:r>
            <a:endParaRPr lang="tr-TR" altLang="tr-TR" sz="28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</a:pPr>
            <a:endParaRPr lang="tr-TR" altLang="tr-TR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935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A3A29626-3851-4352-84BD-EFB696B199EC}"/>
              </a:ext>
            </a:extLst>
          </p:cNvPr>
          <p:cNvSpPr txBox="1">
            <a:spLocks/>
          </p:cNvSpPr>
          <p:nvPr/>
        </p:nvSpPr>
        <p:spPr>
          <a:xfrm>
            <a:off x="1104900" y="360000"/>
            <a:ext cx="9982200" cy="562651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Sağlıklı bir analiz sonucu elde edebilmek için </a:t>
            </a:r>
            <a:r>
              <a:rPr lang="tr-TR" altLang="tr-TR" sz="2800" dirty="0">
                <a:solidFill>
                  <a:srgbClr val="FF0000"/>
                </a:solidFill>
              </a:rPr>
              <a:t>analiz en az üç kez değişik örneklerle </a:t>
            </a:r>
            <a:r>
              <a:rPr lang="tr-TR" altLang="tr-TR" sz="2800" dirty="0">
                <a:solidFill>
                  <a:schemeClr val="tx2"/>
                </a:solidFill>
              </a:rPr>
              <a:t>tekrarlanmalıdır. 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Bir veya iki analiz ile elde edilen sonucun gerçeği ne derecede yansıttığını tahmin etmek oldukça güç hatta olanaksızdır.</a:t>
            </a:r>
          </a:p>
          <a:p>
            <a:pPr algn="l" rtl="0">
              <a:lnSpc>
                <a:spcPct val="150000"/>
              </a:lnSpc>
            </a:pPr>
            <a:endParaRPr lang="tr-TR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021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altLang="tr-TR" sz="3600" b="1" dirty="0">
                <a:solidFill>
                  <a:srgbClr val="0070C0"/>
                </a:solidFill>
              </a:rPr>
              <a:t>Hata Tipleri</a:t>
            </a:r>
            <a:endParaRPr lang="en-GB" altLang="tr-TR" sz="3600" b="1" dirty="0">
              <a:solidFill>
                <a:srgbClr val="0070C0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graphicFrame>
        <p:nvGraphicFramePr>
          <p:cNvPr id="4" name="Diyagram 3">
            <a:extLst>
              <a:ext uri="{FF2B5EF4-FFF2-40B4-BE49-F238E27FC236}">
                <a16:creationId xmlns:a16="http://schemas.microsoft.com/office/drawing/2014/main" id="{2E944C8F-9783-4B50-8022-B26AB998B786}"/>
              </a:ext>
            </a:extLst>
          </p:cNvPr>
          <p:cNvGraphicFramePr/>
          <p:nvPr/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14397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altLang="tr-TR" sz="3600" dirty="0">
                <a:solidFill>
                  <a:srgbClr val="FF0000"/>
                </a:solidFill>
              </a:rPr>
              <a:t>Büyük Hata</a:t>
            </a:r>
            <a:endParaRPr lang="en-GB" altLang="tr-TR" sz="3600" b="1" dirty="0">
              <a:solidFill>
                <a:srgbClr val="0070C0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rgbClr val="FF0000"/>
                </a:solidFill>
              </a:rPr>
              <a:t>Büyük Hata: </a:t>
            </a:r>
            <a:r>
              <a:rPr lang="tr-TR" altLang="tr-TR" sz="2800" dirty="0">
                <a:solidFill>
                  <a:srgbClr val="0070C0"/>
                </a:solidFill>
              </a:rPr>
              <a:t>Çok az rastlanan</a:t>
            </a:r>
            <a:r>
              <a:rPr lang="tr-TR" altLang="tr-TR" sz="2800" dirty="0">
                <a:solidFill>
                  <a:schemeClr val="tx2"/>
                </a:solidFill>
              </a:rPr>
              <a:t>, analizciden veya beklenmedik olaylardan kaynaklanan büyük hatalardır.</a:t>
            </a:r>
          </a:p>
          <a:p>
            <a:pPr lvl="1" algn="l" rtl="0">
              <a:lnSpc>
                <a:spcPct val="150000"/>
              </a:lnSpc>
            </a:pPr>
            <a:r>
              <a:rPr lang="tr-TR" altLang="tr-TR" sz="2800" dirty="0">
                <a:solidFill>
                  <a:schemeClr val="tx2"/>
                </a:solidFill>
              </a:rPr>
              <a:t>Aritmetik işlem hatası yapılması</a:t>
            </a:r>
          </a:p>
          <a:p>
            <a:pPr lvl="1" algn="l" rtl="0">
              <a:lnSpc>
                <a:spcPct val="150000"/>
              </a:lnSpc>
            </a:pPr>
            <a:r>
              <a:rPr lang="tr-TR" altLang="tr-TR" sz="2800" dirty="0">
                <a:solidFill>
                  <a:schemeClr val="tx2"/>
                </a:solidFill>
              </a:rPr>
              <a:t>Rakamların yerlerinin değişik yazılması</a:t>
            </a:r>
          </a:p>
          <a:p>
            <a:pPr lvl="1" algn="l" rtl="0">
              <a:lnSpc>
                <a:spcPct val="150000"/>
              </a:lnSpc>
            </a:pPr>
            <a:r>
              <a:rPr lang="tr-TR" altLang="tr-TR" sz="2800" dirty="0">
                <a:solidFill>
                  <a:schemeClr val="tx2"/>
                </a:solidFill>
              </a:rPr>
              <a:t>(+) yerine (-) yazılması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endParaRPr lang="tr-TR" altLang="tr-TR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867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altLang="tr-TR" sz="3600" dirty="0">
                <a:solidFill>
                  <a:srgbClr val="FF0000"/>
                </a:solidFill>
              </a:rPr>
              <a:t>Sistematik Hata</a:t>
            </a:r>
            <a:endParaRPr lang="en-GB" altLang="tr-TR" sz="3600" b="1" dirty="0">
              <a:solidFill>
                <a:srgbClr val="0070C0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rgbClr val="FF0000"/>
                </a:solidFill>
              </a:rPr>
              <a:t>Sistematik Hata: </a:t>
            </a:r>
            <a:r>
              <a:rPr lang="tr-TR" altLang="tr-TR" sz="2800" dirty="0">
                <a:solidFill>
                  <a:schemeClr val="tx2"/>
                </a:solidFill>
              </a:rPr>
              <a:t>Kaynakları belirlenebilen ve </a:t>
            </a:r>
            <a:r>
              <a:rPr lang="tr-TR" altLang="tr-TR" sz="2800" dirty="0">
                <a:solidFill>
                  <a:srgbClr val="00B050"/>
                </a:solidFill>
              </a:rPr>
              <a:t>düzeltilebilen</a:t>
            </a:r>
            <a:r>
              <a:rPr lang="tr-TR" altLang="tr-TR" sz="2800" dirty="0">
                <a:solidFill>
                  <a:schemeClr val="tx2"/>
                </a:solidFill>
              </a:rPr>
              <a:t> hatalardır. Sonuçların </a:t>
            </a:r>
            <a:r>
              <a:rPr lang="tr-TR" altLang="tr-TR" sz="2800" dirty="0">
                <a:solidFill>
                  <a:srgbClr val="7030A0"/>
                </a:solidFill>
              </a:rPr>
              <a:t>doğruluğuna etki eder</a:t>
            </a:r>
            <a:r>
              <a:rPr lang="tr-TR" altLang="tr-TR" sz="2800" dirty="0">
                <a:solidFill>
                  <a:schemeClr val="tx2"/>
                </a:solidFill>
              </a:rPr>
              <a:t>.</a:t>
            </a:r>
          </a:p>
          <a:p>
            <a:pPr lvl="1" algn="l" rtl="0">
              <a:lnSpc>
                <a:spcPct val="150000"/>
              </a:lnSpc>
            </a:pPr>
            <a:r>
              <a:rPr lang="tr-TR" altLang="tr-TR" sz="2800" dirty="0">
                <a:solidFill>
                  <a:schemeClr val="tx2"/>
                </a:solidFill>
              </a:rPr>
              <a:t>Alet Hataları</a:t>
            </a:r>
          </a:p>
          <a:p>
            <a:pPr lvl="1" algn="l" rtl="0">
              <a:lnSpc>
                <a:spcPct val="150000"/>
              </a:lnSpc>
            </a:pPr>
            <a:r>
              <a:rPr lang="tr-TR" altLang="tr-TR" sz="2800" dirty="0">
                <a:solidFill>
                  <a:schemeClr val="tx2"/>
                </a:solidFill>
              </a:rPr>
              <a:t>Metot hatalar</a:t>
            </a:r>
          </a:p>
          <a:p>
            <a:pPr lvl="1" algn="l" rtl="0">
              <a:lnSpc>
                <a:spcPct val="150000"/>
              </a:lnSpc>
            </a:pPr>
            <a:r>
              <a:rPr lang="tr-TR" altLang="tr-TR" sz="2800" dirty="0">
                <a:solidFill>
                  <a:schemeClr val="tx2"/>
                </a:solidFill>
              </a:rPr>
              <a:t>Kişisel Hatalar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altLang="tr-TR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144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Academic presentation, pinstripe and ribbon design (widescreen)</Template>
  <TotalTime>0</TotalTime>
  <Words>2276</Words>
  <Application>Microsoft Office PowerPoint</Application>
  <PresentationFormat>Widescreen</PresentationFormat>
  <Paragraphs>409</Paragraphs>
  <Slides>57</Slides>
  <Notes>38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57</vt:i4>
      </vt:variant>
    </vt:vector>
  </HeadingPairs>
  <TitlesOfParts>
    <vt:vector size="69" baseType="lpstr">
      <vt:lpstr>Arial</vt:lpstr>
      <vt:lpstr>Bookman Old Style</vt:lpstr>
      <vt:lpstr>Cambria Math</vt:lpstr>
      <vt:lpstr>Comic Sans MS</vt:lpstr>
      <vt:lpstr>Euphemia</vt:lpstr>
      <vt:lpstr>Lucida Sans Unicode</vt:lpstr>
      <vt:lpstr>Plantagenet Cherokee</vt:lpstr>
      <vt:lpstr>Symbol</vt:lpstr>
      <vt:lpstr>Wingdings</vt:lpstr>
      <vt:lpstr>Academic Literature 16x9</vt:lpstr>
      <vt:lpstr>Equation</vt:lpstr>
      <vt:lpstr>Denklem</vt:lpstr>
      <vt:lpstr>GDM 403  Temel İşlemler Uygulamaları Analitik ve Deneysel Verilerin Değerlendirilmesi</vt:lpstr>
      <vt:lpstr>Kaynaklar - http://rpaulsingh.com/default.html</vt:lpstr>
      <vt:lpstr>Haftalara Göre Ders Konuları </vt:lpstr>
      <vt:lpstr>Bu hafta : Analitik ve Deneysel Verilerin Değerlendirilmesi</vt:lpstr>
      <vt:lpstr>Giriş</vt:lpstr>
      <vt:lpstr>PowerPoint Presentation</vt:lpstr>
      <vt:lpstr>Hata Tipleri</vt:lpstr>
      <vt:lpstr>Büyük Hata</vt:lpstr>
      <vt:lpstr>Sistematik Hata</vt:lpstr>
      <vt:lpstr>Sistematik Hataların Tipleri</vt:lpstr>
      <vt:lpstr>Sistematik Hataların Tespiti ve Düzeltmesi</vt:lpstr>
      <vt:lpstr>Rastgele Hata</vt:lpstr>
      <vt:lpstr>Doğruluk ve Duyarlılık</vt:lpstr>
      <vt:lpstr>PowerPoint Presentation</vt:lpstr>
      <vt:lpstr>PowerPoint Presentation</vt:lpstr>
      <vt:lpstr>PowerPoint Presentation</vt:lpstr>
      <vt:lpstr>Doğruluk ve Duyarlılık Hesaplanması</vt:lpstr>
      <vt:lpstr>Mutlak ve Bağıl Hata</vt:lpstr>
      <vt:lpstr>Ortalama Değer</vt:lpstr>
      <vt:lpstr>Ortanca Değer</vt:lpstr>
      <vt:lpstr>Örnek</vt:lpstr>
      <vt:lpstr>PowerPoint Presentation</vt:lpstr>
      <vt:lpstr>PowerPoint Presentation</vt:lpstr>
      <vt:lpstr>Sapma</vt:lpstr>
      <vt:lpstr>Ortalama sapma (OS) </vt:lpstr>
      <vt:lpstr>Çözüm</vt:lpstr>
      <vt:lpstr> Relatif Ortalama Sapma</vt:lpstr>
      <vt:lpstr>Örnek</vt:lpstr>
      <vt:lpstr>Standart Sapma</vt:lpstr>
      <vt:lpstr>Örnek</vt:lpstr>
      <vt:lpstr>Örnek</vt:lpstr>
      <vt:lpstr>Ölçüm Güven Aralığı</vt:lpstr>
      <vt:lpstr>PowerPoint Presentation</vt:lpstr>
      <vt:lpstr>PowerPoint Presentation</vt:lpstr>
      <vt:lpstr>PowerPoint Presentation</vt:lpstr>
      <vt:lpstr>PowerPoint Presentation</vt:lpstr>
      <vt:lpstr>Örnek</vt:lpstr>
      <vt:lpstr>Güven Aralığının Yorumlanması</vt:lpstr>
      <vt:lpstr>PowerPoint Presentation</vt:lpstr>
      <vt:lpstr>Örnek</vt:lpstr>
      <vt:lpstr>Örnek</vt:lpstr>
      <vt:lpstr>PowerPoint Presentation</vt:lpstr>
      <vt:lpstr>Excel ile Güven Aralığının Hesaplanması</vt:lpstr>
      <vt:lpstr>Uç Değerlerin Atılması</vt:lpstr>
      <vt:lpstr>PowerPoint Presentation</vt:lpstr>
      <vt:lpstr>PowerPoint Presentation</vt:lpstr>
      <vt:lpstr>PowerPoint Presentation</vt:lpstr>
      <vt:lpstr>Örnek</vt:lpstr>
      <vt:lpstr>Örnek</vt:lpstr>
      <vt:lpstr>Çeşitli Güvenlik Dereceleri İçin Q Değerleri</vt:lpstr>
      <vt:lpstr>Örnek</vt:lpstr>
      <vt:lpstr>Çözüm</vt:lpstr>
      <vt:lpstr>Çözüm</vt:lpstr>
      <vt:lpstr>Çözüm</vt:lpstr>
      <vt:lpstr>Ödev 1</vt:lpstr>
      <vt:lpstr>Ödev 2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>Farhan Alfin</cp:lastModifiedBy>
  <cp:revision>3</cp:revision>
  <dcterms:created xsi:type="dcterms:W3CDTF">2015-09-10T07:29:22Z</dcterms:created>
  <dcterms:modified xsi:type="dcterms:W3CDTF">2026-04-07T06:30:49Z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TC034313809991</vt:lpwstr>
  </property>
</Properties>
</file>