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258" r:id="rId4"/>
    <p:sldId id="293" r:id="rId5"/>
    <p:sldId id="259" r:id="rId6"/>
    <p:sldId id="260" r:id="rId7"/>
    <p:sldId id="261" r:id="rId8"/>
    <p:sldId id="262" r:id="rId9"/>
    <p:sldId id="263" r:id="rId10"/>
    <p:sldId id="294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96" r:id="rId19"/>
    <p:sldId id="271" r:id="rId20"/>
    <p:sldId id="272" r:id="rId21"/>
    <p:sldId id="273" r:id="rId22"/>
    <p:sldId id="274" r:id="rId23"/>
    <p:sldId id="275" r:id="rId24"/>
    <p:sldId id="276" r:id="rId25"/>
    <p:sldId id="297" r:id="rId26"/>
    <p:sldId id="277" r:id="rId27"/>
    <p:sldId id="278" r:id="rId28"/>
    <p:sldId id="279" r:id="rId29"/>
    <p:sldId id="280" r:id="rId30"/>
    <p:sldId id="298" r:id="rId31"/>
    <p:sldId id="281" r:id="rId32"/>
    <p:sldId id="299" r:id="rId33"/>
    <p:sldId id="283" r:id="rId34"/>
    <p:sldId id="284" r:id="rId35"/>
    <p:sldId id="282" r:id="rId36"/>
    <p:sldId id="285" r:id="rId37"/>
    <p:sldId id="286" r:id="rId38"/>
    <p:sldId id="288" r:id="rId39"/>
    <p:sldId id="287" r:id="rId40"/>
    <p:sldId id="289" r:id="rId41"/>
    <p:sldId id="290" r:id="rId42"/>
    <p:sldId id="291" r:id="rId43"/>
    <p:sldId id="292" r:id="rId44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EF5"/>
    <a:srgbClr val="C5F0FF"/>
    <a:srgbClr val="5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 autoAdjust="0"/>
  </p:normalViewPr>
  <p:slideViewPr>
    <p:cSldViewPr snapToGrid="0">
      <p:cViewPr varScale="1">
        <p:scale>
          <a:sx n="65" d="100"/>
          <a:sy n="65" d="100"/>
        </p:scale>
        <p:origin x="756" y="54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tr-TR" dirty="0"/>
              <a:t>Gıda Kimyası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tr-TR" dirty="0">
                <a:hlinkClick r:id="rId2"/>
              </a:rPr>
              <a:t>Mühendislik Mimarlık Fakültesi </a:t>
            </a:r>
            <a:endParaRPr lang="tr-TR" dirty="0"/>
          </a:p>
          <a:p>
            <a:pPr algn="l" rtl="0"/>
            <a:r>
              <a:rPr lang="tr-TR" dirty="0"/>
              <a:t>Gıda Mühendisliği Bölümü</a:t>
            </a:r>
          </a:p>
          <a:p>
            <a:pPr algn="l" rtl="0"/>
            <a:r>
              <a:rPr lang="tr-TR" dirty="0"/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825" y="2404534"/>
            <a:ext cx="5306942" cy="31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fark özellikle proteinlerin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sindirimi sırasında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birbirinden ayırt edilmesi bakımından önemlidir.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üretiminde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gıdalarda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arzu edilen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durum değişikliği olarak çeşitli metotlar ve teknolojilerin temelini teşkil eder.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 en uygun yapıya sahip olduğu için kolay sindirilebilmekte ve en iyi şekilde işlenebilmektedir.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55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baklagillerdeki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tripsin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inhibitörleri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ısıl işlem ile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olmakta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baklagil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proteinlerinin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sindirilebilirliği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biyolojik değeri önemli düzeyde artmaktadır.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hem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ısıtma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hem de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dondurma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sırasında protein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söz konusudur.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Dondurulduktan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sonra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balığın elastikiyetini yitirmesinin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nedeni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denatürasyondur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1828800"/>
            <a:ext cx="2777139" cy="165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42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 kazein miselleri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ısıtmaya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dayanıklı iken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dondurma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sonucunda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olur ve çökelirler.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Isıtma genellikle proteinin tersiyer yapısını etkiler ve çoğu protein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55–75°C aralığında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(süt kazeini ve jelatin bir istisnadır).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proteinlerin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koagülasyon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sıcaklıkları Çizelge 4.10’da verilmiştir.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852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4.10. Bazı Proteinlerin Termal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Sıcaklıkları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735385"/>
              </p:ext>
            </p:extLst>
          </p:nvPr>
        </p:nvGraphicFramePr>
        <p:xfrm>
          <a:off x="912580" y="2508918"/>
          <a:ext cx="9912736" cy="2820311"/>
        </p:xfrm>
        <a:graphic>
          <a:graphicData uri="http://schemas.openxmlformats.org/drawingml/2006/table">
            <a:tbl>
              <a:tblPr/>
              <a:tblGrid>
                <a:gridCol w="302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2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80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Protein</a:t>
                      </a:r>
                      <a:endParaRPr kumimoji="0" lang="tr-TR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Denatürasyon</a:t>
                      </a:r>
                      <a:r>
                        <a:rPr kumimoji="0" lang="tr-TR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</a:t>
                      </a:r>
                      <a:endParaRPr kumimoji="0" lang="tr-TR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Sıcaklığı (°C)</a:t>
                      </a:r>
                      <a:endParaRPr kumimoji="0" lang="tr-TR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Protein</a:t>
                      </a:r>
                      <a:endParaRPr kumimoji="0" lang="tr-TR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Denatürasyon</a:t>
                      </a:r>
                      <a:r>
                        <a:rPr kumimoji="0" lang="tr-TR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</a:t>
                      </a:r>
                      <a:endParaRPr kumimoji="0" lang="tr-TR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Sıcaklığı (°C)</a:t>
                      </a:r>
                      <a:endParaRPr kumimoji="0" lang="tr-TR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1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Yumurta albümini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56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Miyosin</a:t>
                      </a:r>
                      <a:endParaRPr kumimoji="0" lang="tr-TR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47-56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1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Laktoalbumin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72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β-Laktoglobulin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70-75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1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Sığır serum albümini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67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Kazein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160-200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586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/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olması fiziksel ve kimyasal faktörler etkisiyle mümkündür (Çizelge 4.11).</a:t>
            </a:r>
          </a:p>
          <a:p>
            <a:pPr marL="0" indent="0" algn="l" rtl="0">
              <a:buNone/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4.11. Proteinlerin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Olması Üzerine Etki Eden Faktörler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397507"/>
              </p:ext>
            </p:extLst>
          </p:nvPr>
        </p:nvGraphicFramePr>
        <p:xfrm>
          <a:off x="822768" y="3072787"/>
          <a:ext cx="8305800" cy="2560320"/>
        </p:xfrm>
        <a:graphic>
          <a:graphicData uri="http://schemas.openxmlformats.org/drawingml/2006/table">
            <a:tbl>
              <a:tblPr/>
              <a:tblGrid>
                <a:gridCol w="459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Fiziksel faktörler</a:t>
                      </a:r>
                      <a:endParaRPr kumimoji="0" lang="tr-TR" altLang="ar-SY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Kimyasal faktörler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Sıcaklık</a:t>
                      </a:r>
                      <a:endParaRPr kumimoji="0" lang="tr-TR" altLang="ar-SY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Asitler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UV ışınları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Alkaliler</a:t>
                      </a:r>
                      <a:endParaRPr kumimoji="0" lang="tr-TR" altLang="ar-SY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Ultrases (ultrason)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Alkoller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Mekanik işlemler (çalkalama,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Metaller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karıştırma, parçalama)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Organik çözücüler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Hidrostatik basınç</a:t>
                      </a:r>
                      <a:endParaRPr kumimoji="0" lang="tr-TR" altLang="ar-SY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Deterjanlar</a:t>
                      </a:r>
                      <a:endParaRPr kumimoji="0" lang="tr-TR" altLang="ar-SY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04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 kazeininin termal kararlılığının nedeni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sistein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sistin içeriğinin yüksek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olmasından ileri gelmektedir.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Sıcaklık ile pıhtılaşma 60 </a:t>
            </a:r>
            <a:r>
              <a:rPr lang="tr-TR" altLang="ar-SY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C’den itibaren başlar.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 işleme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sırasında yüksek sıcaklığa maruz kalan gıdalardaki proteinler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konu ile ilgili olarak aşağıda bazı örnekler verilmiştir;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940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Yumurta yemekleri ve yumurtalı gıdaların hazırlanması: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pıhtılaşması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mutfak pratiğinde kesilme olarak ifade edilir.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Tavuk yumurtasında proteinin pıhtılaşma sıcaklığı 60 </a:t>
            </a:r>
            <a:r>
              <a:rPr lang="tr-TR" altLang="ar-SY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C’de başladığı için yumurta ve yumurta bileşenlerinin kullanıldığı bazı işlerde ilave sırasında doğru sıcaklığın seçilmesi gerekir.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681" y="4894617"/>
            <a:ext cx="3295035" cy="186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12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bir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çorba koyulaştırmak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isteniyorsa yumurta sarısı ve kremadan meydana gelen karışım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çorba piştikten sonra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ilave edilebilir.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Et, tavuk ve balık yemeklerinin yapılışı: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pıhtılaşır,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(kas) gözenekler kapanır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hücre özsuyu muhafaza edilir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gıda kızarır ve bununla yenebilir hale gelir.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1135626"/>
            <a:ext cx="2743756" cy="213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05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Kızartma (pişirme) sıcaklığı 180 </a:t>
            </a:r>
            <a:r>
              <a:rPr lang="tr-TR" altLang="ar-SY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C-250 </a:t>
            </a:r>
            <a:r>
              <a:rPr lang="tr-TR" altLang="ar-SY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 arasında bulunur.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Hamur işleri ve ekmeğin pişmesi: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Unda bulunan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gluten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proteini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gliadin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gluteninden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meydana gelir)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72 </a:t>
            </a:r>
            <a:r>
              <a:rPr lang="tr-TR" altLang="ar-SY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C’de pıhtılaşır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Bu, fırın ürünlerinin yapısını oluşturur.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889" y="3866973"/>
            <a:ext cx="2816943" cy="281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98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Pastörizasyon ve sterilizasyon: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konserve edilmesi metotlarından pastörizasyon ve sterilizasyon, proteinden meydana gelmiş olan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mikroorganizmaların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yapısında bulunan proteinlerin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olması ve dolayısıyla uygun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konserve sıcaklıklarında ölmeleri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özelliğine dayanmaktadır. </a:t>
            </a:r>
          </a:p>
          <a:p>
            <a:pPr algn="just" rtl="0">
              <a:lnSpc>
                <a:spcPct val="150000"/>
              </a:lnSpc>
            </a:pPr>
            <a:endParaRPr lang="tr-TR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80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 sözcüğünden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molekülünün strüktür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(yapı)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değişmesi anlaşılır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tersiyer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 olarak ifade edilen protein molekülünün doğal durumu yani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üç boyutlu yapısı bozulur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olma; protein molekülünün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tersiyer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yapılardaki bağların parçalanması anlamına gelir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208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9"/>
            <a:ext cx="8835376" cy="5575990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Sütün kaynatılması: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Sütün kaynatılmasında da pıhtılaşma olayı meydana gelir.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Görülen işaret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sütün üst yüzeyinde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pişirme kabının tabanında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koagüle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olmuş protein tabakasıdır (serum proteinleri).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Pıhtılaşan protein miktarı azdır.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süt proteininin asıl önemli kısmi ısıtma sırasında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kazeinden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710" y="1749527"/>
            <a:ext cx="2367116" cy="177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04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Asitlerle pıhtılaşma: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 formda bulunan proteinlerin birçoğu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asitlerin etkisi ile pıhtılaşır.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olay proteinin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amfoter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özelliğinden kaynaklanmaktadır.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molekülleri kendilerinin fonksiyonel gruplarından (-NH</a:t>
            </a:r>
            <a:r>
              <a:rPr lang="tr-TR" altLang="ar-SY" sz="28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-COOH) dolayı, amino asitler gibi katyon ve anyonlarına ayrışırlar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disosiyasyon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935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sonucu olarak tüm proteinler için ayrı bir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 vardır.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etkisiyle proteinin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noktasına erişilir ve burada pıhtılaşma meydana gelir.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Asitle pıhtılaşma,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fermente süt ürünleri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(yoğurt, kefir),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starter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kültür yapımının temelini oluşturur (Şekil 4.5).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25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" name="AutoShape 151"/>
          <p:cNvSpPr>
            <a:spLocks noChangeAspect="1" noChangeArrowheads="1" noTextEdit="1"/>
          </p:cNvSpPr>
          <p:nvPr/>
        </p:nvSpPr>
        <p:spPr bwMode="auto">
          <a:xfrm>
            <a:off x="1133901" y="928048"/>
            <a:ext cx="8610600" cy="51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" name="Rectangle 150"/>
          <p:cNvSpPr>
            <a:spLocks noChangeArrowheads="1"/>
          </p:cNvSpPr>
          <p:nvPr/>
        </p:nvSpPr>
        <p:spPr bwMode="auto">
          <a:xfrm>
            <a:off x="1133901" y="2223448"/>
            <a:ext cx="86106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" name="Oval 149"/>
          <p:cNvSpPr>
            <a:spLocks noChangeArrowheads="1"/>
          </p:cNvSpPr>
          <p:nvPr/>
        </p:nvSpPr>
        <p:spPr bwMode="auto">
          <a:xfrm>
            <a:off x="1659364" y="1048698"/>
            <a:ext cx="1558925" cy="1860550"/>
          </a:xfrm>
          <a:prstGeom prst="ellipse">
            <a:avLst/>
          </a:prstGeom>
          <a:pattFill prst="pct5">
            <a:fgClr>
              <a:srgbClr val="000000">
                <a:alpha val="30196"/>
              </a:srgbClr>
            </a:fgClr>
            <a:bgClr>
              <a:srgbClr val="FFFFFF">
                <a:alpha val="30196"/>
              </a:srgbClr>
            </a:bgClr>
          </a:pattFill>
          <a:ln w="19050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8" name="Oval 148"/>
          <p:cNvSpPr>
            <a:spLocks noChangeArrowheads="1"/>
          </p:cNvSpPr>
          <p:nvPr/>
        </p:nvSpPr>
        <p:spPr bwMode="auto">
          <a:xfrm>
            <a:off x="5499526" y="1009011"/>
            <a:ext cx="179388" cy="1809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grpSp>
        <p:nvGrpSpPr>
          <p:cNvPr id="9" name="Group 145"/>
          <p:cNvGrpSpPr>
            <a:grpSpLocks/>
          </p:cNvGrpSpPr>
          <p:nvPr/>
        </p:nvGrpSpPr>
        <p:grpSpPr bwMode="auto">
          <a:xfrm>
            <a:off x="5499526" y="1467798"/>
            <a:ext cx="219075" cy="249238"/>
            <a:chOff x="2046" y="611"/>
            <a:chExt cx="165" cy="188"/>
          </a:xfrm>
        </p:grpSpPr>
        <p:sp>
          <p:nvSpPr>
            <p:cNvPr id="10" name="Oval 147"/>
            <p:cNvSpPr>
              <a:spLocks noChangeArrowheads="1"/>
            </p:cNvSpPr>
            <p:nvPr/>
          </p:nvSpPr>
          <p:spPr bwMode="auto">
            <a:xfrm>
              <a:off x="2075" y="663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11" name="Oval 146"/>
            <p:cNvSpPr>
              <a:spLocks noChangeArrowheads="1"/>
            </p:cNvSpPr>
            <p:nvPr/>
          </p:nvSpPr>
          <p:spPr bwMode="auto">
            <a:xfrm rot="2700000">
              <a:off x="2024" y="633"/>
              <a:ext cx="90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12" name="Oval 144"/>
          <p:cNvSpPr>
            <a:spLocks noChangeArrowheads="1"/>
          </p:cNvSpPr>
          <p:nvPr/>
        </p:nvSpPr>
        <p:spPr bwMode="auto">
          <a:xfrm>
            <a:off x="5559851" y="1948811"/>
            <a:ext cx="179388" cy="179387"/>
          </a:xfrm>
          <a:prstGeom prst="ellipse">
            <a:avLst/>
          </a:prstGeom>
          <a:pattFill prst="lgCheck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grpSp>
        <p:nvGrpSpPr>
          <p:cNvPr id="13" name="Group 141"/>
          <p:cNvGrpSpPr>
            <a:grpSpLocks/>
          </p:cNvGrpSpPr>
          <p:nvPr/>
        </p:nvGrpSpPr>
        <p:grpSpPr bwMode="auto">
          <a:xfrm>
            <a:off x="5559851" y="2367911"/>
            <a:ext cx="179388" cy="179387"/>
            <a:chOff x="2030" y="1207"/>
            <a:chExt cx="136" cy="136"/>
          </a:xfrm>
        </p:grpSpPr>
        <p:sp>
          <p:nvSpPr>
            <p:cNvPr id="14" name="Oval 143"/>
            <p:cNvSpPr>
              <a:spLocks noChangeArrowheads="1"/>
            </p:cNvSpPr>
            <p:nvPr/>
          </p:nvSpPr>
          <p:spPr bwMode="auto">
            <a:xfrm>
              <a:off x="2030" y="1207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15" name="Oval 142"/>
            <p:cNvSpPr>
              <a:spLocks noChangeArrowheads="1"/>
            </p:cNvSpPr>
            <p:nvPr/>
          </p:nvSpPr>
          <p:spPr bwMode="auto">
            <a:xfrm>
              <a:off x="2075" y="1253"/>
              <a:ext cx="46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16" name="Group 137"/>
          <p:cNvGrpSpPr>
            <a:grpSpLocks/>
          </p:cNvGrpSpPr>
          <p:nvPr/>
        </p:nvGrpSpPr>
        <p:grpSpPr bwMode="auto">
          <a:xfrm>
            <a:off x="5559851" y="2847336"/>
            <a:ext cx="179388" cy="149225"/>
            <a:chOff x="1939" y="1729"/>
            <a:chExt cx="136" cy="113"/>
          </a:xfrm>
        </p:grpSpPr>
        <p:sp>
          <p:nvSpPr>
            <p:cNvPr id="17" name="Rectangle 140"/>
            <p:cNvSpPr>
              <a:spLocks noChangeArrowheads="1"/>
            </p:cNvSpPr>
            <p:nvPr/>
          </p:nvSpPr>
          <p:spPr bwMode="auto">
            <a:xfrm flipV="1">
              <a:off x="1939" y="1729"/>
              <a:ext cx="136" cy="2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18" name="Rectangle 139"/>
            <p:cNvSpPr>
              <a:spLocks noChangeArrowheads="1"/>
            </p:cNvSpPr>
            <p:nvPr/>
          </p:nvSpPr>
          <p:spPr bwMode="auto">
            <a:xfrm>
              <a:off x="1939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19" name="Rectangle 138"/>
            <p:cNvSpPr>
              <a:spLocks noChangeArrowheads="1"/>
            </p:cNvSpPr>
            <p:nvPr/>
          </p:nvSpPr>
          <p:spPr bwMode="auto">
            <a:xfrm>
              <a:off x="2007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20" name="Oval 136"/>
          <p:cNvSpPr>
            <a:spLocks noChangeArrowheads="1"/>
          </p:cNvSpPr>
          <p:nvPr/>
        </p:nvSpPr>
        <p:spPr bwMode="auto">
          <a:xfrm>
            <a:off x="5648751" y="3236273"/>
            <a:ext cx="30163" cy="30163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grpSp>
        <p:nvGrpSpPr>
          <p:cNvPr id="21" name="Group 123"/>
          <p:cNvGrpSpPr>
            <a:grpSpLocks/>
          </p:cNvGrpSpPr>
          <p:nvPr/>
        </p:nvGrpSpPr>
        <p:grpSpPr bwMode="auto">
          <a:xfrm>
            <a:off x="5378876" y="3507736"/>
            <a:ext cx="539750" cy="238125"/>
            <a:chOff x="2075" y="1662"/>
            <a:chExt cx="408" cy="180"/>
          </a:xfrm>
        </p:grpSpPr>
        <p:sp>
          <p:nvSpPr>
            <p:cNvPr id="22" name="Rectangle 135"/>
            <p:cNvSpPr>
              <a:spLocks noChangeArrowheads="1"/>
            </p:cNvSpPr>
            <p:nvPr/>
          </p:nvSpPr>
          <p:spPr bwMode="auto">
            <a:xfrm>
              <a:off x="2075" y="166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23" name="Rectangle 134"/>
            <p:cNvSpPr>
              <a:spLocks noChangeArrowheads="1"/>
            </p:cNvSpPr>
            <p:nvPr/>
          </p:nvSpPr>
          <p:spPr bwMode="auto">
            <a:xfrm>
              <a:off x="2143" y="166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24" name="Rectangle 133"/>
            <p:cNvSpPr>
              <a:spLocks noChangeArrowheads="1"/>
            </p:cNvSpPr>
            <p:nvPr/>
          </p:nvSpPr>
          <p:spPr bwMode="auto">
            <a:xfrm>
              <a:off x="2211" y="166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25" name="Rectangle 132"/>
            <p:cNvSpPr>
              <a:spLocks noChangeArrowheads="1"/>
            </p:cNvSpPr>
            <p:nvPr/>
          </p:nvSpPr>
          <p:spPr bwMode="auto">
            <a:xfrm>
              <a:off x="2279" y="166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26" name="Rectangle 131"/>
            <p:cNvSpPr>
              <a:spLocks noChangeArrowheads="1"/>
            </p:cNvSpPr>
            <p:nvPr/>
          </p:nvSpPr>
          <p:spPr bwMode="auto">
            <a:xfrm>
              <a:off x="2347" y="166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27" name="Rectangle 130"/>
            <p:cNvSpPr>
              <a:spLocks noChangeArrowheads="1"/>
            </p:cNvSpPr>
            <p:nvPr/>
          </p:nvSpPr>
          <p:spPr bwMode="auto">
            <a:xfrm>
              <a:off x="2415" y="166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28" name="Rectangle 129"/>
            <p:cNvSpPr>
              <a:spLocks noChangeArrowheads="1"/>
            </p:cNvSpPr>
            <p:nvPr/>
          </p:nvSpPr>
          <p:spPr bwMode="auto">
            <a:xfrm>
              <a:off x="2075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29" name="Rectangle 128"/>
            <p:cNvSpPr>
              <a:spLocks noChangeArrowheads="1"/>
            </p:cNvSpPr>
            <p:nvPr/>
          </p:nvSpPr>
          <p:spPr bwMode="auto">
            <a:xfrm>
              <a:off x="2143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30" name="Rectangle 127"/>
            <p:cNvSpPr>
              <a:spLocks noChangeArrowheads="1"/>
            </p:cNvSpPr>
            <p:nvPr/>
          </p:nvSpPr>
          <p:spPr bwMode="auto">
            <a:xfrm>
              <a:off x="2211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31" name="Rectangle 126"/>
            <p:cNvSpPr>
              <a:spLocks noChangeArrowheads="1"/>
            </p:cNvSpPr>
            <p:nvPr/>
          </p:nvSpPr>
          <p:spPr bwMode="auto">
            <a:xfrm>
              <a:off x="2279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32" name="Rectangle 125"/>
            <p:cNvSpPr>
              <a:spLocks noChangeArrowheads="1"/>
            </p:cNvSpPr>
            <p:nvPr/>
          </p:nvSpPr>
          <p:spPr bwMode="auto">
            <a:xfrm>
              <a:off x="2347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33" name="Rectangle 124"/>
            <p:cNvSpPr>
              <a:spLocks noChangeArrowheads="1"/>
            </p:cNvSpPr>
            <p:nvPr/>
          </p:nvSpPr>
          <p:spPr bwMode="auto">
            <a:xfrm>
              <a:off x="2415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34" name="Group 120"/>
          <p:cNvGrpSpPr>
            <a:grpSpLocks/>
          </p:cNvGrpSpPr>
          <p:nvPr/>
        </p:nvGrpSpPr>
        <p:grpSpPr bwMode="auto">
          <a:xfrm>
            <a:off x="5378876" y="3987161"/>
            <a:ext cx="720725" cy="120650"/>
            <a:chOff x="2075" y="1978"/>
            <a:chExt cx="544" cy="91"/>
          </a:xfrm>
        </p:grpSpPr>
        <p:sp>
          <p:nvSpPr>
            <p:cNvPr id="35" name="Rectangle 122"/>
            <p:cNvSpPr>
              <a:spLocks noChangeArrowheads="1"/>
            </p:cNvSpPr>
            <p:nvPr/>
          </p:nvSpPr>
          <p:spPr bwMode="auto">
            <a:xfrm>
              <a:off x="2075" y="1978"/>
              <a:ext cx="408" cy="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36" name="AutoShape 121"/>
            <p:cNvSpPr>
              <a:spLocks noChangeArrowheads="1"/>
            </p:cNvSpPr>
            <p:nvPr/>
          </p:nvSpPr>
          <p:spPr bwMode="auto">
            <a:xfrm rot="5400000">
              <a:off x="2505" y="1956"/>
              <a:ext cx="91" cy="136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37" name="Group 116"/>
          <p:cNvGrpSpPr>
            <a:grpSpLocks/>
          </p:cNvGrpSpPr>
          <p:nvPr/>
        </p:nvGrpSpPr>
        <p:grpSpPr bwMode="auto">
          <a:xfrm>
            <a:off x="2440414" y="1288411"/>
            <a:ext cx="179387" cy="149225"/>
            <a:chOff x="1939" y="1729"/>
            <a:chExt cx="136" cy="113"/>
          </a:xfrm>
        </p:grpSpPr>
        <p:sp>
          <p:nvSpPr>
            <p:cNvPr id="38" name="Rectangle 119"/>
            <p:cNvSpPr>
              <a:spLocks noChangeArrowheads="1"/>
            </p:cNvSpPr>
            <p:nvPr/>
          </p:nvSpPr>
          <p:spPr bwMode="auto">
            <a:xfrm flipV="1">
              <a:off x="1939" y="1729"/>
              <a:ext cx="136" cy="2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39" name="Rectangle 118"/>
            <p:cNvSpPr>
              <a:spLocks noChangeArrowheads="1"/>
            </p:cNvSpPr>
            <p:nvPr/>
          </p:nvSpPr>
          <p:spPr bwMode="auto">
            <a:xfrm>
              <a:off x="1939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40" name="Rectangle 117"/>
            <p:cNvSpPr>
              <a:spLocks noChangeArrowheads="1"/>
            </p:cNvSpPr>
            <p:nvPr/>
          </p:nvSpPr>
          <p:spPr bwMode="auto">
            <a:xfrm>
              <a:off x="2007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41" name="Group 112"/>
          <p:cNvGrpSpPr>
            <a:grpSpLocks/>
          </p:cNvGrpSpPr>
          <p:nvPr/>
        </p:nvGrpSpPr>
        <p:grpSpPr bwMode="auto">
          <a:xfrm>
            <a:off x="2319764" y="2186936"/>
            <a:ext cx="179387" cy="149225"/>
            <a:chOff x="1939" y="1729"/>
            <a:chExt cx="136" cy="113"/>
          </a:xfrm>
        </p:grpSpPr>
        <p:sp>
          <p:nvSpPr>
            <p:cNvPr id="42" name="Rectangle 115"/>
            <p:cNvSpPr>
              <a:spLocks noChangeArrowheads="1"/>
            </p:cNvSpPr>
            <p:nvPr/>
          </p:nvSpPr>
          <p:spPr bwMode="auto">
            <a:xfrm flipV="1">
              <a:off x="1939" y="1729"/>
              <a:ext cx="136" cy="2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43" name="Rectangle 114"/>
            <p:cNvSpPr>
              <a:spLocks noChangeArrowheads="1"/>
            </p:cNvSpPr>
            <p:nvPr/>
          </p:nvSpPr>
          <p:spPr bwMode="auto">
            <a:xfrm>
              <a:off x="1939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44" name="Rectangle 113"/>
            <p:cNvSpPr>
              <a:spLocks noChangeArrowheads="1"/>
            </p:cNvSpPr>
            <p:nvPr/>
          </p:nvSpPr>
          <p:spPr bwMode="auto">
            <a:xfrm>
              <a:off x="2007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45" name="Group 108"/>
          <p:cNvGrpSpPr>
            <a:grpSpLocks/>
          </p:cNvGrpSpPr>
          <p:nvPr/>
        </p:nvGrpSpPr>
        <p:grpSpPr bwMode="auto">
          <a:xfrm>
            <a:off x="1899076" y="1767836"/>
            <a:ext cx="179388" cy="149225"/>
            <a:chOff x="1939" y="1729"/>
            <a:chExt cx="136" cy="113"/>
          </a:xfrm>
        </p:grpSpPr>
        <p:sp>
          <p:nvSpPr>
            <p:cNvPr id="46" name="Rectangle 111"/>
            <p:cNvSpPr>
              <a:spLocks noChangeArrowheads="1"/>
            </p:cNvSpPr>
            <p:nvPr/>
          </p:nvSpPr>
          <p:spPr bwMode="auto">
            <a:xfrm flipV="1">
              <a:off x="1939" y="1729"/>
              <a:ext cx="136" cy="2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47" name="Rectangle 110"/>
            <p:cNvSpPr>
              <a:spLocks noChangeArrowheads="1"/>
            </p:cNvSpPr>
            <p:nvPr/>
          </p:nvSpPr>
          <p:spPr bwMode="auto">
            <a:xfrm>
              <a:off x="1939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48" name="Rectangle 109"/>
            <p:cNvSpPr>
              <a:spLocks noChangeArrowheads="1"/>
            </p:cNvSpPr>
            <p:nvPr/>
          </p:nvSpPr>
          <p:spPr bwMode="auto">
            <a:xfrm>
              <a:off x="2007" y="1752"/>
              <a:ext cx="68" cy="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49" name="Oval 107"/>
          <p:cNvSpPr>
            <a:spLocks noChangeArrowheads="1"/>
          </p:cNvSpPr>
          <p:nvPr/>
        </p:nvSpPr>
        <p:spPr bwMode="auto">
          <a:xfrm>
            <a:off x="2678539" y="1588448"/>
            <a:ext cx="180975" cy="179388"/>
          </a:xfrm>
          <a:prstGeom prst="ellipse">
            <a:avLst/>
          </a:prstGeom>
          <a:pattFill prst="lgCheck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50" name="Oval 106"/>
          <p:cNvSpPr>
            <a:spLocks noChangeArrowheads="1"/>
          </p:cNvSpPr>
          <p:nvPr/>
        </p:nvSpPr>
        <p:spPr bwMode="auto">
          <a:xfrm>
            <a:off x="1959401" y="2007548"/>
            <a:ext cx="180975" cy="179388"/>
          </a:xfrm>
          <a:prstGeom prst="ellipse">
            <a:avLst/>
          </a:prstGeom>
          <a:pattFill prst="lgCheck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grpSp>
        <p:nvGrpSpPr>
          <p:cNvPr id="51" name="Group 103"/>
          <p:cNvGrpSpPr>
            <a:grpSpLocks/>
          </p:cNvGrpSpPr>
          <p:nvPr/>
        </p:nvGrpSpPr>
        <p:grpSpPr bwMode="auto">
          <a:xfrm>
            <a:off x="2319764" y="1647186"/>
            <a:ext cx="217487" cy="249237"/>
            <a:chOff x="2046" y="611"/>
            <a:chExt cx="165" cy="188"/>
          </a:xfrm>
        </p:grpSpPr>
        <p:sp>
          <p:nvSpPr>
            <p:cNvPr id="52" name="Oval 105"/>
            <p:cNvSpPr>
              <a:spLocks noChangeArrowheads="1"/>
            </p:cNvSpPr>
            <p:nvPr/>
          </p:nvSpPr>
          <p:spPr bwMode="auto">
            <a:xfrm>
              <a:off x="2075" y="663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53" name="Oval 104"/>
            <p:cNvSpPr>
              <a:spLocks noChangeArrowheads="1"/>
            </p:cNvSpPr>
            <p:nvPr/>
          </p:nvSpPr>
          <p:spPr bwMode="auto">
            <a:xfrm rot="2700000">
              <a:off x="2024" y="633"/>
              <a:ext cx="90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54" name="Group 100"/>
          <p:cNvGrpSpPr>
            <a:grpSpLocks/>
          </p:cNvGrpSpPr>
          <p:nvPr/>
        </p:nvGrpSpPr>
        <p:grpSpPr bwMode="auto">
          <a:xfrm>
            <a:off x="2738864" y="2007548"/>
            <a:ext cx="217487" cy="249238"/>
            <a:chOff x="2046" y="611"/>
            <a:chExt cx="165" cy="188"/>
          </a:xfrm>
        </p:grpSpPr>
        <p:sp>
          <p:nvSpPr>
            <p:cNvPr id="55" name="Oval 102"/>
            <p:cNvSpPr>
              <a:spLocks noChangeArrowheads="1"/>
            </p:cNvSpPr>
            <p:nvPr/>
          </p:nvSpPr>
          <p:spPr bwMode="auto">
            <a:xfrm>
              <a:off x="2075" y="663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56" name="Oval 101"/>
            <p:cNvSpPr>
              <a:spLocks noChangeArrowheads="1"/>
            </p:cNvSpPr>
            <p:nvPr/>
          </p:nvSpPr>
          <p:spPr bwMode="auto">
            <a:xfrm rot="2700000">
              <a:off x="2024" y="633"/>
              <a:ext cx="90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57" name="Group 97"/>
          <p:cNvGrpSpPr>
            <a:grpSpLocks/>
          </p:cNvGrpSpPr>
          <p:nvPr/>
        </p:nvGrpSpPr>
        <p:grpSpPr bwMode="auto">
          <a:xfrm>
            <a:off x="2499151" y="2428236"/>
            <a:ext cx="217488" cy="249237"/>
            <a:chOff x="2046" y="611"/>
            <a:chExt cx="165" cy="188"/>
          </a:xfrm>
        </p:grpSpPr>
        <p:sp>
          <p:nvSpPr>
            <p:cNvPr id="58" name="Oval 99"/>
            <p:cNvSpPr>
              <a:spLocks noChangeArrowheads="1"/>
            </p:cNvSpPr>
            <p:nvPr/>
          </p:nvSpPr>
          <p:spPr bwMode="auto">
            <a:xfrm>
              <a:off x="2075" y="663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59" name="Oval 98"/>
            <p:cNvSpPr>
              <a:spLocks noChangeArrowheads="1"/>
            </p:cNvSpPr>
            <p:nvPr/>
          </p:nvSpPr>
          <p:spPr bwMode="auto">
            <a:xfrm rot="2700000">
              <a:off x="2024" y="633"/>
              <a:ext cx="90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60" name="Group 94"/>
          <p:cNvGrpSpPr>
            <a:grpSpLocks/>
          </p:cNvGrpSpPr>
          <p:nvPr/>
        </p:nvGrpSpPr>
        <p:grpSpPr bwMode="auto">
          <a:xfrm>
            <a:off x="3940601" y="4526911"/>
            <a:ext cx="179388" cy="180975"/>
            <a:chOff x="2030" y="1207"/>
            <a:chExt cx="136" cy="136"/>
          </a:xfrm>
        </p:grpSpPr>
        <p:sp>
          <p:nvSpPr>
            <p:cNvPr id="61" name="Oval 96"/>
            <p:cNvSpPr>
              <a:spLocks noChangeArrowheads="1"/>
            </p:cNvSpPr>
            <p:nvPr/>
          </p:nvSpPr>
          <p:spPr bwMode="auto">
            <a:xfrm>
              <a:off x="2030" y="1207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62" name="Oval 95"/>
            <p:cNvSpPr>
              <a:spLocks noChangeArrowheads="1"/>
            </p:cNvSpPr>
            <p:nvPr/>
          </p:nvSpPr>
          <p:spPr bwMode="auto">
            <a:xfrm>
              <a:off x="2075" y="1253"/>
              <a:ext cx="46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63" name="Group 91"/>
          <p:cNvGrpSpPr>
            <a:grpSpLocks/>
          </p:cNvGrpSpPr>
          <p:nvPr/>
        </p:nvGrpSpPr>
        <p:grpSpPr bwMode="auto">
          <a:xfrm>
            <a:off x="2018139" y="1348736"/>
            <a:ext cx="180975" cy="179387"/>
            <a:chOff x="2030" y="1207"/>
            <a:chExt cx="136" cy="136"/>
          </a:xfrm>
        </p:grpSpPr>
        <p:sp>
          <p:nvSpPr>
            <p:cNvPr id="64" name="Oval 93"/>
            <p:cNvSpPr>
              <a:spLocks noChangeArrowheads="1"/>
            </p:cNvSpPr>
            <p:nvPr/>
          </p:nvSpPr>
          <p:spPr bwMode="auto">
            <a:xfrm>
              <a:off x="2030" y="1207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65" name="Oval 92"/>
            <p:cNvSpPr>
              <a:spLocks noChangeArrowheads="1"/>
            </p:cNvSpPr>
            <p:nvPr/>
          </p:nvSpPr>
          <p:spPr bwMode="auto">
            <a:xfrm>
              <a:off x="2075" y="1253"/>
              <a:ext cx="46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grpSp>
        <p:nvGrpSpPr>
          <p:cNvPr id="66" name="Group 88"/>
          <p:cNvGrpSpPr>
            <a:grpSpLocks/>
          </p:cNvGrpSpPr>
          <p:nvPr/>
        </p:nvGrpSpPr>
        <p:grpSpPr bwMode="auto">
          <a:xfrm>
            <a:off x="1959401" y="2367911"/>
            <a:ext cx="180975" cy="179387"/>
            <a:chOff x="2030" y="1207"/>
            <a:chExt cx="136" cy="136"/>
          </a:xfrm>
        </p:grpSpPr>
        <p:sp>
          <p:nvSpPr>
            <p:cNvPr id="67" name="Oval 90"/>
            <p:cNvSpPr>
              <a:spLocks noChangeArrowheads="1"/>
            </p:cNvSpPr>
            <p:nvPr/>
          </p:nvSpPr>
          <p:spPr bwMode="auto">
            <a:xfrm>
              <a:off x="2030" y="1207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68" name="Oval 89"/>
            <p:cNvSpPr>
              <a:spLocks noChangeArrowheads="1"/>
            </p:cNvSpPr>
            <p:nvPr/>
          </p:nvSpPr>
          <p:spPr bwMode="auto">
            <a:xfrm>
              <a:off x="2075" y="1253"/>
              <a:ext cx="46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69" name="Oval 87"/>
          <p:cNvSpPr>
            <a:spLocks noChangeArrowheads="1"/>
          </p:cNvSpPr>
          <p:nvPr/>
        </p:nvSpPr>
        <p:spPr bwMode="auto">
          <a:xfrm>
            <a:off x="2257851" y="2607623"/>
            <a:ext cx="31750" cy="3175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0" name="Oval 86"/>
          <p:cNvSpPr>
            <a:spLocks noChangeArrowheads="1"/>
          </p:cNvSpPr>
          <p:nvPr/>
        </p:nvSpPr>
        <p:spPr bwMode="auto">
          <a:xfrm>
            <a:off x="2738864" y="1288411"/>
            <a:ext cx="30162" cy="301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1" name="Oval 85"/>
          <p:cNvSpPr>
            <a:spLocks noChangeArrowheads="1"/>
          </p:cNvSpPr>
          <p:nvPr/>
        </p:nvSpPr>
        <p:spPr bwMode="auto">
          <a:xfrm>
            <a:off x="2018139" y="1647186"/>
            <a:ext cx="31750" cy="3175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2" name="Oval 84"/>
          <p:cNvSpPr>
            <a:spLocks noChangeArrowheads="1"/>
          </p:cNvSpPr>
          <p:nvPr/>
        </p:nvSpPr>
        <p:spPr bwMode="auto">
          <a:xfrm>
            <a:off x="3038901" y="1888486"/>
            <a:ext cx="30163" cy="301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3" name="Oval 83"/>
          <p:cNvSpPr>
            <a:spLocks noChangeArrowheads="1"/>
          </p:cNvSpPr>
          <p:nvPr/>
        </p:nvSpPr>
        <p:spPr bwMode="auto">
          <a:xfrm>
            <a:off x="2440414" y="2007548"/>
            <a:ext cx="30162" cy="3175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4" name="Oval 82"/>
          <p:cNvSpPr>
            <a:spLocks noChangeArrowheads="1"/>
          </p:cNvSpPr>
          <p:nvPr/>
        </p:nvSpPr>
        <p:spPr bwMode="auto">
          <a:xfrm>
            <a:off x="2678539" y="1948811"/>
            <a:ext cx="30162" cy="301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5" name="Oval 81"/>
          <p:cNvSpPr>
            <a:spLocks noChangeArrowheads="1"/>
          </p:cNvSpPr>
          <p:nvPr/>
        </p:nvSpPr>
        <p:spPr bwMode="auto">
          <a:xfrm>
            <a:off x="2859514" y="2428236"/>
            <a:ext cx="30162" cy="301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6" name="Oval 80"/>
          <p:cNvSpPr>
            <a:spLocks noChangeArrowheads="1"/>
          </p:cNvSpPr>
          <p:nvPr/>
        </p:nvSpPr>
        <p:spPr bwMode="auto">
          <a:xfrm>
            <a:off x="1780014" y="2128198"/>
            <a:ext cx="30162" cy="30163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77" name="Line 79"/>
          <p:cNvSpPr>
            <a:spLocks noChangeShapeType="1"/>
          </p:cNvSpPr>
          <p:nvPr/>
        </p:nvSpPr>
        <p:spPr bwMode="auto">
          <a:xfrm>
            <a:off x="2440414" y="2909248"/>
            <a:ext cx="0" cy="238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78" name="Group 76"/>
          <p:cNvGrpSpPr>
            <a:grpSpLocks/>
          </p:cNvGrpSpPr>
          <p:nvPr/>
        </p:nvGrpSpPr>
        <p:grpSpPr bwMode="auto">
          <a:xfrm>
            <a:off x="1659364" y="3207698"/>
            <a:ext cx="1560512" cy="239713"/>
            <a:chOff x="397" y="1934"/>
            <a:chExt cx="1180" cy="181"/>
          </a:xfrm>
        </p:grpSpPr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397" y="1934"/>
              <a:ext cx="590" cy="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80" name="Rectangle 77"/>
            <p:cNvSpPr>
              <a:spLocks noChangeArrowheads="1"/>
            </p:cNvSpPr>
            <p:nvPr/>
          </p:nvSpPr>
          <p:spPr bwMode="auto">
            <a:xfrm>
              <a:off x="987" y="1934"/>
              <a:ext cx="590" cy="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81" name="Line 75"/>
          <p:cNvSpPr>
            <a:spLocks noChangeShapeType="1"/>
          </p:cNvSpPr>
          <p:nvPr/>
        </p:nvSpPr>
        <p:spPr bwMode="auto">
          <a:xfrm>
            <a:off x="2440414" y="3568061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82" name="Group 35"/>
          <p:cNvGrpSpPr>
            <a:grpSpLocks/>
          </p:cNvGrpSpPr>
          <p:nvPr/>
        </p:nvGrpSpPr>
        <p:grpSpPr bwMode="auto">
          <a:xfrm>
            <a:off x="1600626" y="3807773"/>
            <a:ext cx="1617663" cy="238125"/>
            <a:chOff x="397" y="2568"/>
            <a:chExt cx="1224" cy="180"/>
          </a:xfrm>
        </p:grpSpPr>
        <p:grpSp>
          <p:nvGrpSpPr>
            <p:cNvPr id="83" name="Group 62"/>
            <p:cNvGrpSpPr>
              <a:grpSpLocks/>
            </p:cNvGrpSpPr>
            <p:nvPr/>
          </p:nvGrpSpPr>
          <p:grpSpPr bwMode="auto">
            <a:xfrm>
              <a:off x="397" y="2568"/>
              <a:ext cx="408" cy="180"/>
              <a:chOff x="1622" y="2818"/>
              <a:chExt cx="408" cy="180"/>
            </a:xfrm>
          </p:grpSpPr>
          <p:sp>
            <p:nvSpPr>
              <p:cNvPr id="110" name="Rectangle 74"/>
              <p:cNvSpPr>
                <a:spLocks noChangeArrowheads="1"/>
              </p:cNvSpPr>
              <p:nvPr/>
            </p:nvSpPr>
            <p:spPr bwMode="auto">
              <a:xfrm>
                <a:off x="1622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1" name="Rectangle 73"/>
              <p:cNvSpPr>
                <a:spLocks noChangeArrowheads="1"/>
              </p:cNvSpPr>
              <p:nvPr/>
            </p:nvSpPr>
            <p:spPr bwMode="auto">
              <a:xfrm>
                <a:off x="1690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2" name="Rectangle 72"/>
              <p:cNvSpPr>
                <a:spLocks noChangeArrowheads="1"/>
              </p:cNvSpPr>
              <p:nvPr/>
            </p:nvSpPr>
            <p:spPr bwMode="auto">
              <a:xfrm>
                <a:off x="1758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3" name="Rectangle 71"/>
              <p:cNvSpPr>
                <a:spLocks noChangeArrowheads="1"/>
              </p:cNvSpPr>
              <p:nvPr/>
            </p:nvSpPr>
            <p:spPr bwMode="auto">
              <a:xfrm>
                <a:off x="1826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4" name="Rectangle 70"/>
              <p:cNvSpPr>
                <a:spLocks noChangeArrowheads="1"/>
              </p:cNvSpPr>
              <p:nvPr/>
            </p:nvSpPr>
            <p:spPr bwMode="auto">
              <a:xfrm>
                <a:off x="1894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5" name="Rectangle 69"/>
              <p:cNvSpPr>
                <a:spLocks noChangeArrowheads="1"/>
              </p:cNvSpPr>
              <p:nvPr/>
            </p:nvSpPr>
            <p:spPr bwMode="auto">
              <a:xfrm>
                <a:off x="1962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6" name="Rectangle 68"/>
              <p:cNvSpPr>
                <a:spLocks noChangeArrowheads="1"/>
              </p:cNvSpPr>
              <p:nvPr/>
            </p:nvSpPr>
            <p:spPr bwMode="auto">
              <a:xfrm>
                <a:off x="1622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7" name="Rectangle 67"/>
              <p:cNvSpPr>
                <a:spLocks noChangeArrowheads="1"/>
              </p:cNvSpPr>
              <p:nvPr/>
            </p:nvSpPr>
            <p:spPr bwMode="auto">
              <a:xfrm>
                <a:off x="1690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8" name="Rectangle 66"/>
              <p:cNvSpPr>
                <a:spLocks noChangeArrowheads="1"/>
              </p:cNvSpPr>
              <p:nvPr/>
            </p:nvSpPr>
            <p:spPr bwMode="auto">
              <a:xfrm>
                <a:off x="1758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19" name="Rectangle 65"/>
              <p:cNvSpPr>
                <a:spLocks noChangeArrowheads="1"/>
              </p:cNvSpPr>
              <p:nvPr/>
            </p:nvSpPr>
            <p:spPr bwMode="auto">
              <a:xfrm>
                <a:off x="1826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20" name="Rectangle 64"/>
              <p:cNvSpPr>
                <a:spLocks noChangeArrowheads="1"/>
              </p:cNvSpPr>
              <p:nvPr/>
            </p:nvSpPr>
            <p:spPr bwMode="auto">
              <a:xfrm>
                <a:off x="1894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21" name="Rectangle 63"/>
              <p:cNvSpPr>
                <a:spLocks noChangeArrowheads="1"/>
              </p:cNvSpPr>
              <p:nvPr/>
            </p:nvSpPr>
            <p:spPr bwMode="auto">
              <a:xfrm>
                <a:off x="1962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</p:grpSp>
        <p:grpSp>
          <p:nvGrpSpPr>
            <p:cNvPr id="84" name="Group 49"/>
            <p:cNvGrpSpPr>
              <a:grpSpLocks/>
            </p:cNvGrpSpPr>
            <p:nvPr/>
          </p:nvGrpSpPr>
          <p:grpSpPr bwMode="auto">
            <a:xfrm>
              <a:off x="805" y="2568"/>
              <a:ext cx="408" cy="180"/>
              <a:chOff x="1622" y="2818"/>
              <a:chExt cx="408" cy="180"/>
            </a:xfrm>
          </p:grpSpPr>
          <p:sp>
            <p:nvSpPr>
              <p:cNvPr id="98" name="Rectangle 61"/>
              <p:cNvSpPr>
                <a:spLocks noChangeArrowheads="1"/>
              </p:cNvSpPr>
              <p:nvPr/>
            </p:nvSpPr>
            <p:spPr bwMode="auto">
              <a:xfrm>
                <a:off x="1622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9" name="Rectangle 60"/>
              <p:cNvSpPr>
                <a:spLocks noChangeArrowheads="1"/>
              </p:cNvSpPr>
              <p:nvPr/>
            </p:nvSpPr>
            <p:spPr bwMode="auto">
              <a:xfrm>
                <a:off x="1690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0" name="Rectangle 59"/>
              <p:cNvSpPr>
                <a:spLocks noChangeArrowheads="1"/>
              </p:cNvSpPr>
              <p:nvPr/>
            </p:nvSpPr>
            <p:spPr bwMode="auto">
              <a:xfrm>
                <a:off x="1758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1" name="Rectangle 58"/>
              <p:cNvSpPr>
                <a:spLocks noChangeArrowheads="1"/>
              </p:cNvSpPr>
              <p:nvPr/>
            </p:nvSpPr>
            <p:spPr bwMode="auto">
              <a:xfrm>
                <a:off x="1826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2" name="Rectangle 57"/>
              <p:cNvSpPr>
                <a:spLocks noChangeArrowheads="1"/>
              </p:cNvSpPr>
              <p:nvPr/>
            </p:nvSpPr>
            <p:spPr bwMode="auto">
              <a:xfrm>
                <a:off x="1894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3" name="Rectangle 56"/>
              <p:cNvSpPr>
                <a:spLocks noChangeArrowheads="1"/>
              </p:cNvSpPr>
              <p:nvPr/>
            </p:nvSpPr>
            <p:spPr bwMode="auto">
              <a:xfrm>
                <a:off x="1962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4" name="Rectangle 55"/>
              <p:cNvSpPr>
                <a:spLocks noChangeArrowheads="1"/>
              </p:cNvSpPr>
              <p:nvPr/>
            </p:nvSpPr>
            <p:spPr bwMode="auto">
              <a:xfrm>
                <a:off x="1622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5" name="Rectangle 54"/>
              <p:cNvSpPr>
                <a:spLocks noChangeArrowheads="1"/>
              </p:cNvSpPr>
              <p:nvPr/>
            </p:nvSpPr>
            <p:spPr bwMode="auto">
              <a:xfrm>
                <a:off x="1690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6" name="Rectangle 53"/>
              <p:cNvSpPr>
                <a:spLocks noChangeArrowheads="1"/>
              </p:cNvSpPr>
              <p:nvPr/>
            </p:nvSpPr>
            <p:spPr bwMode="auto">
              <a:xfrm>
                <a:off x="1758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7" name="Rectangle 52"/>
              <p:cNvSpPr>
                <a:spLocks noChangeArrowheads="1"/>
              </p:cNvSpPr>
              <p:nvPr/>
            </p:nvSpPr>
            <p:spPr bwMode="auto">
              <a:xfrm>
                <a:off x="1826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8" name="Rectangle 51"/>
              <p:cNvSpPr>
                <a:spLocks noChangeArrowheads="1"/>
              </p:cNvSpPr>
              <p:nvPr/>
            </p:nvSpPr>
            <p:spPr bwMode="auto">
              <a:xfrm>
                <a:off x="1894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109" name="Rectangle 50"/>
              <p:cNvSpPr>
                <a:spLocks noChangeArrowheads="1"/>
              </p:cNvSpPr>
              <p:nvPr/>
            </p:nvSpPr>
            <p:spPr bwMode="auto">
              <a:xfrm>
                <a:off x="1962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</p:grpSp>
        <p:grpSp>
          <p:nvGrpSpPr>
            <p:cNvPr id="85" name="Group 36"/>
            <p:cNvGrpSpPr>
              <a:grpSpLocks/>
            </p:cNvGrpSpPr>
            <p:nvPr/>
          </p:nvGrpSpPr>
          <p:grpSpPr bwMode="auto">
            <a:xfrm>
              <a:off x="1213" y="2568"/>
              <a:ext cx="408" cy="180"/>
              <a:chOff x="1622" y="2818"/>
              <a:chExt cx="408" cy="180"/>
            </a:xfrm>
          </p:grpSpPr>
          <p:sp>
            <p:nvSpPr>
              <p:cNvPr id="86" name="Rectangle 48"/>
              <p:cNvSpPr>
                <a:spLocks noChangeArrowheads="1"/>
              </p:cNvSpPr>
              <p:nvPr/>
            </p:nvSpPr>
            <p:spPr bwMode="auto">
              <a:xfrm>
                <a:off x="1622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87" name="Rectangle 47"/>
              <p:cNvSpPr>
                <a:spLocks noChangeArrowheads="1"/>
              </p:cNvSpPr>
              <p:nvPr/>
            </p:nvSpPr>
            <p:spPr bwMode="auto">
              <a:xfrm>
                <a:off x="1690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88" name="Rectangle 46"/>
              <p:cNvSpPr>
                <a:spLocks noChangeArrowheads="1"/>
              </p:cNvSpPr>
              <p:nvPr/>
            </p:nvSpPr>
            <p:spPr bwMode="auto">
              <a:xfrm>
                <a:off x="1758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89" name="Rectangle 45"/>
              <p:cNvSpPr>
                <a:spLocks noChangeArrowheads="1"/>
              </p:cNvSpPr>
              <p:nvPr/>
            </p:nvSpPr>
            <p:spPr bwMode="auto">
              <a:xfrm>
                <a:off x="1826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0" name="Rectangle 44"/>
              <p:cNvSpPr>
                <a:spLocks noChangeArrowheads="1"/>
              </p:cNvSpPr>
              <p:nvPr/>
            </p:nvSpPr>
            <p:spPr bwMode="auto">
              <a:xfrm>
                <a:off x="1894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1" name="Rectangle 43"/>
              <p:cNvSpPr>
                <a:spLocks noChangeArrowheads="1"/>
              </p:cNvSpPr>
              <p:nvPr/>
            </p:nvSpPr>
            <p:spPr bwMode="auto">
              <a:xfrm>
                <a:off x="1962" y="281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2" name="Rectangle 42"/>
              <p:cNvSpPr>
                <a:spLocks noChangeArrowheads="1"/>
              </p:cNvSpPr>
              <p:nvPr/>
            </p:nvSpPr>
            <p:spPr bwMode="auto">
              <a:xfrm>
                <a:off x="1622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3" name="Rectangle 41"/>
              <p:cNvSpPr>
                <a:spLocks noChangeArrowheads="1"/>
              </p:cNvSpPr>
              <p:nvPr/>
            </p:nvSpPr>
            <p:spPr bwMode="auto">
              <a:xfrm>
                <a:off x="1690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4" name="Rectangle 40"/>
              <p:cNvSpPr>
                <a:spLocks noChangeArrowheads="1"/>
              </p:cNvSpPr>
              <p:nvPr/>
            </p:nvSpPr>
            <p:spPr bwMode="auto">
              <a:xfrm>
                <a:off x="1758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5" name="Rectangle 39"/>
              <p:cNvSpPr>
                <a:spLocks noChangeArrowheads="1"/>
              </p:cNvSpPr>
              <p:nvPr/>
            </p:nvSpPr>
            <p:spPr bwMode="auto">
              <a:xfrm>
                <a:off x="1826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6" name="Rectangle 38"/>
              <p:cNvSpPr>
                <a:spLocks noChangeArrowheads="1"/>
              </p:cNvSpPr>
              <p:nvPr/>
            </p:nvSpPr>
            <p:spPr bwMode="auto">
              <a:xfrm>
                <a:off x="1894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  <p:sp>
            <p:nvSpPr>
              <p:cNvPr id="97" name="Rectangle 37"/>
              <p:cNvSpPr>
                <a:spLocks noChangeArrowheads="1"/>
              </p:cNvSpPr>
              <p:nvPr/>
            </p:nvSpPr>
            <p:spPr bwMode="auto">
              <a:xfrm>
                <a:off x="1962" y="2908"/>
                <a:ext cx="68" cy="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Sylfaen" panose="010A0502050306030303" pitchFamily="18" charset="0"/>
                  </a:defRPr>
                </a:lvl9pPr>
              </a:lstStyle>
              <a:p>
                <a:pPr eaLnBrk="1" hangingPunct="1"/>
                <a:endParaRPr lang="ar-SY" altLang="ar-SY" sz="2000"/>
              </a:p>
            </p:txBody>
          </p:sp>
        </p:grpSp>
      </p:grpSp>
      <p:sp>
        <p:nvSpPr>
          <p:cNvPr id="122" name="Line 34"/>
          <p:cNvSpPr>
            <a:spLocks noChangeShapeType="1"/>
          </p:cNvSpPr>
          <p:nvPr/>
        </p:nvSpPr>
        <p:spPr bwMode="auto">
          <a:xfrm>
            <a:off x="2440414" y="4107811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" name="Line 33"/>
          <p:cNvSpPr>
            <a:spLocks noChangeShapeType="1"/>
          </p:cNvSpPr>
          <p:nvPr/>
        </p:nvSpPr>
        <p:spPr bwMode="auto">
          <a:xfrm>
            <a:off x="1600626" y="4288786"/>
            <a:ext cx="23987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4" name="Line 32"/>
          <p:cNvSpPr>
            <a:spLocks noChangeShapeType="1"/>
          </p:cNvSpPr>
          <p:nvPr/>
        </p:nvSpPr>
        <p:spPr bwMode="auto">
          <a:xfrm>
            <a:off x="1600626" y="4288786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5" name="Line 31"/>
          <p:cNvSpPr>
            <a:spLocks noChangeShapeType="1"/>
          </p:cNvSpPr>
          <p:nvPr/>
        </p:nvSpPr>
        <p:spPr bwMode="auto">
          <a:xfrm>
            <a:off x="3999339" y="4288786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6" name="Rectangle 30"/>
          <p:cNvSpPr>
            <a:spLocks noChangeArrowheads="1"/>
          </p:cNvSpPr>
          <p:nvPr/>
        </p:nvSpPr>
        <p:spPr bwMode="auto">
          <a:xfrm>
            <a:off x="1194226" y="4526911"/>
            <a:ext cx="884238" cy="422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127" name="Oval 29"/>
          <p:cNvSpPr>
            <a:spLocks noChangeArrowheads="1"/>
          </p:cNvSpPr>
          <p:nvPr/>
        </p:nvSpPr>
        <p:spPr bwMode="auto">
          <a:xfrm>
            <a:off x="1299001" y="4588823"/>
            <a:ext cx="179388" cy="179388"/>
          </a:xfrm>
          <a:prstGeom prst="ellipse">
            <a:avLst/>
          </a:prstGeom>
          <a:pattFill prst="lgCheck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128" name="Line 28"/>
          <p:cNvSpPr>
            <a:spLocks noChangeShapeType="1"/>
          </p:cNvSpPr>
          <p:nvPr/>
        </p:nvSpPr>
        <p:spPr bwMode="auto">
          <a:xfrm>
            <a:off x="1538714" y="4588823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" name="Oval 27"/>
          <p:cNvSpPr>
            <a:spLocks noChangeArrowheads="1"/>
          </p:cNvSpPr>
          <p:nvPr/>
        </p:nvSpPr>
        <p:spPr bwMode="auto">
          <a:xfrm>
            <a:off x="1718101" y="4588823"/>
            <a:ext cx="180975" cy="1793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endParaRPr lang="ar-SY" altLang="ar-SY" sz="2000"/>
          </a:p>
        </p:txBody>
      </p:sp>
      <p:sp>
        <p:nvSpPr>
          <p:cNvPr id="130" name="Line 26"/>
          <p:cNvSpPr>
            <a:spLocks noChangeShapeType="1"/>
          </p:cNvSpPr>
          <p:nvPr/>
        </p:nvSpPr>
        <p:spPr bwMode="auto">
          <a:xfrm>
            <a:off x="1959401" y="4588823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1" name="Line 25"/>
          <p:cNvSpPr>
            <a:spLocks noChangeShapeType="1"/>
          </p:cNvSpPr>
          <p:nvPr/>
        </p:nvSpPr>
        <p:spPr bwMode="auto">
          <a:xfrm>
            <a:off x="2799189" y="4288786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132" name="Group 22"/>
          <p:cNvGrpSpPr>
            <a:grpSpLocks/>
          </p:cNvGrpSpPr>
          <p:nvPr/>
        </p:nvGrpSpPr>
        <p:grpSpPr bwMode="auto">
          <a:xfrm>
            <a:off x="2678539" y="4468173"/>
            <a:ext cx="219075" cy="247650"/>
            <a:chOff x="2046" y="611"/>
            <a:chExt cx="165" cy="188"/>
          </a:xfrm>
        </p:grpSpPr>
        <p:sp>
          <p:nvSpPr>
            <p:cNvPr id="133" name="Oval 24"/>
            <p:cNvSpPr>
              <a:spLocks noChangeArrowheads="1"/>
            </p:cNvSpPr>
            <p:nvPr/>
          </p:nvSpPr>
          <p:spPr bwMode="auto">
            <a:xfrm>
              <a:off x="2075" y="663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134" name="Oval 23"/>
            <p:cNvSpPr>
              <a:spLocks noChangeArrowheads="1"/>
            </p:cNvSpPr>
            <p:nvPr/>
          </p:nvSpPr>
          <p:spPr bwMode="auto">
            <a:xfrm rot="2700000">
              <a:off x="2024" y="633"/>
              <a:ext cx="90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135" name="Line 21"/>
          <p:cNvSpPr>
            <a:spLocks noChangeShapeType="1"/>
          </p:cNvSpPr>
          <p:nvPr/>
        </p:nvSpPr>
        <p:spPr bwMode="auto">
          <a:xfrm flipH="1">
            <a:off x="2140376" y="4647561"/>
            <a:ext cx="538163" cy="60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6" name="Line 20"/>
          <p:cNvSpPr>
            <a:spLocks noChangeShapeType="1"/>
          </p:cNvSpPr>
          <p:nvPr/>
        </p:nvSpPr>
        <p:spPr bwMode="auto">
          <a:xfrm>
            <a:off x="2919839" y="4768211"/>
            <a:ext cx="419100" cy="660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137" name="Group 17"/>
          <p:cNvGrpSpPr>
            <a:grpSpLocks/>
          </p:cNvGrpSpPr>
          <p:nvPr/>
        </p:nvGrpSpPr>
        <p:grpSpPr bwMode="auto">
          <a:xfrm>
            <a:off x="3038901" y="5488936"/>
            <a:ext cx="719138" cy="119062"/>
            <a:chOff x="2075" y="1978"/>
            <a:chExt cx="544" cy="91"/>
          </a:xfrm>
        </p:grpSpPr>
        <p:sp>
          <p:nvSpPr>
            <p:cNvPr id="138" name="Rectangle 19"/>
            <p:cNvSpPr>
              <a:spLocks noChangeArrowheads="1"/>
            </p:cNvSpPr>
            <p:nvPr/>
          </p:nvSpPr>
          <p:spPr bwMode="auto">
            <a:xfrm>
              <a:off x="2075" y="1978"/>
              <a:ext cx="408" cy="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139" name="AutoShape 18"/>
            <p:cNvSpPr>
              <a:spLocks noChangeArrowheads="1"/>
            </p:cNvSpPr>
            <p:nvPr/>
          </p:nvSpPr>
          <p:spPr bwMode="auto">
            <a:xfrm rot="5400000">
              <a:off x="2505" y="1956"/>
              <a:ext cx="91" cy="136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140" name="Line 16"/>
          <p:cNvSpPr>
            <a:spLocks noChangeShapeType="1"/>
          </p:cNvSpPr>
          <p:nvPr/>
        </p:nvSpPr>
        <p:spPr bwMode="auto">
          <a:xfrm>
            <a:off x="3999339" y="4768211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141" name="Group 13"/>
          <p:cNvGrpSpPr>
            <a:grpSpLocks/>
          </p:cNvGrpSpPr>
          <p:nvPr/>
        </p:nvGrpSpPr>
        <p:grpSpPr bwMode="auto">
          <a:xfrm>
            <a:off x="3940601" y="5007923"/>
            <a:ext cx="179388" cy="179388"/>
            <a:chOff x="2030" y="1207"/>
            <a:chExt cx="136" cy="136"/>
          </a:xfrm>
        </p:grpSpPr>
        <p:sp>
          <p:nvSpPr>
            <p:cNvPr id="142" name="Oval 15"/>
            <p:cNvSpPr>
              <a:spLocks noChangeArrowheads="1"/>
            </p:cNvSpPr>
            <p:nvPr/>
          </p:nvSpPr>
          <p:spPr bwMode="auto">
            <a:xfrm>
              <a:off x="2030" y="1207"/>
              <a:ext cx="136" cy="1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  <p:sp>
          <p:nvSpPr>
            <p:cNvPr id="143" name="Oval 14"/>
            <p:cNvSpPr>
              <a:spLocks noChangeArrowheads="1"/>
            </p:cNvSpPr>
            <p:nvPr/>
          </p:nvSpPr>
          <p:spPr bwMode="auto">
            <a:xfrm>
              <a:off x="2075" y="1253"/>
              <a:ext cx="46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Sylfaen" panose="010A0502050306030303" pitchFamily="18" charset="0"/>
                </a:defRPr>
              </a:lvl9pPr>
            </a:lstStyle>
            <a:p>
              <a:pPr eaLnBrk="1" hangingPunct="1"/>
              <a:endParaRPr lang="ar-SY" altLang="ar-SY" sz="2000"/>
            </a:p>
          </p:txBody>
        </p:sp>
      </p:grpSp>
      <p:sp>
        <p:nvSpPr>
          <p:cNvPr id="144" name="Text Box 12"/>
          <p:cNvSpPr txBox="1">
            <a:spLocks noChangeArrowheads="1"/>
          </p:cNvSpPr>
          <p:nvPr/>
        </p:nvSpPr>
        <p:spPr bwMode="auto">
          <a:xfrm>
            <a:off x="4574014" y="4888861"/>
            <a:ext cx="5051425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a) Asitlik için gerekli bileşenlerin şematik olarak gösterilişi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b) Sütün pıhtılaşması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45" name="Rectangle 11"/>
          <p:cNvSpPr>
            <a:spLocks noChangeArrowheads="1"/>
          </p:cNvSpPr>
          <p:nvPr/>
        </p:nvSpPr>
        <p:spPr bwMode="auto">
          <a:xfrm>
            <a:off x="3097639" y="2548886"/>
            <a:ext cx="52228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a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46" name="Text Box 10"/>
          <p:cNvSpPr txBox="1">
            <a:spLocks noChangeArrowheads="1"/>
          </p:cNvSpPr>
          <p:nvPr/>
        </p:nvSpPr>
        <p:spPr bwMode="auto">
          <a:xfrm>
            <a:off x="6339314" y="928048"/>
            <a:ext cx="10080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Kazein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47" name="Text Box 9"/>
          <p:cNvSpPr txBox="1">
            <a:spLocks noChangeArrowheads="1"/>
          </p:cNvSpPr>
          <p:nvPr/>
        </p:nvSpPr>
        <p:spPr bwMode="auto">
          <a:xfrm>
            <a:off x="6339314" y="1409061"/>
            <a:ext cx="2665412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Kalsiyum kazeinat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48" name="Text Box 8"/>
          <p:cNvSpPr txBox="1">
            <a:spLocks noChangeArrowheads="1"/>
          </p:cNvSpPr>
          <p:nvPr/>
        </p:nvSpPr>
        <p:spPr bwMode="auto">
          <a:xfrm>
            <a:off x="6339314" y="1882136"/>
            <a:ext cx="1630362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Globulin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49" name="Text Box 7"/>
          <p:cNvSpPr txBox="1">
            <a:spLocks noChangeArrowheads="1"/>
          </p:cNvSpPr>
          <p:nvPr/>
        </p:nvSpPr>
        <p:spPr bwMode="auto">
          <a:xfrm>
            <a:off x="6339314" y="2302823"/>
            <a:ext cx="163036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Albumin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50" name="Text Box 6"/>
          <p:cNvSpPr txBox="1">
            <a:spLocks noChangeArrowheads="1"/>
          </p:cNvSpPr>
          <p:nvPr/>
        </p:nvSpPr>
        <p:spPr bwMode="auto">
          <a:xfrm>
            <a:off x="6339314" y="2728273"/>
            <a:ext cx="163036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Laktoz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51" name="Text Box 5"/>
          <p:cNvSpPr txBox="1">
            <a:spLocks noChangeArrowheads="1"/>
          </p:cNvSpPr>
          <p:nvPr/>
        </p:nvSpPr>
        <p:spPr bwMode="auto">
          <a:xfrm>
            <a:off x="6318676" y="3088636"/>
            <a:ext cx="26860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Süt asidi bakterileri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52" name="Text Box 4"/>
          <p:cNvSpPr txBox="1">
            <a:spLocks noChangeArrowheads="1"/>
          </p:cNvSpPr>
          <p:nvPr/>
        </p:nvSpPr>
        <p:spPr bwMode="auto">
          <a:xfrm>
            <a:off x="6318676" y="3502973"/>
            <a:ext cx="16510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Süt asidi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53" name="Text Box 3"/>
          <p:cNvSpPr txBox="1">
            <a:spLocks noChangeArrowheads="1"/>
          </p:cNvSpPr>
          <p:nvPr/>
        </p:nvSpPr>
        <p:spPr bwMode="auto">
          <a:xfrm>
            <a:off x="6298039" y="3922073"/>
            <a:ext cx="249872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 b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Kalsiyum laktat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54" name="Rectangle 2"/>
          <p:cNvSpPr>
            <a:spLocks noChangeArrowheads="1"/>
          </p:cNvSpPr>
          <p:nvPr/>
        </p:nvSpPr>
        <p:spPr bwMode="auto">
          <a:xfrm>
            <a:off x="3619926" y="5692136"/>
            <a:ext cx="36671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062" tIns="21031" rIns="42062" bIns="21031"/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eaLnBrk="1" hangingPunct="1"/>
            <a:r>
              <a:rPr lang="tr-TR" altLang="ar-SY" sz="2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Sylfaen" panose="010A0502050306030303" pitchFamily="18" charset="0"/>
              </a:rPr>
              <a:t>b</a:t>
            </a:r>
            <a:endParaRPr lang="tr-TR" altLang="ar-SY" sz="2000" b="0">
              <a:latin typeface="Arial" panose="020B0604020202020204" pitchFamily="34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55" name="Rectangle 164"/>
          <p:cNvSpPr>
            <a:spLocks noChangeArrowheads="1"/>
          </p:cNvSpPr>
          <p:nvPr/>
        </p:nvSpPr>
        <p:spPr bwMode="auto">
          <a:xfrm>
            <a:off x="1362501" y="6338248"/>
            <a:ext cx="3641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algn="just" eaLnBrk="1" hangingPunct="1"/>
            <a:r>
              <a:rPr lang="tr-TR" altLang="ar-SY" b="0">
                <a:ea typeface="Times New Roman" panose="02020603050405020304" pitchFamily="18" charset="0"/>
                <a:cs typeface="Sylfaen" panose="010A0502050306030303" pitchFamily="18" charset="0"/>
              </a:rPr>
              <a:t>Şekil 4.5. Sütün Kesilmesi</a:t>
            </a:r>
            <a:r>
              <a:rPr lang="tr-TR" altLang="ar-SY" b="0" baseline="30000">
                <a:ea typeface="Times New Roman" panose="02020603050405020304" pitchFamily="18" charset="0"/>
                <a:cs typeface="Sylfaen" panose="010A0502050306030303" pitchFamily="18" charset="0"/>
              </a:rPr>
              <a:t> 1</a:t>
            </a:r>
            <a:endParaRPr lang="tr-TR" altLang="ar-SY" b="0"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677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Sütün pıhtılaşması aşağıdaki şekilde gösterildiği gibi genelleştirilmiş kompleks biyokimyasal olaylar içinde meydana gelir.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Laktik asit bakterileri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starter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kültür)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laktaz enziminin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yardımıyla süt şekerini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laktik aside parçalar.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64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Laktik asit, süt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albuminine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laktoalbumin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etki etmezken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globulinini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laktoglobulin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koagüle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etmektedir ve bundan dolayı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laktoalbumin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peynir suyunda kalmaktadır.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Sütün ana proteini kazeindir ve sütte kalsiyum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kazeinat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bulunur.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450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çözünmeyen kazein, asit etkisiyle çöktüğü sırada, laktik asit kalsiyum ile birlikte kalsiyum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laktat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meydana getirir.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Enzimlerle pıhtılaşma:</a:t>
            </a:r>
            <a:r>
              <a:rPr lang="tr-TR" altLang="ar-SY" sz="28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Peynir mayasının ilavesiyle (buzağı şirden enzimi) süt pıhtılaşır (peynir yapımı).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Havanın oksijeni ile pıhtılaşma:</a:t>
            </a:r>
            <a:r>
              <a:rPr lang="tr-TR" altLang="ar-SY" sz="28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Hava oksijeninin katılmasıyla kanın protein bileşenleri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koagüle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olmaktadır (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 pıhtılaşması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53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Ağır metal tuzlarıyla </a:t>
            </a:r>
            <a:r>
              <a:rPr lang="tr-TR" altLang="ar-SY" sz="28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Ağır metal tuzları, protein ile birlikte çözünmeyen bileşikler oluştururlar (örneğin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metal zehirlenmelerinde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hastaya derhal süt, yoğurt ve yumurta verilmesi).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Alkolle </a:t>
            </a:r>
            <a:r>
              <a:rPr lang="tr-TR" altLang="ar-SY" sz="28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Konsantrasyonu çok yüksek etil alkol kan serum proteinini çökeltir,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fazla miktarda alkol alınması kan pıhtılaşması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sonucu ölüme yol açabilir.</a:t>
            </a:r>
          </a:p>
          <a:p>
            <a:pPr marL="0" indent="0" algn="just" rtl="0">
              <a:lnSpc>
                <a:spcPct val="150000"/>
              </a:lnSpc>
              <a:buNone/>
            </a:pPr>
            <a:endParaRPr lang="tr-TR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82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depolanması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işlenmesi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sırasında gıdanın bileşimi ve proses şartlarına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sıcaklık, nem, kurutma, kimyasal maddelerle muamele,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fermentasyon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oksijen vb.) bağlı olarak bazı protein ve amino asit moleküllerinde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değişimler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gerçekleşebilir.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1032539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reaksiyonlar sonucu</a:t>
            </a:r>
            <a:r>
              <a:rPr lang="tr-TR" altLang="ar-SY" sz="28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aminoasitlerin parçalanması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aminoasitlerin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türevlere dönüşmesi ve/veya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sindirilebilirliğin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azalması gerçekleşir.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Netice olarak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bileşikler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geldiği gibi proteinin biyolojik değeri de düşme göstermektedir. </a:t>
            </a:r>
          </a:p>
          <a:p>
            <a:pPr marL="0" indent="0" algn="just" rtl="0">
              <a:lnSpc>
                <a:spcPct val="150000"/>
              </a:lnSpc>
              <a:buNone/>
            </a:pPr>
            <a:endParaRPr lang="tr-TR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96873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Polipeptit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 gerilir,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tesadüfî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düzensiz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yapı oluşur.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sırasında bir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değişiklik olmaz.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kırılgan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konfigürasyonu özellikle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tersiyer yapıdan kaynaklanmaktadır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236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Söz konusu reaksiyonlara bağlı olarak bazı amin içerikli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toksikolojik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kanserojenik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vb. özelliklere sahip bileşikler;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aminler,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nitrozaminler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biyojenaminler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vb.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Kanserojenik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bileşiklerden olan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nitrozaminler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aminlerle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nitritlerin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sonucu oluşur. </a:t>
            </a:r>
          </a:p>
          <a:p>
            <a:pPr marL="0" indent="0" algn="just" rtl="0">
              <a:lnSpc>
                <a:spcPct val="150000"/>
              </a:lnSpc>
              <a:buNone/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2452131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reaksiyonu olarak tanımlanan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gelebilir.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ürünlerinin tamamen yararlı veya zararlı olduğunu düşünenlerin sayısı oldukça azdır.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Risk ve fayda birlikte bulunmaktadır.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2154178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reaksiyonları esnasında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akrilamid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polisiklik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aromatik hidrokarbonlar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toksijenik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mutajenik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kanserojenik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bileşikler meydana gelmektedir.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 peroksit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benzol peroksit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çeşitli maddeler gıda sanayiinde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bakterisidal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hububat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unlarında ağartıcı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 amaçlarla kullanılabilmektedir.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1116229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oksitleyici maddeler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oksidasyona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duyarlı amino asitler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üzerinde olumsuz etkilere ve proteinlerin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polimerizasyonuna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sebep olabilmektedir.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Gıdalardaki proteinler alkali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değerinde ısıl işleme maruz bırakıldıklarında L-amino asitler D-amino aside çevrilir.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Rasemizasyon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denilen bu olay sonucu proteinlerin besleyici özellikleri kayba uğramaktadır.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22421050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D-amino asitlerin sindirim sisteminde emilmesi çok zor olduğu gibi bu amino asitler vücut proteinlerinde de kullanılamaz.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 yüksek ısıl işleme (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200-250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C) maruz kaldıklarında proteinlerde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prolize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uğrarlar,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mutajenik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kanserojenik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maddeler oluşur.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1483276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Proses sırasında bazı etkilerle çeşitli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enzimlerin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inaktive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olması gıda maddesinde renk, tat ve koku değişimlerine neden olabilir.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Yukarıda bahsedilen reaksiyonlardan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ile ilgili bazı bilgiler Karbonhidratlar Bölümünde verilmiş olup burada bazı ek bilgiler yer almaktadır.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indent="0" algn="just" rtl="0">
              <a:lnSpc>
                <a:spcPct val="150000"/>
              </a:lnSpc>
              <a:buNone/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5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Hazırlanması Sırasında Proteinlerin Uğradığı Diğer Bazı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37583504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İndirgen şekerlerin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aldehit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keto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grupları,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aminoasitler,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proteinler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reaksiyona girerek </a:t>
            </a:r>
            <a:r>
              <a:rPr lang="tr-TR" altLang="ar-SY" sz="28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melanoidinler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(esmer renkli azotlu doymamış polimerler) diye adlandırılan kahverengi pigmentler meydana geldiği ve bu reaksiyonların gıda kimyası ve teknolojisi açısından çok önem taşıdığını karbonhidratlar bölümünde ifade edilmişti.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</p:spTree>
    <p:extLst>
      <p:ext uri="{BB962C8B-B14F-4D97-AF65-F5344CB8AC3E}">
        <p14:creationId xmlns:p14="http://schemas.microsoft.com/office/powerpoint/2010/main" val="255566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işlenmesi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sırasında gerçekleşen kimyasal reaksiyonlar içerisinde en önemlisi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Reaksiyonudur.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 sonucu besin maddesinin rengi koyulaşır.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durum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ekmek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 bazı gıdalarda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istenirken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sütte istenmez.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</p:spTree>
    <p:extLst>
      <p:ext uri="{BB962C8B-B14F-4D97-AF65-F5344CB8AC3E}">
        <p14:creationId xmlns:p14="http://schemas.microsoft.com/office/powerpoint/2010/main" val="4096954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İndirgen şeker varlığında proteinler serbest NH</a:t>
            </a:r>
            <a:r>
              <a:rPr lang="tr-TR" altLang="ar-SY" sz="28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grupları üzerinden aşağıdaki reaksiyon uyarınca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glikosil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aminleri verirler. </a:t>
            </a:r>
            <a:endParaRPr lang="en-US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ea typeface="Times New Roman" panose="02020603050405020304" pitchFamily="18" charset="0"/>
                <a:cs typeface="Sylfaen" panose="010A0502050306030303" pitchFamily="18" charset="0"/>
              </a:rPr>
              <a:t>Şekil 4.6. </a:t>
            </a:r>
            <a:r>
              <a:rPr lang="tr-TR" altLang="ar-SY" sz="2800" dirty="0" err="1"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ea typeface="Times New Roman" panose="02020603050405020304" pitchFamily="18" charset="0"/>
                <a:cs typeface="Sylfaen" panose="010A0502050306030303" pitchFamily="18" charset="0"/>
              </a:rPr>
              <a:t> Reaksiyonunun Oluşumu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113280"/>
              </p:ext>
            </p:extLst>
          </p:nvPr>
        </p:nvGraphicFramePr>
        <p:xfrm>
          <a:off x="1493775" y="3702592"/>
          <a:ext cx="7434281" cy="2875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" name="Bit Eşlem Resmi" r:id="rId3" imgW="5563377" imgH="2381582" progId="Paint.Picture">
                  <p:embed/>
                </p:oleObj>
              </mc:Choice>
              <mc:Fallback>
                <p:oleObj name="Bit Eşlem Resmi" r:id="rId3" imgW="5563377" imgH="238158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3775" y="3702592"/>
                        <a:ext cx="7434281" cy="28756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95695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molekülünde N-terminal dışında serbest NH</a:t>
            </a:r>
            <a:r>
              <a:rPr lang="tr-TR" altLang="ar-SY" sz="28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grubu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lisin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artıklarında (yan zincirde) bulunur.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reaksiyonundan en fazla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amino asit olan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lisin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zarar görmektedir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reaksiyonlar sonucu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lisin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bloke edildiğinden metabolizmada değerlendirilemez ve proteinin biyolojik değeri düşer.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</p:spTree>
    <p:extLst>
      <p:ext uri="{BB962C8B-B14F-4D97-AF65-F5344CB8AC3E}">
        <p14:creationId xmlns:p14="http://schemas.microsoft.com/office/powerpoint/2010/main" val="4143713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Denatürasyonun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 belirgin göstergesi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proteinin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sudaki çözünürlüklerinin azalması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belirli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aktivitelerini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yitirmelerdir.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proteinlerin yüksek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organize olmuş yapıları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olayından sonra organize olmayan ve kesinlikle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rastlantısal bir yapı oluşturacak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şekilde meydana gelir.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91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800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reaksiyonunu etkileyen parametreler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Sıcaklık: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Tüm kimyasal reaksiyonlar gibi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da sıcaklığın her 10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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 yükselmesi ile 2–3 kat hızlanır.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fruktoz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içeren gıdalarda bu 5–10 kat artar.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Yüksek sıcaklıkta oluşan pigmentler daha koyulaşabilir.</a:t>
            </a:r>
            <a:endParaRPr lang="tr-TR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  <a:sym typeface="Symbol" panose="05050102010706020507" pitchFamily="18" charset="2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8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pH</a:t>
            </a:r>
            <a:r>
              <a:rPr lang="tr-TR" altLang="ar-SY" sz="28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: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pH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 alkali bölgeye kaydıkça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Maillard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 reaksiyonu etkilidir.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</p:spTree>
    <p:extLst>
      <p:ext uri="{BB962C8B-B14F-4D97-AF65-F5344CB8AC3E}">
        <p14:creationId xmlns:p14="http://schemas.microsoft.com/office/powerpoint/2010/main" val="4840902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  <a:sym typeface="Symbol" panose="05050102010706020507" pitchFamily="18" charset="2"/>
                  </a:rPr>
                  <a:t>Yüksek </a:t>
                </a: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  <a:sym typeface="Symbol" panose="05050102010706020507" pitchFamily="18" charset="2"/>
                  </a:rPr>
                  <a:t>pH'larda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  <a:sym typeface="Symbol" panose="05050102010706020507" pitchFamily="18" charset="2"/>
                  </a:rPr>
                  <a:t> amino grubunun </a:t>
                </a: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  <a:sym typeface="Symbol" panose="05050102010706020507" pitchFamily="18" charset="2"/>
                  </a:rPr>
                  <a:t>protonlaşmış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  <a:sym typeface="Symbol" panose="05050102010706020507" pitchFamily="18" charset="2"/>
                  </a:rPr>
                  <a:t> olması yani serbest olmayışı önemli bir faktördür.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R-NH</a:t>
                </a:r>
                <a:r>
                  <a:rPr lang="tr-TR" altLang="ar-SY" sz="2600" baseline="-25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2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 + H</a:t>
                </a:r>
                <a:r>
                  <a:rPr lang="tr-TR" altLang="ar-SY" sz="2600" baseline="30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tr-TR" altLang="ar-SY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ylfaen" panose="010A0502050306030303" pitchFamily="18" charset="0"/>
                      </a:rPr>
                      <m:t>⇌</m:t>
                    </m:r>
                  </m:oMath>
                </a14:m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		R-NH</a:t>
                </a:r>
                <a:r>
                  <a:rPr lang="tr-TR" altLang="ar-SY" sz="2600" baseline="-25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3</a:t>
                </a:r>
              </a:p>
              <a:p>
                <a:pPr algn="just" rtl="0">
                  <a:lnSpc>
                    <a:spcPct val="150000"/>
                  </a:lnSpc>
                </a:pPr>
                <a:r>
                  <a:rPr lang="tr-TR" altLang="ar-SY" sz="2600" b="1" dirty="0">
                    <a:solidFill>
                      <a:srgbClr val="FF000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Nem: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Çok yüksek nem durumlarında </a:t>
                </a: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Maillard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reaksiyonu egemen değildir.</a:t>
                </a:r>
              </a:p>
              <a:p>
                <a:pPr algn="just" rtl="0">
                  <a:lnSpc>
                    <a:spcPct val="150000"/>
                  </a:lnSpc>
                </a:pPr>
                <a:r>
                  <a:rPr lang="tr-TR" altLang="ar-SY" sz="2600" b="1" dirty="0">
                    <a:solidFill>
                      <a:srgbClr val="FF000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Şekerin yapısı: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Çözeltide açık zincir yapısında bulunan indirgen şekerler daha reaktiftir. </a:t>
                </a:r>
              </a:p>
              <a:p>
                <a:pPr algn="just" rtl="0">
                  <a:lnSpc>
                    <a:spcPct val="150000"/>
                  </a:lnSpc>
                </a:pP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Reaktivite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sırası; </a:t>
                </a: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pentozlar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, </a:t>
                </a: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heksozlar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ve indirgen </a:t>
                </a: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disakkaritler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şeklindedir.</a:t>
                </a:r>
              </a:p>
              <a:p>
                <a:pPr algn="l" rtl="0">
                  <a:lnSpc>
                    <a:spcPct val="150000"/>
                  </a:lnSpc>
                </a:pPr>
                <a:endParaRPr lang="tr-TR" altLang="ar-SY" sz="2600" dirty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  <a:sym typeface="Symbol" panose="05050102010706020507" pitchFamily="18" charset="2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  <a:blipFill>
                <a:blip r:embed="rId2"/>
                <a:stretch>
                  <a:fillRect l="-672" r="-1142" b="-7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</p:spTree>
    <p:extLst>
      <p:ext uri="{BB962C8B-B14F-4D97-AF65-F5344CB8AC3E}">
        <p14:creationId xmlns:p14="http://schemas.microsoft.com/office/powerpoint/2010/main" val="6269523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6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reaksiyonunun önlenmesi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Sıcaklık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pH'nın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olabildiğince düşürülmesi, su aktivitesinin kritik bölge dışında tutulması ve indirgen şekerler yerine indirgen olmayan şekerlerin kullanılmasıyla önemli ölçüde önlenir.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kesin önlem inhibitör kullanımıdır.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etkin inhibitör ise kükürt dioksit (SO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)’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</p:spTree>
    <p:extLst>
      <p:ext uri="{BB962C8B-B14F-4D97-AF65-F5344CB8AC3E}">
        <p14:creationId xmlns:p14="http://schemas.microsoft.com/office/powerpoint/2010/main" val="13825235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Bilindiği gibi aldehitler,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bisülfit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 katılma reaksiyonu verirler ve bloke olurlar.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Kükürt dioksitin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inhibitörü oluşu indirgen şekerlerle verdiği katılma ürününden çok amino şekerler ile reaksiyonu sonucu bunların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melanoidinlere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dönüşümünün engellenmesi esasına dayanır.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Ürün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formülasyonlarının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ayarlanması ve farklı amino asitlerin ilavesi ile de bu reaksiyon önlenebilir.</a:t>
            </a: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  <a:sym typeface="Symbol" panose="05050102010706020507" pitchFamily="18" charset="2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(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esmerleşme reaksiyonu)</a:t>
            </a:r>
          </a:p>
        </p:txBody>
      </p:sp>
    </p:spTree>
    <p:extLst>
      <p:ext uri="{BB962C8B-B14F-4D97-AF65-F5344CB8AC3E}">
        <p14:creationId xmlns:p14="http://schemas.microsoft.com/office/powerpoint/2010/main" val="2499633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çeşitli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faktörlerin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etkisiyle (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sıcaklık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değerinin değişmesi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ışın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konsantre tuz çözeltisi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vb.) hidrojen köprülerinin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disülfit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bağlarının çözülmesiyle,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zincirlerinin katlarının açılması ile meydana gelir.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Çoğunlukla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geri dönüşümsüzdür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(tersinmez,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irreversible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protein molekülünün doğal yapısı tekrar eski haline dönmez.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20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Yalnız çok az istisna ile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olayı tersinir yani dönüşümlüdür (örneğin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 olgunlaşması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olayı).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Kesimden sonra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değerinin 7,0-7,2’den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(canlı kaslarda)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5,4-5,8’e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(kesilmiş durumlarda) düşmesi görülmektedir ki, bununla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etin protein molekülü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olmaktadır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Canlılığın kaybolmasından sonra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soğumayı takiben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pH’nın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yaklaşık 6,3 civarında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bulunduğu sırada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 olgunlaşması başlamaktadır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8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Kas proteini ve bağ doku </a:t>
            </a:r>
            <a:r>
              <a:rPr lang="tr-TR" altLang="ar-SY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olaylarla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arzu edilen şekilde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gevşer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sonucu olarak,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proteinin bazı fizikokimyasal özelliklerinin değişmesi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ortaya çıkmaktadır.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Böylece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olmuş proteinler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en iyi şekilde parçalanabilirler.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010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 olarak, bugünkü anlamda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 ürünü,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pıhtılaşmış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topaklaşmış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</a:t>
            </a: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koagüle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olmuş protein olarak ifade edilir.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sinonimi olarak kabul edilirler.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çökmesi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zaman bir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değildir.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102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Molekülün tersiyer yapısı korunarak da proteinler çöktürülebilir.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proteinin hidrolizi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karıştırılmamalıdır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Denatürasyonda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 molekülü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yalnız strüktür değişmesine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uğramasına karşılık,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hidroliz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sonucunda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parçalanma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ürünleri ortaya çıkar.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4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4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Denatürasyonu</a:t>
            </a:r>
            <a:endParaRPr lang="tr-TR" altLang="ar-SY" sz="24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ar-SY" sz="2200" b="1" dirty="0">
              <a:solidFill>
                <a:srgbClr val="7030A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7804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7190</TotalTime>
  <Words>1974</Words>
  <Application>Microsoft Office PowerPoint</Application>
  <PresentationFormat>Widescreen</PresentationFormat>
  <Paragraphs>199</Paragraphs>
  <Slides>43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Arial</vt:lpstr>
      <vt:lpstr>Calibri</vt:lpstr>
      <vt:lpstr>Cambria Math</vt:lpstr>
      <vt:lpstr>Sylfaen</vt:lpstr>
      <vt:lpstr>Symbol</vt:lpstr>
      <vt:lpstr>Tahoma</vt:lpstr>
      <vt:lpstr>Times New Roman</vt:lpstr>
      <vt:lpstr>Trebuchet MS</vt:lpstr>
      <vt:lpstr>Wingdings 3</vt:lpstr>
      <vt:lpstr>Facet</vt:lpstr>
      <vt:lpstr>Bit Eşlem Resmi</vt:lpstr>
      <vt:lpstr>Gıda Kimyası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1593</cp:revision>
  <dcterms:created xsi:type="dcterms:W3CDTF">2015-08-26T18:55:07Z</dcterms:created>
  <dcterms:modified xsi:type="dcterms:W3CDTF">2017-01-03T10:30:34Z</dcterms:modified>
</cp:coreProperties>
</file>