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433" r:id="rId3"/>
    <p:sldId id="432" r:id="rId4"/>
    <p:sldId id="434" r:id="rId5"/>
    <p:sldId id="435" r:id="rId6"/>
    <p:sldId id="436" r:id="rId7"/>
    <p:sldId id="439" r:id="rId8"/>
    <p:sldId id="437" r:id="rId9"/>
    <p:sldId id="438" r:id="rId10"/>
    <p:sldId id="440" r:id="rId11"/>
    <p:sldId id="441" r:id="rId12"/>
    <p:sldId id="442" r:id="rId13"/>
    <p:sldId id="443" r:id="rId14"/>
    <p:sldId id="448" r:id="rId15"/>
    <p:sldId id="444" r:id="rId16"/>
    <p:sldId id="446" r:id="rId17"/>
    <p:sldId id="445" r:id="rId18"/>
    <p:sldId id="447" r:id="rId19"/>
    <p:sldId id="449" r:id="rId20"/>
    <p:sldId id="450" r:id="rId21"/>
    <p:sldId id="451" r:id="rId22"/>
    <p:sldId id="452" r:id="rId23"/>
    <p:sldId id="453" r:id="rId24"/>
    <p:sldId id="454" r:id="rId25"/>
    <p:sldId id="455" r:id="rId26"/>
    <p:sldId id="456" r:id="rId27"/>
    <p:sldId id="457" r:id="rId28"/>
    <p:sldId id="458" r:id="rId29"/>
    <p:sldId id="459" r:id="rId30"/>
    <p:sldId id="460" r:id="rId31"/>
    <p:sldId id="461" r:id="rId32"/>
    <p:sldId id="462" r:id="rId33"/>
    <p:sldId id="463" r:id="rId34"/>
    <p:sldId id="464" r:id="rId35"/>
    <p:sldId id="466" r:id="rId36"/>
    <p:sldId id="465" r:id="rId37"/>
  </p:sldIdLst>
  <p:sldSz cx="12192000" cy="6858000"/>
  <p:notesSz cx="6858000" cy="9144000"/>
  <p:defaultTextStyle>
    <a:defPPr>
      <a:defRPr lang="ar-SY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rhan alfin" initials="fa" lastIdx="6" clrIdx="0">
    <p:extLst>
      <p:ext uri="{19B8F6BF-5375-455C-9EA6-DF929625EA0E}">
        <p15:presenceInfo xmlns:p15="http://schemas.microsoft.com/office/powerpoint/2012/main" userId="91dc2095d250db6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EF5"/>
    <a:srgbClr val="C5F0FF"/>
    <a:srgbClr val="5B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4660" autoAdjust="0"/>
  </p:normalViewPr>
  <p:slideViewPr>
    <p:cSldViewPr snapToGrid="0">
      <p:cViewPr varScale="1">
        <p:scale>
          <a:sx n="65" d="100"/>
          <a:sy n="65" d="100"/>
        </p:scale>
        <p:origin x="756" y="54"/>
      </p:cViewPr>
      <p:guideLst/>
    </p:cSldViewPr>
  </p:slideViewPr>
  <p:outlineViewPr>
    <p:cViewPr>
      <p:scale>
        <a:sx n="33" d="100"/>
        <a:sy n="33" d="100"/>
      </p:scale>
      <p:origin x="0" y="-1842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2816BD2-402B-4EFA-BD96-D2808A0578D2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5D620B2-9478-40E1-8679-BD437D772452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1364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7850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1792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6363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311360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796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8953122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867147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797024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331554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403647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79735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119881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84107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385984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795551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898497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D1000-7B15-45B2-AFC5-E21D9FF31274}" type="datetimeFigureOut">
              <a:rPr lang="ar-SY" smtClean="0"/>
              <a:t>05/04/1438</a:t>
            </a:fld>
            <a:endParaRPr lang="ar-S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0C18750-7009-4E7C-9D14-7231626E13A9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322178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://muhmim.avrasya.edu.t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tr-TR" dirty="0"/>
              <a:t>Gıda Kimyası</a:t>
            </a:r>
            <a:endParaRPr lang="ar-S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l" rtl="0"/>
            <a:r>
              <a:rPr lang="tr-TR" dirty="0">
                <a:hlinkClick r:id="rId2"/>
              </a:rPr>
              <a:t>Mühendislik Mimarlık Fakültesi </a:t>
            </a:r>
            <a:endParaRPr lang="tr-TR" dirty="0"/>
          </a:p>
          <a:p>
            <a:pPr algn="l" rtl="0"/>
            <a:r>
              <a:rPr lang="tr-TR" dirty="0"/>
              <a:t>Gıda Mühendisliği Bölümü</a:t>
            </a:r>
          </a:p>
          <a:p>
            <a:pPr algn="l" rtl="0"/>
            <a:r>
              <a:rPr lang="tr-TR" dirty="0"/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972" y="12996"/>
            <a:ext cx="2143125" cy="2143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825" y="2404534"/>
            <a:ext cx="5306942" cy="318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55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561179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yapı protein molekülünün bir veya daha fazla sayıda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zincirinden oluşup oluşmadığı hakkında bilgi veren yapıdır.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dirty="0">
                <a:ea typeface="Times New Roman" panose="02020603050405020304" pitchFamily="18" charset="0"/>
                <a:cs typeface="Sylfaen" panose="010A0502050306030303" pitchFamily="18" charset="0"/>
              </a:rPr>
              <a:t>A) </a:t>
            </a:r>
            <a:r>
              <a:rPr lang="tr-TR" altLang="ar-SY" sz="3000" dirty="0" err="1">
                <a:ea typeface="Times New Roman" panose="02020603050405020304" pitchFamily="18" charset="0"/>
                <a:cs typeface="Sylfaen" panose="010A0502050306030303" pitchFamily="18" charset="0"/>
              </a:rPr>
              <a:t>Primer</a:t>
            </a:r>
            <a:r>
              <a:rPr lang="tr-TR" altLang="ar-SY" sz="3000" dirty="0"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  <a:p>
            <a:pPr algn="just" rtl="0"/>
            <a:endParaRPr lang="tr-TR" altLang="ar-SY" sz="26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130" y="928048"/>
            <a:ext cx="4287885" cy="569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44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fontScale="925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(ikincil) yapı terimi,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polipeptidlerin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belirli kısımlarının yerel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konformasyonlarını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ifade eder.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yapı zincir içi ve/veya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zincirler arası bağların oluşması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ortaya çıkar.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bağların oluşması ile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primer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yapıda ekseni boyunca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kıvrımlar meydana gelir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protein zinciri bir silindir etrafında sarılmış gibi bir pozisyon alır. 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Başka bir ifade ile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veya protein zincirinin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bükülüp kıvrılarak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heliks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(yay) şeklinde bir yapı kazanmalarıdır (Şekil 4.3).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B) </a:t>
            </a:r>
            <a:r>
              <a:rPr lang="tr-TR" altLang="ar-SY" sz="30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</p:txBody>
      </p:sp>
    </p:spTree>
    <p:extLst>
      <p:ext uri="{BB962C8B-B14F-4D97-AF65-F5344CB8AC3E}">
        <p14:creationId xmlns:p14="http://schemas.microsoft.com/office/powerpoint/2010/main" val="775727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/>
            <a:endParaRPr lang="tr-TR" altLang="ar-SY" sz="2800" dirty="0"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B) </a:t>
            </a:r>
            <a:r>
              <a:rPr lang="tr-TR" altLang="ar-SY" sz="30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626" y="928048"/>
            <a:ext cx="8789158" cy="565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78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4768123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yapının özellikle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birkaç tipi kararlıdır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protein yapısında yaygın olarak bulunur.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yaygın olarak bulunanlar </a:t>
            </a:r>
            <a:r>
              <a:rPr lang="tr-TR" altLang="ar-SY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</a:t>
            </a:r>
            <a:r>
              <a:rPr lang="tr-TR" altLang="ar-SY" sz="2600" dirty="0" err="1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heliks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β-plakalı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konformasyonlarıdır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B) </a:t>
            </a:r>
            <a:r>
              <a:rPr lang="tr-TR" altLang="ar-SY" sz="30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5457" y="1134399"/>
            <a:ext cx="6373504" cy="475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680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</a:pPr>
            <a:r>
              <a:rPr lang="tr-TR" altLang="ar-SY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</a:t>
            </a:r>
            <a:r>
              <a:rPr lang="tr-TR" altLang="ar-SY" sz="24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heliks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yapılarda amino asit kalıntısı 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imino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grubu (–NH) komşu helezon kıvrımındaki dördüncü amino asit kalıntısının karbonil grubu (C=O) ile </a:t>
            </a:r>
            <a:r>
              <a:rPr lang="tr-TR" altLang="ar-SY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hidrojen köprüsü 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kurar ve noktalı çizgi ile  gösterilir (-N-H … O=C-). Hidrojen köprüleri birçok kısımda molekül boyunca meydana gelir.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omurgası kıvrımları sağdan sola olan bir vida biçiminde bükülmüştür.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B) </a:t>
            </a:r>
            <a:r>
              <a:rPr lang="tr-TR" altLang="ar-SY" sz="30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</p:txBody>
      </p:sp>
    </p:spTree>
    <p:extLst>
      <p:ext uri="{BB962C8B-B14F-4D97-AF65-F5344CB8AC3E}">
        <p14:creationId xmlns:p14="http://schemas.microsoft.com/office/powerpoint/2010/main" val="2675304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</a:pP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β-plakalı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yapılarda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omurgasının bütün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bağlarının birbirleriyle hidrojen köprüleri ile bağlanması söz konusudur.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Yapıdaki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 α-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heliks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yapıdaki gibi sarmal şekilde değil, yayılmış durumda ve tabaka halindedir.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β harfi, α-</a:t>
            </a:r>
            <a:r>
              <a:rPr lang="tr-TR" altLang="ar-SY" sz="24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heliks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yapıdan sonra bu yapı modeli ileri sürüldüğü için kullanılmıştır.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B) </a:t>
            </a:r>
            <a:r>
              <a:rPr lang="tr-TR" altLang="ar-SY" sz="30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</p:txBody>
      </p:sp>
    </p:spTree>
    <p:extLst>
      <p:ext uri="{BB962C8B-B14F-4D97-AF65-F5344CB8AC3E}">
        <p14:creationId xmlns:p14="http://schemas.microsoft.com/office/powerpoint/2010/main" val="2626147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zincirlerinde sadece hidrojen bağları ile değil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disülfit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 (S-S) ile de elektrostatik ve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hidrofobik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etkileşimlerle bir arada tutulan kıvrımlar oluşabilir.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insülin yapısında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disülfit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 bulunmaktadır.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α-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heliks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β-plakalı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 birimleri hem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globüler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hem de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fibröz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yapıya sahip proteinlerin yapısında bulunur.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B) </a:t>
            </a:r>
            <a:r>
              <a:rPr lang="tr-TR" altLang="ar-SY" sz="30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</p:txBody>
      </p:sp>
    </p:spTree>
    <p:extLst>
      <p:ext uri="{BB962C8B-B14F-4D97-AF65-F5344CB8AC3E}">
        <p14:creationId xmlns:p14="http://schemas.microsoft.com/office/powerpoint/2010/main" val="4029311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bunların her proteindeki oranları farklılık göstermektedir.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myglobin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genelde α-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heliks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birimleri içerirken,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α-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kimotripsin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genelde β-plakalı birimleri içermektedir.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Ancak pek çok protein yüksek oranlarda her iki yapıyı da içermektedir.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B) </a:t>
            </a:r>
            <a:r>
              <a:rPr lang="tr-TR" altLang="ar-SY" sz="3000" dirty="0" err="1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3000" dirty="0">
                <a:solidFill>
                  <a:srgbClr val="0070C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</p:txBody>
      </p:sp>
    </p:spTree>
    <p:extLst>
      <p:ext uri="{BB962C8B-B14F-4D97-AF65-F5344CB8AC3E}">
        <p14:creationId xmlns:p14="http://schemas.microsoft.com/office/powerpoint/2010/main" val="6113686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Tersiyer yapı (üçüncül),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zincirinin çok daha ileri derecede bükülmesi, kıvrılması,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yumaklaşması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böylece kompleks ve sağlam bir yapı oluşturmasını ifade eder (Şekil 4.3).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yapı,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zincirlerinde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hidrojen bağları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iyonik bağlar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hidrofobik</a:t>
            </a:r>
            <a:r>
              <a:rPr lang="tr-TR" altLang="ar-SY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kovalent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olmayan bağlar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</a:t>
            </a:r>
            <a:r>
              <a:rPr lang="tr-TR" altLang="ar-SY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van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der </a:t>
            </a:r>
            <a:r>
              <a:rPr lang="tr-TR" altLang="ar-SY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Waals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FFC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polar bağlar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disülfit</a:t>
            </a:r>
            <a:r>
              <a:rPr lang="tr-TR" altLang="ar-SY" sz="26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gibi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kovalent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 sonucu ortaya çıkar.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200" dirty="0">
                <a:ea typeface="Times New Roman" panose="02020603050405020304" pitchFamily="18" charset="0"/>
                <a:cs typeface="Sylfaen" panose="010A0502050306030303" pitchFamily="18" charset="0"/>
              </a:rPr>
              <a:t>C) Tersiyer Yapı</a:t>
            </a:r>
          </a:p>
        </p:txBody>
      </p:sp>
    </p:spTree>
    <p:extLst>
      <p:ext uri="{BB962C8B-B14F-4D97-AF65-F5344CB8AC3E}">
        <p14:creationId xmlns:p14="http://schemas.microsoft.com/office/powerpoint/2010/main" val="1128195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zincirde meydana gelen katlanmalar sonucu yüzeyler arası mesafeler kısalır,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primer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yapıda birbirine uzakta olan bazı amino asitler karşı karşıya gelerek birbirlerine yaklaşır ve yoğunlaşmış protein molekülü meydana gelir.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yapı çoğunlukla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globüler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proteinlerde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görülür.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Myoglobin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hemoglobinde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tersiyer yapı gösterilmiştir.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200" dirty="0">
                <a:ea typeface="Times New Roman" panose="02020603050405020304" pitchFamily="18" charset="0"/>
                <a:cs typeface="Sylfaen" panose="010A0502050306030303" pitchFamily="18" charset="0"/>
              </a:rPr>
              <a:t>C) Tersiyer Yapı</a:t>
            </a:r>
          </a:p>
        </p:txBody>
      </p:sp>
    </p:spTree>
    <p:extLst>
      <p:ext uri="{BB962C8B-B14F-4D97-AF65-F5344CB8AC3E}">
        <p14:creationId xmlns:p14="http://schemas.microsoft.com/office/powerpoint/2010/main" val="1084501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zincirleri yapısında oldukları anlaşıldıktan sonra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zincirlerinin bir arada nasıl durdukları ve uzaydaki dizilişlerinin nasıl olduğu soruları çok sayıda araştırmacının çabaları sonucunda cevaplandırılmıştır.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Her protein molekülünün karakteristik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üç boyutlu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doğal bir yapısı bulunmaktadır.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Molekülerinin </a:t>
            </a:r>
            <a:r>
              <a:rPr lang="tr-TR" altLang="ar-SY" sz="30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Konformasyonu</a:t>
            </a:r>
            <a:endParaRPr lang="tr-TR" altLang="ar-SY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5503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7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Kuarterner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dördüncül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yapı değişik protein birimlerinin birbirleri ile olan tutunmalarını ve bir arada bulunmalarını ifade eder.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yapı protein birden fazla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 içerdiğinde uzaysal protein düzenlemesini tanımlar.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yapıda proteinin birkaç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 birbirleriyle bağlanıp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oligomerleşir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oligomer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proteinler de denilir.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2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D) </a:t>
            </a:r>
            <a:r>
              <a:rPr lang="tr-TR" altLang="ar-SY" sz="32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Kuarterner</a:t>
            </a:r>
            <a:r>
              <a:rPr lang="tr-TR" altLang="ar-SY" sz="32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</p:txBody>
      </p:sp>
    </p:spTree>
    <p:extLst>
      <p:ext uri="{BB962C8B-B14F-4D97-AF65-F5344CB8AC3E}">
        <p14:creationId xmlns:p14="http://schemas.microsoft.com/office/powerpoint/2010/main" val="41581398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bakımdan önemli birçok protein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trimer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tetramer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vb. yapılarda bulunur.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fosforilaz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 enzimi birbirinin aynı iki alt birimin (her bir alt birim için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monomer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ifadesi kullanılır) bir arada olup bir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oluşturması ile meydana gelmiştir.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Fosforilasyon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sonucu enzim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tetramer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formuna dönüşür (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fosforilaz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a).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2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D) </a:t>
            </a:r>
            <a:r>
              <a:rPr lang="tr-TR" altLang="ar-SY" sz="32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Kuarterner</a:t>
            </a:r>
            <a:r>
              <a:rPr lang="tr-TR" altLang="ar-SY" sz="32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</p:txBody>
      </p:sp>
    </p:spTree>
    <p:extLst>
      <p:ext uri="{BB962C8B-B14F-4D97-AF65-F5344CB8AC3E}">
        <p14:creationId xmlns:p14="http://schemas.microsoft.com/office/powerpoint/2010/main" val="2808671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/>
          </a:bodyPr>
          <a:lstStyle/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birimler ayrı ayrı iken aktivite gösteremez.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Birbirinin aynı olan birimlerden oluşan yapı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homojen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kuarterner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 olarak adlandırılır.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 birbirine benzemeyen birimlerden oluşmuş ise bu yapı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heterojen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kuarterner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yapıdır. </a:t>
            </a:r>
          </a:p>
          <a:p>
            <a:pPr algn="just" rtl="0">
              <a:lnSpc>
                <a:spcPct val="17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Tütün virüs proteininin yapısı buna örnektir.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2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D) </a:t>
            </a:r>
            <a:r>
              <a:rPr lang="tr-TR" altLang="ar-SY" sz="3200" dirty="0" err="1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Kuarterner</a:t>
            </a:r>
            <a:r>
              <a:rPr lang="tr-TR" altLang="ar-SY" sz="3200" dirty="0">
                <a:solidFill>
                  <a:srgbClr val="7030A0"/>
                </a:solidFill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</p:txBody>
      </p:sp>
    </p:spTree>
    <p:extLst>
      <p:ext uri="{BB962C8B-B14F-4D97-AF65-F5344CB8AC3E}">
        <p14:creationId xmlns:p14="http://schemas.microsoft.com/office/powerpoint/2010/main" val="31801979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Proteinler, karbonhidrat ve yağlar gibi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hidrolitik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(hidroliz)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yolla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parçalanabilirler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parçalanması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enzimatik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meydana gelmektedir.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proteinler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örneğin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skleroproteinler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sıcaklık etkisi altında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asit hidrolizi ile de parçalanabilirler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(jelatinin kemik ve kıkırdaktan elde edilmesi gibi).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1"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Özellikleri -</a:t>
            </a:r>
            <a:r>
              <a:rPr lang="tr-TR" altLang="ar-SY" sz="25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Hidrolizi</a:t>
            </a:r>
          </a:p>
        </p:txBody>
      </p:sp>
    </p:spTree>
    <p:extLst>
      <p:ext uri="{BB962C8B-B14F-4D97-AF65-F5344CB8AC3E}">
        <p14:creationId xmlns:p14="http://schemas.microsoft.com/office/powerpoint/2010/main" val="2559062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Basit proteinler belirli ara basamaklar üzerinden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amino asitlerine kadar parçalanırlar.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yanında birleşik proteinler amino asitlerine ve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prostetik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gruplara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indirgenirler.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Prostetik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gruplar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parçalayan enzimler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proteaz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ile daha fazla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parçalanamazlar.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lvl="1"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Özellikleri -</a:t>
            </a:r>
            <a:r>
              <a:rPr lang="tr-TR" altLang="ar-SY" sz="25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Hidrolizi</a:t>
            </a:r>
          </a:p>
        </p:txBody>
      </p:sp>
      <p:sp>
        <p:nvSpPr>
          <p:cNvPr id="2" name="Rectangle 1"/>
          <p:cNvSpPr/>
          <p:nvPr/>
        </p:nvSpPr>
        <p:spPr>
          <a:xfrm>
            <a:off x="5712361" y="4589657"/>
            <a:ext cx="5098207" cy="1702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4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Prostetik</a:t>
            </a:r>
            <a:r>
              <a:rPr lang="tr-TR" altLang="ar-SY" sz="24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 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</a:t>
            </a:r>
            <a:r>
              <a:rPr lang="tr-TR" altLang="ar-SY" sz="2400" dirty="0">
                <a:solidFill>
                  <a:srgbClr val="00B0F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inorganik asitler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4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karbonhidratlar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4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renk maddeleri </a:t>
            </a:r>
            <a:r>
              <a:rPr lang="tr-TR" altLang="ar-SY" sz="24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vb. yer alabilir.</a:t>
            </a:r>
          </a:p>
        </p:txBody>
      </p:sp>
    </p:spTree>
    <p:extLst>
      <p:ext uri="{BB962C8B-B14F-4D97-AF65-F5344CB8AC3E}">
        <p14:creationId xmlns:p14="http://schemas.microsoft.com/office/powerpoint/2010/main" val="855561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özelliklerine göre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sınıflandırma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şekli, gıda bilimi ve teknolojisi açısından önemli olup çeşitli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gıdaların kalite kontrolünde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 kullanılır.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Örneğin toplam protein miktarının belirlenmesi haricinde proteinlerin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alkol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veya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tuzlu su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içerisinde çözünebilme durumları dikkate alınarak bazı kalite kontrol analizleri yapılmaktadır. 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</p:spTree>
    <p:extLst>
      <p:ext uri="{BB962C8B-B14F-4D97-AF65-F5344CB8AC3E}">
        <p14:creationId xmlns:p14="http://schemas.microsoft.com/office/powerpoint/2010/main" val="18318235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çeşitli çözücülerde çözünürler (Çizelge 4.9).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5" t="42708" r="21523" b="11458"/>
          <a:stretch>
            <a:fillRect/>
          </a:stretch>
        </p:blipFill>
        <p:spPr bwMode="auto">
          <a:xfrm>
            <a:off x="677332" y="1916373"/>
            <a:ext cx="8861414" cy="4061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47233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Farklı molekül yapılarından dolayı proteinler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suya karşı ortak reaksiyon göstermezler.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farklılıktan belirli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ayrılması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ekstraksiyonunda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yararlanılır.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Çözünürlük, protein molekülündeki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polar ve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apolar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gruplara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bağlı olarak değişmektedir.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molekülleri amino asitlerine benzer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amfoter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özellik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göstermektedir.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</p:spTree>
    <p:extLst>
      <p:ext uri="{BB962C8B-B14F-4D97-AF65-F5344CB8AC3E}">
        <p14:creationId xmlns:p14="http://schemas.microsoft.com/office/powerpoint/2010/main" val="36734426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protein molekülerinde de serbest karboksil ve amino grupları mevcuttur.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molekülleri iyon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ortaya çıkabilirler.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Bazı proteinler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(örneğin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albuminler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suda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kolloidal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çözünür.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Buna karşılık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diğerleri hiç çözünmezler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kollogen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keratinler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gibi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skleroproteinler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</p:spTree>
    <p:extLst>
      <p:ext uri="{BB962C8B-B14F-4D97-AF65-F5344CB8AC3E}">
        <p14:creationId xmlns:p14="http://schemas.microsoft.com/office/powerpoint/2010/main" val="288357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Molekül büyüklüğü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nedeniyle proteinlerde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hakiki çözelti meydana gelmez.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Kolloidal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bir protein çözeltisindeki protein molekülleri, su molekülleri tarafından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kuşatılır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 err="1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Hidratasyon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olarak da ifade edilen bu olay katılan moleküllerin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elektrostatik çekim kuvvetleriyle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meydana gelmektedir.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</p:spTree>
    <p:extLst>
      <p:ext uri="{BB962C8B-B14F-4D97-AF65-F5344CB8AC3E}">
        <p14:creationId xmlns:p14="http://schemas.microsoft.com/office/powerpoint/2010/main" val="212130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Atomların ve atom gruplarının konfigürasyonlarının (konfigürasyon, bir kimyasal bileşiğin gruplarının üç boyutlu boşluk içerisindeki yerleşim düzenlerini belirtmektedir) ortaya getirdiği biçimlenmelerin toplamı, molekülün üç boyutlu biçiminin oluşmasını sağlar.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Buna protein molekülünün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konformasyonu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(biçimlenme) denilir.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Molekülerinin </a:t>
            </a:r>
            <a:r>
              <a:rPr lang="tr-TR" altLang="ar-SY" sz="30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Konformasyonu</a:t>
            </a:r>
            <a:endParaRPr lang="tr-TR" altLang="ar-SY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798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516996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ea typeface="Times New Roman" panose="02020603050405020304" pitchFamily="18" charset="0"/>
                <a:cs typeface="Sylfaen" panose="010A0502050306030303" pitchFamily="18" charset="0"/>
              </a:rPr>
              <a:t>	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 molekülünün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dipol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karakterinden dolayı (yük ağırlık noktası) protein moleküllerine su moleküllerinin (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hidratasyon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suyu) depolanması söz konusudur ve bununla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hidratasyon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meydana gelir.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Tutulan suda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diğer maddeler de çözünebilirler.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Böylece protein molekülü tarafından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absorbe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edilirler ve proteinlerin hareketiyle taşınabilirler.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</p:spTree>
    <p:extLst>
      <p:ext uri="{BB962C8B-B14F-4D97-AF65-F5344CB8AC3E}">
        <p14:creationId xmlns:p14="http://schemas.microsoft.com/office/powerpoint/2010/main" val="30655072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olay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kanda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gıda maddesi transportunun fizyolojik temelini oluşturmaktadır.</a:t>
            </a:r>
            <a:endParaRPr lang="tr-TR" altLang="ar-SY" sz="280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molekülünün büyüklüğü geçirgen bir </a:t>
            </a:r>
            <a:r>
              <a:rPr lang="tr-TR" altLang="ar-SY" sz="2800" dirty="0" err="1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membran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içinde difüzyonu da düşürür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Bunun için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sindirim sırasında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molekülünün parçalanması zorunludur.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Dolayısıyla 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aminoasitlere parçalandıktan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sonra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ince bağırsakta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emilebilir (Şekil 4.4).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</p:spTree>
    <p:extLst>
      <p:ext uri="{BB962C8B-B14F-4D97-AF65-F5344CB8AC3E}">
        <p14:creationId xmlns:p14="http://schemas.microsoft.com/office/powerpoint/2010/main" val="836210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2905546"/>
              </p:ext>
            </p:extLst>
          </p:nvPr>
        </p:nvGraphicFramePr>
        <p:xfrm>
          <a:off x="677332" y="928048"/>
          <a:ext cx="5508625" cy="541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1" name="Bit Eşlem Resmi" r:id="rId3" imgW="7228571" imgH="5961905" progId="Paint.Picture">
                  <p:embed/>
                </p:oleObj>
              </mc:Choice>
              <mc:Fallback>
                <p:oleObj name="Bit Eşlem Resmi" r:id="rId3" imgW="7228571" imgH="5961905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16423" r="24226"/>
                      <a:stretch>
                        <a:fillRect/>
                      </a:stretch>
                    </p:blipFill>
                    <p:spPr bwMode="auto">
                      <a:xfrm>
                        <a:off x="677332" y="928048"/>
                        <a:ext cx="5508625" cy="541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6163732" y="1234108"/>
            <a:ext cx="3580768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1588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Sylfaen" panose="010A0502050306030303" pitchFamily="18" charset="0"/>
              </a:defRPr>
            </a:lvl9pPr>
          </a:lstStyle>
          <a:p>
            <a:pPr indent="0" algn="l" rtl="0" eaLnBrk="1" hangingPunct="1"/>
            <a:r>
              <a:rPr lang="en-US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(1) 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Protein molekülü</a:t>
            </a:r>
          </a:p>
          <a:p>
            <a:pPr algn="l" rtl="0" eaLnBrk="1" hangingPunct="1">
              <a:buFontTx/>
              <a:buAutoNum type="arabicParenBoth"/>
            </a:pPr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 eaLnBrk="1" hangingPunct="1"/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(2)</a:t>
            </a:r>
            <a:r>
              <a:rPr lang="en-US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Su molekülleri </a:t>
            </a:r>
          </a:p>
          <a:p>
            <a:pPr algn="l" rtl="0" eaLnBrk="1" hangingPunct="1"/>
            <a:r>
              <a:rPr lang="en-US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     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(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hidratasyon</a:t>
            </a:r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 suyu)</a:t>
            </a:r>
          </a:p>
          <a:p>
            <a:pPr algn="l" rtl="0" eaLnBrk="1" hangingPunct="1"/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 eaLnBrk="1" hangingPunct="1"/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(3) Yarı geçirgen </a:t>
            </a:r>
            <a:r>
              <a:rPr lang="tr-TR" altLang="ar-SY" sz="2000" b="0" dirty="0" err="1">
                <a:ea typeface="Times New Roman" panose="02020603050405020304" pitchFamily="18" charset="0"/>
                <a:cs typeface="Sylfaen" panose="010A0502050306030303" pitchFamily="18" charset="0"/>
              </a:rPr>
              <a:t>membran</a:t>
            </a:r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 eaLnBrk="1" hangingPunct="1"/>
            <a:endParaRPr lang="tr-TR" altLang="ar-SY" sz="2000" b="0" dirty="0">
              <a:ea typeface="Times New Roman" panose="02020603050405020304" pitchFamily="18" charset="0"/>
              <a:cs typeface="Sylfaen" panose="010A0502050306030303" pitchFamily="18" charset="0"/>
            </a:endParaRPr>
          </a:p>
          <a:p>
            <a:pPr algn="l" rtl="0" eaLnBrk="1" hangingPunct="1"/>
            <a:r>
              <a:rPr lang="tr-TR" altLang="ar-SY" sz="2000" b="0" dirty="0">
                <a:ea typeface="Times New Roman" panose="02020603050405020304" pitchFamily="18" charset="0"/>
                <a:cs typeface="Sylfaen" panose="010A0502050306030303" pitchFamily="18" charset="0"/>
              </a:rPr>
              <a:t>(4) Difüzyon yönü</a:t>
            </a:r>
          </a:p>
          <a:p>
            <a:pPr algn="just" rtl="0" eaLnBrk="1" hangingPunct="1"/>
            <a:endParaRPr lang="tr-TR" altLang="ar-SY" sz="2000" b="0" dirty="0"/>
          </a:p>
          <a:p>
            <a:pPr algn="just" rtl="0" eaLnBrk="1" hangingPunct="1"/>
            <a:endParaRPr lang="tr-TR" altLang="ar-SY" sz="2000" b="0" dirty="0"/>
          </a:p>
          <a:p>
            <a:pPr algn="just" rtl="0" eaLnBrk="1" hangingPunct="1"/>
            <a:endParaRPr lang="tr-TR" altLang="ar-SY" sz="2000" b="0" dirty="0"/>
          </a:p>
          <a:p>
            <a:pPr algn="just" rtl="0"/>
            <a:r>
              <a:rPr lang="tr-TR" altLang="ar-SY" sz="2000" b="0" dirty="0">
                <a:cs typeface="Times New Roman" panose="02020603050405020304" pitchFamily="18" charset="0"/>
              </a:rPr>
              <a:t>Şekil 4.4. </a:t>
            </a:r>
            <a:r>
              <a:rPr lang="tr-TR" altLang="ar-SY" sz="2000" b="0" dirty="0" err="1">
                <a:cs typeface="Times New Roman" panose="02020603050405020304" pitchFamily="18" charset="0"/>
              </a:rPr>
              <a:t>Kolloidal</a:t>
            </a:r>
            <a:r>
              <a:rPr lang="tr-TR" altLang="ar-SY" sz="2000" b="0" dirty="0">
                <a:cs typeface="Times New Roman" panose="02020603050405020304" pitchFamily="18" charset="0"/>
              </a:rPr>
              <a:t> Çözünmüş Protein Molekülünün Şematik Gösterilişi </a:t>
            </a:r>
            <a:r>
              <a:rPr lang="tr-TR" altLang="ar-SY" sz="2000" b="0" baseline="30000" dirty="0">
                <a:cs typeface="Times New Roman" panose="02020603050405020304" pitchFamily="18" charset="0"/>
              </a:rPr>
              <a:t>1</a:t>
            </a:r>
            <a:endParaRPr lang="tr-TR" altLang="ar-SY" sz="2000" b="0" dirty="0"/>
          </a:p>
        </p:txBody>
      </p:sp>
    </p:spTree>
    <p:extLst>
      <p:ext uri="{BB962C8B-B14F-4D97-AF65-F5344CB8AC3E}">
        <p14:creationId xmlns:p14="http://schemas.microsoft.com/office/powerpoint/2010/main" val="26032155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su bağlama kabiliyeti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et işlemede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hamur işleri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yapımında çok büyük öneme sahiptir.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Sosis yapımı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için kesim sıcaklığındaki et uygundur.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Çünkü uygun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değerinden dolayı protein molekülü geniş ölçüde kendi orijinal formunda bulunur ve bununla yeterli miktarda su molekülü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hidratasyon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suyu olarak bağlanır.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da iyi bir işleme imkânı sağlar.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4002" y="1819583"/>
            <a:ext cx="2773639" cy="1646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439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Un proteinlerinin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 alması ve bununla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hamur randımanının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yükselmesi hamur yapımında önemlidir.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	Proteinlerin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suda çözünürlüğü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ilgili </a:t>
            </a:r>
            <a:r>
              <a:rPr lang="tr-TR" altLang="ar-SY" sz="28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izoelektrik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noktası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tarafından belirlenir. </a:t>
            </a:r>
          </a:p>
          <a:p>
            <a:pPr algn="just" rtl="0">
              <a:lnSpc>
                <a:spcPct val="150000"/>
              </a:lnSpc>
              <a:spcBef>
                <a:spcPts val="600"/>
              </a:spcBef>
            </a:pP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İzoelektrik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 genişliğinde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suda çözünmezler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</p:spTree>
    <p:extLst>
      <p:ext uri="{BB962C8B-B14F-4D97-AF65-F5344CB8AC3E}">
        <p14:creationId xmlns:p14="http://schemas.microsoft.com/office/powerpoint/2010/main" val="14518523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protein çözeltisinin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pH’sı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izoelektrik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noktasına ulaştığı anda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topaklaşır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206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çökelir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kuvvetli asitler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ağır metallerin tuzları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8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nötral</a:t>
            </a:r>
            <a:r>
              <a:rPr lang="tr-TR" altLang="ar-SY" sz="28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tuzlar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8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organik çözücüler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(etanol, alkol) ilavesinde çökelir.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Sulu bir protein çözeltisi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70 </a:t>
            </a:r>
            <a:r>
              <a:rPr lang="tr-TR" altLang="ar-SY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C’nin üzerine ısıtılır 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ise proteinler çökelir veya </a:t>
            </a:r>
            <a:r>
              <a:rPr lang="tr-TR" altLang="ar-SY" sz="28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denatüre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olur.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</p:spTree>
    <p:extLst>
      <p:ext uri="{BB962C8B-B14F-4D97-AF65-F5344CB8AC3E}">
        <p14:creationId xmlns:p14="http://schemas.microsoft.com/office/powerpoint/2010/main" val="31727309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8596669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Çözünürlük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özelliği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göstermeyen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bazı proteinler örneğin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jelatin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iyi ve kolay </a:t>
            </a:r>
            <a:r>
              <a:rPr lang="tr-TR" altLang="ar-SY" sz="28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şişme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kabiliyetindedir.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Bunlar protein molekülünün tersiyer strüktürü içinde su moleküllerini depolar.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Böylece hacimleri büyür ve jel oluşur.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Suda çözünmeyen proteinler </a:t>
            </a:r>
            <a:r>
              <a:rPr lang="tr-TR" altLang="ar-SY" sz="28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kısmen seyreltik asitler</a:t>
            </a:r>
            <a:r>
              <a:rPr lang="tr-TR" altLang="ar-SY" sz="28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bazlar, tuz çözeltileri ve alkolde çözünürler.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chemeClr val="accent1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Bazı </a:t>
            </a:r>
            <a:r>
              <a:rPr lang="tr-TR" altLang="ar-SY" sz="3000" b="1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Özellikleri -</a:t>
            </a:r>
            <a:r>
              <a:rPr lang="tr-TR" altLang="ar-SY" sz="2200" b="1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Çözünürlükleri</a:t>
            </a:r>
          </a:p>
        </p:txBody>
      </p:sp>
    </p:spTree>
    <p:extLst>
      <p:ext uri="{BB962C8B-B14F-4D97-AF65-F5344CB8AC3E}">
        <p14:creationId xmlns:p14="http://schemas.microsoft.com/office/powerpoint/2010/main" val="3013202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konformasyonları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kovalent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 kırılmaksızın üç boyutlu boşluk içerisinde çok değişik pozisyonlarda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bükülme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,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kıvrılma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böylece farklı pozisyonlar alma ile oluşan bir yapısal durumdur.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çeşitli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fizikokimyasal özelliklerini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göstermesi ve </a:t>
            </a:r>
            <a:r>
              <a:rPr lang="tr-TR" altLang="ar-SY" sz="2600" dirty="0">
                <a:solidFill>
                  <a:srgbClr val="0070C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biyolojik fonksiyonlarını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yerine getirebilmesi ancak üç boyutlu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yapılarını kazanmaları ile mümkündür.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Molekülerinin </a:t>
            </a:r>
            <a:r>
              <a:rPr lang="tr-TR" altLang="ar-SY" sz="30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Konformasyonu</a:t>
            </a:r>
            <a:endParaRPr lang="tr-TR" altLang="ar-SY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18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Bir proteinin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kovalent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iskeleti yüzlerce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tek bağdan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oluşmaktadır.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C-N arası tek bağların çift bağ karakteri kazandığını ve bağlı atomların bağları etrafında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bağımsız rotasyon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yapamadıkları daha önce belirtmişti.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Fakat iki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bağı arasındaki α-karbonunu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bağlarına bitiştiren iki tek bağın etrafında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bağımsız rotasyon olabilir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Molekülerinin </a:t>
            </a:r>
            <a:r>
              <a:rPr lang="tr-TR" altLang="ar-SY" sz="30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Konformasyonu</a:t>
            </a:r>
            <a:endParaRPr lang="tr-TR" altLang="ar-SY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2697" y="3621345"/>
            <a:ext cx="2259303" cy="263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821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 bağların etrafında bağımsız rotasyon mümkün olduğu için proteinin sınırsız sayıda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konformasyonda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bulunduğu düşünülebilir.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Hâlbuki proteinlerde ancak bazı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konformasyonlara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rastlanmaktadır.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Proteinlerin karakteristik üç boyutlu doğal yapılarının oluşumundan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primer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(birincil), </a:t>
            </a:r>
            <a:r>
              <a:rPr lang="tr-TR" altLang="ar-SY" sz="2600" dirty="0" err="1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2600" dirty="0">
                <a:solidFill>
                  <a:srgbClr val="00B05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(ikincil), </a:t>
            </a: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tersiyer (üçüncül)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ve </a:t>
            </a:r>
            <a:r>
              <a:rPr lang="tr-TR" altLang="ar-SY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kuarterner</a:t>
            </a:r>
            <a:r>
              <a:rPr lang="tr-TR" altLang="ar-SY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</a:t>
            </a:r>
            <a:r>
              <a:rPr lang="tr-TR" altLang="ar-SY" sz="2600" dirty="0" err="1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dördüncül</a:t>
            </a:r>
            <a:r>
              <a:rPr lang="tr-TR" altLang="ar-SY" sz="2600" dirty="0">
                <a:solidFill>
                  <a:srgbClr val="C0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)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olarak tanımlanan dört farklı yapı sorumludur (şekil 4.3).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Molekülerinin </a:t>
            </a:r>
            <a:r>
              <a:rPr lang="tr-TR" altLang="ar-SY" sz="30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Konformasyonu</a:t>
            </a:r>
            <a:endParaRPr lang="tr-TR" altLang="ar-SY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144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endParaRPr lang="tr-TR" altLang="ar-SY" sz="2600" dirty="0"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Molekülerinin </a:t>
            </a:r>
            <a:r>
              <a:rPr lang="tr-TR" altLang="ar-SY" sz="30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Konformasyonu</a:t>
            </a:r>
            <a:endParaRPr lang="tr-TR" altLang="ar-SY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241" y="928047"/>
            <a:ext cx="6841846" cy="565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7264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Autofit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Tabiatta bulunan bütün proteinler,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genelde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sekonder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tersiyer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konformasyonel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yapıda bulunur.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solidFill>
                  <a:srgbClr val="7030A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Molekül ağırlığı 100000’ün üzerinde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bulunan bir protein </a:t>
            </a:r>
            <a:r>
              <a:rPr lang="tr-TR" altLang="ar-SY" sz="2600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kuartener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 prensibine sahip bulunur.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b="1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Molekülerinin </a:t>
            </a:r>
            <a:r>
              <a:rPr lang="tr-TR" altLang="ar-SY" sz="3000" b="1" dirty="0" err="1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Konformasyonu</a:t>
            </a:r>
            <a:endParaRPr lang="tr-TR" altLang="ar-SY" sz="3000" b="1" dirty="0">
              <a:solidFill>
                <a:srgbClr val="FF0000"/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972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928049"/>
            <a:ext cx="9067167" cy="5650172"/>
          </a:xfrm>
        </p:spPr>
        <p:txBody>
          <a:bodyPr>
            <a:normAutofit lnSpcReduction="10000"/>
          </a:bodyPr>
          <a:lstStyle/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Primer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(birincil) yapı, protein molekülünün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en basit yapısı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olup </a:t>
            </a:r>
            <a:r>
              <a:rPr lang="tr-TR" altLang="ar-SY" sz="2600" dirty="0">
                <a:solidFill>
                  <a:srgbClr val="FF0000"/>
                </a:solidFill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protein molekülünün omurgasını oluşturur 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ve söz konusu proteine özgüdür.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Primer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yapı, her proteinde yer almakta olup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zinciri üzerindeki amino asitlerin sayısı, çeşidi ve zincir üzerindeki sıralanışını belirler. </a:t>
            </a:r>
          </a:p>
          <a:p>
            <a:pPr algn="just" rtl="0">
              <a:lnSpc>
                <a:spcPct val="150000"/>
              </a:lnSpc>
            </a:pP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Başka bir ifade ile belirli çeşitte, belirli sayıda ve belirli bir diziliş sırasında amino asitlerin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peptit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bağlarıyla </a:t>
            </a:r>
            <a:r>
              <a:rPr lang="tr-TR" altLang="ar-SY" sz="2600" dirty="0" err="1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polipeptid</a:t>
            </a:r>
            <a:r>
              <a:rPr lang="tr-TR" altLang="ar-SY" sz="2600" dirty="0">
                <a:latin typeface="Sylfaen" panose="010A0502050306030303" pitchFamily="18" charset="0"/>
                <a:ea typeface="Times New Roman" panose="02020603050405020304" pitchFamily="18" charset="0"/>
                <a:cs typeface="Sylfaen" panose="010A0502050306030303" pitchFamily="18" charset="0"/>
              </a:rPr>
              <a:t> zincirlerini meydana getirmeleridir.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7334" y="232012"/>
            <a:ext cx="8596668" cy="696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 rtl="0"/>
            <a:r>
              <a:rPr lang="tr-TR" altLang="ar-SY" sz="3000" dirty="0">
                <a:ea typeface="Times New Roman" panose="02020603050405020304" pitchFamily="18" charset="0"/>
                <a:cs typeface="Sylfaen" panose="010A0502050306030303" pitchFamily="18" charset="0"/>
              </a:rPr>
              <a:t>A) </a:t>
            </a:r>
            <a:r>
              <a:rPr lang="tr-TR" altLang="ar-SY" sz="3000" dirty="0" err="1">
                <a:ea typeface="Times New Roman" panose="02020603050405020304" pitchFamily="18" charset="0"/>
                <a:cs typeface="Sylfaen" panose="010A0502050306030303" pitchFamily="18" charset="0"/>
              </a:rPr>
              <a:t>Primer</a:t>
            </a:r>
            <a:r>
              <a:rPr lang="tr-TR" altLang="ar-SY" sz="3000" dirty="0">
                <a:ea typeface="Times New Roman" panose="02020603050405020304" pitchFamily="18" charset="0"/>
                <a:cs typeface="Sylfaen" panose="010A0502050306030303" pitchFamily="18" charset="0"/>
              </a:rPr>
              <a:t> Yapı</a:t>
            </a:r>
          </a:p>
          <a:p>
            <a:pPr algn="just" rtl="0"/>
            <a:endParaRPr lang="tr-TR" altLang="ar-SY" sz="2600" dirty="0">
              <a:solidFill>
                <a:schemeClr val="tx1">
                  <a:lumMod val="75000"/>
                  <a:lumOff val="25000"/>
                </a:schemeClr>
              </a:solidFill>
              <a:latin typeface="Sylfaen" panose="010A0502050306030303" pitchFamily="18" charset="0"/>
              <a:ea typeface="Times New Roman" panose="02020603050405020304" pitchFamily="18" charset="0"/>
              <a:cs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07251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7645</TotalTime>
  <Words>1547</Words>
  <Application>Microsoft Office PowerPoint</Application>
  <PresentationFormat>Widescreen</PresentationFormat>
  <Paragraphs>144</Paragraphs>
  <Slides>36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5" baseType="lpstr">
      <vt:lpstr>Arial</vt:lpstr>
      <vt:lpstr>Calibri</vt:lpstr>
      <vt:lpstr>Sylfaen</vt:lpstr>
      <vt:lpstr>Tahoma</vt:lpstr>
      <vt:lpstr>Times New Roman</vt:lpstr>
      <vt:lpstr>Trebuchet MS</vt:lpstr>
      <vt:lpstr>Wingdings 3</vt:lpstr>
      <vt:lpstr>Facet</vt:lpstr>
      <vt:lpstr>Bit Eşlem Resmi</vt:lpstr>
      <vt:lpstr>Gıda Kimyası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Gıda Kimyası</dc:title>
  <dc:creator>farhan alfin</dc:creator>
  <cp:lastModifiedBy>Farhan Alfin</cp:lastModifiedBy>
  <cp:revision>1622</cp:revision>
  <dcterms:created xsi:type="dcterms:W3CDTF">2015-08-26T18:55:07Z</dcterms:created>
  <dcterms:modified xsi:type="dcterms:W3CDTF">2017-01-03T06:11:38Z</dcterms:modified>
</cp:coreProperties>
</file>