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425" r:id="rId3"/>
    <p:sldId id="428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73" r:id="rId19"/>
    <p:sldId id="443" r:id="rId20"/>
    <p:sldId id="444" r:id="rId21"/>
    <p:sldId id="445" r:id="rId22"/>
    <p:sldId id="446" r:id="rId23"/>
    <p:sldId id="447" r:id="rId24"/>
    <p:sldId id="448" r:id="rId25"/>
    <p:sldId id="449" r:id="rId26"/>
    <p:sldId id="450" r:id="rId27"/>
    <p:sldId id="451" r:id="rId28"/>
    <p:sldId id="452" r:id="rId29"/>
    <p:sldId id="453" r:id="rId30"/>
    <p:sldId id="454" r:id="rId31"/>
    <p:sldId id="455" r:id="rId32"/>
    <p:sldId id="456" r:id="rId33"/>
    <p:sldId id="457" r:id="rId34"/>
    <p:sldId id="458" r:id="rId35"/>
    <p:sldId id="459" r:id="rId36"/>
    <p:sldId id="460" r:id="rId37"/>
    <p:sldId id="461" r:id="rId38"/>
    <p:sldId id="462" r:id="rId39"/>
    <p:sldId id="463" r:id="rId40"/>
    <p:sldId id="464" r:id="rId41"/>
    <p:sldId id="465" r:id="rId42"/>
    <p:sldId id="466" r:id="rId43"/>
    <p:sldId id="467" r:id="rId44"/>
    <p:sldId id="468" r:id="rId45"/>
    <p:sldId id="469" r:id="rId46"/>
    <p:sldId id="470" r:id="rId47"/>
    <p:sldId id="471" r:id="rId48"/>
    <p:sldId id="472" r:id="rId49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F0FF"/>
    <a:srgbClr val="FECEF5"/>
    <a:srgbClr val="5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0" autoAdjust="0"/>
    <p:restoredTop sz="94660" autoAdjust="0"/>
  </p:normalViewPr>
  <p:slideViewPr>
    <p:cSldViewPr snapToGrid="0">
      <p:cViewPr varScale="1">
        <p:scale>
          <a:sx n="65" d="100"/>
          <a:sy n="65" d="100"/>
        </p:scale>
        <p:origin x="738" y="54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28/03/1438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tr-TR" dirty="0"/>
              <a:t>Gıda Kimyası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tr-TR" dirty="0">
                <a:hlinkClick r:id="rId2"/>
              </a:rPr>
              <a:t>Mühendislik Mimarlık Fakültesi </a:t>
            </a:r>
            <a:endParaRPr lang="tr-TR" dirty="0"/>
          </a:p>
          <a:p>
            <a:pPr algn="l" rtl="0"/>
            <a:r>
              <a:rPr lang="tr-TR" dirty="0"/>
              <a:t>Gıda Mühendisliği Bölümü</a:t>
            </a:r>
          </a:p>
          <a:p>
            <a:pPr algn="l" rtl="0"/>
            <a:r>
              <a:rPr lang="tr-TR" dirty="0"/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825" y="2404534"/>
            <a:ext cx="5306942" cy="31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Burada amino asit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aynı anda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negatif (anyon)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pozitif (katyon)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yüklüdür.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Dipolar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iyon (iç tuz) oluşur ve buna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dipolar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iyonlaşma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Dipol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(iç tuz) halinde amino asidin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özelliği NH</a:t>
            </a:r>
            <a:r>
              <a:rPr lang="tr-TR" altLang="ar-SY" sz="2600" baseline="-25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baseline="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grubuna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 özelliği bir COO</a:t>
            </a:r>
            <a:r>
              <a:rPr lang="tr-TR" altLang="ar-SY" sz="2600" baseline="300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grubuna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dayanır.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aminoasit kendine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özgü bir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noktasında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eşit sayıda negatif ve pozitif yüke sahiptir.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yüksüz formda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bulundukları bu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değerlerine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adı verilir.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1937199"/>
            <a:ext cx="20955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867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durumda maksimum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dipolar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iyon meydana gelir.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 </a:t>
            </a:r>
            <a:r>
              <a:rPr lang="tr-TR" altLang="ar-SY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değerleri ile ölçülür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her amino asit için farklı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değerinde bulunmaktadır.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 PI olarak gösterilir.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Örneğin, 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alaninde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6,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lisinde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9,7 değerlerinde,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asitlerde 4,8–6,3 arasında, asidik amino asitlerde 2,7–3,2 arasında, bazik amino asitlerde 7,6–10,8 arasında bulunur.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</p:spTree>
    <p:extLst>
      <p:ext uri="{BB962C8B-B14F-4D97-AF65-F5344CB8AC3E}">
        <p14:creationId xmlns:p14="http://schemas.microsoft.com/office/powerpoint/2010/main" val="370492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ve amino asitler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noktada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az çözünürlük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gösterirler.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nokta dışında, üstünde veya altında daha çok çözünürler.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 iyonları konsantrasyonunun değişmesi ile iyon sayıları yükselmektedir ve böylece amino asitlerin çözünürlüğü de artmaktadır.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durum proteinlerin özellikleri için çok büyük öneme sahiptir.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</p:spTree>
    <p:extLst>
      <p:ext uri="{BB962C8B-B14F-4D97-AF65-F5344CB8AC3E}">
        <p14:creationId xmlns:p14="http://schemas.microsoft.com/office/powerpoint/2010/main" val="1175920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752971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</a:pP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Saf proteinlerin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tanımlanması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 ile yapılır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erime noktası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kaynama noktası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sabitleri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bulunmaz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bu yüzden belirlenmelerinde yararlanılamaz.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yanı sıra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yapısal özelliklerinin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gıdalardaki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çeşitli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interaksiyonlarının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belirlenmesi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açısından önem taşımaktadır.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</p:spTree>
    <p:extLst>
      <p:ext uri="{BB962C8B-B14F-4D97-AF65-F5344CB8AC3E}">
        <p14:creationId xmlns:p14="http://schemas.microsoft.com/office/powerpoint/2010/main" val="1375788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767719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sütteki kazein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bazı proteinler,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çözelti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bu proteinin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noktasına getirilmesi ile çökeltilir.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özellikten süt endüstrisinde fermente süt ürünleri üretiminde yararlanılır.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kimyası bakımından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değişiminin etkisi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önemlidir.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değerindeki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küçük bir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değişiklikte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dahi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molekülün yükü değişir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</p:spTree>
    <p:extLst>
      <p:ext uri="{BB962C8B-B14F-4D97-AF65-F5344CB8AC3E}">
        <p14:creationId xmlns:p14="http://schemas.microsoft.com/office/powerpoint/2010/main" val="2625934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Sonuç olarak protein molekülünün çevre ile etkileşimi dolayısıyla davranışı etkilenir.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iyonlaşabilen gruplar amino (NH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karboksil (-COOH)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grublarda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bulunmasına karşın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aminoasitlerde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arginin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tirozin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gibi)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uçlarında da iyonlaşabilecek gruplar bulunur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nedenlerle proteinler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polielektrolitler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kabul edilir.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proteinlerin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noktaları Çizelge 4.4’te verilmiştir.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</p:spTree>
    <p:extLst>
      <p:ext uri="{BB962C8B-B14F-4D97-AF65-F5344CB8AC3E}">
        <p14:creationId xmlns:p14="http://schemas.microsoft.com/office/powerpoint/2010/main" val="296932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/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4.4. Bazı Proteinlerin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Noktaları</a:t>
            </a:r>
          </a:p>
          <a:p>
            <a:pPr algn="just" rtl="0"/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  <p:graphicFrame>
        <p:nvGraphicFramePr>
          <p:cNvPr id="5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253384"/>
              </p:ext>
            </p:extLst>
          </p:nvPr>
        </p:nvGraphicFramePr>
        <p:xfrm>
          <a:off x="677332" y="1995547"/>
          <a:ext cx="9531193" cy="2590524"/>
        </p:xfrm>
        <a:graphic>
          <a:graphicData uri="http://schemas.openxmlformats.org/drawingml/2006/table">
            <a:tbl>
              <a:tblPr/>
              <a:tblGrid>
                <a:gridCol w="2830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2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6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26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8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i="1" dirty="0">
                          <a:latin typeface="Sylfaen"/>
                          <a:ea typeface="Times New Roman"/>
                          <a:cs typeface="Sylfaen"/>
                        </a:rPr>
                        <a:t>Protein çeşidi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i="1" dirty="0" err="1">
                          <a:latin typeface="Sylfaen"/>
                          <a:ea typeface="Times New Roman"/>
                          <a:cs typeface="Sylfaen"/>
                        </a:rPr>
                        <a:t>İzoelektrik</a:t>
                      </a:r>
                      <a:r>
                        <a:rPr lang="tr-TR" sz="2200" i="1" dirty="0">
                          <a:latin typeface="Sylfaen"/>
                          <a:ea typeface="Times New Roman"/>
                          <a:cs typeface="Sylfaen"/>
                        </a:rPr>
                        <a:t> nokta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i="1" dirty="0">
                          <a:latin typeface="Sylfaen"/>
                          <a:ea typeface="Times New Roman"/>
                          <a:cs typeface="Sylfaen"/>
                        </a:rPr>
                        <a:t>Protein çeşidi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200" i="1" dirty="0" err="1">
                          <a:latin typeface="Sylfaen"/>
                          <a:ea typeface="Times New Roman"/>
                          <a:cs typeface="Sylfaen"/>
                        </a:rPr>
                        <a:t>İzoelektrik</a:t>
                      </a:r>
                      <a:r>
                        <a:rPr lang="tr-TR" sz="2200" i="1" dirty="0">
                          <a:latin typeface="Sylfaen"/>
                          <a:ea typeface="Times New Roman"/>
                          <a:cs typeface="Sylfaen"/>
                        </a:rPr>
                        <a:t> nokta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8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Yumurta </a:t>
                      </a:r>
                      <a:r>
                        <a:rPr lang="tr-TR" sz="2200" dirty="0" err="1">
                          <a:latin typeface="Sylfaen"/>
                          <a:ea typeface="Times New Roman"/>
                          <a:cs typeface="Sylfaen"/>
                        </a:rPr>
                        <a:t>albumini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4,8-4,9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latin typeface="Sylfaen"/>
                          <a:ea typeface="Times New Roman"/>
                          <a:cs typeface="Sylfaen"/>
                        </a:rPr>
                        <a:t>Albumin</a:t>
                      </a: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 (tahıl)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5,8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921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Serum </a:t>
                      </a:r>
                      <a:r>
                        <a:rPr lang="tr-TR" sz="2200" dirty="0" err="1">
                          <a:latin typeface="Sylfaen"/>
                          <a:ea typeface="Times New Roman"/>
                          <a:cs typeface="Sylfaen"/>
                        </a:rPr>
                        <a:t>albumini</a:t>
                      </a: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 (sığır)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4,3-4,9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latin typeface="Sylfaen"/>
                          <a:ea typeface="Times New Roman"/>
                          <a:cs typeface="Sylfaen"/>
                        </a:rPr>
                        <a:t>Gliadin</a:t>
                      </a: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 (buğday)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6,5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8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Jelatin (dana)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4,8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latin typeface="Sylfaen"/>
                          <a:ea typeface="Times New Roman"/>
                          <a:cs typeface="Sylfaen"/>
                        </a:rPr>
                        <a:t>Edestin</a:t>
                      </a: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 (kenevir)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5,5-6,0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8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α-Kazein (İnek sütü)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4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İnsülin (sığır)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5,3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8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β-Kazein (İnek sütü)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4,5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latin typeface="Sylfaen"/>
                          <a:ea typeface="Times New Roman"/>
                          <a:cs typeface="Sylfaen"/>
                        </a:rPr>
                        <a:t>Tripsin</a:t>
                      </a: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 (sığır)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5,0-8,0 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87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latin typeface="Sylfaen"/>
                          <a:ea typeface="Times New Roman"/>
                          <a:cs typeface="Sylfaen"/>
                        </a:rPr>
                        <a:t>Globin</a:t>
                      </a: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 (insan)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dirty="0">
                          <a:latin typeface="Sylfaen"/>
                          <a:ea typeface="Times New Roman"/>
                          <a:cs typeface="Sylfaen"/>
                        </a:rPr>
                        <a:t>7,5</a:t>
                      </a:r>
                      <a:endParaRPr lang="tr-TR" sz="22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endParaRPr lang="tr-TR" sz="2200" dirty="0">
                        <a:latin typeface="Sylfaen"/>
                        <a:ea typeface="Times New Roman"/>
                        <a:cs typeface="Sylfae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200" dirty="0">
                        <a:latin typeface="Sylfaen"/>
                        <a:ea typeface="Times New Roman"/>
                        <a:cs typeface="Sylfae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707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asitler, α karbonlarındaki amino (H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N-) ve karboksil (-COOH) grupları ile reaksiyona girerek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bağlarını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bağları, -CO-NH-) oluştururlar.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890" y="2979174"/>
            <a:ext cx="7804052" cy="353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38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oluşumunda bir amino asidin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grubundan –OH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diğer amino asidin 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grubundan H ayrılır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 şeklinde).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bağı </a:t>
            </a:r>
            <a:r>
              <a:rPr lang="tr-TR" altLang="ar-SY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kovalent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bağdır.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Oluşan zincire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bu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 bileşiklerine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denilir.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serbest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grubu taşıyan amino asitlerin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türevleri olarak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adlandırılır.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2991464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Böylece iki α-amino asit birleşirse reaksiyon ürünü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adını alır.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Aşağıda görüldüğü üzere,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zincirine amino asitlerin sadece α-karbonları, taşıdığı karboksil ve amino grupları ile girerler.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α-karbona bağlı olan R kalıntı kısmı ise zincirin dışında kalan yan çıkıntılar oluşturur.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4277530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bir ifade ile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insan organizması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açısından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önemlerine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göre de amino asitler sınıflandırılabilir.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organizması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α-amino asitlerden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kısmını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kendisi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sentez edebilir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α-amino asitler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sentezlenemez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Bunların günlük olarak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ile mutlaka alınması gereklidir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Fizyolojik Olarak Sınıflandırılması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1784034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504335"/>
            <a:ext cx="9497627" cy="4303612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1220669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oluşturduğu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bağları,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biüret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reaksiyonu ile ispatlanabilir.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bazik bir ortamda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CuSO</a:t>
            </a:r>
            <a:r>
              <a:rPr lang="tr-TR" altLang="ar-SY" sz="2600" baseline="-25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(bakır sülfat)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reaksiyona girdiğinde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mavi-menekşe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renk verir.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renk, farklı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bağlarında bulunan dört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 atomunun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Cu</a:t>
            </a:r>
            <a:r>
              <a:rPr lang="tr-TR" altLang="ar-SY" sz="2600" baseline="300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++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yaptığı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kompleks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sonucu oluşur.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Tüm proteinler bu reaksiyonu gösterir.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3401532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zincirinin zıt uçlarında serbest bir amino grubu ve yine serbest karboksil grubu bulunduğundan üçüncü bir α-amino asitle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peptidleşerek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tripeptidi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oluşturabilir.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prensibin ilerletilmesiyle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tetrapeptid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pentapeptid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devamında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oligopeptitler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polipeptitler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makropeptitler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(peptonlar) meydana gelir (Çizelge 4.5).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5-10 amino asitli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genel bir terimle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oligopeptidler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daha çok sayıda amino asit içerenlere ise </a:t>
            </a:r>
            <a:r>
              <a:rPr lang="tr-TR" altLang="ar-SY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denilir.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2782787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Yaklaşık olarak 100’ün üzerinde amino asitten oluşan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ise </a:t>
            </a:r>
            <a:r>
              <a:rPr lang="tr-TR" altLang="ar-SY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(peptonlar) veya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denilir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Bunlar amino asitlerin polimerleridir.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4.5. Proteinlerin Yapısı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  <p:graphicFrame>
        <p:nvGraphicFramePr>
          <p:cNvPr id="5" name="1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479493"/>
              </p:ext>
            </p:extLst>
          </p:nvPr>
        </p:nvGraphicFramePr>
        <p:xfrm>
          <a:off x="1439016" y="3753136"/>
          <a:ext cx="7543800" cy="2584452"/>
        </p:xfrm>
        <a:graphic>
          <a:graphicData uri="http://schemas.openxmlformats.org/drawingml/2006/table">
            <a:tbl>
              <a:tblPr/>
              <a:tblGrid>
                <a:gridCol w="386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4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i="1" dirty="0">
                          <a:latin typeface="Sylfaen"/>
                          <a:ea typeface="Times New Roman"/>
                          <a:cs typeface="Sylfaen"/>
                        </a:rPr>
                        <a:t>Proteinlerin Yapı Dereceleri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i="1">
                          <a:latin typeface="Sylfaen"/>
                          <a:ea typeface="Times New Roman"/>
                          <a:cs typeface="Sylfaen"/>
                        </a:rPr>
                        <a:t>Amino Asit Molekül Sayısı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782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latin typeface="Sylfaen"/>
                          <a:ea typeface="Times New Roman"/>
                          <a:cs typeface="Sylfaen"/>
                        </a:rPr>
                        <a:t>Dipeptidler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2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782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Tripeptidler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3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782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Tetrapeptidler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4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782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latin typeface="Sylfaen"/>
                          <a:ea typeface="Times New Roman"/>
                          <a:cs typeface="Sylfaen"/>
                        </a:rPr>
                        <a:t>Oligopeptidler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5–10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782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Polipeptidler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11–100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782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latin typeface="Sylfaen"/>
                          <a:ea typeface="Times New Roman"/>
                          <a:cs typeface="Sylfaen"/>
                        </a:rPr>
                        <a:t>Makropeptidler</a:t>
                      </a: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 (peptonlar)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&gt;100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481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5034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zincirlerini tek bağlar oluşturur.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iki amino asit arasındaki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bağında birbirine bağlanmış C-N atomları, tek bağ ile bağlı olmalarına rağmen, bağ etrafında bağımsız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rotasyon yapamazlar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karbonun çift bağlı oksijeni, C-N arası tek bağa da çift bağ karakteri kazandırır.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Tek bağ ile birbirine bağlı atomlar, bağları etrafında bağımsız rotasyon yapabilir.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683" y="1468079"/>
            <a:ext cx="2727728" cy="317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40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çift bağ içerenlerde ise bu şekilde rotasyonlar yapılamaz.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durumda tüm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 tek düzlemde durur.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Böylece, C-N atomlarının H ve O atomları da aynı düzlemde, ancak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ters yönde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yer almış olurlar.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616" y="4263362"/>
            <a:ext cx="4800600" cy="2219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186" y="3878826"/>
            <a:ext cx="2235172" cy="260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59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bir ifade ile bağı oluşturan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grubunun hidrojeni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grubunun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oksijeni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trans pozisyondadır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konfigürasyon mümkün olsa da tabiatta bulunan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proteinler daha ziyade trans konfigürasyondadır.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616" y="3990407"/>
            <a:ext cx="4800600" cy="2219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186" y="3878826"/>
            <a:ext cx="2235172" cy="260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6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 protein molekülünün bel kemiğini teşkil eder.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Hem moleküle giren amino asit sayısının, hem de moleküldeki diziliş şekillerinin değişmesi bir protein molekülü için sınırsız dizilim imkanı sağlar.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şekilde birbirinden çok farklı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proteinlerin oluşumu gerçekleşir.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tabiatta meydana gelen protein moleküllerinin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gelişi güzel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olduğu düşünülmemelidir.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2353333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Aksine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organizmaya özgü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belirli kurallar çerçevesinde, çeşitli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diziliş biçimleri vardır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Eğer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yapısında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tane farklı amino asit varsa,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tane diziliş ve dolayısıyla da izomer mümkün olmaktadır.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alaninden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oluşmuş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dipeptidin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glisil-alanin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alanil-glisin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iki izomeri olur.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Üç tane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farklı amino asit 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 şekilde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birleşebilir.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2385106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12 farklı amino asidi ve bunların dizilişinden 288 amino asit kalıntısı olan bir proteinin 1030 izomeri bulunur.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Polipeptidlerdeki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asitlerin dizilişlerinin bilinmesi önemlidir, fakat belirlenmesi oldukça zahmetli bir iştir.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yüzden de az sayıda ve oranda düşük molekül ağırlıklı bazı proteinler ile bazı önemli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incelenebilmiştir.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Birçok proteinin kendine özgü amino asit dizilimi son yıllarda aydınlatılabilmiştir.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3023338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amino asitler biyolojik bakımdan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eksojen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sentez edilemeyenler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 (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endojen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sentez edilebilenler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olarak ayrılırlar.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molekülündeki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 oranına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uygun olarak proteinlerin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değerliklerinden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söz edilir.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değerleri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analizi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hayvanlar üzerinde yapılan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deneylerle belirlenebilir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Fizyolojik Olarak Sınıflandırılması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26524720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amino grubu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içeren amino asit kalıntısının sonundaki –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eki yerine –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eki yazılarak ve diğer amino asidin adı aynı olacak şekilde 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isimlendirilir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(birinci amino asit)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alaninden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(ikinci amino asit) oluşmuş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dipeptidin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adı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glisil-alanin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serin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asitlerinden oluşmuş ise verilen sıra ile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-seril-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isimlendirmesi kullanılır.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sondaki amino asidin adı aynen yazılır.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10079233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sayıda amino asitten oluşmuş ise (n-1) adet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bağı içerir.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bir amino asidin kimyasal yapısı sebebiyle,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zincirinin bir yönü vardır.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İfade edildiği üzere,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zincirde bir amino ve bir karboksil  olarak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farklı serbest uç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amino grubu olan uç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ucu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(N ucu, N terminali) olarak adlandırılır ve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zincirinin başlangıcı olarak ele alınır.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2762148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sırası bu amino uç biriminden başlayarak yazılır.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zincirinin serbest bir karboksil grubuna sahip olan ucu ise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uç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(C ucu, C terminali) olarak adlandırılır.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Proteinler,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zincirinden oluştuğu gibi çok sayıda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zincirinden de oluşabilir.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1156828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myoglobin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tek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zincirinden oluşurken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hemoglobin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(dört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zincirli) gibi bazıları da birbirinin aynı veya farklı olan iki veya daha fazla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polipeptidlerden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oluşabilir.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 molekülünün kalıntıları, aşağıda görüldüğü gibi yan zincirleri oluştururlar.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</p:spTree>
    <p:extLst>
      <p:ext uri="{BB962C8B-B14F-4D97-AF65-F5344CB8AC3E}">
        <p14:creationId xmlns:p14="http://schemas.microsoft.com/office/powerpoint/2010/main" val="1539136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bir ifade ile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peptidlerde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proteinlerde temel yapıyı oluşturan NH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………COOH sıralanışında bazı yan zincirler bulunabilmektedir.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zincirler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fiziksel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özelliklerini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ölçüde belirler.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Kimyasal Yapısı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165" y="4338282"/>
            <a:ext cx="84201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09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diğer gıda bileşenlerine benzer olarak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proteinler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proteinler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sınıflandırılabilir.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konfigürasyonlarına göre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fibröz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globüler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 olarak ikiye ayrılabilirler.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Fibröz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çözünmezler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çubuk şeklindeki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Makroskobik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lifler oluştururlar,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 lifler doğrultusunda paraleldirler. 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3021420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 yapısı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globüler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proteinlerden daha basittir.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Fibröz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proteinlere kemiklerde bulunan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kollajen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saç, tüy, deri, boynuz, tırnakta bulunan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kreatin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bağ dokuda bulunan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elastin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ipek fibrini örnek olarak verilebilir.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Globüler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 hemen hemen yuvarlak yapıdadırlar.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zincirlerinde ya kısmi ya da tamamen bir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helezonlaşma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sözkonusudur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Antikorlar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hemoglobin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hormonlar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vb.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globüler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1261947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yapıları bakımından ise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basit proteinler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homoproteinler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 proteinler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olarak iki gruba ayrılabilirler.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Basit proteinler sadece esas yapı taşları olan amino asitlerinden oluşmaktadır.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Basit 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albuminler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globulinler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prolaminler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gliadinler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glutelinler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skleroproteinler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histonlar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protaminler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şeklinde gruplara ayrılırlar.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2376412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Basit proteinler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çözünürlük bakımından 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çözünen basit 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globüler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çözünmeyen basit 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fibröz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skleroproteinler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olarak iki alt gruba ayrılırlar.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 proteinler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 terimi de kullanılmakta olup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yanında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veya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inorganik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 taşlarını (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içerirler.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inorganik asitler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karbonhidratlar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renk maddeleri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 yer alabilir.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38518681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grubun kimyasal yapısı temel alınarak bileşik proteinler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fosfoproteidler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nükleoproteidler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glikoproteidler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kromoproteidler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lipoproteidler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vb. şeklinde sınıflandırılabilir.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bileşik proteinlerin içerdikleri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fosforik asit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fosfolipid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yağ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kolesterol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RNA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galaktoz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mannoz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pigmentler ve Fe vb. elementler olabilir.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333808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olan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değeri yüksek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proteinlerdir, kazein ve birçok hayvansal proteinler böyledir.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 olanlar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ise biyolojik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değeri düşük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proteinlerdir,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proteinler gibi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bu bitkisel ağırlıklı bir beslenme ile protein ihtiyacı karşılanamaz demek değildir.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Değişik kombinasyonlar ile hazırlanmış bir öğünde vejetaryenler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asitlerin çoğunluğunu alabilir.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Fizyolojik Olarak Sınıflandırılması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1966711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fonksiyonel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teknolojik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</a:t>
            </a:r>
          </a:p>
          <a:p>
            <a:pPr lvl="1"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emülsiyon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stabilitesi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kapasitesi, </a:t>
            </a:r>
          </a:p>
          <a:p>
            <a:pPr lvl="1"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 ve yağ bağlama kapasitesi, </a:t>
            </a:r>
          </a:p>
          <a:p>
            <a:pPr lvl="1"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köpük oluşturma, </a:t>
            </a:r>
          </a:p>
          <a:p>
            <a:pPr lvl="1"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jel kuvveti, </a:t>
            </a:r>
          </a:p>
          <a:p>
            <a:pPr lvl="1"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çözünürlük vb. kriterlerin belirlenmesi ile ortaya konulur.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3842228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biyolojik işlevlerde çok fazla çeşitlilik gösterirler.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işlevsel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(fonksiyonel) özelliklerine göre şöyle sınıflandırılabilirler;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katalitik proteinler (enzimler),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yapısal proteinler (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kollojen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kreatin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elastin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düzenleyici proteinler (hormonlar),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taşıyıcı proteinler (hemoglobin,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myoglobin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transferrin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antikorlar,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depo proteinleri (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ovalbumin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kazein,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gliadin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koruyucu proteinler (toksinler, alerjenler), </a:t>
            </a:r>
          </a:p>
          <a:p>
            <a:pPr lvl="1" algn="just" rtl="0">
              <a:spcBef>
                <a:spcPts val="600"/>
              </a:spcBef>
            </a:pP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kontraktil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(kasılma, hareket) proteinler (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myosin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aktin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8848200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/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Şekil 4.2’de özet olarak verilmiştir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850" y="1721225"/>
            <a:ext cx="9017291" cy="485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992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/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2" y="928048"/>
            <a:ext cx="9067168" cy="542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3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/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492"/>
          <a:stretch/>
        </p:blipFill>
        <p:spPr>
          <a:xfrm>
            <a:off x="677332" y="928048"/>
            <a:ext cx="9067168" cy="533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666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/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2" y="928047"/>
            <a:ext cx="9098506" cy="436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731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/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2" y="928048"/>
            <a:ext cx="9067168" cy="537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53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makromoleküllerden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meydana geldiği için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nisbi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yüksek molekül ağırlığına sahiptirler (Çizelge 4.8).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molekül ağırlıkları çeşidine göre değişmektedir.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molekül ağırlığı 12000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dalton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olan büyük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polipeptitlerdir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Moleküler yapının büyüklüğü sebebiyle proteinler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kolloidal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özellik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gösterirler. 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</p:spTree>
    <p:extLst>
      <p:ext uri="{BB962C8B-B14F-4D97-AF65-F5344CB8AC3E}">
        <p14:creationId xmlns:p14="http://schemas.microsoft.com/office/powerpoint/2010/main" val="10541924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/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4.8. Bazı Proteinlerin Molekül Ağırlıkları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Sınıflandırılması </a:t>
            </a:r>
          </a:p>
        </p:txBody>
      </p:sp>
      <p:graphicFrame>
        <p:nvGraphicFramePr>
          <p:cNvPr id="5" name="2 Tablo"/>
          <p:cNvGraphicFramePr>
            <a:graphicFrameLocks noGrp="1"/>
          </p:cNvGraphicFramePr>
          <p:nvPr>
            <p:extLst/>
          </p:nvPr>
        </p:nvGraphicFramePr>
        <p:xfrm>
          <a:off x="677332" y="1771935"/>
          <a:ext cx="8610600" cy="3048000"/>
        </p:xfrm>
        <a:graphic>
          <a:graphicData uri="http://schemas.openxmlformats.org/drawingml/2006/table">
            <a:tbl>
              <a:tblPr/>
              <a:tblGrid>
                <a:gridCol w="2639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8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7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Proteinler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Molekül Ağırlıkları,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dalton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Proteinler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Molekül Ağırlıkları,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dalton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İnsulin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  <a:ea typeface="Times New Roman" pitchFamily="18" charset="0"/>
                        <a:cs typeface="Sylfae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333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   6 000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β-laktoglobulin (sığır)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397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25500" algn="l"/>
                        </a:tabLst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35 400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Laktoalbumin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333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 17 400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Hemoglobin (insan)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397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25500" algn="l"/>
                        </a:tabLst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64 000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Tripsin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333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 24 000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Katalaz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397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25500" algn="l"/>
                        </a:tabLst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250 000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Pepsin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333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 35 500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Üreaz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397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25500" algn="l"/>
                        </a:tabLst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480 000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Ribonükleaz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333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 12 700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Miyosin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397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25500" algn="l"/>
                        </a:tabLst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620 000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Yumurta albümini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333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 44 000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Glutamat dehidrojenaz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397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25500" algn="l"/>
                        </a:tabLst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1 000 000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Serum albümini (sığır)</a:t>
                      </a: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333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  68 900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Titin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397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25500" algn="l"/>
                        </a:tabLst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  <a:ea typeface="Times New Roman" pitchFamily="18" charset="0"/>
                          <a:cs typeface="Sylfaen" pitchFamily="18" charset="0"/>
                        </a:rPr>
                        <a:t>3 000 000</a:t>
                      </a: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819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en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uygunu hayvansal proteinlerle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proteinleri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birlikte alarak proteinlerin biyolojik değerlerini daha 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arttırmaktır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patates ve yumurta karışımının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değeri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yumurta proteininden daha yüksektir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terimi, amino asitlerin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metabolizmadaki önemini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göstermez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Fizyolojik Olarak Sınıflandırılması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1878783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yapıldığından,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amino asitlerin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azot dengesi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büyümedeki görevlerini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tamamlamak üzere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dışarıdan alınması gerektiğini gösterir.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Gerçekten de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olmayanlardan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biri, örneğin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trozin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aspartik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gibi amino asitler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yapılmasa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insan metabolizmasında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ciddi bozukluklar olur.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fizyolojik olarak sınıflandırılmaları Çizelge 4.3’te verilmiştir.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Fizyolojik Olarak Sınıflandırılması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325979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Fizyolojik Olarak Sınıflandırılması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77863" y="719480"/>
            <a:ext cx="9066212" cy="606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7675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indent="0" algn="just" rtl="0" eaLnBrk="1" hangingPunct="1">
              <a:buNone/>
            </a:pP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Çizelge 4.3. Amino Asitlerin Fizyolojik Olarak Sınıflandırılması </a:t>
            </a:r>
            <a:r>
              <a:rPr lang="tr-TR" altLang="ar-SY" sz="2000" b="0" baseline="30000" dirty="0">
                <a:ea typeface="Times New Roman" panose="02020603050405020304" pitchFamily="18" charset="0"/>
                <a:cs typeface="Sylfaen" panose="010A0502050306030303" pitchFamily="18" charset="0"/>
              </a:rPr>
              <a:t>12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r>
              <a:rPr lang="tr-TR" altLang="ar-SY" sz="2000" b="0" i="1" dirty="0" err="1"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000" b="0" i="1" dirty="0">
                <a:ea typeface="Times New Roman" panose="02020603050405020304" pitchFamily="18" charset="0"/>
                <a:cs typeface="Sylfaen" panose="010A0502050306030303" pitchFamily="18" charset="0"/>
              </a:rPr>
              <a:t> aminoasitler		         </a:t>
            </a:r>
            <a:r>
              <a:rPr lang="tr-TR" altLang="ar-SY" sz="2000" b="0" i="1" dirty="0" err="1"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ar-SY" sz="2000" b="0" i="1" dirty="0">
                <a:ea typeface="Times New Roman" panose="02020603050405020304" pitchFamily="18" charset="0"/>
                <a:cs typeface="Sylfaen" panose="010A0502050306030303" pitchFamily="18" charset="0"/>
              </a:rPr>
              <a:t> olmayan aminoasitler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Valin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glikokol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Lösin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Alanin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İzolösin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Norlösin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Lisin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							Serin</a:t>
            </a: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Metionin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Sistein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Treonin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Aspartik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asit</a:t>
            </a: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Fenilalanin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Glutamatik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asit</a:t>
            </a: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Triptofan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glutamik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asit</a:t>
            </a: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Arginin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*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Trozin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Histidin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*						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Prolin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indent="0" algn="just" rtl="0">
              <a:buNone/>
            </a:pP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* Büyüme çağında 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esansiyeldir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677334" y="1625600"/>
            <a:ext cx="3512529" cy="4570484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4189863" y="1625600"/>
            <a:ext cx="3952651" cy="4570484"/>
          </a:xfrm>
          <a:prstGeom prst="rect">
            <a:avLst/>
          </a:prstGeom>
          <a:solidFill>
            <a:schemeClr val="accent4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677334" y="1153886"/>
            <a:ext cx="3512529" cy="471714"/>
          </a:xfrm>
          <a:prstGeom prst="rect">
            <a:avLst/>
          </a:prstGeom>
          <a:solidFill>
            <a:schemeClr val="accent2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4189863" y="1153886"/>
            <a:ext cx="3952651" cy="471714"/>
          </a:xfrm>
          <a:prstGeom prst="rect">
            <a:avLst/>
          </a:prstGeom>
          <a:solidFill>
            <a:schemeClr val="accent5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677334" y="692191"/>
            <a:ext cx="7465180" cy="471714"/>
          </a:xfrm>
          <a:prstGeom prst="rect">
            <a:avLst/>
          </a:prstGeom>
          <a:solidFill>
            <a:schemeClr val="accent6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750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 yapılarında hem amino grubu (NH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hem de karboksil grubu (-COOH) içerdiklerinden sulu çözeltilerinde çözeltinin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değerine (H</a:t>
            </a:r>
            <a:r>
              <a:rPr lang="tr-TR" altLang="ar-SY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iyonu konsantrasyonuna) bağlı olarak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veya baz özelliği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amfoter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özellik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gösterirler.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 molekülü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alkali ortamda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grubundan bir proton (H</a:t>
            </a:r>
            <a:r>
              <a:rPr lang="tr-TR" altLang="ar-SY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iyonu formunda) verir ve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anyonlaşır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bazik özellik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gösterir).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796" y="4627480"/>
            <a:ext cx="3366446" cy="205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75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ortamda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 molekülündeki amino grubu bir proton alır (H</a:t>
            </a:r>
            <a:r>
              <a:rPr lang="tr-TR" altLang="ar-SY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iyonu formunda) ve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katyonlaşır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özellik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gösterir).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Asidik ve bazik niteliklerinin yaklaşık olarak eşit olması nedeniyle,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 sulu çözeltilerinde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reaksiyon verirler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Asitlerde </a:t>
            </a:r>
            <a:r>
              <a:rPr lang="tr-TR" altLang="ar-SY" sz="3000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433" y="2156346"/>
            <a:ext cx="3042966" cy="20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57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7208</TotalTime>
  <Words>2308</Words>
  <Application>Microsoft Office PowerPoint</Application>
  <PresentationFormat>Widescreen</PresentationFormat>
  <Paragraphs>279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Gıda Kimyası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1609</cp:revision>
  <dcterms:created xsi:type="dcterms:W3CDTF">2015-08-26T18:55:07Z</dcterms:created>
  <dcterms:modified xsi:type="dcterms:W3CDTF">2016-12-27T12:07:19Z</dcterms:modified>
</cp:coreProperties>
</file>