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9"/>
  </p:notesMasterIdLst>
  <p:sldIdLst>
    <p:sldId id="256" r:id="rId2"/>
    <p:sldId id="416" r:id="rId3"/>
    <p:sldId id="448" r:id="rId4"/>
    <p:sldId id="449" r:id="rId5"/>
    <p:sldId id="488" r:id="rId6"/>
    <p:sldId id="450" r:id="rId7"/>
    <p:sldId id="451" r:id="rId8"/>
    <p:sldId id="452" r:id="rId9"/>
    <p:sldId id="453" r:id="rId10"/>
    <p:sldId id="454" r:id="rId11"/>
    <p:sldId id="489" r:id="rId12"/>
    <p:sldId id="455" r:id="rId13"/>
    <p:sldId id="456" r:id="rId14"/>
    <p:sldId id="457" r:id="rId15"/>
    <p:sldId id="458" r:id="rId16"/>
    <p:sldId id="459" r:id="rId17"/>
    <p:sldId id="490" r:id="rId18"/>
    <p:sldId id="460" r:id="rId19"/>
    <p:sldId id="461" r:id="rId20"/>
    <p:sldId id="462" r:id="rId21"/>
    <p:sldId id="463" r:id="rId22"/>
    <p:sldId id="464" r:id="rId23"/>
    <p:sldId id="465" r:id="rId24"/>
    <p:sldId id="491" r:id="rId25"/>
    <p:sldId id="466" r:id="rId26"/>
    <p:sldId id="467" r:id="rId27"/>
    <p:sldId id="468" r:id="rId28"/>
    <p:sldId id="469" r:id="rId29"/>
    <p:sldId id="470" r:id="rId30"/>
    <p:sldId id="471" r:id="rId31"/>
    <p:sldId id="472" r:id="rId32"/>
    <p:sldId id="473" r:id="rId33"/>
    <p:sldId id="474" r:id="rId34"/>
    <p:sldId id="475" r:id="rId35"/>
    <p:sldId id="476" r:id="rId36"/>
    <p:sldId id="477" r:id="rId37"/>
    <p:sldId id="478" r:id="rId38"/>
    <p:sldId id="479" r:id="rId39"/>
    <p:sldId id="480" r:id="rId40"/>
    <p:sldId id="492" r:id="rId41"/>
    <p:sldId id="481" r:id="rId42"/>
    <p:sldId id="482" r:id="rId43"/>
    <p:sldId id="483" r:id="rId44"/>
    <p:sldId id="485" r:id="rId45"/>
    <p:sldId id="486" r:id="rId46"/>
    <p:sldId id="487" r:id="rId47"/>
    <p:sldId id="484" r:id="rId48"/>
  </p:sldIdLst>
  <p:sldSz cx="12192000" cy="6858000"/>
  <p:notesSz cx="6858000" cy="9144000"/>
  <p:defaultTextStyle>
    <a:defPPr>
      <a:defRPr lang="ar-SY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rhan alfin" initials="fa" lastIdx="6" clrIdx="0">
    <p:extLst>
      <p:ext uri="{19B8F6BF-5375-455C-9EA6-DF929625EA0E}">
        <p15:presenceInfo xmlns:p15="http://schemas.microsoft.com/office/powerpoint/2012/main" userId="91dc2095d250db6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CEF5"/>
    <a:srgbClr val="C5F0FF"/>
    <a:srgbClr val="5BD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00" autoAdjust="0"/>
    <p:restoredTop sz="94660" autoAdjust="0"/>
  </p:normalViewPr>
  <p:slideViewPr>
    <p:cSldViewPr snapToGrid="0">
      <p:cViewPr varScale="1">
        <p:scale>
          <a:sx n="65" d="100"/>
          <a:sy n="65" d="100"/>
        </p:scale>
        <p:origin x="738" y="54"/>
      </p:cViewPr>
      <p:guideLst/>
    </p:cSldViewPr>
  </p:slideViewPr>
  <p:outlineViewPr>
    <p:cViewPr>
      <p:scale>
        <a:sx n="33" d="100"/>
        <a:sy n="33" d="100"/>
      </p:scale>
      <p:origin x="0" y="-1842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2816BD2-402B-4EFA-BD96-D2808A0578D2}" type="datetimeFigureOut">
              <a:rPr lang="ar-SY" smtClean="0"/>
              <a:t>21/03/1438</a:t>
            </a:fld>
            <a:endParaRPr lang="ar-S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5D620B2-9478-40E1-8679-BD437D772452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113649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21/03/1438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078502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21/03/1438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817925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21/03/1438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6363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21/03/1438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311360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21/03/1438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11796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21/03/1438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8953122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21/03/1438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8671473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21/03/1438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797024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21/03/1438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331554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21/03/1438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036478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21/03/1438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797358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21/03/1438</a:t>
            </a:fld>
            <a:endParaRPr lang="ar-S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19881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21/03/1438</a:t>
            </a:fld>
            <a:endParaRPr lang="ar-S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841070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21/03/1438</a:t>
            </a:fld>
            <a:endParaRPr lang="ar-S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385984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21/03/1438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795551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21/03/1438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898497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D1000-7B15-45B2-AFC5-E21D9FF31274}" type="datetimeFigureOut">
              <a:rPr lang="ar-SY" smtClean="0"/>
              <a:t>21/03/1438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221788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muhmim.avrasya.edu.tr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 rtl="0"/>
            <a:r>
              <a:rPr lang="tr-TR" dirty="0"/>
              <a:t>Gıda Kimyası</a:t>
            </a:r>
            <a:endParaRPr lang="ar-S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l" rtl="0"/>
            <a:r>
              <a:rPr lang="tr-TR" dirty="0">
                <a:hlinkClick r:id="rId2"/>
              </a:rPr>
              <a:t>Mühendislik Mimarlık Fakültesi </a:t>
            </a:r>
            <a:endParaRPr lang="tr-TR" dirty="0"/>
          </a:p>
          <a:p>
            <a:pPr algn="l" rtl="0"/>
            <a:r>
              <a:rPr lang="tr-TR" dirty="0"/>
              <a:t>Gıda Mühendisliği Bölümü</a:t>
            </a:r>
          </a:p>
          <a:p>
            <a:pPr algn="l" rtl="0"/>
            <a:r>
              <a:rPr lang="tr-TR" dirty="0"/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972" y="12996"/>
            <a:ext cx="2143125" cy="2143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0825" y="2404534"/>
            <a:ext cx="5306942" cy="318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55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genetik bilgilerin 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ifadelendiği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moleküler araçlardır.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Sudan sonra insan vücudunun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toplam ağırlığının en büyük kısmını proteinler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oluşturmaktadır.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İnsan vücudunda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 az 5000 farklı protein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sentezinin yapıldığı tahmin edilmektedir.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Giriş</a:t>
            </a:r>
            <a:endParaRPr lang="tr-TR" altLang="tr-TR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7620" y="1338548"/>
            <a:ext cx="2408530" cy="349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672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 maddelerinde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çeşit,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8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miktar,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8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kimyasal yapı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altLang="ar-SY" sz="28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kalite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açısından oldukça farklılıklar gösteren proteinler bulunmaktadır.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Biyolojik değeri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yüksek proteinler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beslenmede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tercih edilir.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Giriş</a:t>
            </a:r>
            <a:endParaRPr lang="tr-TR" altLang="tr-TR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184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Tüm canlı organizmalar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ürünleri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içermektedir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Bunun sonucu olarak proteinler az veya çok miktarlarda tüm hayvansal ve bitkisel gıdalarda bulunurlar (Çizelge 4.1).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Fakat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hazırlanması ve işlenmesi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sırasında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ayrıldığı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çay, rafine şeker, bitkisel rafine yağlar gibi bazı gıdalar istisna teşkil ederler.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Gıdalarda Proteinlerin Varlığı</a:t>
            </a:r>
          </a:p>
        </p:txBody>
      </p:sp>
    </p:spTree>
    <p:extLst>
      <p:ext uri="{BB962C8B-B14F-4D97-AF65-F5344CB8AC3E}">
        <p14:creationId xmlns:p14="http://schemas.microsoft.com/office/powerpoint/2010/main" val="12946148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Çizelge 4.1’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Gıdalarda Proteinlerin Varlığı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002" y="1844296"/>
            <a:ext cx="8382000" cy="47339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92002" y="2264229"/>
            <a:ext cx="8382000" cy="2206171"/>
          </a:xfrm>
          <a:prstGeom prst="rect">
            <a:avLst/>
          </a:prstGeom>
          <a:solidFill>
            <a:schemeClr val="accent4">
              <a:alpha val="1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 dirty="0"/>
          </a:p>
        </p:txBody>
      </p:sp>
      <p:sp>
        <p:nvSpPr>
          <p:cNvPr id="6" name="Rectangle 5"/>
          <p:cNvSpPr/>
          <p:nvPr/>
        </p:nvSpPr>
        <p:spPr>
          <a:xfrm>
            <a:off x="892001" y="4470400"/>
            <a:ext cx="8382000" cy="2107821"/>
          </a:xfrm>
          <a:prstGeom prst="rect">
            <a:avLst/>
          </a:prstGeom>
          <a:solidFill>
            <a:schemeClr val="accent2">
              <a:alpha val="1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892001" y="1806106"/>
            <a:ext cx="8382000" cy="458124"/>
          </a:xfrm>
          <a:prstGeom prst="rect">
            <a:avLst/>
          </a:prstGeom>
          <a:solidFill>
            <a:srgbClr val="00B0F0">
              <a:alpha val="1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55400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Çizelge 4.1’de görüldüğü gibi protein oranları gıdalara göre farklılık göstermektedir.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içeriğine uygun olarak gıdalar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iki gruba ayrılabilir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;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içeriği bakımından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zengin gıdalar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(fındık, peynir, et, soya fasulyesi vb.)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içeriği bakımından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fakir gıdalar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(meyve, sebze vb.)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Gıdalarda Proteinlerin Varlığı</a:t>
            </a:r>
          </a:p>
        </p:txBody>
      </p:sp>
    </p:spTree>
    <p:extLst>
      <p:ext uri="{BB962C8B-B14F-4D97-AF65-F5344CB8AC3E}">
        <p14:creationId xmlns:p14="http://schemas.microsoft.com/office/powerpoint/2010/main" val="3623125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Proteinler,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nisbi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olarak çok yüksek molekül ağırlığına sahip organik maddelerdir.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Çok karışık ve değişik özelliklerde olmalarına rağmen, birer basit bileşik olan birçok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</a:t>
            </a:r>
            <a:r>
              <a:rPr lang="tr-TR" altLang="ar-SY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asitin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peptid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amid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bağları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ile bağlanmalarından oluşurlar.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Dolayısıyla tüm proteinlerin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yapı taşları amino asitlerdir.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 Kimyasal Yapısı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6502" y="5234085"/>
            <a:ext cx="2447500" cy="1490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8895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proteinler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ayrıca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olmayan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bileşikleri </a:t>
            </a:r>
            <a:r>
              <a:rPr lang="tr-TR" altLang="ar-SY" sz="28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 içerirler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Bunlar 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prostetik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grup olarak ifade edilir.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Böyle proteinler literatürde 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proteidler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olarak tanınmışlardır.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Sadece amino asitlerden oluşmuş olanlar protein olarak ifade edilmişlerdir.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 Kimyasal Yapısı</a:t>
            </a:r>
          </a:p>
        </p:txBody>
      </p:sp>
    </p:spTree>
    <p:extLst>
      <p:ext uri="{BB962C8B-B14F-4D97-AF65-F5344CB8AC3E}">
        <p14:creationId xmlns:p14="http://schemas.microsoft.com/office/powerpoint/2010/main" val="17603897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özelliklerini anlayabilmek için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özelliklerinin iyi bilinmesi gereklidir.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asitler, 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monokarboksilli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organik asitlerin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karbon zincirindeki metil grubu hidrojenlerinden birinin yerine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 (NH</a:t>
            </a:r>
            <a:r>
              <a:rPr lang="tr-TR" altLang="ar-SY" sz="2800" baseline="-250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grubunun gelmesiyle meydana gelmiş organik bileşiklerdir.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 Kimyasal Yapısı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4500" y="2387646"/>
            <a:ext cx="2447500" cy="1490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4138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Tabiatta meydana gelen amino asitlerde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grubu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daima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karboksil grubunun bitişiğinde bulunan α-karbon atomuna bağlandığından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α-amino asit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ismini alırlar.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α-amino asitler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karboksil ve amino grubu aynı karbon atomuna bağlı amino asitlerdir.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Proteinlerde yapısında </a:t>
            </a:r>
            <a:r>
              <a:rPr lang="tr-TR" altLang="ar-SY" sz="28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sadece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</a:t>
            </a:r>
            <a:r>
              <a:rPr lang="tr-TR" altLang="ar-SY" sz="28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 bulunur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 Kimyasal Yapısı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4500" y="2387646"/>
            <a:ext cx="2447500" cy="1490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5430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Tabiatta az sayıda diğer amino asitler bulunur.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peptitlerde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β-amino asitler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bulunmuştur (örneğin β-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alanin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).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α-amino asitler birbirlerinden farklı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 grupları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(amino asitlerdeki değişken grup) ile ayrılırlar.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 grubu </a:t>
            </a:r>
            <a:r>
              <a:rPr lang="tr-TR" altLang="ar-SY" sz="28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hidrojen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uzun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 da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kısa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8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düz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 da </a:t>
            </a:r>
            <a:r>
              <a:rPr lang="tr-TR" altLang="ar-SY" sz="28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dallanmış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zincirli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alifatik grup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8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aromatik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800" dirty="0" err="1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heterosiklik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 da 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pirolidon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halka olabilir.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 Kimyasal Yapısı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2994" y="2724492"/>
            <a:ext cx="2679290" cy="1631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120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tüm hayati olayların gerçek temeli olarak çok büyük fizyolojik öneme sahip olan gıda bileşenleridir.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kelimesi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birinci derecede önemli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ilk önce gelen, üstün anlamındaki 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proteios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kelimesinden kaynaklanmıştır.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Latince karşılığı yaşayan varlıklar için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elzem azotlu öğedir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Giriş</a:t>
            </a:r>
            <a:endParaRPr lang="tr-TR" altLang="tr-TR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4500" y="1"/>
            <a:ext cx="2447500" cy="157175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0360552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NH</a:t>
            </a:r>
            <a:r>
              <a:rPr lang="tr-TR" altLang="ar-SY" sz="2800" baseline="-250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grubu baz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COOH grubu ise asit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özelliği gösterir.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Bunun sonucu olarak amino asitler 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amfoterdir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Başka bir ifade ile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hem asit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hem de bazlarla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reaksiyon verirler.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 amino asit genel olarak şöyle gösterilebilir;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 Kimyasal Yapısı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2994" y="2724492"/>
            <a:ext cx="2679290" cy="1631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4997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Glisin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glikokol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amino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asiti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en basit yapıya sahiptir.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 grubu sadece H içerir.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Bugüne kadar proteinlerin yapısında yaklaşık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20 amino asit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belirlenmiştir.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işlevlerinin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çok olması 20 amino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asitin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farklı sayıda ve düzende sıralanmasından kaynaklanmaktadır.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Fakat hiçbir protein yapısında 20 amino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asitin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hepsini içermez.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 Kimyasal Yapısı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5731" y="928048"/>
            <a:ext cx="259080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3518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yapısına hiç girmeyen, ancak tabiatta doğal olarak bulunan veya bazı reaksiyonların ara ürünleri olarak meydana gelen yaklaşık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150 amino asit veya amino asit benzeri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bileşiğin varlığı belirlenmiştir.</a:t>
            </a:r>
          </a:p>
          <a:p>
            <a:pPr algn="just" rtl="0">
              <a:lnSpc>
                <a:spcPct val="160000"/>
              </a:lnSpc>
              <a:spcBef>
                <a:spcPts val="600"/>
              </a:spcBef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 çoğu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 amino grubu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ile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 karboksil grubu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taşır ve genellikle </a:t>
            </a:r>
            <a:r>
              <a:rPr lang="tr-TR" altLang="ar-SY" sz="2800" dirty="0" err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nötral</a:t>
            </a:r>
            <a:r>
              <a:rPr lang="tr-TR" altLang="ar-SY" sz="28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amino asitler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adını alırlar. </a:t>
            </a:r>
          </a:p>
          <a:p>
            <a:pPr algn="just" rtl="0">
              <a:lnSpc>
                <a:spcPct val="160000"/>
              </a:lnSpc>
              <a:spcBef>
                <a:spcPts val="600"/>
              </a:spcBef>
            </a:pP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Bazıları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ise molekülde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ikinci bir amino grubu taşır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bazik özellik gösterirler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 Kimyasal Yapısı</a:t>
            </a:r>
          </a:p>
        </p:txBody>
      </p:sp>
    </p:spTree>
    <p:extLst>
      <p:ext uri="{BB962C8B-B14F-4D97-AF65-F5344CB8AC3E}">
        <p14:creationId xmlns:p14="http://schemas.microsoft.com/office/powerpoint/2010/main" val="40592087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60000"/>
              </a:lnSpc>
            </a:pPr>
            <a:r>
              <a:rPr lang="tr-TR" altLang="ar-SY" sz="28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İkinci bir karboksil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grubu taşıyanlar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asidik karakterdedir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6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Bazılarında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grubu yerine </a:t>
            </a:r>
            <a:r>
              <a:rPr lang="tr-TR" altLang="ar-SY" sz="2800" dirty="0" err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imino</a:t>
            </a:r>
            <a:r>
              <a:rPr lang="tr-TR" altLang="ar-SY" sz="28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grubu bulunur. </a:t>
            </a:r>
          </a:p>
          <a:p>
            <a:pPr algn="just" rtl="0">
              <a:lnSpc>
                <a:spcPct val="16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Bunlar gerçekte 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imino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asit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prolin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hidroksi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prolin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olmalarına karşın amino asit veya türevleri olarak kabul görürler.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 Kimyasal Yapısı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4500" y="1411975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0106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6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 R kalıntısı </a:t>
            </a:r>
          </a:p>
          <a:p>
            <a:pPr algn="just" rtl="0">
              <a:lnSpc>
                <a:spcPct val="16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1.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alifatik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kalıntı veya </a:t>
            </a:r>
          </a:p>
          <a:p>
            <a:pPr algn="just" rtl="0">
              <a:lnSpc>
                <a:spcPct val="16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2.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aromatik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veya </a:t>
            </a:r>
          </a:p>
          <a:p>
            <a:pPr algn="just" rtl="0">
              <a:lnSpc>
                <a:spcPct val="160000"/>
              </a:lnSpc>
            </a:pP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3. 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heterosiklik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kalıntı olarak gruplandırılabilirler.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 Kimyasal Yapısı</a:t>
            </a:r>
          </a:p>
        </p:txBody>
      </p:sp>
    </p:spTree>
    <p:extLst>
      <p:ext uri="{BB962C8B-B14F-4D97-AF65-F5344CB8AC3E}">
        <p14:creationId xmlns:p14="http://schemas.microsoft.com/office/powerpoint/2010/main" val="20641721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fontScale="92500" lnSpcReduction="10000"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 kalıntısı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düz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veya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dallı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 karbon zinciri olan amino asitlerdir.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zincir ya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homojen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 da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ek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grupludur.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Dolayısıyla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iki gruba ayrılabilirler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Homojen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olanlar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 karboksil grup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altLang="ar-SY" sz="28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 amino grup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iki karboksil grup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8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iki amino grup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içerenler olarak alt gruplara ayrılırlar.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Ek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gruplular ise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kükürtlü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hidroksi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gruplu ve </a:t>
            </a:r>
            <a:r>
              <a:rPr lang="tr-TR" altLang="ar-SY" sz="2800" dirty="0" err="1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guanido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gruplu amino asitleri kapsamaktadır.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b="1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Alifatik amino asitler:</a:t>
            </a:r>
          </a:p>
        </p:txBody>
      </p:sp>
    </p:spTree>
    <p:extLst>
      <p:ext uri="{BB962C8B-B14F-4D97-AF65-F5344CB8AC3E}">
        <p14:creationId xmlns:p14="http://schemas.microsoft.com/office/powerpoint/2010/main" val="21738127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fontScale="92500" lnSpcReduction="20000"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a) Bir karboksil grup ve bir amino grup içerenler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monoamino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-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monokarboksilli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amino asitler)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gruba örnek olarak </a:t>
            </a:r>
            <a:endParaRPr lang="en-US" altLang="ar-SY" sz="28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lvl="1"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glisin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glikokol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), </a:t>
            </a:r>
          </a:p>
          <a:p>
            <a:pPr lvl="1"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alanin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(α-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aminopropiyonik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asit), </a:t>
            </a:r>
          </a:p>
          <a:p>
            <a:pPr lvl="1"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valin (α-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aminoizovalerik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asit), </a:t>
            </a:r>
          </a:p>
          <a:p>
            <a:pPr lvl="1"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lösin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(α-amino-γ-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metilvalerik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asit) ve </a:t>
            </a:r>
          </a:p>
          <a:p>
            <a:pPr lvl="1"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izolösin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(α-amino-β-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metilvalerik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asit) verilebilir. </a:t>
            </a:r>
            <a:endParaRPr lang="en-US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Çözeltideki reaksiyon özellikleri bakımından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nötr amino asitlerdir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b="1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Alifatik amino asitler:</a:t>
            </a:r>
          </a:p>
          <a:p>
            <a:pPr algn="just" rtl="0"/>
            <a:r>
              <a:rPr lang="tr-TR" altLang="ar-SY" dirty="0">
                <a:ea typeface="Times New Roman" panose="02020603050405020304" pitchFamily="18" charset="0"/>
                <a:cs typeface="Sylfaen" panose="010A0502050306030303" pitchFamily="18" charset="0"/>
              </a:rPr>
              <a:t>Homojen olan alifatik amino asitler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0846" t="9734" r="13482" b="5820"/>
          <a:stretch/>
        </p:blipFill>
        <p:spPr>
          <a:xfrm>
            <a:off x="7119490" y="1474838"/>
            <a:ext cx="4853773" cy="381983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804784" y="3104206"/>
            <a:ext cx="1483183" cy="21904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26559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b) Bir amino grup ve iki karboksil grup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içerenler (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monoamino-dikarboksilli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amino asitler)</a:t>
            </a:r>
          </a:p>
          <a:p>
            <a:pPr algn="l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grup içerisinde </a:t>
            </a:r>
            <a:endParaRPr lang="en-US" altLang="ar-SY" sz="28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aspartik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asit (α-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aminosüksinik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asit) ve </a:t>
            </a:r>
          </a:p>
          <a:p>
            <a:pPr algn="l" rtl="0">
              <a:lnSpc>
                <a:spcPct val="150000"/>
              </a:lnSpc>
            </a:pP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glutamik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asit (α-amino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glutarik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asit) bulunur. </a:t>
            </a:r>
          </a:p>
          <a:p>
            <a:pPr algn="l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Çözeltideki reaksiyon özellikleri bakımından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asidik amino asitlerdir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50000"/>
              </a:lnSpc>
            </a:pP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b="1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Alifatik amino asitler:</a:t>
            </a:r>
          </a:p>
          <a:p>
            <a:pPr algn="just" rtl="0"/>
            <a:r>
              <a:rPr lang="tr-TR" altLang="ar-SY" dirty="0">
                <a:ea typeface="Times New Roman" panose="02020603050405020304" pitchFamily="18" charset="0"/>
                <a:cs typeface="Sylfaen" panose="010A0502050306030303" pitchFamily="18" charset="0"/>
              </a:rPr>
              <a:t>Homojen olan alifatik amino asitler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7198" t="17110" r="6761" b="7889"/>
          <a:stretch/>
        </p:blipFill>
        <p:spPr>
          <a:xfrm>
            <a:off x="8583474" y="1694965"/>
            <a:ext cx="3383116" cy="205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2445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c)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İki amino grup ve bir karboksil grup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içerenler (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diamino-monokarboksilli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amino asitler)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grup içerisinde </a:t>
            </a:r>
            <a:endParaRPr lang="en-US" altLang="ar-SY" sz="28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>
              <a:lnSpc>
                <a:spcPct val="150000"/>
              </a:lnSpc>
            </a:pP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lisin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(α-ε-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diamino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kaproikasit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ve </a:t>
            </a:r>
            <a:endParaRPr lang="en-US" altLang="ar-SY" sz="28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hidroksilisin bulunur.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Çözeltideki reaksiyon özellikleri bakımından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bazik amino asitlerdir.</a:t>
            </a:r>
          </a:p>
          <a:p>
            <a:pPr algn="just" rtl="0">
              <a:lnSpc>
                <a:spcPct val="150000"/>
              </a:lnSpc>
            </a:pP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b="1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Alifatik amino asitler:</a:t>
            </a:r>
          </a:p>
          <a:p>
            <a:pPr algn="just" rtl="0"/>
            <a:r>
              <a:rPr lang="tr-TR" altLang="ar-SY" dirty="0">
                <a:ea typeface="Times New Roman" panose="02020603050405020304" pitchFamily="18" charset="0"/>
                <a:cs typeface="Sylfaen" panose="010A0502050306030303" pitchFamily="18" charset="0"/>
              </a:rPr>
              <a:t>Homojen olan alifatik amino asitler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8178" y="2582311"/>
            <a:ext cx="5429525" cy="1489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3916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a) 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Hidroksi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amino asitler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Hidroksil grubu (OH) içeren amino asitlerdir.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Bunlar </a:t>
            </a:r>
            <a:endParaRPr lang="en-US" altLang="ar-SY" sz="28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serin (α-amino-β-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hidroksipropionik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asit) ve </a:t>
            </a:r>
            <a:endParaRPr lang="en-US" altLang="ar-SY" sz="28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>
              <a:lnSpc>
                <a:spcPct val="150000"/>
              </a:lnSpc>
            </a:pP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treonin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(α-amino-β-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hidroksibütirik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asit) amino asitlerdir.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Çözeltideki reaksiyon özellikleri bakımından 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nötral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amino asitlerdir.</a:t>
            </a:r>
          </a:p>
          <a:p>
            <a:pPr algn="just" rtl="0">
              <a:lnSpc>
                <a:spcPct val="150000"/>
              </a:lnSpc>
            </a:pP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b="1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Alifatik amino asitler:</a:t>
            </a:r>
          </a:p>
          <a:p>
            <a:pPr algn="just" rtl="0"/>
            <a:r>
              <a:rPr lang="tr-TR" altLang="ar-SY" sz="37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Ek gruplu olan alifatik amino asitler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4827" t="8472" r="29501" b="53736"/>
          <a:stretch/>
        </p:blipFill>
        <p:spPr>
          <a:xfrm>
            <a:off x="7875638" y="2389239"/>
            <a:ext cx="3953179" cy="1604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989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Proteinler, karbonhidrat ve yağlardan farklı olarak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karbon, oksijen, hidrojenin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yanında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azot, bazen kükürt ve fosfor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da içerirler.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Azot içerdiklerinden dolayı proteinler literatürde genelde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azotlu maddeler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olarak da ifade edilirler.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 maddesi içerisinde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azot içeren bileşikler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genelde protein olarak bilinmektedir.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Giriş</a:t>
            </a:r>
            <a:endParaRPr lang="tr-TR" altLang="tr-TR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1737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b) Kükürtlü amino asitler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Kükürt grubu (SH) içeren amino asitlerdir.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Sistein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(α-amino-β-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merkaptopropionik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asit), </a:t>
            </a:r>
            <a:endParaRPr lang="ar-SY" altLang="ar-SY" sz="28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sistin ve </a:t>
            </a:r>
            <a:endParaRPr lang="ar-SY" altLang="ar-SY" sz="28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>
              <a:lnSpc>
                <a:spcPct val="150000"/>
              </a:lnSpc>
            </a:pP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metionin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(α-amino-γ-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metiltiobütirik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asit) bu gruba dahildir. </a:t>
            </a:r>
          </a:p>
          <a:p>
            <a:pPr algn="just" rtl="0">
              <a:lnSpc>
                <a:spcPct val="150000"/>
              </a:lnSpc>
            </a:pP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b="1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Alifatik amino asitler:</a:t>
            </a:r>
          </a:p>
          <a:p>
            <a:pPr algn="just" rtl="0"/>
            <a:r>
              <a:rPr lang="tr-TR" altLang="ar-SY" sz="37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Ek gruplu olan alifatik amino asitler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7363" t="44444" r="40249" b="5184"/>
          <a:stretch/>
        </p:blipFill>
        <p:spPr>
          <a:xfrm>
            <a:off x="9744500" y="3540053"/>
            <a:ext cx="1914812" cy="30381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68643" t="8472" r="4105" b="53736"/>
          <a:stretch/>
        </p:blipFill>
        <p:spPr>
          <a:xfrm>
            <a:off x="9413197" y="1343484"/>
            <a:ext cx="2246115" cy="219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5626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928049"/>
            <a:ext cx="5764410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c) 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Guanido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gruplu amino asitler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grupta </a:t>
            </a:r>
            <a:r>
              <a:rPr lang="tr-TR" altLang="ar-SY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arginin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(α-amino-δ-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guanidino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pentanoik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asit) amino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asiti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yer alır.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Çözeltideki reaksiyon özellikleri bakımından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bazik amino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asittir.</a:t>
            </a:r>
          </a:p>
          <a:p>
            <a:pPr algn="just" rtl="0">
              <a:lnSpc>
                <a:spcPct val="150000"/>
              </a:lnSpc>
            </a:pP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b="1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Alifatik amino asitler:</a:t>
            </a:r>
          </a:p>
          <a:p>
            <a:pPr algn="just" rtl="0"/>
            <a:r>
              <a:rPr lang="tr-TR" altLang="ar-SY" sz="37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Ek gruplu olan alifatik amino asitler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1692" t="12063" r="35622" b="4126"/>
          <a:stretch/>
        </p:blipFill>
        <p:spPr>
          <a:xfrm>
            <a:off x="7430054" y="1037230"/>
            <a:ext cx="2778471" cy="5024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988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108112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gruptaki amino asitlerin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kalıntısı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halka formunda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(bunlar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benzen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800" dirty="0" err="1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pirolidon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800" dirty="0" err="1">
                <a:solidFill>
                  <a:srgbClr val="00206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imidazol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800" dirty="0" err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indol</a:t>
            </a:r>
            <a:r>
              <a:rPr lang="tr-TR" altLang="ar-SY" sz="28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halkalı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amino asitlerdir.</a:t>
            </a:r>
          </a:p>
          <a:p>
            <a:pPr algn="l" rtl="0">
              <a:lnSpc>
                <a:spcPct val="150000"/>
              </a:lnSpc>
            </a:pP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a) Aromatik amino asitler</a:t>
            </a:r>
          </a:p>
          <a:p>
            <a:pPr algn="l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Yapılarında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benzol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(benzen) halkası bulunan amino asitlerdir. </a:t>
            </a:r>
          </a:p>
          <a:p>
            <a:pPr algn="just" rtl="0">
              <a:lnSpc>
                <a:spcPct val="150000"/>
              </a:lnSpc>
            </a:pP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Aromatik veya </a:t>
            </a:r>
            <a:r>
              <a:rPr lang="tr-TR" altLang="ar-SY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heterosiklik</a:t>
            </a:r>
            <a:r>
              <a:rPr lang="tr-TR" altLang="ar-SY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amino asitleri</a:t>
            </a:r>
            <a:endParaRPr lang="tr-TR" altLang="ar-SY" sz="3700" dirty="0">
              <a:solidFill>
                <a:srgbClr val="FF0000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7558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108112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gruba </a:t>
            </a:r>
            <a:r>
              <a:rPr lang="tr-TR" altLang="ar-SY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fenilalanin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(α-amino-β-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fenilpropionik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asit) ve </a:t>
            </a:r>
            <a:r>
              <a:rPr lang="tr-TR" altLang="ar-SY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tirozin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(α-amino-β-(ρ-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hidroksifenol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propionik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asit) dâhildir.</a:t>
            </a:r>
          </a:p>
          <a:p>
            <a:pPr algn="just" rtl="0">
              <a:lnSpc>
                <a:spcPct val="150000"/>
              </a:lnSpc>
            </a:pP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Aromatik veya </a:t>
            </a:r>
            <a:r>
              <a:rPr lang="tr-TR" altLang="ar-SY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heterosiklik</a:t>
            </a:r>
            <a:r>
              <a:rPr lang="tr-TR" altLang="ar-SY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amino asitleri</a:t>
            </a:r>
            <a:endParaRPr lang="tr-TR" altLang="ar-SY" sz="3700" dirty="0">
              <a:solidFill>
                <a:srgbClr val="FF0000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422" t="13968" r="36667" b="7512"/>
          <a:stretch/>
        </p:blipFill>
        <p:spPr>
          <a:xfrm>
            <a:off x="3070746" y="2374710"/>
            <a:ext cx="4396125" cy="4203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4176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7265663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b)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Hetorosiklik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amino asitler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Yapılarında değişik atomlardan kurulmuş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halka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yapısı (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heterosiklik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halka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bulunan amino asitlerdir.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grupta 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indol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halkalı </a:t>
            </a:r>
            <a:r>
              <a:rPr lang="tr-TR" altLang="ar-SY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triptofan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(α–amino-β-(3-indolil)-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propionik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asit), </a:t>
            </a:r>
          </a:p>
          <a:p>
            <a:pPr algn="just" rtl="0">
              <a:lnSpc>
                <a:spcPct val="150000"/>
              </a:lnSpc>
            </a:pP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Aromatik veya </a:t>
            </a:r>
            <a:r>
              <a:rPr lang="tr-TR" altLang="ar-SY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heterosiklik</a:t>
            </a:r>
            <a:r>
              <a:rPr lang="tr-TR" altLang="ar-SY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amino asitleri</a:t>
            </a:r>
            <a:endParaRPr lang="tr-TR" altLang="ar-SY" sz="3700" dirty="0">
              <a:solidFill>
                <a:srgbClr val="FF0000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63255" t="13968" r="4743" b="7512"/>
          <a:stretch/>
        </p:blipFill>
        <p:spPr>
          <a:xfrm>
            <a:off x="8134065" y="1052254"/>
            <a:ext cx="3193577" cy="5525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956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5341330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imidazol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halkalı </a:t>
            </a:r>
            <a:r>
              <a:rPr lang="tr-TR" altLang="ar-SY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histidin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(α-amino-β-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imidazolpropionik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),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pirolidon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halkalılar </a:t>
            </a:r>
            <a:r>
              <a:rPr lang="tr-TR" altLang="ar-SY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prolin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(2-pirolidin karboksilik asit) ve </a:t>
            </a:r>
            <a:r>
              <a:rPr lang="tr-TR" altLang="ar-SY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hidroksiprolin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(4-hidroksi-2-pirolidin karboksilik asit) yer alır.</a:t>
            </a:r>
          </a:p>
          <a:p>
            <a:pPr algn="just" rtl="0">
              <a:lnSpc>
                <a:spcPct val="150000"/>
              </a:lnSpc>
            </a:pP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Aromatik veya </a:t>
            </a:r>
            <a:r>
              <a:rPr lang="tr-TR" altLang="ar-SY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heterosiklik</a:t>
            </a:r>
            <a:r>
              <a:rPr lang="tr-TR" altLang="ar-SY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amino asitleri</a:t>
            </a:r>
            <a:endParaRPr lang="tr-TR" altLang="ar-SY" sz="3700" dirty="0">
              <a:solidFill>
                <a:srgbClr val="FF0000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6221" t="48255" r="62286" b="2220"/>
          <a:stretch/>
        </p:blipFill>
        <p:spPr>
          <a:xfrm>
            <a:off x="5943946" y="3616657"/>
            <a:ext cx="2879679" cy="31935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64826" t="12909" r="2189" b="3703"/>
          <a:stretch/>
        </p:blipFill>
        <p:spPr>
          <a:xfrm>
            <a:off x="8823625" y="928048"/>
            <a:ext cx="3016155" cy="537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7743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asitler; molekül kalıntısının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(R) kimyasal karakterine göre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aynı şekilde ortaya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çıkan fonksiyonel grupların cins ve sayılarına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göre ayırt edilirler.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 kalıntısında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polar –SH veya –OH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gruplarını da taşıyanlar bulunur.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 karbon iskeleti bakımından zincirde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6 karbon atomundan fazla bulunmaz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Aromatik veya </a:t>
            </a:r>
            <a:r>
              <a:rPr lang="tr-TR" altLang="ar-SY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heterosiklik</a:t>
            </a:r>
            <a:r>
              <a:rPr lang="tr-TR" altLang="ar-SY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amino asitleri</a:t>
            </a:r>
            <a:endParaRPr lang="tr-TR" altLang="ar-SY" sz="3700" dirty="0">
              <a:solidFill>
                <a:srgbClr val="FF0000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2716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Glisin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glikokol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amino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asiti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dışında hepsi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asimetrik karbon atomu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taşımaktadır.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yüzden düzlemsel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polarize ışığı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sağa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veya </a:t>
            </a:r>
            <a:r>
              <a:rPr lang="tr-TR" altLang="ar-SY" sz="28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sola çevirirler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yani optikçe etkindirler.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 </a:t>
            </a:r>
            <a:r>
              <a:rPr lang="tr-TR" altLang="ar-SY" sz="28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α-karbon atomu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asimetrik merkez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olarak tanımlanır.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 D- ve L- Serisine Mensup Olmaları</a:t>
            </a:r>
            <a:endParaRPr lang="tr-TR" altLang="tr-TR" sz="30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4605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Molekülde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iki veya daha çok asimetrik karbon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atomu bulunursa, karbonhidratlarda biçimlenme koordinasyonu en yüksek rakamlı asimetrik karbon atomunun biçimlenmesine göre yapılırken, amino asitlerde ilke olarak α-amino grubuna göre olur.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Bunun için amino asit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karboksil grubu yukarıya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 grubu aşağıya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gelecek şekilde yazılır.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 D- ve L- Serisine Mensup Olmaları</a:t>
            </a:r>
            <a:endParaRPr lang="tr-TR" altLang="tr-TR" sz="3000" b="1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771" y="427704"/>
            <a:ext cx="2447500" cy="157175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6987443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 amino asit ikinci bir asimetrik karbon atomuna sahipse D- ve L-konfigürasyonlarının tekrar iki ayrı izomeri ortaya çıkmaktadır.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İzolösin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ar-SY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treonin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8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iki asimetrik karbon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atomu ve her birinin </a:t>
            </a:r>
            <a:r>
              <a:rPr lang="tr-TR" altLang="ar-SY" sz="28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dört izomeri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bulunur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 D- ve L- Serisine Mensup Olmaları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7058" y="4720846"/>
            <a:ext cx="4648200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261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 temelde ortalama üzerinden </a:t>
            </a:r>
            <a:r>
              <a:rPr lang="tr-TR" altLang="ar-SY" sz="28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%45-55 karbon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8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%6-8 hidrojen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800" dirty="0">
                <a:solidFill>
                  <a:srgbClr val="00206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%20-25 oksijen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%15-17 azot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8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%0-3 kükürt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altLang="ar-SY" sz="2800" dirty="0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%0-0,8 fosfor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bazı durumlarda demir, bakır gibi elementleri içerebilirler.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Bitkiler,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proteinleri havadan ve topraktan aldıkları karbondioksit, su ve nitratlardan, kükürtlü ve fosforlu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anorganik bileşiklerden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köklerinde veya fotosentez yolu ile ışık etkisinde yapraklarında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sentezlerler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Giriş</a:t>
            </a:r>
            <a:endParaRPr lang="tr-TR" altLang="tr-TR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5409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endParaRPr lang="tr-TR" altLang="ar-SY" sz="28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 D- ve L- Serisine Mensup Olmaları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1567" y="928048"/>
            <a:ext cx="4648200" cy="18573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37624" t="8472" r="29501" b="53736"/>
          <a:stretch/>
        </p:blipFill>
        <p:spPr>
          <a:xfrm>
            <a:off x="1725561" y="3406878"/>
            <a:ext cx="3480137" cy="28212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61556" t="44620" r="13482" b="5821"/>
          <a:stretch/>
        </p:blipFill>
        <p:spPr>
          <a:xfrm>
            <a:off x="5205698" y="2987351"/>
            <a:ext cx="2420376" cy="338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6791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34984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Bitkilerin, hayvanların ve mikroorganizmaların hemen hemen tüm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karbonhidratları D-konfigürasyonuna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sahip oldukları halde, proteinler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L-konfigürasyonuna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sahiptirler ve bazı istisnalar olmakla birlikte vücut sadece L-izomeri kullanır.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D-amino asitler doğal olmayan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atipik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amino asitler olarak bilinir.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 D- ve L- Serisine Mensup Olmaları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055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lnSpcReduction="10000"/>
          </a:bodyPr>
          <a:lstStyle/>
          <a:p>
            <a:pPr algn="just" rtl="0">
              <a:lnSpc>
                <a:spcPct val="170000"/>
              </a:lnSpc>
              <a:spcBef>
                <a:spcPts val="600"/>
              </a:spcBef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D-amino asitler bakterilerin hücre duvarlarında ve mikroorganizmaların metabolizma ürünlerinde (bazı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peptit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antibiyotiklerde) bulunur. </a:t>
            </a:r>
          </a:p>
          <a:p>
            <a:pPr algn="just" rtl="0">
              <a:lnSpc>
                <a:spcPct val="170000"/>
              </a:lnSpc>
              <a:spcBef>
                <a:spcPts val="600"/>
              </a:spcBef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Bütün canlıların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enzim sistemleri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L- ve D-aminoasitler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üzerine </a:t>
            </a:r>
            <a:r>
              <a:rPr lang="tr-TR" altLang="ar-SY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farklı etkiler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gösterir. </a:t>
            </a:r>
          </a:p>
          <a:p>
            <a:pPr algn="just" rtl="0">
              <a:lnSpc>
                <a:spcPct val="170000"/>
              </a:lnSpc>
              <a:spcBef>
                <a:spcPts val="600"/>
              </a:spcBef>
            </a:pPr>
            <a:r>
              <a:rPr lang="tr-TR" altLang="ar-SY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alkali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hidrolizle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parçalandığında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 D- ve L- izomerlerinin karışımı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rasemat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elde edilir. </a:t>
            </a:r>
          </a:p>
          <a:p>
            <a:pPr algn="just" rtl="0">
              <a:lnSpc>
                <a:spcPct val="170000"/>
              </a:lnSpc>
              <a:spcBef>
                <a:spcPts val="600"/>
              </a:spcBef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Dolayısıyla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asit hidroliz tercih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edilir.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 D- ve L- Serisine Mensup Olmaları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5363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fontScale="92500" lnSpcReduction="20000"/>
          </a:bodyPr>
          <a:lstStyle/>
          <a:p>
            <a:pPr algn="just" rtl="0">
              <a:lnSpc>
                <a:spcPct val="16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Çeşitli amino asitlerin sembolleri, molekül ağırlıkları, kimyasal isimleri ve formülleri Çizelge 4.2’de verilmiştir. </a:t>
            </a:r>
          </a:p>
          <a:p>
            <a:pPr algn="just" rtl="0">
              <a:lnSpc>
                <a:spcPct val="16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 sembolleri, proteinlerdeki amino asitlerin kompozisyonunu ve sırasını göstermek için stenografi olarak kullanılır. </a:t>
            </a:r>
          </a:p>
          <a:p>
            <a:pPr algn="just" rtl="0">
              <a:lnSpc>
                <a:spcPct val="16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üç harfli kısaltmalar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tek harfli sembollerle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gösterilebilir. </a:t>
            </a:r>
          </a:p>
          <a:p>
            <a:pPr algn="just" rtl="0">
              <a:lnSpc>
                <a:spcPct val="160000"/>
              </a:lnSpc>
            </a:pP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Örneğin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insulin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adlı protein molekülü (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pankreatik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bir hormon) 2 farklı zincir halinde 51 amino asitten oluşmuş olup sıralamaları aşağıda verilmiştir.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 D- ve L- Serisine Mensup Olmaları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7811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60000"/>
              </a:lnSpc>
            </a:pP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 D- ve L- Serisine Mensup Olmaları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99" t="23958" r="19180" b="6250"/>
          <a:stretch>
            <a:fillRect/>
          </a:stretch>
        </p:blipFill>
        <p:spPr bwMode="auto">
          <a:xfrm>
            <a:off x="677332" y="928048"/>
            <a:ext cx="8669338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699737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60000"/>
              </a:lnSpc>
            </a:pP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 D- ve L- Serisine Mensup Olmaları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54" t="21967" r="23484" b="7978"/>
          <a:stretch/>
        </p:blipFill>
        <p:spPr bwMode="auto">
          <a:xfrm>
            <a:off x="677332" y="928048"/>
            <a:ext cx="7890193" cy="5726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11405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60000"/>
              </a:lnSpc>
            </a:pP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 D- ve L- Serisine Mensup Olmaları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5" t="32292" r="22694" b="23958"/>
          <a:stretch>
            <a:fillRect/>
          </a:stretch>
        </p:blipFill>
        <p:spPr bwMode="auto">
          <a:xfrm>
            <a:off x="677332" y="1232848"/>
            <a:ext cx="8678863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54678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fontScale="92500" lnSpcReduction="10000"/>
          </a:bodyPr>
          <a:lstStyle/>
          <a:p>
            <a:pPr algn="just" rtl="0">
              <a:lnSpc>
                <a:spcPct val="16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 zinciri;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Gly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Ile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Val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Glu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Cys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Cys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Thr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Ser,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Ile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Cys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Ser, ……… şeklinde devam eder ve 21 amino asitten oluşmuştur.</a:t>
            </a:r>
          </a:p>
          <a:p>
            <a:pPr algn="just" rtl="0">
              <a:lnSpc>
                <a:spcPct val="16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 zinciri;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Val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Glu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His,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Leu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Cys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Gly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Ser, His,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Leu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Val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Glü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……. şeklinde devam eder ve 30 amino asitten oluşmuştur.</a:t>
            </a:r>
          </a:p>
          <a:p>
            <a:pPr algn="just" rtl="0">
              <a:lnSpc>
                <a:spcPct val="16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arada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insuline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göre zıt etki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gösteren ve yine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pankreatik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bir hormon olan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glukagon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protein molekülü 29 amino asit kalıntısı içerir. </a:t>
            </a:r>
          </a:p>
          <a:p>
            <a:pPr algn="just" rtl="0">
              <a:lnSpc>
                <a:spcPct val="16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Omurgalı kas yapısında bulunan ve tek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polipeptid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zincirli olan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titin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protein molekülü yaklaşık 27 000 amino asit kalıntısı içerir.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 D- ve L- Serisine Mensup Olmaları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853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Bitkilerin yaprak, sap, kök ve yumrularında az miktarda protein bulunmasına karşın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tohumlarında protein içeriği yüksektir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İnsan ve hayvan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organizmaları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anorganik azot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kaynaklarını kullanamadıkları gibi vücut maddelerini sentez edebilmek için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kaynağına bağlıdırlar.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Dolayısıyla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bitkiler tabiatın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üreticileridir.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Giriş</a:t>
            </a:r>
            <a:endParaRPr lang="tr-TR" altLang="tr-TR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1958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İnsan ve hayvan organizmaları proteinleri bitkilerden ve/veya bitki ile beslenen diğer hayvanlardan aldıkları proteinlerin sindirim ürünleri ile vücut proteinlerini genlerinin kontrolünde sentezlerler.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Her canlı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kendine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özgü proteinleri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içerir, karbonhidrat ve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lipidlerden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en önemli farklılıkları da budur.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 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biyopolimerlerin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en büyüklerindendir.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Giriş</a:t>
            </a:r>
            <a:endParaRPr lang="tr-TR" altLang="tr-TR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418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Çeşitli sayıda ve değişik amino asitlerin birleşmesiyle oluşan,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molekül ağırlıkları büyük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uzun zincirli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800" dirty="0" err="1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amfoter</a:t>
            </a:r>
            <a:r>
              <a:rPr lang="tr-TR" altLang="ar-SY" sz="28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karakterli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bileşiklerdir.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 nişasta, selüloz ve glikojen gibi 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kolloidler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sınıfına konulur.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her birinin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üç boyutlu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yapıları ve yine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özgün biyolojik nitelikleri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vardır.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Giriş</a:t>
            </a:r>
            <a:endParaRPr lang="tr-TR" altLang="tr-TR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453716" y="1337089"/>
            <a:ext cx="2419467" cy="440120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tr-TR" sz="2800" b="1" dirty="0" err="1">
                <a:solidFill>
                  <a:srgbClr val="0070C0"/>
                </a:solidFill>
              </a:rPr>
              <a:t>Amfoter</a:t>
            </a:r>
            <a:r>
              <a:rPr lang="tr-TR" sz="2800" dirty="0">
                <a:solidFill>
                  <a:srgbClr val="0070C0"/>
                </a:solidFill>
              </a:rPr>
              <a:t>, </a:t>
            </a:r>
            <a:r>
              <a:rPr lang="tr-TR" sz="2800" dirty="0"/>
              <a:t>oksit ve hidroksitleri asidik ve bazik karakterleri bir arada taşıyan element veya bileşikler.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11359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rmAutofit lnSpcReduction="10000"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yapı ve nitelikleri ise polimer zincirini meydana getiren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monomer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birimlerinin yani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asitlerinin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türleriyle, </a:t>
            </a:r>
            <a:r>
              <a:rPr lang="tr-TR" altLang="ar-SY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sayılarıyla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diziliş sıralarıyla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sağlanmıştır.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büyüklüğü yanında bir de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biçimi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konformasyonu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vardır.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özellikleri bakımından çok önemli farklılıklar şu örneklerle daha iyi anlaşılabilir;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yumurta akı proteini </a:t>
            </a:r>
            <a:r>
              <a:rPr lang="tr-TR" altLang="ar-SY" sz="26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ısı ile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denatürasyona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uğrar, kolaylıkla reaksiyona girer.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Giriş</a:t>
            </a:r>
            <a:endParaRPr lang="tr-TR" altLang="tr-TR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01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Keratin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ise erimez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kimyasal </a:t>
            </a:r>
            <a:r>
              <a:rPr lang="tr-TR" altLang="ar-SY" sz="26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reaksiyon kabiliyeti olmayan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dayanıklı bir proteindir.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hayvansal ve bitkisel bütün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canlı hücrelerin yapı taşı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olmaları, birçok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hormonun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ar-SY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enzimin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protein yapısında olması,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metabolizma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olaylarının düzenlenmesi, proteinlerin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kanda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birçok maddenin taşınmasını sağlaması, metabolizma olaylarında diğer bazı bileşiklerin sentezinde kullanılmaları vb. çok sayıda hayati olaylar proteinsiz bir yaşamın olamayacağının kanıtıdır.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Giriş</a:t>
            </a:r>
            <a:endParaRPr lang="tr-TR" altLang="tr-TR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79450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6100</TotalTime>
  <Words>2072</Words>
  <Application>Microsoft Office PowerPoint</Application>
  <PresentationFormat>Widescreen</PresentationFormat>
  <Paragraphs>197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5" baseType="lpstr">
      <vt:lpstr>Arial</vt:lpstr>
      <vt:lpstr>Calibri</vt:lpstr>
      <vt:lpstr>Sylfaen</vt:lpstr>
      <vt:lpstr>Tahoma</vt:lpstr>
      <vt:lpstr>Times New Roman</vt:lpstr>
      <vt:lpstr>Trebuchet MS</vt:lpstr>
      <vt:lpstr>Wingdings 3</vt:lpstr>
      <vt:lpstr>Facet</vt:lpstr>
      <vt:lpstr>Gıda Kimyası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Gıda Kimyası</dc:title>
  <dc:creator>farhan alfin</dc:creator>
  <cp:lastModifiedBy>Farhan Alfin</cp:lastModifiedBy>
  <cp:revision>1499</cp:revision>
  <dcterms:created xsi:type="dcterms:W3CDTF">2015-08-26T18:55:07Z</dcterms:created>
  <dcterms:modified xsi:type="dcterms:W3CDTF">2016-12-20T11:23:17Z</dcterms:modified>
</cp:coreProperties>
</file>