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9"/>
  </p:notesMasterIdLst>
  <p:sldIdLst>
    <p:sldId id="256" r:id="rId2"/>
    <p:sldId id="417" r:id="rId3"/>
    <p:sldId id="419" r:id="rId4"/>
    <p:sldId id="420" r:id="rId5"/>
    <p:sldId id="418" r:id="rId6"/>
    <p:sldId id="421" r:id="rId7"/>
    <p:sldId id="422" r:id="rId8"/>
    <p:sldId id="423" r:id="rId9"/>
    <p:sldId id="424" r:id="rId10"/>
    <p:sldId id="425" r:id="rId11"/>
    <p:sldId id="426" r:id="rId12"/>
    <p:sldId id="427" r:id="rId13"/>
    <p:sldId id="428" r:id="rId14"/>
    <p:sldId id="429" r:id="rId15"/>
    <p:sldId id="431" r:id="rId16"/>
    <p:sldId id="430" r:id="rId17"/>
    <p:sldId id="432" r:id="rId18"/>
    <p:sldId id="433" r:id="rId19"/>
    <p:sldId id="434" r:id="rId20"/>
    <p:sldId id="435" r:id="rId21"/>
    <p:sldId id="436" r:id="rId22"/>
    <p:sldId id="437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45" r:id="rId31"/>
    <p:sldId id="446" r:id="rId32"/>
    <p:sldId id="447" r:id="rId33"/>
    <p:sldId id="448" r:id="rId34"/>
    <p:sldId id="449" r:id="rId35"/>
    <p:sldId id="450" r:id="rId36"/>
    <p:sldId id="451" r:id="rId37"/>
    <p:sldId id="452" r:id="rId38"/>
    <p:sldId id="453" r:id="rId39"/>
    <p:sldId id="454" r:id="rId40"/>
    <p:sldId id="455" r:id="rId41"/>
    <p:sldId id="456" r:id="rId42"/>
    <p:sldId id="457" r:id="rId43"/>
    <p:sldId id="458" r:id="rId44"/>
    <p:sldId id="459" r:id="rId45"/>
    <p:sldId id="460" r:id="rId46"/>
    <p:sldId id="461" r:id="rId47"/>
    <p:sldId id="462" r:id="rId48"/>
    <p:sldId id="464" r:id="rId49"/>
    <p:sldId id="463" r:id="rId50"/>
    <p:sldId id="465" r:id="rId51"/>
    <p:sldId id="466" r:id="rId52"/>
    <p:sldId id="467" r:id="rId53"/>
    <p:sldId id="468" r:id="rId54"/>
    <p:sldId id="469" r:id="rId55"/>
    <p:sldId id="470" r:id="rId56"/>
    <p:sldId id="471" r:id="rId57"/>
    <p:sldId id="472" r:id="rId58"/>
    <p:sldId id="473" r:id="rId59"/>
    <p:sldId id="474" r:id="rId60"/>
    <p:sldId id="475" r:id="rId61"/>
    <p:sldId id="476" r:id="rId62"/>
    <p:sldId id="477" r:id="rId63"/>
    <p:sldId id="478" r:id="rId64"/>
    <p:sldId id="479" r:id="rId65"/>
    <p:sldId id="480" r:id="rId66"/>
    <p:sldId id="481" r:id="rId67"/>
    <p:sldId id="482" r:id="rId68"/>
    <p:sldId id="483" r:id="rId69"/>
    <p:sldId id="484" r:id="rId70"/>
    <p:sldId id="485" r:id="rId71"/>
    <p:sldId id="486" r:id="rId72"/>
    <p:sldId id="488" r:id="rId73"/>
    <p:sldId id="487" r:id="rId74"/>
    <p:sldId id="489" r:id="rId75"/>
    <p:sldId id="490" r:id="rId76"/>
    <p:sldId id="491" r:id="rId77"/>
    <p:sldId id="492" r:id="rId78"/>
    <p:sldId id="494" r:id="rId79"/>
    <p:sldId id="493" r:id="rId80"/>
    <p:sldId id="496" r:id="rId81"/>
    <p:sldId id="497" r:id="rId82"/>
    <p:sldId id="495" r:id="rId83"/>
    <p:sldId id="498" r:id="rId84"/>
    <p:sldId id="499" r:id="rId85"/>
    <p:sldId id="500" r:id="rId86"/>
    <p:sldId id="501" r:id="rId87"/>
    <p:sldId id="502" r:id="rId88"/>
    <p:sldId id="503" r:id="rId89"/>
    <p:sldId id="507" r:id="rId90"/>
    <p:sldId id="504" r:id="rId91"/>
    <p:sldId id="505" r:id="rId92"/>
    <p:sldId id="506" r:id="rId93"/>
    <p:sldId id="508" r:id="rId94"/>
    <p:sldId id="510" r:id="rId95"/>
    <p:sldId id="509" r:id="rId96"/>
    <p:sldId id="512" r:id="rId97"/>
    <p:sldId id="513" r:id="rId98"/>
    <p:sldId id="511" r:id="rId99"/>
    <p:sldId id="514" r:id="rId100"/>
    <p:sldId id="515" r:id="rId101"/>
    <p:sldId id="517" r:id="rId102"/>
    <p:sldId id="516" r:id="rId103"/>
    <p:sldId id="518" r:id="rId104"/>
    <p:sldId id="522" r:id="rId105"/>
    <p:sldId id="519" r:id="rId106"/>
    <p:sldId id="520" r:id="rId107"/>
    <p:sldId id="521" r:id="rId108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800"/>
    <a:srgbClr val="FECEF5"/>
    <a:srgbClr val="C5F0FF"/>
    <a:srgbClr val="5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 autoAdjust="0"/>
  </p:normalViewPr>
  <p:slideViewPr>
    <p:cSldViewPr snapToGrid="0">
      <p:cViewPr varScale="1">
        <p:scale>
          <a:sx n="70" d="100"/>
          <a:sy n="70" d="100"/>
        </p:scale>
        <p:origin x="636" y="72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14/03/1437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tr-TR" dirty="0" smtClean="0"/>
              <a:t>Gıda Kimyası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tr-TR" dirty="0" smtClean="0">
                <a:hlinkClick r:id="rId2"/>
              </a:rPr>
              <a:t>Mühendislik Mimarlık Fakültesi </a:t>
            </a:r>
            <a:endParaRPr lang="tr-TR" dirty="0" smtClean="0"/>
          </a:p>
          <a:p>
            <a:pPr algn="l" rtl="0"/>
            <a:r>
              <a:rPr lang="tr-TR" dirty="0" smtClean="0"/>
              <a:t>Gıda Mühendisliği Bölümü</a:t>
            </a:r>
          </a:p>
          <a:p>
            <a:pPr algn="l" rtl="0"/>
            <a:r>
              <a:rPr lang="tr-TR" dirty="0" smtClean="0"/>
              <a:t>Prof. Dr. Farhan ALFİN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753" y="315663"/>
            <a:ext cx="4762500" cy="3333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2066" y="3649413"/>
            <a:ext cx="3863874" cy="282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maddeler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besleyici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değerlerini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nemli ölçüde artırırlar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hayvansal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mineral maddelerin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birçoğu insanlar için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gereklidir.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bazıları, özellikle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eser elementler, fazla miktarlarda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almadıklarında sağlığa zararlıdır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bölümün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konusu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içerisine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arsenik,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cıva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kurşun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elementler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dahil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edilmemiştir</a:t>
            </a:r>
            <a:r>
              <a:rPr lang="tr-TR" sz="2800" dirty="0"/>
              <a:t>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2110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Yetişkin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insan vücudundaki toplam manganez miktarı, 20mg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civarındadır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yaygın olarak (bilhassa bitkisel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kaynaldarda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iyi kaynağı </a:t>
            </a: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tahılların embriyolarıdır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Öğütme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sırasında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tahılların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embriyosu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uzaklaştırıldığında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kayıplar olmaktadır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 tarafından zor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absorbe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edilir.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Mangan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0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800297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Dokularda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 uzun süre tutulmadan atılır.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(enzimler de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kofaktör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bulunur) üreme ve sinir sisteminin sağlığında rol almaktadır.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ihtiyaç 4-5 mg kadardır.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Rezorpsiyon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oranı gıdalarla alınan miktarın ancak %3 oranı ile oldukça düşüktür.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eksiklik semptomu tanınmış değildir.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yetersizliğinde üreme bozuklukları ve kemik anormallikleri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görülmüştür.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Mangan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1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800297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Krom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vücutta pek az bulunan minerallerden biridir.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Yetersizliğinde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glukoz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metabolizmasında bozukluk,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 kolesterol düzeyinde yükselme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damar sertliği görülebilir.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işlevi insülinin etkisini güçlendirmek ve bu şekilde karbonhidrat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metabolizmasım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etkilemektir.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Kromun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iyi kaynakları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gıdalar, tahıllar, kepekli unlar, pekmez, baharatlar ve bira mayasıdır.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yollarla alındığında ince bağırsaktan kolaylıkla emilir.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Hâlbuki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yapay krom tuzlan en çok yan yarıya emilir.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Krom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0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için gereklidir.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Ksantin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nitratredüktaz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aldehit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enzimlerin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kofaktörüdür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gelişmesinde çok önemlidir.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bitkilerde yeter derecede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Hububatta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baldagillerde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yapraklı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sebzelerde, hayvansal organlarda, süt ürünleri ve az miktarda da meyvelerde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Molibden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2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günde 0,3 mg molibden alınır.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Aldehit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ksantinoksidazm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yapısına girer.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Nitrat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redüktaz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enzimleri de molibden içerir.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Aşırı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dozda alımı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 oluşturur.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Molibdence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zengin topraklarda otlayan hayvanlarda bazı hastalıklar görülür.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Molibden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90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vitaminin bünyesinde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evcil hayvanlarda görülen anemik hastalıkların kobalt yetersizliğinden kaynaklandığı sanılmaktadır.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İhtiyaç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normal ve dengeli beslenme ile sağlanabilmektedir.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mikro elementlerde olduğu gibi fazla alınan kobalt zehirlenmeye neden olur.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Kobalt 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3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 yaklaşık 10-15 mg selenyum bulunmaktadır.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ihtiyaç 60-120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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olup, antioksidan etki gösterir.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Karaciğer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nekrozuna karşı koruyucu etkisi olduğu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anlaşılmıştır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selenyum </a:t>
            </a: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civanın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etkisini azaltır (buharının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solunmasından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sonra).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Selenyumun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dozu 2400-3000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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g/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gün'dür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Selenyum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0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Yemle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alınan 2-8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ppm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selenyum hayvanlarda ağır sonuçlar doğurur.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Selenyum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 etkiye sahip olduğundan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 vitaminin etkinliğini </a:t>
            </a: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artırır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birçok selenyumlu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 uçucu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olduklarından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pişirme sırasında kaybolur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Başlıca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 etleri, deniz ürünleri ve tahıllarda bulunur.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Selenyum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9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ihtiyaç duydukları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 topraktan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karşılar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organizmalar ise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gerekli mineral maddeleri bitkisel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veya direkt tuz ilavesi ile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alır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 için su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toprağın bileşimi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hayvanlar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için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yine su 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yemin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özelliği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 profilini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miktarını değiştirebilen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ö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nemli faktörlerdir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izelge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6.2'de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gıdalardaki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toplam mineral madde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miktarları verilmiştir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275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>
              <a:lnSpc>
                <a:spcPct val="11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Gıdanın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içeriği öncelikle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ifade edilmelidir ki, o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gıdanın üretildiği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hammaddeden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kaynaklanmaktadır.</a:t>
            </a:r>
          </a:p>
          <a:p>
            <a:pPr algn="l" rtl="0">
              <a:lnSpc>
                <a:spcPct val="110000"/>
              </a:lnSpc>
            </a:pP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izelge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6.2.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Gıdaların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Toplam Mineral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Miktarları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505672"/>
              </p:ext>
            </p:extLst>
          </p:nvPr>
        </p:nvGraphicFramePr>
        <p:xfrm>
          <a:off x="934810" y="2848716"/>
          <a:ext cx="833919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171920"/>
                <a:gridCol w="1892080"/>
                <a:gridCol w="2243192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Gıda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Mineral madde (%)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Gıda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Mineral madde (%)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Edam peyniri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5,10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Sığır eti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1,00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Kaz karaciğeri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2,75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İnek sütü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0,75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Ispanak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1,87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Çilek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0,75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Yulaf unu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1,65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Horoz mantarı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0,66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Morina balığı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Buğday unu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0,46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Turp lahanası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788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içeriğinde birçok çevresel faktör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etkili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olmaktadır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Toprağın bileşimi, coğrafik bölge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mevsimler, su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kaynagı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gübre kullanımı,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zirai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mücadelede kullanılan pestisitler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fungisitler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tarımsal ilaçlar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gıdanın yapısı çok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nemli faktörlerdir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Çevre kirliliğinin fazla olduğu durumlarda (taşıt egzozu ve endüstriyel atık kaynaklı)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etkiye sahip ç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eşitli kurşun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cıva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 elementler bitkisel ve hayvansal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görülebilmektedir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56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üretimi sırasında teknoloji gereği kullanılmakta olan direkt ya da </a:t>
            </a:r>
            <a:r>
              <a:rPr 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indirekt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katkı maddeleri de (</a:t>
            </a:r>
            <a:r>
              <a:rPr 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NaCI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NO</a:t>
            </a:r>
            <a:r>
              <a:rPr lang="tr-TR" sz="24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NO</a:t>
            </a:r>
            <a:r>
              <a:rPr lang="tr-TR" sz="24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CaCl</a:t>
            </a:r>
            <a:r>
              <a:rPr lang="tr-TR" sz="24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PO</a:t>
            </a:r>
            <a:r>
              <a:rPr lang="tr-TR" sz="24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 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bileşikleri içeren) gıdanın yapısına girerek mineral madde içeriğini etkiler. </a:t>
            </a:r>
            <a:endParaRPr lang="tr-TR" sz="24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4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 (sodyum gibi) gıdalara fazla miktarlarda ilave edilebilmektedir. </a:t>
            </a:r>
            <a:endParaRPr lang="tr-TR" sz="24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4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Bunların 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yanı sıra gıdanın hazırlanması ve işlenmesi (öğütme, yıkama, kabuk soyma, arıtma, suda bekletme vb.) sırasında meydana gelen mineral madde </a:t>
            </a:r>
            <a:r>
              <a:rPr lang="tr-TR" sz="24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kayıpları 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sz="24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gıdanın 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 </a:t>
            </a:r>
            <a:r>
              <a:rPr 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profıli</a:t>
            </a:r>
            <a:r>
              <a:rPr 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miktarı değişir</a:t>
            </a:r>
            <a:r>
              <a:rPr lang="tr-TR" sz="24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  <a:endParaRPr lang="tr-TR" altLang="ar-SY" sz="24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73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Aynı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zamanda çeşitli gıdalarda bazı mineral maddelerin uzaklaştırılması da gerekebilir (örneğin,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sakkarozun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ağartılmasında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rafinasyonunda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Fe, P vb. elementlerin uzaklaştırılması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Gıdanın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işlenmesi sırasında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kullanılan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uygun olmayan alet ve ekipman kaynaklı, hatta yine uygun olmayan ambalaj materyali kaynaklı metal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kontaminasyonları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 görülebilir.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60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Bunlarla birlikte, gıdadaki mineral madde miktarı elde edildiği kaynakta herhangi bir hastalığın veya anormalliğin göstergesi olabilir.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sütteki normal sınırların üzerindeki bir mineral madde mevcudiyeti, asitlik gelişimini engellemek için ortama alkali katılıp katılmadığının göstergesidir.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 bakımından zengin ise bu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mastitis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hastalığının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(süt veren hayvanlarda meme bezi iltihabı) belirtisi olabilir.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571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Meyve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sularında soydum içeriğinin normal değerleri aşmasının nedeni koruyucu madde veya tatlandırıcı kaynaklı olabilir.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6.3'de çeşitli makro elementlerin bazı gıdalardaki miktarları verilmiştir.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800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6.3. Çeşitli Gıdalardaki Bazı Makro Elementlerin Miktarları (</a:t>
            </a:r>
            <a:r>
              <a:rPr lang="tr-TR" sz="2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mg/100g)</a:t>
            </a:r>
            <a:endParaRPr lang="tr-TR" altLang="ar-SY" sz="20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753253"/>
              </p:ext>
            </p:extLst>
          </p:nvPr>
        </p:nvGraphicFramePr>
        <p:xfrm>
          <a:off x="1146914" y="1587137"/>
          <a:ext cx="8128003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273"/>
                <a:gridCol w="937955"/>
                <a:gridCol w="937955"/>
                <a:gridCol w="937955"/>
                <a:gridCol w="937955"/>
                <a:gridCol w="937955"/>
                <a:gridCol w="937955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Gıda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err="1" smtClean="0"/>
                        <a:t>Na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err="1" smtClean="0"/>
                        <a:t>Ca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Mg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Fe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P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Sığır eti (yağsız)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57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370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2,4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194 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Balık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470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18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27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242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İnek sütü (%3,5 yağlı)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48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155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120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92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Tavuk eti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144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147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56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216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Buğday unu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Patates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443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50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Fasulye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1310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106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132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429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Elma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Muz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533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26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Kahve (öğütülmüş)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1730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16,8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192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Kakao tozu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17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1920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414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656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Badem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733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504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785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 içeriklerinin bilinmesi insan sağlığı ve gıda teknolojisi bakımından çok önemlidir.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doğrultuda, gıdanın besin değerinin (gerekirse mineral madde takviyesi yapmak,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özelliğe sahip mineral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kontaminantlarını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belirlemek ve tedbir almak için) belirlenmesi, kullanılan katkı maddelerinin (mineral madde içerikli) 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miktarlarının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anlaşılması, taş, kum, toprak gibi inorganik maddelerin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kontamine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olup olmadığının bilinmesi için mineral madde analizleri yapılır.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73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hayvan ve bitki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organizmasını oluşturan </a:t>
            </a:r>
            <a:r>
              <a:rPr lang="tr-TR" sz="2600" i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organik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sz="2600" i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inorganik, </a:t>
            </a:r>
            <a:r>
              <a:rPr lang="tr-TR" sz="2600" dirty="0" smtClean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maddeler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belirli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elementlerden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oluşur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Bunlara </a:t>
            </a:r>
            <a:r>
              <a:rPr lang="tr-TR" sz="2600" i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biyoelementler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denilmekte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olup başlıca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biyoelementler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şunlardır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C, H,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O,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N, S, P,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Mg, Fe, Cl, I, Co, Mn,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F,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Cu.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Bütün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elementlerin ilk ve esas kaynaklan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doğadaki anorganik maddelerin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elementleridir.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333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şeker (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sakkaroz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üretiminde toplam mineral madde miktarının yüksek oluşu renkte ve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kristallendirmede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sorunlar meydana getirmektedir.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 içeriği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unda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önemli bir kalite kriterdir.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Yüksek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miktarda bulunuşu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unda kepek miktarının fazla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olduğunun bir göstergesidir.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Katı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teknolojisinde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uygulamalarında katalizör olarak kullanılan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elementinin işlem sonrası uzaklaştırılması çok önemlidir.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96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Deniz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kirliliğinin olduğu sularda yetiştirilen balıklar, sanayii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atıklarının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bulunduğu çevrede yetişen bitkilerin ve hayvanların et, sakatat ve sütleri ağır metal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araştırmalarımn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materyalleridir.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işlenmesinde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kullanılan suların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(gıda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formülasyonunda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kullanılan su veya yıkama suyu gibi ) mineral madde varlığı gıda özelliklerini önemli ölçüde etkiler.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475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maddelerin gıdada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bulunduğu form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minerallerin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özelliklerine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başka bir ifade ile periyodik tablodaki konumlarına bağlıdır.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 (</a:t>
            </a:r>
            <a:r>
              <a:rPr lang="tr-TR" sz="2600" dirty="0" err="1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</a:t>
            </a:r>
            <a:r>
              <a:rPr lang="tr-TR" sz="2600" baseline="300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</a:t>
            </a:r>
            <a:r>
              <a:rPr lang="tr-TR" sz="2600" baseline="300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CI</a:t>
            </a:r>
            <a:r>
              <a:rPr lang="tr-TR" sz="2600" baseline="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gibi)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iyon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şeklinde bulunurlar ve yüksek çözünürlük gösterirler.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mineral maddelerin önemli bir bölümü kompleks,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şelat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oksijen içeren anyonlar şeklindedir.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196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komplekslerinin ve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şelatlarının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çözünürlükleri anorganik tuzlardan farklılık gösterir.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 klorür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çözündürülür ise, demir kısa bir süre sonra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 hidroksit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çöker.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Sitrat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birleşen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ferrik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demir (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</a:t>
            </a:r>
            <a:r>
              <a:rPr lang="tr-TR" sz="2600" baseline="30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+3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ise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yüksek çözünürlük gösterir.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kalsiyum klorür tuzu halinde iken çözünür bir tuzdur,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okzalat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kelat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oluşturduğunda ise çözünmeyen kalsiyum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okzalat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oluşur.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</a:t>
            </a:r>
            <a:r>
              <a:rPr lang="tr-TR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Varlığı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671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Mineral maddeler bitkiler vasıtasıyla çözünür tuz formunda </a:t>
                </a:r>
                <a:r>
                  <a:rPr lang="tr-TR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alınırlar</a:t>
                </a:r>
                <a:r>
                  <a:rPr lang="tr-TR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. </a:t>
                </a:r>
                <a:endParaRPr lang="tr-TR" sz="2600" dirty="0" smtClean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Çözünür </a:t>
                </a:r>
                <a:r>
                  <a:rPr lang="tr-TR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durumda tuzda </a:t>
                </a:r>
                <a:r>
                  <a:rPr lang="tr-TR" sz="2600" dirty="0">
                    <a:solidFill>
                      <a:srgbClr val="FF000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pozitif yüklü katyonlar </a:t>
                </a:r>
                <a:r>
                  <a:rPr lang="tr-TR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ve </a:t>
                </a:r>
                <a:r>
                  <a:rPr lang="tr-TR" sz="2600" dirty="0">
                    <a:solidFill>
                      <a:srgbClr val="0070C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negatif yüklü anyonlar</a:t>
                </a:r>
                <a:r>
                  <a:rPr lang="tr-TR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şeklinde bulunurlar. </a:t>
                </a:r>
                <a:endParaRPr lang="tr-TR" sz="2600" dirty="0" smtClean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Bunun </a:t>
                </a:r>
                <a:r>
                  <a:rPr lang="tr-TR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için iyon halinde aşağıdaki ayırma eşitliği yazılabilir. </a:t>
                </a:r>
                <a:endParaRPr lang="tr-TR" sz="2600" dirty="0" smtClean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NaC1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tr-TR" altLang="ar-SY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ylfaen" panose="010A0502050306030303" pitchFamily="18" charset="0"/>
                      </a:rPr>
                      <m:t>⇌</m:t>
                    </m:r>
                  </m:oMath>
                </a14:m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 </a:t>
                </a:r>
                <a:r>
                  <a:rPr lang="tr-TR" altLang="ar-SY" sz="2600" dirty="0" err="1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Na</a:t>
                </a:r>
                <a:r>
                  <a:rPr lang="tr-TR" altLang="ar-SY" sz="2600" baseline="30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+  Cl</a:t>
                </a:r>
                <a:r>
                  <a:rPr lang="tr-TR" altLang="ar-SY" sz="2600" baseline="30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-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>
                    <a:solidFill>
                      <a:srgbClr val="0070C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Katyonlar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genellikle </a:t>
                </a:r>
                <a:r>
                  <a:rPr lang="tr-TR" altLang="ar-SY" sz="2600" dirty="0">
                    <a:solidFill>
                      <a:srgbClr val="FF000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metal </a:t>
                </a:r>
                <a:r>
                  <a:rPr lang="tr-TR" altLang="ar-SY" sz="2600" dirty="0" smtClean="0">
                    <a:solidFill>
                      <a:srgbClr val="FF000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iyonları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ve </a:t>
                </a:r>
                <a:r>
                  <a:rPr lang="tr-TR" altLang="ar-SY" sz="2600" dirty="0">
                    <a:solidFill>
                      <a:srgbClr val="00B050"/>
                    </a:solidFill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anyonlar da asit kökleri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iyonlarıdırlar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  <a:blipFill rotWithShape="0">
                <a:blip r:embed="rId2"/>
                <a:stretch>
                  <a:fillRect l="-6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1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Metal iyonları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hidroksil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getirebildikleri için, bu metal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 yapıcı olarak da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isimlendirilirler.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 karakteristik bileşenler olarak, metal olmayan maddeler klor, kükürt, fosfor, karbon vb. içerirler.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olmayan bu maddeler asit yapıcılar olarak da ifade edilirler.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25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</p:spPr>
            <p:txBody>
              <a:bodyPr>
                <a:normAutofit fontScale="92500" lnSpcReduction="10000"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Gıdalarda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bulunan mineral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tuzları,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sulu çözeltiler içinde farklı bir </a:t>
                </a:r>
                <a:r>
                  <a:rPr lang="tr-TR" altLang="ar-SY" sz="2600" dirty="0" err="1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pH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değerine sahiptirler. </a:t>
                </a:r>
                <a:endParaRPr lang="tr-TR" altLang="ar-SY" sz="2600" dirty="0" smtClean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Buna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bağlı olarak metal ve asit kökü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iyonları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halinde iyonize olur. 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Na</a:t>
                </a:r>
                <a:r>
                  <a:rPr lang="tr-TR" altLang="ar-SY" sz="2600" baseline="-25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2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SO</a:t>
                </a:r>
                <a:r>
                  <a:rPr lang="tr-TR" altLang="ar-SY" sz="2600" baseline="-25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4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altLang="ar-SY" sz="2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Sylfaen" panose="010A0502050306030303" pitchFamily="18" charset="0"/>
                      </a:rPr>
                      <m:t>⇌</m:t>
                    </m:r>
                  </m:oMath>
                </a14:m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2Na</a:t>
                </a:r>
                <a:r>
                  <a:rPr lang="tr-TR" altLang="ar-SY" sz="2600" baseline="30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SO</a:t>
                </a:r>
                <a:r>
                  <a:rPr lang="tr-TR" altLang="ar-SY" sz="2600" baseline="-25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4</a:t>
                </a:r>
                <a:r>
                  <a:rPr lang="tr-TR" altLang="ar-SY" sz="2600" baseline="30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-2	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(1)</a:t>
                </a:r>
                <a:endParaRPr lang="tr-TR" altLang="ar-SY" sz="2600" dirty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Su iyonize olarak hidrojen ve hidroksil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iyonlarına ayrışır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. 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H</a:t>
                </a:r>
                <a:r>
                  <a:rPr lang="tr-TR" altLang="ar-SY" sz="2600" baseline="-25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2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tr-TR" altLang="ar-SY" sz="2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Sylfaen" panose="010A0502050306030303" pitchFamily="18" charset="0"/>
                      </a:rPr>
                      <m:t>⇌ </m:t>
                    </m:r>
                  </m:oMath>
                </a14:m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H</a:t>
                </a:r>
                <a:r>
                  <a:rPr lang="tr-TR" altLang="ar-SY" sz="2600" baseline="30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+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OH</a:t>
                </a:r>
                <a:r>
                  <a:rPr lang="tr-TR" altLang="ar-SY" sz="2600" baseline="30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-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		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(2)</a:t>
                </a:r>
                <a:endParaRPr lang="tr-TR" altLang="ar-SY" sz="2600" baseline="30000" dirty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Eşitlik (1)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'deki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sodyum ve sülfat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iyonları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eşitlik (2)'deki hidrojen ve hidroksil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iyonları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ile birlikte aşağıdaki kimyasal eşitliği ortaya çıkarırlar.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  <a:blipFill rotWithShape="0">
                <a:blip r:embed="rId2"/>
                <a:stretch>
                  <a:fillRect l="-538" r="-4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14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+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 </a:t>
            </a:r>
            <a:r>
              <a:rPr lang="tr-TR" altLang="ar-SY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tr-TR" altLang="ar-SY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2Na</a:t>
            </a:r>
            <a:r>
              <a:rPr lang="tr-TR" altLang="ar-SY" sz="2600" baseline="30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ar-SY" sz="2600" baseline="30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 H</a:t>
            </a:r>
            <a:r>
              <a:rPr lang="tr-TR" altLang="ar-SY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+ OH</a:t>
            </a:r>
            <a:r>
              <a:rPr lang="tr-TR" altLang="ar-SY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 </a:t>
            </a:r>
            <a:r>
              <a:rPr lang="tr-TR" altLang="ar-SY" sz="2600" baseline="30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(3)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eşitliklerde bulunan iyonlar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sülfürik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(H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sodyum hidroksit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NaOH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molekülleri için bir araya gelebilir.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Sülfürik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ve sodyum hidroksit kuvvetli bir asit ve kuvvetli bir bazdır, yani bunlar sulu çözeltilerde çok kuvvetli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iyonlarına ayrışır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Kuvvetli bazlar iyonlara ayrılmış durumda hidroksit iyonlarının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nisbi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fazlalığını gösterirler.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Buna karşılık kuvvetli asitlerde hidrojen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iyonlan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fazladır.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890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 ve hidroksil iyonlarının konsantrasyonu için ölçü olarak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 kullanılmaktadır.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eşitlik (3)'de hidrojen ve hidroksit iyonları yaklaşık olarak aynı miktarda bulundukları için sodyum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sülfath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sulu çözelti nötr reaksiyon gösterir.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karbonatın (Na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CO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sulu çözeltisi, indikatör karşısında bazik reaksiyon gösterir.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tuz, suda sodyum ve karbonat iyonlarına ayrışır.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06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</p:spPr>
            <p:txBody>
              <a:bodyPr>
                <a:normAutofit/>
              </a:bodyPr>
              <a:lstStyle/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Na</a:t>
                </a:r>
                <a:r>
                  <a:rPr lang="tr-TR" altLang="ar-SY" sz="2600" baseline="-25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2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CO</a:t>
                </a:r>
                <a:r>
                  <a:rPr lang="tr-TR" altLang="ar-SY" sz="2600" baseline="-25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3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altLang="ar-SY" sz="2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Sylfaen" panose="010A0502050306030303" pitchFamily="18" charset="0"/>
                      </a:rPr>
                      <m:t>⇌</m:t>
                    </m:r>
                  </m:oMath>
                </a14:m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2Na</a:t>
                </a:r>
                <a:r>
                  <a:rPr lang="tr-TR" altLang="ar-SY" sz="2600" baseline="30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 +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CO</a:t>
                </a:r>
                <a:r>
                  <a:rPr lang="tr-TR" altLang="ar-SY" sz="2600" baseline="-25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3</a:t>
                </a:r>
                <a:r>
                  <a:rPr lang="tr-TR" altLang="ar-SY" sz="2600" baseline="300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-2</a:t>
                </a:r>
                <a:endParaRPr lang="tr-TR" altLang="ar-SY" sz="2600" dirty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Suyun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iyonlarına ayrışma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eşitliği ile aşağıdaki eşitlik yazılabilir. </a:t>
                </a:r>
                <a:endParaRPr lang="tr-TR" altLang="ar-SY" sz="2600" dirty="0" smtClean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Na</a:t>
                </a:r>
                <a:r>
                  <a:rPr lang="tr-TR" altLang="ar-SY" sz="2600" baseline="-25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2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CO</a:t>
                </a:r>
                <a:r>
                  <a:rPr lang="tr-TR" altLang="ar-SY" sz="2600" baseline="-25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3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+ H</a:t>
                </a:r>
                <a:r>
                  <a:rPr lang="tr-TR" altLang="ar-SY" sz="2600" baseline="-25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2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O </a:t>
                </a:r>
                <a:r>
                  <a:rPr lang="tr-TR" altLang="ar-SY" sz="26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→ </a:t>
                </a: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2Na</a:t>
                </a:r>
                <a:r>
                  <a:rPr lang="tr-TR" altLang="ar-SY" sz="2600" baseline="30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 + CO</a:t>
                </a:r>
                <a:r>
                  <a:rPr lang="tr-TR" altLang="ar-SY" sz="2600" baseline="-25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3</a:t>
                </a:r>
                <a:r>
                  <a:rPr lang="tr-TR" altLang="ar-SY" sz="2600" baseline="30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-2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+ H</a:t>
                </a:r>
                <a:r>
                  <a:rPr lang="tr-TR" altLang="ar-SY" sz="2600" baseline="30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+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 + OH</a:t>
                </a:r>
                <a:r>
                  <a:rPr lang="tr-TR" altLang="ar-SY" sz="2600" baseline="300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- </a:t>
                </a:r>
                <a:endParaRPr lang="tr-TR" altLang="ar-SY" sz="2600" dirty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Bu eşitlikte sodyum hidroksit ve karbonik asit için iyonlar bulunmaktadır. </a:t>
                </a:r>
                <a:endParaRPr lang="tr-TR" altLang="ar-SY" sz="2600" dirty="0" smtClean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tr-TR" altLang="ar-SY" sz="2600" dirty="0" smtClean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Sodyum </a:t>
                </a:r>
                <a:r>
                  <a:rPr lang="tr-TR" altLang="ar-SY" sz="2600" dirty="0">
                    <a:latin typeface="Sylfaen" panose="010A0502050306030303" pitchFamily="18" charset="0"/>
                    <a:ea typeface="Times New Roman" panose="02020603050405020304" pitchFamily="18" charset="0"/>
                    <a:cs typeface="Sylfaen" panose="010A0502050306030303" pitchFamily="18" charset="0"/>
                  </a:rPr>
                  <a:t>hidroksit kuvvetli bir bazdır, yani kuvvetli olarak iyonize olmaktadır. </a:t>
                </a:r>
                <a:endParaRPr lang="tr-TR" altLang="ar-SY" sz="2600" dirty="0" smtClean="0">
                  <a:latin typeface="Sylfaen" panose="010A0502050306030303" pitchFamily="18" charset="0"/>
                  <a:ea typeface="Times New Roman" panose="02020603050405020304" pitchFamily="18" charset="0"/>
                  <a:cs typeface="Sylfaen" panose="010A0502050306030303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928049"/>
                <a:ext cx="9067167" cy="5650172"/>
              </a:xfrm>
              <a:blipFill rotWithShape="0">
                <a:blip r:embed="rId2"/>
                <a:stretch>
                  <a:fillRect l="-6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017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tarafından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maddelerin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C, H,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O,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N, S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… vb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elementleri, karbonhidrat, protein,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hormon gibi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organik maddelere ç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evrilir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hayvan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 çeşitli </a:t>
            </a:r>
            <a:r>
              <a:rPr 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 faaliyetlerinde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kullanılan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sz="2600" dirty="0" smtClean="0">
                <a:solidFill>
                  <a:srgbClr val="00206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organik maddeler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tekrar H</a:t>
            </a:r>
            <a:r>
              <a:rPr lang="tr-TR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0,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CO</a:t>
            </a:r>
            <a:r>
              <a:rPr lang="tr-TR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HCO</a:t>
            </a:r>
            <a:r>
              <a:rPr lang="tr-TR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</a:t>
            </a:r>
            <a:r>
              <a:rPr lang="tr-TR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NH</a:t>
            </a:r>
            <a:r>
              <a:rPr lang="tr-TR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 maddelere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veya elementlere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sz="2600" dirty="0" smtClean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dönüşür.</a:t>
            </a:r>
            <a:endParaRPr lang="tr-TR" sz="2600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57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(H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CO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zayıf asitlere dahildir, yani suda çok az miktarda hidrojen ve karbonat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iyonlarına ayrışır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taraftan serbest bulunan hidrojen ve karbonat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iyonlarından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iyonize olmayan karbonik asit molekülleri meydana gelir.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Çözelti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hidroksit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iyonlarının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fazlalığı ile indikatörlere karşı bazik reaksiyon gösterir.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aksine alüminyum sülfatın [Al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(SO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] sulu çözeltisi indikatörlere karşı asit reaksiyon gösterir.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99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burada zayıf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bazlann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tuzlan (alüminyum hidroksit) ve kuvvetli bir asidin tuzu (sülfürik asit) bulunmaktadır.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(SO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+ 6 H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 </a:t>
            </a:r>
            <a:r>
              <a:rPr lang="tr-TR" altLang="ar-SY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2Al(OH)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+ 3 H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</a:t>
            </a:r>
            <a:r>
              <a:rPr lang="tr-TR" altLang="ar-SY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ve baz yapılarındaki dağılımına uygun olarak mineral maddeler, insan vücudunun asit-baz dengesi üzerine etkiye sahiptir.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Yalnız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yapıcıların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direkt olarak gıdadan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çıkarılabilmesine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karşılık, vücut asit yapıcıları ihtiyacını sadece gıdadan karşılayamaz.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978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Aksine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aynı zamanda metabolizmada ara ve nihai ürün formunda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değerlendirilmesinin sonucu olarak kullanmaya hazır olmaktadır.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yapıcıların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fazla miktarı çeşitli hastalık belirtileri ile (örneğin midenin fazla asit yapması) vücutta bağ dokunun fazla asit meydana getirmesine yol açar.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 yapıcıları,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 dokuyu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atıklardan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temizler ve çok sayıdaki hastalığın iyileştirilmesi olaylarında lüzumludurlar.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708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ekşi tattaki gıdalar (bilhassa çeşitli meyveler) asit fazlalığı göstermezler.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ekşi tadı organik asitlerin oldukça fazla miktarlarda bulunmasından kaynaklanmaktadır.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asitler de çok zayıf iyonize olan asitlere dâhildirler.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 metabolizmada yer alırlar, karbondioksit ve suya kadar parçalanabilirler.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Birçok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ve baz gıdada doğal olarak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4286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katkı maddesi olarak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kullanılırlar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yaygınları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sitrik asit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asetik asit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laktik asittir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Fosforik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gıdalarda bulunan mineral asitlere gösterilebilecek en iyi örnektir.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asitlik bakımından dört gruba ayırabilir;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Hafif asitli gıdalar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5,3'ün üzerinde olanlardır. Bu grupta bezelyeler, mısır, fasulye, et, balık, tavuk, süt sayılabilir.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9285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Orta asitli gıdalar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5,3-4,5 arasında olanlardır. Bu gruba ıspanak, kuşkonmaz, pancar, balkabağı örnek verilebilir.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Asitli gıdalar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4,5-3,7 arasında olanlardır. Bu gruba domates, armut ve ananas, kırmızılahana örnek verilebilir.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4.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Yüksek asitli gıdalar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3,7'den daha düşük olanlar. Bu grupta çilek, kiraz, vişne gibi meyveler ve turşular bulunmaktadır.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Kimyasal Yapısı 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13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mineral maddeler suda çözünürler.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maddeleri su ile temas haline getiren işlemler nedeniyle belirli oranda yıkama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kayıpları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istenilmeyen bölümlerin çıkarılması sırasında da kayıplar oluşur.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üretiminde uygulanan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karıştırma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temizleme, ayıklama, ağartma vb. işlemler de kayıpların oluşumunda etkilidir.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büyük mineral madde kaybı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tahılların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öğütülmesi sırasında gerçekleşir (Çizelge 6.4).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5437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6.4. Buğday ve Değirmen Ürünlerinin Bazı Mineral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İçerikleri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680342"/>
              </p:ext>
            </p:extLst>
          </p:nvPr>
        </p:nvGraphicFramePr>
        <p:xfrm>
          <a:off x="776406" y="2289159"/>
          <a:ext cx="8351999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9122"/>
                <a:gridCol w="980411"/>
                <a:gridCol w="980411"/>
                <a:gridCol w="980411"/>
                <a:gridCol w="980411"/>
                <a:gridCol w="980411"/>
                <a:gridCol w="980411"/>
                <a:gridCol w="980411"/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Ürün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err="1" smtClean="0"/>
                        <a:t>Na</a:t>
                      </a:r>
                      <a:r>
                        <a:rPr lang="tr-TR" dirty="0" smtClean="0"/>
                        <a:t> (%)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 (%)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Ca</a:t>
                      </a:r>
                      <a:r>
                        <a:rPr lang="tr-TR" dirty="0" smtClean="0"/>
                        <a:t> (%)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P</a:t>
                      </a:r>
                      <a:r>
                        <a:rPr lang="tr-TR" baseline="0" dirty="0" smtClean="0"/>
                        <a:t> (%)</a:t>
                      </a:r>
                      <a:endParaRPr lang="tr-TR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Fe (</a:t>
                      </a:r>
                      <a:r>
                        <a:rPr lang="tr-TR" dirty="0" err="1" smtClean="0"/>
                        <a:t>ppm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Cu (</a:t>
                      </a:r>
                      <a:r>
                        <a:rPr lang="tr-TR" dirty="0" err="1" smtClean="0"/>
                        <a:t>ppm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Zn</a:t>
                      </a:r>
                      <a:r>
                        <a:rPr lang="tr-TR" dirty="0" smtClean="0"/>
                        <a:t> (</a:t>
                      </a:r>
                      <a:r>
                        <a:rPr lang="tr-TR" dirty="0" err="1" smtClean="0"/>
                        <a:t>ppm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Buğday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0,320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0,332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40,6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9,0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34,0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Un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0,164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0,142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27,8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7,7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İnce kepek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0,801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0,052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0,672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75,0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37,5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Kaba kepek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0,026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1,263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0,064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0,740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90,3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14,6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dirty="0" smtClean="0"/>
                        <a:t>54,0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624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Meyvelerde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çoğunlukla suda çözünür formda bulunan mineral maddelerin büyük bir miktarı meyve suyuna geçer.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meyvelerde ise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katyonların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bir miktarı kabukta toplanmaktadır.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sonucu olarak, meyve suyunda mineral madde konsantrasyonu, meyveye göre daha düşük olabilmektedir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 mineral maddelerin su ile yıkanması, suda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osmoz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difüzyon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olayları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meydana gelmektedir.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2958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özellikleri de, bilhassa yıkama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kayıpları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üzerine etkilidir.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faktörlerin minimize edilmesi konusunda gıda üreticilerin önemli görevler düşmektedir.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6.5 ve 6.6'da, çeşitli faktörlere bağlı olarak bazı mineral maddelerin suda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çözünürlüklerine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örnekler verilmiştir.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7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</a:t>
            </a:r>
            <a:r>
              <a:rPr lang="tr-TR" sz="2600" dirty="0" smtClean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nsan vücudunda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 elementler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türlerine göre </a:t>
            </a:r>
            <a:r>
              <a:rPr lang="tr-TR" sz="2600" i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iyonlar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</a:t>
            </a:r>
            <a:r>
              <a:rPr lang="tr-TR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</a:t>
            </a:r>
            <a:r>
              <a:rPr lang="tr-TR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CI</a:t>
            </a:r>
            <a:r>
              <a:rPr lang="tr-TR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HCO</a:t>
            </a:r>
            <a:r>
              <a:rPr lang="tr-TR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sz="2600" baseline="30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</a:t>
            </a:r>
            <a:r>
              <a:rPr lang="tr-TR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sz="2600" baseline="30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fosfatlar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sz="2600" i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 </a:t>
            </a:r>
            <a:r>
              <a:rPr lang="tr-TR" sz="2600" i="1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</a:t>
            </a:r>
            <a:r>
              <a:rPr lang="tr-TR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++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Mg</a:t>
            </a:r>
            <a:r>
              <a:rPr lang="tr-TR" sz="26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++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vb.) ve </a:t>
            </a:r>
            <a:r>
              <a:rPr lang="tr-TR" sz="2600" i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kompleksler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oluşturmu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(en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büyük miktar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ö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nemli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kompleks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oluşumunu ağır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metaller Fe,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Co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 verir) </a:t>
            </a:r>
            <a:r>
              <a:rPr lang="tr-TR" sz="2600" dirty="0" smtClean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haldedirler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Doğada l00’ü aşkın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 element bulunmakla birlikte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yaklaşık olarak 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20-25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tanesi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yaşam için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elzem olup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canlı hücrelerde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alır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6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6.5. Soyulmuş Patateste Potasyum ve Kalsiyum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Kayıplanna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Üst Yüzeyin Etkisi  Mineral Madde Kayıp Oranları (%) *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Parçalanrnamıs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Yenilecek Derecede Parçalanmış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5 10 Kalsiyum 0 28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*durgun suda 6 saat muhafaza edildikten sonra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6.6. Sebzelerin Pişirilmesinde Oluşan Mineral Kayıpları (%)*i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Sebze Fosfat Sodyum Potasyum Kalsiyum Milano lahanası (kıvırcık) 0 69 81 47 Turp lahanası 54 6 56 20 Taze fasulye 0 42 27 54 Patates (karşılaştırma için) 54 6 60 21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* Analizler yemek suyunda yapılmıştır.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248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6.5. Soyulmuş Patateste Potasyum ve Kalsiyum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Kayıplarına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Üst Yüzeyin Etkisi 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737287"/>
              </p:ext>
            </p:extLst>
          </p:nvPr>
        </p:nvGraphicFramePr>
        <p:xfrm>
          <a:off x="884372" y="2914789"/>
          <a:ext cx="9610755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3585"/>
                <a:gridCol w="3203585"/>
                <a:gridCol w="3203585"/>
              </a:tblGrid>
              <a:tr h="0">
                <a:tc rowSpan="2"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Mineral Madde </a:t>
                      </a:r>
                      <a:endParaRPr lang="tr-TR" sz="2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Kayıp Oranları (%) * </a:t>
                      </a:r>
                      <a:endParaRPr lang="tr-TR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0"/>
                      <a:endParaRPr lang="tr-TR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rtl="0"/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Parçalanmamış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Yenilecek Derecede Parçalanmış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Potasyum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10 </a:t>
                      </a:r>
                      <a:endParaRPr lang="tr-TR" sz="2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Kalsiyum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0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28</a:t>
                      </a:r>
                    </a:p>
                  </a:txBody>
                  <a:tcPr anchor="ctr"/>
                </a:tc>
              </a:tr>
              <a:tr h="370840">
                <a:tc grid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*durgun suda 6 saat muhafaza edildikten sonra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0"/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altLang="ar-SY" sz="1800" dirty="0" smtClean="0">
                        <a:latin typeface="Sylfaen" panose="010A0502050306030303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1758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6.6. Sebzelerin Pişirilmesinde Oluşan Mineral Kayıpları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(%)*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775208"/>
              </p:ext>
            </p:extLst>
          </p:nvPr>
        </p:nvGraphicFramePr>
        <p:xfrm>
          <a:off x="677331" y="2546183"/>
          <a:ext cx="10254527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1751"/>
                <a:gridCol w="1455694"/>
                <a:gridCol w="1455694"/>
                <a:gridCol w="1455694"/>
                <a:gridCol w="1455694"/>
              </a:tblGrid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Sebze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Fosfat</a:t>
                      </a:r>
                      <a:endParaRPr lang="tr-TR" sz="2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Sodyum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Potasyum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Kalsiyum</a:t>
                      </a:r>
                      <a:endParaRPr lang="tr-TR" sz="2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Milano lahanası (kıvırcık)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0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69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81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47 </a:t>
                      </a:r>
                      <a:endParaRPr lang="tr-TR" sz="2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Turp lahanası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54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6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56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20</a:t>
                      </a:r>
                      <a:endParaRPr lang="tr-TR" sz="2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Taze fasulye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0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42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27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54</a:t>
                      </a:r>
                      <a:endParaRPr lang="tr-TR" sz="2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Patates (karşılaştırma için)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54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6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60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21</a:t>
                      </a:r>
                      <a:endParaRPr lang="tr-TR" sz="2400" dirty="0" smtClean="0"/>
                    </a:p>
                  </a:txBody>
                  <a:tcPr anchor="ctr"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24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* Analizler yemek suyunda yapılmıştır.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/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0253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meydana gelen mineral madde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kayıplarına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etkili çeşitli faktörler Şekil 6.1'de verilmiştir.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Etkili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faktörler göstermektedir ki, hayati bakımdan önemli mineral maddelerin kaybı, istenirse önemli ölçüde azaltılabilir.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bileşenleri, örneğin vitaminler, bazı karbonhidratlar ve proteinler de bu faktörlere karşı duyarlıdır.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53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Şekil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6.1. Mineral Madde Kayıpları Üzerine Etkili Faktörler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Maddelerin Özellikleri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6255" y="1115283"/>
            <a:ext cx="2579427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tr-TR" sz="2400" dirty="0"/>
              <a:t>Gıda üzerine suyun etkisi </a:t>
            </a:r>
          </a:p>
        </p:txBody>
      </p:sp>
      <p:sp>
        <p:nvSpPr>
          <p:cNvPr id="5" name="Rectangle 4"/>
          <p:cNvSpPr/>
          <p:nvPr/>
        </p:nvSpPr>
        <p:spPr>
          <a:xfrm>
            <a:off x="1258114" y="3771709"/>
            <a:ext cx="3091606" cy="83099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400" dirty="0"/>
              <a:t>Gıdanın üst yüzeyinin büyüklüğü </a:t>
            </a:r>
          </a:p>
        </p:txBody>
      </p:sp>
      <p:sp>
        <p:nvSpPr>
          <p:cNvPr id="6" name="Rectangle 5"/>
          <p:cNvSpPr/>
          <p:nvPr/>
        </p:nvSpPr>
        <p:spPr>
          <a:xfrm>
            <a:off x="5627101" y="1288465"/>
            <a:ext cx="2165979" cy="461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tr-TR" sz="2400" dirty="0"/>
              <a:t>Suyun </a:t>
            </a:r>
            <a:r>
              <a:rPr lang="tr-TR" sz="2400" dirty="0" smtClean="0"/>
              <a:t>miktarı </a:t>
            </a:r>
            <a:endParaRPr lang="tr-TR" sz="2400" dirty="0"/>
          </a:p>
        </p:txBody>
      </p:sp>
      <p:sp>
        <p:nvSpPr>
          <p:cNvPr id="7" name="Rectangle 6"/>
          <p:cNvSpPr/>
          <p:nvPr/>
        </p:nvSpPr>
        <p:spPr>
          <a:xfrm>
            <a:off x="5476419" y="2512829"/>
            <a:ext cx="2467342" cy="461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l" rtl="0"/>
            <a:r>
              <a:rPr lang="tr-TR" sz="2400" dirty="0"/>
              <a:t>Yıkama </a:t>
            </a:r>
            <a:r>
              <a:rPr lang="tr-TR" sz="2400" dirty="0" smtClean="0"/>
              <a:t>kayıpları</a:t>
            </a:r>
            <a:endParaRPr lang="tr-TR" sz="2400" dirty="0"/>
          </a:p>
        </p:txBody>
      </p:sp>
      <p:sp>
        <p:nvSpPr>
          <p:cNvPr id="8" name="Rectangle 7"/>
          <p:cNvSpPr/>
          <p:nvPr/>
        </p:nvSpPr>
        <p:spPr>
          <a:xfrm>
            <a:off x="5068928" y="3753135"/>
            <a:ext cx="3282323" cy="83099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400" dirty="0"/>
              <a:t>Gıdanın parçalanma derecesi </a:t>
            </a:r>
          </a:p>
        </p:txBody>
      </p:sp>
      <p:sp>
        <p:nvSpPr>
          <p:cNvPr id="9" name="Rectangle 8"/>
          <p:cNvSpPr/>
          <p:nvPr/>
        </p:nvSpPr>
        <p:spPr>
          <a:xfrm>
            <a:off x="9491597" y="3933376"/>
            <a:ext cx="1225015" cy="461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tr-TR" sz="2400" dirty="0"/>
              <a:t>Sıcaklık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3725" y="1271634"/>
            <a:ext cx="2488182" cy="461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tr-TR" sz="2400" dirty="0"/>
              <a:t>Suyun akıma hızı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693753" y="1288465"/>
            <a:ext cx="185939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2" name="Right Arrow 11"/>
          <p:cNvSpPr/>
          <p:nvPr/>
        </p:nvSpPr>
        <p:spPr>
          <a:xfrm rot="5400000">
            <a:off x="6367645" y="1897134"/>
            <a:ext cx="6848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3" name="Right Arrow 12"/>
          <p:cNvSpPr/>
          <p:nvPr/>
        </p:nvSpPr>
        <p:spPr>
          <a:xfrm rot="9308221">
            <a:off x="7904101" y="1940676"/>
            <a:ext cx="139864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4" name="Right Arrow 13"/>
          <p:cNvSpPr/>
          <p:nvPr/>
        </p:nvSpPr>
        <p:spPr>
          <a:xfrm rot="12967417">
            <a:off x="7845869" y="3143107"/>
            <a:ext cx="16975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5" name="Right Arrow 14"/>
          <p:cNvSpPr/>
          <p:nvPr/>
        </p:nvSpPr>
        <p:spPr>
          <a:xfrm rot="10800000">
            <a:off x="4338019" y="3944891"/>
            <a:ext cx="70832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6" name="Right Arrow 15"/>
          <p:cNvSpPr/>
          <p:nvPr/>
        </p:nvSpPr>
        <p:spPr>
          <a:xfrm rot="19815108">
            <a:off x="3685591" y="2955782"/>
            <a:ext cx="185939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0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467"/>
            <a:ext cx="9067167" cy="547275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Sodyum, potasyum, kalsiyum, magnezyum, klor ve fosfatlar insan vücudunun yapısında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nisbi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büyük ölçüde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 bu elementlere vücuttaki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miktarlarına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paralel olarak daha fazla ihtiyaç duymaktadır.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için, makro element olarak ifade edilirler (Çizelge 6.6).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 genellikle iyon formunda bulunur.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1"/>
            <a:ext cx="8596668" cy="873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Mineral Maddeler ve Bazı Fonksiyonları </a:t>
            </a:r>
            <a:endParaRPr lang="tr-TR" sz="3000" b="1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r>
              <a:rPr lang="tr-TR" alt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 Elementler 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467"/>
            <a:ext cx="9067167" cy="547275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6.6.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Makroelementler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1"/>
            <a:ext cx="8596668" cy="873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Mineral Maddeler ve Bazı Fonksiyonları </a:t>
            </a:r>
            <a:endParaRPr lang="tr-TR" sz="3000" b="1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r>
              <a:rPr lang="tr-TR" alt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 Elementler 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210611"/>
              </p:ext>
            </p:extLst>
          </p:nvPr>
        </p:nvGraphicFramePr>
        <p:xfrm>
          <a:off x="677333" y="2006599"/>
          <a:ext cx="10500183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167"/>
                <a:gridCol w="3249264"/>
                <a:gridCol w="1705970"/>
                <a:gridCol w="3766782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Mineral Madde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Önemli Kaynakları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Günlük ihtiyaç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Fonksiyonları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Sodyum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Temel kaynak su ve su içeren her türlü sıvı gıdalardır. Her gıda belirli oranda, özellikle hayvansal gıdalar daha fazla içerir.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1,5-2,5 g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Yemeklere sodyum klorürün ilavesiyle yeterli miktarda vücuda alınır, su, asit-baz dengesi, </a:t>
                      </a:r>
                      <a:r>
                        <a:rPr lang="tr-TR" dirty="0" err="1" smtClean="0"/>
                        <a:t>osmotik</a:t>
                      </a:r>
                      <a:r>
                        <a:rPr lang="tr-TR" dirty="0" smtClean="0"/>
                        <a:t> basınç vb. için gereklidir.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Potasyum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Patates, meyve, sebze, süt, tahıl ürünleri, yağlı tohumlar, fındık ve fıstık vb.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2-3 g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Eksikliği ile hareket bozuklukları, kalp zafiyeti, doku şişkinlikleri vb. görülür. Sinir duyarlılığı, kan basıncı kontrolü vb. için gereklidir. 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Kalsiyum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Süt ve süt ürünleri, baklagiller, pekmez, fındık, fıstık vb.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1-1,5 g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l-PL" dirty="0" smtClean="0"/>
                        <a:t>Eksikliği ile kemik dokusu zarar</a:t>
                      </a:r>
                      <a:r>
                        <a:rPr lang="tr-TR" dirty="0" smtClean="0"/>
                        <a:t> görür, bilhassa sütün kalsiyumu önemlidir.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36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467"/>
            <a:ext cx="9067167" cy="547275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1"/>
            <a:ext cx="8596668" cy="873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Mineral Maddeler ve Bazı Fonksiyonları </a:t>
            </a:r>
            <a:endParaRPr lang="tr-TR" sz="3000" b="1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r>
              <a:rPr lang="tr-TR" alt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Makro Elementler 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222526"/>
              </p:ext>
            </p:extLst>
          </p:nvPr>
        </p:nvGraphicFramePr>
        <p:xfrm>
          <a:off x="677333" y="1324703"/>
          <a:ext cx="10500183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6217"/>
                <a:gridCol w="3341214"/>
                <a:gridCol w="1692323"/>
                <a:gridCol w="3780429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Mineral Madde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Önemli Kaynakları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Günlük ihtiyaç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Fonksiyonları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Magnezyum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Süt ve süt ürünleri, baklagiller, tahıl ürünleri, kakao, çay, kahve, kuruyemişler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0,3 g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 Eksikliği ile metabolizma bozuldukları vb. görülür. Kas ve sinir iletiminde etkin, yağ asitleri ve proteinlerin sentezi, amino asit] erin aktivasyonunda vb. için gereklidir. 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Klor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err="1" smtClean="0"/>
                        <a:t>Na</a:t>
                      </a:r>
                      <a:r>
                        <a:rPr lang="tr-TR" dirty="0" smtClean="0"/>
                        <a:t>, K, </a:t>
                      </a:r>
                      <a:r>
                        <a:rPr lang="tr-TR" dirty="0" err="1" smtClean="0"/>
                        <a:t>Mg'un</a:t>
                      </a:r>
                      <a:r>
                        <a:rPr lang="tr-TR" dirty="0" smtClean="0"/>
                        <a:t> anyonu olarak, yani birlikte bulunur. Sofra tuzu, et ve deniz ürünleri, süt, yumurta gibi.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tr-TR" dirty="0" smtClean="0"/>
                    </a:p>
                    <a:p>
                      <a:pPr algn="l" rtl="0"/>
                      <a:r>
                        <a:rPr lang="tr-TR" dirty="0" smtClean="0"/>
                        <a:t>1,5-2,5 g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Mide asitliğini sağlayan hidroklorik asidin bir parçasıdır. Sodyum ile birlikte su dengesinin ve </a:t>
                      </a:r>
                      <a:r>
                        <a:rPr lang="tr-TR" dirty="0" err="1" smtClean="0"/>
                        <a:t>osmotik</a:t>
                      </a:r>
                      <a:r>
                        <a:rPr lang="tr-TR" dirty="0" smtClean="0"/>
                        <a:t> basıncın sağlanması, kırmızı kan hücrelerinde karbondioksit taşıması vb. için gereklidir. 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Fosfor ve fosfatlar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Anyon olarak et ve et ürünlerinde, balık, yumurta, baklagiller, tahıl ve süt ürünleri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0,7 g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Fosfor, kalsiyum ile birlikte kemik ve dişlerin yapısında, </a:t>
                      </a:r>
                      <a:r>
                        <a:rPr lang="tr-TR" dirty="0" err="1" smtClean="0"/>
                        <a:t>metabolik</a:t>
                      </a:r>
                      <a:r>
                        <a:rPr lang="tr-TR" dirty="0" smtClean="0"/>
                        <a:t> reaksiyonlarda vb. yer </a:t>
                      </a:r>
                      <a:r>
                        <a:rPr lang="tr-TR" dirty="0" err="1" smtClean="0"/>
                        <a:t>ahr</a:t>
                      </a:r>
                      <a:r>
                        <a:rPr lang="tr-TR" dirty="0" smtClean="0"/>
                        <a:t>, hayvansal gıdalardaki fosfor daha önemlidir. 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04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467"/>
            <a:ext cx="9067167" cy="547275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Gıdada ve insan vücudunda çok az düzeyde bulunan elementler; Fe, Cu,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Mn,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Co, F, Cr gibi iz elementlerdir (Çizelge 6.7).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 için önemi henüz açıklığa kavuşmamış iz elementler de (Al, Si,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Ti, U,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gibi) bulunmaktadır.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1"/>
            <a:ext cx="8596668" cy="873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Mineral Maddeler ve Bazı Fonksiyonları </a:t>
            </a:r>
            <a:endParaRPr lang="tr-TR" sz="3000" b="1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r>
              <a:rPr lang="tr-TR" altLang="tr-TR" sz="3000" b="1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 </a:t>
            </a:r>
            <a:r>
              <a:rPr lang="tr-TR" alt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(Eser) Elementler 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20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467"/>
            <a:ext cx="9067167" cy="547275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6.7. İz Elementler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1"/>
            <a:ext cx="8596668" cy="873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Mineral Maddeler ve Bazı Fonksiyonları </a:t>
            </a:r>
            <a:endParaRPr lang="tr-TR" sz="3000" b="1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r>
              <a:rPr lang="tr-TR" altLang="tr-TR" sz="3000" b="1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 </a:t>
            </a:r>
            <a:r>
              <a:rPr lang="tr-TR" alt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(Eser) Elementler 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422785"/>
              </p:ext>
            </p:extLst>
          </p:nvPr>
        </p:nvGraphicFramePr>
        <p:xfrm>
          <a:off x="677333" y="1816023"/>
          <a:ext cx="10500183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6217"/>
                <a:gridCol w="3341214"/>
                <a:gridCol w="1692323"/>
                <a:gridCol w="3780429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Mineral Madde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Önemli Kaynakları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Günlük ihtiyaç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Fonksiyonları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Demir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Hayvansal gıdalardan karaciğeri, et, yumurta sarısı, balıklar, bitkisel gıdalardan baklagiller, kuru meyveler, pekmez, balıklar, ıspanak ve diğer yeşil sebze çeşitleri, tahıllar ve ürünleri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12 mg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Hemoglobin bileşimindedir, bağışıklık sistemi vb. için gereklidir. Noksanlığında demir yetersizliği anemisi (kansızlık) görülür. 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Bakır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Karaciğer, deniz ürünleri, süt, susam, fındık, ceviz, yumurta, tahıl ürünleri, meyve ve sebze çeşitleri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1,5-3 mg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Bakır eksikliği seyrek görülür. Demirin kullanılması ve enzimlerin aktivitesinde rol alır. 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34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İyonların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ö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nemli görevi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farmakolojik ve biyokimyasal (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asit-baz dengesinde, 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sinir-kas </a:t>
            </a:r>
            <a:r>
              <a:rPr lang="nn-NO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sisteminin </a:t>
            </a:r>
            <a:r>
              <a:rPr lang="nn-NO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uyanlabilmesinde, </a:t>
            </a:r>
            <a:r>
              <a:rPr lang="nn-NO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</a:t>
            </a:r>
            <a:r>
              <a:rPr lang="nn-NO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cutta s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</a:t>
            </a:r>
            <a:r>
              <a:rPr lang="nn-NO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</a:t>
            </a:r>
            <a:r>
              <a:rPr lang="nn-NO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nn-NO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dengesinin korunmasmda, normal </a:t>
            </a:r>
            <a:r>
              <a:rPr lang="nn-NO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pH'nm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devamında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vb.) etkiler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göstermektir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K elementleri sinir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sistemine etkilidir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Erimez </a:t>
            </a:r>
            <a:r>
              <a:rPr 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anorganik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destek doku (kemik 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gibi)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oluşturmaya yarar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iskeleti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yaklaşık </a:t>
            </a:r>
            <a:r>
              <a:rPr 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%50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oranında </a:t>
            </a:r>
            <a:r>
              <a:rPr 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inorganik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madde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içermektedir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00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467"/>
            <a:ext cx="9067167" cy="547275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6.7. İz Elementler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1"/>
            <a:ext cx="8596668" cy="873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Mineral Maddeler ve Bazı Fonksiyonları </a:t>
            </a:r>
            <a:endParaRPr lang="tr-TR" sz="3000" b="1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r>
              <a:rPr lang="tr-TR" altLang="tr-TR" sz="3000" b="1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 </a:t>
            </a:r>
            <a:r>
              <a:rPr lang="tr-TR" alt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(Eser) Elementler 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767498"/>
              </p:ext>
            </p:extLst>
          </p:nvPr>
        </p:nvGraphicFramePr>
        <p:xfrm>
          <a:off x="677333" y="1816023"/>
          <a:ext cx="10500183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6217"/>
                <a:gridCol w="3341214"/>
                <a:gridCol w="1692323"/>
                <a:gridCol w="3780429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Mineral Madde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Önemli Kaynakları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Günlük ihtiyaç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Fonksiyonları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Çinko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Karaciğer, et, deniz ürünleri, süt ve ürünleri, yumurta, yağlı tohumlar, baklagiller, tahıl embriyosu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3-5 mg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Protein ve nükleik asit metabolizmasında, büyümede, yaraların iyileşmesinde vb. rol oynar, insülin ve üreme ile ilgili </a:t>
                      </a:r>
                      <a:r>
                        <a:rPr lang="tr-TR" dirty="0" err="1" smtClean="0"/>
                        <a:t>hormonlann</a:t>
                      </a:r>
                      <a:r>
                        <a:rPr lang="tr-TR" dirty="0" smtClean="0"/>
                        <a:t> bileşiminde yer alır.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Mangan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Fındık, fıstık, ceviz, çay, baklagiller, tahıl embriyoları, yapraklı sebzeler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2-3 mg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Enzimlerde </a:t>
                      </a:r>
                      <a:r>
                        <a:rPr lang="tr-TR" dirty="0" err="1" smtClean="0"/>
                        <a:t>kofaktör</a:t>
                      </a:r>
                      <a:r>
                        <a:rPr lang="tr-TR" dirty="0" smtClean="0"/>
                        <a:t> olarak bulunur, üreme ve sinir sistemi vb. için gereklidir.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Flor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Florlanmış</a:t>
                      </a:r>
                      <a:r>
                        <a:rPr lang="tr-TR" dirty="0" smtClean="0"/>
                        <a:t> içme suyu, çay, deniz ürünleri, et ürünleri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0,3-1 mg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err="1" smtClean="0"/>
                        <a:t>Karies</a:t>
                      </a:r>
                      <a:r>
                        <a:rPr lang="tr-TR" dirty="0" smtClean="0"/>
                        <a:t> (kemik hastalığı) önleyici ve diş </a:t>
                      </a:r>
                      <a:r>
                        <a:rPr lang="tr-TR" dirty="0" err="1" smtClean="0"/>
                        <a:t>çünimelerinden</a:t>
                      </a:r>
                      <a:r>
                        <a:rPr lang="tr-TR" dirty="0" smtClean="0"/>
                        <a:t> koruma etkileri var. 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61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105467"/>
            <a:ext cx="9067167" cy="5472753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6.7. İz Elementler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1"/>
            <a:ext cx="8596668" cy="873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Mineral Maddeler ve Bazı Fonksiyonları </a:t>
            </a:r>
            <a:endParaRPr lang="tr-TR" sz="3000" b="1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r>
              <a:rPr lang="tr-TR" altLang="tr-TR" sz="3000" b="1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 </a:t>
            </a:r>
            <a:r>
              <a:rPr lang="tr-TR" alt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(Eser) Elementler </a:t>
            </a:r>
            <a:endParaRPr lang="tr-TR" altLang="tr-TR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811746"/>
              </p:ext>
            </p:extLst>
          </p:nvPr>
        </p:nvGraphicFramePr>
        <p:xfrm>
          <a:off x="677333" y="1816023"/>
          <a:ext cx="10500183" cy="329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6217"/>
                <a:gridCol w="3341214"/>
                <a:gridCol w="1692323"/>
                <a:gridCol w="3780429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Mineral Madde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Önemli Kaynakları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Günlük ihtiyaç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Fonksiyonları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Kobalt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Et, karaciğer, süt, tahıllar, meyve ve sebzeler, baklagiller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 mg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B12 vitaminin yapısındadır. Kükürtlü amino asitlerin metabolizmasında, demirin kullanılmasında, </a:t>
                      </a:r>
                      <a:r>
                        <a:rPr lang="tr-TR" dirty="0" err="1" smtClean="0"/>
                        <a:t>tiroid</a:t>
                      </a:r>
                      <a:r>
                        <a:rPr lang="tr-TR" dirty="0" smtClean="0"/>
                        <a:t> hormonları sentezinde, enzimlerin aktivitesinde vb. gereklidir. 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İyot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smtClean="0"/>
                        <a:t>İçme suyu, deniz ürünleri, yumurta, süt ve et (toprakta, suda ve yemde yeterli iyot bulunma şartıyla)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0,04-0,08 </a:t>
                      </a:r>
                      <a:r>
                        <a:rPr lang="tr-TR" dirty="0" smtClean="0"/>
                        <a:t>mg</a:t>
                      </a:r>
                      <a:endParaRPr lang="tr-TR" altLang="ar-SY" sz="1800" dirty="0" smtClean="0">
                        <a:latin typeface="Sylfaen" panose="010A0502050306030303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dirty="0" err="1" smtClean="0"/>
                        <a:t>Tiroid</a:t>
                      </a:r>
                      <a:r>
                        <a:rPr lang="tr-TR" dirty="0" smtClean="0"/>
                        <a:t> hormonu sentezinde, eksikliğinde guatr hastalığı oluşur. 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19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Kemik ve dişlerde bulunan en önemli minerallerdendir.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vücudundaki miktarı 1500g olan kalsiyumun %99'u kemik ve diş yapısında yer alır.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Kemiklerin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yapısı, kan pıhtılaşması, kas faaliyetleri ve sinir sistemlerinin duyarlılığı için kalsiyum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esansiyeldir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enzimlerin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kofaktörleri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rol oynar.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 ihtiyacı 0,8-0,9g kadardır.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Çocuklarda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gereksinim yetişkinlerden çoktur.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Kalsiyum: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0"/>
            <a:ext cx="2917998" cy="21517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7304" y="4694830"/>
            <a:ext cx="3204696" cy="216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4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başlıca kaynakları süt ve süt ürünleridir.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meyve ve sebzeler, tahıl ürünleri, baklagiller, pekmez, fındık ve yumurta sarısı da iyi kaynak sayılmaktadır.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kalsiyum içerikleri Çizelge 6.8'de verilmektedir.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Kalsiyum: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0" y="130507"/>
            <a:ext cx="2571750" cy="2571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1568782"/>
            <a:ext cx="1219200" cy="1133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946" y="2797790"/>
            <a:ext cx="3964675" cy="3964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058" y="3594264"/>
            <a:ext cx="4475936" cy="298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7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6.8. Bazı Gıdaların Kalsiyum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İçerikleri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Kalsiyum: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057795"/>
              </p:ext>
            </p:extLst>
          </p:nvPr>
        </p:nvGraphicFramePr>
        <p:xfrm>
          <a:off x="911668" y="1947964"/>
          <a:ext cx="8600822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1277"/>
                <a:gridCol w="1574143"/>
                <a:gridCol w="3030625"/>
                <a:gridCol w="1364777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Gıda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mg/100g 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Gıda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mg/100g 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İnek sütü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115-125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Ispanak, bamya, marul 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75-80 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Kaşar peyniri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650-700 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Patates, yeşilbiber 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12 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Beyaz peynir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100-150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Elma, armut, ayva 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6 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Yumurta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50-55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Portakal, mandalina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30-34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Siyah zeytin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77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Buğday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36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Pekmez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400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Bulgur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40</a:t>
                      </a:r>
                      <a:endParaRPr lang="tr-TR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43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Orta düzeydeki kalsiyum eksikliği durumunda ihtiyaç iskeletten karşılandığı için kandaki kalsiyum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miktarından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eksiklik belirlenememektedir.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yetersiz alınmasında en büyük etkenin,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 vitamini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eksikliğine bağlı olarak kalsiyum emiliminin bozulması olduğu belirtilmektedir.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ülkelerde un ve pek çok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gıdanın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üretiminde 235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– 390mg/100g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arasında kalsiyum karbonat içermesi gerektiği yönetmeliklerle belirlenmiştir.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Kalsiyum: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4624885"/>
            <a:ext cx="280987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201" y="1094806"/>
            <a:ext cx="2657475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Günümüzde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dünyanın çeşitli yerlerinde kalsiyum ilavesi yapılmamış çocuk diyetlerinin tehlikeli şekilde düşük miktarda kalsiyum içerdiği belirtilmektedir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 gıda sanayiinde çeşitli teknolojik amaçlarla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kullanılır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konserve domates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üretiminde az miktarda kalsiyum tuzu ilave edilerek kalsiyum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pektat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oluşturulur, dokunun sertliği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artırılır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Kalsiyum: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87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Peynir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endüstrisinde ise peynir pıhtısının kalitesinin iyileştirilmesi için CaCl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tuzu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kullanılır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Ekmek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bisküvi, kraker gibi ürünlerin hamuruna uygun oranda katılan kalsiyum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akrilamid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oluşumunu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azaltmaktadır.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bikarbonat, kalsiyum sülfat vb. su sertlik derecesine etkilidir.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Kalsiyum: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0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9"/>
            <a:ext cx="8340922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Tabiatta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çeşitli fosfor bileşiklerinden, sadece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orto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fosforik asit (H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</a:t>
            </a:r>
            <a:r>
              <a:rPr lang="tr-TR" altLang="ar-SY" sz="2600" baseline="-25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)'in bileşikleri olan fosfatlar ile, daha az olmak üzere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pirofosfatlar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adenozin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difosfat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gibi)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trifosfatlar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adenozin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trifosfat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gibi) insan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ilgilendirmektedir.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sonra vücutta en çok bulunan mineral (700g) olan fosforun ortalama %80'i kalsiyumla birlikte diş ve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kemiklerin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yapısında bulunur.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276" y="2772060"/>
            <a:ext cx="3286125" cy="1962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255" y="5192971"/>
            <a:ext cx="2808169" cy="1477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4500" y="232012"/>
            <a:ext cx="2447500" cy="24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2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nükleik asitlerin yapısında, enzim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metabolizmasmda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önemli bir bileşik olan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ATP'nin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oluşumunda ve şekerlerin ara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metabolizmasmda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şeker esterleri oluşmasında rol oynar.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 ihtiyacı 0,8-1,2g kadardır.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Gıdadaki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/P oram 1 olmalıdır.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oran en iyi bir şekilde süt ve süt ürünlerinden sağlanabilmektedir.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alınan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organik fosfor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bileşikleri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bağırsaklarda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hidrolize uğrar 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inorganik fosfat olarak emilir. </a:t>
            </a:r>
            <a:endParaRPr lang="tr-TR" altLang="ar-SY" sz="2600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24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Kompleks halinde olanların görevleri arasında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ise hemoglobindeki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sz="2600" baseline="-250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bağlama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enzimlerin 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grubu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kataliz (Fe, Cu gibi) yapma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vardır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sz="2600" dirty="0" smtClean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amilaz enziminin 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aktive olabilmesi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için </a:t>
            </a:r>
            <a:r>
              <a:rPr 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gereklidir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bazı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enzimleri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Mn,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Co, Mg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elementler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aktive eder.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Başta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S olmak ü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zere çeşitli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yapısında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sentezinde yer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alır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7243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 kalsiyum ve proteince zengin gıdalarda yaygındır.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iyi kaynağı;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kırmızı et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balık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tavuk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etler, </a:t>
            </a:r>
            <a:r>
              <a:rPr lang="tr-TR" altLang="ar-SY" sz="2600" dirty="0">
                <a:solidFill>
                  <a:srgbClr val="C898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yumurta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 ve süt ürünleri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kuru 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baldagiller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yağlı tohumlar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tahıllardır.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et ürünlerindeki fosforun emilimi çok iyi düzeydedir.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 ve süt ürünlerinin fosfor içerikleri Çizelge 6.9'da verilmektedir.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1375012"/>
            <a:ext cx="2847015" cy="147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6.9. Bazı süt ve süt ürünlerinin fosfor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içerikleri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1375012"/>
            <a:ext cx="2847015" cy="147737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6012"/>
              </p:ext>
            </p:extLst>
          </p:nvPr>
        </p:nvGraphicFramePr>
        <p:xfrm>
          <a:off x="677332" y="1764503"/>
          <a:ext cx="812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 smtClean="0"/>
                        <a:t>Gıda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400" dirty="0" smtClean="0"/>
                        <a:t>mg/100g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Gıda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400" dirty="0" smtClean="0"/>
                        <a:t>mg/100g</a:t>
                      </a:r>
                      <a:endParaRPr lang="tr-TR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İnek sütü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95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Beyaz peynir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300</a:t>
                      </a:r>
                      <a:endParaRPr lang="tr-TR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Keçi sütü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111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 smtClean="0"/>
                        <a:t>Cheddar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512</a:t>
                      </a:r>
                      <a:endParaRPr lang="tr-TR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Koyun sütü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158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Kaşar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563</a:t>
                      </a:r>
                      <a:endParaRPr lang="tr-TR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Yoğurt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Gravyer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605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49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asidik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alkali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fosfatlar olarak iki sınıfa ayrılır.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Alkalı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fosfatlar sosis ve salam üretiminde, asidik fosfatlar ise sucuk üretiminde kullanılır.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endüstrisinde daha ziyade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polifosfatlar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kullanılır.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Polifosfatlat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konserve etler dahil, her türlü tütsülenmiş ve tütsülenmemiş salam, sosis ve sucuklara ilave edilebilir.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err="1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Polifosfatlar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kas proteinlerinin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 bağlama kapasitesini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yükseltmektedir.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2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içeriği, gıda teknolojisinde uygulanan bazı işlemlerin (örneğin bitkisel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yağların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rafinasyonunda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etkinliğinin belirlenmesinde kullanılan bir parametredir.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6.10'da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rafinasyon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işlemlerinin ayçiçeği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yağının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 içeriğin etkisi görülebilmektedir.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4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6.10.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Rafinasyon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Uygulamalarında Ayçiçeği Yağının Fosfor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Içeriği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/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086024"/>
              </p:ext>
            </p:extLst>
          </p:nvPr>
        </p:nvGraphicFramePr>
        <p:xfrm>
          <a:off x="911668" y="2405948"/>
          <a:ext cx="8832832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3162"/>
                <a:gridCol w="1173707"/>
                <a:gridCol w="2893326"/>
                <a:gridCol w="982637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Kimyasal </a:t>
                      </a:r>
                      <a:r>
                        <a:rPr lang="tr-TR" sz="2200" dirty="0" err="1" smtClean="0"/>
                        <a:t>rafinasyon</a:t>
                      </a:r>
                      <a:r>
                        <a:rPr lang="tr-TR" sz="2200" dirty="0" smtClean="0"/>
                        <a:t> işlem aşamaları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err="1" smtClean="0"/>
                        <a:t>ppm</a:t>
                      </a:r>
                      <a:endParaRPr lang="tr-TR" sz="2200" dirty="0" smtClean="0"/>
                    </a:p>
                    <a:p>
                      <a:pPr algn="ctr" rtl="0"/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Fiziksel </a:t>
                      </a:r>
                      <a:r>
                        <a:rPr lang="tr-TR" sz="2200" dirty="0" err="1" smtClean="0"/>
                        <a:t>rafinasyon</a:t>
                      </a:r>
                      <a:r>
                        <a:rPr lang="tr-TR" sz="2200" dirty="0" smtClean="0"/>
                        <a:t> işlem aşamaları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err="1" smtClean="0"/>
                        <a:t>ppm</a:t>
                      </a:r>
                      <a:endParaRPr lang="tr-TR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Ham yağ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105,83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Ham yağ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87,45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Kombine </a:t>
                      </a:r>
                      <a:r>
                        <a:rPr lang="tr-TR" sz="2200" dirty="0" err="1" smtClean="0"/>
                        <a:t>degumming</a:t>
                      </a:r>
                      <a:r>
                        <a:rPr lang="tr-TR" sz="2200" dirty="0" smtClean="0"/>
                        <a:t>-nötralizasyon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2,55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err="1" smtClean="0"/>
                        <a:t>Degumming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3,77</a:t>
                      </a:r>
                      <a:endParaRPr lang="tr-TR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Ağartma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1,02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Ağartma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0,90</a:t>
                      </a:r>
                      <a:endParaRPr lang="tr-TR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err="1" smtClean="0"/>
                        <a:t>Vinterizasyon</a:t>
                      </a:r>
                      <a:endParaRPr lang="tr-TR" sz="2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0,93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err="1" smtClean="0"/>
                        <a:t>Vinterizasyon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0,83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err="1" smtClean="0"/>
                        <a:t>Deodorizasyon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0,88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Buhar </a:t>
                      </a:r>
                      <a:r>
                        <a:rPr lang="tr-TR" sz="2200" dirty="0" err="1" smtClean="0"/>
                        <a:t>distilasyon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0,82 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1699288"/>
            <a:ext cx="2447500" cy="24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2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 </a:t>
            </a: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sıvılarının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ve baz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dengesinde ve metabolizmada önemli yere sahiptirler.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genellikle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hücre içindeki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sıvıda,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ise hücre </a:t>
            </a: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dışındaki sıvıda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bulunmaktadır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Sodyumun başlıca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kaynağı yemek tuzudur.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miktarlarda alınan sodyum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tansiyon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üzerine etkilidir.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Yetişkin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insanın günlük ihtiyacı 5g olup, gıdalarda yeterli miktarda bulunur (kahve, yapraklı sebzeler, kuru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bakalagiller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1979636"/>
            <a:ext cx="2447500" cy="244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4500" y="4410500"/>
            <a:ext cx="2447500" cy="24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9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Yetişkinlerin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tuz tüketiminin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maksimum 6g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olması tavsiye edilmektedir.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Hipertansiyon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hastalarında günde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lg'dan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çok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tuz alınmaması gereklidir.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üzerindeki her g sodyum paralel bir kan basıncı yükselişine neden olur.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Sodyumun vücuttaki miktarı 1,4g/kg kadardır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05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Büyük oranda hücre dışı sıvıda bulunan sodyum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ekstrasellüler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sıvının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ozmotik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basıncını ayarlamada görev yapar.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amilaz gibi bazı enzimleri aktive eder.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emilimi çok hızlı başlar (3-6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sonra) ve 3 saat içinde tamamlanır.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potasyumun konsantrasyonu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2g/kg'dır.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32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ölçüde hücre içinde bulunduğundan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hücrelerin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ozmotik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basıncını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düzenler.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sinir duyarlılığı ve kan basıncının kontrolü için gereklidir.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iyonları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enzimler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tarafından gereksinimi duyulan bir mineraldir.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tüketimi 2-5 g'dır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Minimum ihtiyaç 800 mg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tahmin edilmektedir.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Normal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beslenme durumunda potasyum eksikliği görülmez.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Aşırı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ve ekmek tüketimi veya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bilinçsiz bir diyet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uygulama durumunda potasyum eksikliği görülebilir.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turunçgillerin bazı mineral madde içerikleri Çizelge 6.11'de verilmiştir.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1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beslenme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değerleri henüz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yeterince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bilinmeyen elementler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bulunur.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Bütün bunların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sonucu olarak,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maddeler 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yaşam için gereklidir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arada, protein, karbonhidrat 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molekülleri vücutta yandıklarında (</a:t>
            </a:r>
            <a:r>
              <a:rPr lang="tr-TR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oksidasyona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uğradıklarında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enerji verirken, mineral maddeler ise </a:t>
            </a:r>
            <a:r>
              <a:rPr 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akalorik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enerji </a:t>
            </a:r>
            <a:r>
              <a:rPr lang="it-IT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vermeyen</a:t>
            </a:r>
            <a:r>
              <a:rPr lang="it-IT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it-IT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</a:t>
            </a:r>
            <a:r>
              <a:rPr lang="it-IT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 bile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</a:t>
            </a:r>
            <a:r>
              <a:rPr lang="it-IT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eni </a:t>
            </a:r>
            <a:r>
              <a:rPr lang="it-IT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grubuna girer.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9801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6.11. Çeşitli turunçgillerin yenilebilir kısmının bazı mineral madde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içerikleri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99505"/>
              </p:ext>
            </p:extLst>
          </p:nvPr>
        </p:nvGraphicFramePr>
        <p:xfrm>
          <a:off x="967475" y="2166329"/>
          <a:ext cx="81280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Mineral madde </a:t>
                      </a:r>
                      <a:r>
                        <a:rPr lang="tr-TR" sz="2200" dirty="0" smtClean="0"/>
                        <a:t>(mg/100g)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Portakal 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err="1" smtClean="0"/>
                        <a:t>Mandalin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Greyfurt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Limon</a:t>
                      </a:r>
                      <a:endParaRPr lang="tr-TR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Potasyum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179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145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141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153</a:t>
                      </a:r>
                      <a:endParaRPr lang="tr-TR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err="1" smtClean="0"/>
                        <a:t>Kalsiy</a:t>
                      </a:r>
                      <a:r>
                        <a:rPr lang="tr-TR" sz="2200" dirty="0" smtClean="0"/>
                        <a:t> um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40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33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25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Fosfor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16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15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18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Magnezyum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10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11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9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16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Sodyum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1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4</a:t>
                      </a:r>
                      <a:endParaRPr lang="tr-TR" sz="2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5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klorür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sıklıkla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</a:t>
            </a:r>
            <a:r>
              <a:rPr lang="tr-TR" altLang="ar-SY" sz="2600" dirty="0" smtClean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klorürün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alternatifi olarak tavsiye edilse de bilhassa ekmek gibi önemli ürünlerde duyusal açıdan kıyas bile edilemeyeceği vurgulanmaktadır.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miktarıyla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bilhassa ilgili olan tek gıda reçeldir.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durum potasyumun beslenmedeki bir rolüyle ilgili olmayıp (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koruyucu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metabisülfit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ilave edilmemiş olması şartıyla) reçelin en önemli kalite kriteri olan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yaklaşık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meyve miktarının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anlaşılmasını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sağlamasıdır.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40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sebze ve kuruyemişlerde organik tuzlar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sitrat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tartarat gibi) halinde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sektöründe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sorbat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benzoat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sorbat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</a:t>
            </a:r>
            <a:r>
              <a:rPr lang="tr-TR" altLang="ar-SY" sz="26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benzoat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</a:t>
            </a:r>
            <a:r>
              <a:rPr lang="tr-TR" altLang="ar-SY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nitrit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potasyum </a:t>
            </a:r>
            <a:r>
              <a:rPr lang="tr-TR" altLang="ar-SY" sz="2600" dirty="0" err="1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nitrit</a:t>
            </a:r>
            <a:r>
              <a:rPr lang="tr-TR" altLang="ar-SY" sz="26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çeşitli koruyucu katkı maddelerin kullanımına belirlenen yasal limitlere uyulması koşuluyla izin verilmiştir.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Sodyum ve Potasyum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3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 1,1g/kg klor bulunmaktadır.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sıvılarında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baz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dengesinin korunmasında önemli olan diğer bir element olup, yetişkinlerde klor ihtiyacı 1,7-5,1g arasındadır.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Normal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diyetle alınan klor ihtiyacı karşılar.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Başlıca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kaynağı sofra tuzudur.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Mide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asidinin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(hidroklorik asit) oluşumunda da önemli bir elementtir.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232012"/>
            <a:ext cx="23812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5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Kolay emilebilen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klorun fazlası idrarla dışarı atılabilir.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iyonu, doğada suların içinde çok, buna karşılık bitkilerde az olmak üzere, özellikle sodyum klorür ve potasyum klorür halinde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İçme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kullanma sularının, gıda işleme </a:t>
            </a: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ekipmanlarının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yüzeylerinin dezenfeksiyonunda klorlu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bileşikler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yaygın olarak kullanılır.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7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Çiğ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meyve ve sebze endüstrisinde yıkama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spey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uygulamalarında yüzey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dekontaminasyonu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amacıyla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oksidant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yararlanılır.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oksidantlar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bunların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potansiyelleri Çizelge 6.12'de verilmiştir.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25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6.12. Çeşitli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oksidantlar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bunların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potansiyelleri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846194"/>
              </p:ext>
            </p:extLst>
          </p:nvPr>
        </p:nvGraphicFramePr>
        <p:xfrm>
          <a:off x="677332" y="2575762"/>
          <a:ext cx="8128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400" dirty="0" err="1" smtClean="0"/>
                        <a:t>Oksidant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 smtClean="0"/>
                        <a:t>Oksidasyon</a:t>
                      </a:r>
                      <a:r>
                        <a:rPr lang="tr-TR" sz="2400" dirty="0" smtClean="0"/>
                        <a:t> Potansiyeli (V)</a:t>
                      </a:r>
                      <a:endParaRPr lang="tr-TR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Flor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3,0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 smtClean="0"/>
                        <a:t>Hidroksi</a:t>
                      </a:r>
                      <a:r>
                        <a:rPr lang="tr-TR" sz="2400" dirty="0" smtClean="0"/>
                        <a:t> radikal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2,8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Ozon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2,1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Hidrojen peroksit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1,8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Potasyum permanganat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1,7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Klor oksit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1,5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Klor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1,4 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yaklaşık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2,6 g flor bulunmaktadır.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Kemik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diş sağlığı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için önemli olup (dişe sertlik verir ve enfeksiyonlara karşı koyar), dişin yüzeyinde bulunmaktadır.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emilince hızla kemik ve dişlere gönderilir, fazlası hemen atılır.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hayvansal besinlerde az, sularda daha fazla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 ve sodyum ile bileşik halindedir.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Flor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17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 ve sodyum ile bileşik halindedir.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Flor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siyah çay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deniz ürünlerinde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nispi olarak daha fazla bulunmaktadır.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İçme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sularında 0,5-1,5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ppm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flor olması istenir.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ppm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düzeyinde bile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etkileri görüldüğünden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suların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florlanması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pek önerilmemektedir.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Flor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42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Yetişkin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insan vücudundaki toplam magnezyum miktarı 250mg düzeyindedir.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önemli kısmı kemik ve dişlerin yapısındadır.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Kalanı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kas, karaciğer gibi yumuşak dokulara ve vücut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sıvılarına dağılmıştır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Birçok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fosfotaz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fosforilaz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gibi) fonksiyonları için gerekli bir elementtir.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Magnezyum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30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6.1 'de insan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vücudunun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 bileşimi verilmiştir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6.1. İ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nsan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Vücudunun Mineral Madde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Bileşimi</a:t>
            </a:r>
            <a:endParaRPr 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283540"/>
              </p:ext>
            </p:extLst>
          </p:nvPr>
        </p:nvGraphicFramePr>
        <p:xfrm>
          <a:off x="677332" y="3077344"/>
          <a:ext cx="8128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Element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Miktar (g/kg)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Element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Miktar (mg/kg)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Kalsiyum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10-20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Demir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70- 100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Fosfor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6-12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Çinko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20- 30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Potasyum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2-2,5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Bakır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1,5- 2,5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Sodyum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1-1,5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Mangan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0,15-0,3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Klor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1-1,2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İyot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0,1 - 0,2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Magnezyum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0,4-0,5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Molibden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4239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Kalsiyum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fosforun vücuda alınmasında, vücut sıvısının dengelenmesinde, sinir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membranda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elektriksel gerilimin sağlanmasında ve özellikle enerjice zengin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dönüşümünde önemli görevleri vardır.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asitlerinin sentezi, amino asitlerin aktivasyonu ve protein sentezi gibi tepkimelerde yer alır.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ihtiyaç 300-400 mg kadardır.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Uzun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süreli açlıklarda, kronik alkoliklerde eksikliği görülür.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Magnezyum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5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tohumlar, tahıllar, süt ve ürünleri, sebzeler fazla miktarda içerir.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içeren bitkiler en fazla magnezyum varlığı gösteren kaynaklardır.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Magnezyum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06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toplam demir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yaş, cinsiyet, vücut büyüklüğü ve demir yönünden beslenme durumuna göre değişir.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Normal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yetişkinlerin vücudunda 3-5g kadar demir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%60-70'i vücutta oksijen taşıyan hemoglobin molekülündedir.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demirin bir kısım 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miyoglobin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denilen kas proteininde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bulunur.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gereksinim yaş ve cinsiyete göre 1-3mg düzeyinde olup bu gereksinim ancak gıdalar ile günlük alınan 5-28mg demir ile karşılanabilir.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Gereksinim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alım arasındaki büyük fark demir emiliminin düşük oranda gerçekleşmesinden dolayıdır.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emilimi gıdadaki demirin miktarı, kimyasal yapısı, demirin emilimini azaltan veya artıran diğer diyetsel faktörler ve vücuttaki demir deposunun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miktarına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bağlıdır.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46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değerli demir, üç değerli demirden daha büyük hızla ve tercihle emilir.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Demirden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yararlanma yönünden en uygun besin ettir.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Emilim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ette %20-30 iken, karaciğer ve balıkta %6, tahıllar, sebzeler ve sütte %1-1,5 düzeyindedir.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emilimi tahıllarda bulunan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fitik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tarafından engellenirken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 vitamini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tarafından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kolaylaştırılır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Tanenler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bazı proteinler ve kalsiyum fosfat tuzlan gibi diyetsel faktörler demirin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biyoyararlılığını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düşürür.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3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Gıdalardaki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demir, etlerde özellikle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porfin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iskeleti içinde kompleks organik demir halinde, sebzelerde anorganik demir bileşikleri halinde ve hayvan iç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organlarında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iyonlaşabilen demir halindedir.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besinlerden karaciğer, kırmızı et, balık, yumurta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sarısı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bitkisel gıdalardan kuru baklagiller, kuru meyveler, pekmez, hurma, fındık, fıstık, susam demir içeriği zengin gıdalardır.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45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içeriği zengin olarak bilinen ıspanağın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4mg/100g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 içerdiği ve bünyesindeki demirin %2,5'i vücutta emilebildiği belirlenmiştir.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gıdalan demir içerikleri Çizelge 6.13'de verilmiştir.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4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6.13. Bazı Gıdaların Demir İçerikleri 22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650888"/>
              </p:ext>
            </p:extLst>
          </p:nvPr>
        </p:nvGraphicFramePr>
        <p:xfrm>
          <a:off x="677332" y="1675009"/>
          <a:ext cx="9067168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792"/>
                <a:gridCol w="2266792"/>
                <a:gridCol w="2779923"/>
                <a:gridCol w="1753661"/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Hayvansal Gıda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mg/100g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Bitkisel Gıda 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mg/100g 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Karaciğer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8,0-8,8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Kuru fasulye, Bakla, Mercimek, Nohut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6,0-7,6</a:t>
                      </a:r>
                      <a:endParaRPr lang="tr-TR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Akciğer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6,6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Soya Fasulyesi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8,4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Böbrek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Pekmez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2200" dirty="0" smtClean="0"/>
                        <a:t>6,0-10,9</a:t>
                      </a:r>
                      <a:endParaRPr lang="tr-TR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Kalp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4,5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Fındık, Fıstık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3,0-3,4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sz="2200" dirty="0" smtClean="0"/>
                        <a:t>Etler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2,0-3,0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Tahin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9,0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Beyin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3,2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smtClean="0"/>
                        <a:t>Kabak çekirdeği, Ayçiçek çekirdeği 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7,5-9,2</a:t>
                      </a:r>
                      <a:endParaRPr lang="tr-TR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Yumurta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2,0-3,0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Taze meyveler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0,5-1,1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Süt, Yoğurt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 smtClean="0"/>
                        <a:t>0,1-0,2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smtClean="0"/>
                        <a:t>Beyaz peynir</a:t>
                      </a:r>
                      <a:endParaRPr lang="tr-T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0,4-0,5</a:t>
                      </a:r>
                      <a:endParaRPr lang="tr-TR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55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Vücuttaki demir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depolarının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boşalması 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toplam demirin azalması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(mide bağırsak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kanamaları,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akut kan kaybı vb. nedenler) kansızlığa yol açar.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bileşenlerinin yetersizliğinde oluşan kansızlık türleri arasında en sık görülen demir yetersizliğinden kaynaklanan kansızlıktır.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85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Konserve kutularının oksijenle teması halinde, ambalaj materyalinden çözünen demir iyonları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uğrarlar. </a:t>
            </a: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okside olmuş form meyve ve sebzelerde yaygın olarak bulunan rutin veya </a:t>
            </a: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kuersitin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 siyah renkli bileşikleri oluşturabilirler.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Demir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73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Dokularda 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kilogramda </a:t>
            </a:r>
            <a:r>
              <a:rPr 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gram olarak bulunan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elementlere </a:t>
            </a:r>
            <a:r>
              <a:rPr lang="tr-TR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major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</a:t>
            </a:r>
            <a:r>
              <a:rPr 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makro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elementler, </a:t>
            </a:r>
            <a:r>
              <a:rPr lang="tr-TR" sz="2600" dirty="0" smtClean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miligram olarak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bulunanlara ise </a:t>
            </a:r>
            <a:r>
              <a:rPr 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 elementler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denir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mineral madde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ihtiyacını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ve hayvansal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kaynaklı </a:t>
            </a:r>
            <a:r>
              <a:rPr lang="tr-TR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gıdalarla karşılar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70000"/>
              </a:lnSpc>
            </a:pP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bileşiminde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yer alan mineral maddeler (anorganik)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büyük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karmaşık bir element </a:t>
            </a:r>
            <a:r>
              <a:rPr 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grubunu kapsar. </a:t>
            </a:r>
            <a:endParaRPr lang="tr-TR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Giriş</a:t>
            </a:r>
            <a:endParaRPr lang="tr-TR" altLang="tr-TR" sz="3000" b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51508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Yetişkinlerin vücudundaki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toplam bakır miktarı 100-150 mg dolayındadır.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kısım beyin, karaciğer, kalp ve böbreklerdedir.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Kandaki bakırın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%90 kadarı globüline bağlıdır.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bakır-globülin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bileşiğine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serüloplazmin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adı verilmektedir.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birçok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oksidoredüktazın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yapısına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girer.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Yetişkinlerin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bakır ihtiyacı 1-2 mg'dır.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Normal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beslenmede bu ihtiyaç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karşılanabilmektedir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75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fazlalığı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Wilson's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hastalığına neden olabilir.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Bakırm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zengin kaynakları; karaciğer ve böbrek gibi organ etleri, balık, fındık, fıstık, ceviz vb., kuru baklagiller gibi kuru yiyeceklerdir.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Yeşil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sebzelerin çoğu, et, yumurta, kurutulmuş meyveler ve sert sular da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iyi kaynaklarıdır.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gıdadaki bakır miktarı, o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ürünün orijini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üretildiği, işlem gördüğü ve kullanıma hazır hale getirildiği koşulları yansıtabilir.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7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kaplarda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pişen yiyeceklere kaptan bakır bulaşabilir, bundan dolayı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yiyecekleri bakır kaplarda bekletmek doğru değildir. </a:t>
            </a:r>
            <a:endParaRPr lang="tr-TR" altLang="ar-SY" sz="2600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içeriği bazı gıdaların işlenmesinde önemli bir parametredir.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katı ve sıvı yağlarda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bozulma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reaksiyonlanın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kataliz eden elementlerden biri de bakırdır.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düşük düzeylerde dahi depolama süresini azaltır ve tat-koku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stabilitesini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olumsuz etkiler.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6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karşın, örneğin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çay </a:t>
            </a: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yaprağında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bakırın yaprakların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işlenmesinde ayrı bir önemi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yaprakların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uğramasını sağlayan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polifenol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oksidaz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enzimi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bakır-protein kompleksidir.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6.14'te yerli kuru siyah çaylarda ve bunlardan hazırlanan demlere geçen bakır miktarları verilmiştir.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4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77500" lnSpcReduction="2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Çizelge 6.14. Yerli Kuru Siyah Çay Örneklerinde (ticari harman) ve Bunlardan Hazırlanan Delillere* Geçen Bakır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Oranları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*Çalışmada çay demirin hazırlanmasında; 10 g çay üzerine 500 ml kaynatılan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deiyonize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su ilave edilip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yaprakçıkların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çökmesi beklenilmiştir.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Bakır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919912"/>
              </p:ext>
            </p:extLst>
          </p:nvPr>
        </p:nvGraphicFramePr>
        <p:xfrm>
          <a:off x="1146916" y="1949735"/>
          <a:ext cx="812799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295221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Kuru siyah çayda bakır (</a:t>
                      </a:r>
                      <a:r>
                        <a:rPr lang="tr-TR" altLang="ar-SY" sz="1800" dirty="0" err="1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ppm</a:t>
                      </a: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Çay demine geçen bakır (</a:t>
                      </a:r>
                      <a:r>
                        <a:rPr lang="tr-TR" altLang="ar-SY" sz="1800" dirty="0" err="1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ppm</a:t>
                      </a:r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)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Çay demine bakırı geçme oran (%) 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89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8,39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9,43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72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9,16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12,72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102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12,97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12,71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92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9,17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9,97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9,15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17,59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82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9,17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11,18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38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6,09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16,02</a:t>
                      </a:r>
                      <a:endParaRPr lang="tr-T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70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19,07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altLang="ar-SY" sz="1800" dirty="0" smtClean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27,24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2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6825639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Tiroit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bezinin normal çalışması için gereklidir.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Organizmada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yaklaşık 10 mg iyodun %70-80'i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tiroid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bezindedir.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Günlük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ihtiyaç 100-150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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düzeyindedir.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Yetersizliğinde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"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guatr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" hastalığı görülür.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Başlıca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kaynakları su ve gıdalardır.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İyot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2972" y="928048"/>
            <a:ext cx="4689028" cy="34733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103" y="3957851"/>
            <a:ext cx="2986765" cy="290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5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toprak ve suyunda yeterli iyot olmayan bölgelerde yetiştirilen ürünlerde yeterli iyot bulunmaz (Doğu Karadeniz bölgesinde).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iyi iyot kaynağı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deniz ürünleridir. </a:t>
            </a:r>
            <a:endParaRPr lang="tr-TR" altLang="ar-SY" sz="2600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Deniz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havasında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 moleküler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halinde bulunur.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az miktarda solunumla alınır.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Toprakta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suda ve yemde yeterli iyot bulunması durumunda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yumurta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balık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iyi iyot kaynağıdır.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İyot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89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İyot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eksikliğine karşı önlem olarak sofra tuzuna KI (potasyum iyodür) (yaklaşık 10-100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fıg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/g düzeyinde)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katılır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Yüksek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dozda iyodun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etkisi bulunmaktadır.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İyot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vücudundaki çinko miktarı 2-4 g'dır.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hormonların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bileşiminde bulunur ve bunların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çalışmalarını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etkiler.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Yetersizliğinde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karboksilpeptidaz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karboksilanhidraz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alkoldehidrojenaz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enzimlerinin asitli organlarda azalacağı belirlenmiştir.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Çinko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hem karbonhidrat ve protein metabolizmasında hem de nükleik asit sentezinde görev alır. 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Çinko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9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tr-TR" altLang="ar-SY" sz="2600" dirty="0" err="1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Aynca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saç büyümesinde de rolü olduğu bilinmektedir.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Gıdalarla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6-22 mg alınması yeterlidir.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iyi kaynaklara, 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deniz ürünleri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karaciğer,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 çeşitleri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peynir, süt, yumurta, baklagiller, marul, salatalardır.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Aşın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çinko alımı (çinko kaplanmış kaplarda pişirilen yemekler) ise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zehirlenmeye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neden olur. </a:t>
            </a:r>
            <a:endParaRPr lang="tr-TR" altLang="ar-SY" sz="2600" dirty="0" smtClean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toplumlarda, toplu beslenme yerlerindeki asitli </a:t>
            </a:r>
            <a:r>
              <a:rPr lang="tr-TR" altLang="ar-SY" sz="2600" dirty="0" smtClean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çinko kaplarda saklanması neticesinde oluşan zehirlenmeler sıkça görülür.</a:t>
            </a: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10268170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Mineral Maddelerin Özellikleri - </a:t>
            </a:r>
            <a:r>
              <a:rPr lang="tr-TR" altLang="ar-SY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Çinko</a:t>
            </a:r>
            <a:endParaRPr lang="tr-TR" sz="3000" b="1" dirty="0" smtClean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29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6937</TotalTime>
  <Words>6465</Words>
  <Application>Microsoft Office PowerPoint</Application>
  <PresentationFormat>Widescreen</PresentationFormat>
  <Paragraphs>961</Paragraphs>
  <Slides>107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7" baseType="lpstr">
      <vt:lpstr>Arial</vt:lpstr>
      <vt:lpstr>Calibri</vt:lpstr>
      <vt:lpstr>Cambria Math</vt:lpstr>
      <vt:lpstr>Sylfaen</vt:lpstr>
      <vt:lpstr>Symbol</vt:lpstr>
      <vt:lpstr>Tahoma</vt:lpstr>
      <vt:lpstr>Times New Roman</vt:lpstr>
      <vt:lpstr>Trebuchet MS</vt:lpstr>
      <vt:lpstr>Wingdings 3</vt:lpstr>
      <vt:lpstr>Facet</vt:lpstr>
      <vt:lpstr>Gıda Kimyası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1751</cp:revision>
  <dcterms:created xsi:type="dcterms:W3CDTF">2015-08-26T18:55:07Z</dcterms:created>
  <dcterms:modified xsi:type="dcterms:W3CDTF">2015-12-25T22:34:13Z</dcterms:modified>
</cp:coreProperties>
</file>