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56" r:id="rId2"/>
    <p:sldId id="394" r:id="rId3"/>
    <p:sldId id="419" r:id="rId4"/>
    <p:sldId id="395" r:id="rId5"/>
    <p:sldId id="396" r:id="rId6"/>
    <p:sldId id="420" r:id="rId7"/>
    <p:sldId id="421" r:id="rId8"/>
    <p:sldId id="397" r:id="rId9"/>
    <p:sldId id="422" r:id="rId10"/>
    <p:sldId id="398" r:id="rId11"/>
    <p:sldId id="423" r:id="rId12"/>
    <p:sldId id="424" r:id="rId13"/>
    <p:sldId id="399" r:id="rId14"/>
    <p:sldId id="425" r:id="rId15"/>
    <p:sldId id="426" r:id="rId16"/>
    <p:sldId id="400" r:id="rId17"/>
    <p:sldId id="427" r:id="rId18"/>
    <p:sldId id="401" r:id="rId19"/>
    <p:sldId id="428" r:id="rId20"/>
    <p:sldId id="402" r:id="rId21"/>
    <p:sldId id="403" r:id="rId22"/>
    <p:sldId id="408" r:id="rId23"/>
    <p:sldId id="404" r:id="rId24"/>
    <p:sldId id="429" r:id="rId25"/>
    <p:sldId id="430" r:id="rId26"/>
    <p:sldId id="405" r:id="rId27"/>
    <p:sldId id="431" r:id="rId28"/>
    <p:sldId id="432" r:id="rId29"/>
    <p:sldId id="406" r:id="rId30"/>
    <p:sldId id="433" r:id="rId31"/>
    <p:sldId id="407" r:id="rId32"/>
    <p:sldId id="438" r:id="rId33"/>
    <p:sldId id="409" r:id="rId34"/>
    <p:sldId id="440" r:id="rId35"/>
    <p:sldId id="441" r:id="rId36"/>
    <p:sldId id="442" r:id="rId37"/>
    <p:sldId id="439" r:id="rId38"/>
    <p:sldId id="410" r:id="rId39"/>
    <p:sldId id="434" r:id="rId40"/>
    <p:sldId id="411" r:id="rId41"/>
    <p:sldId id="436" r:id="rId42"/>
    <p:sldId id="443" r:id="rId43"/>
    <p:sldId id="437" r:id="rId44"/>
    <p:sldId id="412" r:id="rId45"/>
    <p:sldId id="413" r:id="rId46"/>
    <p:sldId id="444" r:id="rId47"/>
    <p:sldId id="414" r:id="rId48"/>
    <p:sldId id="445" r:id="rId49"/>
    <p:sldId id="415" r:id="rId50"/>
    <p:sldId id="446" r:id="rId51"/>
    <p:sldId id="416" r:id="rId52"/>
    <p:sldId id="447" r:id="rId53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han alfin" initials="fa" lastIdx="6" clrIdx="0">
    <p:extLst>
      <p:ext uri="{19B8F6BF-5375-455C-9EA6-DF929625EA0E}">
        <p15:presenceInfo xmlns:p15="http://schemas.microsoft.com/office/powerpoint/2012/main" userId="91dc2095d250db6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EF5"/>
    <a:srgbClr val="C5F0FF"/>
    <a:srgbClr val="5B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0" autoAdjust="0"/>
    <p:restoredTop sz="94660" autoAdjust="0"/>
  </p:normalViewPr>
  <p:slideViewPr>
    <p:cSldViewPr snapToGrid="0">
      <p:cViewPr varScale="1">
        <p:scale>
          <a:sx n="61" d="100"/>
          <a:sy n="61" d="100"/>
        </p:scale>
        <p:origin x="72" y="150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816BD2-402B-4EFA-BD96-D2808A0578D2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5D620B2-9478-40E1-8679-BD437D77245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1364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7850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1792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636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1136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796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95312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7147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9702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3155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3647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9735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881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4107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8598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9555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9849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D1000-7B15-45B2-AFC5-E21D9FF31274}" type="datetimeFigureOut">
              <a:rPr lang="ar-SY" smtClean="0"/>
              <a:t>07/03/1438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2178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tr-TR" dirty="0"/>
              <a:t>Gıda Kimyası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tr-TR" dirty="0">
                <a:hlinkClick r:id="rId2"/>
              </a:rPr>
              <a:t>Mühendislik Mimarlık Fakültesi </a:t>
            </a:r>
            <a:endParaRPr lang="tr-TR" dirty="0"/>
          </a:p>
          <a:p>
            <a:pPr algn="l" rtl="0"/>
            <a:r>
              <a:rPr lang="tr-TR" dirty="0"/>
              <a:t>Gıda Mühendisliği Bölümü</a:t>
            </a:r>
          </a:p>
          <a:p>
            <a:pPr algn="l" rtl="0"/>
            <a:r>
              <a:rPr lang="tr-TR" dirty="0"/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213444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plazmasında toplam kolesterol miktarı normal olarak %120-350 mg’dır.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insanda yaklaşık 30–40 g kolesterol vardır.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Günde 6–8 g kolesterol karaciğerde sentez edilir.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metabolizması için çok büyük öneme sahiptir.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Yağlı gıdalarla günde vücuda ilave olarak 1 g kadar kolesterol alınabilmektedir.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 - Kolesterol (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zoosterol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980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Ekseriya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kolesterol ile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birlikte bulunur.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7-dehidrokolesterol özellikle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derialtı yağ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dokusunda bulunur.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Ultraviyole ışığı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etkisi ile 7-dehidrokolesterol vitamin D</a:t>
            </a:r>
            <a:r>
              <a:rPr lang="tr-TR" altLang="tr-TR" sz="26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’e dönüşür.</a:t>
            </a:r>
          </a:p>
          <a:p>
            <a:pPr marL="0" indent="0" algn="just" rtl="0">
              <a:lnSpc>
                <a:spcPct val="170000"/>
              </a:lnSpc>
              <a:spcBef>
                <a:spcPct val="0"/>
              </a:spcBef>
              <a:buNone/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- 7-Dehidrokolesterol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0609" y="4336964"/>
            <a:ext cx="4931392" cy="25210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462819"/>
            <a:ext cx="7369791" cy="23951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3248" y="0"/>
            <a:ext cx="3948752" cy="194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39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Mikosteroller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bilhassa </a:t>
            </a:r>
            <a:r>
              <a:rPr lang="tr-TR" altLang="tr-TR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maya ve mantarlarda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bulunur ve en fazla bilineni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ergosteroldür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Kolesterole kıyasla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steran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halkasında </a:t>
            </a:r>
            <a:r>
              <a:rPr lang="tr-TR" altLang="tr-TR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ve 9 karbonlu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yan zincirinde bir olmak üzere 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adet daha fazla çift bağ içerir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UV ışığı etkisi ile vitamin </a:t>
            </a:r>
            <a:r>
              <a:rPr lang="tr-TR" altLang="tr-TR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</a:t>
            </a:r>
            <a:r>
              <a:rPr lang="tr-TR" altLang="tr-TR" sz="2600" baseline="-300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’ye dönüşür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7-dehidrokolesterol ve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ergosterol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provitamin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da ifade edilirler. </a:t>
            </a:r>
          </a:p>
          <a:p>
            <a:pPr algn="l" rtl="0">
              <a:lnSpc>
                <a:spcPct val="17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- </a:t>
            </a:r>
            <a:r>
              <a:rPr lang="tr-TR" altLang="tr-TR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Ergosterol</a:t>
            </a: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b="1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mikosterol</a:t>
            </a: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4990480"/>
            <a:ext cx="2917998" cy="18675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421" y="4924425"/>
            <a:ext cx="6238875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64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353771" cy="5636525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9-10 karbonlu zinciri olan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 sterolleridir.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Yapısal olarak üç gruba ayrılırlar; </a:t>
            </a:r>
          </a:p>
          <a:p>
            <a:pPr lvl="1" algn="l" rtl="0">
              <a:lnSpc>
                <a:spcPct val="170000"/>
              </a:lnSpc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4-desmetil steroller (4. karbon atomunda metil grubu içermeyen), </a:t>
            </a:r>
          </a:p>
          <a:p>
            <a:pPr lvl="1" algn="l" rtl="0">
              <a:lnSpc>
                <a:spcPct val="170000"/>
              </a:lnSpc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4-monometil steroller (1 metil grubu içeren) </a:t>
            </a:r>
          </a:p>
          <a:p>
            <a:pPr lvl="1" algn="l" rtl="0">
              <a:lnSpc>
                <a:spcPct val="170000"/>
              </a:lnSpc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4,4-dimetil steroller (2 metil grubu içerenler).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gıdalarda yaygın olarak bulunan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4-desmetil steroller kategorisinde yer almaktadır. </a:t>
            </a: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- </a:t>
            </a:r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359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doğada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serbest halde veya yağ asitleri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fenolik</a:t>
            </a:r>
            <a:r>
              <a:rPr lang="tr-TR" altLang="tr-TR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veya </a:t>
            </a:r>
            <a:r>
              <a:rPr lang="tr-TR" altLang="tr-TR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glukozidlerle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esterleşmiş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halde bulunur.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Literatürde bugüne kadar tanımlanmış 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250’nin üzerinde </a:t>
            </a:r>
            <a:r>
              <a:rPr lang="tr-TR" altLang="tr-TR" sz="28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çeşidi bulunmakla birlikte en yaygın olarak bulunan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özellikle β-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sitosterol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olmak üzere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kampesterol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stigmasteroldür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Fitosterollerdeki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çift bağların doğal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hidrojenasyonu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ile oluşan ve dolayısıyla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steran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halkasında çift bağ bulunmayan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fitostanoller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(bitki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stanolleri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ise doğada çok az bulunur. </a:t>
            </a: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- </a:t>
            </a:r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525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Bunlara örnek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sitostanol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kampestanol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verilebilir.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Beslenme çalışmalarında ağırlıklı olarak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kampesterol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sitosterol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stigmasterol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kampestanol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sitostanol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üzerinde durulmaktadır.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- </a:t>
            </a:r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611" y="3107802"/>
            <a:ext cx="4371835" cy="375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18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28 veya 29 karbonlu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hayvansal bir sterol olan kolesterol ise 27 karbonludur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Kolesterolde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yan zincir 8 karbonludur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 olarak kolesterolle aynı temel yapıya sahiptir.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stigmasterol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(C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29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48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O) ile kolesterol (C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27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46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O) yapısal olarak karşılaştırıldığında,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stigmasterolün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yapısında farklı olarak yan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zincirde fazladan bir etil grubu ve bir çift bağ vardır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- </a:t>
            </a:r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680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10000"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kompozisyonları ve miktarları, bitki çeşidi dolayısıyla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genetik faktörler, yetiştirme koşulları (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lokasyon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iklim vb.), tohum veya meyvenin olgunluk derecesi ve diğer bazı faktörlerden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etkilenmektedir.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fitostanoller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beslenmede bitkisel gıdalarla doğal olarak alınmakla birlikte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fonksiyonel gıda bileşenleri olarak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çeşitli gıdalara ilave edilmektedir.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başlıca 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kaynakları bitkisel yağlar, tohumlar, kuruyemişler ve tahıllardır.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- </a:t>
            </a:r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771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yağlardan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mısır yağında yaklaşık 8 g/kg 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palm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yağında 0,5 g/kg bulunur.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Diğer bitkisel yağlarda ise genelde bu iki değer arasındadır.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baklagiller ve meyve-sebzelerde de bulunmaktadır.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Tahıl rüşeym ve kepek fraksiyonları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özellikle de yüksek oranda yağ içeriklerine sahip pirinç kepeği ve buğday rüşeymi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 iyi kaynakları olarak bilinirler.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- </a:t>
            </a:r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593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285533" cy="5929951"/>
          </a:xfrm>
        </p:spPr>
        <p:txBody>
          <a:bodyPr>
            <a:normAutofit fontScale="85000" lnSpcReduction="20000"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Mısır, buğday, çavdar ve çeltik </a:t>
            </a:r>
            <a:r>
              <a:rPr lang="tr-TR" altLang="tr-TR" sz="31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lipidlerinin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 kompozisyonlarında </a:t>
            </a:r>
            <a:r>
              <a:rPr lang="tr-TR" altLang="tr-TR" sz="31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fitostanoller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31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sitostanol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31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kampestanol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diğer bitkisel orijinli gıdalara göre daha yüksek düzeylerdedir.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Pirinç kepeğinde bulunan </a:t>
            </a:r>
            <a:r>
              <a:rPr lang="tr-TR" altLang="tr-TR" sz="31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orizanol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31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ferulik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asitle </a:t>
            </a:r>
            <a:r>
              <a:rPr lang="tr-TR" altLang="tr-TR" sz="31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esterleşmiş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haldeki bir steroldür.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31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Fitosterollerin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diyetle alımı beslenme kültürü ve gıda kaynaklarına bağlı olarak geniş bir aralıkta değişim göstermektedir.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Diyet ile alınan </a:t>
            </a:r>
            <a:r>
              <a:rPr lang="tr-TR" altLang="tr-TR" sz="31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fitosterollerin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ortalama %5’i 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(%1-10 aralığında) emilebilmektedir.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- </a:t>
            </a:r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874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131557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Steroller,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izoprenoid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lipidler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sınıfından olup </a:t>
            </a:r>
            <a:r>
              <a:rPr lang="tr-TR" altLang="tr-TR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hayvansal ve bitkisel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dokularda çok yaygın olarak bulunan maddelerdir.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Genel olarak 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 ve </a:t>
            </a:r>
            <a:r>
              <a:rPr lang="tr-TR" altLang="tr-TR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fosfatidler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birlikte bulunurlar.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Sterollere </a:t>
            </a:r>
            <a:r>
              <a:rPr lang="tr-TR" altLang="tr-TR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sterin adı da verilmekte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olup </a:t>
            </a:r>
            <a:r>
              <a:rPr lang="tr-TR" altLang="tr-TR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katı alkol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steros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=katı) anlamındadır.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Doğada bulunan steroller sentezlendiği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kaynağa bağlı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üç sınıfta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gruplandırılır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tr-TR" altLang="tr-TR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088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gıdalarda bulunan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doğal renk maddelerinin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bölümü için genel bir ifade (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chromos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olarak kullanılmaktadır.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Yağda çözünürlüğünden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dolayı,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lipoidlere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dâhildirler.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aynı zamanda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çözücülerinde de çözünebilirler.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bileşikler </a:t>
            </a:r>
            <a:r>
              <a:rPr lang="tr-TR" altLang="tr-TR" sz="2800" dirty="0">
                <a:solidFill>
                  <a:srgbClr val="92D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açık sarıdan koyu kırmızıya kadar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değişen tonlarda renk verebilirler.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57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Bulundukları Yerler</a:t>
            </a: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632937"/>
              </p:ext>
            </p:extLst>
          </p:nvPr>
        </p:nvGraphicFramePr>
        <p:xfrm>
          <a:off x="911668" y="2065370"/>
          <a:ext cx="8510486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6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4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i="1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Lipokrom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i="1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Renk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i="1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Bulunduğu Yer</a:t>
                      </a:r>
                      <a:endParaRPr lang="tr-TR" altLang="tr-TR" sz="2200" dirty="0">
                        <a:latin typeface="Sylfaen" panose="010A0502050306030303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Karotenler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Kırmızı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Havuç, </a:t>
                      </a:r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palm</a:t>
                      </a: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 yağı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Likopen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Kırmızı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Domates, kuşburnu, kayısı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Klorofil	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Yeşil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Zeytin, kolza, soya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Ksantofiller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Sarı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Yumurta sarısı, </a:t>
                      </a:r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süt,tereyağı</a:t>
                      </a:r>
                      <a:endParaRPr lang="tr-TR" altLang="tr-TR" sz="2200" dirty="0">
                        <a:latin typeface="Sylfaen" panose="010A0502050306030303" pitchFamily="18" charset="0"/>
                        <a:ea typeface="Times New Roman" panose="02020603050405020304" pitchFamily="18" charset="0"/>
                        <a:cs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Zeaksantin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Sarı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Mısır danesi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Kapsantin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Kırmızı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Biber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Biksin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Portakal-kırmızı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Tropik </a:t>
                      </a:r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annatto</a:t>
                      </a: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 ağacı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Krosetin</a:t>
                      </a: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	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Safran sarısı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Safran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 err="1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Kriptoksantin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Portakal-kırmızı</a:t>
                      </a:r>
                      <a:endParaRPr lang="ar-SY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altLang="tr-TR" sz="2200" dirty="0">
                          <a:latin typeface="Sylfaen" panose="010A0502050306030303" pitchFamily="18" charset="0"/>
                          <a:ea typeface="Times New Roman" panose="02020603050405020304" pitchFamily="18" charset="0"/>
                          <a:cs typeface="Sylfaen" panose="010A0502050306030303" pitchFamily="18" charset="0"/>
                        </a:rPr>
                        <a:t>Mandalina, biber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7314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</a:t>
            </a: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lipokromların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açık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792289"/>
              </p:ext>
            </p:extLst>
          </p:nvPr>
        </p:nvGraphicFramePr>
        <p:xfrm>
          <a:off x="677332" y="1102176"/>
          <a:ext cx="8913812" cy="796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98" name="ISIS/Draw Sketch" r:id="rId3" imgW="5659120" imgH="6507480" progId="ISISServer">
                  <p:embed/>
                </p:oleObj>
              </mc:Choice>
              <mc:Fallback>
                <p:oleObj name="ISIS/Draw Sketch" r:id="rId3" imgW="5659120" imgH="65074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332" y="1102176"/>
                        <a:ext cx="8913812" cy="796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71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Lipokromların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çoğunluğunu </a:t>
            </a:r>
            <a:r>
              <a:rPr lang="tr-TR" altLang="tr-TR" sz="24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teşkil etmektedir.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Bunlarda genelde </a:t>
            </a:r>
            <a:r>
              <a:rPr lang="tr-TR" altLang="tr-TR" sz="24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terpenik</a:t>
            </a:r>
            <a:r>
              <a:rPr lang="tr-TR" altLang="tr-TR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alkoller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hidrokarbonlar ve </a:t>
            </a:r>
            <a:r>
              <a:rPr lang="tr-TR" altLang="tr-TR" sz="24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polienik</a:t>
            </a:r>
            <a:r>
              <a:rPr lang="tr-TR" altLang="tr-TR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organik asitler 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yapısındadır.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maddelerin renkleri de yapılarında yer alan </a:t>
            </a:r>
            <a:r>
              <a:rPr lang="tr-TR" altLang="tr-TR" sz="24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bağlardan 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kaynaklanmaktadır.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Çift bağlar doyurulunca 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renkler genel olarak kaybolur.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36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554639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Karotenoidlerin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dışında </a:t>
            </a:r>
            <a:r>
              <a:rPr lang="tr-TR" altLang="tr-TR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klorofil,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4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gossipol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4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antosiyoninler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çeşitli </a:t>
            </a: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ürünleri (bilhassa </a:t>
            </a: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oksiasitler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ketoasitler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çeşitli </a:t>
            </a:r>
            <a:r>
              <a:rPr lang="tr-TR" altLang="tr-TR" sz="24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fenol bileşikleri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mineral madde türevleri 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vb. renk veren bileşiklerdir.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Lipokromların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yağlardaki çeşit ve miktarları yağın elde edildiği </a:t>
            </a:r>
            <a:r>
              <a:rPr lang="tr-TR" altLang="tr-TR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bitkinin özelliklerine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yetiştirme koşullarına 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lokasyon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iklim, uygulanan zirai tedbirler) ve </a:t>
            </a:r>
            <a:r>
              <a:rPr lang="tr-TR" altLang="tr-TR" sz="24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ham yağ-rafine 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</a:t>
            </a:r>
            <a:r>
              <a:rPr lang="tr-TR" altLang="tr-TR" sz="24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üretim uygulamalarına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bağlı olarak değişkenlikler göstermektedir.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397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Renk maddelerinin çeşit ve miktarları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kalitesinde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bir parametre olarak kabul edilmektedir.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Zira daha öncede ifade edildiği üzere bilhassa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zeytinyağında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otooksidasyon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fotooksidasyon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reaksiyonlarında önemli rol oynarlar.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761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200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klorofille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birlikte fotosentez yapabilen organizmalarda yaygın olarak bulunmaktadır.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yalnızca bitkilerde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sentez edilir.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Yeşil bitkilerin yapısında da bulunur, ancak klorofil ile örtülmüştür.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klorofil içeren tüm bitki dokularında ışık enerjisini depolayan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ikincil bitki pigmentleridir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Hayvanlarda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depolanan tüm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kaynakları da bitkilerdir.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6062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 fontScale="925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hayvanlar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karotenoidleri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sentezleyemezler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beslenme yoluyla alırlar.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Bunların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bölümü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retinole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dönüşür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diğer bölümü ise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yumurta sarısı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süt ve </a:t>
            </a:r>
            <a:r>
              <a:rPr lang="tr-TR" altLang="tr-TR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organellerde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içinde yer alır.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Günümüzde çok sayıda tanımlanmış olan </a:t>
            </a:r>
            <a:r>
              <a:rPr lang="tr-TR" altLang="tr-TR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karotenoidlerin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yaklaşık 40 kadarı diyetimizde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yer almaktadır.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bitkisel dokularda 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serbest halde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(kristal veya amorf) veya </a:t>
            </a:r>
            <a:r>
              <a:rPr lang="tr-TR" altLang="tr-TR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yağlı ortamda çözünmüş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halde bulunur.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02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445455"/>
          </a:xfrm>
        </p:spPr>
        <p:txBody>
          <a:bodyPr>
            <a:normAutofit fontScale="925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asitleri ile ester halinde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bulunabilir.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biberin yapısında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 bir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olan </a:t>
            </a:r>
            <a:r>
              <a:rPr lang="tr-TR" altLang="tr-TR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kapsantin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laurik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asit (C</a:t>
            </a:r>
            <a:r>
              <a:rPr lang="tr-TR" altLang="tr-TR" sz="2800" baseline="-30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12:0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esteridir.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şeker-proteinlerle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birleşmiş halde de bulunabilirler.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 ve fiziksel özelliklerindeki farklılıklar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yapılarındaki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uzun, </a:t>
            </a:r>
            <a:r>
              <a:rPr lang="tr-TR" altLang="tr-TR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polien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zincirinden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kaynaklanmaktadır.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1699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polien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karotenoidlerin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ışık </a:t>
            </a:r>
            <a:r>
              <a:rPr lang="tr-TR" altLang="tr-TR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absorplama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fotokimyasal özelliğini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rengini belirlemektedir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7 veya daha fazla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çift bağ içeren 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40 karbon atomlu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pigmentlerdir.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çoklu doymamış yapıdan dolayı </a:t>
            </a:r>
            <a:r>
              <a:rPr lang="tr-TR" altLang="tr-TR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kolay okside olabilen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stabil olmayan bileşiklerdir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Işığı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absorbe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ederler, </a:t>
            </a:r>
            <a:r>
              <a:rPr lang="tr-TR" altLang="tr-TR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kolaylıkla da </a:t>
            </a:r>
            <a:r>
              <a:rPr lang="tr-TR" altLang="tr-TR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izomerize</a:t>
            </a:r>
            <a:r>
              <a:rPr lang="tr-TR" altLang="tr-TR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olurlar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886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lvl="1" algn="just" rtl="0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steroller (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fitosteroller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</a:p>
          <a:p>
            <a:pPr lvl="1" algn="just" rtl="0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Hayvansal steroller (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zoosteroller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</a:p>
          <a:p>
            <a:pPr lvl="1" algn="just" rtl="0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Mikosteroller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ergosteroller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endParaRPr lang="tr-TR" altLang="tr-TR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kısmen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serbest formda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kısmen de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uzun zincirli yağ asitleri ile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esterleşmiş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bulunur.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Sterol gruplarının kimyasal, fiziksel ve besinsel özellikleri önemli farklılıklar göstermektedir.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tr-TR" altLang="tr-TR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tr-TR" altLang="tr-TR" sz="28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8278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10000"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ısıya dayanıksız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olmaları sebebiyle yağların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rafinasyonunda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deodorizasyon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işleminde kayba uğrayabilirler.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Hidrofobik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yüzeylere bağlanabilirler.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Sarı, kırmızı ve turuncu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 pigmentlerinin ana kaynağı olan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; </a:t>
            </a:r>
            <a:r>
              <a:rPr lang="tr-TR" altLang="tr-TR" sz="2800" i="1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 </a:t>
            </a:r>
            <a:r>
              <a:rPr lang="tr-TR" altLang="tr-TR" sz="2800" i="1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ve bunların </a:t>
            </a:r>
            <a:r>
              <a:rPr lang="tr-TR" altLang="tr-TR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oksidatif</a:t>
            </a: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türevleri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olan </a:t>
            </a:r>
            <a:r>
              <a:rPr lang="tr-TR" altLang="tr-TR" sz="2800" i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oksikarotenoidler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ksantofiller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olarak iki gruba ayrılabilir.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4448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 fontScale="85000" lnSpcReduction="10000"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Karbon ve hidrojen içeren hidrokarbon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başlıcaları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α-, β-, γ-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likopendir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Safrada büyük miktarda bulunur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adı da (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kole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=safra, kolesterol=safra sterol) buradan gelmektedir. </a:t>
            </a:r>
            <a:endParaRPr lang="tr-TR" altLang="tr-TR" sz="2800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Havuçta büyük miktarda bulunur ve adı da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havuçun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en-US" sz="2400" i="1" dirty="0" err="1"/>
              <a:t>Daucus</a:t>
            </a:r>
            <a:r>
              <a:rPr lang="en-US" sz="2400" i="1" dirty="0"/>
              <a:t> </a:t>
            </a:r>
            <a:r>
              <a:rPr lang="en-US" sz="2400" i="1" dirty="0" err="1"/>
              <a:t>carota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bilimsel buradan gelmektedir.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Bunların en belirgin özelliği yapılarında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oksijen yer almamasıdır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içerisinde en bilineni β-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karotendir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(C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40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56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336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459" y="986299"/>
            <a:ext cx="8270543" cy="58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05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6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Yapılarında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metoksi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keto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okso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karboksi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alkoksi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epoksi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aldehit formunda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oksijen içeren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oksikarotenoidlere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örnek olarak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lutein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zeaksantin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kantaksantin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violaksantin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kriptoksantin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kapsantin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verilebilir.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 etkileri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singlet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oksijen giderici ve serbest radikal bağlayıcı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özelliklere sahiptir.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Antioksidan etkileri ise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çift bağ sayısına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polien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 yapısına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fonksiyonel gruplarına bağlıdır.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7401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233061"/>
            <a:ext cx="8288434" cy="505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8498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246709"/>
            <a:ext cx="8093167" cy="2833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4271750"/>
            <a:ext cx="8596567" cy="199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024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396835"/>
            <a:ext cx="8728496" cy="333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8519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540990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likopen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β-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kriptoksantin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β-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singlet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oksijenin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doymamış yağ asitleri ile reaksiyona girmesini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enerji transferi yolu ile engeller.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Diğer grup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karotenoidlerin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oksikarotenoidler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minimum aktiviteye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sahip olduğu bilinir.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Karotenler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insan vücudunda A vitaminine dönüşür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diğer bir ifade ile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 vitaminin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provitaminidir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1196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929951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molekül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β-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iki molekül su alarak hidrolize olduğunda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molekül A vitamini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verirken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 ve γ-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yalnızca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molekül A vitamini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vermektedir.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oksikarotenoidlere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göre </a:t>
            </a:r>
            <a:r>
              <a:rPr lang="tr-TR" altLang="tr-TR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daha fazla </a:t>
            </a:r>
            <a:r>
              <a:rPr lang="tr-TR" altLang="tr-TR" sz="2600" dirty="0" err="1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provitamin</a:t>
            </a:r>
            <a:r>
              <a:rPr lang="tr-TR" altLang="tr-TR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aktivit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 gösterir.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İnsan vücudunda β-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ince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bağırsakta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oksigenaz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enzimiyle </a:t>
            </a:r>
            <a:r>
              <a:rPr lang="tr-TR" altLang="tr-TR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retinol</a:t>
            </a:r>
            <a:r>
              <a:rPr lang="tr-TR" altLang="tr-TR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retinal</a:t>
            </a:r>
            <a:r>
              <a:rPr lang="tr-TR" altLang="tr-TR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retinoik</a:t>
            </a:r>
            <a:r>
              <a:rPr lang="tr-TR" altLang="tr-TR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aside dönüşerek </a:t>
            </a:r>
            <a:r>
              <a:rPr lang="tr-TR" altLang="tr-TR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immün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sistem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görme olayı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26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epitel</a:t>
            </a:r>
            <a:r>
              <a:rPr lang="tr-TR" altLang="tr-TR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dokunun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sentezlenmesi ve yenilenmesinde etkinlik gösterir.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endParaRPr lang="tr-TR" altLang="tr-TR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8933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Kalp hastalıklarını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göz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lipid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oksidasyonunu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önleyici, </a:t>
            </a:r>
            <a:r>
              <a:rPr lang="tr-TR" altLang="tr-TR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kanser türlerini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azaltıcı etkilere de sahiptir.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önemli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provitamin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β-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karotendir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Karotenlerin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beslenme fizyolojisi bakımından değeri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içeren gıdalar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 içerenlerle birlikte tüketildiği takdirde yükselebilir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yağların bulunmasıyla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çok iyi bir emilme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gerçekleşir.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havuç salatasının sıvı yağlar ile hazırlanması tavsiye edilir.</a:t>
            </a:r>
            <a:endParaRPr lang="ar-SY" sz="2600" dirty="0">
              <a:solidFill>
                <a:srgbClr val="FF0000"/>
              </a:solidFill>
            </a:endParaRP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endParaRPr lang="tr-TR" altLang="tr-TR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: 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188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8885589"/>
              </p:ext>
            </p:extLst>
          </p:nvPr>
        </p:nvGraphicFramePr>
        <p:xfrm>
          <a:off x="677334" y="1746914"/>
          <a:ext cx="9759299" cy="9822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74" name="ISIS/Draw Sketch" r:id="rId3" imgW="6663690" imgH="7063740" progId="ISISServer">
                  <p:embed/>
                </p:oleObj>
              </mc:Choice>
              <mc:Fallback>
                <p:oleObj name="ISIS/Draw Sketch" r:id="rId3" imgW="6663690" imgH="706374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334" y="1746914"/>
                        <a:ext cx="9759299" cy="98229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4422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16281E-6 L -0.00434 -0.655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-327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Klorofiller,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sınıfı bileşikler değildirler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Bitkilerde 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yeşil renkli maddeler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bilinirler.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Yeşil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sebzelerin, meyvelerin ve yaprakların karakteristik </a:t>
            </a:r>
            <a:r>
              <a:rPr lang="tr-TR" altLang="tr-TR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rengini oluşturur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Fotosentez işleminin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esas oluşum basamaklarında rol oynarlar.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molekülü </a:t>
            </a:r>
            <a:r>
              <a:rPr lang="tr-TR" altLang="tr-TR" sz="26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C, H, O</a:t>
            </a:r>
            <a:r>
              <a:rPr lang="tr-TR" altLang="tr-TR" sz="2600" baseline="-300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</a:t>
            </a:r>
            <a:r>
              <a:rPr lang="tr-TR" altLang="tr-TR" sz="26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N ve Mg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elementlerinden oluşur.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5315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20000"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Mg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elementi </a:t>
            </a:r>
            <a:r>
              <a:rPr lang="tr-TR" altLang="tr-TR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molekülün merkezindedir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element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klorofillerin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renkleri ve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absorpsiyon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spektrumları üzerine çok etkindir.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iki bileşenden oluşmuştur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</a:t>
            </a:r>
            <a:r>
              <a:rPr lang="tr-TR" altLang="tr-TR" sz="2800" i="1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a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(mavi-yeşil) ve </a:t>
            </a:r>
            <a:r>
              <a:rPr lang="tr-TR" altLang="tr-TR" sz="2800" i="1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b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(sarı-yeşil) olarak bilinir.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Yapısal farkları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ise klorofil a (C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55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72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5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Mg) (-CH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grubu, klorofil b (C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55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70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Mg) ise (–CH=O) grubu içerir.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8979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490" y="928048"/>
            <a:ext cx="7006356" cy="554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419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462954" cy="5650172"/>
          </a:xfrm>
        </p:spPr>
        <p:txBody>
          <a:bodyPr>
            <a:noAutofit/>
          </a:bodyPr>
          <a:lstStyle/>
          <a:p>
            <a:pPr algn="l" rtl="0">
              <a:lnSpc>
                <a:spcPct val="170000"/>
              </a:lnSpc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b az miktarda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bulunmakta olup genelde 3:1 oranındadır.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Bunların yapılarındaki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Mg elementinin ayrılması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sonucu </a:t>
            </a:r>
            <a:r>
              <a:rPr lang="tr-TR" altLang="tr-TR" sz="2600" i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feofitin</a:t>
            </a:r>
            <a:r>
              <a:rPr lang="tr-TR" altLang="tr-TR" sz="2600" i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600" i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feofitin</a:t>
            </a:r>
            <a:r>
              <a:rPr lang="tr-TR" altLang="tr-TR" sz="2600" i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’ye dönüşürler. </a:t>
            </a:r>
          </a:p>
          <a:p>
            <a:pPr algn="l" rtl="0">
              <a:lnSpc>
                <a:spcPct val="170000"/>
              </a:lnSpc>
            </a:pPr>
            <a:endParaRPr lang="tr-TR" altLang="tr-TR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molekülündeki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Mg yerine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diğer elementlerin geçişi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gri-kahverengine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neden olmaktadır. </a:t>
            </a:r>
          </a:p>
          <a:p>
            <a:pPr algn="l" rtl="0">
              <a:lnSpc>
                <a:spcPct val="17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molekülleri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sıcaklık, ışık, oksijen, enzim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vb. etkileriyle kolaylıkla parçalanır.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85398" y="3291470"/>
            <a:ext cx="86970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952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952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952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95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95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5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5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5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95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  +   2H</a:t>
            </a:r>
            <a:r>
              <a:rPr lang="tr-TR" altLang="tr-TR" sz="24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                            </a:t>
            </a:r>
            <a:r>
              <a:rPr lang="tr-TR" altLang="tr-TR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Feofitin</a:t>
            </a:r>
            <a:r>
              <a:rPr lang="tr-TR" altLang="tr-TR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  +   Mg</a:t>
            </a:r>
            <a:r>
              <a:rPr lang="tr-TR" altLang="tr-TR" sz="2400" baseline="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++</a:t>
            </a:r>
            <a:endParaRPr lang="tr-TR" altLang="tr-TR" sz="24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4503760" y="3372176"/>
            <a:ext cx="1460311" cy="3002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364310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85000" lnSpcReduction="10000"/>
          </a:bodyPr>
          <a:lstStyle/>
          <a:p>
            <a:pPr algn="l" rtl="0">
              <a:lnSpc>
                <a:spcPct val="16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Zeytinyağı, kolza (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kanola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ve soya yağının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yeşil rengi klorofilden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kaynaklanır.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karotenoidlerle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birlikte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zeytinyağının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karakteristik 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rengin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 oluştururlar.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miktarına 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meyvenin çeşidi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olgunluk derecesi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lokasyon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iklim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muhafaza koşulları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yağ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ekstraksiyon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yöntemleri etkilidir.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zeytinyağından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başka bir yağda istenmemektedir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rafinasyon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uygulamalarında ağartma işlemiyle </a:t>
            </a:r>
            <a:r>
              <a:rPr lang="tr-TR" altLang="tr-TR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uzaklaştırılması kolay olmamaktadır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2936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10000"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ve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feofitin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ışık varlığında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yağın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oksidasyonunu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kolaylaştırıp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prooksidan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 gösterirler.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Fotooksidasyonda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rol alırlar.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Karanlıkta ise antioksidan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etki gösterirler.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tr-TR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yağdaki miktarları önem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taşımaktadır.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gıda maddelerinin işlenmesi, taşınması ve depolanması sırasında çeşitli faktörlerin etkisiyle (ısı, ışık,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enzimler, metal iyonları vb.) türevlerine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parçalanır ve renk değişimleri görülür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3314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Yağda çözünen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renk maddesi olan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gıda üretiminde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çeşitli </a:t>
            </a:r>
            <a:r>
              <a:rPr lang="tr-TR" altLang="tr-TR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yeşil renk tonlarını elde etmek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amacıyla dondurma, alkolsüz içecekler, şekerlemeler vb. ürünlerde kullanılmaktadır. </a:t>
            </a:r>
          </a:p>
          <a:p>
            <a:pPr algn="just" rtl="0">
              <a:lnSpc>
                <a:spcPct val="16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Ticari olarak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 kurutulmuş ve öğütülmüş yonca, çim, ısırgan otu vb. kaynaklardan elde edilir.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Lipokromlar</a:t>
            </a:r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(renk maddeleri) - </a:t>
            </a:r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Klorofiller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8251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Yağlarda çok az miktarlarda 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doymuş veya doymamış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hidrokarbonlar bulunmaktadır.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</a:t>
            </a:r>
            <a:r>
              <a:rPr lang="tr-TR" altLang="tr-TR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sabunlaşmayan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maddeler grubunda yer almaktadır.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Tabiatta yaygın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bulunurlar.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Genelde tek sayılı karbon atomu içerirler.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Zincir yapıları dallanma göstermekte olup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polisiklik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aromatik yapıda da bulunurlar.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Hidrokarbonlar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1830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/>
          </a:bodyPr>
          <a:lstStyle/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Hidrokarbonlar içerisinde tam olarak incelenmiş ve en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önemli olanı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squalendir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(C</a:t>
            </a:r>
            <a:r>
              <a:rPr lang="tr-TR" altLang="tr-TR" sz="2800" baseline="-30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30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50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). </a:t>
            </a:r>
          </a:p>
          <a:p>
            <a:pPr algn="just" rtl="0">
              <a:lnSpc>
                <a:spcPct val="15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Köpekbalığı karaciğeri lipidinde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peristan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(C</a:t>
            </a:r>
            <a:r>
              <a:rPr lang="tr-TR" altLang="tr-TR" sz="2800" baseline="-30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18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38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yerfıstığı yağında </a:t>
            </a:r>
            <a:r>
              <a:rPr lang="tr-TR" altLang="tr-TR" sz="28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araşiden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(C</a:t>
            </a:r>
            <a:r>
              <a:rPr lang="tr-TR" altLang="tr-TR" sz="2800" baseline="-300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19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38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</a:t>
            </a:r>
            <a:r>
              <a:rPr lang="tr-TR" altLang="tr-TR" sz="28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gadusen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(C</a:t>
            </a:r>
            <a:r>
              <a:rPr lang="tr-TR" altLang="tr-TR" sz="2800" baseline="-300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18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32</a:t>
            </a:r>
            <a:r>
              <a:rPr lang="tr-TR" altLang="tr-TR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),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buğday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ruşeymi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soya yağlarında </a:t>
            </a:r>
            <a:r>
              <a:rPr lang="tr-TR" altLang="tr-TR" sz="2800" dirty="0" err="1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hipogen</a:t>
            </a:r>
            <a:r>
              <a:rPr lang="tr-TR" altLang="tr-TR" sz="28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(C</a:t>
            </a:r>
            <a:r>
              <a:rPr lang="tr-TR" altLang="tr-TR" sz="2800" baseline="-300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15</a:t>
            </a:r>
            <a:r>
              <a:rPr lang="tr-TR" altLang="tr-TR" sz="28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30</a:t>
            </a:r>
            <a:r>
              <a:rPr lang="tr-TR" altLang="tr-TR" sz="28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 bileşiklerinin varlığı bilinmektedir.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Squalen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çift bağları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konjuge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yapıda olmadığı için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renksizdir.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Squalen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triterpen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800" baseline="-30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30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yapısında olup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6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izopren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birimi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taşır.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Hidrokarbonlar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4585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</a:pP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Terpen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adı karbon iskeleti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</a:t>
            </a:r>
            <a:r>
              <a:rPr lang="tr-TR" altLang="tr-TR" sz="2600" baseline="-300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5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izopren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(C</a:t>
            </a:r>
            <a:r>
              <a:rPr lang="tr-TR" altLang="tr-TR" sz="26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5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6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8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2-metil 1,3-bütadien) biriminin katları olan bileşikleri nitelemektedir.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İzopren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birimlerinin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polimerizasyon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ürünleri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olan bu bileşiklere bazen </a:t>
            </a:r>
            <a:r>
              <a:rPr lang="tr-TR" altLang="tr-TR" sz="2600" i="1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izoprenoidler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 denir ve çoğunluğu hidrokarbondur.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Alkol, aldehit, keton ve asit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yapısında daha az oranda bulunabilirler.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Hidrokarbonlar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355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050" y="1023584"/>
            <a:ext cx="2799950" cy="167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44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Sterollerin kimyasal yapısı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oldukça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komplekstir.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Esas köke, hidrokarbon zincirli bir halka ile hidroksil grubu ihtiva eden halka bağlıdır.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Kimyasal yapı olarak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polisiklik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alkoller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grubunda olup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17 karbonlu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steran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gonan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halkası içerirler.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halkaya çeşitli yan zincirler bağlanarak farklı özelliklerde steroller oluşur.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Steroller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steran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halka sistemini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içeren lipitlerdir.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500" y="2944434"/>
            <a:ext cx="2462313" cy="161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6401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281682"/>
          </a:xfrm>
        </p:spPr>
        <p:txBody>
          <a:bodyPr>
            <a:normAutofit fontScale="92500" lnSpcReduction="10000"/>
          </a:bodyPr>
          <a:lstStyle/>
          <a:p>
            <a:pPr algn="l" rtl="0">
              <a:lnSpc>
                <a:spcPct val="16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Daha önce ifade edildiği üzere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izoprenoid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lipidlere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karotenoidler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steroidler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 dâhildirler.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Squalen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iki C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15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biriminin kuyruk kuyruğa bağlanması nedeniyle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asiklik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izoprenoiddir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Biyokimyasal olarak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sterollerin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başlangıç maddesi olarak kabul edilen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squalen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köpek balığı karaciğeri yağındaki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sabunlaşmayan kısmı (%90’a kadar ulaşan) başlıca oluşturan hidrokarbondur.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Hidrokarbonlar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949" y="2837882"/>
            <a:ext cx="5177051" cy="72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523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 lnSpcReduction="200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kaynaklarda ise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zeytinyağının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 önemli hidrokarbonudur.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Zeytinyağı için karakteristik hidrokarbon olarak kabul edilir.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Zeytinyağının sabunlaşmayan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maddeleri içerisinde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squalen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oranı %40’ı aşmaktadır.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Zeytinyağlarında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squalen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miktarları 130-700 mg/100g aralığında değişirken, diğer bitkisel yağlarda miktarları (yaklaşık %0,02-0,07) oldukça düşüktür.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Doğal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squalenin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ana kaynağı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deniz ürünleridir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Hidrokarbonlar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0552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Ancak natürel zeytinyağı da zengin bitkisel kaynaktır.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Son çalışmalar 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squalenin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kolesterolün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biyosentezinde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ön madde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 ihtimalini göstermektedir.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Ayrıca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antitümör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antibakteriyel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antikarsinojenik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(kolon, gırtlak, meme, pankreas türlerine yönelik) özellikleri de bilinmektedir.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Aynı zamanda potansiyel bir </a:t>
            </a:r>
            <a:r>
              <a:rPr lang="tr-TR" altLang="tr-TR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oksidasyon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inhibitörü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olarak, </a:t>
            </a: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serbest radikallere karşı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hücreleri koruyucu özelliğe sahiptir. 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Hidrokarbonlar</a:t>
            </a:r>
            <a:endParaRPr lang="tr-TR" altLang="tr-TR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419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 fontScale="85000" lnSpcReduction="10000"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32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Steran</a:t>
            </a:r>
            <a:r>
              <a:rPr lang="tr-TR" altLang="tr-TR" sz="32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halkası 17 C atomu yanı sıra </a:t>
            </a:r>
            <a:r>
              <a:rPr lang="tr-TR" altLang="tr-TR" sz="32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üçü altılı </a:t>
            </a:r>
            <a:r>
              <a:rPr lang="tr-TR" altLang="tr-TR" sz="32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tr-TR" sz="32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biri beşli </a:t>
            </a:r>
            <a:r>
              <a:rPr lang="tr-TR" altLang="tr-TR" sz="32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olmak üzere </a:t>
            </a:r>
            <a:r>
              <a:rPr lang="tr-TR" altLang="tr-TR" sz="32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dört halka oluşturmuşlardır</a:t>
            </a:r>
            <a:r>
              <a:rPr lang="tr-TR" altLang="tr-TR" sz="32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1, 2, 3, 4 veya A, B, C, D olarak işaret edilirler.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Bunlardan ilk ikisi (A, B) </a:t>
            </a:r>
            <a:r>
              <a:rPr lang="tr-TR" altLang="tr-TR" sz="31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dekalin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diğer ikisi </a:t>
            </a:r>
            <a:r>
              <a:rPr lang="tr-TR" altLang="tr-TR" sz="31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hidrin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(C, D) halkalarını meydana getirir.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Steroller doğada çok yaygındır.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gruba </a:t>
            </a:r>
            <a:r>
              <a:rPr lang="tr-TR" altLang="tr-TR" sz="31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safra asitleri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31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cinsel hormonlar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31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 </a:t>
            </a:r>
            <a:r>
              <a:rPr lang="tr-TR" altLang="tr-TR" sz="31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provitaminleri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tr-TR" sz="31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saponin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31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sapogeninler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sterol </a:t>
            </a:r>
            <a:r>
              <a:rPr lang="tr-TR" altLang="tr-TR" sz="31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alkaloidleri</a:t>
            </a:r>
            <a:r>
              <a:rPr lang="tr-TR" altLang="tr-TR" sz="31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 girerler.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4500" y="1033747"/>
            <a:ext cx="2462313" cy="161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45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8"/>
            <a:ext cx="9067167" cy="5929951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Steran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halkasına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hidroksi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keto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gruplarının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çeşitli yan zincirlerin bağlanmasıyla 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değişik </a:t>
            </a:r>
            <a:r>
              <a:rPr lang="tr-TR" altLang="tr-TR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steran</a:t>
            </a:r>
            <a:r>
              <a:rPr lang="tr-TR" altLang="tr-TR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türevleri 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meydana gelir. </a:t>
            </a:r>
          </a:p>
          <a:p>
            <a:pPr algn="just" rtl="0">
              <a:lnSpc>
                <a:spcPct val="170000"/>
              </a:lnSpc>
              <a:spcBef>
                <a:spcPct val="0"/>
              </a:spcBef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Beslenme fizyolojisi bakımından bazı önemli steroller </a:t>
            </a:r>
            <a:r>
              <a:rPr lang="tr-TR" altLang="tr-TR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açıklanayacaktır</a:t>
            </a: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</a:t>
            </a:r>
          </a:p>
          <a:p>
            <a:pPr algn="l" rtl="0">
              <a:lnSpc>
                <a:spcPct val="15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</a:t>
            </a:r>
            <a:endParaRPr lang="tr-TR" altLang="tr-TR" dirty="0">
              <a:solidFill>
                <a:srgbClr val="0070C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44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</a:pP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Zoosterollerin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en önemlisi kolesteroldür (C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27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</a:t>
            </a:r>
            <a:r>
              <a:rPr lang="tr-TR" altLang="tr-TR" sz="2800" baseline="-300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46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O).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Bütün hayvansal yağlarda bulunur.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Bitkisel dokularda çok nadir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bulunduğu veya hiç olmadığı bilinmektedir.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İlk defa 1775 yılında insan safra taşından elde edilmiştir.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8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Safrada büyük miktarda bulunur 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adı da (</a:t>
            </a:r>
            <a:r>
              <a:rPr lang="tr-TR" altLang="tr-TR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kole</a:t>
            </a:r>
            <a:r>
              <a:rPr lang="tr-TR" altLang="tr-TR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=safra, kolesterol=safra sterol) buradan gelmektedir.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 - Kolesterol (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zoosterol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118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Kolesterol bütün hayvan vücuduna dağılmış olarak bulunur; dokular, safra ve plazma.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çok beyin, omurilik ve salgı yapan dokularda bulunur. </a:t>
            </a:r>
          </a:p>
          <a:p>
            <a:pPr algn="l" rtl="0">
              <a:lnSpc>
                <a:spcPct val="160000"/>
              </a:lnSpc>
            </a:pPr>
            <a:r>
              <a:rPr lang="tr-TR" altLang="tr-TR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gıdalardaki kolesterol oranları verilmiştir.</a:t>
            </a:r>
          </a:p>
          <a:p>
            <a:pPr algn="l" rtl="0">
              <a:lnSpc>
                <a:spcPct val="160000"/>
              </a:lnSpc>
            </a:pPr>
            <a:endParaRPr lang="ar-SY" sz="2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Steroller  - Kolesterol (</a:t>
            </a:r>
            <a:r>
              <a:rPr lang="tr-TR" altLang="tr-TR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zoosterol</a:t>
            </a:r>
            <a:r>
              <a:rPr lang="tr-TR" altLang="tr-TR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</a:t>
            </a:r>
            <a:endParaRPr lang="tr-TR" altLang="tr-TR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graphicFrame>
        <p:nvGraphicFramePr>
          <p:cNvPr id="6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620461"/>
              </p:ext>
            </p:extLst>
          </p:nvPr>
        </p:nvGraphicFramePr>
        <p:xfrm>
          <a:off x="815802" y="3777172"/>
          <a:ext cx="8458200" cy="2926080"/>
        </p:xfrm>
        <a:graphic>
          <a:graphicData uri="http://schemas.openxmlformats.org/drawingml/2006/table">
            <a:tbl>
              <a:tblPr/>
              <a:tblGrid>
                <a:gridCol w="2751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7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24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73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i="1" dirty="0">
                          <a:latin typeface="Sylfaen"/>
                          <a:ea typeface="Times New Roman"/>
                          <a:cs typeface="Sylfaen"/>
                        </a:rPr>
                        <a:t>Gıda Maddesi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2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i="1">
                          <a:latin typeface="Sylfaen"/>
                          <a:ea typeface="Times New Roman"/>
                          <a:cs typeface="Sylfaen"/>
                        </a:rPr>
                        <a:t>mg/100g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200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i="1">
                          <a:latin typeface="Sylfaen"/>
                          <a:ea typeface="Times New Roman"/>
                          <a:cs typeface="Sylfaen"/>
                        </a:rPr>
                        <a:t>Gıda Maddesi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2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i="1" dirty="0">
                          <a:latin typeface="Sylfaen"/>
                          <a:ea typeface="Times New Roman"/>
                          <a:cs typeface="Sylfaen"/>
                        </a:rPr>
                        <a:t>mg/100g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Beyin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2000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Domuz eti, yağsız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70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Yumurta sarısı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1500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Dana eti, yağsız	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60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Karaciğer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340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Morina balığı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64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Tereyağı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240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Dil balığı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50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Istakoz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135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İçme sütü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12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Midye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126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Yumurta beyazı	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Sylfaen"/>
                          <a:ea typeface="Times New Roman"/>
                          <a:cs typeface="Sylfaen"/>
                        </a:rPr>
                        <a:t>0</a:t>
                      </a:r>
                      <a:endParaRPr lang="tr-TR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Ringa balığı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tr-TR" sz="2400">
                          <a:latin typeface="Sylfaen"/>
                          <a:ea typeface="Times New Roman"/>
                          <a:cs typeface="Sylfaen"/>
                        </a:rPr>
                        <a:t>91</a:t>
                      </a:r>
                      <a:endParaRPr lang="tr-TR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>
                        <a:spcAft>
                          <a:spcPts val="0"/>
                        </a:spcAft>
                      </a:pPr>
                      <a:endParaRPr lang="tr-TR" sz="2400" dirty="0">
                        <a:latin typeface="Sylfaen"/>
                        <a:ea typeface="Times New Roman"/>
                        <a:cs typeface="Sylfae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tr-TR" sz="2400" dirty="0">
                        <a:latin typeface="Sylfaen"/>
                        <a:ea typeface="Times New Roman"/>
                        <a:cs typeface="Sylfae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7738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5367</TotalTime>
  <Words>2598</Words>
  <Application>Microsoft Office PowerPoint</Application>
  <PresentationFormat>Widescreen</PresentationFormat>
  <Paragraphs>289</Paragraphs>
  <Slides>52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Arial</vt:lpstr>
      <vt:lpstr>Calibri</vt:lpstr>
      <vt:lpstr>Sylfaen</vt:lpstr>
      <vt:lpstr>Tahoma</vt:lpstr>
      <vt:lpstr>Times New Roman</vt:lpstr>
      <vt:lpstr>Trebuchet MS</vt:lpstr>
      <vt:lpstr>Wingdings 3</vt:lpstr>
      <vt:lpstr>Facet</vt:lpstr>
      <vt:lpstr>ISIS/Draw Sketch</vt:lpstr>
      <vt:lpstr>Gıda Kimyası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1293</cp:revision>
  <dcterms:created xsi:type="dcterms:W3CDTF">2015-08-26T18:55:07Z</dcterms:created>
  <dcterms:modified xsi:type="dcterms:W3CDTF">2016-12-06T10:40:30Z</dcterms:modified>
</cp:coreProperties>
</file>