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sldIdLst>
    <p:sldId id="256" r:id="rId2"/>
    <p:sldId id="457" r:id="rId3"/>
    <p:sldId id="458" r:id="rId4"/>
    <p:sldId id="459" r:id="rId5"/>
    <p:sldId id="460" r:id="rId6"/>
    <p:sldId id="366" r:id="rId7"/>
    <p:sldId id="426" r:id="rId8"/>
    <p:sldId id="367" r:id="rId9"/>
    <p:sldId id="427" r:id="rId10"/>
    <p:sldId id="368" r:id="rId11"/>
    <p:sldId id="428" r:id="rId12"/>
    <p:sldId id="429" r:id="rId13"/>
    <p:sldId id="369" r:id="rId14"/>
    <p:sldId id="430" r:id="rId15"/>
    <p:sldId id="431" r:id="rId16"/>
    <p:sldId id="370" r:id="rId17"/>
    <p:sldId id="461" r:id="rId18"/>
    <p:sldId id="432" r:id="rId19"/>
    <p:sldId id="433" r:id="rId20"/>
    <p:sldId id="462" r:id="rId21"/>
    <p:sldId id="371" r:id="rId22"/>
    <p:sldId id="463" r:id="rId23"/>
    <p:sldId id="434" r:id="rId24"/>
    <p:sldId id="372" r:id="rId25"/>
    <p:sldId id="373" r:id="rId26"/>
    <p:sldId id="435" r:id="rId27"/>
    <p:sldId id="374" r:id="rId28"/>
    <p:sldId id="436" r:id="rId29"/>
    <p:sldId id="375" r:id="rId30"/>
    <p:sldId id="437" r:id="rId31"/>
    <p:sldId id="376" r:id="rId32"/>
    <p:sldId id="377" r:id="rId33"/>
    <p:sldId id="438" r:id="rId34"/>
    <p:sldId id="379" r:id="rId35"/>
    <p:sldId id="439" r:id="rId36"/>
    <p:sldId id="380" r:id="rId37"/>
    <p:sldId id="440" r:id="rId38"/>
    <p:sldId id="381" r:id="rId39"/>
    <p:sldId id="441" r:id="rId40"/>
    <p:sldId id="442" r:id="rId41"/>
    <p:sldId id="443" r:id="rId42"/>
    <p:sldId id="382" r:id="rId43"/>
    <p:sldId id="444" r:id="rId44"/>
    <p:sldId id="445" r:id="rId45"/>
    <p:sldId id="383" r:id="rId46"/>
    <p:sldId id="384" r:id="rId47"/>
    <p:sldId id="385" r:id="rId48"/>
    <p:sldId id="446" r:id="rId49"/>
    <p:sldId id="386" r:id="rId50"/>
    <p:sldId id="447" r:id="rId51"/>
    <p:sldId id="448" r:id="rId52"/>
    <p:sldId id="449" r:id="rId53"/>
    <p:sldId id="450" r:id="rId54"/>
    <p:sldId id="452" r:id="rId55"/>
    <p:sldId id="453" r:id="rId56"/>
    <p:sldId id="451" r:id="rId57"/>
    <p:sldId id="454" r:id="rId58"/>
    <p:sldId id="455" r:id="rId59"/>
    <p:sldId id="456" r:id="rId60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han alfin" initials="fa" lastIdx="6" clrIdx="0">
    <p:extLst>
      <p:ext uri="{19B8F6BF-5375-455C-9EA6-DF929625EA0E}">
        <p15:presenceInfo xmlns:p15="http://schemas.microsoft.com/office/powerpoint/2012/main" userId="91dc2095d250db6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0" autoAdjust="0"/>
    <p:restoredTop sz="94660" autoAdjust="0"/>
  </p:normalViewPr>
  <p:slideViewPr>
    <p:cSldViewPr snapToGrid="0">
      <p:cViewPr varScale="1">
        <p:scale>
          <a:sx n="65" d="100"/>
          <a:sy n="65" d="100"/>
        </p:scale>
        <p:origin x="756" y="54"/>
      </p:cViewPr>
      <p:guideLst/>
    </p:cSldViewPr>
  </p:slideViewPr>
  <p:outlineViewPr>
    <p:cViewPr>
      <p:scale>
        <a:sx n="33" d="100"/>
        <a:sy n="33" d="100"/>
      </p:scale>
      <p:origin x="0" y="-184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816BD2-402B-4EFA-BD96-D2808A0578D2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5D620B2-9478-40E1-8679-BD437D77245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1364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7850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1792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636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1136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796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95312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7147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9702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3155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3647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79735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9881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4107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8598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9555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9849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D1000-7B15-45B2-AFC5-E21D9FF31274}" type="datetimeFigureOut">
              <a:rPr lang="ar-SY" smtClean="0"/>
              <a:t>26/02/1438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22178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7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en-US" altLang="en-US" dirty="0">
                <a:cs typeface="Tahoma" panose="020B0604030504040204" pitchFamily="34" charset="0"/>
              </a:rPr>
              <a:t>GDM 203</a:t>
            </a:r>
            <a:br>
              <a:rPr lang="en-US" altLang="en-US" dirty="0">
                <a:cs typeface="Tahoma" panose="020B0604030504040204" pitchFamily="34" charset="0"/>
              </a:rPr>
            </a:br>
            <a:r>
              <a:rPr lang="tr-TR" altLang="en-US" dirty="0">
                <a:cs typeface="Tahoma" panose="020B0604030504040204" pitchFamily="34" charset="0"/>
              </a:rPr>
              <a:t>Gıda Kimyası</a:t>
            </a:r>
            <a:r>
              <a:rPr lang="en-US" altLang="en-US" dirty="0">
                <a:cs typeface="Tahoma" panose="020B0604030504040204" pitchFamily="34" charset="0"/>
              </a:rPr>
              <a:t> I</a:t>
            </a:r>
            <a:br>
              <a:rPr lang="tr-TR" altLang="en-US" dirty="0">
                <a:cs typeface="Tahoma" panose="020B0604030504040204" pitchFamily="34" charset="0"/>
              </a:rPr>
            </a:br>
            <a:r>
              <a:rPr lang="tr-TR" altLang="en-US" dirty="0" err="1">
                <a:solidFill>
                  <a:srgbClr val="FF0000"/>
                </a:solidFill>
                <a:cs typeface="Tahoma" panose="020B0604030504040204" pitchFamily="34" charset="0"/>
              </a:rPr>
              <a:t>Lipidler</a:t>
            </a:r>
            <a:r>
              <a:rPr lang="tr-TR" altLang="en-US">
                <a:solidFill>
                  <a:srgbClr val="FF0000"/>
                </a:solidFill>
                <a:cs typeface="Tahoma" panose="020B0604030504040204" pitchFamily="34" charset="0"/>
              </a:rPr>
              <a:t> 5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dirty="0" err="1">
                <a:hlinkClick r:id="rId2"/>
              </a:rPr>
              <a:t>Mühendislik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Mimarlık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Fakültesi</a:t>
            </a:r>
            <a:r>
              <a:rPr lang="en-US" dirty="0">
                <a:hlinkClick r:id="rId2"/>
              </a:rPr>
              <a:t> </a:t>
            </a:r>
            <a:endParaRPr lang="en-US" dirty="0"/>
          </a:p>
          <a:p>
            <a:pPr algn="l" rtl="0"/>
            <a:r>
              <a:rPr lang="en-US" dirty="0"/>
              <a:t>Gıda </a:t>
            </a:r>
            <a:r>
              <a:rPr lang="en-US" dirty="0" err="1"/>
              <a:t>Mühendisliği</a:t>
            </a:r>
            <a:r>
              <a:rPr lang="tr-TR" dirty="0"/>
              <a:t> Bölümü</a:t>
            </a:r>
            <a:endParaRPr lang="ar-SY" dirty="0"/>
          </a:p>
          <a:p>
            <a:pPr algn="l" rtl="0"/>
            <a:r>
              <a:rPr lang="tr-TR" dirty="0"/>
              <a:t>Prof. Dr. Farhan ALFİN</a:t>
            </a:r>
            <a:endParaRPr lang="ar-S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2097" y="2321310"/>
            <a:ext cx="4930204" cy="282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472752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Serbest hale gelen uzun zincirli 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16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20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vb.) yağ asitleri belirli bir sınırı aşmadan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olumsuz tat-koku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etkisi göstermezler.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bozulmada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suyun yağda çözünmüş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olması gerekmektedir.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Suyun yağda çözünmesi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yağın serbest yağ asitliği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sıcaklık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ile doğru orantılı olarak artmaktadır.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50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740037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parçalanma;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sıcaklık, ışık ve katalizörlerin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etkisi ile hızlanır.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 kimyasal hidroliz yanında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endojen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enzimlerin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800" dirty="0" err="1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mikrobiyel</a:t>
            </a:r>
            <a:r>
              <a:rPr lang="tr-TR" altLang="tr-TR" sz="28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kaynaklı enzimlerin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esteraz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grubu) etkileri sonucu oluşan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biyokimyasal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mikrobiyolojik parçalanma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lipoliz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olaylarına da maruz kalırlar.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Mikroorganizmalar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suya, temel gıda maddesi olarak ihtiyaç duydukları için,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 içeren yağlar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(örneğin tereyağı, margarin)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mikrobiyolojik yolla bozulmaya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maruz kalabilirler.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014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70000" lnSpcReduction="200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Yağlı tohum (ayçiçeği, kolza vb.) ve yağlı meyvelerde (zeytin, </a:t>
            </a:r>
            <a:r>
              <a:rPr lang="tr-TR" altLang="tr-TR" sz="4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vb.) ise </a:t>
            </a:r>
            <a:r>
              <a:rPr lang="tr-TR" altLang="tr-TR" sz="4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uygun olmayan şartlarda 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hasat, taşıma veya depolamada, zedelenmeler sonucu bu </a:t>
            </a:r>
            <a:r>
              <a:rPr lang="tr-TR" altLang="tr-TR" sz="4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etkenler</a:t>
            </a:r>
            <a:r>
              <a:rPr lang="tr-TR" altLang="tr-TR" sz="4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faaliyete geçer.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Diğer taraftan </a:t>
            </a:r>
            <a:r>
              <a:rPr lang="tr-TR" altLang="tr-TR" sz="4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peynir 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gibi bazı ürünlerde </a:t>
            </a:r>
            <a:r>
              <a:rPr lang="tr-TR" altLang="tr-TR" sz="4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hidroliz sonucu serbest hale gelen kısa zincirli yağ asitleri 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üründe</a:t>
            </a:r>
            <a:r>
              <a:rPr lang="tr-TR" altLang="tr-TR" sz="4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40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istenilen tadın sağlanmasında</a:t>
            </a:r>
            <a:r>
              <a:rPr lang="tr-TR" altLang="tr-TR" sz="4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önemli ölçüde etkili olmaktadır.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7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8596669" cy="5732059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Ayrıca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sindirim sırasında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parçalanma olayları arzu edilen bir durumdur.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olaylar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yağlarda esaslı değişikliklere sebep olurlar.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özellikteki bileşikleri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sağlığa zararlı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hale getirmesi nedeniyle çok büyük önem taşır.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kimyası komplekstir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bir seri kimyasal olaylar zinciridir. </a:t>
            </a:r>
          </a:p>
          <a:p>
            <a:pPr algn="just">
              <a:lnSpc>
                <a:spcPct val="170000"/>
              </a:lnSpc>
              <a:spcBef>
                <a:spcPct val="0"/>
              </a:spcBef>
              <a:buNone/>
            </a:pPr>
            <a:endParaRPr lang="tr-TR" altLang="tr-TR" sz="3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000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40451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Yağlardaki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otooksidasyon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fotooksidasyon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termik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lipoksigenaz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enzim faaliyeti (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ve keton acılaşması (mikrobiyolojik yolla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metilnonilketon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oluşumu) olarak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farklı mekanizmalar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üzerinden açıklanabilmektedir.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sz="28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otooksidasyon</a:t>
            </a:r>
            <a:r>
              <a:rPr lang="tr-TR" altLang="tr-TR" sz="2800" i="1" dirty="0">
                <a:ea typeface="Times New Roman" panose="02020603050405020304" pitchFamily="18" charset="0"/>
                <a:cs typeface="Sylfaen" panose="010A0502050306030303" pitchFamily="18" charset="0"/>
              </a:rPr>
              <a:t>,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reaksiyon kabiliyetinden meydana gelmektedir.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702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asitlerinin oksijenle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yükseltgenmesi sonucu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hoş olmayan koku ve tat özelliklerine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(buradaki acılaşmaya 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ransidite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denilir) sahip,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çoğunluğu düşük molekül ağırlıklı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oksijen içeren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karbonilli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bileşikler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olan bozulma reaksiyon ürünleri meydana gelir.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242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28049"/>
            <a:ext cx="8596668" cy="5557158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Otooksidasyon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doymamış yağ asitleri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tükeninceye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veya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serbest radikaller birbirini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pasifize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edinceye kadar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devam eder.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Bozulma ürünleri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hidrokarbonlar, alkoller, aldehitler, ketonlar, hidroksitler, peroksitler,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keto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epoksiasitler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siklik bileşikler,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polimerizasyon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ürünleridir.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743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28048"/>
            <a:ext cx="8596668" cy="5740037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aldehitler ve ketonlar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 düşük his eşiğine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sahiptir.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nedenle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oksidasyonla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oluşan aromadan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sorumludurlar.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Otooksidatif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olaylar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ısı, ışık, oksijen ve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katalizatörlerin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(metal iyonları) etkisi ile hızlanır ve yağın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bileşimi, antioksidan/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prooksidan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bileşik içerikleri, temas yüzeyi (hava ile),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 aktivitesi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önemli derecede etkilidir.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158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466667" cy="5650172"/>
          </a:xfrm>
        </p:spPr>
        <p:txBody>
          <a:bodyPr>
            <a:normAutofit fontScale="92500" lnSpcReduction="10000"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 aktivitesi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reaksiyonları arasında çok kuvvetli bir ilişki olduğu bilinmektedir.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Özellikle kuru ve orta derecede kuru gıdalar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oldukça duyarlıdır.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Bunlardan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süt tozu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cips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vb. ürünler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hassastır.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Otooksidasyonun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kimyasal reaksiyonu için ilk basamakta 4-5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kcal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/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ikinci basamakta 6-14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kcal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/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düşük aktivasyon enerjisine ihtiyaç vardır.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856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8596669" cy="5500887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Serbest radikaller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yüksek enerjili, stabil olmayan, bir veya daha fazla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eşleşmemiş elektron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içeren atom, atom grubu veya moleküller olarak tanımlanır.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Bunların yapılarında bulunan oksijen bazı moleküllerle tekrar tekrar reaksiyona girme aktivitesi gösterir.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66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 eaLnBrk="1" hangingPunct="1"/>
            <a:r>
              <a:rPr lang="tr-TR" altLang="en-US">
                <a:cs typeface="Tahoma" panose="020B0604030504040204" pitchFamily="34" charset="0"/>
              </a:rPr>
              <a:t>Lipidler- 1. Hafta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3.1 Gıda Maddelerinde </a:t>
            </a:r>
            <a:r>
              <a:rPr lang="tr-TR" altLang="en-US" sz="2800" dirty="0" err="1">
                <a:solidFill>
                  <a:schemeClr val="tx1"/>
                </a:solidFill>
                <a:cs typeface="Tahoma" panose="020B0604030504040204" pitchFamily="34" charset="0"/>
              </a:rPr>
              <a:t>Lipidler</a:t>
            </a:r>
            <a:endParaRPr lang="tr-TR" altLang="en-US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Lipidlerin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 Kimyasal Yapısı </a:t>
            </a: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3.2.1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Trigliserid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3.2.2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Trigliseridlerin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 Sınıflandırılması</a:t>
            </a: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3.2.3 Mono ve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Digliseridler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3.2.4 Gliserin (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Gliserol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)</a:t>
            </a:r>
          </a:p>
          <a:p>
            <a:pPr marL="457200" lvl="1" indent="0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 3" panose="05040102010807070707" pitchFamily="18" charset="2"/>
              <a:buNone/>
              <a:defRPr/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363" y="1092200"/>
            <a:ext cx="34940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5353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8596669" cy="5500887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Allil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bağlara (-C=C-)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komşu metilen gruplarından </a:t>
            </a:r>
            <a:r>
              <a:rPr lang="tr-TR" altLang="tr-TR" sz="28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labil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(oynak) H atomlarının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ısı, ışık, katalizör vb. etkenlerle ayrılması ile yağ asitleri aktif hale gelir, </a:t>
            </a:r>
            <a:r>
              <a:rPr lang="tr-TR" altLang="tr-TR" sz="28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aktif radikaller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oluşur ve zincirleme reaksiyonlar devam eder. </a:t>
            </a:r>
            <a:endParaRPr lang="en-US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Aktif radikallere oksijen bağlanması ile </a:t>
            </a:r>
            <a:r>
              <a:rPr lang="tr-TR" altLang="tr-TR" sz="2800" i="1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peroksi</a:t>
            </a:r>
            <a:r>
              <a:rPr lang="tr-TR" altLang="tr-TR" sz="2800" i="1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radikalleri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(ROO*) oluşur.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endParaRPr lang="tr-TR" altLang="tr-TR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346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radikaller nötr duruma geçebilmek için ya aynı zincirdeki ya da başka bir yağ asidi molekülünün zincirinden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labil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olan H atomlarından birini alır, bağlar ve birincil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ürünü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hidroperoksit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(ROOH) oluşur.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251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Bunlar stabil değildir, ikincil derece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ürünleri olan çoğunlukla da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karbonilli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bileşiklere (aldehit, keton,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epoksiasit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hidrokarbon vb.) parçalanırlar.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Otooksidasyonda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başlangıçta oksijen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absorbsiyonu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oldukça yavaş ve sabit hızdadır.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833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28049"/>
            <a:ext cx="8973104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ilk faz </a:t>
            </a:r>
            <a:r>
              <a:rPr lang="tr-TR" altLang="tr-TR" sz="2800" i="1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indüksiyon fazı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olarak tanımlanır.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sonra çok hızlı oksijen alınma devresi başlar ve bir süre sonra tekrar yavaşlama gösterir. </a:t>
            </a:r>
            <a:endParaRPr lang="en-US" altLang="tr-TR" sz="2800" dirty="0">
              <a:solidFill>
                <a:schemeClr val="bg2">
                  <a:lumMod val="50000"/>
                </a:schemeClr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Burada doymamış yağ asidindeki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labil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hidrojen belirtilerek, yağ asidi (R-H) olarak gösterilmektedir.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endParaRPr lang="tr-TR" altLang="tr-TR" sz="2800" dirty="0">
              <a:solidFill>
                <a:srgbClr val="FF0000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805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Diğerleri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dimerler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(ROOR),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hidroperoksit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(ROOH),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peroksi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(ROO*),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alkoksi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(RO*),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(*OH), alkol (ROH), alkil veya serbest radikal (R*) ifadesidir.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9" t="34375" r="16470" b="11458"/>
          <a:stretch>
            <a:fillRect/>
          </a:stretch>
        </p:blipFill>
        <p:spPr bwMode="auto">
          <a:xfrm>
            <a:off x="1386448" y="3058357"/>
            <a:ext cx="7648936" cy="351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219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Yağda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kızartma işlemlerinde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oluşan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tepkimeler 60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C’nin üzerinde gerçekleştiği için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termik </a:t>
            </a:r>
            <a:r>
              <a:rPr lang="tr-TR" altLang="tr-TR" sz="28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oksidasyondur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Oluşan parçalanma ürünleri çok aktif maddelerdir.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Aktif radikal oluşumunda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allil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gruba (-C=C-) bağlı karbon atomu seçiciliği ortadan kalkar.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Hidroperoksitler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hızlı bir şekilde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ve </a:t>
            </a:r>
            <a:r>
              <a:rPr lang="tr-TR" altLang="tr-TR" sz="2800" dirty="0" err="1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alkoksi</a:t>
            </a:r>
            <a:r>
              <a:rPr lang="tr-TR" altLang="tr-TR" sz="2800" dirty="0">
                <a:solidFill>
                  <a:schemeClr val="bg2">
                    <a:lumMod val="5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(RO*) radikallere parçalanmaktadır.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863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Termik </a:t>
            </a:r>
            <a:r>
              <a:rPr lang="tr-TR" altLang="tr-TR" sz="26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oksidasyona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dayanıklı yağ seçiminde yağ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bileşimi,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yapı, ısıl işlem yönünden yağın geçmişi ve antioksidan/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prooksidan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yükleri temel parametreler olarak dikkate alınmaktadır.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Kızartma işleminde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kullanılacak yağlarda </a:t>
            </a:r>
            <a:r>
              <a:rPr lang="tr-TR" altLang="tr-TR" sz="26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laurik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(C</a:t>
            </a:r>
            <a:r>
              <a:rPr lang="tr-TR" altLang="tr-TR" sz="2600" baseline="-25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12:0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bulunmamalı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6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6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(C</a:t>
            </a:r>
            <a:r>
              <a:rPr lang="tr-TR" altLang="tr-TR" sz="2600" baseline="-25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18:2</a:t>
            </a:r>
            <a:r>
              <a:rPr lang="tr-TR" altLang="tr-TR" sz="26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oranı da %2’yi aşmamalıdır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600" i="1" dirty="0" err="1">
                <a:solidFill>
                  <a:schemeClr val="bg2">
                    <a:lumMod val="75000"/>
                  </a:schemeClr>
                </a:solidFill>
              </a:rPr>
              <a:t>Fotooksidasyon</a:t>
            </a:r>
            <a:r>
              <a:rPr lang="tr-TR" altLang="tr-TR" sz="2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tr-TR" altLang="tr-TR" sz="2600" dirty="0" err="1">
                <a:solidFill>
                  <a:schemeClr val="bg2">
                    <a:lumMod val="75000"/>
                  </a:schemeClr>
                </a:solidFill>
              </a:rPr>
              <a:t>otooksidasyondan</a:t>
            </a:r>
            <a:r>
              <a:rPr lang="tr-TR" altLang="tr-TR" sz="2600" dirty="0">
                <a:solidFill>
                  <a:schemeClr val="bg2">
                    <a:lumMod val="75000"/>
                  </a:schemeClr>
                </a:solidFill>
              </a:rPr>
              <a:t> farklı olarak </a:t>
            </a:r>
            <a:r>
              <a:rPr lang="tr-TR" altLang="tr-TR" sz="2600" dirty="0" err="1">
                <a:solidFill>
                  <a:schemeClr val="bg2">
                    <a:lumMod val="75000"/>
                  </a:schemeClr>
                </a:solidFill>
              </a:rPr>
              <a:t>otokatalitik</a:t>
            </a:r>
            <a:r>
              <a:rPr lang="tr-TR" altLang="tr-TR" sz="2600" dirty="0">
                <a:solidFill>
                  <a:schemeClr val="bg2">
                    <a:lumMod val="75000"/>
                  </a:schemeClr>
                </a:solidFill>
              </a:rPr>
              <a:t> gerçekleşmez, indüksiyon periyodu yoktur. </a:t>
            </a:r>
          </a:p>
          <a:p>
            <a:pPr algn="l" rtl="0">
              <a:lnSpc>
                <a:spcPct val="170000"/>
              </a:lnSpc>
            </a:pPr>
            <a:endParaRPr lang="tr-TR" altLang="tr-TR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642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4995079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i="1" dirty="0" err="1">
                <a:solidFill>
                  <a:srgbClr val="FF0000"/>
                </a:solidFill>
              </a:rPr>
              <a:t>Fotooksidasyon</a:t>
            </a:r>
            <a:r>
              <a:rPr lang="tr-TR" altLang="tr-TR" sz="2800" i="1" dirty="0">
                <a:solidFill>
                  <a:schemeClr val="tx1"/>
                </a:solidFill>
              </a:rPr>
              <a:t>, </a:t>
            </a:r>
            <a:r>
              <a:rPr lang="tr-TR" altLang="tr-TR" sz="2800" dirty="0">
                <a:solidFill>
                  <a:schemeClr val="tx1"/>
                </a:solidFill>
              </a:rPr>
              <a:t>ışık etkisinin ortadan kalkması ile geniş ölçüde durmaktadır.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Klorofil ve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</a:rPr>
              <a:t>feofitin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 (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</a:rPr>
              <a:t>fotosensitizer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) varlığı fotokimyasal tepkimeler için hassaslaştırıcı etki oluşturarak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</a:rPr>
              <a:t>fotooksidasyonu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 tetikleyici rol oynar.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Klorofil ve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</a:rPr>
              <a:t>feofitin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 ışık enerjisini toplayıcı ve aktarıcı etki gösterirler.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947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827593"/>
          </a:xfrm>
        </p:spPr>
        <p:txBody>
          <a:bodyPr>
            <a:normAutofit fontScale="85000" lnSpcReduction="20000"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Işık etkisiyle O</a:t>
            </a:r>
            <a:r>
              <a:rPr lang="tr-TR" altLang="tr-TR" sz="2800" baseline="-250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’den ayrılan ve oldukça reaktif oksijen türü olan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</a:rPr>
              <a:t>singlet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 oksijen (</a:t>
            </a:r>
            <a:r>
              <a:rPr lang="tr-TR" altLang="tr-TR" sz="2800" baseline="30000" dirty="0">
                <a:solidFill>
                  <a:schemeClr val="bg2">
                    <a:lumMod val="75000"/>
                  </a:schemeClr>
                </a:solidFill>
              </a:rPr>
              <a:t>1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O</a:t>
            </a:r>
            <a:r>
              <a:rPr lang="tr-TR" altLang="tr-TR" sz="2800" baseline="-250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, tekli oksijen) doymamış yağ asitlerindeki çift bağ ile direkt olarak reaksiyona girer.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</a:rPr>
              <a:t>Singlet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 oksijen,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</a:rPr>
              <a:t>triplet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 (atmosferik) oksijene göre 36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</a:rPr>
              <a:t>kcal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 daha fazla enerji içerir ve reaksiyona girme kabiliyeti de yüksektir.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Bu özellikler bozulma reaksiyonlarını hızlandırmaktadır.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Klorofil ve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</a:rPr>
              <a:t>feofitin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 ışık varlığında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</a:rPr>
              <a:t>prooksidan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</a:rPr>
              <a:t> etki göstermelerinin aksine karanlık ortamda antioksidan aktivite gösterirler.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6842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</a:pPr>
            <a:r>
              <a:rPr lang="tr-TR" altLang="tr-TR" sz="26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Fotooksidasyon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tokoferol</a:t>
            </a:r>
            <a:r>
              <a:rPr lang="tr-TR" altLang="tr-TR" sz="26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bazı sentetik 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(BHA, BHT, TBHQ vb.) </a:t>
            </a:r>
            <a:r>
              <a:rPr lang="tr-TR" altLang="tr-TR" sz="26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antioksidanlar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tarafından engellenemez.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Başka bir ifade ile </a:t>
            </a:r>
            <a:r>
              <a:rPr lang="tr-TR" altLang="tr-TR" sz="26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otooksidasyonu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önleyen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antioksidanlarla önlenemez.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6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Ancak </a:t>
            </a:r>
            <a:r>
              <a:rPr lang="tr-TR" altLang="tr-TR" sz="2600" dirty="0" err="1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karotenoid</a:t>
            </a:r>
            <a:r>
              <a:rPr lang="tr-TR" altLang="tr-TR" sz="26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bileşikleri tekli (</a:t>
            </a:r>
            <a:r>
              <a:rPr lang="tr-TR" altLang="tr-TR" sz="2600" dirty="0" err="1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singlet</a:t>
            </a:r>
            <a:r>
              <a:rPr lang="tr-TR" altLang="tr-TR" sz="26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oksijen bastırıcı yani </a:t>
            </a:r>
            <a:r>
              <a:rPr lang="tr-TR" altLang="tr-TR" sz="2600" dirty="0" err="1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fotooksidasyon</a:t>
            </a:r>
            <a:r>
              <a:rPr lang="tr-TR" altLang="tr-TR" sz="26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önleyici etki oluşturur.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600" dirty="0" err="1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Karotenoidlerin</a:t>
            </a:r>
            <a:r>
              <a:rPr lang="tr-TR" altLang="tr-TR" sz="26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etkisi içerdikleri </a:t>
            </a:r>
            <a:r>
              <a:rPr lang="tr-TR" altLang="tr-TR" sz="2600" dirty="0" err="1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6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çift bağ sayısına bağlıdır.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71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 eaLnBrk="1" hangingPunct="1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r>
              <a:rPr lang="tr-TR" altLang="en-US" dirty="0">
                <a:cs typeface="Tahoma" panose="020B0604030504040204" pitchFamily="34" charset="0"/>
              </a:rPr>
              <a:t> – 2. Hafta</a:t>
            </a:r>
            <a:r>
              <a:rPr lang="en-US" altLang="en-US" dirty="0">
                <a:cs typeface="Tahoma" panose="020B0604030504040204" pitchFamily="34" charset="0"/>
              </a:rPr>
              <a:t> </a:t>
            </a:r>
            <a:r>
              <a:rPr lang="en-US" altLang="en-US" dirty="0" err="1">
                <a:cs typeface="Tahoma" panose="020B0604030504040204" pitchFamily="34" charset="0"/>
              </a:rPr>
              <a:t>ve</a:t>
            </a:r>
            <a:r>
              <a:rPr lang="en-US" altLang="en-US" dirty="0">
                <a:cs typeface="Tahoma" panose="020B0604030504040204" pitchFamily="34" charset="0"/>
              </a:rPr>
              <a:t> 3. </a:t>
            </a:r>
            <a:r>
              <a:rPr lang="en-US" altLang="en-US" dirty="0" err="1">
                <a:cs typeface="Tahoma" panose="020B0604030504040204" pitchFamily="34" charset="0"/>
              </a:rPr>
              <a:t>Hafta</a:t>
            </a:r>
            <a:endParaRPr lang="tr-TR" altLang="en-US" dirty="0">
              <a:cs typeface="Tahoma" panose="020B060403050404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/>
          <a:lstStyle/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3.2.5 Yağ Asitleri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3.2.5.1 Doymuş Yağ Asitleri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3.2.5.2 Doymamış Yağ Asitleri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3.2.5.3 Yağ Asitlerinin İsimlendirilmesi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3.2.5.4 Doymamış Yağ Asitlerinde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İzomerizm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819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363" y="1092200"/>
            <a:ext cx="34940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7406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çift bağ sayısı 7 ise uyarıcıları, 9 ve daha fazla ise hem uyarıcıları hem de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singlet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oksijeni yatıştırıcı görev yapar.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molekül β-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karoten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250-1000 molekül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singlet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oksijenin enerjisini emer.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Karotenoidleri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de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tokoferoller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muhafaza eder.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Çeşitli bitkisel ve bazı hayvansal hammaddelerdeki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lipoksigenaz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asitlerini </a:t>
            </a:r>
            <a:r>
              <a:rPr lang="tr-TR" altLang="tr-TR" sz="2800" dirty="0" err="1">
                <a:solidFill>
                  <a:schemeClr val="tx2">
                    <a:lumMod val="20000"/>
                    <a:lumOff val="8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hidroperoksitler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düzeyine kadar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oksidasyonunu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katalize eden bir enzimdir.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423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 fontScale="85000" lnSpcReduction="10000"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Kimyasal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reaksiyonlarla oluşan </a:t>
            </a:r>
            <a:r>
              <a:rPr lang="tr-TR" altLang="tr-TR" sz="2800" dirty="0" err="1">
                <a:ea typeface="Times New Roman" panose="02020603050405020304" pitchFamily="18" charset="0"/>
                <a:cs typeface="Sylfaen" panose="010A0502050306030303" pitchFamily="18" charset="0"/>
              </a:rPr>
              <a:t>oksidasyondan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farklı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olarak bu enzim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bazı doymamış yağ asitlerine spesifiktir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ve radikal aktivasyonunda daha düşük enerjiye ihtiyaç vardır.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Bu enzimin </a:t>
            </a:r>
            <a:r>
              <a:rPr lang="tr-TR" altLang="tr-TR" sz="2800" dirty="0" err="1">
                <a:ea typeface="Times New Roman" panose="02020603050405020304" pitchFamily="18" charset="0"/>
                <a:cs typeface="Sylfaen" panose="010A0502050306030303" pitchFamily="18" charset="0"/>
              </a:rPr>
              <a:t>substratları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serbest ya da ester formlardaki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araşidonik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asitlerini </a:t>
            </a:r>
            <a:r>
              <a:rPr lang="tr-TR" altLang="tr-TR" sz="2800" dirty="0" err="1">
                <a:ea typeface="Times New Roman" panose="02020603050405020304" pitchFamily="18" charset="0"/>
                <a:cs typeface="Sylfaen" panose="010A0502050306030303" pitchFamily="18" charset="0"/>
              </a:rPr>
              <a:t>oksidasyonunu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katalize etmektedir.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Oleik asit bu enzimin </a:t>
            </a:r>
            <a:r>
              <a:rPr lang="tr-TR" altLang="tr-TR" sz="2800" dirty="0" err="1">
                <a:ea typeface="Times New Roman" panose="02020603050405020304" pitchFamily="18" charset="0"/>
                <a:cs typeface="Sylfaen" panose="010A0502050306030303" pitchFamily="18" charset="0"/>
              </a:rPr>
              <a:t>substratı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değildir.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Oluşan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hidroperoksitler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bitki ve hayvansal bünyelerde farklı yollardan parçalanmaktadır.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9923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sz="2800" i="1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mikrobiyolojik yolla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metilnonilketon</a:t>
            </a:r>
            <a:r>
              <a:rPr lang="tr-TR" altLang="tr-TR" sz="2800" i="1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oluşumu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sonucu keton acılaşması denilen (</a:t>
            </a:r>
            <a:r>
              <a:rPr lang="tr-TR" altLang="tr-TR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 ile </a:t>
            </a:r>
            <a:r>
              <a:rPr lang="tr-TR" altLang="tr-TR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yükseltgenme sonucu) bozulma meydana gelmektedir.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4-14 karbon sayılı yağ asitlerinden </a:t>
            </a:r>
            <a:r>
              <a:rPr lang="tr-TR" altLang="tr-TR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dehidrogenaz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enzimi etkisiyle çift bağ içeren α, β-doymamış yağ asitleri,  </a:t>
            </a:r>
            <a:r>
              <a:rPr lang="tr-TR" altLang="tr-TR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hidrataz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enzimi etkisi hidroksil grubunun bağlandığı β-</a:t>
            </a:r>
            <a:r>
              <a:rPr lang="tr-TR" altLang="tr-TR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asitler, </a:t>
            </a:r>
            <a:r>
              <a:rPr lang="tr-TR" altLang="tr-TR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oksidaz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enzimi etkisiyle β-</a:t>
            </a:r>
            <a:r>
              <a:rPr lang="tr-TR" altLang="tr-TR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ketoasitler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dekarboksilaz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enzimi etkisiyle de </a:t>
            </a:r>
            <a:r>
              <a:rPr lang="tr-TR" altLang="tr-TR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metilnonilketonler</a:t>
            </a:r>
            <a:r>
              <a:rPr lang="tr-TR" altLang="tr-T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oluşmaktadır. 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738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şekilde bozulma tereyağı, margarin gibi su içeren yağlı ürünlerde oluşabilmektedir.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Yağların hidroliz ve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neticesinde bozulması olaylarına çeşitli çevre faktörlerinin etkisi.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79399" y="3995738"/>
            <a:ext cx="8839200" cy="28622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r>
              <a:rPr lang="tr-TR" altLang="tr-TR" sz="2000" i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Çevre		   </a:t>
            </a:r>
            <a:r>
              <a:rPr lang="tr-TR" altLang="tr-TR" sz="2000" i="1" u="sng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Kimyasal Reaksiyonlar</a:t>
            </a:r>
            <a:r>
              <a:rPr lang="tr-TR" altLang="tr-TR" sz="2000" i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	       </a:t>
            </a:r>
            <a:r>
              <a:rPr lang="tr-TR" altLang="tr-TR" sz="2000" i="1" u="sng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Biyokimyasal Reaksiyonlar</a:t>
            </a:r>
            <a:endParaRPr lang="tr-TR" altLang="tr-TR" sz="20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tr-TR" altLang="tr-TR" sz="2000" i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Faktörleri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000" i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Hidroliz	         </a:t>
            </a:r>
            <a:r>
              <a:rPr lang="tr-TR" altLang="tr-TR" sz="2000" i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000" i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          Hidroliz	 </a:t>
            </a:r>
            <a:r>
              <a:rPr lang="tr-TR" altLang="tr-TR" sz="2000" i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endParaRPr lang="tr-TR" altLang="tr-TR" sz="20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		       x		    -		    x	          x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Sıcaklık		       x		    x		    x	          x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Işık	                     x		    x		    x	          x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Hava		       -		    x		    x	          x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Katalizörler	       x		    x		    -	          -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Enzimler                    -		    -		    x	          x</a:t>
            </a:r>
          </a:p>
          <a:p>
            <a:pPr algn="l" rtl="0">
              <a:spcBef>
                <a:spcPct val="0"/>
              </a:spcBef>
              <a:buFontTx/>
              <a:buNone/>
            </a:pPr>
            <a:endParaRPr lang="tr-TR" altLang="tr-TR" sz="20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9120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tüm yemeklik yağların ve yağ içeren gıdaların depolanmasında daima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istenilmeyen değişiklikler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ortaya çıkarmaktadır.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reaksiyonlarına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inhibitör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etki eder.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doğal olarak yağda bulunabilir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veya yağa sonradan ilave edilirler.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8420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2" y="928048"/>
            <a:ext cx="9408363" cy="5929951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Hayvansal yağlar bitkisel yağlara göre daha yüksek oranda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yağ asitleri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içermelerine karşın,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 maddeler yönünden fakir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olduklarından, indüksiyon süreleri bitkisel yağlara göre oldukça düşüktür.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Doğal antioksidanların bitkisel gıdalardaki başlangıç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konsantrasyonu uygun değerde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olduğundan antioksidan 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ilavesi çok küçük etki sağlar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antioksidanların hızlı parçalanması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beklenen durumlarda (ısı, ışık, depolama süresi vb.) 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 ilavesi faydalıdır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9221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8596669" cy="5929951"/>
          </a:xfrm>
        </p:spPr>
        <p:txBody>
          <a:bodyPr>
            <a:normAutofit fontScale="92500" lnSpcReduction="100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Doğal kaynaklı antioksidanlar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genelde çok sayıdaki bileşiğin kombinasyonu olarak bir arada bulunur.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 aktivite serbest radikal tutabilme,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singlet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oksijen yakalayabilme, sinerji ve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şelat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oluşturma kapasitelerine bağlıdır.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çok sayıda mekanizma iştirak edebilir.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Buna bağlı olarak da antioksidan aktivitenin ayrı ayrı ölçümünün hem zor olduğu hem de bütünü tam olarak ortaya koymadığı söylenebilir.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9045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 fontScale="92500" lnSpcReduction="200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antioksidan kapasitenin belirlenmesinde birden fazla yöntemin kullanılması gerekmektedir.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Antioksidanların kimyasal yapıları farklı olduğu gibi hareket mekanizmaları da farklılık gösterir.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Ancak en önemli mekanizma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serbest radikallerin oluşumunu engelleyici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veya </a:t>
            </a:r>
            <a:r>
              <a:rPr lang="tr-TR" altLang="tr-TR" sz="28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 olan serbest radikalleri tesirsiz hale getirici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reaksiyonlardır.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genelde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peroksi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alkoksi</a:t>
            </a:r>
            <a:r>
              <a:rPr lang="tr-TR" altLang="tr-TR" sz="2800" dirty="0">
                <a:solidFill>
                  <a:schemeClr val="bg2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radikaller ile reaksiyona girerler.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8996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Örnek olarak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tokoferoller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diğer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fenolik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bileşikler verilebilir.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Serbest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radikaller nötr hale getirilmezler </a:t>
            </a:r>
            <a:r>
              <a:rPr lang="tr-TR" altLang="tr-TR" sz="2600" dirty="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ise gıdalarda bozulmalara, vücutta ise hasarlara neden olur.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Diğer antioksidanlar </a:t>
            </a:r>
            <a:r>
              <a:rPr lang="tr-TR" altLang="tr-TR" sz="2600" dirty="0" err="1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hidroperoksitlerin</a:t>
            </a:r>
            <a:r>
              <a:rPr lang="tr-TR" altLang="tr-TR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parçalanmasını önleyerek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stabilize ederler.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6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sitrik asit ve fosforik asit reaksiyonları katalize eden metal iyonları ile metal </a:t>
            </a:r>
            <a:r>
              <a:rPr lang="tr-TR" altLang="tr-TR" sz="26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şelat</a:t>
            </a:r>
            <a:r>
              <a:rPr lang="tr-TR" altLang="tr-TR" sz="26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oluşturur.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3819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8596669" cy="5929951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sistemi içerisinde serbest halde bulunan bazı metal iyonları ile stabil yapıda komplekslerin oluşumu (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şelat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sayesinde metallerin yol açabileceği bazı olumsuzluklar engellenebilir.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Sinerjist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maddeler (sitrik asit,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askorbik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asit, fosforik asit, aminoasit,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lesitin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antioksidanların aktivitesini artırır.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Fosforik asidin termik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oksidasyonda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-polimer ürünlerin oluşumunu teşvik etmesi sebebiyle yağ sanayiinde sitrik asit tercih edilir.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612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>
            <a:normAutofit/>
          </a:bodyPr>
          <a:lstStyle/>
          <a:p>
            <a:pPr rtl="0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r>
              <a:rPr lang="en-US" altLang="en-US" dirty="0">
                <a:cs typeface="Tahoma" panose="020B0604030504040204" pitchFamily="34" charset="0"/>
              </a:rPr>
              <a:t> </a:t>
            </a:r>
            <a:r>
              <a:rPr lang="tr-TR" altLang="en-US" dirty="0">
                <a:cs typeface="Tahoma" panose="020B0604030504040204" pitchFamily="34" charset="0"/>
              </a:rPr>
              <a:t>Bu Hafta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3.3 Yağların Sınıflandırılması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3.4 Yağların Bazı Özellikleri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3.4.1 Yağların Sıcaklıkla Parçalanması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3.4.2 Yağların Çözünebilirliği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3.4.3 Yağlarda </a:t>
            </a:r>
            <a:r>
              <a:rPr lang="tr-TR" altLang="tr-TR" sz="2600" dirty="0" err="1">
                <a:solidFill>
                  <a:srgbClr val="FF0000"/>
                </a:solidFill>
                <a:cs typeface="Tahoma" panose="020B0604030504040204" pitchFamily="34" charset="0"/>
              </a:rPr>
              <a:t>Hidrolitik</a:t>
            </a: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 ve </a:t>
            </a:r>
            <a:r>
              <a:rPr lang="tr-TR" altLang="tr-TR" sz="2600" dirty="0" err="1">
                <a:solidFill>
                  <a:srgbClr val="FF0000"/>
                </a:solidFill>
                <a:cs typeface="Tahoma" panose="020B0604030504040204" pitchFamily="34" charset="0"/>
              </a:rPr>
              <a:t>Oksidatif</a:t>
            </a: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 Bozulmalar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3.5 Antioksidanlar ve Yağlarda Kullanımlar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3.6 Yağların Bazı </a:t>
            </a:r>
            <a:r>
              <a:rPr lang="tr-TR" altLang="tr-TR" sz="2800" dirty="0" err="1">
                <a:solidFill>
                  <a:srgbClr val="FF0000"/>
                </a:solidFill>
                <a:cs typeface="Tahoma" panose="020B0604030504040204" pitchFamily="34" charset="0"/>
              </a:rPr>
              <a:t>Fonkasiyonlar</a:t>
            </a:r>
            <a:endParaRPr lang="tr-TR" altLang="tr-TR" sz="2800" dirty="0">
              <a:solidFill>
                <a:srgbClr val="FF0000"/>
              </a:solidFill>
              <a:cs typeface="Tahoma" panose="020B0604030504040204" pitchFamily="34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922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1255713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14803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singlet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oksijeni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triplet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oksijene dönüştürür.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ve aminoasitler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hidroperoksitleri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indirgeyen bileşiklerin özelliğine sahiptir.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Askorbik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hidrofilik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antioksidandır.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Radikallere karşı daha az etkilidir.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Ancak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lipofilik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antioksidanları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rejenere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etkisiyle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sinerjist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 gösterir.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8644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985282" cy="5650172"/>
          </a:xfrm>
        </p:spPr>
        <p:txBody>
          <a:bodyPr>
            <a:noAutofit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6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α-</a:t>
            </a:r>
            <a:r>
              <a:rPr lang="tr-TR" altLang="tr-TR" sz="26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tokoferol</a:t>
            </a:r>
            <a:r>
              <a:rPr lang="tr-TR" altLang="tr-TR" sz="26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ile </a:t>
            </a:r>
            <a:r>
              <a:rPr lang="tr-TR" altLang="tr-TR" sz="26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lipofilik</a:t>
            </a:r>
            <a:r>
              <a:rPr lang="tr-TR" altLang="tr-TR" sz="26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askorbilpalmitat</a:t>
            </a:r>
            <a:r>
              <a:rPr lang="tr-TR" altLang="tr-TR" sz="26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su içinde yağ emülsiyonunda, </a:t>
            </a:r>
            <a:r>
              <a:rPr lang="tr-TR" altLang="tr-TR" sz="26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askorbik</a:t>
            </a:r>
            <a:r>
              <a:rPr lang="tr-TR" altLang="tr-TR" sz="26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 ve </a:t>
            </a:r>
            <a:r>
              <a:rPr lang="tr-TR" altLang="tr-TR" sz="26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tokoferol</a:t>
            </a:r>
            <a:r>
              <a:rPr lang="tr-TR" altLang="tr-TR" sz="26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kombinasyonu ise yağ bazlı sistemlerde etkili olabilmektedir.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endüstrisinde genel olarak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antioksidanları karışım halde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özellikle de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sinerjist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olanlarla birlikte kullanma eğilimi vardır.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Antioksidanların, </a:t>
            </a:r>
            <a:r>
              <a:rPr lang="tr-TR" altLang="tr-TR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reaksiyonları </a:t>
            </a:r>
            <a:r>
              <a:rPr lang="tr-TR" altLang="tr-TR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geri döndürme kabiliyetleri yoktur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9554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 fontScale="925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Ancak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oksidasyondan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koruyucu veya durdurucu, serbest radikal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pasifleyici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singlet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oksijen bağlayıcı, indirgeme ajanı ve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şelat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ajanı olarak fonksiyonları bulunmaktadır.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Şimdiye kadar bahsedildiği üzere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doğal antioksidanların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bazıları</a:t>
            </a:r>
            <a:r>
              <a:rPr lang="tr-TR" altLang="tr-TR" sz="2800" i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fenolik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bileşikler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</a:t>
            </a:r>
            <a:r>
              <a:rPr lang="tr-TR" altLang="tr-TR" sz="2800" i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tokoferoller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sesamol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sesamolin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sesaminol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sesamin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gossipol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guajakol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kuersetin</a:t>
            </a:r>
            <a:r>
              <a:rPr lang="tr-TR" altLang="tr-TR" sz="28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aminoasit ve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peptitler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askorbik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 ve türevleridir.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5730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3224472"/>
          </a:xfrm>
        </p:spPr>
        <p:txBody>
          <a:bodyPr>
            <a:normAutofit fontScale="92500" lnSpcReduction="200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Sentetik antioksidanlardan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ise </a:t>
            </a:r>
            <a:r>
              <a:rPr lang="tr-TR" altLang="tr-TR" sz="28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gallatlar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gallik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asidinin alkil esterleri), </a:t>
            </a:r>
            <a:r>
              <a:rPr lang="tr-TR" altLang="tr-TR" sz="2800" dirty="0" err="1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propil</a:t>
            </a:r>
            <a:r>
              <a:rPr lang="tr-TR" altLang="tr-TR" sz="28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gallat</a:t>
            </a:r>
            <a:r>
              <a:rPr lang="tr-TR" altLang="tr-TR" sz="28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(PG), </a:t>
            </a:r>
            <a:r>
              <a:rPr lang="tr-TR" altLang="tr-TR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dodesil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gallat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oktil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gallat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bütillenmiş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anizol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(BHA),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bütillenmiş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toluen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(BHT), tersiyer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bütil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hidrokinon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(TBHQ) yaygın olarak bilinenlerdir.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191980"/>
              </p:ext>
            </p:extLst>
          </p:nvPr>
        </p:nvGraphicFramePr>
        <p:xfrm>
          <a:off x="1237282" y="4152521"/>
          <a:ext cx="8550275" cy="242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name="ISIS/Draw Sketch" r:id="rId3" imgW="7162588" imgH="2158187" progId="ISISServer">
                  <p:embed/>
                </p:oleObj>
              </mc:Choice>
              <mc:Fallback>
                <p:oleObj name="ISIS/Draw Sketch" r:id="rId3" imgW="7162588" imgH="2158187" progId="ISISServer">
                  <p:embed/>
                  <p:pic>
                    <p:nvPicPr>
                      <p:cNvPr id="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7282" y="4152521"/>
                        <a:ext cx="8550275" cy="242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81946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903395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4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 olarak kullanılan bu kimyasalların muhtemel </a:t>
            </a:r>
            <a:r>
              <a:rPr lang="tr-TR" altLang="tr-TR" sz="24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toksisiteleri</a:t>
            </a:r>
            <a:r>
              <a:rPr lang="tr-TR" altLang="tr-TR" sz="24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400" dirty="0" err="1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karsinojenik</a:t>
            </a:r>
            <a:r>
              <a:rPr lang="tr-TR" altLang="tr-TR" sz="24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riskleri nedeniyle sentetik antioksidanlar yerine doğal antioksidan kullanımına yönelik yoğun bir eğilim bulunmaktadır. </a:t>
            </a:r>
            <a:endParaRPr lang="en-US" altLang="tr-TR" sz="2600" dirty="0">
              <a:solidFill>
                <a:schemeClr val="bg1">
                  <a:lumMod val="75000"/>
                </a:schemeClr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tr-TR" sz="2600" dirty="0">
                <a:solidFill>
                  <a:schemeClr val="bg1">
                    <a:lumMod val="75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sanayiinde kullanılmasına izin verilen sentetik antioksidanlar sınırlı sayıda olup bunlardan en çok kullanılanların formülleri verilmiştir: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Propil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gallat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suda yağa göre daha çok çözünür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Oktil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dedosil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gallat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esterleri </a:t>
            </a:r>
            <a:r>
              <a:rPr lang="tr-TR" altLang="tr-TR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yağda daha çok çözünürler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067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299180" cy="6032309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Isıl işleme dirençli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olup </a:t>
            </a:r>
            <a:r>
              <a:rPr lang="tr-TR" altLang="tr-TR" sz="28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buharla uçmazlar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bu özellikleri nedeniyle 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kızartma yağları ve pasta üretimi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için çok uygundur.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TBHQ ticari kızartma yağlarında en çok kullanılan sentetik antioksidandır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Sıcaklığa dayanıklı ve etkili bir antioksidandır.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BHA genelde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galatlar ile birlikte kullanılır.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Fırınlama, kızartma gibi yüksek ısı uygulamalarında keskin bir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fenolik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koku verir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BHT ile BHA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sinerjist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 oluşturur.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7480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Gallatlar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bu etkiyi göstermez.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BHA hayvansal yağlardaki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oksidasyonu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bitkisel yağlara göre daha iyi engeller.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Sentetik antioksidanların ilavesi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mevzuatla sınırlandırılmış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olup yalnız belirli miktarlarda ürüne ilave edilebilir.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Sentetik antioksidanlar tek başlarına veya birlikte kullanılabilmektedir.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5332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8596669" cy="5929951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Isıl işlem görmüş gıdaların endüstriyel üretiminde kullanılan katı ve sıvı yağlar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kızartma yağları, tahıl bazlı çerezler, kek karışımları, toz çorba, ön pişirme uygulanmış tahıllar, kurutulmuş patates, gıda takviyeleri vb. çok sayıda üründe kullanılmaktadır.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Antioksidanlar ve Yağlarda Kullanımları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7614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 fontScale="77500" lnSpcReduction="20000"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31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bulunan </a:t>
            </a:r>
            <a:r>
              <a:rPr lang="tr-TR" altLang="tr-TR" sz="31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lipidlerin</a:t>
            </a:r>
            <a:r>
              <a:rPr lang="tr-TR" altLang="tr-TR" sz="31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büyük bölümünü </a:t>
            </a:r>
            <a:r>
              <a:rPr lang="tr-TR" altLang="tr-TR" sz="31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nötral</a:t>
            </a: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yağlar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daha az kısmını ise </a:t>
            </a:r>
            <a:r>
              <a:rPr lang="tr-TR" altLang="tr-TR" sz="31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kolesterol ve </a:t>
            </a:r>
            <a:r>
              <a:rPr lang="tr-TR" altLang="tr-TR" sz="31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fosfolipidler</a:t>
            </a:r>
            <a:r>
              <a:rPr lang="tr-TR" altLang="tr-TR" sz="31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diğer </a:t>
            </a:r>
            <a:r>
              <a:rPr lang="tr-TR" altLang="tr-TR" sz="31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lipid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türevleri oluşturmaktadır.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Yağlar, en önemli yapı taşı ve </a:t>
            </a: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enerji bakımından 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konsantre kaynağı oluştururlar.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Yağların içerdikleri yağ asitlerinin </a:t>
            </a: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zincir uzunluklarına 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bağlı olarak değişmekle birlikte </a:t>
            </a: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ortalama kalori değerleri 9,3 </a:t>
            </a:r>
            <a:r>
              <a:rPr lang="tr-TR" altLang="tr-TR" sz="31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kcal</a:t>
            </a: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/g’dır.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Karbonhidrat ve proteinler ile kıyaslandığında </a:t>
            </a: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(4,1 </a:t>
            </a:r>
            <a:r>
              <a:rPr lang="tr-TR" altLang="tr-TR" sz="31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kcal</a:t>
            </a: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/g) 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oldukça yüksek enerji verirler.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Yağların Bazı Fonksiyonları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974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493963" cy="5459104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Karbonhidrat ve proteinlere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nazaran daha </a:t>
            </a: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az sayıda oksijen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atomu fakat </a:t>
            </a:r>
            <a:r>
              <a:rPr lang="tr-TR" altLang="tr-TR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daha fazla sayıda karbon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atomu içerirler.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Vücutta kullanılmaları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durumunda yanma tepkimelerinde daha fazla oksijen kullanılmakta ve daha fazla enerji açığa çıkmaktadır.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Yağların </a:t>
            </a:r>
            <a:r>
              <a:rPr lang="tr-TR" altLang="tr-TR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yüksek tokluk verme özellikleri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öğünler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arasındaki süreyi uzatır.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Yağların Bazı Fonksiyonları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856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 eaLnBrk="1" hangingPunct="1"/>
            <a:r>
              <a:rPr lang="tr-TR" altLang="en-US">
                <a:cs typeface="Tahoma" panose="020B0604030504040204" pitchFamily="34" charset="0"/>
              </a:rPr>
              <a:t>Lipidler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3.7 Yağ Benzer Maddeler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3.7.1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Fosfatidler</a:t>
            </a:r>
            <a:endParaRPr lang="tr-TR" altLang="tr-TR" sz="26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3.7.2 Steroller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3.7.3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Lipkromalar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(renk maddeleri)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3.7.4 Hidrokarbonlar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1024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1092200"/>
            <a:ext cx="34940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3778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Yağların önemi yüksek enerji taşımalarının dışında, </a:t>
            </a:r>
            <a:r>
              <a:rPr lang="tr-TR" alt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biyosentez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için karbon atomlarının hazır bulundurulmasında, </a:t>
            </a:r>
            <a:r>
              <a:rPr lang="tr-TR" altLang="tr-TR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maddesinin hazmını kolaylaştırma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4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yağda eriyen vitaminlerin 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taşınmasında veya emilmesinde (</a:t>
            </a:r>
            <a:r>
              <a:rPr lang="tr-TR" alt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rezorpsiyon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altLang="tr-TR" sz="24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ürünlerinin tadının arttırılmasında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yer almalarından kaynaklanmaktadır.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fizyolojik olarak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değerlendirilmesinde özellikle </a:t>
            </a:r>
            <a:r>
              <a:rPr lang="tr-TR" altLang="tr-TR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isimlendirilen doymamış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dikkate alınır.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Hayvansal organizmalar için gerekliliği ispatlanmıştır.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Yağların Bazı Fonksiyonları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3223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Hemen hemen her hücrede yağın yanında bir dizi yağ benzeri maddeler (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bulunur ve beslenme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fizyolojisi bakımından önemli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bileşenleridir.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Burada önemli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lipoidlerden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</a:p>
          <a:p>
            <a:pPr lvl="1" algn="l" rtl="0">
              <a:lnSpc>
                <a:spcPct val="150000"/>
              </a:lnSpc>
            </a:pP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</a:p>
          <a:p>
            <a:pPr lvl="1" algn="l" rtl="0">
              <a:lnSpc>
                <a:spcPct val="15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steroller, </a:t>
            </a:r>
          </a:p>
          <a:p>
            <a:pPr lvl="1" algn="l" rtl="0">
              <a:lnSpc>
                <a:spcPct val="150000"/>
              </a:lnSpc>
            </a:pP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</a:p>
          <a:p>
            <a:pPr lvl="1" algn="l" rtl="0">
              <a:lnSpc>
                <a:spcPct val="15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hidrokarbonlar üzerinde durulacaktır.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Benzeri Maddeler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4026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64973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fosfolipidler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hayvansal ve bitkisel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yağların yapısında yaygın olarak bulunur.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Ancak miktar olarak </a:t>
            </a:r>
            <a:r>
              <a:rPr lang="tr-TR" altLang="tr-TR" sz="2800" dirty="0" err="1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trigliseridlere</a:t>
            </a:r>
            <a:r>
              <a:rPr lang="tr-TR" altLang="tr-TR" sz="28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göre çok düşük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düzeydedirler.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benzeri maddeler içerisinde ise miktar olarak en fazla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bulunan bileşen grubudur.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organizma kendine has </a:t>
            </a:r>
            <a:r>
              <a:rPr lang="tr-TR" altLang="tr-TR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karışımına sahiptir ve bu grupta çok farklı yapıda maddeler bulunmaktadır.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1587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fazla ham soya yağında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bulunur ve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rafinasyon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işlemi ile yağdan uzaklaştırılır.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kimyasal yapısı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gliseridlerdeki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yapıya çok benzerdir.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gliserin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 asidi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azotlu bileşiğin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esterleridir.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Azot kökü fosforik asit ile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esterleşmesi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esnasında yağ asitleri de gliserin ile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esterleşirler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227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6" name="Object 1"/>
          <p:cNvGraphicFramePr>
            <a:graphicFrameLocks noChangeAspect="1"/>
          </p:cNvGraphicFramePr>
          <p:nvPr>
            <p:extLst/>
          </p:nvPr>
        </p:nvGraphicFramePr>
        <p:xfrm>
          <a:off x="882122" y="928048"/>
          <a:ext cx="2767012" cy="196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2" name="ISIS/Draw Sketch" r:id="rId3" imgW="1570990" imgH="1211580" progId="ISISServer">
                  <p:embed/>
                </p:oleObj>
              </mc:Choice>
              <mc:Fallback>
                <p:oleObj name="ISIS/Draw Sketch" r:id="rId3" imgW="1570990" imgH="1211580" progId="ISISServer">
                  <p:embed/>
                  <p:pic>
                    <p:nvPicPr>
                      <p:cNvPr id="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122" y="928048"/>
                        <a:ext cx="2767012" cy="1963737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chemeClr val="accent1">
                              <a:lumMod val="5000"/>
                              <a:lumOff val="95000"/>
                            </a:schemeClr>
                          </a:gs>
                          <a:gs pos="74000">
                            <a:schemeClr val="accent1">
                              <a:lumMod val="45000"/>
                              <a:lumOff val="55000"/>
                            </a:schemeClr>
                          </a:gs>
                          <a:gs pos="83000">
                            <a:schemeClr val="accent1">
                              <a:lumMod val="45000"/>
                              <a:lumOff val="55000"/>
                            </a:schemeClr>
                          </a:gs>
                          <a:gs pos="100000">
                            <a:schemeClr val="accent1">
                              <a:lumMod val="30000"/>
                              <a:lumOff val="70000"/>
                            </a:schemeClr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229338" y="977726"/>
            <a:ext cx="4464460" cy="1938992"/>
          </a:xfrm>
          <a:prstGeom prst="rect">
            <a:avLst/>
          </a:prstGeom>
          <a:solidFill>
            <a:srgbClr val="C5F0FF"/>
          </a:solidFill>
          <a:ln>
            <a:noFill/>
          </a:ln>
          <a:extLst/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</a:t>
            </a:r>
            <a:r>
              <a:rPr lang="tr-TR" altLang="tr-TR" sz="24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/R</a:t>
            </a:r>
            <a:r>
              <a:rPr lang="tr-TR" altLang="tr-TR" sz="24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Yağ asidi radikalleri</a:t>
            </a:r>
          </a:p>
          <a:p>
            <a:pPr algn="l" rtl="0" eaLnBrk="1" hangingPunct="1">
              <a:spcBef>
                <a:spcPct val="0"/>
              </a:spcBef>
              <a:buFontTx/>
              <a:buNone/>
            </a:pPr>
            <a:endParaRPr lang="tr-TR" altLang="tr-TR" sz="24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</a:t>
            </a:r>
            <a:r>
              <a:rPr lang="tr-TR" altLang="tr-TR" sz="24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Fosforik asidi molekülü</a:t>
            </a:r>
          </a:p>
          <a:p>
            <a:pPr algn="l" rtl="0">
              <a:spcBef>
                <a:spcPct val="0"/>
              </a:spcBef>
              <a:buFontTx/>
              <a:buNone/>
            </a:pPr>
            <a:endParaRPr lang="tr-TR" altLang="tr-TR" sz="24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</a:t>
            </a:r>
            <a:r>
              <a:rPr lang="tr-TR" altLang="tr-TR" sz="24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Azotlu baz molekülü kökleri 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40886" y="2916718"/>
            <a:ext cx="85344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azotlu baz molekülü kalıntıları olarak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kolin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6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kolamin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bulunmaktadır.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20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0846056"/>
              </p:ext>
            </p:extLst>
          </p:nvPr>
        </p:nvGraphicFramePr>
        <p:xfrm>
          <a:off x="4370045" y="3485511"/>
          <a:ext cx="44259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3" name="ISIS/Draw Sketch" r:id="rId5" imgW="2086610" imgH="568960" progId="ISISServer">
                  <p:embed/>
                </p:oleObj>
              </mc:Choice>
              <mc:Fallback>
                <p:oleObj name="ISIS/Draw Sketch" r:id="rId5" imgW="2086610" imgH="568960" progId="ISISServer">
                  <p:embed/>
                  <p:pic>
                    <p:nvPicPr>
                      <p:cNvPr id="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0045" y="3485511"/>
                        <a:ext cx="4425950" cy="1066800"/>
                      </a:xfrm>
                      <a:prstGeom prst="rect">
                        <a:avLst/>
                      </a:prstGeom>
                      <a:solidFill>
                        <a:srgbClr val="FECEF5"/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677334" y="4696773"/>
            <a:ext cx="85344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iki azotlu baz kalıntılarının bulundukları yere göre 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farklılık gösterirler.</a:t>
            </a:r>
          </a:p>
          <a:p>
            <a:pPr algn="just" rtl="0">
              <a:spcBef>
                <a:spcPct val="0"/>
              </a:spcBef>
              <a:buFontTx/>
              <a:buNone/>
            </a:pP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Lesitin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fosfatidilkolin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		: Kolin ile 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esterleşmiş</a:t>
            </a:r>
            <a:endParaRPr lang="tr-TR" altLang="tr-TR" sz="20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spcBef>
                <a:spcPct val="0"/>
              </a:spcBef>
              <a:buFontTx/>
              <a:buNone/>
            </a:pP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Kolamin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sefalin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fosfatidiletanolamin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	: 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Kolamin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ile 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esterleşmiş</a:t>
            </a:r>
            <a:endParaRPr lang="tr-TR" altLang="tr-TR" sz="20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Serin 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sefalin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fosfatidilserin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		: Serin ile 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esterleşmiş</a:t>
            </a:r>
            <a:endParaRPr lang="tr-TR" altLang="tr-TR" sz="20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spcBef>
                <a:spcPct val="0"/>
              </a:spcBef>
              <a:buFontTx/>
              <a:buNone/>
            </a:pP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Fosfoinozit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				: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Meso-inosit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ile </a:t>
            </a:r>
            <a:r>
              <a:rPr lang="tr-TR" altLang="tr-TR" sz="20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esterleşmiştir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92469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83110" y="826727"/>
            <a:ext cx="73889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Aşağıdaki formüllerde bu birleşmeler görülmektedir</a:t>
            </a:r>
            <a:r>
              <a:rPr lang="tr-TR" alt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37660"/>
              </p:ext>
            </p:extLst>
          </p:nvPr>
        </p:nvGraphicFramePr>
        <p:xfrm>
          <a:off x="1046044" y="1288392"/>
          <a:ext cx="8613775" cy="5214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1" name="ISIS/Draw Sketch" r:id="rId3" imgW="7029450" imgH="4075430" progId="ISISServer">
                  <p:embed/>
                </p:oleObj>
              </mc:Choice>
              <mc:Fallback>
                <p:oleObj name="ISIS/Draw Sketch" r:id="rId3" imgW="7029450" imgH="4075430" progId="ISISServer">
                  <p:embed/>
                  <p:pic>
                    <p:nvPicPr>
                      <p:cNvPr id="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044" y="1288392"/>
                        <a:ext cx="8613775" cy="5214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98527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3688196"/>
          </a:xfrm>
        </p:spPr>
        <p:txBody>
          <a:bodyPr>
            <a:normAutofit fontScale="55000" lnSpcReduction="200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47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Genelde </a:t>
            </a:r>
            <a:r>
              <a:rPr lang="tr-TR" altLang="tr-TR" sz="47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yağ kaynaklı </a:t>
            </a:r>
            <a:r>
              <a:rPr lang="tr-TR" altLang="tr-TR" sz="47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fosfatidlerde</a:t>
            </a:r>
            <a:r>
              <a:rPr lang="tr-TR" altLang="tr-TR" sz="47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47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</a:t>
            </a:r>
            <a:r>
              <a:rPr lang="tr-TR" altLang="tr-TR" sz="47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 yağ asidi de doymamış</a:t>
            </a:r>
            <a:r>
              <a:rPr lang="tr-TR" altLang="tr-TR" sz="47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yapıdadır. </a:t>
            </a:r>
            <a:endParaRPr lang="en-US" altLang="tr-TR" sz="47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47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Fosfatidlerde</a:t>
            </a:r>
            <a:r>
              <a:rPr lang="tr-TR" altLang="tr-TR" sz="47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47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bulunan azot</a:t>
            </a:r>
            <a:r>
              <a:rPr lang="tr-TR" altLang="tr-TR" sz="47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bu bileşiklerin </a:t>
            </a:r>
            <a:r>
              <a:rPr lang="tr-TR" altLang="tr-TR" sz="47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amfoter</a:t>
            </a:r>
            <a:r>
              <a:rPr lang="tr-TR" altLang="tr-TR" sz="47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47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karakterde ve </a:t>
            </a:r>
            <a:r>
              <a:rPr lang="tr-TR" altLang="tr-TR" sz="47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yüzey aktif özellikte </a:t>
            </a:r>
            <a:r>
              <a:rPr lang="tr-TR" altLang="tr-TR" sz="47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olmalarını sağlamaktadır.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47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 </a:t>
            </a:r>
            <a:r>
              <a:rPr lang="tr-TR" altLang="tr-TR" sz="47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</a:t>
            </a:r>
            <a:r>
              <a:rPr lang="tr-TR" altLang="tr-TR" sz="47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bakımından zengin olan gıdalar ve oranları şöyledir;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  <a:buNone/>
            </a:pPr>
            <a:endParaRPr lang="tr-TR" altLang="tr-TR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342966"/>
              </p:ext>
            </p:extLst>
          </p:nvPr>
        </p:nvGraphicFramePr>
        <p:xfrm>
          <a:off x="2552160" y="4120083"/>
          <a:ext cx="8844159" cy="224714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11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1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43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Yumurta sarısı 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% 8–10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Soya yağı (ham)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% 3,2’e kadar</a:t>
                      </a:r>
                      <a:endParaRPr lang="ar-SY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Beyin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% 3,7–6,0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Pamuk çiğidi yağı (ham) 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% 1,4–1,8</a:t>
                      </a:r>
                      <a:endParaRPr lang="ar-SY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Karaciğer	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% 1,0–4,9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Ayçiçeği yağı (ham)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% 1,5’e kadar</a:t>
                      </a:r>
                      <a:endParaRPr lang="ar-SY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Yürek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% 1,2–3,4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Tereyağı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% 1,4’e kadar</a:t>
                      </a:r>
                      <a:endParaRPr lang="ar-SY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262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Baklagiller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% 2,2’ye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Sığır iç yağı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% 0,05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32653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emülgatör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karakterleri nedeniyle gıda sanayiinde önemli maddeler olarak kabul edilirler.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molekülü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hidrofil (polar) grup (fosfor asidinin hidroksil grubu, azotlu bazların amino grubu)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lipofil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apolar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grupları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içerir (yağ asitlerinin hidrokarbon kökü).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molekülde birleşen bu 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zıt özellikler </a:t>
            </a:r>
            <a:r>
              <a:rPr lang="tr-TR" altLang="tr-TR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fosfatidlerin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emülgatör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kullanılmasının esasını teşkil eder.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4333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hidrofil grubu su fazına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lipofil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grupları da yağ fazına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uyarlar, böylece her iki faz birleşir ve 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üst yüzey gerilimini düşürürler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941" y="3032646"/>
            <a:ext cx="8421949" cy="382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7689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(örneğin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başlıca ticari kaynağı soya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lesitini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bilhassa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emülgatör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margarin, mayonez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şekerleme ve 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çikolata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kütlesinin yapımında kullanılırlar.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sistemlerde </a:t>
            </a:r>
            <a:r>
              <a:rPr lang="tr-TR" altLang="tr-TR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tokoferollerle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sinerjizm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prooksidan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metal iyonlarının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jelasyonunda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Maillard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reaksiyonlarında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görev alırlar.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önemlisi de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membranların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yapısında bulunma  ve fonksiyonlarını kontrol etmede görevlidirler.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471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bozulması ifadesinden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farklı etkilerle meydana gelen ve hızlanan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parçalanma ürünlerinin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meydana gelmesi anlaşılmaktadır.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genelde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ransidite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ifade edilmektedir.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bozulması olayı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kimyasal ve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biyokimyasal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reaksiyonlarla açıklanabilir.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625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Her iki reaksiyon genellikle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birlikte meydana gelmektedir.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Bunlara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olaylar esas teşkil etmektedir</a:t>
            </a:r>
            <a:endParaRPr lang="ar-SY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151" y="3530512"/>
            <a:ext cx="8644024" cy="304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80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531192" cy="5827593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olaylar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eşitlik reaksiyonları nedeniyle önem kazanır. Bu reaksiyon dönüşümlüdür. </a:t>
            </a:r>
          </a:p>
          <a:p>
            <a:pPr marL="0" indent="0" algn="ctr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+ Su                               Gliserin + Yağ as</a:t>
            </a:r>
            <a:r>
              <a:rPr lang="en-US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tleri</a:t>
            </a:r>
            <a:endParaRPr lang="tr-TR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içeren gıdaların muhafazası sırasında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istenmeyen değişmeler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yukarıdaki eşitlikle açıklanır.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eşitlik,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suyun varlığında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(örneğin tereyağında) ve/veya ortam rutubeti ile yağın gliserin ve yağ asitlerine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parçalanması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şeklinde oluşur.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2" name="Left-Right Arrow 1"/>
          <p:cNvSpPr/>
          <p:nvPr/>
        </p:nvSpPr>
        <p:spPr>
          <a:xfrm>
            <a:off x="4102211" y="2641156"/>
            <a:ext cx="1746914" cy="35484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33381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271885" cy="5655632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Hidroliz,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trigliseridlerdeki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 bağlarında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oluşmaktadır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Serbest hale geçen yağ asitleri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yağın acılaşmasına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(asitliğinin yükselmesi,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ransidite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neden olur.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Serbest hale geçen yağ asitlerinin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tat bozulmasına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neden olabilmeleri için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karbon sayısının düşük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veya başka bir ifade ile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kısa zincirli yağ asitleri olması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(örneğin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bütirik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kaproik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asitler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acı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kaprilik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küfsü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kaprik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laurik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asitler </a:t>
            </a:r>
            <a:r>
              <a:rPr lang="tr-TR" altLang="tr-TR" sz="28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sabunsu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tat verir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) gerekmektedir.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b="1" dirty="0" err="1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Bozulmalar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52011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6126</TotalTime>
  <Words>2921</Words>
  <Application>Microsoft Office PowerPoint</Application>
  <PresentationFormat>Widescreen</PresentationFormat>
  <Paragraphs>282</Paragraphs>
  <Slides>59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</vt:lpstr>
      <vt:lpstr>Calibri</vt:lpstr>
      <vt:lpstr>Sylfaen</vt:lpstr>
      <vt:lpstr>Tahoma</vt:lpstr>
      <vt:lpstr>Times New Roman</vt:lpstr>
      <vt:lpstr>Trebuchet MS</vt:lpstr>
      <vt:lpstr>Wingdings 3</vt:lpstr>
      <vt:lpstr>Facet</vt:lpstr>
      <vt:lpstr>ISIS/Draw Sketch</vt:lpstr>
      <vt:lpstr>GDM 203 Gıda Kimyası I Lipidler 5</vt:lpstr>
      <vt:lpstr>Lipidler- 1. Hafta</vt:lpstr>
      <vt:lpstr>Lipidler – 2. Hafta ve 3. Hafta</vt:lpstr>
      <vt:lpstr>Lipidler Bu Hafta</vt:lpstr>
      <vt:lpstr>Lipidler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1283</cp:revision>
  <dcterms:created xsi:type="dcterms:W3CDTF">2015-08-26T18:55:07Z</dcterms:created>
  <dcterms:modified xsi:type="dcterms:W3CDTF">2016-11-27T08:09:30Z</dcterms:modified>
</cp:coreProperties>
</file>