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4"/>
  </p:notesMasterIdLst>
  <p:sldIdLst>
    <p:sldId id="256" r:id="rId2"/>
    <p:sldId id="447" r:id="rId3"/>
    <p:sldId id="448" r:id="rId4"/>
    <p:sldId id="449" r:id="rId5"/>
    <p:sldId id="450" r:id="rId6"/>
    <p:sldId id="341" r:id="rId7"/>
    <p:sldId id="446" r:id="rId8"/>
    <p:sldId id="451" r:id="rId9"/>
    <p:sldId id="342" r:id="rId10"/>
    <p:sldId id="417" r:id="rId11"/>
    <p:sldId id="418" r:id="rId12"/>
    <p:sldId id="344" r:id="rId13"/>
    <p:sldId id="419" r:id="rId14"/>
    <p:sldId id="420" r:id="rId15"/>
    <p:sldId id="346" r:id="rId16"/>
    <p:sldId id="347" r:id="rId17"/>
    <p:sldId id="452" r:id="rId18"/>
    <p:sldId id="453" r:id="rId19"/>
    <p:sldId id="348" r:id="rId20"/>
    <p:sldId id="422" r:id="rId21"/>
    <p:sldId id="421" r:id="rId22"/>
    <p:sldId id="349" r:id="rId23"/>
    <p:sldId id="423" r:id="rId24"/>
    <p:sldId id="350" r:id="rId25"/>
    <p:sldId id="454" r:id="rId26"/>
    <p:sldId id="424" r:id="rId27"/>
    <p:sldId id="351" r:id="rId28"/>
    <p:sldId id="425" r:id="rId29"/>
    <p:sldId id="455" r:id="rId30"/>
    <p:sldId id="352" r:id="rId31"/>
    <p:sldId id="426" r:id="rId32"/>
    <p:sldId id="456" r:id="rId33"/>
    <p:sldId id="353" r:id="rId34"/>
    <p:sldId id="354" r:id="rId35"/>
    <p:sldId id="427" r:id="rId36"/>
    <p:sldId id="457" r:id="rId37"/>
    <p:sldId id="355" r:id="rId38"/>
    <p:sldId id="458" r:id="rId39"/>
    <p:sldId id="428" r:id="rId40"/>
    <p:sldId id="356" r:id="rId41"/>
    <p:sldId id="429" r:id="rId42"/>
    <p:sldId id="357" r:id="rId43"/>
    <p:sldId id="430" r:id="rId44"/>
    <p:sldId id="431" r:id="rId45"/>
    <p:sldId id="432" r:id="rId46"/>
    <p:sldId id="433" r:id="rId47"/>
    <p:sldId id="434" r:id="rId48"/>
    <p:sldId id="435" r:id="rId49"/>
    <p:sldId id="436" r:id="rId50"/>
    <p:sldId id="437" r:id="rId51"/>
    <p:sldId id="459" r:id="rId52"/>
    <p:sldId id="438" r:id="rId53"/>
    <p:sldId id="439" r:id="rId54"/>
    <p:sldId id="440" r:id="rId55"/>
    <p:sldId id="460" r:id="rId56"/>
    <p:sldId id="441" r:id="rId57"/>
    <p:sldId id="442" r:id="rId58"/>
    <p:sldId id="461" r:id="rId59"/>
    <p:sldId id="443" r:id="rId60"/>
    <p:sldId id="444" r:id="rId61"/>
    <p:sldId id="445" r:id="rId62"/>
    <p:sldId id="462" r:id="rId63"/>
  </p:sldIdLst>
  <p:sldSz cx="12192000" cy="6858000"/>
  <p:notesSz cx="6858000" cy="9144000"/>
  <p:defaultTextStyle>
    <a:defPPr>
      <a:defRPr lang="ar-SY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rhan alfin" initials="fa" lastIdx="6" clrIdx="0">
    <p:extLst>
      <p:ext uri="{19B8F6BF-5375-455C-9EA6-DF929625EA0E}">
        <p15:presenceInfo xmlns:p15="http://schemas.microsoft.com/office/powerpoint/2012/main" userId="91dc2095d250db6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 autoAdjust="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outlineViewPr>
    <p:cViewPr>
      <p:scale>
        <a:sx n="33" d="100"/>
        <a:sy n="33" d="100"/>
      </p:scale>
      <p:origin x="0" y="-1842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2816BD2-402B-4EFA-BD96-D2808A0578D2}" type="datetimeFigureOut">
              <a:rPr lang="ar-SY" smtClean="0"/>
              <a:t>22/02/1438</a:t>
            </a:fld>
            <a:endParaRPr lang="ar-S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5D620B2-9478-40E1-8679-BD437D77245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1364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22/02/1438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78502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22/02/1438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1792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22/02/1438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6363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22/02/1438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11360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22/02/1438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1796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22/02/1438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95312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22/02/1438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67147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22/02/1438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97024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22/02/1438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331554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22/02/1438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36478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22/02/1438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79735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22/02/1438</a:t>
            </a:fld>
            <a:endParaRPr lang="ar-S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9881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22/02/1438</a:t>
            </a:fld>
            <a:endParaRPr lang="ar-S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41070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22/02/1438</a:t>
            </a:fld>
            <a:endParaRPr lang="ar-S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85984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22/02/1438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95551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22/02/1438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9849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D1000-7B15-45B2-AFC5-E21D9FF31274}" type="datetimeFigureOut">
              <a:rPr lang="ar-SY" smtClean="0"/>
              <a:t>22/02/1438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221788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muhmim.avrasya.edu.t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w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/>
            <a:r>
              <a:rPr lang="en-US" altLang="en-US" dirty="0">
                <a:cs typeface="Tahoma" panose="020B0604030504040204" pitchFamily="34" charset="0"/>
              </a:rPr>
              <a:t>GDM 203</a:t>
            </a:r>
            <a:br>
              <a:rPr lang="en-US" altLang="en-US" dirty="0">
                <a:cs typeface="Tahoma" panose="020B0604030504040204" pitchFamily="34" charset="0"/>
              </a:rPr>
            </a:br>
            <a:r>
              <a:rPr lang="tr-TR" altLang="en-US" dirty="0">
                <a:cs typeface="Tahoma" panose="020B0604030504040204" pitchFamily="34" charset="0"/>
              </a:rPr>
              <a:t>Gıda Kimyası</a:t>
            </a:r>
            <a:r>
              <a:rPr lang="en-US" altLang="en-US" dirty="0">
                <a:cs typeface="Tahoma" panose="020B0604030504040204" pitchFamily="34" charset="0"/>
              </a:rPr>
              <a:t> I</a:t>
            </a:r>
            <a:br>
              <a:rPr lang="tr-TR" altLang="en-US" dirty="0">
                <a:cs typeface="Tahoma" panose="020B0604030504040204" pitchFamily="34" charset="0"/>
              </a:rPr>
            </a:br>
            <a:r>
              <a:rPr lang="tr-TR" altLang="en-US" dirty="0" err="1">
                <a:solidFill>
                  <a:srgbClr val="FF0000"/>
                </a:solidFill>
                <a:cs typeface="Tahoma" panose="020B0604030504040204" pitchFamily="34" charset="0"/>
              </a:rPr>
              <a:t>Lipidler</a:t>
            </a:r>
            <a:r>
              <a:rPr lang="tr-TR" altLang="en-US" dirty="0">
                <a:solidFill>
                  <a:srgbClr val="FF0000"/>
                </a:solidFill>
                <a:cs typeface="Tahoma" panose="020B0604030504040204" pitchFamily="34" charset="0"/>
              </a:rPr>
              <a:t> </a:t>
            </a:r>
            <a:r>
              <a:rPr lang="en-US" altLang="en-US" dirty="0">
                <a:solidFill>
                  <a:srgbClr val="FF0000"/>
                </a:solidFill>
                <a:cs typeface="Tahoma" panose="020B0604030504040204" pitchFamily="34" charset="0"/>
              </a:rPr>
              <a:t>4</a:t>
            </a:r>
            <a:endParaRPr lang="ar-S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787259"/>
          </a:xfrm>
        </p:spPr>
        <p:txBody>
          <a:bodyPr>
            <a:noAutofit/>
          </a:bodyPr>
          <a:lstStyle/>
          <a:p>
            <a:pPr algn="l" rtl="0">
              <a:defRPr/>
            </a:pPr>
            <a:r>
              <a:rPr lang="en-US" sz="2400" dirty="0" err="1">
                <a:hlinkClick r:id="rId2"/>
              </a:rPr>
              <a:t>Mühendislik</a:t>
            </a:r>
            <a:r>
              <a:rPr lang="en-US" sz="2400" dirty="0">
                <a:hlinkClick r:id="rId2"/>
              </a:rPr>
              <a:t> </a:t>
            </a:r>
            <a:r>
              <a:rPr lang="en-US" sz="2400" dirty="0" err="1">
                <a:hlinkClick r:id="rId2"/>
              </a:rPr>
              <a:t>Mimarlık</a:t>
            </a:r>
            <a:r>
              <a:rPr lang="en-US" sz="2400" dirty="0">
                <a:hlinkClick r:id="rId2"/>
              </a:rPr>
              <a:t> </a:t>
            </a:r>
            <a:r>
              <a:rPr lang="en-US" sz="2400" dirty="0" err="1">
                <a:hlinkClick r:id="rId2"/>
              </a:rPr>
              <a:t>Fakültesi</a:t>
            </a:r>
            <a:r>
              <a:rPr lang="en-US" sz="2400" dirty="0">
                <a:hlinkClick r:id="rId2"/>
              </a:rPr>
              <a:t> </a:t>
            </a:r>
            <a:endParaRPr lang="en-US" sz="2400" dirty="0"/>
          </a:p>
          <a:p>
            <a:pPr algn="l" rtl="0">
              <a:defRPr/>
            </a:pPr>
            <a:r>
              <a:rPr lang="en-US" sz="2400" dirty="0"/>
              <a:t>Gıda </a:t>
            </a:r>
            <a:r>
              <a:rPr lang="en-US" sz="2400" dirty="0" err="1"/>
              <a:t>Mühendisliği</a:t>
            </a:r>
            <a:r>
              <a:rPr lang="tr-TR" sz="2400" dirty="0"/>
              <a:t> Bölümü</a:t>
            </a:r>
            <a:endParaRPr lang="ar-SY" sz="2400" dirty="0"/>
          </a:p>
          <a:p>
            <a:pPr algn="l" rtl="0">
              <a:defRPr/>
            </a:pPr>
            <a:r>
              <a:rPr lang="tr-TR" sz="2400" dirty="0"/>
              <a:t>Prof. Dr. Farhan ALFİN</a:t>
            </a:r>
            <a:endParaRPr lang="ar-SY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72" y="12996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351" y="1438229"/>
            <a:ext cx="3733303" cy="373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5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669699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6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Tek bir </a:t>
            </a:r>
            <a:r>
              <a:rPr lang="tr-TR" altLang="tr-TR" sz="26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triglisertten</a:t>
            </a:r>
            <a:r>
              <a:rPr lang="tr-TR" altLang="tr-TR" sz="26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oluşan yağlar 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keskin bir erime noktasına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sahiptir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Büyük oranda 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palmitik, stearik ve oleik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asitlerden oluşan 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kakao yağında 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trigliseridlerin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%80’inin benzer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yapıda olması, yani </a:t>
            </a:r>
            <a:r>
              <a:rPr lang="tr-TR" altLang="tr-TR" sz="2600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trigliseridlerin</a:t>
            </a:r>
            <a:r>
              <a:rPr lang="tr-TR" altLang="tr-TR" sz="26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çok çeşitlilik göstermemesi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moleküllerinin %90’ında β yerleşiminde oleik asit, α ve α’ yerleşimlerde ise ağırlıklı olarak palmitik ve/veya stearik asitler bulunur) sebebiyle </a:t>
            </a:r>
            <a:r>
              <a:rPr lang="tr-TR" altLang="tr-TR" sz="26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kakao yağı 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keskin erime noktasına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sahiptir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  <a:endParaRPr lang="tr-TR" altLang="tr-TR" dirty="0"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885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43180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yapılarda bulunan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asitlerinin zincir uzunluğunun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erime noktasına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etkisi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ile ilgili olarak yaklaşık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%90 oranında doymuş fakat orta zincirli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asitlerini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yüksek oranda içeren </a:t>
            </a:r>
            <a:r>
              <a:rPr lang="tr-TR" altLang="tr-TR" sz="28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hindistan</a:t>
            </a:r>
            <a:r>
              <a:rPr lang="tr-TR" alt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 cevizi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koko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yağı tipik bir örnektir.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yağda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yapıların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ortalama moleküler ağırlığının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düşük olması sonucu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düşük erime aralığı (24-27</a:t>
            </a:r>
            <a:r>
              <a:rPr lang="tr-TR" altLang="tr-TR" sz="2800" baseline="30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C)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oluşur.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  <a:endParaRPr lang="tr-TR" altLang="tr-TR" dirty="0"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347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Çizelgede görüldüğü gibi; her bir yağın farklı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gliseridlerin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karışımı olduğu anlaşılmaktadır.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Dolayısıyla yağlar hiç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 zaman sabit erime ve donma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noktası göstermezler.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  <a:endParaRPr lang="tr-TR" altLang="tr-TR" dirty="0"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026555" y="3660060"/>
            <a:ext cx="87062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Çeşitli Yağların Kimyasal Yapısında Bulunan Bazı Yağ Asitleri (%)</a:t>
            </a:r>
          </a:p>
        </p:txBody>
      </p:sp>
      <p:graphicFrame>
        <p:nvGraphicFramePr>
          <p:cNvPr id="8" name="2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754475"/>
              </p:ext>
            </p:extLst>
          </p:nvPr>
        </p:nvGraphicFramePr>
        <p:xfrm>
          <a:off x="1133901" y="4167117"/>
          <a:ext cx="8381999" cy="2254260"/>
        </p:xfrm>
        <a:graphic>
          <a:graphicData uri="http://schemas.openxmlformats.org/drawingml/2006/table">
            <a:tbl>
              <a:tblPr/>
              <a:tblGrid>
                <a:gridCol w="2153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2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43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14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14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14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4793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tr-TR" sz="2000" i="1" dirty="0">
                          <a:latin typeface="Sylfaen"/>
                          <a:ea typeface="Times New Roman"/>
                          <a:cs typeface="Sylfaen"/>
                        </a:rPr>
                        <a:t>Yağ çeşidi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dirty="0">
                          <a:latin typeface="Sylfaen"/>
                          <a:ea typeface="Times New Roman"/>
                          <a:cs typeface="Sylfaen"/>
                        </a:rPr>
                        <a:t>Yapı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>
                          <a:latin typeface="Sylfaen"/>
                          <a:ea typeface="Times New Roman"/>
                          <a:cs typeface="Sylfaen"/>
                        </a:rPr>
                        <a:t>Palmitik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>
                          <a:latin typeface="Sylfaen"/>
                          <a:ea typeface="Times New Roman"/>
                          <a:cs typeface="Sylfaen"/>
                        </a:rPr>
                        <a:t>Stearik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>
                          <a:latin typeface="Sylfaen"/>
                          <a:ea typeface="Times New Roman"/>
                          <a:cs typeface="Sylfaen"/>
                        </a:rPr>
                        <a:t>Oleik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>
                          <a:latin typeface="Sylfaen"/>
                          <a:ea typeface="Times New Roman"/>
                          <a:cs typeface="Sylfaen"/>
                        </a:rPr>
                        <a:t>Linoleik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910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Kakao 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Katı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25–35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30–35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38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2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910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Sığır içi 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Katı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25–30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14–30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38–50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2–5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910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Tereyağı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Yarı sert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20–30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2–11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27–42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3–6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910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latin typeface="Sylfaen"/>
                          <a:ea typeface="Times New Roman"/>
                          <a:cs typeface="Sylfaen"/>
                        </a:rPr>
                        <a:t>Koko</a:t>
                      </a: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 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Yarı sert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4- 8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1–5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2–10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1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910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Yerfıstığı yağı 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Sıvı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6–11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3–6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42–61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19–33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910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Soya 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Sıvı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2- 7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4 -7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26–36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51–57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0085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Birkaç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molekülünden oluşan yağ karışımı, karışımın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tek tek bileşenlerinin erime noktaları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temel alınarak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tahmin edilen erime noktasından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daha düşük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 değere sahiptir.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  <a:endParaRPr lang="tr-TR" altLang="tr-TR" dirty="0"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51684" y="3522302"/>
            <a:ext cx="57198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Çeşitli Yağların Erime ve Donma Noktaları</a:t>
            </a:r>
          </a:p>
        </p:txBody>
      </p:sp>
      <p:graphicFrame>
        <p:nvGraphicFramePr>
          <p:cNvPr id="6" name="4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942743"/>
              </p:ext>
            </p:extLst>
          </p:nvPr>
        </p:nvGraphicFramePr>
        <p:xfrm>
          <a:off x="1349202" y="3909494"/>
          <a:ext cx="7924799" cy="2743200"/>
        </p:xfrm>
        <a:graphic>
          <a:graphicData uri="http://schemas.openxmlformats.org/drawingml/2006/table">
            <a:tbl>
              <a:tblPr/>
              <a:tblGrid>
                <a:gridCol w="31011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1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1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2565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i="1" dirty="0">
                          <a:latin typeface="Sylfaen"/>
                          <a:ea typeface="Times New Roman"/>
                          <a:cs typeface="Sylfaen"/>
                        </a:rPr>
                        <a:t>Yağ çeşidi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i="1" dirty="0">
                          <a:latin typeface="Sylfaen"/>
                          <a:ea typeface="Times New Roman"/>
                          <a:cs typeface="Sylfaen"/>
                        </a:rPr>
                        <a:t>Erime Noktası (</a:t>
                      </a:r>
                      <a:r>
                        <a:rPr lang="tr-TR" sz="2000" i="1" baseline="30000" dirty="0">
                          <a:latin typeface="Sylfaen"/>
                          <a:ea typeface="Times New Roman"/>
                          <a:cs typeface="Sylfaen"/>
                        </a:rPr>
                        <a:t>O</a:t>
                      </a:r>
                      <a:r>
                        <a:rPr lang="tr-TR" sz="2000" i="1" dirty="0">
                          <a:latin typeface="Sylfaen"/>
                          <a:ea typeface="Times New Roman"/>
                          <a:cs typeface="Sylfaen"/>
                        </a:rPr>
                        <a:t>C)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i="1">
                          <a:latin typeface="Sylfaen"/>
                          <a:ea typeface="Times New Roman"/>
                          <a:cs typeface="Sylfaen"/>
                        </a:rPr>
                        <a:t>Donma Noktası(</a:t>
                      </a:r>
                      <a:r>
                        <a:rPr lang="tr-TR" sz="2000" i="1" baseline="30000">
                          <a:latin typeface="Sylfaen"/>
                          <a:ea typeface="Times New Roman"/>
                          <a:cs typeface="Sylfaen"/>
                        </a:rPr>
                        <a:t>O</a:t>
                      </a:r>
                      <a:r>
                        <a:rPr lang="tr-TR" sz="2000" i="1">
                          <a:latin typeface="Sylfaen"/>
                          <a:ea typeface="Times New Roman"/>
                          <a:cs typeface="Sylfaen"/>
                        </a:rPr>
                        <a:t>C)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Ayçiçeği 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-16 ...-10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-16 ...-18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Zeytinyağı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-3 ...    0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-5 ... -9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Keten 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-16 ...   0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-18 ...-27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Soya 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-7 ...  -8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-8 ... -18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Tereyağı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28 ... 42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25 ... 19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Sığır iç 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42 ... 50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38 ... 27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Koyun kuyruk 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44 ... 55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44 ... 32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Kakao 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28 ... 36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21 ... 27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500" y="1055077"/>
            <a:ext cx="2232464" cy="16743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0906" y="272942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871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yağın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kristalizasyon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erime profili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gibi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fiziksel ve </a:t>
            </a:r>
            <a:r>
              <a:rPr lang="tr-TR" altLang="tr-TR" sz="28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duyusal özelliklerin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oluşmasında sorumludur.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Yağların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erime noktalarında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örneğin yapısal bir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proses olan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fraksiyone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kristalizasyonla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değişim sağlanabilir.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Burada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molekül ağırlığı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doymamışlık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derecesine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bağlı olarak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trigliseridlerin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düşük sıcaklık derecelerinde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çözünürlük farkından yararlanılmaktadır.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3590906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Başka bir ifade ile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erime noktalarına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göre fraksiyonlara ayrılır.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Kimyasal bir proses olan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hidrojenasyon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tekniği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yağ teknolojisinde kullanım alanı oldukça genişleyen alternatif tekniklerden kimyasal ve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enzimatik</a:t>
            </a:r>
            <a:r>
              <a:rPr lang="tr-TR" altLang="tr-TR" sz="28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interesterifikasyon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ile de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erime noktalarında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değişim sağlanabilmektedir.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2515854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İnteresterifikasyon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tekniğinde yağ karışımının </a:t>
            </a: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asidi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bileşimi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değişmeden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sadece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yapısının değiştirilmesi söz konusu olup </a:t>
            </a:r>
            <a:r>
              <a:rPr lang="tr-TR" altLang="tr-TR" sz="2800" dirty="0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bitkisel sıvı yağlarda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molekülü üzerindeki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β yerleşimine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özellikle doymuş yağ asitleri girecek şekilde bir dağılım oluşturulmaktadır.</a:t>
            </a:r>
            <a:endParaRPr lang="ar-SY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1078985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Margarin, çikolata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vb. ürünlerde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erime noktası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katı yağ oranı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sürülebilme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stabil kalabilme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ağızda erime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vb. özellikler bakımından çok önemlidir.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Tam </a:t>
            </a:r>
            <a:r>
              <a:rPr lang="tr-TR" altLang="tr-TR" sz="2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hidrojenize</a:t>
            </a:r>
            <a:r>
              <a:rPr lang="tr-TR" altLang="tr-TR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 yüksek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stearik asit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içeriği sebebiyle oldukça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sert ve kırılgan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yapı göstermektedir.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143364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416480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Erime noktası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varyasyon sınırları içerisinde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yumuşama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chemeClr val="accent3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erime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berrak erime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noktaları ayırt edilir.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Belirli yağlar için bu fark çok önemlidir.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Örneğin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kakao yağı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için; yumuşama (erime) noktası, 23–24,5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 ve berrak erime noktası 32,5–34,5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 olarak verilebilir.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928048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3083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4790364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sıcaklık dereceleri bazı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teknolojik metotlarda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sıcaklık ayarlama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kaplama yapma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dikkate alınmaktadır.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Kakao yağı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oda sıcaklığında kırılgan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vücut sıcaklığında ise tam ve hızlı erime özellikleri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göstermektedir. </a:t>
            </a:r>
          </a:p>
          <a:p>
            <a:pPr marL="0" indent="0" algn="just" rtl="0">
              <a:lnSpc>
                <a:spcPct val="170000"/>
              </a:lnSpc>
              <a:spcBef>
                <a:spcPct val="0"/>
              </a:spcBef>
              <a:buNone/>
            </a:pPr>
            <a:endParaRPr lang="tr-TR" altLang="tr-TR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3321109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 eaLnBrk="1" hangingPunct="1"/>
            <a:r>
              <a:rPr lang="tr-TR" altLang="en-US">
                <a:cs typeface="Tahoma" panose="020B0604030504040204" pitchFamily="34" charset="0"/>
              </a:rPr>
              <a:t>Lipidler- 1. Hafta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>
            <a:normAutofit/>
          </a:bodyPr>
          <a:lstStyle/>
          <a:p>
            <a:pPr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3.1 Gıda Maddelerinde </a:t>
            </a:r>
            <a:r>
              <a:rPr lang="tr-TR" altLang="en-US" sz="2800" dirty="0" err="1">
                <a:solidFill>
                  <a:schemeClr val="tx1"/>
                </a:solidFill>
                <a:cs typeface="Tahoma" panose="020B0604030504040204" pitchFamily="34" charset="0"/>
              </a:rPr>
              <a:t>Lipidler</a:t>
            </a:r>
            <a:endParaRPr lang="tr-TR" altLang="en-US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Lipidlerin</a:t>
            </a: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 Kimyasal Yapısı </a:t>
            </a:r>
          </a:p>
          <a:p>
            <a:pPr lvl="1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3.2.1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Trigliserid</a:t>
            </a:r>
            <a:endParaRPr lang="tr-TR" altLang="tr-TR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lvl="1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3.2.2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Trigliseridlerin</a:t>
            </a: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 Sınıflandırılması</a:t>
            </a:r>
          </a:p>
          <a:p>
            <a:pPr lvl="1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3.2.3 Mono ve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Digliseridler</a:t>
            </a:r>
            <a:endParaRPr lang="tr-TR" altLang="tr-TR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lvl="1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3.2.4 Gliserin (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Gliserol</a:t>
            </a: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)</a:t>
            </a:r>
          </a:p>
          <a:p>
            <a:pPr marL="457200" lvl="1" indent="0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 3" panose="05040102010807070707" pitchFamily="18" charset="2"/>
              <a:buNone/>
              <a:defRPr/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717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363" y="1092200"/>
            <a:ext cx="3494087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900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929951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	Çizelgedeki değerler karşılaştırıldığında,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erime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noktalarının (</a:t>
            </a:r>
            <a:r>
              <a:rPr lang="tr-TR" altLang="tr-TR" sz="2800" baseline="30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aynı yağın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donma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noktasının (</a:t>
            </a:r>
            <a:r>
              <a:rPr lang="tr-TR" altLang="tr-TR" sz="2800" baseline="30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üzerinde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değerlerde olduğu görülür.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727797"/>
              </p:ext>
            </p:extLst>
          </p:nvPr>
        </p:nvGraphicFramePr>
        <p:xfrm>
          <a:off x="914401" y="3179928"/>
          <a:ext cx="8830100" cy="3207222"/>
        </p:xfrm>
        <a:graphic>
          <a:graphicData uri="http://schemas.openxmlformats.org/drawingml/2006/table">
            <a:tbl>
              <a:tblPr/>
              <a:tblGrid>
                <a:gridCol w="3455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7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73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358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i="1" dirty="0">
                          <a:latin typeface="Sylfaen"/>
                          <a:ea typeface="Times New Roman"/>
                          <a:cs typeface="Sylfaen"/>
                        </a:rPr>
                        <a:t>Yağ çeşidi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i="1" dirty="0">
                          <a:latin typeface="Sylfaen"/>
                          <a:ea typeface="Times New Roman"/>
                          <a:cs typeface="Sylfaen"/>
                        </a:rPr>
                        <a:t>Erime Noktası (</a:t>
                      </a:r>
                      <a:r>
                        <a:rPr lang="tr-TR" sz="2000" i="1" baseline="30000" dirty="0">
                          <a:latin typeface="Sylfaen"/>
                          <a:ea typeface="Times New Roman"/>
                          <a:cs typeface="Sylfaen"/>
                        </a:rPr>
                        <a:t>O</a:t>
                      </a:r>
                      <a:r>
                        <a:rPr lang="tr-TR" sz="2000" i="1" dirty="0">
                          <a:latin typeface="Sylfaen"/>
                          <a:ea typeface="Times New Roman"/>
                          <a:cs typeface="Sylfaen"/>
                        </a:rPr>
                        <a:t>C)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i="1">
                          <a:latin typeface="Sylfaen"/>
                          <a:ea typeface="Times New Roman"/>
                          <a:cs typeface="Sylfaen"/>
                        </a:rPr>
                        <a:t>Donma Noktası(</a:t>
                      </a:r>
                      <a:r>
                        <a:rPr lang="tr-TR" sz="2000" i="1" baseline="30000">
                          <a:latin typeface="Sylfaen"/>
                          <a:ea typeface="Times New Roman"/>
                          <a:cs typeface="Sylfaen"/>
                        </a:rPr>
                        <a:t>O</a:t>
                      </a:r>
                      <a:r>
                        <a:rPr lang="tr-TR" sz="2000" i="1">
                          <a:latin typeface="Sylfaen"/>
                          <a:ea typeface="Times New Roman"/>
                          <a:cs typeface="Sylfaen"/>
                        </a:rPr>
                        <a:t>C)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358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Ayçiçeği 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-16 ...-10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-16 ...-18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358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Zeytinyağı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-3 ...    0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-5 ... -9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358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Keten 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-16 ...   0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-18 ...-27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358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Soya 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-7 ...  -8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-8 ... -18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358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Tereyağı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28 ... 42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25 ... 19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6358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Sığır iç 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42 ... 50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38 ... 27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6358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Koyun kuyruk 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44 ... 55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44 ... 32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358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Kakao yağı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>
                          <a:latin typeface="Sylfaen"/>
                          <a:ea typeface="Times New Roman"/>
                          <a:cs typeface="Sylfaen"/>
                        </a:rPr>
                        <a:t>28 ... 36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000" dirty="0">
                          <a:latin typeface="Sylfaen"/>
                          <a:ea typeface="Times New Roman"/>
                          <a:cs typeface="Sylfaen"/>
                        </a:rPr>
                        <a:t>21 ... 27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6691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486820"/>
          </a:xfrm>
        </p:spPr>
        <p:txBody>
          <a:bodyPr>
            <a:normAutofit fontScale="77500" lnSpcReduction="20000"/>
          </a:bodyPr>
          <a:lstStyle/>
          <a:p>
            <a:pPr algn="just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3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Yağların sindirimi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için erime noktası çok önemlidir. </a:t>
            </a:r>
          </a:p>
          <a:p>
            <a:pPr algn="just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Sağlıklı bir insanın 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vücut sıcaklığı 36,5</a:t>
            </a:r>
            <a:r>
              <a:rPr lang="tr-TR" altLang="tr-TR" sz="3000" baseline="30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olduğundan erime noktası sıcaklığı yüksek olan yağların</a:t>
            </a:r>
            <a:r>
              <a:rPr lang="tr-TR" altLang="tr-TR" sz="30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0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sindirimi güçtür. </a:t>
            </a:r>
          </a:p>
          <a:p>
            <a:pPr algn="just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Yalnız böyle yağlar, örneğin </a:t>
            </a:r>
            <a:r>
              <a:rPr lang="tr-TR" altLang="tr-TR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sığır ve koyun iç yağı 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sıcak olarak hazırlanıp yenilirse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kolay hazım olurlar. </a:t>
            </a:r>
          </a:p>
          <a:p>
            <a:pPr algn="just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Bunun için</a:t>
            </a:r>
            <a:r>
              <a:rPr lang="tr-TR" altLang="tr-TR" sz="30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et yemekleri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yenebilecek sıcaklıkta servis yapılmalıdır. </a:t>
            </a:r>
          </a:p>
          <a:p>
            <a:pPr algn="just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32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sıcaklıkta </a:t>
            </a:r>
            <a:r>
              <a:rPr lang="tr-TR" altLang="tr-TR" sz="32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koyun iç yağının donma noktası sınırının biraz üzerinde</a:t>
            </a:r>
            <a:r>
              <a:rPr lang="tr-TR" altLang="tr-TR" sz="32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2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(yaklaşık 50</a:t>
            </a:r>
            <a:r>
              <a:rPr lang="tr-TR" altLang="tr-TR" sz="32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32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C) olmaktadır.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500" y="2837612"/>
            <a:ext cx="2223589" cy="166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7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Yağların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kristalizasyonu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sırasında değişik özelliklere sahip farklı </a:t>
            </a:r>
            <a:r>
              <a:rPr lang="tr-TR" altLang="tr-TR" sz="2800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polimorfik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formlar meydana gelmektedir.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Polimorfi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 bileşiğin sıvı formdan katı forma geçişi sırasında, erime ve donma noktaları birbirinden </a:t>
            </a:r>
            <a:r>
              <a:rPr lang="tr-TR" altLang="tr-TR" sz="2800" i="1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farklı ve değişik sayılarda kristal yapı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kazanmasıdır.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Polimorfizm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margarin,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şortening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kakao vb. ürünlerin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konsistensini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plastikliğini, sürülebilme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diğer fiziksel özelliklerini etkilemektedir.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14925313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445455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Yağlarda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kristal formlar düşük erime noktasından yüksek erime noktasına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doğru bir değişim gösterir.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Her formun kendine özgü bir erime noktası bulunur.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Kristal formlar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kristal dokulardaki </a:t>
            </a:r>
            <a:r>
              <a:rPr lang="tr-TR" altLang="tr-TR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kristal ağlarının farklı uzunluklarda olmasından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kaynaklanmaktadır.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Polimorfi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trigliseridlerde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ayrıca mono ve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digliseridlerde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de görülmektedir.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19316599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Aynı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molekülü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farklı formlarda kristalleşmesi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sonucu farklı sıcaklık derecelerinde erime gösterebilmektedir.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24296464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Katı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yağların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fonksiyonel performansını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tekstürel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kalitesini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katı-sıvı yağ dengesi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katılaşan yağ fazının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kristal yapısı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tarafından belirlenmektedir.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Kristalizasyon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çeşitli ürünler için özellikle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kakao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yağında teknolojik yönden büyük önem taşır.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Kakao yağı farklı erime noktası ile altı çeşit kristal formuna sahiptir;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33079114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3252720"/>
            <a:ext cx="9067167" cy="3325500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Dondurma üzeri kaplama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için kullanılan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γ-formudur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Kakao yağının çikolata yüzeyinde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kristalleşmemesi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için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β</a:t>
            </a:r>
            <a:r>
              <a:rPr lang="tr-TR" altLang="tr-TR" sz="2800" baseline="-300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-form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uygundur.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form daha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parlak görünüm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verir ve yağ beyazlaşmasına daha dayanıklıdır.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092" y="928048"/>
            <a:ext cx="11750075" cy="232467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640212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929951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Margarin ve </a:t>
            </a: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lipid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şorteninglerde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β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‘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-form tercih edilir.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form küçük, ince kristallerden oluşur, yağlar düzgün yapıda ve kremsidir.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Kristalizasyonda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bu formun oluşması için margarin ve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şortening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formülasyonlarında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pamuk çiğidi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veya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palm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yağlarının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yer alması gerekmektedir.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500" y="2353641"/>
            <a:ext cx="2220657" cy="12907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500" y="4340384"/>
            <a:ext cx="2220657" cy="187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7586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Yağlardaki yağ asitlerinin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 bağlarına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klor, brom, iyot gibi halojenler katılabilir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İyot sayısı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100 g yağ tarafından bağlanabilecek iyot miktarını göstermektedir. 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Örneğin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 yağın iyot sayısı 150 ise, bu yağın 100 g’ının 150 g iyot bağlayabileceği anlaşılmaktadır. 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Yağlarda iyot sayısı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doymamışlık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derecesi için bir ölçüdür.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22831152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İyot sayısı ne kadar yüksek olursa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moleküllerinin yapısına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iştirak eden doymamış yağ asitlerinin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oranı da o derece artmaktadır. </a:t>
            </a:r>
            <a:endParaRPr lang="ar-SY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Buna bağlı olarak da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kuruma oranı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artar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1377759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 eaLnBrk="1" hangingPunct="1"/>
            <a:r>
              <a:rPr lang="tr-TR" altLang="en-US" dirty="0" err="1">
                <a:cs typeface="Tahoma" panose="020B0604030504040204" pitchFamily="34" charset="0"/>
              </a:rPr>
              <a:t>Lipidler</a:t>
            </a:r>
            <a:r>
              <a:rPr lang="tr-TR" altLang="en-US" dirty="0">
                <a:cs typeface="Tahoma" panose="020B0604030504040204" pitchFamily="34" charset="0"/>
              </a:rPr>
              <a:t> – 2. Hafta</a:t>
            </a:r>
            <a:r>
              <a:rPr lang="en-US" altLang="en-US" dirty="0">
                <a:cs typeface="Tahoma" panose="020B0604030504040204" pitchFamily="34" charset="0"/>
              </a:rPr>
              <a:t> </a:t>
            </a:r>
            <a:r>
              <a:rPr lang="en-US" altLang="en-US" dirty="0" err="1">
                <a:cs typeface="Tahoma" panose="020B0604030504040204" pitchFamily="34" charset="0"/>
              </a:rPr>
              <a:t>ve</a:t>
            </a:r>
            <a:r>
              <a:rPr lang="en-US" altLang="en-US" dirty="0">
                <a:cs typeface="Tahoma" panose="020B0604030504040204" pitchFamily="34" charset="0"/>
              </a:rPr>
              <a:t> 3. </a:t>
            </a:r>
            <a:r>
              <a:rPr lang="en-US" altLang="en-US" dirty="0" err="1">
                <a:cs typeface="Tahoma" panose="020B0604030504040204" pitchFamily="34" charset="0"/>
              </a:rPr>
              <a:t>Hafta</a:t>
            </a:r>
            <a:endParaRPr lang="tr-TR" altLang="en-US" dirty="0">
              <a:cs typeface="Tahoma" panose="020B0604030504040204" pitchFamily="34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/>
          <a:lstStyle/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3.2.5 Yağ Asitleri</a:t>
            </a:r>
          </a:p>
          <a:p>
            <a:pPr lvl="2" algn="l" rtl="0" eaLnBrk="1" hangingPunct="1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3.2.5.1 Doymuş Yağ Asitleri</a:t>
            </a:r>
          </a:p>
          <a:p>
            <a:pPr lvl="2" algn="l" rtl="0" eaLnBrk="1" hangingPunct="1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3.2.5.2 Doymamış Yağ Asitleri</a:t>
            </a:r>
          </a:p>
          <a:p>
            <a:pPr lvl="2" algn="l" rtl="0" eaLnBrk="1" hangingPunct="1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0070C0"/>
                </a:solidFill>
                <a:cs typeface="Tahoma" panose="020B0604030504040204" pitchFamily="34" charset="0"/>
              </a:rPr>
              <a:t>3.2.5.3 Yağ Asitlerinin İsimlendirilmesi</a:t>
            </a:r>
          </a:p>
          <a:p>
            <a:pPr lvl="2" algn="l" rtl="0" eaLnBrk="1" hangingPunct="1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0070C0"/>
                </a:solidFill>
                <a:cs typeface="Tahoma" panose="020B0604030504040204" pitchFamily="34" charset="0"/>
              </a:rPr>
              <a:t>3.2.5.4 Doymamış Yağ Asitlerinde </a:t>
            </a:r>
            <a:r>
              <a:rPr lang="tr-TR" altLang="tr-TR" sz="2800" dirty="0" err="1">
                <a:solidFill>
                  <a:srgbClr val="0070C0"/>
                </a:solidFill>
                <a:cs typeface="Tahoma" panose="020B0604030504040204" pitchFamily="34" charset="0"/>
              </a:rPr>
              <a:t>İzomerizm</a:t>
            </a:r>
            <a:endParaRPr lang="tr-TR" altLang="tr-TR" sz="2800" dirty="0">
              <a:solidFill>
                <a:srgbClr val="0070C0"/>
              </a:solidFill>
              <a:cs typeface="Tahoma" panose="020B0604030504040204" pitchFamily="34" charset="0"/>
            </a:endParaRP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819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363" y="1092200"/>
            <a:ext cx="3494087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89422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517545" cy="5377218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Yağlarda kuruma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asitlerinde bulunan çift bağlara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oksijen bağlanması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buna bağlı olarak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içi ve/veya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arası köprüler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kurulmasını, sonuç olarak da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monomerler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polimerler oluşumu ifade eder.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polimerizasyon</a:t>
            </a:r>
            <a:r>
              <a:rPr lang="tr-TR" alt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tanımlanan bu reaksiyonlar sonucu kimyasal yapılardaki değişiklik fiziksel özelliklerini de etkilemektedir.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41099426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645029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Polimerize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yağların kıvamı ve yoğunluğu artar, film tabakası oluştururlar.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yağlar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izolen yağlardan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%50 daha çabuk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polimerize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olmaktadır.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Bitkisel yağlar kuruma özelliklerine göre farklılık göstermektedirler.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8534797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645029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Bitkisel yağlar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iyot sayılarına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göre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kurumayan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yarı kuruyan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kuruyan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 olarak üç gruba ayrılmaktadır ve Çizelgede verilmiştir. </a:t>
            </a:r>
          </a:p>
          <a:p>
            <a:pPr algn="l" rtl="0">
              <a:lnSpc>
                <a:spcPct val="17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21226511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78256" y="1045137"/>
            <a:ext cx="57727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FontTx/>
              <a:buNone/>
            </a:pP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Bitkisel Yağların Kuruma Özellikleri </a:t>
            </a:r>
          </a:p>
        </p:txBody>
      </p:sp>
      <p:graphicFrame>
        <p:nvGraphicFramePr>
          <p:cNvPr id="6" name="2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323784"/>
              </p:ext>
            </p:extLst>
          </p:nvPr>
        </p:nvGraphicFramePr>
        <p:xfrm>
          <a:off x="716507" y="1568357"/>
          <a:ext cx="9096232" cy="3876767"/>
        </p:xfrm>
        <a:graphic>
          <a:graphicData uri="http://schemas.openxmlformats.org/drawingml/2006/table">
            <a:tbl>
              <a:tblPr/>
              <a:tblGrid>
                <a:gridCol w="2362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7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46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5714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tr-TR" sz="2600" i="1" dirty="0">
                          <a:latin typeface="Sylfaen"/>
                          <a:ea typeface="Times New Roman"/>
                          <a:cs typeface="Sylfaen"/>
                        </a:rPr>
                        <a:t>Yağlar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52000">
                          <a:schemeClr val="accent1">
                            <a:lumMod val="45000"/>
                            <a:lumOff val="55000"/>
                          </a:schemeClr>
                        </a:gs>
                        <a:gs pos="34000">
                          <a:schemeClr val="accent1">
                            <a:lumMod val="45000"/>
                            <a:lumOff val="55000"/>
                          </a:schemeClr>
                        </a:gs>
                        <a:gs pos="84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600" i="1" dirty="0">
                          <a:latin typeface="Sylfaen"/>
                          <a:ea typeface="Times New Roman"/>
                          <a:cs typeface="Sylfaen"/>
                        </a:rPr>
                        <a:t>İyot sayısı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52000">
                          <a:schemeClr val="accent1">
                            <a:lumMod val="45000"/>
                            <a:lumOff val="55000"/>
                          </a:schemeClr>
                        </a:gs>
                        <a:gs pos="34000">
                          <a:schemeClr val="accent1">
                            <a:lumMod val="45000"/>
                            <a:lumOff val="55000"/>
                          </a:schemeClr>
                        </a:gs>
                        <a:gs pos="84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600" i="1">
                          <a:latin typeface="Sylfaen"/>
                          <a:ea typeface="Times New Roman"/>
                          <a:cs typeface="Sylfaen"/>
                        </a:rPr>
                        <a:t>Kaynak</a:t>
                      </a:r>
                      <a:endParaRPr lang="tr-TR" sz="2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52000">
                          <a:schemeClr val="accent1">
                            <a:lumMod val="45000"/>
                            <a:lumOff val="55000"/>
                          </a:schemeClr>
                        </a:gs>
                        <a:gs pos="34000">
                          <a:schemeClr val="accent1">
                            <a:lumMod val="45000"/>
                            <a:lumOff val="55000"/>
                          </a:schemeClr>
                        </a:gs>
                        <a:gs pos="84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1429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latin typeface="Sylfaen"/>
                          <a:ea typeface="Times New Roman"/>
                          <a:cs typeface="Sylfaen"/>
                        </a:rPr>
                        <a:t>Kurumayan yağlar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52000">
                          <a:schemeClr val="accent1">
                            <a:lumMod val="45000"/>
                            <a:lumOff val="55000"/>
                          </a:schemeClr>
                        </a:gs>
                        <a:gs pos="34000">
                          <a:schemeClr val="accent1">
                            <a:lumMod val="45000"/>
                            <a:lumOff val="55000"/>
                          </a:schemeClr>
                        </a:gs>
                        <a:gs pos="84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latin typeface="Sylfaen"/>
                          <a:ea typeface="Times New Roman"/>
                          <a:cs typeface="Sylfaen"/>
                        </a:rPr>
                        <a:t>&lt;100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52000">
                          <a:schemeClr val="accent1">
                            <a:lumMod val="45000"/>
                            <a:lumOff val="55000"/>
                          </a:schemeClr>
                        </a:gs>
                        <a:gs pos="34000">
                          <a:schemeClr val="accent1">
                            <a:lumMod val="45000"/>
                            <a:lumOff val="55000"/>
                          </a:schemeClr>
                        </a:gs>
                        <a:gs pos="84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latin typeface="Sylfaen"/>
                          <a:ea typeface="Times New Roman"/>
                          <a:cs typeface="Sylfaen"/>
                        </a:rPr>
                        <a:t>Fındık yağı, </a:t>
                      </a:r>
                      <a:r>
                        <a:rPr lang="tr-TR" sz="2600" dirty="0" err="1">
                          <a:latin typeface="Sylfaen"/>
                          <a:ea typeface="Times New Roman"/>
                          <a:cs typeface="Sylfaen"/>
                        </a:rPr>
                        <a:t>palm</a:t>
                      </a:r>
                      <a:r>
                        <a:rPr lang="tr-TR" sz="2600" dirty="0">
                          <a:latin typeface="Sylfaen"/>
                          <a:ea typeface="Times New Roman"/>
                          <a:cs typeface="Sylfaen"/>
                        </a:rPr>
                        <a:t> meyve ve çekirdek yağları, </a:t>
                      </a:r>
                      <a:r>
                        <a:rPr lang="tr-TR" sz="2600" dirty="0" err="1">
                          <a:latin typeface="Sylfaen"/>
                          <a:ea typeface="Times New Roman"/>
                          <a:cs typeface="Sylfaen"/>
                        </a:rPr>
                        <a:t>koko</a:t>
                      </a:r>
                      <a:r>
                        <a:rPr lang="tr-TR" sz="2600" dirty="0">
                          <a:latin typeface="Sylfaen"/>
                          <a:ea typeface="Times New Roman"/>
                          <a:cs typeface="Sylfaen"/>
                        </a:rPr>
                        <a:t> yağı,  yerfıstığı yağı, çay tohumu yağı, zeytinyağı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52000">
                          <a:schemeClr val="accent1">
                            <a:lumMod val="45000"/>
                            <a:lumOff val="55000"/>
                          </a:schemeClr>
                        </a:gs>
                        <a:gs pos="34000">
                          <a:schemeClr val="accent1">
                            <a:lumMod val="45000"/>
                            <a:lumOff val="55000"/>
                          </a:schemeClr>
                        </a:gs>
                        <a:gs pos="84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6429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latin typeface="Sylfaen"/>
                          <a:ea typeface="Times New Roman"/>
                          <a:cs typeface="Sylfaen"/>
                        </a:rPr>
                        <a:t>Yarı kuruyan yağlar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52000">
                          <a:schemeClr val="accent1">
                            <a:lumMod val="45000"/>
                            <a:lumOff val="55000"/>
                          </a:schemeClr>
                        </a:gs>
                        <a:gs pos="34000">
                          <a:schemeClr val="accent1">
                            <a:lumMod val="45000"/>
                            <a:lumOff val="55000"/>
                          </a:schemeClr>
                        </a:gs>
                        <a:gs pos="84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latin typeface="Sylfaen"/>
                          <a:ea typeface="Times New Roman"/>
                          <a:cs typeface="Sylfaen"/>
                        </a:rPr>
                        <a:t>100–130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52000">
                          <a:schemeClr val="accent1">
                            <a:lumMod val="45000"/>
                            <a:lumOff val="55000"/>
                          </a:schemeClr>
                        </a:gs>
                        <a:gs pos="34000">
                          <a:schemeClr val="accent1">
                            <a:lumMod val="45000"/>
                            <a:lumOff val="55000"/>
                          </a:schemeClr>
                        </a:gs>
                        <a:gs pos="84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latin typeface="Sylfaen"/>
                          <a:ea typeface="Times New Roman"/>
                          <a:cs typeface="Sylfaen"/>
                        </a:rPr>
                        <a:t>Ayçiçeği, susam, mısırözü, pamuk </a:t>
                      </a:r>
                      <a:r>
                        <a:rPr lang="tr-TR" sz="2600" dirty="0" err="1">
                          <a:latin typeface="Sylfaen"/>
                          <a:ea typeface="Times New Roman"/>
                          <a:cs typeface="Sylfaen"/>
                        </a:rPr>
                        <a:t>çiğidi</a:t>
                      </a:r>
                      <a:r>
                        <a:rPr lang="tr-TR" sz="2600" dirty="0">
                          <a:latin typeface="Sylfaen"/>
                          <a:ea typeface="Times New Roman"/>
                          <a:cs typeface="Sylfaen"/>
                        </a:rPr>
                        <a:t>, </a:t>
                      </a:r>
                      <a:r>
                        <a:rPr lang="tr-TR" sz="2600" dirty="0" err="1">
                          <a:latin typeface="Sylfaen"/>
                          <a:ea typeface="Times New Roman"/>
                          <a:cs typeface="Sylfaen"/>
                        </a:rPr>
                        <a:t>kanola</a:t>
                      </a:r>
                      <a:r>
                        <a:rPr lang="tr-TR" sz="2600" dirty="0">
                          <a:latin typeface="Sylfaen"/>
                          <a:ea typeface="Times New Roman"/>
                          <a:cs typeface="Sylfaen"/>
                        </a:rPr>
                        <a:t> yağları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52000">
                          <a:schemeClr val="accent1">
                            <a:lumMod val="45000"/>
                            <a:lumOff val="55000"/>
                          </a:schemeClr>
                        </a:gs>
                        <a:gs pos="34000">
                          <a:schemeClr val="accent1">
                            <a:lumMod val="45000"/>
                            <a:lumOff val="55000"/>
                          </a:schemeClr>
                        </a:gs>
                        <a:gs pos="84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6429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latin typeface="Sylfaen"/>
                          <a:ea typeface="Times New Roman"/>
                          <a:cs typeface="Sylfaen"/>
                        </a:rPr>
                        <a:t>Kuruyan yağlar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52000">
                          <a:schemeClr val="accent1">
                            <a:lumMod val="45000"/>
                            <a:lumOff val="55000"/>
                          </a:schemeClr>
                        </a:gs>
                        <a:gs pos="34000">
                          <a:schemeClr val="accent1">
                            <a:lumMod val="45000"/>
                            <a:lumOff val="55000"/>
                          </a:schemeClr>
                        </a:gs>
                        <a:gs pos="84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latin typeface="Sylfaen"/>
                          <a:ea typeface="Times New Roman"/>
                          <a:cs typeface="Sylfaen"/>
                        </a:rPr>
                        <a:t>&gt;130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52000">
                          <a:schemeClr val="accent1">
                            <a:lumMod val="45000"/>
                            <a:lumOff val="55000"/>
                          </a:schemeClr>
                        </a:gs>
                        <a:gs pos="34000">
                          <a:schemeClr val="accent1">
                            <a:lumMod val="45000"/>
                            <a:lumOff val="55000"/>
                          </a:schemeClr>
                        </a:gs>
                        <a:gs pos="84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>
                          <a:latin typeface="Sylfaen"/>
                          <a:ea typeface="Times New Roman"/>
                          <a:cs typeface="Sylfaen"/>
                        </a:rPr>
                        <a:t>Keten, kenevir, </a:t>
                      </a:r>
                      <a:r>
                        <a:rPr lang="tr-TR" sz="2600" dirty="0" err="1">
                          <a:latin typeface="Sylfaen"/>
                          <a:ea typeface="Times New Roman"/>
                          <a:cs typeface="Sylfaen"/>
                        </a:rPr>
                        <a:t>aspir</a:t>
                      </a:r>
                      <a:r>
                        <a:rPr lang="tr-TR" sz="2600" dirty="0">
                          <a:latin typeface="Sylfaen"/>
                          <a:ea typeface="Times New Roman"/>
                          <a:cs typeface="Sylfaen"/>
                        </a:rPr>
                        <a:t>, soya, tütün ve haşhaş tohumu yağları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52000">
                          <a:schemeClr val="accent1">
                            <a:lumMod val="45000"/>
                            <a:lumOff val="55000"/>
                          </a:schemeClr>
                        </a:gs>
                        <a:gs pos="34000">
                          <a:schemeClr val="accent1">
                            <a:lumMod val="45000"/>
                            <a:lumOff val="55000"/>
                          </a:schemeClr>
                        </a:gs>
                        <a:gs pos="84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59933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İyot sayısı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hidrojenasyonda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kullanılacak hidrojen miktarının hesap edilmesinde ve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hidrojenasyon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işleminin kontrolünde kullanılmaktadır.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bozulmalarda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doymamışlık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etkilendiği için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süreçlerinde takip edilebilir.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Her çeşit yağın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karakteristik olarak iyot sayısına sahip olması nedeniyle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taklit ve tağşişlerin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tespitinde yararlanılabilir.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31487899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Yağların önemli fiziksel özelliklerinden biri de </a:t>
            </a:r>
            <a:r>
              <a:rPr lang="tr-TR" altLang="tr-TR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viskozite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(bir akışkanın iç direnci nedeniyle akışa karşı koyması) özelliğidir.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Düşük molekül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ağırlıklı yağ asitlerini içeren yağların viskozitesi, </a:t>
            </a: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doymamışlık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derecesi aynı olan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yüksek molekül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ağırlıklı yağ asitlerini içeren yağlardan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daha düşüktür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23361724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Doymamışlık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derecesinin artması </a:t>
            </a:r>
            <a:r>
              <a:rPr lang="tr-TR" altLang="tr-TR" sz="2800" dirty="0">
                <a:solidFill>
                  <a:srgbClr val="FFC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viskoziteyi düşürmektedir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Yüksek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sıcaklığa uzun süre maruz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kalan yağlarda </a:t>
            </a:r>
            <a:r>
              <a:rPr lang="tr-TR" altLang="tr-TR" sz="28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polimerizasyon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ürünlerinin oluşması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yağın viskozitesini arttırmaktadır.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443" y="4546221"/>
            <a:ext cx="3810000" cy="203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152" y="4546221"/>
            <a:ext cx="3274204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2786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Yağların doğal yapısı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fiziksel etkilerin dışında kimyasal etkiler ile değiştirilebilir.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Hidrojenasyon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endüstrisinde kullanılan en eski yağ modifikasyon tekniklerindendir.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38676453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Hidrojenasyon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sıvı yağların veya içerisinde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düşük erime noktasına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sahip yağların içerdikleri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çift bağların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belirli koşullar altında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(180-200 </a:t>
            </a:r>
            <a:r>
              <a:rPr lang="tr-TR" altLang="tr-TR" sz="2800" baseline="300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8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sıcaklık,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uygun basınç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karıştırma hızı eşliğinde) ve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katalizör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(nikel vb.) varlığında hidrojen ile doyurularak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katılaştırılması işlemi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tanımlanır.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675" y="5353878"/>
            <a:ext cx="6086481" cy="137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8121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258237" cy="574570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6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Hidrojenasyonun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amacı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 err="1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duyarlılığını düşürmek için çift bağ sayısını azaltmak ve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fiziksel yapıyı katı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hale getirerek ürünün kullanım alanını, fonksiyonelliğini ve dayanımını artırmaktadır.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Hidrojene edilen yağlar </a:t>
            </a:r>
            <a:r>
              <a:rPr lang="tr-TR" altLang="tr-TR" sz="26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margarin, </a:t>
            </a:r>
            <a:r>
              <a:rPr lang="tr-TR" altLang="tr-TR" sz="26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lipid</a:t>
            </a:r>
            <a:r>
              <a:rPr lang="tr-TR" altLang="tr-TR" sz="26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şortening</a:t>
            </a:r>
            <a:r>
              <a:rPr lang="tr-TR" altLang="tr-TR" sz="26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kızartma yağı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vb. gibi değişik amaçlı yağların üretiminde kullanılmaktadır.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Hidrojenasyon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işlemi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tam, </a:t>
            </a:r>
            <a:r>
              <a:rPr lang="tr-TR" altLang="tr-TR" sz="26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kısmi </a:t>
            </a:r>
            <a:r>
              <a:rPr lang="tr-TR" altLang="tr-TR" sz="26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tr-TR" sz="2600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selektif</a:t>
            </a:r>
            <a:r>
              <a:rPr lang="tr-TR" altLang="tr-TR" sz="26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(seçici) 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hidrojenasyon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olarak 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üç gruba ayrılmaktadır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935570" y="1364973"/>
            <a:ext cx="2067339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000" dirty="0">
                <a:solidFill>
                  <a:srgbClr val="FF0000"/>
                </a:solidFill>
              </a:rPr>
              <a:t>Ödev</a:t>
            </a:r>
          </a:p>
          <a:p>
            <a:pPr algn="ctr"/>
            <a:r>
              <a:rPr lang="tr-TR" sz="3000" dirty="0" err="1">
                <a:solidFill>
                  <a:srgbClr val="FF0000"/>
                </a:solidFill>
              </a:rPr>
              <a:t>Hidrojenasyonun</a:t>
            </a:r>
            <a:r>
              <a:rPr lang="tr-TR" sz="3000" dirty="0">
                <a:solidFill>
                  <a:srgbClr val="FF0000"/>
                </a:solidFill>
              </a:rPr>
              <a:t> teknolojisi</a:t>
            </a:r>
            <a:endParaRPr lang="en-US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253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>
            <a:normAutofit/>
          </a:bodyPr>
          <a:lstStyle/>
          <a:p>
            <a:pPr rtl="0"/>
            <a:r>
              <a:rPr lang="tr-TR" altLang="en-US" dirty="0" err="1">
                <a:cs typeface="Tahoma" panose="020B0604030504040204" pitchFamily="34" charset="0"/>
              </a:rPr>
              <a:t>Lipidler</a:t>
            </a:r>
            <a:r>
              <a:rPr lang="en-US" altLang="en-US" dirty="0">
                <a:cs typeface="Tahoma" panose="020B0604030504040204" pitchFamily="34" charset="0"/>
              </a:rPr>
              <a:t> </a:t>
            </a:r>
            <a:r>
              <a:rPr lang="tr-TR" altLang="en-US" dirty="0">
                <a:cs typeface="Tahoma" panose="020B0604030504040204" pitchFamily="34" charset="0"/>
              </a:rPr>
              <a:t>Bu Hafta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en-US" sz="2800" dirty="0">
                <a:solidFill>
                  <a:srgbClr val="FF0000"/>
                </a:solidFill>
                <a:cs typeface="Tahoma" panose="020B0604030504040204" pitchFamily="34" charset="0"/>
              </a:rPr>
              <a:t>3.3 Yağların Sınıflandırılması</a:t>
            </a:r>
          </a:p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rgbClr val="FF0000"/>
                </a:solidFill>
                <a:cs typeface="Tahoma" panose="020B0604030504040204" pitchFamily="34" charset="0"/>
              </a:rPr>
              <a:t>3.4 Yağların Bazı Özellikleri</a:t>
            </a: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rgbClr val="FF0000"/>
                </a:solidFill>
                <a:cs typeface="Tahoma" panose="020B0604030504040204" pitchFamily="34" charset="0"/>
              </a:rPr>
              <a:t>3.4.1 Yağların Sıcaklıkla Parçalanması</a:t>
            </a: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rgbClr val="FF0000"/>
                </a:solidFill>
                <a:cs typeface="Tahoma" panose="020B0604030504040204" pitchFamily="34" charset="0"/>
              </a:rPr>
              <a:t>3.4.2 Yağların Çözünebilirliği</a:t>
            </a: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3.4.3 Yağlarda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Hidrolitik</a:t>
            </a: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 ve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Oksidatif</a:t>
            </a: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 Bozulmalar</a:t>
            </a:r>
          </a:p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3.5 Antioksidanlar ve Yağlarda Kullanımlar</a:t>
            </a:r>
          </a:p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3.6 Yağların Bazı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Fonkasiyonlar</a:t>
            </a:r>
            <a:endParaRPr lang="tr-TR" altLang="tr-TR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922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00" y="1255713"/>
            <a:ext cx="3494088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15645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85000" lnSpcReduction="10000"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30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Tam </a:t>
            </a:r>
            <a:r>
              <a:rPr lang="tr-TR" altLang="tr-TR" sz="3000" i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hidrojenasyonda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çift bağlar tamamen doyurulur ve erime noktası yüksek yağ elde edilir.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30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Kısmi </a:t>
            </a:r>
            <a:r>
              <a:rPr lang="tr-TR" altLang="tr-TR" sz="3000" i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hidrojenasyon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ile katılaştırılan yağların </a:t>
            </a:r>
            <a:r>
              <a:rPr lang="tr-TR" altLang="tr-TR" sz="3000" dirty="0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erime noktalarının vücut sıcaklığının altında kalması istenmektedir</a:t>
            </a:r>
            <a:r>
              <a:rPr lang="tr-TR" altLang="tr-TR" sz="30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Dolayısıyla doymamış bağların bir kısmı hidrojen ile doyurulur ve doymamış yağ asitlerinin tümü doymuş hale geçmeden (örneğin tohum yağlarında </a:t>
            </a:r>
            <a:r>
              <a:rPr lang="tr-TR" altLang="tr-TR" sz="3000" dirty="0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iyot sayısının 50-70 arasında kalması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önce işlem durdurulur.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746134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600" i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Selektif</a:t>
            </a:r>
            <a:r>
              <a:rPr lang="tr-TR" altLang="tr-TR" sz="26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(seçici) </a:t>
            </a:r>
            <a:r>
              <a:rPr lang="tr-TR" altLang="tr-TR" sz="2600" i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hidrojenasyonda</a:t>
            </a:r>
            <a:r>
              <a:rPr lang="tr-TR" altLang="tr-TR" sz="26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ise üç çift bağ içeren yağ asidi (varsa 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linolenik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asit) iki çift bağ içerenden, iki çift bağ içeren yağ asidi bir çift bağ içerenden daha öncelikli olarak tepkimeye sokulmaktadır.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yöntemde işlemin hemen başlangıcında stearik asit meydana gelmemektedir.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</p:spTree>
    <p:extLst>
      <p:ext uri="{BB962C8B-B14F-4D97-AF65-F5344CB8AC3E}">
        <p14:creationId xmlns:p14="http://schemas.microsoft.com/office/powerpoint/2010/main" val="11361056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</a:p>
        </p:txBody>
      </p:sp>
      <p:pic>
        <p:nvPicPr>
          <p:cNvPr id="5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22917" r="20000" b="11458"/>
          <a:stretch>
            <a:fillRect/>
          </a:stretch>
        </p:blipFill>
        <p:spPr bwMode="auto">
          <a:xfrm>
            <a:off x="677332" y="928048"/>
            <a:ext cx="8636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23303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Yağlarda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kaynama sıcaklığına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erişmeden önce yağ moleküllerinde değişme meydana gelir.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Özellikle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kızartma işlemleri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sırasında, termal </a:t>
            </a:r>
            <a:r>
              <a:rPr lang="tr-TR" altLang="tr-TR" sz="2800" dirty="0" err="1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reaksiyonları nedeniyle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aldehitler,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ketonlar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hidrokarbonlar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alkoller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FFC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asitler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esterler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aromatik bileşikler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gibi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uçucu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bozunma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bileşikleri oluşmaktadır.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chemeClr val="accent4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Sıcaklıkla Parçalanması</a:t>
            </a:r>
            <a:endParaRPr lang="tr-TR" altLang="tr-TR" dirty="0">
              <a:solidFill>
                <a:schemeClr val="accent4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9654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552264"/>
          </a:xfrm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bileşikler </a:t>
            </a:r>
            <a:r>
              <a:rPr lang="tr-TR" altLang="tr-TR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özellikle aldehitler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önem taşımaktadırlar, fazla miktarlarda oluşurlar ve </a:t>
            </a:r>
            <a:r>
              <a:rPr lang="tr-TR" altLang="tr-TR" sz="30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kızartma yağlarının tadına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etkilidirler.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Yağlarda yüksek sıcaklıklarda parçalanma ürünleri olan bu 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tür aldehitler buharlaşarak</a:t>
            </a:r>
            <a:r>
              <a:rPr lang="tr-TR" altLang="tr-TR" sz="30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havaya yayılır ve bir kısmı </a:t>
            </a:r>
            <a:r>
              <a:rPr lang="tr-TR" altLang="tr-TR" sz="30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mavimsi duman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görülebilirler.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Aldehitler</a:t>
            </a:r>
            <a:r>
              <a:rPr lang="tr-TR" altLang="tr-TR" sz="30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öksürüğe</a:t>
            </a:r>
            <a:r>
              <a:rPr lang="tr-TR" altLang="tr-TR" sz="30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sebep olan keskin kokularıyla tanınabilirler. </a:t>
            </a:r>
            <a:endParaRPr lang="tr-TR" altLang="tr-TR" sz="2800" dirty="0">
              <a:solidFill>
                <a:schemeClr val="tx1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chemeClr val="accent4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Sıcaklıkla Parçalanması</a:t>
            </a:r>
          </a:p>
        </p:txBody>
      </p:sp>
    </p:spTree>
    <p:extLst>
      <p:ext uri="{BB962C8B-B14F-4D97-AF65-F5344CB8AC3E}">
        <p14:creationId xmlns:p14="http://schemas.microsoft.com/office/powerpoint/2010/main" val="8609582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724543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ilk defa parçalanma sıcaklığının üzerine çıkıldığı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zaman buharlaşabilirler.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Yağların en karakteristik özelliği ve en önemli parçalanma ürünü, yağın ısıtılmasında ortaya çıkan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 bir aldehit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i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akroleindir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4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O, 2-propenal,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akrilaldehit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). 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endParaRPr lang="tr-TR" altLang="tr-TR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chemeClr val="accent4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Sıcaklıkla Parçalanması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6550781"/>
              </p:ext>
            </p:extLst>
          </p:nvPr>
        </p:nvGraphicFramePr>
        <p:xfrm>
          <a:off x="5088835" y="4500293"/>
          <a:ext cx="5685182" cy="2177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5" name="ISIS/Draw Sketch" r:id="rId3" imgW="3905250" imgH="1474470" progId="ISISServer">
                  <p:embed/>
                </p:oleObj>
              </mc:Choice>
              <mc:Fallback>
                <p:oleObj name="ISIS/Draw Sketch" r:id="rId3" imgW="3905250" imgH="1474470" progId="ISISServer">
                  <p:embed/>
                  <p:pic>
                    <p:nvPicPr>
                      <p:cNvPr id="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8835" y="4500293"/>
                        <a:ext cx="5685182" cy="2177304"/>
                      </a:xfrm>
                      <a:prstGeom prst="rect">
                        <a:avLst/>
                      </a:prstGeom>
                      <a:gradFill>
                        <a:gsLst>
                          <a:gs pos="0">
                            <a:schemeClr val="accent1">
                              <a:lumMod val="5000"/>
                              <a:lumOff val="95000"/>
                            </a:schemeClr>
                          </a:gs>
                          <a:gs pos="74000">
                            <a:schemeClr val="accent1">
                              <a:lumMod val="45000"/>
                              <a:lumOff val="55000"/>
                            </a:schemeClr>
                          </a:gs>
                          <a:gs pos="83000">
                            <a:schemeClr val="accent1">
                              <a:lumMod val="45000"/>
                              <a:lumOff val="55000"/>
                            </a:schemeClr>
                          </a:gs>
                          <a:gs pos="100000">
                            <a:schemeClr val="accent1">
                              <a:lumMod val="30000"/>
                              <a:lumOff val="70000"/>
                            </a:schemeClr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536054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bileşik,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trigliseridlerin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kısmi hidrolizi sonucu oluşan gliserinin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dehidrasyonuyla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veya bir ara ürün olarak gliserin oluşmaksızın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trigliseridlerin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prolizinden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oluşur.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Gliserinden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iki molekül suyun ayrılarak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enol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keto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formlar üzerinden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akroleine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dönüşümü aşağıda gösterilmiştir.</a:t>
            </a:r>
            <a:endParaRPr lang="ar-SY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chemeClr val="accent4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Sıcaklıkla Parçalanması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0204189"/>
              </p:ext>
            </p:extLst>
          </p:nvPr>
        </p:nvGraphicFramePr>
        <p:xfrm>
          <a:off x="3564835" y="4837393"/>
          <a:ext cx="4545495" cy="1740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" name="ISIS/Draw Sketch" r:id="rId3" imgW="3905250" imgH="1474470" progId="ISISServer">
                  <p:embed/>
                </p:oleObj>
              </mc:Choice>
              <mc:Fallback>
                <p:oleObj name="ISIS/Draw Sketch" r:id="rId3" imgW="3905250" imgH="1474470" progId="ISISServer">
                  <p:embed/>
                  <p:pic>
                    <p:nvPicPr>
                      <p:cNvPr id="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4835" y="4837393"/>
                        <a:ext cx="4545495" cy="1740828"/>
                      </a:xfrm>
                      <a:prstGeom prst="rect">
                        <a:avLst/>
                      </a:prstGeom>
                      <a:gradFill>
                        <a:gsLst>
                          <a:gs pos="0">
                            <a:schemeClr val="accent1">
                              <a:lumMod val="5000"/>
                              <a:lumOff val="95000"/>
                            </a:schemeClr>
                          </a:gs>
                          <a:gs pos="74000">
                            <a:schemeClr val="accent1">
                              <a:lumMod val="45000"/>
                              <a:lumOff val="55000"/>
                            </a:schemeClr>
                          </a:gs>
                          <a:gs pos="83000">
                            <a:schemeClr val="accent1">
                              <a:lumMod val="45000"/>
                              <a:lumOff val="55000"/>
                            </a:schemeClr>
                          </a:gs>
                          <a:gs pos="100000">
                            <a:schemeClr val="accent1">
                              <a:lumMod val="30000"/>
                              <a:lumOff val="70000"/>
                            </a:schemeClr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82686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Akroleinin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meydana gelmesi olayı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yağların kalitatif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teşhisine yaramaktadır.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Parçalanma sıcaklığı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yağın çeşidine göre farklıdır.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Sığır iç yağı, yemeklik sıvı yağlar ve domuz yağında 250-290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C, tereyağı ve margarinlerde 140-180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C’dir.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Gliserin bileşikleri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akrolein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reaksiyon verdikleri için yağlar diğer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olmayan yağlardan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örneğin mineral yağlardan (parafin) ayırt edilirler.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chemeClr val="accent4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Sıcaklıkla Parçalanması</a:t>
            </a:r>
          </a:p>
        </p:txBody>
      </p:sp>
    </p:spTree>
    <p:extLst>
      <p:ext uri="{BB962C8B-B14F-4D97-AF65-F5344CB8AC3E}">
        <p14:creationId xmlns:p14="http://schemas.microsoft.com/office/powerpoint/2010/main" val="38231736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499256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Spesifik parçalanma sıcaklığı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aşçılar için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öneme sahiptir.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sıcaklık yukarıdaki değerlerin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üzerine çıkmazsa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kızartma ve pişirmede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kaybı çok düşük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tutulabilir.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Bunun için aşçı, kızartmada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kullanılan yağların termostatını uygun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ayarlamak mecburiyetindedir.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chemeClr val="accent4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Sıcaklıkla Parçalanması</a:t>
            </a:r>
          </a:p>
        </p:txBody>
      </p:sp>
    </p:spTree>
    <p:extLst>
      <p:ext uri="{BB962C8B-B14F-4D97-AF65-F5344CB8AC3E}">
        <p14:creationId xmlns:p14="http://schemas.microsoft.com/office/powerpoint/2010/main" val="17538135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Ayrıca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yemeğin kalitesini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kızartma yağının seçimi ile de etkileyebilir.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Eğer gıdaların kızartılmasında iyi bir sonuç isteniyorsa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yüksek parçalanma sıcaklığına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sahip yağlar kullanılmalıdır.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Parçalanma sıcaklığı konusu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fırında kızartma 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tekniği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bakımından da önemlidir.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chemeClr val="accent4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Sıcaklıkla Parçalanması</a:t>
            </a:r>
          </a:p>
        </p:txBody>
      </p:sp>
    </p:spTree>
    <p:extLst>
      <p:ext uri="{BB962C8B-B14F-4D97-AF65-F5344CB8AC3E}">
        <p14:creationId xmlns:p14="http://schemas.microsoft.com/office/powerpoint/2010/main" val="1730458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 eaLnBrk="1" hangingPunct="1"/>
            <a:r>
              <a:rPr lang="tr-TR" altLang="en-US">
                <a:cs typeface="Tahoma" panose="020B0604030504040204" pitchFamily="34" charset="0"/>
              </a:rPr>
              <a:t>Lipidler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3.7 Yağ Benzer Maddeler</a:t>
            </a: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3.7.1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Fosfatidler</a:t>
            </a:r>
            <a:endParaRPr lang="tr-TR" altLang="tr-TR" sz="26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3.7.2 Steroller</a:t>
            </a: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3.7.3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Lipkromalar</a:t>
            </a: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 (renk maddeleri)</a:t>
            </a: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3.7.4 Hidrokarbonlar</a:t>
            </a:r>
          </a:p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tr-TR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1024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13" y="1092200"/>
            <a:ext cx="3494087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08118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578768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Kızartma yağlarında oluşan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aldehit ve ketonlar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gibi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ikincil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ürünlerinin, bazı polar bileşikler ve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akroleinin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kanserojenik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mutajenik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etkilerinin olduğuna dair kanıtlar bulunmaktadır.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Aldehitler oldukça reaktif olup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yüksek konsantrasyonları </a:t>
            </a:r>
            <a:r>
              <a:rPr lang="tr-TR" altLang="tr-TR" sz="2800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toksik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etkilere sahiptir.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chemeClr val="accent4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Sıcaklıkla Parçalanması</a:t>
            </a:r>
          </a:p>
        </p:txBody>
      </p:sp>
    </p:spTree>
    <p:extLst>
      <p:ext uri="{BB962C8B-B14F-4D97-AF65-F5344CB8AC3E}">
        <p14:creationId xmlns:p14="http://schemas.microsoft.com/office/powerpoint/2010/main" val="24069781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578768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Alkenal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alkedienaller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gibi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 aldehitler ciddi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toksisiteye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sahiptir.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Bilhassa doymamış aldehitlerin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kızartma sırasında </a:t>
            </a:r>
            <a:r>
              <a:rPr lang="tr-TR" altLang="tr-TR" sz="2800" dirty="0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buharlaşarak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havaya yayılmaları sonucu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solunumla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birlikte bünyeye alınarak </a:t>
            </a: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aşçıların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sağlığı üzerine olumsuz etkiler gösterebilirler.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chemeClr val="accent4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Sıcaklıkla Parçalanması</a:t>
            </a:r>
          </a:p>
        </p:txBody>
      </p:sp>
    </p:spTree>
    <p:extLst>
      <p:ext uri="{BB962C8B-B14F-4D97-AF65-F5344CB8AC3E}">
        <p14:creationId xmlns:p14="http://schemas.microsoft.com/office/powerpoint/2010/main" val="24401842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422010" cy="5213444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 ve yağ benzeri maddeler </a:t>
            </a: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suda çözünmezler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Ancak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kısa zincirli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 </a:t>
            </a:r>
            <a:r>
              <a:rPr lang="tr-TR" altLang="tr-TR" sz="2800" dirty="0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belirli düzeylerde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suda çözünür (suda erime) ve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zincir uzadıkça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 (karbon sayısı 4’ten fazla olanlar)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çözünme yetenekleri azalır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çoğu suda çözünmez.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Örneğin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asetik asit ve </a:t>
            </a:r>
            <a:r>
              <a:rPr lang="tr-TR" altLang="tr-TR" sz="28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bütirik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 su ile her oranda karışır.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Çözünebilirliği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0202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472752"/>
          </a:xfrm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20</a:t>
            </a:r>
            <a:r>
              <a:rPr lang="tr-TR" altLang="tr-TR" sz="30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C’lik suda </a:t>
            </a:r>
            <a:r>
              <a:rPr lang="tr-TR" altLang="tr-TR" sz="30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kaproik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(C6:0)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%0,968, </a:t>
            </a:r>
            <a:r>
              <a:rPr lang="tr-TR" altLang="tr-TR" sz="30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kaprilik</a:t>
            </a:r>
            <a:r>
              <a:rPr lang="tr-TR" altLang="tr-TR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(C8:0)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%0,068, </a:t>
            </a:r>
            <a:r>
              <a:rPr lang="tr-TR" altLang="tr-TR" sz="3000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kaprik</a:t>
            </a:r>
            <a:r>
              <a:rPr lang="tr-TR" altLang="tr-TR" sz="30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(C10:0)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%0,015 oranında çözünür.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asitlerinin</a:t>
            </a:r>
            <a:r>
              <a:rPr lang="tr-TR" altLang="tr-TR" sz="30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000" i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cis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30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konfigürasyonlarında oluşan fiziksel özelliklerdeki farklılıklar sebebiyle </a:t>
            </a:r>
            <a:r>
              <a:rPr lang="tr-TR" altLang="tr-TR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çözücü içinde çözünmelerinde de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farklılık ortaya çıkar.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durumda </a:t>
            </a:r>
            <a:r>
              <a:rPr lang="tr-TR" altLang="tr-TR" sz="3000" i="1" dirty="0" err="1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cis</a:t>
            </a:r>
            <a:r>
              <a:rPr lang="tr-TR" altLang="tr-TR" sz="30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form yağ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çözücülerinde</a:t>
            </a:r>
            <a:r>
              <a:rPr lang="tr-TR" altLang="tr-TR" sz="30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0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daha kolay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çözünür. </a:t>
            </a:r>
            <a:endParaRPr lang="tr-TR" altLang="tr-TR" sz="3000" dirty="0">
              <a:solidFill>
                <a:schemeClr val="tx1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Çözünebilirliği</a:t>
            </a:r>
          </a:p>
        </p:txBody>
      </p:sp>
    </p:spTree>
    <p:extLst>
      <p:ext uri="{BB962C8B-B14F-4D97-AF65-F5344CB8AC3E}">
        <p14:creationId xmlns:p14="http://schemas.microsoft.com/office/powerpoint/2010/main" val="18661974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28049"/>
            <a:ext cx="8802174" cy="5650172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Suda çözünmeyen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yüksek karbon sayılı yağ asitleri alifatik zinciri ile suyun yüzeyinde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tek molekül boyunda kalınlığı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olan zarlar oluştururlar,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karboksil grubu ise su tarafından çekilir.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Sudan daha düşük özgül ağırlığa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(&lt;1) sahip olan yağ, daima sulu bir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çözeltinin üzerinde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(örneğin sütün kaymağında olduğu gibi) yüzer</a:t>
            </a:r>
            <a:r>
              <a:rPr lang="en-US" altLang="tr-TR" sz="2600" dirty="0">
                <a:solidFill>
                  <a:schemeClr val="tx1"/>
                </a:solidFill>
              </a:rPr>
              <a:t>.</a:t>
            </a:r>
            <a:endParaRPr lang="tr-TR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Çözünebilirliği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002" y="3061252"/>
            <a:ext cx="2712493" cy="361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6490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28049"/>
            <a:ext cx="8802174" cy="5650172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alkolde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pek az, fakat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hidrofobik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nonpolar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apolar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organik çözücülerde 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eter, kloroform, benzen, </a:t>
            </a: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triklormetan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karbontetraklorür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vb.) iyi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çözünürler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özelliği yağlı tohum (ayçiçeği, kolza, susam vb.) ve yağlı meyvelerden (zeytin,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palm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vb.)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yağın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ekstraksiyonunda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uygulama alanı bulmaktadır.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Çözünebilirliği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002" y="1298712"/>
            <a:ext cx="2534700" cy="192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057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Ayrıca yağlar da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çözücü maddelerdir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Bazı vitaminler (A, D, E, K), steroller, antioksidanlar,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doğal renk maddeleri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(anotta,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ksantofil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yağda çözünürler.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Yağda çözünen maddelerin ekseriyeti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lipoidler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(yağ benzeri)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grubuna girmektedir.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Çözünebilirliği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7194" y="4687642"/>
            <a:ext cx="3621206" cy="202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88027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827594"/>
          </a:xfrm>
        </p:spPr>
        <p:txBody>
          <a:bodyPr>
            <a:normAutofit/>
          </a:bodyPr>
          <a:lstStyle/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Sıvı haldeki yağlar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suyun içerisinde kuvvetlice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çalkalandıklarında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küçük damlacıklara ayrılırlar ve su içerisine dağılırlar. 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olay 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emülsiyon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tanımlanır.   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Dolayısıyla yağlar suda çözünmemesine rağmen su ile emülsiyon halinde karışabilir. </a:t>
            </a:r>
            <a:endParaRPr lang="tr-TR" altLang="tr-TR" sz="2800" i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spcBef>
                <a:spcPct val="0"/>
              </a:spcBef>
              <a:buFontTx/>
              <a:buNone/>
            </a:pPr>
            <a:endParaRPr lang="tr-TR" altLang="tr-TR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Çözünebilirliği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893" y="4585252"/>
            <a:ext cx="4080656" cy="18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4697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631778"/>
          </a:xfrm>
        </p:spPr>
        <p:txBody>
          <a:bodyPr>
            <a:normAutofit fontScale="92500" lnSpcReduction="10000"/>
          </a:bodyPr>
          <a:lstStyle/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3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Emülsiyon</a:t>
            </a:r>
            <a:r>
              <a:rPr lang="tr-TR" altLang="tr-TR" sz="30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birbiri ile karışmayan iki ayrı fazdan birinin diğeri içinde </a:t>
            </a:r>
            <a:r>
              <a:rPr lang="tr-TR" altLang="tr-TR" sz="3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heterojen</a:t>
            </a:r>
            <a:r>
              <a:rPr lang="tr-TR" altLang="tr-TR" sz="30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dağılması ile oluşan bir sistemidir. 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Her iki fazın miktar ilişkisine göre farklılık gösterirler; </a:t>
            </a: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30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içinde su </a:t>
            </a:r>
            <a:r>
              <a:rPr lang="tr-TR" altLang="tr-TR" sz="30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(w/o) emülsiyonuna örnek : tereyağı, margarin</a:t>
            </a:r>
            <a:endParaRPr lang="tr-TR" altLang="tr-TR" sz="30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3000" i="1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Su içinde yağ </a:t>
            </a:r>
            <a:r>
              <a:rPr lang="tr-TR" altLang="tr-TR" sz="30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(o/w) emülsiyonuna örnek : süt</a:t>
            </a:r>
          </a:p>
          <a:p>
            <a:pPr algn="just" rtl="0">
              <a:spcBef>
                <a:spcPct val="0"/>
              </a:spcBef>
              <a:buFontTx/>
              <a:buNone/>
            </a:pPr>
            <a:endParaRPr lang="tr-TR" altLang="tr-TR" sz="2800" i="1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spcBef>
                <a:spcPct val="0"/>
              </a:spcBef>
              <a:buFontTx/>
              <a:buNone/>
            </a:pPr>
            <a:endParaRPr lang="tr-TR" altLang="tr-TR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Çözünebilirliği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1391" y="0"/>
            <a:ext cx="3710608" cy="172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816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636525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Emülsiyonu daha </a:t>
            </a: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sabit bir duruma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getirmek mümkün olmakta ve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emülgatör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olarak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isimlendirilen maddelerce bu sağlanmaktadır. </a:t>
            </a:r>
            <a:endParaRPr lang="tr-TR" altLang="tr-TR" sz="2800" i="1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Emülgatörler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yüzey aktif maddeler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da bilinir.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maddelerin en önemli özelliği </a:t>
            </a:r>
            <a:r>
              <a:rPr lang="tr-TR" altLang="tr-TR" sz="2800" i="1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amfilik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(hem yağı hem de suyu seven)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yapıda olmalarıdır.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molekülün bir kısmı </a:t>
            </a:r>
            <a:r>
              <a:rPr lang="tr-TR" altLang="tr-TR" sz="28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hidrofilik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 kısmı da </a:t>
            </a:r>
            <a:r>
              <a:rPr lang="tr-TR" altLang="tr-TR" sz="28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lipofiliktir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Çözünebilirliği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002" y="0"/>
            <a:ext cx="2917998" cy="19129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4002" y="4786310"/>
            <a:ext cx="2917998" cy="2071690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207529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Sınıflandırılması</a:t>
            </a:r>
            <a:endParaRPr lang="tr-TR" altLang="tr-TR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6" name="Picture 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18" t="50000" r="24118" b="14583"/>
          <a:stretch>
            <a:fillRect/>
          </a:stretch>
        </p:blipFill>
        <p:spPr bwMode="auto">
          <a:xfrm>
            <a:off x="677334" y="1461053"/>
            <a:ext cx="10382964" cy="4011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57919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Yağ/su karışımına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emülgatör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madde ilave edildiğinde, bu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emülgatör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madde iki faz arasındaki ara yüzeyde yoğunlaşır, dengede ara yüzeyin serbest enerjisini yani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yüzey gerilimini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azaltır.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şekilde emülsiyon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stabilitesi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sağlanır.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Çözünebilirliği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1165" y="4752386"/>
            <a:ext cx="4449475" cy="182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7182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Gıda sanayiinde çeşitli ürünlerde 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dondurma, margarin, mayonez, sosis, çikolata, fırıncılık ürünleri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vb.) yaygın olarak kullanılırlar.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En önemli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emülgatörler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;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fosfatidler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(örneğin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lesitin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glikolipidler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sorbitan</a:t>
            </a: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esterleri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sodyum </a:t>
            </a: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stearol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laktilat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(SSL),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şeker esterleri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mono ve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digliseridler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bunların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sitrik, tartarik, laktik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 esterleridir.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Çözünebilirliği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1546" y="4240399"/>
            <a:ext cx="2720454" cy="1931440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42585599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Emülgatörler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damlacıkları etrafında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 tabaka teşkil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ederek yağ damlacıklarının tekrar bir araya gelmelerine engel olurlar.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Dış etkilerle (sıcaklık vb.)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emülsiyon bozulabilir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istenmeyen durum değişikliklerine (örneğin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mayonezde faz ayrılması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yol açabilir.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Çözünebilirliği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1546" y="4240399"/>
            <a:ext cx="2720454" cy="1931440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2371019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Yağın yapısını oluşturan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içeriği yağların </a:t>
            </a:r>
            <a:r>
              <a:rPr lang="tr-TR" altLang="tr-TR" sz="28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oda sıcaklığında sıvı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veya</a:t>
            </a:r>
            <a:r>
              <a:rPr lang="tr-TR" altLang="tr-TR" sz="28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 katı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olmaları gibi fiziksel özelliklerini belirleyici en önemli etkenlerdir. </a:t>
            </a:r>
            <a:endParaRPr lang="en-US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Bunun yanı sıra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yağların sıcaklık faktörü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karşısında gösterdikleri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davranışlar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da belirleyici olmaktadır.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endParaRPr lang="tr-TR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  <a:endParaRPr lang="tr-TR" altLang="tr-TR" dirty="0"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625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Asitlerinin Bazı Özellikleri ile Yağların Yapısı Arasındaki İlişki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endParaRPr lang="tr-TR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  <a:endParaRPr lang="tr-TR" altLang="tr-TR" dirty="0"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77332" y="2783639"/>
            <a:ext cx="9676262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FontTx/>
              <a:buNone/>
            </a:pPr>
            <a:r>
              <a:rPr lang="tr-TR" altLang="tr-TR" sz="2000" i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000" i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Fiziksel	        Kısa zincirli		Uzun zincirli 	             Doymamış</a:t>
            </a:r>
            <a:endParaRPr lang="en-US" altLang="tr-TR" sz="2000" i="1" dirty="0"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 eaLnBrk="1" hangingPunct="1">
              <a:spcBef>
                <a:spcPct val="0"/>
              </a:spcBef>
              <a:buFontTx/>
              <a:buNone/>
            </a:pPr>
            <a:r>
              <a:rPr lang="tr-TR" altLang="tr-TR" sz="2000" i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Özellik	                    doymuş yağ asitleri      doymuş yağ asitleri         yağ asitleri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tr-TR" altLang="tr-TR" sz="2000" dirty="0"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Katı yağlar					 </a:t>
            </a:r>
            <a:r>
              <a:rPr lang="en-US" altLang="tr-TR" sz="2000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 </a:t>
            </a:r>
            <a:r>
              <a:rPr lang="tr-TR" altLang="tr-TR" sz="2000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x</a:t>
            </a:r>
          </a:p>
          <a:p>
            <a:pPr algn="just" rtl="0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Yarı sert yağlar		        x		               x		       x</a:t>
            </a:r>
          </a:p>
          <a:p>
            <a:pPr algn="just" rtl="0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 Sıvı yağlar					                	       x</a:t>
            </a:r>
          </a:p>
        </p:txBody>
      </p:sp>
    </p:spTree>
    <p:extLst>
      <p:ext uri="{BB962C8B-B14F-4D97-AF65-F5344CB8AC3E}">
        <p14:creationId xmlns:p14="http://schemas.microsoft.com/office/powerpoint/2010/main" val="2426033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444616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yapılarda değişmeyen unsur veya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ortak bileşen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gliserinden kaynaklanan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gliseril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köküdür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molekül ağırlığının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önemli bir kısmını oluşturan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asidi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köklerinin bitkisel ve hayvansal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ürünlerde çok farklı özelliklerde olması nedeniyle oldukça geniş kapsamlı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molekülü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çeşitliliği ortaya çıkmaktadır.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Yağların Bazı Özellikleri</a:t>
            </a:r>
            <a:endParaRPr lang="tr-TR" altLang="tr-TR" dirty="0"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47389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6119</TotalTime>
  <Words>2743</Words>
  <Application>Microsoft Office PowerPoint</Application>
  <PresentationFormat>Widescreen</PresentationFormat>
  <Paragraphs>339</Paragraphs>
  <Slides>62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1" baseType="lpstr">
      <vt:lpstr>Arial</vt:lpstr>
      <vt:lpstr>Calibri</vt:lpstr>
      <vt:lpstr>Sylfaen</vt:lpstr>
      <vt:lpstr>Tahoma</vt:lpstr>
      <vt:lpstr>Times New Roman</vt:lpstr>
      <vt:lpstr>Trebuchet MS</vt:lpstr>
      <vt:lpstr>Wingdings 3</vt:lpstr>
      <vt:lpstr>Facet</vt:lpstr>
      <vt:lpstr>ISIS/Draw Sketch</vt:lpstr>
      <vt:lpstr>GDM 203 Gıda Kimyası I Lipidler 4</vt:lpstr>
      <vt:lpstr>Lipidler- 1. Hafta</vt:lpstr>
      <vt:lpstr>Lipidler – 2. Hafta ve 3. Hafta</vt:lpstr>
      <vt:lpstr>Lipidler Bu Hafta</vt:lpstr>
      <vt:lpstr>Lipidler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Gıda Kimyası</dc:title>
  <dc:creator>farhan alfin</dc:creator>
  <cp:lastModifiedBy>Farhan Alfin</cp:lastModifiedBy>
  <cp:revision>1091</cp:revision>
  <dcterms:created xsi:type="dcterms:W3CDTF">2015-08-26T18:55:07Z</dcterms:created>
  <dcterms:modified xsi:type="dcterms:W3CDTF">2016-11-21T21:16:34Z</dcterms:modified>
</cp:coreProperties>
</file>