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sldIdLst>
    <p:sldId id="256" r:id="rId2"/>
    <p:sldId id="348" r:id="rId3"/>
    <p:sldId id="349" r:id="rId4"/>
    <p:sldId id="350" r:id="rId5"/>
    <p:sldId id="351" r:id="rId6"/>
    <p:sldId id="306" r:id="rId7"/>
    <p:sldId id="344" r:id="rId8"/>
    <p:sldId id="325" r:id="rId9"/>
    <p:sldId id="345" r:id="rId10"/>
    <p:sldId id="307" r:id="rId11"/>
    <p:sldId id="308" r:id="rId12"/>
    <p:sldId id="309" r:id="rId13"/>
    <p:sldId id="326" r:id="rId14"/>
    <p:sldId id="310" r:id="rId15"/>
    <p:sldId id="346" r:id="rId16"/>
    <p:sldId id="347" r:id="rId17"/>
    <p:sldId id="311" r:id="rId18"/>
    <p:sldId id="327" r:id="rId19"/>
    <p:sldId id="312" r:id="rId20"/>
    <p:sldId id="328" r:id="rId21"/>
    <p:sldId id="330" r:id="rId22"/>
    <p:sldId id="352" r:id="rId23"/>
    <p:sldId id="353" r:id="rId24"/>
    <p:sldId id="331" r:id="rId25"/>
    <p:sldId id="313" r:id="rId26"/>
    <p:sldId id="354" r:id="rId27"/>
    <p:sldId id="332" r:id="rId28"/>
    <p:sldId id="333" r:id="rId29"/>
    <p:sldId id="314" r:id="rId30"/>
    <p:sldId id="355" r:id="rId31"/>
    <p:sldId id="316" r:id="rId32"/>
    <p:sldId id="315" r:id="rId33"/>
    <p:sldId id="317" r:id="rId34"/>
    <p:sldId id="334" r:id="rId35"/>
    <p:sldId id="356" r:id="rId36"/>
    <p:sldId id="318" r:id="rId37"/>
    <p:sldId id="335" r:id="rId38"/>
    <p:sldId id="357" r:id="rId39"/>
    <p:sldId id="319" r:id="rId40"/>
    <p:sldId id="336" r:id="rId41"/>
    <p:sldId id="358" r:id="rId42"/>
    <p:sldId id="337" r:id="rId43"/>
    <p:sldId id="320" r:id="rId44"/>
    <p:sldId id="321" r:id="rId45"/>
    <p:sldId id="322" r:id="rId46"/>
    <p:sldId id="338" r:id="rId47"/>
    <p:sldId id="339" r:id="rId48"/>
    <p:sldId id="323" r:id="rId49"/>
    <p:sldId id="324" r:id="rId50"/>
    <p:sldId id="340" r:id="rId51"/>
    <p:sldId id="359" r:id="rId52"/>
    <p:sldId id="341" r:id="rId53"/>
    <p:sldId id="267" r:id="rId54"/>
  </p:sldIdLst>
  <p:sldSz cx="12192000" cy="6858000"/>
  <p:notesSz cx="6858000" cy="9144000"/>
  <p:defaultTextStyle>
    <a:defPPr>
      <a:defRPr lang="ar-SY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Tahoma" panose="020B060403050404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rhan alfin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0" autoAdjust="0"/>
    <p:restoredTop sz="94660" autoAdjust="0"/>
  </p:normalViewPr>
  <p:slideViewPr>
    <p:cSldViewPr snapToGrid="0">
      <p:cViewPr varScale="1">
        <p:scale>
          <a:sx n="68" d="100"/>
          <a:sy n="68" d="100"/>
        </p:scale>
        <p:origin x="702" y="72"/>
      </p:cViewPr>
      <p:guideLst/>
    </p:cSldViewPr>
  </p:slideViewPr>
  <p:outlineViewPr>
    <p:cViewPr>
      <p:scale>
        <a:sx n="33" d="100"/>
        <a:sy n="33" d="100"/>
      </p:scale>
      <p:origin x="0" y="-184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F033A5-30D9-46D6-8934-B0C43F8E5818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3733478-6CE5-4BBF-81FB-7B3A27BEE8DB}">
      <dgm:prSet phldrT="[Text]"/>
      <dgm:spPr/>
      <dgm:t>
        <a:bodyPr/>
        <a:lstStyle/>
        <a:p>
          <a:r>
            <a:rPr lang="tr-TR" dirty="0" err="1"/>
            <a:t>İzomerizm</a:t>
          </a:r>
          <a:endParaRPr lang="en-US" dirty="0"/>
        </a:p>
      </dgm:t>
    </dgm:pt>
    <dgm:pt modelId="{DE017594-45BE-4F66-B376-57CE91F235C9}" type="parTrans" cxnId="{7DA8DE0E-6C41-4128-953B-460E152B3FB7}">
      <dgm:prSet/>
      <dgm:spPr/>
      <dgm:t>
        <a:bodyPr/>
        <a:lstStyle/>
        <a:p>
          <a:endParaRPr lang="en-US"/>
        </a:p>
      </dgm:t>
    </dgm:pt>
    <dgm:pt modelId="{420B8C97-DC8B-4768-BA1F-2E2C4D0B2F36}" type="sibTrans" cxnId="{7DA8DE0E-6C41-4128-953B-460E152B3FB7}">
      <dgm:prSet/>
      <dgm:spPr/>
      <dgm:t>
        <a:bodyPr/>
        <a:lstStyle/>
        <a:p>
          <a:endParaRPr lang="en-US"/>
        </a:p>
      </dgm:t>
    </dgm:pt>
    <dgm:pt modelId="{35552E5C-0876-45AB-A959-4F1158260658}">
      <dgm:prSet phldrT="[Text]"/>
      <dgm:spPr/>
      <dgm:t>
        <a:bodyPr/>
        <a:lstStyle/>
        <a:p>
          <a:r>
            <a:rPr lang="tr-TR" dirty="0"/>
            <a:t>Pozisyon (Yerel)</a:t>
          </a:r>
          <a:endParaRPr lang="en-US" dirty="0"/>
        </a:p>
      </dgm:t>
    </dgm:pt>
    <dgm:pt modelId="{E3D9DE50-4F3D-4F4B-9D3C-E997CED24F68}" type="parTrans" cxnId="{1DB23477-791E-444B-A502-6DB56484D8A5}">
      <dgm:prSet/>
      <dgm:spPr/>
      <dgm:t>
        <a:bodyPr/>
        <a:lstStyle/>
        <a:p>
          <a:endParaRPr lang="en-US"/>
        </a:p>
      </dgm:t>
    </dgm:pt>
    <dgm:pt modelId="{A0103CF1-75CE-45E6-B927-096B9CDB4F2D}" type="sibTrans" cxnId="{1DB23477-791E-444B-A502-6DB56484D8A5}">
      <dgm:prSet/>
      <dgm:spPr/>
      <dgm:t>
        <a:bodyPr/>
        <a:lstStyle/>
        <a:p>
          <a:endParaRPr lang="en-US"/>
        </a:p>
      </dgm:t>
    </dgm:pt>
    <dgm:pt modelId="{754E37C4-3C5B-499F-86BA-A545F21C2DE7}">
      <dgm:prSet phldrT="[Text]"/>
      <dgm:spPr/>
      <dgm:t>
        <a:bodyPr/>
        <a:lstStyle/>
        <a:p>
          <a:r>
            <a:rPr lang="tr-TR" dirty="0"/>
            <a:t>Geometrik (Uzay)</a:t>
          </a:r>
          <a:endParaRPr lang="en-US" dirty="0"/>
        </a:p>
      </dgm:t>
    </dgm:pt>
    <dgm:pt modelId="{19FAEDCA-6FC0-46D1-8A76-6CE20683D5FF}" type="parTrans" cxnId="{C8B47279-C05F-4515-B213-5AE43E9F71BB}">
      <dgm:prSet/>
      <dgm:spPr/>
      <dgm:t>
        <a:bodyPr/>
        <a:lstStyle/>
        <a:p>
          <a:endParaRPr lang="en-US"/>
        </a:p>
      </dgm:t>
    </dgm:pt>
    <dgm:pt modelId="{D44B67DC-1FF4-4A25-B553-3B668D909231}" type="sibTrans" cxnId="{C8B47279-C05F-4515-B213-5AE43E9F71BB}">
      <dgm:prSet/>
      <dgm:spPr/>
      <dgm:t>
        <a:bodyPr/>
        <a:lstStyle/>
        <a:p>
          <a:endParaRPr lang="en-US"/>
        </a:p>
      </dgm:t>
    </dgm:pt>
    <dgm:pt modelId="{45188C99-8250-40B6-8F23-E072CBF95121}" type="pres">
      <dgm:prSet presAssocID="{69F033A5-30D9-46D6-8934-B0C43F8E58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8428539-F612-432A-BB0B-CF5C35C7003C}" type="pres">
      <dgm:prSet presAssocID="{23733478-6CE5-4BBF-81FB-7B3A27BEE8DB}" presName="hierRoot1" presStyleCnt="0">
        <dgm:presLayoutVars>
          <dgm:hierBranch val="init"/>
        </dgm:presLayoutVars>
      </dgm:prSet>
      <dgm:spPr/>
    </dgm:pt>
    <dgm:pt modelId="{488DEA4C-26E3-4A5E-942E-FDA9029E9D4D}" type="pres">
      <dgm:prSet presAssocID="{23733478-6CE5-4BBF-81FB-7B3A27BEE8DB}" presName="rootComposite1" presStyleCnt="0"/>
      <dgm:spPr/>
    </dgm:pt>
    <dgm:pt modelId="{44A5D157-1230-4734-9028-A43CAC5D7C4B}" type="pres">
      <dgm:prSet presAssocID="{23733478-6CE5-4BBF-81FB-7B3A27BEE8DB}" presName="rootText1" presStyleLbl="node0" presStyleIdx="0" presStyleCnt="1" custScaleX="117268">
        <dgm:presLayoutVars>
          <dgm:chPref val="3"/>
        </dgm:presLayoutVars>
      </dgm:prSet>
      <dgm:spPr/>
    </dgm:pt>
    <dgm:pt modelId="{26960183-B54D-40E6-A790-653726A682A8}" type="pres">
      <dgm:prSet presAssocID="{23733478-6CE5-4BBF-81FB-7B3A27BEE8DB}" presName="rootConnector1" presStyleLbl="node1" presStyleIdx="0" presStyleCnt="0"/>
      <dgm:spPr/>
    </dgm:pt>
    <dgm:pt modelId="{3DE6EE56-6A5E-4C96-9D79-BC73D14A91D7}" type="pres">
      <dgm:prSet presAssocID="{23733478-6CE5-4BBF-81FB-7B3A27BEE8DB}" presName="hierChild2" presStyleCnt="0"/>
      <dgm:spPr/>
    </dgm:pt>
    <dgm:pt modelId="{B0F536A1-9A46-4B6A-BF28-17AB5416E1AB}" type="pres">
      <dgm:prSet presAssocID="{E3D9DE50-4F3D-4F4B-9D3C-E997CED24F68}" presName="Name37" presStyleLbl="parChTrans1D2" presStyleIdx="0" presStyleCnt="2"/>
      <dgm:spPr/>
    </dgm:pt>
    <dgm:pt modelId="{8D040215-90A5-43CB-AA48-178A2ADDB0E8}" type="pres">
      <dgm:prSet presAssocID="{35552E5C-0876-45AB-A959-4F1158260658}" presName="hierRoot2" presStyleCnt="0">
        <dgm:presLayoutVars>
          <dgm:hierBranch val="init"/>
        </dgm:presLayoutVars>
      </dgm:prSet>
      <dgm:spPr/>
    </dgm:pt>
    <dgm:pt modelId="{30F8FBE4-2C9C-4486-BF44-D77EFADE3967}" type="pres">
      <dgm:prSet presAssocID="{35552E5C-0876-45AB-A959-4F1158260658}" presName="rootComposite" presStyleCnt="0"/>
      <dgm:spPr/>
    </dgm:pt>
    <dgm:pt modelId="{796A11EE-88C7-48D2-B693-CB1B359EE240}" type="pres">
      <dgm:prSet presAssocID="{35552E5C-0876-45AB-A959-4F1158260658}" presName="rootText" presStyleLbl="node2" presStyleIdx="0" presStyleCnt="2">
        <dgm:presLayoutVars>
          <dgm:chPref val="3"/>
        </dgm:presLayoutVars>
      </dgm:prSet>
      <dgm:spPr/>
    </dgm:pt>
    <dgm:pt modelId="{E46E26A3-699D-49AE-9498-E618E6790F8B}" type="pres">
      <dgm:prSet presAssocID="{35552E5C-0876-45AB-A959-4F1158260658}" presName="rootConnector" presStyleLbl="node2" presStyleIdx="0" presStyleCnt="2"/>
      <dgm:spPr/>
    </dgm:pt>
    <dgm:pt modelId="{8FA8494A-0A4B-41A5-B660-1D2EBFC9B7C9}" type="pres">
      <dgm:prSet presAssocID="{35552E5C-0876-45AB-A959-4F1158260658}" presName="hierChild4" presStyleCnt="0"/>
      <dgm:spPr/>
    </dgm:pt>
    <dgm:pt modelId="{39D54D9D-3D07-43A5-BFF6-8CD906320525}" type="pres">
      <dgm:prSet presAssocID="{35552E5C-0876-45AB-A959-4F1158260658}" presName="hierChild5" presStyleCnt="0"/>
      <dgm:spPr/>
    </dgm:pt>
    <dgm:pt modelId="{CBF804A5-FDA8-4AD0-9560-2FCA21C2720F}" type="pres">
      <dgm:prSet presAssocID="{19FAEDCA-6FC0-46D1-8A76-6CE20683D5FF}" presName="Name37" presStyleLbl="parChTrans1D2" presStyleIdx="1" presStyleCnt="2"/>
      <dgm:spPr/>
    </dgm:pt>
    <dgm:pt modelId="{01350792-8A6B-43EC-81E1-52CD07B956F3}" type="pres">
      <dgm:prSet presAssocID="{754E37C4-3C5B-499F-86BA-A545F21C2DE7}" presName="hierRoot2" presStyleCnt="0">
        <dgm:presLayoutVars>
          <dgm:hierBranch val="init"/>
        </dgm:presLayoutVars>
      </dgm:prSet>
      <dgm:spPr/>
    </dgm:pt>
    <dgm:pt modelId="{478D5D11-6176-48B8-A0A4-D4D74162180E}" type="pres">
      <dgm:prSet presAssocID="{754E37C4-3C5B-499F-86BA-A545F21C2DE7}" presName="rootComposite" presStyleCnt="0"/>
      <dgm:spPr/>
    </dgm:pt>
    <dgm:pt modelId="{BC9EF150-AE38-4C03-B405-D53153F1543E}" type="pres">
      <dgm:prSet presAssocID="{754E37C4-3C5B-499F-86BA-A545F21C2DE7}" presName="rootText" presStyleLbl="node2" presStyleIdx="1" presStyleCnt="2">
        <dgm:presLayoutVars>
          <dgm:chPref val="3"/>
        </dgm:presLayoutVars>
      </dgm:prSet>
      <dgm:spPr/>
    </dgm:pt>
    <dgm:pt modelId="{3385E8B3-7A1A-4293-A73A-37F049045470}" type="pres">
      <dgm:prSet presAssocID="{754E37C4-3C5B-499F-86BA-A545F21C2DE7}" presName="rootConnector" presStyleLbl="node2" presStyleIdx="1" presStyleCnt="2"/>
      <dgm:spPr/>
    </dgm:pt>
    <dgm:pt modelId="{5C8C4785-B9E8-45E1-AF1B-245FD5D7787D}" type="pres">
      <dgm:prSet presAssocID="{754E37C4-3C5B-499F-86BA-A545F21C2DE7}" presName="hierChild4" presStyleCnt="0"/>
      <dgm:spPr/>
    </dgm:pt>
    <dgm:pt modelId="{C9BE9C6F-1728-4B41-8620-AA62F28C9464}" type="pres">
      <dgm:prSet presAssocID="{754E37C4-3C5B-499F-86BA-A545F21C2DE7}" presName="hierChild5" presStyleCnt="0"/>
      <dgm:spPr/>
    </dgm:pt>
    <dgm:pt modelId="{83E612F4-B5B2-4D50-A36F-204EB9364289}" type="pres">
      <dgm:prSet presAssocID="{23733478-6CE5-4BBF-81FB-7B3A27BEE8DB}" presName="hierChild3" presStyleCnt="0"/>
      <dgm:spPr/>
    </dgm:pt>
  </dgm:ptLst>
  <dgm:cxnLst>
    <dgm:cxn modelId="{C8B47279-C05F-4515-B213-5AE43E9F71BB}" srcId="{23733478-6CE5-4BBF-81FB-7B3A27BEE8DB}" destId="{754E37C4-3C5B-499F-86BA-A545F21C2DE7}" srcOrd="1" destOrd="0" parTransId="{19FAEDCA-6FC0-46D1-8A76-6CE20683D5FF}" sibTransId="{D44B67DC-1FF4-4A25-B553-3B668D909231}"/>
    <dgm:cxn modelId="{51B5550C-BB0B-47EB-8625-D24B6ADEB6A9}" type="presOf" srcId="{754E37C4-3C5B-499F-86BA-A545F21C2DE7}" destId="{3385E8B3-7A1A-4293-A73A-37F049045470}" srcOrd="1" destOrd="0" presId="urn:microsoft.com/office/officeart/2005/8/layout/orgChart1"/>
    <dgm:cxn modelId="{6AEED6F7-0B3C-40C6-B62E-E5575E4AC479}" type="presOf" srcId="{23733478-6CE5-4BBF-81FB-7B3A27BEE8DB}" destId="{26960183-B54D-40E6-A790-653726A682A8}" srcOrd="1" destOrd="0" presId="urn:microsoft.com/office/officeart/2005/8/layout/orgChart1"/>
    <dgm:cxn modelId="{CEFDF263-78F5-4262-A103-24C2D9F77142}" type="presOf" srcId="{35552E5C-0876-45AB-A959-4F1158260658}" destId="{796A11EE-88C7-48D2-B693-CB1B359EE240}" srcOrd="0" destOrd="0" presId="urn:microsoft.com/office/officeart/2005/8/layout/orgChart1"/>
    <dgm:cxn modelId="{7DA8DE0E-6C41-4128-953B-460E152B3FB7}" srcId="{69F033A5-30D9-46D6-8934-B0C43F8E5818}" destId="{23733478-6CE5-4BBF-81FB-7B3A27BEE8DB}" srcOrd="0" destOrd="0" parTransId="{DE017594-45BE-4F66-B376-57CE91F235C9}" sibTransId="{420B8C97-DC8B-4768-BA1F-2E2C4D0B2F36}"/>
    <dgm:cxn modelId="{BB5F5C9D-20EF-49A0-A786-7CBD135C4823}" type="presOf" srcId="{19FAEDCA-6FC0-46D1-8A76-6CE20683D5FF}" destId="{CBF804A5-FDA8-4AD0-9560-2FCA21C2720F}" srcOrd="0" destOrd="0" presId="urn:microsoft.com/office/officeart/2005/8/layout/orgChart1"/>
    <dgm:cxn modelId="{1DB23477-791E-444B-A502-6DB56484D8A5}" srcId="{23733478-6CE5-4BBF-81FB-7B3A27BEE8DB}" destId="{35552E5C-0876-45AB-A959-4F1158260658}" srcOrd="0" destOrd="0" parTransId="{E3D9DE50-4F3D-4F4B-9D3C-E997CED24F68}" sibTransId="{A0103CF1-75CE-45E6-B927-096B9CDB4F2D}"/>
    <dgm:cxn modelId="{511A87C3-FB60-47EB-8917-916B29A28005}" type="presOf" srcId="{23733478-6CE5-4BBF-81FB-7B3A27BEE8DB}" destId="{44A5D157-1230-4734-9028-A43CAC5D7C4B}" srcOrd="0" destOrd="0" presId="urn:microsoft.com/office/officeart/2005/8/layout/orgChart1"/>
    <dgm:cxn modelId="{EE85FC8C-C06D-4837-98EC-DA3B93F78064}" type="presOf" srcId="{69F033A5-30D9-46D6-8934-B0C43F8E5818}" destId="{45188C99-8250-40B6-8F23-E072CBF95121}" srcOrd="0" destOrd="0" presId="urn:microsoft.com/office/officeart/2005/8/layout/orgChart1"/>
    <dgm:cxn modelId="{BE1AC49F-2934-48A5-BAA2-D055656F59F8}" type="presOf" srcId="{754E37C4-3C5B-499F-86BA-A545F21C2DE7}" destId="{BC9EF150-AE38-4C03-B405-D53153F1543E}" srcOrd="0" destOrd="0" presId="urn:microsoft.com/office/officeart/2005/8/layout/orgChart1"/>
    <dgm:cxn modelId="{0F6A2AF1-7C01-4386-AE7B-53211DAA7DB9}" type="presOf" srcId="{E3D9DE50-4F3D-4F4B-9D3C-E997CED24F68}" destId="{B0F536A1-9A46-4B6A-BF28-17AB5416E1AB}" srcOrd="0" destOrd="0" presId="urn:microsoft.com/office/officeart/2005/8/layout/orgChart1"/>
    <dgm:cxn modelId="{F6E8D6DC-5228-45C1-91D0-8ED1D29EC518}" type="presOf" srcId="{35552E5C-0876-45AB-A959-4F1158260658}" destId="{E46E26A3-699D-49AE-9498-E618E6790F8B}" srcOrd="1" destOrd="0" presId="urn:microsoft.com/office/officeart/2005/8/layout/orgChart1"/>
    <dgm:cxn modelId="{F111B130-270D-4685-AD58-2317AFF3DFA3}" type="presParOf" srcId="{45188C99-8250-40B6-8F23-E072CBF95121}" destId="{18428539-F612-432A-BB0B-CF5C35C7003C}" srcOrd="0" destOrd="0" presId="urn:microsoft.com/office/officeart/2005/8/layout/orgChart1"/>
    <dgm:cxn modelId="{10761343-A528-4F70-88BD-B0A9DA34D1FE}" type="presParOf" srcId="{18428539-F612-432A-BB0B-CF5C35C7003C}" destId="{488DEA4C-26E3-4A5E-942E-FDA9029E9D4D}" srcOrd="0" destOrd="0" presId="urn:microsoft.com/office/officeart/2005/8/layout/orgChart1"/>
    <dgm:cxn modelId="{9C012DEC-A87B-4AF4-8B08-F4C0373D5655}" type="presParOf" srcId="{488DEA4C-26E3-4A5E-942E-FDA9029E9D4D}" destId="{44A5D157-1230-4734-9028-A43CAC5D7C4B}" srcOrd="0" destOrd="0" presId="urn:microsoft.com/office/officeart/2005/8/layout/orgChart1"/>
    <dgm:cxn modelId="{245786CA-B7FB-4B55-BC6C-A33D55BE4343}" type="presParOf" srcId="{488DEA4C-26E3-4A5E-942E-FDA9029E9D4D}" destId="{26960183-B54D-40E6-A790-653726A682A8}" srcOrd="1" destOrd="0" presId="urn:microsoft.com/office/officeart/2005/8/layout/orgChart1"/>
    <dgm:cxn modelId="{26600BD3-8A61-4C96-A760-56B1CC8E1CC5}" type="presParOf" srcId="{18428539-F612-432A-BB0B-CF5C35C7003C}" destId="{3DE6EE56-6A5E-4C96-9D79-BC73D14A91D7}" srcOrd="1" destOrd="0" presId="urn:microsoft.com/office/officeart/2005/8/layout/orgChart1"/>
    <dgm:cxn modelId="{F588B049-83B7-403D-BB0A-38CF082804AC}" type="presParOf" srcId="{3DE6EE56-6A5E-4C96-9D79-BC73D14A91D7}" destId="{B0F536A1-9A46-4B6A-BF28-17AB5416E1AB}" srcOrd="0" destOrd="0" presId="urn:microsoft.com/office/officeart/2005/8/layout/orgChart1"/>
    <dgm:cxn modelId="{16E354B3-81BD-4EF1-BB3C-131B5005B13F}" type="presParOf" srcId="{3DE6EE56-6A5E-4C96-9D79-BC73D14A91D7}" destId="{8D040215-90A5-43CB-AA48-178A2ADDB0E8}" srcOrd="1" destOrd="0" presId="urn:microsoft.com/office/officeart/2005/8/layout/orgChart1"/>
    <dgm:cxn modelId="{76D9FC7D-EF83-477D-AB2D-D19BDDC8960F}" type="presParOf" srcId="{8D040215-90A5-43CB-AA48-178A2ADDB0E8}" destId="{30F8FBE4-2C9C-4486-BF44-D77EFADE3967}" srcOrd="0" destOrd="0" presId="urn:microsoft.com/office/officeart/2005/8/layout/orgChart1"/>
    <dgm:cxn modelId="{48BE86C6-530C-453E-96D1-BCBF1F3E2935}" type="presParOf" srcId="{30F8FBE4-2C9C-4486-BF44-D77EFADE3967}" destId="{796A11EE-88C7-48D2-B693-CB1B359EE240}" srcOrd="0" destOrd="0" presId="urn:microsoft.com/office/officeart/2005/8/layout/orgChart1"/>
    <dgm:cxn modelId="{B37155A3-6FD4-4E1B-BAD3-1E8D83587DDF}" type="presParOf" srcId="{30F8FBE4-2C9C-4486-BF44-D77EFADE3967}" destId="{E46E26A3-699D-49AE-9498-E618E6790F8B}" srcOrd="1" destOrd="0" presId="urn:microsoft.com/office/officeart/2005/8/layout/orgChart1"/>
    <dgm:cxn modelId="{2F7E0F99-BE18-4F0E-B6DA-EDE3131D82F7}" type="presParOf" srcId="{8D040215-90A5-43CB-AA48-178A2ADDB0E8}" destId="{8FA8494A-0A4B-41A5-B660-1D2EBFC9B7C9}" srcOrd="1" destOrd="0" presId="urn:microsoft.com/office/officeart/2005/8/layout/orgChart1"/>
    <dgm:cxn modelId="{28176DE9-57E7-456B-AFC1-4C8F75121F77}" type="presParOf" srcId="{8D040215-90A5-43CB-AA48-178A2ADDB0E8}" destId="{39D54D9D-3D07-43A5-BFF6-8CD906320525}" srcOrd="2" destOrd="0" presId="urn:microsoft.com/office/officeart/2005/8/layout/orgChart1"/>
    <dgm:cxn modelId="{7C9B4C68-D5D3-46FA-BC37-343853ED906C}" type="presParOf" srcId="{3DE6EE56-6A5E-4C96-9D79-BC73D14A91D7}" destId="{CBF804A5-FDA8-4AD0-9560-2FCA21C2720F}" srcOrd="2" destOrd="0" presId="urn:microsoft.com/office/officeart/2005/8/layout/orgChart1"/>
    <dgm:cxn modelId="{C2CEB976-34DE-483B-91A8-B90E4A1AA6E7}" type="presParOf" srcId="{3DE6EE56-6A5E-4C96-9D79-BC73D14A91D7}" destId="{01350792-8A6B-43EC-81E1-52CD07B956F3}" srcOrd="3" destOrd="0" presId="urn:microsoft.com/office/officeart/2005/8/layout/orgChart1"/>
    <dgm:cxn modelId="{B62A1B38-12D8-44A0-A876-A7B9EF81E9EC}" type="presParOf" srcId="{01350792-8A6B-43EC-81E1-52CD07B956F3}" destId="{478D5D11-6176-48B8-A0A4-D4D74162180E}" srcOrd="0" destOrd="0" presId="urn:microsoft.com/office/officeart/2005/8/layout/orgChart1"/>
    <dgm:cxn modelId="{F431D17B-0092-4B73-BBCE-5E44368C9B27}" type="presParOf" srcId="{478D5D11-6176-48B8-A0A4-D4D74162180E}" destId="{BC9EF150-AE38-4C03-B405-D53153F1543E}" srcOrd="0" destOrd="0" presId="urn:microsoft.com/office/officeart/2005/8/layout/orgChart1"/>
    <dgm:cxn modelId="{E547C78F-FD4A-467A-8267-0A18A42384ED}" type="presParOf" srcId="{478D5D11-6176-48B8-A0A4-D4D74162180E}" destId="{3385E8B3-7A1A-4293-A73A-37F049045470}" srcOrd="1" destOrd="0" presId="urn:microsoft.com/office/officeart/2005/8/layout/orgChart1"/>
    <dgm:cxn modelId="{1832778A-D4C4-4E5C-9562-02BD5682A8BA}" type="presParOf" srcId="{01350792-8A6B-43EC-81E1-52CD07B956F3}" destId="{5C8C4785-B9E8-45E1-AF1B-245FD5D7787D}" srcOrd="1" destOrd="0" presId="urn:microsoft.com/office/officeart/2005/8/layout/orgChart1"/>
    <dgm:cxn modelId="{6CE97D1C-C850-458C-9EE9-BD622F46A40C}" type="presParOf" srcId="{01350792-8A6B-43EC-81E1-52CD07B956F3}" destId="{C9BE9C6F-1728-4B41-8620-AA62F28C9464}" srcOrd="2" destOrd="0" presId="urn:microsoft.com/office/officeart/2005/8/layout/orgChart1"/>
    <dgm:cxn modelId="{AB41C19E-CBB2-4131-9628-EEB0BAAD6683}" type="presParOf" srcId="{18428539-F612-432A-BB0B-CF5C35C7003C}" destId="{83E612F4-B5B2-4D50-A36F-204EB936428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F804A5-FDA8-4AD0-9560-2FCA21C2720F}">
      <dsp:nvSpPr>
        <dsp:cNvPr id="0" name=""/>
        <dsp:cNvSpPr/>
      </dsp:nvSpPr>
      <dsp:spPr>
        <a:xfrm>
          <a:off x="3474501" y="1082664"/>
          <a:ext cx="1309946" cy="4546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346"/>
              </a:lnTo>
              <a:lnTo>
                <a:pt x="1309946" y="227346"/>
              </a:lnTo>
              <a:lnTo>
                <a:pt x="1309946" y="45469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F536A1-9A46-4B6A-BF28-17AB5416E1AB}">
      <dsp:nvSpPr>
        <dsp:cNvPr id="0" name=""/>
        <dsp:cNvSpPr/>
      </dsp:nvSpPr>
      <dsp:spPr>
        <a:xfrm>
          <a:off x="2164554" y="1082664"/>
          <a:ext cx="1309946" cy="454692"/>
        </a:xfrm>
        <a:custGeom>
          <a:avLst/>
          <a:gdLst/>
          <a:ahLst/>
          <a:cxnLst/>
          <a:rect l="0" t="0" r="0" b="0"/>
          <a:pathLst>
            <a:path>
              <a:moveTo>
                <a:pt x="1309946" y="0"/>
              </a:moveTo>
              <a:lnTo>
                <a:pt x="1309946" y="227346"/>
              </a:lnTo>
              <a:lnTo>
                <a:pt x="0" y="227346"/>
              </a:lnTo>
              <a:lnTo>
                <a:pt x="0" y="45469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A5D157-1230-4734-9028-A43CAC5D7C4B}">
      <dsp:nvSpPr>
        <dsp:cNvPr id="0" name=""/>
        <dsp:cNvSpPr/>
      </dsp:nvSpPr>
      <dsp:spPr>
        <a:xfrm>
          <a:off x="2204956" y="64"/>
          <a:ext cx="2539088" cy="1082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 err="1"/>
            <a:t>İzomerizm</a:t>
          </a:r>
          <a:endParaRPr lang="en-US" sz="3500" kern="1200" dirty="0"/>
        </a:p>
      </dsp:txBody>
      <dsp:txXfrm>
        <a:off x="2204956" y="64"/>
        <a:ext cx="2539088" cy="1082600"/>
      </dsp:txXfrm>
    </dsp:sp>
    <dsp:sp modelId="{796A11EE-88C7-48D2-B693-CB1B359EE240}">
      <dsp:nvSpPr>
        <dsp:cNvPr id="0" name=""/>
        <dsp:cNvSpPr/>
      </dsp:nvSpPr>
      <dsp:spPr>
        <a:xfrm>
          <a:off x="1081953" y="1537357"/>
          <a:ext cx="2165201" cy="10826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Pozisyon (Yerel)</a:t>
          </a:r>
          <a:endParaRPr lang="en-US" sz="3500" kern="1200" dirty="0"/>
        </a:p>
      </dsp:txBody>
      <dsp:txXfrm>
        <a:off x="1081953" y="1537357"/>
        <a:ext cx="2165201" cy="1082600"/>
      </dsp:txXfrm>
    </dsp:sp>
    <dsp:sp modelId="{BC9EF150-AE38-4C03-B405-D53153F1543E}">
      <dsp:nvSpPr>
        <dsp:cNvPr id="0" name=""/>
        <dsp:cNvSpPr/>
      </dsp:nvSpPr>
      <dsp:spPr>
        <a:xfrm>
          <a:off x="3701847" y="1537357"/>
          <a:ext cx="2165201" cy="10826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Geometrik (Uzay)</a:t>
          </a:r>
          <a:endParaRPr lang="en-US" sz="3500" kern="1200" dirty="0"/>
        </a:p>
      </dsp:txBody>
      <dsp:txXfrm>
        <a:off x="3701847" y="1537357"/>
        <a:ext cx="2165201" cy="1082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6145613-A35C-43F1-9811-119CA508DBA4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Y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81FA941-815A-40ED-A6E8-4D5B8D50FD66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8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149CF-64ED-4327-B303-125176DFC829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3A2F3-0542-4F6E-BE52-272FB9F24F82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71532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2EE88-EF94-4635-9A39-4B24BC5E204A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B1616-13AD-4F38-BC46-1410C6A5B7E3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45231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  <a:endParaRPr lang="en-US" altLang="en-US">
              <a:solidFill>
                <a:srgbClr val="C0E474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BE8B9-B2DC-41A3-9F42-9249265AC6FD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EE0EF-E1F1-419F-AC7E-2873DB381B93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25392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1FFE8-2E5E-4069-9E82-0603A7CB896A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20622-9A3D-4C0F-95B2-856114C48FA4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734709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41332-0EF8-4393-ABD4-C427E3D15B44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EC130-5087-4F65-98F0-3D3FA81803FA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57560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0FAFE-23DE-4CC0-AAAE-C4F5196F029E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6E136-096F-47FF-BA80-6A8999F00740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117190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33493-ACC0-4B42-AFB2-E8927714F6FC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71438-6E3E-4686-96F9-1F616BCE9D11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38691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D6016-DEC3-4828-80FD-8F2BA77231D0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8DECE-CB27-44E7-8A91-D069B0BBEB6F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20254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EE8C1-85EE-4ABE-837A-E6A5833C8B64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24182-79CF-4C70-9721-7994440F67B4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88888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F404F-84F6-4E03-AB38-5F7D4E5AC04F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82E62-6155-4ED1-B7AA-4BD3D0610B31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67849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2FAD9-034E-46EF-B169-D44B8552DA1F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10BFF-842C-4CD0-BDDF-F6DB6F18BC99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20367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BCB40-EABB-40C7-8A1E-3C2E7D845FD5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85B67-718B-4E28-B9D2-8EEBC02E5135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68803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E5960-3875-4508-ABDB-43901AD557E4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F4E39-2394-4BD8-9AA5-7FBFCE9FA012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638348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43F17-968A-4197-A12E-4A64BAD1A7FA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67CBF-98EF-4984-9025-023413B30B89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79443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1ECA2-820D-4754-9E3A-FD95DA5AA849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67118-EA5A-485C-869C-4525852F904A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633190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EFEB8-8AB8-494E-9915-01E65C94A108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05DD0-FA3D-4206-868A-8ACFBB9E4A7B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29723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C394B1-8C7E-4F0A-8447-53F29DCAC396}" type="datetimeFigureOut">
              <a:rPr lang="ar-SY"/>
              <a:pPr>
                <a:defRPr/>
              </a:pPr>
              <a:t>08/02/1438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999FBC-D775-4D31-BBAE-164A365994CC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13" r:id="rId11"/>
    <p:sldLayoutId id="2147483708" r:id="rId12"/>
    <p:sldLayoutId id="2147483714" r:id="rId13"/>
    <p:sldLayoutId id="2147483709" r:id="rId14"/>
    <p:sldLayoutId id="2147483710" r:id="rId15"/>
    <p:sldLayoutId id="2147483711" r:id="rId16"/>
  </p:sldLayoutIdLst>
  <p:txStyles>
    <p:titleStyle>
      <a:lvl1pPr algn="l" defTabSz="457200" rtl="1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1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2pPr>
      <a:lvl3pPr algn="l" defTabSz="457200" rtl="1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3pPr>
      <a:lvl4pPr algn="l" defTabSz="457200" rtl="1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4pPr>
      <a:lvl5pPr algn="l" defTabSz="457200" rtl="1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  <a:cs typeface="Tahoma" panose="020B0604030504040204" pitchFamily="34" charset="0"/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r" defTabSz="457200" rtl="1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muhmim.avrasya.edu.t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1506538" y="2405063"/>
            <a:ext cx="7767637" cy="1646237"/>
          </a:xfrm>
        </p:spPr>
        <p:txBody>
          <a:bodyPr/>
          <a:lstStyle/>
          <a:p>
            <a:pPr algn="l" rtl="0" eaLnBrk="1" hangingPunct="1"/>
            <a:r>
              <a:rPr lang="en-US" altLang="en-US">
                <a:cs typeface="Tahoma" panose="020B0604030504040204" pitchFamily="34" charset="0"/>
              </a:rPr>
              <a:t>GDM 203</a:t>
            </a:r>
            <a:br>
              <a:rPr lang="en-US" altLang="en-US">
                <a:cs typeface="Tahoma" panose="020B0604030504040204" pitchFamily="34" charset="0"/>
              </a:rPr>
            </a:br>
            <a:r>
              <a:rPr lang="tr-TR" altLang="en-US">
                <a:cs typeface="Tahoma" panose="020B0604030504040204" pitchFamily="34" charset="0"/>
              </a:rPr>
              <a:t>Gıda Kimyası</a:t>
            </a:r>
            <a:r>
              <a:rPr lang="en-US" altLang="en-US">
                <a:cs typeface="Tahoma" panose="020B0604030504040204" pitchFamily="34" charset="0"/>
              </a:rPr>
              <a:t> I</a:t>
            </a:r>
            <a:br>
              <a:rPr lang="tr-TR" altLang="en-US">
                <a:cs typeface="Tahoma" panose="020B0604030504040204" pitchFamily="34" charset="0"/>
              </a:rPr>
            </a:br>
            <a:r>
              <a:rPr lang="tr-TR" altLang="en-US">
                <a:solidFill>
                  <a:srgbClr val="FF0000"/>
                </a:solidFill>
                <a:cs typeface="Tahoma" panose="020B0604030504040204" pitchFamily="34" charset="0"/>
              </a:rPr>
              <a:t>Lipidler </a:t>
            </a:r>
            <a:r>
              <a:rPr lang="en-US" altLang="en-US">
                <a:solidFill>
                  <a:srgbClr val="FF0000"/>
                </a:solidFill>
                <a:cs typeface="Tahoma" panose="020B0604030504040204" pitchFamily="34" charset="0"/>
              </a:rPr>
              <a:t>3</a:t>
            </a:r>
            <a:endParaRPr lang="ar-SY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538" y="4051300"/>
            <a:ext cx="7767637" cy="1096963"/>
          </a:xfrm>
        </p:spPr>
        <p:txBody>
          <a:bodyPr rtlCol="0">
            <a:noAutofit/>
          </a:bodyPr>
          <a:lstStyle/>
          <a:p>
            <a:pPr algn="l" rtl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sz="2400" dirty="0" err="1">
                <a:hlinkClick r:id="rId2"/>
              </a:rPr>
              <a:t>Mühendislik</a:t>
            </a:r>
            <a:r>
              <a:rPr lang="en-US" sz="2400" dirty="0">
                <a:hlinkClick r:id="rId2"/>
              </a:rPr>
              <a:t> </a:t>
            </a:r>
            <a:r>
              <a:rPr lang="en-US" sz="2400" dirty="0" err="1">
                <a:hlinkClick r:id="rId2"/>
              </a:rPr>
              <a:t>Mimarlık</a:t>
            </a:r>
            <a:r>
              <a:rPr lang="en-US" sz="2400" dirty="0">
                <a:hlinkClick r:id="rId2"/>
              </a:rPr>
              <a:t> </a:t>
            </a:r>
            <a:r>
              <a:rPr lang="en-US" sz="2400" dirty="0" err="1">
                <a:hlinkClick r:id="rId2"/>
              </a:rPr>
              <a:t>Fakültesi</a:t>
            </a:r>
            <a:r>
              <a:rPr lang="en-US" sz="2400" dirty="0">
                <a:hlinkClick r:id="rId2"/>
              </a:rPr>
              <a:t> </a:t>
            </a:r>
            <a:endParaRPr lang="en-US" sz="2400" dirty="0"/>
          </a:p>
          <a:p>
            <a:pPr algn="l" rtl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sz="2400" dirty="0"/>
              <a:t>Gıda </a:t>
            </a:r>
            <a:r>
              <a:rPr lang="en-US" sz="2400" dirty="0" err="1"/>
              <a:t>Mühendisliği</a:t>
            </a:r>
            <a:r>
              <a:rPr lang="tr-TR" sz="2400" dirty="0"/>
              <a:t> Bölümü</a:t>
            </a:r>
            <a:endParaRPr lang="ar-SY" sz="2400" dirty="0"/>
          </a:p>
          <a:p>
            <a:pPr algn="l" rtl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tr-TR" sz="2400" dirty="0"/>
              <a:t>Prof. Dr. Farhan ALFİN</a:t>
            </a:r>
            <a:endParaRPr lang="ar-SY" sz="2400" dirty="0"/>
          </a:p>
        </p:txBody>
      </p:sp>
      <p:pic>
        <p:nvPicPr>
          <p:cNvPr id="614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127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613" y="2606675"/>
            <a:ext cx="36671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821737" cy="4487862"/>
          </a:xfrm>
        </p:spPr>
        <p:txBody>
          <a:bodyPr rtlCol="0">
            <a:normAutofit/>
          </a:bodyPr>
          <a:lstStyle/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Doymamış bağ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yan dal, halka vb. yapıların zincir üzerindeki yerini belirtebilmek amacıyla karbon atomları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karboksil grubundan başlanarak numaralandırılmaktadır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Karboksil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grubundaki karbon atomu zincirdeki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birinci atomdur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tr-TR" altLang="tr-TR" sz="2800" dirty="0">
              <a:solidFill>
                <a:schemeClr val="tx1">
                  <a:lumMod val="75000"/>
                  <a:lumOff val="25000"/>
                </a:schemeClr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36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15364" name="Object 1"/>
          <p:cNvGraphicFramePr>
            <a:graphicFrameLocks noChangeAspect="1"/>
          </p:cNvGraphicFramePr>
          <p:nvPr/>
        </p:nvGraphicFramePr>
        <p:xfrm>
          <a:off x="1406525" y="4899025"/>
          <a:ext cx="8093075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9" name="ISIS/Draw Sketch" r:id="rId3" imgW="6422390" imgH="1370330" progId="ISISServer">
                  <p:embed/>
                </p:oleObj>
              </mc:Choice>
              <mc:Fallback>
                <p:oleObj name="ISIS/Draw Sketch" r:id="rId3" imgW="6422390" imgH="137033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6525" y="4899025"/>
                        <a:ext cx="8093075" cy="15716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366250" cy="5726112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Zincir içindeki bu yapıların belirtilmesinde iki karbondan (örneğin çift bağların etrafındaki karbonlar) </a:t>
            </a:r>
            <a:r>
              <a:rPr lang="tr-TR" altLang="tr-TR" sz="280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küçük sayı</a:t>
            </a:r>
            <a:r>
              <a:rPr lang="tr-TR" altLang="tr-TR" sz="280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ile ifade edilenler dikkate alınarak belirtilir. </a:t>
            </a:r>
          </a:p>
        </p:txBody>
      </p:sp>
      <p:sp>
        <p:nvSpPr>
          <p:cNvPr id="1638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16388" name="Object 1"/>
          <p:cNvGraphicFramePr>
            <a:graphicFrameLocks noChangeAspect="1"/>
          </p:cNvGraphicFramePr>
          <p:nvPr/>
        </p:nvGraphicFramePr>
        <p:xfrm>
          <a:off x="1073150" y="3790950"/>
          <a:ext cx="8575675" cy="166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3" name="ISIS/Draw Sketch" r:id="rId3" imgW="6422390" imgH="1370330" progId="ISISServer">
                  <p:embed/>
                </p:oleObj>
              </mc:Choice>
              <mc:Fallback>
                <p:oleObj name="ISIS/Draw Sketch" r:id="rId3" imgW="6422390" imgH="137033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3150" y="3790950"/>
                        <a:ext cx="8575675" cy="166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718175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  <a:defRPr/>
            </a:pPr>
            <a:r>
              <a:rPr lang="tr-TR" altLang="tr-TR" sz="24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Alifatik zincirde </a:t>
            </a:r>
            <a:r>
              <a:rPr lang="tr-TR" altLang="tr-TR" sz="24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birden fazla çift bağ </a:t>
            </a:r>
            <a:r>
              <a:rPr lang="tr-TR" altLang="tr-TR" sz="24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var ise karbon atomu sayısından sonra Latince çift bağ sayısı ve ardından da </a:t>
            </a:r>
            <a:r>
              <a:rPr lang="tr-TR" altLang="tr-TR" sz="24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enoik</a:t>
            </a:r>
            <a:r>
              <a:rPr lang="tr-TR" altLang="tr-TR" sz="24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4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eki getirilir. </a:t>
            </a:r>
            <a:endParaRPr lang="tr-TR" altLang="tr-TR" sz="26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Çoklu doymamış yağ asitlerinden </a:t>
            </a:r>
            <a:r>
              <a:rPr lang="tr-TR" altLang="tr-TR" sz="26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9,12-oktadeka-</a:t>
            </a:r>
            <a:r>
              <a:rPr lang="tr-TR" altLang="tr-TR" sz="26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di-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enoik asit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6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9,12,15-oktadeka-</a:t>
            </a:r>
            <a:r>
              <a:rPr lang="tr-TR" altLang="tr-TR" sz="26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tri-</a:t>
            </a:r>
            <a:r>
              <a:rPr lang="tr-TR" altLang="tr-TR" sz="26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enoik asit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isimlendirilir. </a:t>
            </a:r>
          </a:p>
          <a:p>
            <a:pPr algn="just" rtl="0" eaLnBrk="1" hangingPunct="1">
              <a:lnSpc>
                <a:spcPct val="150000"/>
              </a:lnSpc>
              <a:spcBef>
                <a:spcPct val="0"/>
              </a:spcBef>
              <a:defRPr/>
            </a:pPr>
            <a:endParaRPr lang="tr-TR" altLang="tr-TR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eaLnBrk="1" hangingPunct="1">
              <a:defRPr/>
            </a:pPr>
            <a:endParaRPr lang="ar-SY" altLang="en-US" dirty="0"/>
          </a:p>
        </p:txBody>
      </p:sp>
      <p:sp>
        <p:nvSpPr>
          <p:cNvPr id="1741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17412" name="Object 1"/>
          <p:cNvGraphicFramePr>
            <a:graphicFrameLocks noChangeAspect="1"/>
          </p:cNvGraphicFramePr>
          <p:nvPr/>
        </p:nvGraphicFramePr>
        <p:xfrm>
          <a:off x="698500" y="4572000"/>
          <a:ext cx="8575675" cy="166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7" name="ISIS/Draw Sketch" r:id="rId3" imgW="6422390" imgH="1370330" progId="ISISServer">
                  <p:embed/>
                </p:oleObj>
              </mc:Choice>
              <mc:Fallback>
                <p:oleObj name="ISIS/Draw Sketch" r:id="rId3" imgW="6422390" imgH="137033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" y="4572000"/>
                        <a:ext cx="8575675" cy="166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745162"/>
          </a:xfrm>
        </p:spPr>
        <p:txBody>
          <a:bodyPr/>
          <a:lstStyle/>
          <a:p>
            <a:pPr algn="just" rtl="0" eaLnBrk="1" hangingPunct="1">
              <a:lnSpc>
                <a:spcPct val="150000"/>
              </a:lnSpc>
              <a:spcBef>
                <a:spcPts val="600"/>
              </a:spcBef>
              <a:defRPr/>
            </a:pPr>
            <a:r>
              <a:rPr lang="tr-TR" alt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için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kullanılan terminolojik diğer bir isimlendirme “</a:t>
            </a:r>
            <a:r>
              <a:rPr lang="tr-TR" altLang="tr-TR" sz="28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omega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” veya “n-“ (n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minus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tanımlanan sistemdir. </a:t>
            </a:r>
          </a:p>
          <a:p>
            <a:pPr algn="just" rtl="0" eaLnBrk="1" hangingPunct="1">
              <a:lnSpc>
                <a:spcPct val="150000"/>
              </a:lnSpc>
              <a:spcBef>
                <a:spcPts val="600"/>
              </a:spcBef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“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Omega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” veya “n-“ işaretlemesi genellikle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enzim aktivitesi ve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spesifikliğine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sahip kısımları belirtmek için ve ayrıca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biyolojik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aktivite söz konusu olduğunda biyokimyacılar tarafından kullanılmaktadır. </a:t>
            </a:r>
          </a:p>
        </p:txBody>
      </p:sp>
      <p:sp>
        <p:nvSpPr>
          <p:cNvPr id="1843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831262" cy="5616575"/>
          </a:xfrm>
        </p:spPr>
        <p:txBody>
          <a:bodyPr/>
          <a:lstStyle/>
          <a:p>
            <a:pPr algn="just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Karboksil grubundaki karbondan sonra gelen karbon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α (2. karbon) karbondur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  <a:p>
            <a:pPr algn="just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Sonrakiler sırasıyla β, γ, δ…… olarak adlandırılır. </a:t>
            </a:r>
          </a:p>
          <a:p>
            <a:pPr algn="just" eaLnBrk="1" hangingPunct="1">
              <a:spcBef>
                <a:spcPct val="0"/>
              </a:spcBef>
              <a:buFont typeface="Wingdings 3" panose="05040102010807070707" pitchFamily="18" charset="2"/>
              <a:buNone/>
            </a:pPr>
            <a:endParaRPr lang="ar-SY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1945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675" y="3054350"/>
            <a:ext cx="7004050" cy="3336925"/>
          </a:xfrm>
          <a:prstGeom prst="rect">
            <a:avLst/>
          </a:prstGeo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831262" cy="5616575"/>
          </a:xfrm>
        </p:spPr>
        <p:txBody>
          <a:bodyPr/>
          <a:lstStyle/>
          <a:p>
            <a:pPr algn="just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Sondaki metil grubunun (CH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karbonuna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ω (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omega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Yunan alfabesinin son harfi)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adlandırılır. </a:t>
            </a:r>
          </a:p>
          <a:p>
            <a:pPr algn="just" eaLnBrk="1" hangingPunct="1">
              <a:spcBef>
                <a:spcPct val="0"/>
              </a:spcBef>
              <a:buFont typeface="Wingdings 3" panose="05040102010807070707" pitchFamily="18" charset="2"/>
              <a:buNone/>
            </a:pPr>
            <a:endParaRPr lang="ar-SY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2048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263" y="2716213"/>
            <a:ext cx="7004050" cy="3336925"/>
          </a:xfrm>
          <a:prstGeom prst="rect">
            <a:avLst/>
          </a:prstGeo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831262" cy="2592387"/>
          </a:xfrm>
        </p:spPr>
        <p:txBody>
          <a:bodyPr>
            <a:normAutofit lnSpcReduction="10000"/>
          </a:bodyPr>
          <a:lstStyle/>
          <a:p>
            <a:pPr algn="just" rtl="0" eaLnBrk="1" hangingPunct="1">
              <a:lnSpc>
                <a:spcPct val="150000"/>
              </a:lnSpc>
              <a:spcBef>
                <a:spcPts val="600"/>
              </a:spcBef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sistemde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bağın yerini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göstermek için </a:t>
            </a:r>
            <a:r>
              <a:rPr lang="tr-TR" alt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metil grubundan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başlanmaktadır. </a:t>
            </a:r>
          </a:p>
          <a:p>
            <a:pPr algn="just" rtl="0" eaLnBrk="1" hangingPunct="1">
              <a:lnSpc>
                <a:spcPct val="150000"/>
              </a:lnSpc>
              <a:spcBef>
                <a:spcPts val="600"/>
              </a:spcBef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İlk çift bağın olduğu karbon atomu numarası ω sembolü ile birlikte gösterilir. </a:t>
            </a:r>
          </a:p>
          <a:p>
            <a:pPr algn="just" eaLnBrk="1" hangingPunct="1">
              <a:spcBef>
                <a:spcPct val="0"/>
              </a:spcBef>
              <a:buFont typeface="Wingdings 3" panose="05040102010807070707" pitchFamily="18" charset="2"/>
              <a:buNone/>
              <a:defRPr/>
            </a:pPr>
            <a:endParaRPr lang="ar-SY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2150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263" y="3521075"/>
            <a:ext cx="7004050" cy="3336925"/>
          </a:xfrm>
          <a:prstGeom prst="rect">
            <a:avLst/>
          </a:prstGeo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2" name="Rectangle 1"/>
          <p:cNvSpPr/>
          <p:nvPr/>
        </p:nvSpPr>
        <p:spPr>
          <a:xfrm>
            <a:off x="1592263" y="5959475"/>
            <a:ext cx="2046287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alt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metil grubu</a:t>
            </a:r>
            <a:endParaRPr lang="en-US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113337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oleik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molekülünde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son metile göre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bağ 9. karbondadır.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nedenle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oleik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ω–9 (veya n–9) yağ asidi olarak gösterilir. </a:t>
            </a:r>
          </a:p>
        </p:txBody>
      </p:sp>
      <p:sp>
        <p:nvSpPr>
          <p:cNvPr id="2253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188" y="3098800"/>
            <a:ext cx="7004050" cy="3336925"/>
          </a:xfrm>
          <a:prstGeom prst="rect">
            <a:avLst/>
          </a:prstGeo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5" name="Rectangle 4"/>
          <p:cNvSpPr/>
          <p:nvPr/>
        </p:nvSpPr>
        <p:spPr>
          <a:xfrm>
            <a:off x="3952875" y="5518150"/>
            <a:ext cx="20462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alt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metil grubu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4625975" y="4171950"/>
            <a:ext cx="3068638" cy="4921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tr-TR" sz="2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1  2  3 4  5 6 7  8 9</a:t>
            </a:r>
            <a:endParaRPr lang="en-US" sz="2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113337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ise ω–6 (n–6) yağ asidi şeklinde gösterilir.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Çünkü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asidin ikinci çift bağı molekülün son metil grubundan itibaren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6. karbonundadır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(karboksil grubundan itibaren ise 12. ve 13. karbon atomları arasındadır). </a:t>
            </a:r>
          </a:p>
          <a:p>
            <a:pPr eaLnBrk="1" hangingPunct="1"/>
            <a:endParaRPr lang="ar-SY" altLang="en-US" dirty="0"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4238" y="4298950"/>
            <a:ext cx="4741862" cy="2319338"/>
          </a:xfrm>
          <a:prstGeom prst="rect">
            <a:avLst/>
          </a:prstGeo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23556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113337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Eikosapentaenoik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(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Araşidonik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asit) ve α-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omega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–3 (n–3) yağ asitleri olarak gösterilir.</a:t>
            </a:r>
          </a:p>
        </p:txBody>
      </p:sp>
      <p:sp>
        <p:nvSpPr>
          <p:cNvPr id="2457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538" y="2843213"/>
            <a:ext cx="8208962" cy="3760787"/>
          </a:xfrm>
          <a:prstGeom prst="rect">
            <a:avLst/>
          </a:prstGeo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 eaLnBrk="1" hangingPunct="1"/>
            <a:r>
              <a:rPr lang="tr-TR" altLang="en-US">
                <a:cs typeface="Tahoma" panose="020B0604030504040204" pitchFamily="34" charset="0"/>
              </a:rPr>
              <a:t>Lipidler- 1. Hafta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en-US" sz="2800" dirty="0">
                <a:solidFill>
                  <a:schemeClr val="tx1"/>
                </a:solidFill>
                <a:cs typeface="Tahoma" panose="020B0604030504040204" pitchFamily="34" charset="0"/>
              </a:rPr>
              <a:t>3.1 Gıda Maddelerinde </a:t>
            </a:r>
            <a:r>
              <a:rPr lang="tr-TR" altLang="en-US" sz="2800" dirty="0" err="1">
                <a:solidFill>
                  <a:schemeClr val="tx1"/>
                </a:solidFill>
                <a:cs typeface="Tahoma" panose="020B0604030504040204" pitchFamily="34" charset="0"/>
              </a:rPr>
              <a:t>Lipidler</a:t>
            </a:r>
            <a:endParaRPr lang="tr-TR" altLang="en-US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Lipidlerin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 Kimyasal Yapısı </a:t>
            </a:r>
          </a:p>
          <a:p>
            <a:pPr lvl="1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3.2.1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Trigliserid</a:t>
            </a: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3.2.2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Trigliseridlerin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 Sınıflandırılması</a:t>
            </a:r>
          </a:p>
          <a:p>
            <a:pPr lvl="1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3.2.3 Mono ve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Digliseridler</a:t>
            </a: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3.2.4 Gliserin (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Gliserol</a:t>
            </a: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)</a:t>
            </a:r>
          </a:p>
          <a:p>
            <a:pPr marL="457200" lvl="1" indent="0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 3" panose="05040102010807070707" pitchFamily="18" charset="2"/>
              <a:buNone/>
              <a:defRPr/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363" y="1092200"/>
            <a:ext cx="3494087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677862" y="928688"/>
            <a:ext cx="9183589" cy="5662612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 </a:t>
            </a:r>
            <a:r>
              <a:rPr lang="tr-TR" alt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kısa semboller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ile de gösterilebilmektedir.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Buna göre yağ asidi kaç karbon atomu içeriyorsa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 harfinden sonra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karbon atomu sayısı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yazılır.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Daha sonra (:) işareti yazılır.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Sonra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yağ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asidi ise (0) işareti ile çift bağ bulunmadığı, doymamış yağ asidi ise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bağ sayısı yazılır. </a:t>
            </a:r>
          </a:p>
        </p:txBody>
      </p:sp>
      <p:sp>
        <p:nvSpPr>
          <p:cNvPr id="2560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070640" y="1336651"/>
            <a:ext cx="718466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altLang="tr-TR" sz="32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3200" baseline="-25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69826" y="1921426"/>
            <a:ext cx="718466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altLang="tr-TR" sz="32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3200" baseline="-25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20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069826" y="2642600"/>
            <a:ext cx="81945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altLang="tr-TR" sz="32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3200" baseline="-25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</a:t>
            </a:r>
            <a:r>
              <a:rPr lang="tr-TR" altLang="tr-TR" sz="3200" baseline="-25000" dirty="0">
                <a:solidFill>
                  <a:srgbClr val="00206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: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069012" y="3227375"/>
            <a:ext cx="81945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altLang="tr-TR" sz="32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3200" baseline="-25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20</a:t>
            </a:r>
            <a:r>
              <a:rPr lang="tr-TR" altLang="tr-TR" sz="3200" baseline="-25000" dirty="0">
                <a:solidFill>
                  <a:srgbClr val="00206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: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69012" y="3905464"/>
            <a:ext cx="96372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altLang="tr-TR" sz="32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3200" baseline="-25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</a:t>
            </a:r>
            <a:r>
              <a:rPr lang="tr-TR" altLang="tr-TR" sz="3200" baseline="-25000" dirty="0">
                <a:solidFill>
                  <a:srgbClr val="00206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:</a:t>
            </a:r>
            <a:r>
              <a:rPr lang="tr-TR" altLang="tr-TR" sz="3200" baseline="-250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068198" y="4490239"/>
            <a:ext cx="96372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altLang="tr-TR" sz="32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3200" baseline="-25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20</a:t>
            </a:r>
            <a:r>
              <a:rPr lang="tr-TR" altLang="tr-TR" sz="3200" baseline="-25000" dirty="0">
                <a:solidFill>
                  <a:srgbClr val="00206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:</a:t>
            </a:r>
            <a:r>
              <a:rPr lang="tr-TR" altLang="tr-TR" sz="3200" baseline="-250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endParaRPr lang="en-US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567362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Örnekler; </a:t>
            </a:r>
            <a:endParaRPr lang="en-US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laurik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en-US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		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6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12:0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6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palmitik asit </a:t>
            </a:r>
            <a:r>
              <a:rPr lang="en-US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		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6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16:0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6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stearik asit </a:t>
            </a:r>
            <a:r>
              <a:rPr lang="en-US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		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6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18:0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6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oleik asit </a:t>
            </a:r>
            <a:r>
              <a:rPr lang="en-US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			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6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18:1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6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en-US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		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6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18:2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6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en-US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		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6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18:3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2662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567362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bağın yerini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belirtmek her zaman önem taşır ve bu yüzden kısa semboller halindeki gösterimde delta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(∆) harfi kullanılır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yağ asidindeki çift bağ veya bağlar ∆ harfinin genelde sağ üstüne yerleştirmek suretiyle gösterilir. </a:t>
            </a:r>
            <a:endParaRPr lang="ar-SY" altLang="en-US" sz="2800" dirty="0">
              <a:ea typeface="Times New Roman" panose="02020603050405020304" pitchFamily="18" charset="0"/>
            </a:endParaRPr>
          </a:p>
        </p:txBody>
      </p:sp>
      <p:sp>
        <p:nvSpPr>
          <p:cNvPr id="2662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383151" y="1625601"/>
            <a:ext cx="2671738" cy="38010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rIns="0">
            <a:spAutoFit/>
          </a:bodyPr>
          <a:lstStyle/>
          <a:p>
            <a:pPr marL="0" lvl="1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400" dirty="0" err="1">
                <a:ea typeface="Times New Roman" panose="02020603050405020304" pitchFamily="18" charset="0"/>
                <a:cs typeface="Sylfaen" panose="010A0502050306030303" pitchFamily="18" charset="0"/>
              </a:rPr>
              <a:t>laurik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400" baseline="-30000" dirty="0">
                <a:ea typeface="Times New Roman" panose="02020603050405020304" pitchFamily="18" charset="0"/>
                <a:cs typeface="Sylfaen" panose="010A0502050306030303" pitchFamily="18" charset="0"/>
              </a:rPr>
              <a:t>12:0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4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palmitik asit </a:t>
            </a: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400" baseline="-30000" dirty="0">
                <a:ea typeface="Times New Roman" panose="02020603050405020304" pitchFamily="18" charset="0"/>
                <a:cs typeface="Sylfaen" panose="010A0502050306030303" pitchFamily="18" charset="0"/>
              </a:rPr>
              <a:t>16:0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4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stearik asit </a:t>
            </a: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400" baseline="-30000" dirty="0">
                <a:ea typeface="Times New Roman" panose="02020603050405020304" pitchFamily="18" charset="0"/>
                <a:cs typeface="Sylfaen" panose="010A0502050306030303" pitchFamily="18" charset="0"/>
              </a:rPr>
              <a:t>18:0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4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oleik asit </a:t>
            </a: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400" baseline="-30000" dirty="0">
                <a:ea typeface="Times New Roman" panose="02020603050405020304" pitchFamily="18" charset="0"/>
                <a:cs typeface="Sylfaen" panose="010A0502050306030303" pitchFamily="18" charset="0"/>
              </a:rPr>
              <a:t>18:1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4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400" dirty="0" err="1"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400" baseline="-30000" dirty="0">
                <a:ea typeface="Times New Roman" panose="02020603050405020304" pitchFamily="18" charset="0"/>
                <a:cs typeface="Sylfaen" panose="010A0502050306030303" pitchFamily="18" charset="0"/>
              </a:rPr>
              <a:t>18:2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4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400" dirty="0" err="1"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 asit</a:t>
            </a: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400" baseline="-30000" dirty="0">
                <a:ea typeface="Times New Roman" panose="02020603050405020304" pitchFamily="18" charset="0"/>
                <a:cs typeface="Sylfaen" panose="010A0502050306030303" pitchFamily="18" charset="0"/>
              </a:rPr>
              <a:t>18:3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0861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567362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Oleik asit 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18:1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∆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9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18:2 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∆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9,12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18:3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∆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9,12,15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araşidonik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C</a:t>
            </a:r>
            <a:r>
              <a:rPr lang="tr-TR" altLang="tr-TR" sz="28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20:4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∆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5,8,11,14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endParaRPr lang="en-US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indent="0" algn="l" rtl="0"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örnek olarak verilebilir.</a:t>
            </a:r>
            <a:endParaRPr lang="ar-SY" altLang="en-US" sz="2800" dirty="0">
              <a:solidFill>
                <a:schemeClr val="tx1"/>
              </a:solidFill>
              <a:ea typeface="Times New Roman" panose="02020603050405020304" pitchFamily="18" charset="0"/>
            </a:endParaRPr>
          </a:p>
        </p:txBody>
      </p:sp>
      <p:sp>
        <p:nvSpPr>
          <p:cNvPr id="2662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383151" y="1625601"/>
            <a:ext cx="2671738" cy="38010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rIns="0">
            <a:spAutoFit/>
          </a:bodyPr>
          <a:lstStyle/>
          <a:p>
            <a:pPr marL="0" lvl="1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400" dirty="0" err="1">
                <a:ea typeface="Times New Roman" panose="02020603050405020304" pitchFamily="18" charset="0"/>
                <a:cs typeface="Sylfaen" panose="010A0502050306030303" pitchFamily="18" charset="0"/>
              </a:rPr>
              <a:t>laurik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400" baseline="-30000" dirty="0">
                <a:ea typeface="Times New Roman" panose="02020603050405020304" pitchFamily="18" charset="0"/>
                <a:cs typeface="Sylfaen" panose="010A0502050306030303" pitchFamily="18" charset="0"/>
              </a:rPr>
              <a:t>12:0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4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palmitik asit </a:t>
            </a: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400" baseline="-30000" dirty="0">
                <a:ea typeface="Times New Roman" panose="02020603050405020304" pitchFamily="18" charset="0"/>
                <a:cs typeface="Sylfaen" panose="010A0502050306030303" pitchFamily="18" charset="0"/>
              </a:rPr>
              <a:t>16:0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4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stearik asit </a:t>
            </a: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400" baseline="-30000" dirty="0">
                <a:ea typeface="Times New Roman" panose="02020603050405020304" pitchFamily="18" charset="0"/>
                <a:cs typeface="Sylfaen" panose="010A0502050306030303" pitchFamily="18" charset="0"/>
              </a:rPr>
              <a:t>18:0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4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oleik asit </a:t>
            </a: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400" baseline="-30000" dirty="0">
                <a:ea typeface="Times New Roman" panose="02020603050405020304" pitchFamily="18" charset="0"/>
                <a:cs typeface="Sylfaen" panose="010A0502050306030303" pitchFamily="18" charset="0"/>
              </a:rPr>
              <a:t>18:1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4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400" dirty="0" err="1"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400" baseline="-30000" dirty="0">
                <a:ea typeface="Times New Roman" panose="02020603050405020304" pitchFamily="18" charset="0"/>
                <a:cs typeface="Sylfaen" panose="010A0502050306030303" pitchFamily="18" charset="0"/>
              </a:rPr>
              <a:t>18:2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endParaRPr lang="en-US" altLang="tr-TR" sz="24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lvl="1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400" dirty="0" err="1"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 asit</a:t>
            </a: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400" baseline="-30000" dirty="0">
                <a:ea typeface="Times New Roman" panose="02020603050405020304" pitchFamily="18" charset="0"/>
                <a:cs typeface="Sylfaen" panose="010A0502050306030303" pitchFamily="18" charset="0"/>
              </a:rPr>
              <a:t>18:3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725134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500247"/>
          </a:xfrm>
        </p:spPr>
        <p:txBody>
          <a:bodyPr rtlCol="0">
            <a:normAutofit fontScale="70000" lnSpcReduction="20000"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Bütün </a:t>
            </a:r>
            <a:r>
              <a:rPr lang="tr-TR" altLang="tr-TR" sz="40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organik bileşikleri 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oluşturan elementlerin sayısı bir düzineyi geçmemektedir.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Bunun aksine </a:t>
            </a:r>
            <a:r>
              <a:rPr lang="tr-TR" altLang="tr-TR" sz="4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inorganik bileşikleri 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oluşturan çok sayıda farklı elementlere nazaran pek azdır. </a:t>
            </a:r>
            <a:endParaRPr lang="en-US" altLang="tr-TR" sz="40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kadar az sayıda elementin </a:t>
            </a:r>
            <a:r>
              <a:rPr lang="tr-TR" altLang="tr-TR" sz="4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milyonlarca organik bileşiği 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oluşturmasında bu bileşiklerdeki atomların birlikte bulunma tarzları </a:t>
            </a:r>
            <a:r>
              <a:rPr lang="tr-TR" altLang="tr-TR" sz="4000" dirty="0"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40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konfigürasyon</a:t>
            </a:r>
            <a:r>
              <a:rPr lang="tr-TR" altLang="tr-TR" sz="4000" dirty="0"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neden olmaktadır.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65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678571" y="1344248"/>
            <a:ext cx="1799541" cy="38010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0" rIns="0">
            <a:spAutoFit/>
          </a:bodyPr>
          <a:lstStyle/>
          <a:p>
            <a:pPr marL="0" lvl="1" algn="ctr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</a:p>
          <a:p>
            <a:pPr marL="0" lvl="1" algn="ctr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</a:p>
          <a:p>
            <a:pPr marL="0" lvl="1" algn="ctr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4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endParaRPr lang="en-US" altLang="tr-TR" sz="24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marL="0" lvl="1" algn="ctr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sz="2400" dirty="0"/>
              <a:t>N</a:t>
            </a:r>
          </a:p>
          <a:p>
            <a:pPr marL="0" lvl="1" algn="ctr" eaLnBrk="1" hangingPunct="1">
              <a:lnSpc>
                <a:spcPct val="150000"/>
              </a:lnSpc>
              <a:spcBef>
                <a:spcPts val="600"/>
              </a:spcBef>
            </a:pPr>
            <a:r>
              <a:rPr lang="en-US" sz="2400" dirty="0"/>
              <a:t>S</a:t>
            </a:r>
          </a:p>
          <a:p>
            <a:pPr marL="0" lvl="1" algn="ctr" eaLnBrk="1" hangingPunct="1">
              <a:lnSpc>
                <a:spcPct val="150000"/>
              </a:lnSpc>
              <a:spcBef>
                <a:spcPts val="600"/>
              </a:spcBef>
            </a:pPr>
            <a:endParaRPr lang="en-US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635625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Organik bileşikler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moleküler haldedir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Dolayısıyla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element içeriği ve kapalı formülleri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aynı olduğu halde </a:t>
            </a:r>
            <a:r>
              <a:rPr lang="tr-TR" alt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konfigürasyonları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farklı organik bileşikler oluşmaktadır. </a:t>
            </a:r>
          </a:p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Kapalı formülleri aynı, fakat açık formülleri (düzlem veya üçlü boyutta farklı diziliş gösterme) farklı bileşikler için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 maddeler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tanımlaması kullanılır. </a:t>
            </a:r>
          </a:p>
        </p:txBody>
      </p:sp>
      <p:sp>
        <p:nvSpPr>
          <p:cNvPr id="2867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635625"/>
          </a:xfrm>
        </p:spPr>
        <p:txBody>
          <a:bodyPr/>
          <a:lstStyle/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Başka bir ifade ile </a:t>
            </a:r>
            <a:r>
              <a:rPr lang="tr-TR" altLang="tr-TR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izomerler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aynı elementlerle farklı bir </a:t>
            </a:r>
            <a:r>
              <a:rPr lang="tr-TR" alt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konfigürasyonda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düzenlenen iki veya daha fazla bileşeni ifade eder.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İzomerlerde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elemente kompozisyon aynı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fakat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moleküller yapı farklıdır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olaya da </a:t>
            </a:r>
            <a:r>
              <a:rPr lang="tr-TR" altLang="tr-TR" sz="28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izomerizm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izomerizasyon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izomerleşme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denir. </a:t>
            </a:r>
          </a:p>
        </p:txBody>
      </p:sp>
      <p:sp>
        <p:nvSpPr>
          <p:cNvPr id="2867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1726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902700" cy="5608637"/>
          </a:xfrm>
        </p:spPr>
        <p:txBody>
          <a:bodyPr>
            <a:normAutofit lnSpcReduction="10000"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Organik bileşiği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oluşturan atomları ve bunların oranlarını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bilmek o bileşiği tanımak için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yeterli değildir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Konfigürasyonları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farklı bileşiklerin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fiziksel, kimyasal ve hatta biyolojik özellikleri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önemli farklılıklar 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noktası, kaynama noktası, yoğunluk, kristal yapı, ışık kırma vb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gösterdiği için bu bileşiklerin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konfigürasyonlarını göstermek her zaman gereklidir. </a:t>
            </a:r>
          </a:p>
        </p:txBody>
      </p:sp>
      <p:sp>
        <p:nvSpPr>
          <p:cNvPr id="2969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113337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Konfigürasyonu bilinen bir organik bileşiğin sınıfı kolayca bulunabilir, özellikleri anlaşılabilir.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asitlerinde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izomerizm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ikiye ayrılmaktadır.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Bunlar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geometrik (uzay</a:t>
            </a:r>
            <a:r>
              <a:rPr lang="tr-TR" altLang="tr-TR" sz="2800" i="1" dirty="0"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pozisyon (yerel)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izomerlerdir. </a:t>
            </a:r>
          </a:p>
          <a:p>
            <a:pPr eaLnBrk="1" hangingPunct="1"/>
            <a:endParaRPr lang="ar-SY" altLang="en-US" dirty="0">
              <a:ea typeface="Times New Roman" panose="02020603050405020304" pitchFamily="18" charset="0"/>
            </a:endParaRPr>
          </a:p>
        </p:txBody>
      </p:sp>
      <p:sp>
        <p:nvSpPr>
          <p:cNvPr id="3072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123416277"/>
              </p:ext>
            </p:extLst>
          </p:nvPr>
        </p:nvGraphicFramePr>
        <p:xfrm>
          <a:off x="3672106" y="3907387"/>
          <a:ext cx="6949002" cy="2620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513387"/>
          </a:xfrm>
        </p:spPr>
        <p:txBody>
          <a:bodyPr rtlCol="0">
            <a:normAutofit/>
          </a:bodyPr>
          <a:lstStyle/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b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Geometrik </a:t>
            </a:r>
            <a:r>
              <a:rPr lang="tr-TR" altLang="tr-TR" sz="2800" b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izomerizm</a:t>
            </a:r>
            <a:r>
              <a:rPr lang="tr-TR" altLang="tr-TR" sz="2800" b="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: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Geometrik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izomerizm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bağlar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etrafındaki karbon atomlarına bağlı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 atomlarının konfigürasyonuna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göre şekillenen bir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izomerizmdir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izomerizm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hidrojen atomlarının yapıdaki konfigürasyona bağlı olarak </a:t>
            </a:r>
            <a:r>
              <a:rPr lang="tr-TR" altLang="tr-TR" sz="2800" i="1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veya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şeklindeki iki formda bulunur. </a:t>
            </a:r>
          </a:p>
        </p:txBody>
      </p:sp>
      <p:sp>
        <p:nvSpPr>
          <p:cNvPr id="3174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175" y="741363"/>
            <a:ext cx="2917825" cy="477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 eaLnBrk="1" hangingPunct="1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r>
              <a:rPr lang="tr-TR" altLang="en-US" dirty="0">
                <a:cs typeface="Tahoma" panose="020B0604030504040204" pitchFamily="34" charset="0"/>
              </a:rPr>
              <a:t> – 2. Hafta ve Bu Hafta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/>
          <a:lstStyle/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3.2.5 Yağ Asitleri</a:t>
            </a:r>
          </a:p>
          <a:p>
            <a:pPr lvl="2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3.2.5.1 Doymuş Yağ Asitleri</a:t>
            </a:r>
          </a:p>
          <a:p>
            <a:pPr lvl="2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3.2.5.2 Doymamış Yağ Asitleri</a:t>
            </a:r>
          </a:p>
          <a:p>
            <a:pPr lvl="2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rgbClr val="FF0000"/>
                </a:solidFill>
                <a:cs typeface="Tahoma" panose="020B0604030504040204" pitchFamily="34" charset="0"/>
              </a:rPr>
              <a:t>3.2.5.3 Yağ Asitlerinin İsimlendirilmesi</a:t>
            </a:r>
          </a:p>
          <a:p>
            <a:pPr lvl="2" algn="l" rtl="0" eaLnBrk="1" hangingPunct="1">
              <a:lnSpc>
                <a:spcPct val="15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rgbClr val="FF0000"/>
                </a:solidFill>
                <a:cs typeface="Tahoma" panose="020B0604030504040204" pitchFamily="34" charset="0"/>
              </a:rPr>
              <a:t>3.2.5.4 Doymamış Yağ Asitlerinde </a:t>
            </a:r>
            <a:r>
              <a:rPr lang="tr-TR" altLang="tr-TR" sz="2600" dirty="0" err="1">
                <a:solidFill>
                  <a:srgbClr val="FF0000"/>
                </a:solidFill>
                <a:cs typeface="Tahoma" panose="020B0604030504040204" pitchFamily="34" charset="0"/>
              </a:rPr>
              <a:t>İzomerizm</a:t>
            </a:r>
            <a:endParaRPr lang="tr-TR" altLang="tr-TR" sz="2600" dirty="0">
              <a:solidFill>
                <a:srgbClr val="FF0000"/>
              </a:solidFill>
              <a:cs typeface="Tahoma" panose="020B0604030504040204" pitchFamily="34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819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363" y="1092200"/>
            <a:ext cx="3494087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513387"/>
          </a:xfrm>
        </p:spPr>
        <p:txBody>
          <a:bodyPr rtlCol="0">
            <a:normAutofit/>
          </a:bodyPr>
          <a:lstStyle/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 atomları karbon zincirindeki çift bağın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aynı tarafında ise </a:t>
            </a:r>
            <a:r>
              <a:rPr lang="tr-TR" altLang="tr-TR" sz="2800" i="1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izomerler,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ters yönde ise </a:t>
            </a:r>
            <a:r>
              <a:rPr lang="tr-TR" altLang="tr-TR" sz="2800" i="1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izomerler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oluşur. </a:t>
            </a:r>
          </a:p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i="1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form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molekülde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bükülmeye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yol açarken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i="1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form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yağ asitlerinin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düz zincirine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benzerlik göstermektedir. </a:t>
            </a:r>
          </a:p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i="1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asitlerinin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bağ açısı daha küçük,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açil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zinciri daha doğrusaldır. </a:t>
            </a:r>
          </a:p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tr-TR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74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175" y="741363"/>
            <a:ext cx="2917825" cy="477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5126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703887"/>
          </a:xfrm>
        </p:spPr>
        <p:txBody>
          <a:bodyPr rtlCol="0">
            <a:normAutofit/>
          </a:bodyPr>
          <a:lstStyle/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Böylece aynı sayıda C, H ve O atomlarına sahip olan iki izomer farklı üç boyutlu yapılara sahip olmaktadır. </a:t>
            </a:r>
          </a:p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elaidik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oleik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oleik asitler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birbirlerinin geometrik izomerleridir. </a:t>
            </a:r>
          </a:p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Elaidik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tr-TR" sz="2800" i="1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konfigürasyonda, oleik asit ise </a:t>
            </a:r>
            <a:r>
              <a:rPr lang="tr-TR" altLang="tr-TR" sz="2800" i="1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konfigürasyondadır. </a:t>
            </a:r>
          </a:p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tr-TR" altLang="tr-TR" sz="28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79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587" y="2159660"/>
            <a:ext cx="3116262" cy="260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217025" cy="5113337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</a:pPr>
            <a:endParaRPr lang="tr-TR" altLang="tr-TR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3277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1540668"/>
            <a:ext cx="4659312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175" y="1955081"/>
            <a:ext cx="6466181" cy="347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113337"/>
          </a:xfrm>
        </p:spPr>
        <p:txBody>
          <a:bodyPr/>
          <a:lstStyle/>
          <a:p>
            <a:pPr eaLnBrk="1" hangingPunct="1"/>
            <a:endParaRPr lang="ar-SY" altLang="en-US"/>
          </a:p>
        </p:txBody>
      </p:sp>
      <p:graphicFrame>
        <p:nvGraphicFramePr>
          <p:cNvPr id="34819" name="Object 1"/>
          <p:cNvGraphicFramePr>
            <a:graphicFrameLocks noChangeAspect="1"/>
          </p:cNvGraphicFramePr>
          <p:nvPr/>
        </p:nvGraphicFramePr>
        <p:xfrm>
          <a:off x="717550" y="1666875"/>
          <a:ext cx="8516938" cy="339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5" name="ISIS/Draw Sketch" r:id="rId3" imgW="5161731" imgH="2511112" progId="ISISServer">
                  <p:embed/>
                </p:oleObj>
              </mc:Choice>
              <mc:Fallback>
                <p:oleObj name="ISIS/Draw Sketch" r:id="rId3" imgW="5161731" imgH="2511112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1666875"/>
                        <a:ext cx="8516938" cy="3395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0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677863" y="928689"/>
            <a:ext cx="8596312" cy="5640924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yağ asidinde doymamış bağ sayısı “n” kadar ise, oluşabilecek geometrik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 sayısı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olarak hesaplanır.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Buna göre geometrik izomer sayısı;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çift bağ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içeren oleik asidin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iki çift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bağ içeren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asidin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üç çift bağ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içeren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asidin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8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hesap edilir. </a:t>
            </a:r>
          </a:p>
        </p:txBody>
      </p:sp>
      <p:sp>
        <p:nvSpPr>
          <p:cNvPr id="3584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691187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Örneğin;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iki çift bağ içeren doymamış bir yağ asidinde </a:t>
            </a:r>
            <a:r>
              <a:rPr lang="tr-TR" altLang="tr-TR" sz="2800" i="1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cis-cis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i="1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-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trans-</a:t>
            </a:r>
            <a:r>
              <a:rPr lang="tr-TR" altLang="tr-TR" sz="2800" i="1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trans-trans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olmak üzere dört izomer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sözkonusudur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3584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22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584654"/>
          </a:xfrm>
        </p:spPr>
        <p:txBody>
          <a:bodyPr rtlCol="0">
            <a:normAutofit fontScale="85000" lnSpcReduction="10000"/>
          </a:bodyPr>
          <a:lstStyle/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Geometrik konfigürasyon yağ asitlerinin </a:t>
            </a:r>
            <a:r>
              <a:rPr lang="tr-TR" altLang="tr-TR" sz="33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noktası 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üzerinde fark edilir etki göstermektedir. </a:t>
            </a:r>
          </a:p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3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33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asitlerinin en </a:t>
            </a:r>
            <a:r>
              <a:rPr lang="tr-TR" altLang="tr-TR" sz="33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önemli özelliği </a:t>
            </a:r>
            <a:r>
              <a:rPr lang="tr-TR" altLang="tr-TR" sz="3300" i="1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tr-TR" sz="33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formlara göre 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25-30</a:t>
            </a:r>
            <a:r>
              <a:rPr lang="tr-TR" altLang="tr-TR" sz="33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 gibi daha </a:t>
            </a:r>
            <a:r>
              <a:rPr lang="tr-TR" altLang="tr-TR" sz="33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yüksek sıcaklık derecelerinde erime 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değerlerine sahip olmalarıdır. </a:t>
            </a:r>
            <a:endParaRPr lang="ar-SY" sz="3300" dirty="0">
              <a:solidFill>
                <a:schemeClr val="tx1"/>
              </a:solidFill>
            </a:endParaRPr>
          </a:p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 erime noktası </a:t>
            </a:r>
            <a:r>
              <a:rPr lang="tr-TR" altLang="tr-TR" sz="33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elaidik</a:t>
            </a:r>
            <a:r>
              <a:rPr lang="tr-TR" altLang="tr-TR" sz="33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asitte 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44-45</a:t>
            </a:r>
            <a:r>
              <a:rPr lang="tr-TR" altLang="tr-TR" sz="33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C, </a:t>
            </a:r>
            <a:r>
              <a:rPr lang="tr-TR" altLang="tr-TR" sz="33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oleik asitte 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13-14</a:t>
            </a:r>
            <a:r>
              <a:rPr lang="tr-TR" altLang="tr-TR" sz="33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33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C’dir.</a:t>
            </a:r>
            <a:endParaRPr lang="tr-TR" altLang="tr-TR" sz="2600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86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2" y="928688"/>
            <a:ext cx="8596313" cy="3826192"/>
          </a:xfrm>
        </p:spPr>
        <p:txBody>
          <a:bodyPr rtlCol="0">
            <a:normAutofit/>
          </a:bodyPr>
          <a:lstStyle/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Bitkisel ve hayvansal yağlardaki doymamış yağ asitlerinin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önemli bir kısmını </a:t>
            </a:r>
            <a:r>
              <a:rPr lang="tr-TR" altLang="tr-TR" sz="2800" i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konfigürasyondaki yağ asitleri oluşturmaktadır.</a:t>
            </a:r>
          </a:p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Ancak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insan beslenmesinde </a:t>
            </a:r>
            <a:r>
              <a:rPr lang="tr-TR" altLang="tr-TR" sz="2800" i="1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asitleri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her zaman yer almıştır.</a:t>
            </a:r>
          </a:p>
        </p:txBody>
      </p:sp>
      <p:sp>
        <p:nvSpPr>
          <p:cNvPr id="3789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649912"/>
          </a:xfrm>
        </p:spPr>
        <p:txBody>
          <a:bodyPr rtlCol="0">
            <a:normAutofit fontScale="70000" lnSpcReduction="20000"/>
          </a:bodyPr>
          <a:lstStyle/>
          <a:p>
            <a:pPr algn="l" rtl="0" eaLnBrk="1" fontAlgn="auto" hangingPunct="1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Çünkü inek, koyun ve diğer </a:t>
            </a:r>
            <a:r>
              <a:rPr lang="tr-TR" altLang="tr-TR" sz="4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ruminant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hayvanların </a:t>
            </a:r>
            <a:r>
              <a:rPr lang="tr-TR" altLang="tr-TR" sz="4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rumenlerinde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doymamış yağ asitlerinin </a:t>
            </a:r>
            <a:r>
              <a:rPr lang="tr-TR" altLang="tr-TR" sz="4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biyohidrojenasyonu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sonucu doğal olarak oluşmakta ve bu nedenle </a:t>
            </a:r>
            <a:r>
              <a:rPr lang="tr-TR" altLang="tr-TR" sz="4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süt ve süt ürünleri 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ile</a:t>
            </a:r>
            <a:r>
              <a:rPr lang="tr-TR" altLang="tr-TR" sz="4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4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diğer hayvansal ürünlerde </a:t>
            </a:r>
            <a:r>
              <a:rPr lang="tr-TR" altLang="tr-TR" sz="4000" dirty="0">
                <a:solidFill>
                  <a:srgbClr val="00B0F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az miktarlarda dahi olsa bulunmaktadır</a:t>
            </a:r>
            <a:r>
              <a:rPr lang="tr-TR" altLang="tr-TR" sz="4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 eaLnBrk="1" fontAlgn="auto" hangingPunct="1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4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Ruminantlarda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40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biyohidrojenasyon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sonucu oluşan başlıca </a:t>
            </a:r>
            <a:r>
              <a:rPr lang="tr-TR" altLang="tr-TR" sz="40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4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izomer </a:t>
            </a:r>
            <a:r>
              <a:rPr lang="tr-TR" altLang="tr-TR" sz="40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vaksenik</a:t>
            </a:r>
            <a:r>
              <a:rPr lang="tr-TR" altLang="tr-TR" sz="40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40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18:1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11</a:t>
            </a:r>
            <a:r>
              <a:rPr lang="tr-TR" altLang="tr-TR" sz="40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</a:t>
            </a:r>
            <a:r>
              <a:rPr lang="tr-TR" altLang="tr-TR" sz="4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asittir. </a:t>
            </a:r>
          </a:p>
        </p:txBody>
      </p:sp>
      <p:sp>
        <p:nvSpPr>
          <p:cNvPr id="3789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6550" y="1625601"/>
            <a:ext cx="2705863" cy="200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217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677864" y="928688"/>
            <a:ext cx="8596312" cy="5718175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Buna karşılık, </a:t>
            </a:r>
            <a:r>
              <a:rPr lang="tr-TR" altLang="tr-TR" sz="2800" i="1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içeriği yüksek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büyük çaplı </a:t>
            </a:r>
            <a:r>
              <a:rPr lang="tr-TR" alt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ticari üretimleri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gelişen </a:t>
            </a:r>
            <a:r>
              <a:rPr lang="tr-TR" alt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margarin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endüstrisiyle başlamıştır. </a:t>
            </a:r>
          </a:p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Çünkü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margarin ve lipit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şortening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formülasyonlarında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yer alan </a:t>
            </a:r>
            <a:r>
              <a:rPr lang="tr-TR" alt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kısmi </a:t>
            </a:r>
            <a:r>
              <a:rPr lang="tr-TR" altLang="tr-TR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hidrojenize</a:t>
            </a:r>
            <a:r>
              <a:rPr lang="tr-TR" alt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yağların üretimi süresince, yağ asitlerinin kompleks bir karışımı elde edilmektedir. </a:t>
            </a:r>
          </a:p>
        </p:txBody>
      </p:sp>
      <p:sp>
        <p:nvSpPr>
          <p:cNvPr id="3891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3891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327" y="928688"/>
            <a:ext cx="3598862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 eaLnBrk="1" hangingPunct="1"/>
            <a:r>
              <a:rPr lang="tr-TR" altLang="en-US" dirty="0" err="1">
                <a:cs typeface="Tahoma" panose="020B0604030504040204" pitchFamily="34" charset="0"/>
              </a:rPr>
              <a:t>Lipidler</a:t>
            </a:r>
            <a:endParaRPr lang="tr-TR" altLang="en-US" dirty="0">
              <a:cs typeface="Tahoma" panose="020B0604030504040204" pitchFamily="34" charset="0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en-US" sz="2800" dirty="0">
                <a:solidFill>
                  <a:srgbClr val="0070C0"/>
                </a:solidFill>
                <a:cs typeface="Tahoma" panose="020B0604030504040204" pitchFamily="34" charset="0"/>
              </a:rPr>
              <a:t>3.3 Yağların Sınıflandırılması</a:t>
            </a: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rgbClr val="0070C0"/>
                </a:solidFill>
                <a:cs typeface="Tahoma" panose="020B0604030504040204" pitchFamily="34" charset="0"/>
              </a:rPr>
              <a:t>3.4 Yağların Bazı Özellikleri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rgbClr val="0070C0"/>
                </a:solidFill>
                <a:cs typeface="Tahoma" panose="020B0604030504040204" pitchFamily="34" charset="0"/>
              </a:rPr>
              <a:t>3.4.1 Yağların Sıcaklıkla Parçalanması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rgbClr val="0070C0"/>
                </a:solidFill>
                <a:cs typeface="Tahoma" panose="020B0604030504040204" pitchFamily="34" charset="0"/>
              </a:rPr>
              <a:t>3.4.2 Yağların </a:t>
            </a:r>
            <a:r>
              <a:rPr lang="tr-TR" altLang="tr-TR" sz="2600" dirty="0" err="1">
                <a:solidFill>
                  <a:srgbClr val="0070C0"/>
                </a:solidFill>
                <a:cs typeface="Tahoma" panose="020B0604030504040204" pitchFamily="34" charset="0"/>
              </a:rPr>
              <a:t>Çözünebilirliği</a:t>
            </a:r>
            <a:endParaRPr lang="tr-TR" altLang="tr-TR" sz="2600" dirty="0">
              <a:solidFill>
                <a:srgbClr val="0070C0"/>
              </a:solidFill>
              <a:cs typeface="Tahoma" panose="020B0604030504040204" pitchFamily="34" charset="0"/>
            </a:endParaRP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3.4.3 Yağlarda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Hidrolitik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 ve </a:t>
            </a:r>
            <a:r>
              <a:rPr lang="tr-TR" altLang="tr-TR" sz="2600" dirty="0" err="1">
                <a:solidFill>
                  <a:schemeClr val="tx1"/>
                </a:solidFill>
                <a:cs typeface="Tahoma" panose="020B0604030504040204" pitchFamily="34" charset="0"/>
              </a:rPr>
              <a:t>Oksidatif</a:t>
            </a:r>
            <a:r>
              <a:rPr lang="tr-TR" altLang="tr-TR" sz="2600" dirty="0">
                <a:solidFill>
                  <a:schemeClr val="tx1"/>
                </a:solidFill>
                <a:cs typeface="Tahoma" panose="020B0604030504040204" pitchFamily="34" charset="0"/>
              </a:rPr>
              <a:t> Bozulmalar</a:t>
            </a: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3.5 Antioksidanlar ve Yağlarda Kullanımlar</a:t>
            </a: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 dirty="0">
                <a:solidFill>
                  <a:schemeClr val="tx1"/>
                </a:solidFill>
                <a:cs typeface="Tahoma" panose="020B0604030504040204" pitchFamily="34" charset="0"/>
              </a:rPr>
              <a:t>3.6 Yağların Bazı </a:t>
            </a:r>
            <a:r>
              <a:rPr lang="tr-TR" altLang="tr-TR" sz="2800" dirty="0" err="1">
                <a:solidFill>
                  <a:schemeClr val="tx1"/>
                </a:solidFill>
                <a:cs typeface="Tahoma" panose="020B0604030504040204" pitchFamily="34" charset="0"/>
              </a:rPr>
              <a:t>Fonkasiyonlar</a:t>
            </a:r>
            <a:endParaRPr lang="tr-TR" altLang="tr-TR" sz="2800" dirty="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 dirty="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922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1255713"/>
            <a:ext cx="3494088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7746464" cy="5113337"/>
          </a:xfrm>
        </p:spPr>
        <p:txBody>
          <a:bodyPr>
            <a:noAutofit/>
          </a:bodyPr>
          <a:lstStyle/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Zira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 ile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yağ asitleri ile birlikte, doymamış yağ asitlerinin geometrik ve pozisyon izomerleri oluşmaktadır.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nedenle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hidrojene yağlar en önemli </a:t>
            </a:r>
            <a:r>
              <a:rPr lang="tr-TR" altLang="tr-TR" sz="28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yağ asidi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kaynağıdır. </a:t>
            </a:r>
          </a:p>
        </p:txBody>
      </p:sp>
      <p:sp>
        <p:nvSpPr>
          <p:cNvPr id="3993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327" y="928688"/>
            <a:ext cx="3598862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113337"/>
          </a:xfrm>
        </p:spPr>
        <p:txBody>
          <a:bodyPr>
            <a:normAutofit lnSpcReduction="10000"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işlemi sonucunda oluşan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asitlerinin yaklaşık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%90 oranındaki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önemli bir bölümünü tekli doymamış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olan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oleik asit (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elaidik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asit)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oluşturmaktadır.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Endüstriyel gıdaların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hazırlanmasında çok değişik özelliklerde yağ kullanılmasıyla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içerikleri oldukça geniş aralıklarda değişim göstermektedir. </a:t>
            </a:r>
          </a:p>
          <a:p>
            <a:pPr eaLnBrk="1" hangingPunct="1"/>
            <a:endParaRPr lang="ar-SY" altLang="en-US" dirty="0">
              <a:ea typeface="Times New Roman" panose="02020603050405020304" pitchFamily="18" charset="0"/>
            </a:endParaRPr>
          </a:p>
        </p:txBody>
      </p:sp>
      <p:sp>
        <p:nvSpPr>
          <p:cNvPr id="3993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183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703887"/>
          </a:xfrm>
        </p:spPr>
        <p:txBody>
          <a:bodyPr>
            <a:normAutofit fontScale="92500"/>
          </a:bodyPr>
          <a:lstStyle/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Hayvansal ürünlerde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ırk, genetik özellikler, beslenme materyali, mevsim,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laktasyon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dönemi vb. faktörlere bağlı olarak farklılıklar ortaya çıkar. </a:t>
            </a:r>
          </a:p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Kısmi 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prosesinin modifikasyonu ve/veya diğer modifikasyon yöntemlerinin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interesterifikasyon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tam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fraksiyone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kristalizasyon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tropikal yağların yer alması vb.) kullanımı ile günümüzde artık özellikle kahvaltılık margarinlerde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asidi içerikleri %1’in altına düşürülmüştür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eaLnBrk="1" hangingPunct="1"/>
            <a:endParaRPr lang="ar-SY" altLang="en-US" dirty="0">
              <a:ea typeface="Times New Roman" panose="02020603050405020304" pitchFamily="18" charset="0"/>
            </a:endParaRPr>
          </a:p>
        </p:txBody>
      </p:sp>
      <p:sp>
        <p:nvSpPr>
          <p:cNvPr id="4096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4 Tablo"/>
          <p:cNvGraphicFramePr>
            <a:graphicFrameLocks noGrp="1"/>
          </p:cNvGraphicFramePr>
          <p:nvPr/>
        </p:nvGraphicFramePr>
        <p:xfrm>
          <a:off x="677863" y="1533525"/>
          <a:ext cx="8061325" cy="4572000"/>
        </p:xfrm>
        <a:graphic>
          <a:graphicData uri="http://schemas.openxmlformats.org/drawingml/2006/table">
            <a:tbl>
              <a:tblPr/>
              <a:tblGrid>
                <a:gridCol w="1928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1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5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Ürün adı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Trans yağ asidi (%) </a:t>
                      </a:r>
                      <a:r>
                        <a:rPr kumimoji="0" lang="tr-TR" altLang="ar-SY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a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Ürün adı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Trans yağ asidi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(%) </a:t>
                      </a:r>
                      <a:r>
                        <a:rPr kumimoji="0" lang="tr-TR" altLang="ar-SY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a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İçme sütü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3-4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Patates cipsi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5-20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Peynir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2-4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Bisküvi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1–30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Yoğurt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2-4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Kek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3–20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Tereyağı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2-5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Kraker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1–25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Süt tozu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2-6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Kızarmış patates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tabLst>
                          <a:tab pos="352425" algn="l"/>
                          <a:tab pos="515938" algn="ctr"/>
                        </a:tabLst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tabLst>
                          <a:tab pos="352425" algn="l"/>
                          <a:tab pos="515938" algn="ctr"/>
                        </a:tabLs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tabLst>
                          <a:tab pos="352425" algn="l"/>
                          <a:tab pos="515938" algn="ctr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tabLst>
                          <a:tab pos="352425" algn="l"/>
                          <a:tab pos="515938" algn="ctr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tabLst>
                          <a:tab pos="352425" algn="l"/>
                          <a:tab pos="515938" algn="ctr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52425" algn="l"/>
                          <a:tab pos="515938" algn="ctr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52425" algn="l"/>
                          <a:tab pos="515938" algn="ctr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52425" algn="l"/>
                          <a:tab pos="515938" algn="ctr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352425" algn="l"/>
                          <a:tab pos="515938" algn="ctr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52425" algn="l"/>
                          <a:tab pos="515938" algn="ctr"/>
                        </a:tabLst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2–20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Dana eti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3-7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Milföy hamuru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5–20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Koyun eti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5-8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Gofret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5–15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Tavuk eti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&lt;1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Kurabiye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1–10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Sucuk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2-3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Pizza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2-5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Köfte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3-4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Rafine bitkisel yağ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&lt;1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Pastırma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4-6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Lipid</a:t>
                      </a: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 </a:t>
                      </a:r>
                      <a:r>
                        <a:rPr kumimoji="0" lang="tr-TR" altLang="ar-SY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şortening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3-25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Sosis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2-4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Kahvaltılık margarin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&lt;1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Kavurma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5-8</a:t>
                      </a:r>
                      <a:endParaRPr kumimoji="0" lang="tr-TR" altLang="ar-SY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Salam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ar-SY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2-6</a:t>
                      </a:r>
                      <a:endParaRPr kumimoji="0" lang="tr-TR" altLang="ar-SY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 marL="68581" marR="68581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2046" name="Rectangle 2"/>
          <p:cNvSpPr>
            <a:spLocks noChangeArrowheads="1"/>
          </p:cNvSpPr>
          <p:nvPr/>
        </p:nvSpPr>
        <p:spPr bwMode="auto">
          <a:xfrm>
            <a:off x="104775" y="6235700"/>
            <a:ext cx="9205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aseline="3000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              a</a:t>
            </a:r>
            <a:r>
              <a:rPr lang="tr-TR" altLang="tr-TR" sz="200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Her bir değer, toplam yağ asiti metil esterleri % ağırlığı üzerinden verilmiştir.</a:t>
            </a:r>
          </a:p>
        </p:txBody>
      </p:sp>
      <p:sp>
        <p:nvSpPr>
          <p:cNvPr id="42047" name="Rectangle 1"/>
          <p:cNvSpPr>
            <a:spLocks noChangeArrowheads="1"/>
          </p:cNvSpPr>
          <p:nvPr/>
        </p:nvSpPr>
        <p:spPr bwMode="auto">
          <a:xfrm>
            <a:off x="1763713" y="958850"/>
            <a:ext cx="5373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Çeşitli gıdaların toplam </a:t>
            </a:r>
            <a:r>
              <a:rPr lang="tr-TR" altLang="tr-TR" sz="2000" i="1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000">
                <a:solidFill>
                  <a:schemeClr val="tx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yağ asidi içerikleri</a:t>
            </a:r>
          </a:p>
        </p:txBody>
      </p:sp>
      <p:sp>
        <p:nvSpPr>
          <p:cNvPr id="42048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190037" cy="5827712"/>
          </a:xfrm>
        </p:spPr>
        <p:txBody>
          <a:bodyPr>
            <a:normAutofit lnSpcReduction="10000"/>
          </a:bodyPr>
          <a:lstStyle/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Rafinasyon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yöntemlerindeki </a:t>
            </a:r>
            <a:r>
              <a:rPr lang="tr-TR" altLang="tr-TR" sz="26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deodorizasyon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aşamalarında yüksek sıcaklık (&gt;240</a:t>
            </a:r>
            <a:r>
              <a:rPr lang="tr-TR" altLang="tr-TR" sz="26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C) uygulamalarından dolayı yağ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bileşimleri etkilenmekte ve doymamış yağ asitlerinde geometrik </a:t>
            </a:r>
            <a:r>
              <a:rPr lang="tr-TR" altLang="tr-TR" sz="26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izomerizasyon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(bilhassa </a:t>
            </a:r>
            <a:r>
              <a:rPr lang="tr-TR" altLang="tr-TR" sz="26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C</a:t>
            </a:r>
            <a:r>
              <a:rPr lang="tr-TR" altLang="tr-TR" sz="26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18:2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6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C</a:t>
            </a:r>
            <a:r>
              <a:rPr lang="tr-TR" altLang="tr-TR" sz="2600" baseline="-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18:3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görülebilmektedir. </a:t>
            </a:r>
          </a:p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Ancak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rafine bitkisel sıvı yağlar </a:t>
            </a:r>
            <a:r>
              <a:rPr lang="tr-TR" altLang="tr-TR" sz="2600" i="1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6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</a:t>
            </a:r>
            <a:r>
              <a:rPr lang="tr-TR" altLang="tr-TR" sz="26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kaynağı olarak</a:t>
            </a:r>
            <a:r>
              <a:rPr lang="tr-TR" altLang="tr-TR" sz="26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görülmez. </a:t>
            </a:r>
          </a:p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6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Kızartma işlemleri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sırasında ise temel dönüşüm </a:t>
            </a:r>
            <a:r>
              <a:rPr lang="tr-TR" altLang="tr-TR" sz="26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oluşum değildir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6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 </a:t>
            </a:r>
            <a:r>
              <a:rPr lang="tr-TR" altLang="tr-TR" sz="26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asidi kullanılan yağdan kaynaklanmaktadır.</a:t>
            </a:r>
            <a:endParaRPr lang="ar-SY" altLang="en-US" sz="2600" dirty="0">
              <a:solidFill>
                <a:schemeClr val="tx1"/>
              </a:solidFill>
              <a:ea typeface="Times New Roman" panose="02020603050405020304" pitchFamily="18" charset="0"/>
            </a:endParaRPr>
          </a:p>
        </p:txBody>
      </p:sp>
      <p:sp>
        <p:nvSpPr>
          <p:cNvPr id="4301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4301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7900" y="0"/>
            <a:ext cx="2324100" cy="4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4397375"/>
            <a:ext cx="2667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902700" cy="5772150"/>
          </a:xfrm>
        </p:spPr>
        <p:txBody>
          <a:bodyPr>
            <a:normAutofit lnSpcReduction="10000"/>
          </a:bodyPr>
          <a:lstStyle/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İnsan beslenmesinde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yer alan yağ asitleri ile birçok </a:t>
            </a:r>
            <a:r>
              <a:rPr lang="tr-TR" alt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kronik hastalık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arasındaki ilişkiler çok sayıda laboratuar, klinik ve epidemiyolojik çalışmalar sonucu ortaya konmuştur. </a:t>
            </a:r>
          </a:p>
          <a:p>
            <a:pPr algn="l" rtl="0" eaLnBrk="1" hangingPunct="1">
              <a:lnSpc>
                <a:spcPct val="150000"/>
              </a:lnSpc>
              <a:spcBef>
                <a:spcPts val="60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Plazmadaki </a:t>
            </a:r>
            <a:r>
              <a:rPr lang="tr-TR" altLang="tr-TR" sz="28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trigliserid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kolesterol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düzeylerinin artmasında,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koroner kalp ve damar hastalıklarının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meydana gelmesinde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yağ asitlerinin yanı sıra </a:t>
            </a:r>
            <a:r>
              <a:rPr lang="tr-TR" altLang="tr-TR" sz="2800" i="1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asitlerinin de risk oluşturduğu bilinen bir gerçektir. </a:t>
            </a:r>
          </a:p>
        </p:txBody>
      </p:sp>
      <p:sp>
        <p:nvSpPr>
          <p:cNvPr id="4403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443" y="1983545"/>
            <a:ext cx="3191607" cy="1796875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7851775" cy="5542450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meydana gelen 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izomerlerin 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doymuş yağ asitleri gibi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davrandığı bilinmektedir.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i="1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asitlerinin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esansiyel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asitleri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metabolizmasını etkilediği, bazı kanser türleri oluş derecelerine, tip 2 diyabete, çocuklarda alerji ve astım oluşumuna etkisi olduğuna dair bilgiler mevcuttur. </a:t>
            </a:r>
          </a:p>
        </p:txBody>
      </p:sp>
      <p:sp>
        <p:nvSpPr>
          <p:cNvPr id="4505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45060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38" y="3367088"/>
            <a:ext cx="3662362" cy="349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662612"/>
          </a:xfrm>
        </p:spPr>
        <p:txBody>
          <a:bodyPr>
            <a:normAutofit lnSpcReduction="10000"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Kamu sağlığı ile ilgili çeşitli kuruluşlar mümkün olduğunca </a:t>
            </a:r>
            <a:r>
              <a:rPr lang="tr-TR" altLang="tr-TR" sz="2800" i="1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asidi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alımının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azaltılmasını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ve toplam enerji alımının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%1’inden daha az düzeylerde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olmasını önermektedir. 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Son yıllardaki yayınlarda, </a:t>
            </a:r>
            <a:r>
              <a:rPr lang="tr-TR" altLang="tr-TR" sz="28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 yağ asitlerinin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ruminant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(süt ve et ürünleri) ve endüstriyel kaynaklı (margarin,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şortening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cips, kızartma yağları, fırın ürünleri vb.) olarak sınıflandırılmasına önemli vurgular yapılmaktadır. </a:t>
            </a:r>
          </a:p>
          <a:p>
            <a:pPr eaLnBrk="1" hangingPunct="1"/>
            <a:endParaRPr lang="ar-SY" altLang="en-US" dirty="0">
              <a:ea typeface="Times New Roman" panose="02020603050405020304" pitchFamily="18" charset="0"/>
            </a:endParaRPr>
          </a:p>
        </p:txBody>
      </p:sp>
      <p:sp>
        <p:nvSpPr>
          <p:cNvPr id="46083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781601"/>
          </a:xfrm>
        </p:spPr>
        <p:txBody>
          <a:bodyPr rtlCol="0">
            <a:normAutofit fontScale="92500"/>
          </a:bodyPr>
          <a:lstStyle/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b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Pozisyon </a:t>
            </a:r>
            <a:r>
              <a:rPr lang="tr-TR" altLang="tr-TR" sz="2800" b="1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İzomerizmi</a:t>
            </a:r>
            <a:r>
              <a:rPr lang="tr-TR" altLang="tr-TR" sz="2800" b="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Yerel </a:t>
            </a:r>
            <a:r>
              <a:rPr lang="tr-TR" altLang="tr-TR" sz="2800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izomerizm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da adlandırılan bu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izomerizm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molekül içinde çift bağların yerleşimini ifade eder. </a:t>
            </a:r>
          </a:p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izomerlerde çift bağların bağlı bulunduğu yerler farklıdır. </a:t>
            </a:r>
          </a:p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Örneğin, </a:t>
            </a:r>
            <a:r>
              <a:rPr lang="tr-TR" altLang="tr-TR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maydanoz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i="1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Petroselinicum</a:t>
            </a:r>
            <a:r>
              <a:rPr lang="tr-TR" altLang="tr-TR" sz="2800" i="1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i="1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crispum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tohum yağında mevcut olan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petroselinik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i="1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–6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oktadesenoik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asit, erime noktası 30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C),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oleik asidin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i="1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–9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oktadesenoik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asit) bir pozisyon izomeridir. </a:t>
            </a:r>
          </a:p>
        </p:txBody>
      </p:sp>
      <p:sp>
        <p:nvSpPr>
          <p:cNvPr id="4710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994" y="3938955"/>
            <a:ext cx="3236006" cy="2470052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7987835" cy="5725330"/>
          </a:xfrm>
        </p:spPr>
        <p:txBody>
          <a:bodyPr rtlCol="0">
            <a:normAutofit/>
          </a:bodyPr>
          <a:lstStyle/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Yine, </a:t>
            </a:r>
            <a:r>
              <a:rPr lang="tr-TR" alt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don yağı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tereyağında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minör bir asit olarak bulunan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vaksenik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 (</a:t>
            </a:r>
            <a:r>
              <a:rPr lang="tr-TR" altLang="tr-TR" sz="2800" i="1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trans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–11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oktadesenoik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asit),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oleik asidin (</a:t>
            </a:r>
            <a:r>
              <a:rPr lang="tr-TR" altLang="tr-TR" sz="2800" i="1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cis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–9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oktadesenoik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asit) hem pozisyon hem de geometrik izomeridir. </a:t>
            </a:r>
          </a:p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asitlerinin alifatik zincirindeki çift bağların pozisyonu da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erime noktasını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etkilemektedir.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13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803" y="2253469"/>
            <a:ext cx="3485270" cy="26139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77863" y="231775"/>
            <a:ext cx="8596312" cy="765175"/>
          </a:xfrm>
        </p:spPr>
        <p:txBody>
          <a:bodyPr/>
          <a:lstStyle/>
          <a:p>
            <a:pPr rtl="0" eaLnBrk="1" hangingPunct="1"/>
            <a:r>
              <a:rPr lang="tr-TR" altLang="en-US">
                <a:cs typeface="Tahoma" panose="020B0604030504040204" pitchFamily="34" charset="0"/>
              </a:rPr>
              <a:t>Lipidler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677863" y="1092200"/>
            <a:ext cx="9175750" cy="5426075"/>
          </a:xfrm>
        </p:spPr>
        <p:txBody>
          <a:bodyPr/>
          <a:lstStyle/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800">
                <a:solidFill>
                  <a:schemeClr val="tx1"/>
                </a:solidFill>
                <a:cs typeface="Tahoma" panose="020B0604030504040204" pitchFamily="34" charset="0"/>
              </a:rPr>
              <a:t>3.7 Yağ Benzer Maddeler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>
                <a:solidFill>
                  <a:schemeClr val="tx1"/>
                </a:solidFill>
                <a:cs typeface="Tahoma" panose="020B0604030504040204" pitchFamily="34" charset="0"/>
              </a:rPr>
              <a:t>3.7.1 Fosfatidler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>
                <a:solidFill>
                  <a:schemeClr val="tx1"/>
                </a:solidFill>
                <a:cs typeface="Tahoma" panose="020B0604030504040204" pitchFamily="34" charset="0"/>
              </a:rPr>
              <a:t>3.7.2 Steroller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>
                <a:solidFill>
                  <a:schemeClr val="tx1"/>
                </a:solidFill>
                <a:cs typeface="Tahoma" panose="020B0604030504040204" pitchFamily="34" charset="0"/>
              </a:rPr>
              <a:t>3.7.3 Lipkromalar (renk maddeleri)</a:t>
            </a:r>
          </a:p>
          <a:p>
            <a:pPr lvl="1"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altLang="tr-TR" sz="2600">
                <a:solidFill>
                  <a:schemeClr val="tx1"/>
                </a:solidFill>
                <a:cs typeface="Tahoma" panose="020B0604030504040204" pitchFamily="34" charset="0"/>
              </a:rPr>
              <a:t>3.7.4 Hidrokarbonlar</a:t>
            </a: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tr-TR" sz="2800">
              <a:solidFill>
                <a:schemeClr val="tx1"/>
              </a:solidFill>
              <a:cs typeface="Tahoma" panose="020B0604030504040204" pitchFamily="34" charset="0"/>
            </a:endParaRPr>
          </a:p>
          <a:p>
            <a:pPr algn="l" rtl="0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tr-TR" altLang="en-US" sz="2600">
              <a:solidFill>
                <a:schemeClr val="tx1"/>
              </a:solidFill>
              <a:cs typeface="Tahoma" panose="020B0604030504040204" pitchFamily="34" charset="0"/>
            </a:endParaRPr>
          </a:p>
        </p:txBody>
      </p:sp>
      <p:pic>
        <p:nvPicPr>
          <p:cNvPr id="1024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413" y="1092200"/>
            <a:ext cx="3494087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148762" cy="5308600"/>
          </a:xfrm>
        </p:spPr>
        <p:txBody>
          <a:bodyPr/>
          <a:lstStyle/>
          <a:p>
            <a:pPr algn="just" rtl="0" eaLnBrk="1" hangingPunct="1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Pozisyon (yerel) izomerler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doğal olarak bulunduğu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gibi çeşitli teknolojik (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rafinasyonda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ağartma ve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işlemler ve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reaksiyonları sonucu da meydana gelebilmektedir. </a:t>
            </a:r>
            <a:endParaRPr lang="ar-SY" sz="2800" dirty="0">
              <a:solidFill>
                <a:schemeClr val="tx1"/>
              </a:solidFill>
            </a:endParaRPr>
          </a:p>
        </p:txBody>
      </p:sp>
      <p:sp>
        <p:nvSpPr>
          <p:cNvPr id="4915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148762" cy="5308600"/>
          </a:xfrm>
        </p:spPr>
        <p:txBody>
          <a:bodyPr>
            <a:normAutofit lnSpcReduction="10000"/>
          </a:bodyPr>
          <a:lstStyle/>
          <a:p>
            <a:pPr algn="just" rtl="0" eaLnBrk="1" hangingPunct="1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Bilhassa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hidrojenasyon</a:t>
            </a:r>
            <a:r>
              <a:rPr lang="tr-TR" altLang="tr-TR" sz="280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gibi yağ asidi yapısında değişim yapmaya yönelik işlemler yağ asidi zincirindeki çift bağların doyurulması (</a:t>
            </a:r>
            <a:r>
              <a:rPr lang="tr-TR" altLang="tr-TR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doymuş yağ asidi oluşumu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ile birlikte </a:t>
            </a:r>
            <a:r>
              <a:rPr lang="tr-TR" altLang="tr-TR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yan tepkimelerin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ürünü geometrik, pozisyon ve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yapılara da sebep olabilir. </a:t>
            </a:r>
          </a:p>
          <a:p>
            <a:pPr algn="just" rtl="0" eaLnBrk="1" hangingPunct="1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Çoklu doymamış yağ asitleri söz konusu olduğunda izolen yapılar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yapılara dönüşebilmektedir. </a:t>
            </a:r>
          </a:p>
          <a:p>
            <a:pPr eaLnBrk="1" hangingPunct="1"/>
            <a:endParaRPr lang="ar-SY" altLang="en-US" dirty="0">
              <a:ea typeface="Times New Roman" panose="02020603050405020304" pitchFamily="18" charset="0"/>
            </a:endParaRPr>
          </a:p>
        </p:txBody>
      </p:sp>
      <p:sp>
        <p:nvSpPr>
          <p:cNvPr id="4915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4460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9066212" cy="5649912"/>
          </a:xfrm>
        </p:spPr>
        <p:txBody>
          <a:bodyPr>
            <a:normAutofit lnSpcReduction="10000"/>
          </a:bodyPr>
          <a:lstStyle/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Pozisyon (yerel) izomerler, alifatik zincir üzerindeki farklı yerlerde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bulunan çift bağların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doyması veya karboksil grubuna veya zincir sonundaki metil grubuna doğru kayma ile meydana gelir.</a:t>
            </a:r>
          </a:p>
          <a:p>
            <a:pPr algn="l" rtl="0" eaLnBrk="1" hangingPunct="1">
              <a:lnSpc>
                <a:spcPct val="150000"/>
              </a:lnSpc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Örnek olarak izolen bir yağ asidi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linolenik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800" baseline="-25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18:3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∆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9,12,15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hidrojenlenmesinden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C</a:t>
            </a:r>
            <a:r>
              <a:rPr lang="tr-TR" altLang="tr-TR" sz="2800" baseline="-25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18:2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∆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9,12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yapıda C</a:t>
            </a:r>
            <a:r>
              <a:rPr lang="tr-TR" altLang="tr-TR" sz="2800" baseline="-25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18:2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∆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9,15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asitler oluşabildiği gibi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linoleik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(C</a:t>
            </a:r>
            <a:r>
              <a:rPr lang="tr-TR" altLang="tr-TR" sz="2800" baseline="-25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18:2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∆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9,12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hidrojenlenmesinden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C</a:t>
            </a:r>
            <a:r>
              <a:rPr lang="tr-TR" altLang="tr-TR" sz="2800" baseline="-25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18:1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∆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9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 yerel izomer olarak C</a:t>
            </a:r>
            <a:r>
              <a:rPr lang="tr-TR" altLang="tr-TR" sz="2800" baseline="-25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18:1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∆</a:t>
            </a:r>
            <a:r>
              <a:rPr lang="tr-TR" altLang="tr-TR" sz="2800" baseline="30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12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asitler oluşabilir.</a:t>
            </a:r>
            <a:endParaRPr lang="ar-SY" altLang="en-US" sz="2800" dirty="0">
              <a:solidFill>
                <a:schemeClr val="tx1"/>
              </a:solidFill>
              <a:ea typeface="Times New Roman" panose="02020603050405020304" pitchFamily="18" charset="0"/>
            </a:endParaRPr>
          </a:p>
        </p:txBody>
      </p:sp>
      <p:sp>
        <p:nvSpPr>
          <p:cNvPr id="5017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Asitlerinde </a:t>
            </a:r>
            <a:r>
              <a:rPr lang="tr-TR" altLang="tr-TR" sz="3600" b="1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İzomerizm</a:t>
            </a:r>
            <a:endParaRPr lang="tr-TR" altLang="tr-TR" sz="3600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cs typeface="Tahoma" panose="020B0604030504040204" pitchFamily="34" charset="0"/>
              </a:rPr>
              <a:t>Kaynaklar</a:t>
            </a:r>
            <a:endParaRPr lang="ar-SY" altLang="en-US" dirty="0"/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/>
            <a:r>
              <a:rPr lang="en-US" altLang="en-US">
                <a:cs typeface="Tahoma" panose="020B0604030504040204" pitchFamily="34" charset="0"/>
              </a:rPr>
              <a:t>http://www.biyolojisitesi.net/tum%20uniteler/yasam_bilimi_biyoloji/yaglarin_siniflandirilmasi.html</a:t>
            </a:r>
            <a:endParaRPr lang="ar-SY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556250"/>
          </a:xfrm>
        </p:spPr>
        <p:txBody>
          <a:bodyPr rtlCol="0">
            <a:normAutofit fontScale="92500" lnSpcReduction="10000"/>
          </a:bodyPr>
          <a:lstStyle/>
          <a:p>
            <a:pPr algn="just" rtl="0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asitlerinin isimlendirilmesinde </a:t>
            </a:r>
            <a:r>
              <a:rPr lang="tr-TR" altLang="tr-T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sistematik kurallar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esas alınmakla birlikte, herhangi bir kurala bağlı olmadan bazı yağ asitleri için tespit edildiği </a:t>
            </a:r>
            <a:r>
              <a:rPr lang="tr-TR" altLang="tr-TR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bitkisel/hayvansal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kaynaklardan veya </a:t>
            </a:r>
            <a:r>
              <a:rPr lang="tr-TR" altLang="tr-TR" sz="30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tespiti yapan kişinin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adından dolayı isimlendirmeler de yapılmıştır. </a:t>
            </a:r>
          </a:p>
          <a:p>
            <a:pPr algn="just" rtl="0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Genel veya </a:t>
            </a:r>
            <a:r>
              <a:rPr lang="tr-TR" altLang="tr-TR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Sylfaen" panose="010A0502050306030303" pitchFamily="18" charset="0"/>
              </a:rPr>
              <a:t>yaygın adlandırma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olarak tabir edilen bu adlandırmaya </a:t>
            </a:r>
            <a:r>
              <a:rPr lang="tr-TR" altLang="tr-TR" sz="30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bütirik</a:t>
            </a:r>
            <a:r>
              <a:rPr lang="tr-TR" altLang="tr-TR" sz="3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3000" dirty="0" err="1">
                <a:solidFill>
                  <a:srgbClr val="C0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miristik</a:t>
            </a:r>
            <a:r>
              <a:rPr lang="tr-TR" altLang="tr-TR" sz="3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30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oleik</a:t>
            </a:r>
            <a:r>
              <a:rPr lang="tr-TR" altLang="tr-TR" sz="3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stearik</a:t>
            </a:r>
            <a:r>
              <a:rPr lang="tr-TR" altLang="tr-TR" sz="30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0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vb. asitler örnek olarak verilebilir. </a:t>
            </a:r>
          </a:p>
          <a:p>
            <a:pPr algn="just" rtl="0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tr-TR" altLang="tr-TR" dirty="0">
              <a:solidFill>
                <a:schemeClr val="tx1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267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556250"/>
          </a:xfrm>
        </p:spPr>
        <p:txBody>
          <a:bodyPr rtlCol="0">
            <a:normAutofit/>
          </a:bodyPr>
          <a:lstStyle/>
          <a:p>
            <a:pPr algn="just" rtl="0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 şekilde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isimlendirmelerde yağ asidinin yapısını ve özelliklerini bilmek imkânsızdır. </a:t>
            </a:r>
          </a:p>
          <a:p>
            <a:pPr algn="just" rtl="0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Sistematik isimlendirmede,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Cenevre sisteminde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yağ asidinin türediği karbon zincirindeki karbon sayısının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Latince ismi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söylenir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Sistematik isimlendirmedeki amaç yağ asidi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molekül yapısının tam olarak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açıklanabilmesi esasına dayanmaktadır. </a:t>
            </a:r>
            <a:endParaRPr lang="tr-TR" altLang="tr-TR" sz="30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 eaLnBrk="1" fontAlgn="auto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tr-TR" altLang="tr-TR" dirty="0">
              <a:solidFill>
                <a:schemeClr val="tx1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91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781675"/>
          </a:xfrm>
        </p:spPr>
        <p:txBody>
          <a:bodyPr rtlCol="0">
            <a:normAutofit/>
          </a:bodyPr>
          <a:lstStyle/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Latince karbon atomu sayısının sonuna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alkan yağ asitlerinde </a:t>
            </a:r>
            <a:r>
              <a:rPr lang="tr-TR" altLang="tr-TR" sz="2800" i="1" dirty="0" err="1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anoik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alken yağ asitlerinde </a:t>
            </a:r>
            <a:r>
              <a:rPr lang="tr-TR" altLang="tr-TR" sz="2800" i="1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enoik</a:t>
            </a: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asit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alkin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yağ asitlerinde ise </a:t>
            </a:r>
            <a:r>
              <a:rPr lang="tr-TR" altLang="tr-TR" sz="28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inoik</a:t>
            </a:r>
            <a:r>
              <a:rPr lang="tr-TR" altLang="tr-TR" sz="28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 eklemesi yapılır. </a:t>
            </a:r>
          </a:p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tr-TR" sz="2800" dirty="0">
                <a:solidFill>
                  <a:srgbClr val="00B05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alkan grubundaki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yaygın adı ile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palmitik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sistematik adı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hekzadek-anoik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asittir. </a:t>
            </a:r>
          </a:p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Burada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hekzadeka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16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rakamına tekabül etmektedir. </a:t>
            </a:r>
            <a:endParaRPr lang="tr-TR" altLang="tr-TR" sz="26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tr-TR" altLang="tr-TR" sz="2600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315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863" y="928688"/>
            <a:ext cx="8596312" cy="5781675"/>
          </a:xfrm>
        </p:spPr>
        <p:txBody>
          <a:bodyPr rtlCol="0">
            <a:normAutofit/>
          </a:bodyPr>
          <a:lstStyle/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Alken grubundaki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monoen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(tekli) doymamış yağ </a:t>
            </a:r>
            <a:r>
              <a:rPr lang="tr-TR" altLang="tr-TR" sz="2800" dirty="0" err="1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yaygın adı ile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palmitoleik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asitin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sistematik adı ise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9-hekzades-enoik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asittir. </a:t>
            </a:r>
          </a:p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Buradaki 9 rakamı karbon zinciri üzerindeki </a:t>
            </a:r>
            <a:r>
              <a:rPr lang="tr-TR" altLang="tr-TR" sz="2800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çift bağın yerini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işaret etmektedir. </a:t>
            </a:r>
          </a:p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Bir başka örnek olarak da yaygın adı ile tekli doymamış yağ asidi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oleik asit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verilebilir. </a:t>
            </a:r>
          </a:p>
          <a:p>
            <a:pPr algn="l" rtl="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Sistematik adı </a:t>
            </a:r>
            <a:r>
              <a:rPr lang="tr-TR" altLang="tr-TR" sz="2800" dirty="0">
                <a:solidFill>
                  <a:srgbClr val="FF000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9-oktades-enoik</a:t>
            </a:r>
            <a:r>
              <a:rPr lang="tr-TR" altLang="tr-T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chemeClr val="tx1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asittir. </a:t>
            </a:r>
          </a:p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tr-TR" altLang="tr-TR" sz="2600" dirty="0">
              <a:solidFill>
                <a:schemeClr val="tx1"/>
              </a:solidFill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 eaLnBrk="1" fontAlgn="auto" hangingPunct="1">
              <a:lnSpc>
                <a:spcPct val="15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endParaRPr lang="tr-TR" altLang="tr-TR" sz="2600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ar-SY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339" name="Title 1"/>
          <p:cNvSpPr txBox="1">
            <a:spLocks/>
          </p:cNvSpPr>
          <p:nvPr/>
        </p:nvSpPr>
        <p:spPr bwMode="auto">
          <a:xfrm>
            <a:off x="677863" y="231775"/>
            <a:ext cx="8596312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  <a:cs typeface="Tahoma" panose="020B0604030504040204" pitchFamily="34" charset="0"/>
              </a:defRPr>
            </a:lvl9pPr>
          </a:lstStyle>
          <a:p>
            <a:pPr algn="just" rtl="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3600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Sylfaen" panose="010A0502050306030303" pitchFamily="18" charset="0"/>
              </a:rPr>
              <a:t>Yağ Asitlerinin İsimlendirilmesi</a:t>
            </a:r>
            <a:endParaRPr lang="tr-TR" altLang="tr-TR" sz="3600" dirty="0">
              <a:solidFill>
                <a:srgbClr val="7030A0"/>
              </a:solidFill>
              <a:latin typeface="+mn-lt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5140</TotalTime>
  <Words>2232</Words>
  <Application>Microsoft Office PowerPoint</Application>
  <PresentationFormat>Widescreen</PresentationFormat>
  <Paragraphs>275</Paragraphs>
  <Slides>53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2" baseType="lpstr">
      <vt:lpstr>Arial</vt:lpstr>
      <vt:lpstr>Calibri</vt:lpstr>
      <vt:lpstr>Sylfaen</vt:lpstr>
      <vt:lpstr>Tahoma</vt:lpstr>
      <vt:lpstr>Times New Roman</vt:lpstr>
      <vt:lpstr>Trebuchet MS</vt:lpstr>
      <vt:lpstr>Wingdings 3</vt:lpstr>
      <vt:lpstr>Facet</vt:lpstr>
      <vt:lpstr>ISIS/Draw Sketch</vt:lpstr>
      <vt:lpstr>GDM 203 Gıda Kimyası I Lipidler 3</vt:lpstr>
      <vt:lpstr>Lipidler- 1. Hafta</vt:lpstr>
      <vt:lpstr>Lipidler – 2. Hafta ve Bu Hafta</vt:lpstr>
      <vt:lpstr>Lipidler</vt:lpstr>
      <vt:lpstr>Lipidler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Kaynaklar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Kimyası</dc:title>
  <dc:creator>farhan alfin</dc:creator>
  <cp:lastModifiedBy>Farhan Alfin</cp:lastModifiedBy>
  <cp:revision>905</cp:revision>
  <dcterms:created xsi:type="dcterms:W3CDTF">2015-08-26T18:55:07Z</dcterms:created>
  <dcterms:modified xsi:type="dcterms:W3CDTF">2016-11-08T10:11:22Z</dcterms:modified>
</cp:coreProperties>
</file>