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8"/>
  </p:notesMasterIdLst>
  <p:sldIdLst>
    <p:sldId id="256" r:id="rId2"/>
    <p:sldId id="357" r:id="rId3"/>
    <p:sldId id="358" r:id="rId4"/>
    <p:sldId id="359" r:id="rId5"/>
    <p:sldId id="360" r:id="rId6"/>
    <p:sldId id="280" r:id="rId7"/>
    <p:sldId id="285" r:id="rId8"/>
    <p:sldId id="325" r:id="rId9"/>
    <p:sldId id="286" r:id="rId10"/>
    <p:sldId id="289" r:id="rId11"/>
    <p:sldId id="344" r:id="rId12"/>
    <p:sldId id="326" r:id="rId13"/>
    <p:sldId id="327" r:id="rId14"/>
    <p:sldId id="328" r:id="rId15"/>
    <p:sldId id="345" r:id="rId16"/>
    <p:sldId id="290" r:id="rId17"/>
    <p:sldId id="329" r:id="rId18"/>
    <p:sldId id="291" r:id="rId19"/>
    <p:sldId id="346" r:id="rId20"/>
    <p:sldId id="292" r:id="rId21"/>
    <p:sldId id="330" r:id="rId22"/>
    <p:sldId id="331" r:id="rId23"/>
    <p:sldId id="293" r:id="rId24"/>
    <p:sldId id="332" r:id="rId25"/>
    <p:sldId id="347" r:id="rId26"/>
    <p:sldId id="294" r:id="rId27"/>
    <p:sldId id="343" r:id="rId28"/>
    <p:sldId id="295" r:id="rId29"/>
    <p:sldId id="333" r:id="rId30"/>
    <p:sldId id="348" r:id="rId31"/>
    <p:sldId id="296" r:id="rId32"/>
    <p:sldId id="349" r:id="rId33"/>
    <p:sldId id="361" r:id="rId34"/>
    <p:sldId id="334" r:id="rId35"/>
    <p:sldId id="298" r:id="rId36"/>
    <p:sldId id="350" r:id="rId37"/>
    <p:sldId id="297" r:id="rId38"/>
    <p:sldId id="335" r:id="rId39"/>
    <p:sldId id="351" r:id="rId40"/>
    <p:sldId id="299" r:id="rId41"/>
    <p:sldId id="338" r:id="rId42"/>
    <p:sldId id="336" r:id="rId43"/>
    <p:sldId id="300" r:id="rId44"/>
    <p:sldId id="352" r:id="rId45"/>
    <p:sldId id="301" r:id="rId46"/>
    <p:sldId id="302" r:id="rId47"/>
    <p:sldId id="303" r:id="rId48"/>
    <p:sldId id="354" r:id="rId49"/>
    <p:sldId id="337" r:id="rId50"/>
    <p:sldId id="355" r:id="rId51"/>
    <p:sldId id="340" r:id="rId52"/>
    <p:sldId id="341" r:id="rId53"/>
    <p:sldId id="305" r:id="rId54"/>
    <p:sldId id="339" r:id="rId55"/>
    <p:sldId id="342" r:id="rId56"/>
    <p:sldId id="356" r:id="rId57"/>
  </p:sldIdLst>
  <p:sldSz cx="12192000" cy="6858000"/>
  <p:notesSz cx="6858000" cy="9144000"/>
  <p:defaultTextStyle>
    <a:defPPr>
      <a:defRPr lang="ar-SY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Tahoma" panose="020B060403050404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Tahoma" panose="020B060403050404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Tahoma" panose="020B060403050404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Tahoma" panose="020B060403050404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Tahoma" panose="020B060403050404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Tahoma" panose="020B060403050404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Tahoma" panose="020B060403050404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Tahoma" panose="020B060403050404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Tahoma" panose="020B0604030504040204" pitchFamily="34" charset="0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arhan alfin" initials="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2" autoAdjust="0"/>
    <p:restoredTop sz="94660" autoAdjust="0"/>
  </p:normalViewPr>
  <p:slideViewPr>
    <p:cSldViewPr snapToGrid="0">
      <p:cViewPr varScale="1">
        <p:scale>
          <a:sx n="68" d="100"/>
          <a:sy n="68" d="100"/>
        </p:scale>
        <p:origin x="774" y="72"/>
      </p:cViewPr>
      <p:guideLst/>
    </p:cSldViewPr>
  </p:slideViewPr>
  <p:outlineViewPr>
    <p:cViewPr>
      <p:scale>
        <a:sx n="33" d="100"/>
        <a:sy n="33" d="100"/>
      </p:scale>
      <p:origin x="0" y="-1842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7" d="100"/>
          <a:sy n="57" d="100"/>
        </p:scale>
        <p:origin x="283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commentAuthors" Target="commentAuthor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 rtl="1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 rtl="1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5E7CBAF3-CC26-4CD7-A6FA-AAB127007E0A}" type="datetimeFigureOut">
              <a:rPr lang="ar-SY"/>
              <a:pPr>
                <a:defRPr/>
              </a:pPr>
              <a:t>24/01/1438</a:t>
            </a:fld>
            <a:endParaRPr lang="ar-S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pPr lvl="0"/>
            <a:endParaRPr lang="ar-SY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 rtl="1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 rtl="1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8E451A31-3E60-47C9-8C5E-15B1F3351F6F}" type="slidenum">
              <a:rPr lang="ar-SY"/>
              <a:pPr>
                <a:defRPr/>
              </a:pPr>
              <a:t>‹#›</a:t>
            </a:fld>
            <a:endParaRPr lang="ar-SY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rtl="1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rtl="1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rtl="1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rtl="1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rtl="1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7"/>
          <p:cNvGrpSpPr>
            <a:grpSpLocks/>
          </p:cNvGrpSpPr>
          <p:nvPr/>
        </p:nvGrpSpPr>
        <p:grpSpPr bwMode="auto">
          <a:xfrm>
            <a:off x="0" y="-7938"/>
            <a:ext cx="12192000" cy="6865938"/>
            <a:chOff x="0" y="-8467"/>
            <a:chExt cx="12192000" cy="6866467"/>
          </a:xfrm>
        </p:grpSpPr>
        <p:cxnSp>
          <p:nvCxnSpPr>
            <p:cNvPr id="5" name="Straight Connector 4"/>
            <p:cNvCxnSpPr/>
            <p:nvPr/>
          </p:nvCxnSpPr>
          <p:spPr>
            <a:xfrm>
              <a:off x="9371013" y="-528"/>
              <a:ext cx="1219200" cy="6858528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/>
          </p:nvCxnSpPr>
          <p:spPr>
            <a:xfrm flipH="1">
              <a:off x="7424738" y="3681168"/>
              <a:ext cx="4764087" cy="3176832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 23"/>
            <p:cNvSpPr/>
            <p:nvPr/>
          </p:nvSpPr>
          <p:spPr>
            <a:xfrm>
              <a:off x="9182100" y="-8467"/>
              <a:ext cx="3006725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25"/>
            <p:cNvSpPr/>
            <p:nvPr/>
          </p:nvSpPr>
          <p:spPr>
            <a:xfrm>
              <a:off x="9602788" y="-8467"/>
              <a:ext cx="2589212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Isosceles Triangle 8"/>
            <p:cNvSpPr/>
            <p:nvPr/>
          </p:nvSpPr>
          <p:spPr>
            <a:xfrm>
              <a:off x="8932863" y="3047706"/>
              <a:ext cx="3259137" cy="3810294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27"/>
            <p:cNvSpPr/>
            <p:nvPr/>
          </p:nvSpPr>
          <p:spPr>
            <a:xfrm>
              <a:off x="9334500" y="-8467"/>
              <a:ext cx="2854325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28"/>
            <p:cNvSpPr/>
            <p:nvPr/>
          </p:nvSpPr>
          <p:spPr>
            <a:xfrm>
              <a:off x="10898188" y="-8467"/>
              <a:ext cx="1290637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Rectangle 29"/>
            <p:cNvSpPr/>
            <p:nvPr/>
          </p:nvSpPr>
          <p:spPr>
            <a:xfrm>
              <a:off x="10939463" y="-8467"/>
              <a:ext cx="1249362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Isosceles Triangle 12"/>
            <p:cNvSpPr/>
            <p:nvPr/>
          </p:nvSpPr>
          <p:spPr>
            <a:xfrm>
              <a:off x="10371138" y="3589086"/>
              <a:ext cx="1817687" cy="326891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13"/>
            <p:cNvSpPr/>
            <p:nvPr/>
          </p:nvSpPr>
          <p:spPr>
            <a:xfrm rot="10800000">
              <a:off x="0" y="-528"/>
              <a:ext cx="842963" cy="5666225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A85CB3-34AC-4441-9229-7FA8945E91C7}" type="datetimeFigureOut">
              <a:rPr lang="ar-SY"/>
              <a:pPr>
                <a:defRPr/>
              </a:pPr>
              <a:t>24/01/1438</a:t>
            </a:fld>
            <a:endParaRPr lang="ar-SY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Y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7F9D7F-6249-4363-9EA9-0928B5CEAAE1}" type="slidenum">
              <a:rPr lang="ar-SY"/>
              <a:pPr>
                <a:defRPr/>
              </a:pPr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190010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DF41CC-EADA-4A2E-B064-B20C09FC1161}" type="datetimeFigureOut">
              <a:rPr lang="ar-SY"/>
              <a:pPr>
                <a:defRPr/>
              </a:pPr>
              <a:t>24/01/1438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217D10-E652-44F4-BE0E-89874DE63FCE}" type="slidenum">
              <a:rPr lang="ar-SY"/>
              <a:pPr>
                <a:defRPr/>
              </a:pPr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9437731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7"/>
          <p:cNvSpPr txBox="1">
            <a:spLocks noChangeArrowheads="1"/>
          </p:cNvSpPr>
          <p:nvPr/>
        </p:nvSpPr>
        <p:spPr bwMode="auto">
          <a:xfrm>
            <a:off x="541338" y="790575"/>
            <a:ext cx="609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8000">
                <a:solidFill>
                  <a:srgbClr val="C0E474"/>
                </a:solidFill>
                <a:latin typeface="Arial" panose="020B0604020202020204" pitchFamily="34" charset="0"/>
              </a:rPr>
              <a:t>“</a:t>
            </a:r>
          </a:p>
        </p:txBody>
      </p:sp>
      <p:sp>
        <p:nvSpPr>
          <p:cNvPr id="6" name="TextBox 18"/>
          <p:cNvSpPr txBox="1">
            <a:spLocks noChangeArrowheads="1"/>
          </p:cNvSpPr>
          <p:nvPr/>
        </p:nvSpPr>
        <p:spPr bwMode="auto">
          <a:xfrm>
            <a:off x="8893175" y="2886075"/>
            <a:ext cx="6096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8000">
                <a:solidFill>
                  <a:srgbClr val="C0E474"/>
                </a:solidFill>
                <a:latin typeface="Arial" panose="020B0604020202020204" pitchFamily="34" charset="0"/>
              </a:rPr>
              <a:t>”</a:t>
            </a:r>
            <a:endParaRPr lang="en-US" altLang="en-US">
              <a:solidFill>
                <a:srgbClr val="C0E474"/>
              </a:solidFill>
              <a:latin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05E831-71C2-425C-9623-04E7D331039D}" type="datetimeFigureOut">
              <a:rPr lang="ar-SY"/>
              <a:pPr>
                <a:defRPr/>
              </a:pPr>
              <a:t>24/01/1438</a:t>
            </a:fld>
            <a:endParaRPr lang="ar-SY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Y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8F78EB-DE95-4327-BEB7-57EA4ED395E5}" type="slidenum">
              <a:rPr lang="ar-SY"/>
              <a:pPr>
                <a:defRPr/>
              </a:pPr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0753660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E8582B-D781-4641-8F25-79A22E2166BC}" type="datetimeFigureOut">
              <a:rPr lang="ar-SY"/>
              <a:pPr>
                <a:defRPr/>
              </a:pPr>
              <a:t>24/01/1438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99A1A5-77DC-45E9-8B3D-DC4182A1DE73}" type="slidenum">
              <a:rPr lang="ar-SY"/>
              <a:pPr>
                <a:defRPr/>
              </a:pPr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9736977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7"/>
          <p:cNvSpPr txBox="1">
            <a:spLocks noChangeArrowheads="1"/>
          </p:cNvSpPr>
          <p:nvPr/>
        </p:nvSpPr>
        <p:spPr bwMode="auto">
          <a:xfrm>
            <a:off x="541338" y="790575"/>
            <a:ext cx="609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8000">
                <a:solidFill>
                  <a:srgbClr val="C0E474"/>
                </a:solidFill>
                <a:latin typeface="Arial" panose="020B0604020202020204" pitchFamily="34" charset="0"/>
              </a:rPr>
              <a:t>“</a:t>
            </a:r>
          </a:p>
        </p:txBody>
      </p:sp>
      <p:sp>
        <p:nvSpPr>
          <p:cNvPr id="6" name="TextBox 18"/>
          <p:cNvSpPr txBox="1">
            <a:spLocks noChangeArrowheads="1"/>
          </p:cNvSpPr>
          <p:nvPr/>
        </p:nvSpPr>
        <p:spPr bwMode="auto">
          <a:xfrm>
            <a:off x="8893175" y="2886075"/>
            <a:ext cx="6096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8000">
                <a:solidFill>
                  <a:srgbClr val="C0E474"/>
                </a:solidFill>
                <a:latin typeface="Arial" panose="020B0604020202020204" pitchFamily="34" charset="0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540BA4-3463-4A9B-882E-2F4819890B4F}" type="datetimeFigureOut">
              <a:rPr lang="ar-SY"/>
              <a:pPr>
                <a:defRPr/>
              </a:pPr>
              <a:t>24/01/1438</a:t>
            </a:fld>
            <a:endParaRPr lang="ar-SY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Y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802340-CB5F-431F-8885-54C38A347F6F}" type="slidenum">
              <a:rPr lang="ar-SY"/>
              <a:pPr>
                <a:defRPr/>
              </a:pPr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0826094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D5319-E0E5-4A7B-8E2F-4B7D339052F5}" type="datetimeFigureOut">
              <a:rPr lang="ar-SY"/>
              <a:pPr>
                <a:defRPr/>
              </a:pPr>
              <a:t>24/01/1438</a:t>
            </a:fld>
            <a:endParaRPr lang="ar-SY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Y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85E2BC-7577-4AE8-9C90-06AD533B2CD4}" type="slidenum">
              <a:rPr lang="ar-SY"/>
              <a:pPr>
                <a:defRPr/>
              </a:pPr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42802783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FC9BF9-18E5-4355-96AA-D5C67BEA8F1D}" type="datetimeFigureOut">
              <a:rPr lang="ar-SY"/>
              <a:pPr>
                <a:defRPr/>
              </a:pPr>
              <a:t>24/01/1438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7215E6-8093-4C91-B511-804DF13A1A3E}" type="slidenum">
              <a:rPr lang="ar-SY"/>
              <a:pPr>
                <a:defRPr/>
              </a:pPr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0588856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7B1EFF-1026-4E9C-93E3-A2E9C4ED6BD1}" type="datetimeFigureOut">
              <a:rPr lang="ar-SY"/>
              <a:pPr>
                <a:defRPr/>
              </a:pPr>
              <a:t>24/01/1438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181087-D8CA-408F-8AF1-6E1CE0C5CB84}" type="slidenum">
              <a:rPr lang="ar-SY"/>
              <a:pPr>
                <a:defRPr/>
              </a:pPr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6119597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FE1E1B-60B0-4527-BD06-09F6C3F83D7A}" type="datetimeFigureOut">
              <a:rPr lang="ar-SY"/>
              <a:pPr>
                <a:defRPr/>
              </a:pPr>
              <a:t>24/01/1438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29352A-DC62-40FA-8958-EDA35269356F}" type="slidenum">
              <a:rPr lang="ar-SY"/>
              <a:pPr>
                <a:defRPr/>
              </a:pPr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350105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65AB90-713F-4F9E-BE59-3874542198F4}" type="datetimeFigureOut">
              <a:rPr lang="ar-SY"/>
              <a:pPr>
                <a:defRPr/>
              </a:pPr>
              <a:t>24/01/1438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3D89B-3246-41A7-9B0E-0C13123C0F62}" type="slidenum">
              <a:rPr lang="ar-SY"/>
              <a:pPr>
                <a:defRPr/>
              </a:pPr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0927575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C68FDF-A05C-4D57-8F05-566FB0B8B036}" type="datetimeFigureOut">
              <a:rPr lang="ar-SY"/>
              <a:pPr>
                <a:defRPr/>
              </a:pPr>
              <a:t>24/01/1438</a:t>
            </a:fld>
            <a:endParaRPr lang="ar-SY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Y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D97F08-9FFC-451C-B5A1-9BECC2D70D2E}" type="slidenum">
              <a:rPr lang="ar-SY"/>
              <a:pPr>
                <a:defRPr/>
              </a:pPr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87137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F0EEFC-45B2-492C-95BC-766ECFE78E58}" type="datetimeFigureOut">
              <a:rPr lang="ar-SY"/>
              <a:pPr>
                <a:defRPr/>
              </a:pPr>
              <a:t>24/01/1438</a:t>
            </a:fld>
            <a:endParaRPr lang="ar-SY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Y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661E2-B131-441D-ACFA-9712E476ED92}" type="slidenum">
              <a:rPr lang="ar-SY"/>
              <a:pPr>
                <a:defRPr/>
              </a:pPr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308367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E03079-EEFE-4378-93E3-1861B7DFF027}" type="datetimeFigureOut">
              <a:rPr lang="ar-SY"/>
              <a:pPr>
                <a:defRPr/>
              </a:pPr>
              <a:t>24/01/1438</a:t>
            </a:fld>
            <a:endParaRPr lang="ar-SY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Y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D6061D-F03C-4020-BAD1-91BB20C3DC59}" type="slidenum">
              <a:rPr lang="ar-SY"/>
              <a:pPr>
                <a:defRPr/>
              </a:pPr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985578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9996FA-27FA-4FBB-BC79-60B447CC72EC}" type="datetimeFigureOut">
              <a:rPr lang="ar-SY"/>
              <a:pPr>
                <a:defRPr/>
              </a:pPr>
              <a:t>24/01/1438</a:t>
            </a:fld>
            <a:endParaRPr lang="ar-SY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Y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496700-26E3-4070-AAF1-2BA51CA12B23}" type="slidenum">
              <a:rPr lang="ar-SY"/>
              <a:pPr>
                <a:defRPr/>
              </a:pPr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2733347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90893F-6A30-404B-8AD9-AFD5F2FE17F6}" type="datetimeFigureOut">
              <a:rPr lang="ar-SY"/>
              <a:pPr>
                <a:defRPr/>
              </a:pPr>
              <a:t>24/01/1438</a:t>
            </a:fld>
            <a:endParaRPr lang="ar-SY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Y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31AFFA-3995-48EA-AEF1-FA9665D21B26}" type="slidenum">
              <a:rPr lang="ar-SY"/>
              <a:pPr>
                <a:defRPr/>
              </a:pPr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153915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5F23C3-6EE5-48F5-95DF-1EF24787417F}" type="datetimeFigureOut">
              <a:rPr lang="ar-SY"/>
              <a:pPr>
                <a:defRPr/>
              </a:pPr>
              <a:t>24/01/1438</a:t>
            </a:fld>
            <a:endParaRPr lang="ar-SY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Y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0FE1FA-EE4F-486E-B85D-75CE567F6373}" type="slidenum">
              <a:rPr lang="ar-SY"/>
              <a:pPr>
                <a:defRPr/>
              </a:pPr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80898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6"/>
          <p:cNvGrpSpPr>
            <a:grpSpLocks/>
          </p:cNvGrpSpPr>
          <p:nvPr/>
        </p:nvGrpSpPr>
        <p:grpSpPr bwMode="auto">
          <a:xfrm>
            <a:off x="0" y="-7938"/>
            <a:ext cx="12192000" cy="6865938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3" y="-528"/>
              <a:ext cx="1219200" cy="6858528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4738" y="3681168"/>
              <a:ext cx="4764087" cy="3176832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2100" y="-8467"/>
              <a:ext cx="3006725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2788" y="-8467"/>
              <a:ext cx="2589212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863" y="3047706"/>
              <a:ext cx="3259137" cy="3810294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5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188" y="-8467"/>
              <a:ext cx="1290637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9463" y="-8467"/>
              <a:ext cx="1249362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138" y="3589086"/>
              <a:ext cx="1817687" cy="326891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2981"/>
              <a:ext cx="449263" cy="2845019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677863" y="609600"/>
            <a:ext cx="8596312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77863" y="2160588"/>
            <a:ext cx="8596312" cy="388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663" y="6042025"/>
            <a:ext cx="9112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1" eaLnBrk="1" fontAlgn="auto" hangingPunct="1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58E8F32-CA49-4E0D-ACCD-03327EE4EE15}" type="datetimeFigureOut">
              <a:rPr lang="ar-SY"/>
              <a:pPr>
                <a:defRPr/>
              </a:pPr>
              <a:t>24/01/1438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863" y="6042025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1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89963" y="6042025"/>
            <a:ext cx="684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1" eaLnBrk="1" fontAlgn="auto" hangingPunct="1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accent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67FDBF6-12ED-4E63-B1A5-63F42AD75A4B}" type="slidenum">
              <a:rPr lang="ar-SY"/>
              <a:pPr>
                <a:defRPr/>
              </a:pPr>
              <a:t>‹#›</a:t>
            </a:fld>
            <a:endParaRPr lang="ar-SY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94" r:id="rId11"/>
    <p:sldLayoutId id="2147483689" r:id="rId12"/>
    <p:sldLayoutId id="2147483695" r:id="rId13"/>
    <p:sldLayoutId id="2147483690" r:id="rId14"/>
    <p:sldLayoutId id="2147483691" r:id="rId15"/>
    <p:sldLayoutId id="2147483692" r:id="rId16"/>
  </p:sldLayoutIdLst>
  <p:txStyles>
    <p:titleStyle>
      <a:lvl1pPr algn="l" defTabSz="457200" rtl="1" fontAlgn="base"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defTabSz="457200" rtl="1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  <a:cs typeface="Tahoma" panose="020B0604030504040204" pitchFamily="34" charset="0"/>
        </a:defRPr>
      </a:lvl2pPr>
      <a:lvl3pPr algn="l" defTabSz="457200" rtl="1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  <a:cs typeface="Tahoma" panose="020B0604030504040204" pitchFamily="34" charset="0"/>
        </a:defRPr>
      </a:lvl3pPr>
      <a:lvl4pPr algn="l" defTabSz="457200" rtl="1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  <a:cs typeface="Tahoma" panose="020B0604030504040204" pitchFamily="34" charset="0"/>
        </a:defRPr>
      </a:lvl4pPr>
      <a:lvl5pPr algn="l" defTabSz="457200" rtl="1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  <a:cs typeface="Tahoma" panose="020B0604030504040204" pitchFamily="34" charset="0"/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900" indent="-342900" algn="r" defTabSz="457200" rtl="1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r" defTabSz="457200" rtl="1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r" defTabSz="457200" rtl="1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r" defTabSz="457200" rtl="1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r" defTabSz="457200" rtl="1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muhmim.avrasya.edu.tr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7.wm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w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ctrTitle"/>
          </p:nvPr>
        </p:nvSpPr>
        <p:spPr>
          <a:xfrm>
            <a:off x="1506538" y="2405063"/>
            <a:ext cx="7767637" cy="1646237"/>
          </a:xfrm>
        </p:spPr>
        <p:txBody>
          <a:bodyPr/>
          <a:lstStyle/>
          <a:p>
            <a:pPr algn="l" rtl="0"/>
            <a:r>
              <a:rPr lang="en-US" altLang="en-US">
                <a:cs typeface="Tahoma" panose="020B0604030504040204" pitchFamily="34" charset="0"/>
              </a:rPr>
              <a:t>GDM 203</a:t>
            </a:r>
            <a:br>
              <a:rPr lang="en-US" altLang="en-US">
                <a:cs typeface="Tahoma" panose="020B0604030504040204" pitchFamily="34" charset="0"/>
              </a:rPr>
            </a:br>
            <a:r>
              <a:rPr lang="tr-TR" altLang="en-US">
                <a:cs typeface="Tahoma" panose="020B0604030504040204" pitchFamily="34" charset="0"/>
              </a:rPr>
              <a:t>Gıda Kimyası</a:t>
            </a:r>
            <a:r>
              <a:rPr lang="en-US" altLang="en-US">
                <a:cs typeface="Tahoma" panose="020B0604030504040204" pitchFamily="34" charset="0"/>
              </a:rPr>
              <a:t> I</a:t>
            </a:r>
            <a:br>
              <a:rPr lang="tr-TR" altLang="en-US">
                <a:cs typeface="Tahoma" panose="020B0604030504040204" pitchFamily="34" charset="0"/>
              </a:rPr>
            </a:br>
            <a:r>
              <a:rPr lang="tr-TR" altLang="en-US">
                <a:solidFill>
                  <a:srgbClr val="FF0000"/>
                </a:solidFill>
                <a:cs typeface="Tahoma" panose="020B0604030504040204" pitchFamily="34" charset="0"/>
              </a:rPr>
              <a:t>Lipidler </a:t>
            </a:r>
            <a:r>
              <a:rPr lang="en-US" altLang="en-US">
                <a:solidFill>
                  <a:srgbClr val="FF0000"/>
                </a:solidFill>
                <a:cs typeface="Tahoma" panose="020B0604030504040204" pitchFamily="34" charset="0"/>
              </a:rPr>
              <a:t>2</a:t>
            </a:r>
            <a:endParaRPr lang="ar-SY" alt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6538" y="4051300"/>
            <a:ext cx="7767637" cy="1096963"/>
          </a:xfrm>
        </p:spPr>
        <p:txBody>
          <a:bodyPr rtlCol="0">
            <a:noAutofit/>
          </a:bodyPr>
          <a:lstStyle/>
          <a:p>
            <a:pPr algn="l" rtl="0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en-US" sz="2400" dirty="0" err="1">
                <a:hlinkClick r:id="rId2"/>
              </a:rPr>
              <a:t>Mühendislik</a:t>
            </a:r>
            <a:r>
              <a:rPr lang="en-US" sz="2400" dirty="0">
                <a:hlinkClick r:id="rId2"/>
              </a:rPr>
              <a:t> </a:t>
            </a:r>
            <a:r>
              <a:rPr lang="en-US" sz="2400" dirty="0" err="1">
                <a:hlinkClick r:id="rId2"/>
              </a:rPr>
              <a:t>Mimarlık</a:t>
            </a:r>
            <a:r>
              <a:rPr lang="en-US" sz="2400" dirty="0">
                <a:hlinkClick r:id="rId2"/>
              </a:rPr>
              <a:t> </a:t>
            </a:r>
            <a:r>
              <a:rPr lang="en-US" sz="2400" dirty="0" err="1">
                <a:hlinkClick r:id="rId2"/>
              </a:rPr>
              <a:t>Fakültesi</a:t>
            </a:r>
            <a:r>
              <a:rPr lang="en-US" sz="2400" dirty="0">
                <a:hlinkClick r:id="rId2"/>
              </a:rPr>
              <a:t> </a:t>
            </a:r>
            <a:endParaRPr lang="en-US" sz="2400" dirty="0"/>
          </a:p>
          <a:p>
            <a:pPr algn="l" rtl="0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en-US" sz="2400" dirty="0"/>
              <a:t>Gıda </a:t>
            </a:r>
            <a:r>
              <a:rPr lang="en-US" sz="2400" dirty="0" err="1"/>
              <a:t>Mühendisliği</a:t>
            </a:r>
            <a:r>
              <a:rPr lang="tr-TR" sz="2400" dirty="0"/>
              <a:t> Bölümü</a:t>
            </a:r>
            <a:endParaRPr lang="ar-SY" sz="2400" dirty="0"/>
          </a:p>
          <a:p>
            <a:pPr algn="l" rtl="0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tr-TR" sz="2400" dirty="0"/>
              <a:t>Prof. Dr. Farhan ALFİN</a:t>
            </a:r>
            <a:endParaRPr lang="ar-SY" sz="2400" dirty="0"/>
          </a:p>
        </p:txBody>
      </p:sp>
      <p:pic>
        <p:nvPicPr>
          <p:cNvPr id="6148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9588" y="12700"/>
            <a:ext cx="21431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1188" y="2405063"/>
            <a:ext cx="4625975" cy="248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Content Placeholder 2"/>
          <p:cNvSpPr>
            <a:spLocks noGrp="1"/>
          </p:cNvSpPr>
          <p:nvPr>
            <p:ph idx="1"/>
          </p:nvPr>
        </p:nvSpPr>
        <p:spPr>
          <a:xfrm>
            <a:off x="677863" y="928688"/>
            <a:ext cx="9012237" cy="5662612"/>
          </a:xfrm>
        </p:spPr>
        <p:txBody>
          <a:bodyPr/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Yağ asitleri ortama H</a:t>
            </a:r>
            <a:r>
              <a:rPr lang="tr-TR" altLang="tr-TR" sz="2800" baseline="3000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+</a:t>
            </a:r>
            <a:r>
              <a:rPr lang="tr-TR" altLang="tr-TR" sz="280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iyonu verirler. Bu yüzden de </a:t>
            </a:r>
            <a:r>
              <a:rPr lang="tr-TR" altLang="tr-TR" sz="280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asit karakter </a:t>
            </a:r>
            <a:r>
              <a:rPr lang="tr-TR" altLang="tr-TR" sz="280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gösterirler</a:t>
            </a:r>
            <a:r>
              <a:rPr lang="tr-TR" altLang="tr-TR" sz="2800"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Dolayısıyla karboksil grubu yağ asiti molekülünün asitik karakterini belirlemektedir.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Yağ asitleri mineral asitlerden (HCI, H</a:t>
            </a:r>
            <a:r>
              <a:rPr lang="tr-TR" altLang="tr-TR" sz="2800" baseline="-3000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2</a:t>
            </a:r>
            <a:r>
              <a:rPr lang="tr-TR" altLang="tr-TR" sz="280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SO</a:t>
            </a:r>
            <a:r>
              <a:rPr lang="tr-TR" altLang="tr-TR" sz="2800" baseline="-3000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4</a:t>
            </a:r>
            <a:r>
              <a:rPr lang="tr-TR" altLang="tr-TR" sz="280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) </a:t>
            </a:r>
            <a:r>
              <a:rPr lang="tr-TR" altLang="tr-TR" sz="2800">
                <a:solidFill>
                  <a:srgbClr val="7030A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çok zayıf </a:t>
            </a:r>
            <a:r>
              <a:rPr lang="tr-TR" altLang="tr-TR" sz="280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asitlerdir.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Karboksil grubuna bağlı </a:t>
            </a:r>
            <a:r>
              <a:rPr lang="tr-TR" altLang="tr-TR" sz="280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radikal (alkil grubu) uzadıkça </a:t>
            </a:r>
            <a:r>
              <a:rPr lang="tr-TR" altLang="tr-TR" sz="280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ortama</a:t>
            </a:r>
            <a:r>
              <a:rPr lang="tr-TR" altLang="tr-TR" sz="280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verdiği H</a:t>
            </a:r>
            <a:r>
              <a:rPr lang="tr-TR" altLang="tr-TR" sz="2800" baseline="30000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+</a:t>
            </a:r>
            <a:r>
              <a:rPr lang="tr-TR" altLang="tr-TR" sz="2800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iyonu azalır. </a:t>
            </a:r>
          </a:p>
        </p:txBody>
      </p:sp>
      <p:sp>
        <p:nvSpPr>
          <p:cNvPr id="12291" name="Title 1"/>
          <p:cNvSpPr>
            <a:spLocks noGrp="1"/>
          </p:cNvSpPr>
          <p:nvPr>
            <p:ph type="title"/>
          </p:nvPr>
        </p:nvSpPr>
        <p:spPr>
          <a:xfrm>
            <a:off x="677863" y="231775"/>
            <a:ext cx="8596312" cy="696913"/>
          </a:xfrm>
        </p:spPr>
        <p:txBody>
          <a:bodyPr/>
          <a:lstStyle/>
          <a:p>
            <a:pPr algn="just" rtl="0"/>
            <a:r>
              <a:rPr lang="tr-TR" altLang="tr-TR" b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Yağ Asitleri</a:t>
            </a:r>
            <a:endParaRPr lang="tr-TR" altLang="tr-TR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Content Placeholder 2"/>
          <p:cNvSpPr>
            <a:spLocks noGrp="1"/>
          </p:cNvSpPr>
          <p:nvPr>
            <p:ph idx="1"/>
          </p:nvPr>
        </p:nvSpPr>
        <p:spPr>
          <a:xfrm>
            <a:off x="677863" y="928688"/>
            <a:ext cx="9012237" cy="5662612"/>
          </a:xfrm>
        </p:spPr>
        <p:txBody>
          <a:bodyPr/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Kısa </a:t>
            </a:r>
            <a:r>
              <a:rPr lang="tr-TR" altLang="tr-TR" sz="2800">
                <a:ea typeface="Times New Roman" panose="02020603050405020304" pitchFamily="18" charset="0"/>
                <a:cs typeface="Sylfaen" panose="010A0502050306030303" pitchFamily="18" charset="0"/>
              </a:rPr>
              <a:t>radikal içeren karboksil grupları </a:t>
            </a:r>
            <a:r>
              <a:rPr lang="tr-TR" altLang="tr-TR" sz="280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uzun</a:t>
            </a:r>
            <a:r>
              <a:rPr lang="tr-TR" altLang="tr-TR" sz="2800">
                <a:ea typeface="Times New Roman" panose="02020603050405020304" pitchFamily="18" charset="0"/>
                <a:cs typeface="Sylfaen" panose="010A0502050306030303" pitchFamily="18" charset="0"/>
              </a:rPr>
              <a:t> radikal içerenlere göre </a:t>
            </a:r>
            <a:r>
              <a:rPr lang="tr-TR" altLang="tr-TR" sz="280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daha kuvvetli asitlik </a:t>
            </a:r>
            <a:r>
              <a:rPr lang="tr-TR" altLang="tr-TR" sz="2800">
                <a:ea typeface="Times New Roman" panose="02020603050405020304" pitchFamily="18" charset="0"/>
                <a:cs typeface="Sylfaen" panose="010A0502050306030303" pitchFamily="18" charset="0"/>
              </a:rPr>
              <a:t>özellik gösterir.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ar-SY" altLang="tr-TR" sz="2800"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ctr" rtl="0">
              <a:lnSpc>
                <a:spcPct val="150000"/>
              </a:lnSpc>
              <a:spcBef>
                <a:spcPts val="600"/>
              </a:spcBef>
              <a:buFont typeface="Wingdings 3" panose="05040102010807070707" pitchFamily="18" charset="2"/>
              <a:buNone/>
            </a:pPr>
            <a:r>
              <a:rPr lang="tr-TR" altLang="tr-TR" sz="2800">
                <a:ea typeface="Times New Roman" panose="02020603050405020304" pitchFamily="18" charset="0"/>
                <a:cs typeface="Sylfaen" panose="010A0502050306030303" pitchFamily="18" charset="0"/>
              </a:rPr>
              <a:t>R-COOH			          R-COO</a:t>
            </a:r>
            <a:r>
              <a:rPr lang="tr-TR" altLang="tr-TR" sz="2800" baseline="30000">
                <a:ea typeface="Times New Roman" panose="02020603050405020304" pitchFamily="18" charset="0"/>
                <a:cs typeface="Sylfaen" panose="010A0502050306030303" pitchFamily="18" charset="0"/>
              </a:rPr>
              <a:t>-</a:t>
            </a:r>
            <a:r>
              <a:rPr lang="tr-TR" altLang="tr-TR" sz="2800">
                <a:ea typeface="Times New Roman" panose="02020603050405020304" pitchFamily="18" charset="0"/>
                <a:cs typeface="Sylfaen" panose="010A0502050306030303" pitchFamily="18" charset="0"/>
              </a:rPr>
              <a:t> + H</a:t>
            </a:r>
            <a:r>
              <a:rPr lang="tr-TR" altLang="tr-TR" sz="2800" baseline="30000">
                <a:ea typeface="Times New Roman" panose="02020603050405020304" pitchFamily="18" charset="0"/>
                <a:cs typeface="Sylfaen" panose="010A0502050306030303" pitchFamily="18" charset="0"/>
              </a:rPr>
              <a:t>+</a:t>
            </a:r>
          </a:p>
        </p:txBody>
      </p:sp>
      <p:sp>
        <p:nvSpPr>
          <p:cNvPr id="13315" name="Title 1"/>
          <p:cNvSpPr>
            <a:spLocks noGrp="1"/>
          </p:cNvSpPr>
          <p:nvPr>
            <p:ph type="title"/>
          </p:nvPr>
        </p:nvSpPr>
        <p:spPr>
          <a:xfrm>
            <a:off x="677863" y="231775"/>
            <a:ext cx="8596312" cy="696913"/>
          </a:xfrm>
        </p:spPr>
        <p:txBody>
          <a:bodyPr/>
          <a:lstStyle/>
          <a:p>
            <a:pPr algn="just" rtl="0"/>
            <a:r>
              <a:rPr lang="tr-TR" altLang="tr-TR" b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Yağ Asitleri</a:t>
            </a:r>
            <a:endParaRPr lang="tr-TR" altLang="tr-TR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5" name="Left-Right Arrow 4"/>
          <p:cNvSpPr/>
          <p:nvPr/>
        </p:nvSpPr>
        <p:spPr>
          <a:xfrm>
            <a:off x="4360863" y="3198813"/>
            <a:ext cx="1228725" cy="327025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Y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863" y="928688"/>
            <a:ext cx="9085262" cy="5664200"/>
          </a:xfrm>
        </p:spPr>
        <p:txBody>
          <a:bodyPr rtlCol="0">
            <a:normAutofit/>
          </a:bodyPr>
          <a:lstStyle/>
          <a:p>
            <a:pPr marL="342900" lvl="1" indent="-342900" algn="l" rtl="0" fontAlgn="auto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Yağ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asiti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molekülünde karbon sayısına göre gruplandırılır:</a:t>
            </a:r>
          </a:p>
          <a:p>
            <a:pPr lvl="1" algn="l" rtl="0" fontAlgn="auto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6’dan az ise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kısa zincirli (</a:t>
            </a: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bütirik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asit), </a:t>
            </a:r>
          </a:p>
          <a:p>
            <a:pPr lvl="1" algn="l" rtl="0" fontAlgn="auto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6-10 arasında ise </a:t>
            </a:r>
            <a:r>
              <a:rPr lang="tr-TR" altLang="tr-TR" sz="2800" dirty="0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orta zincirli (</a:t>
            </a:r>
            <a:r>
              <a:rPr lang="tr-TR" altLang="tr-TR" sz="2800" dirty="0" err="1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kaproik</a:t>
            </a:r>
            <a:r>
              <a:rPr lang="tr-TR" altLang="tr-TR" sz="2800" dirty="0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 err="1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kaprilik</a:t>
            </a:r>
            <a:r>
              <a:rPr lang="tr-TR" altLang="tr-TR" sz="2800" dirty="0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 err="1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kaprik</a:t>
            </a:r>
            <a:r>
              <a:rPr lang="tr-TR" altLang="tr-TR" sz="2800" dirty="0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asit)</a:t>
            </a:r>
            <a:r>
              <a:rPr lang="tr-TR" altLang="tr-TR" sz="28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</a:p>
          <a:p>
            <a:pPr lvl="1" algn="l" rtl="0" fontAlgn="auto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12’den fazla ise </a:t>
            </a:r>
            <a:r>
              <a:rPr lang="tr-TR" altLang="tr-TR" sz="2800" dirty="0">
                <a:solidFill>
                  <a:srgbClr val="7030A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uzun zincirli (</a:t>
            </a:r>
            <a:r>
              <a:rPr lang="tr-TR" altLang="tr-TR" sz="2800" dirty="0" err="1">
                <a:solidFill>
                  <a:srgbClr val="7030A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miristik</a:t>
            </a:r>
            <a:r>
              <a:rPr lang="tr-TR" altLang="tr-TR" sz="2800" dirty="0">
                <a:solidFill>
                  <a:srgbClr val="7030A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asit, palmitik asit, stearik asit, </a:t>
            </a:r>
            <a:r>
              <a:rPr lang="tr-TR" altLang="tr-TR" sz="2800" dirty="0" err="1">
                <a:solidFill>
                  <a:srgbClr val="7030A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linoleik</a:t>
            </a:r>
            <a:r>
              <a:rPr lang="tr-TR" altLang="tr-TR" sz="2800" dirty="0">
                <a:solidFill>
                  <a:srgbClr val="7030A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asit) 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endParaRPr lang="ar-SY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339" name="Title 1"/>
          <p:cNvSpPr>
            <a:spLocks noGrp="1"/>
          </p:cNvSpPr>
          <p:nvPr>
            <p:ph type="title"/>
          </p:nvPr>
        </p:nvSpPr>
        <p:spPr>
          <a:xfrm>
            <a:off x="677863" y="231775"/>
            <a:ext cx="8596312" cy="696913"/>
          </a:xfrm>
        </p:spPr>
        <p:txBody>
          <a:bodyPr/>
          <a:lstStyle/>
          <a:p>
            <a:pPr algn="just" rtl="0"/>
            <a:r>
              <a:rPr lang="tr-TR" altLang="tr-TR" b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Yağ Asitleri</a:t>
            </a:r>
            <a:endParaRPr lang="tr-TR" altLang="tr-TR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863" y="928688"/>
            <a:ext cx="8596312" cy="5635625"/>
          </a:xfrm>
        </p:spPr>
        <p:txBody>
          <a:bodyPr rtlCol="0">
            <a:normAutofit lnSpcReduction="10000"/>
          </a:bodyPr>
          <a:lstStyle/>
          <a:p>
            <a:pPr algn="l" rtl="0" fontAlgn="auto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Yağ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asiti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moleküllerinin alkil gruplarının </a:t>
            </a:r>
            <a:r>
              <a:rPr lang="tr-TR" altLang="tr-TR" sz="2800" dirty="0">
                <a:solidFill>
                  <a:srgbClr val="C0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doymuş veya doymamış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yapıda olmalarına</a:t>
            </a:r>
            <a:r>
              <a:rPr lang="tr-TR" altLang="tr-TR" sz="28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düz zincirli, dallanmış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veya</a:t>
            </a:r>
            <a:r>
              <a:rPr lang="tr-TR" altLang="tr-TR" sz="28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accent2">
                    <a:lumMod val="7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halka içermelerine</a:t>
            </a:r>
            <a:r>
              <a:rPr lang="tr-TR" altLang="tr-TR" sz="28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>
                <a:solidFill>
                  <a:srgbClr val="00B0F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konfigürasyonlarına</a:t>
            </a:r>
            <a:r>
              <a:rPr lang="tr-TR" altLang="tr-TR" sz="28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>
                <a:solidFill>
                  <a:srgbClr val="00206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molekül ağırlıklarına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vb. göre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fiziksel, kimyasal ve biyokimyasal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özellikleri değişmektedir. </a:t>
            </a:r>
          </a:p>
          <a:p>
            <a:pPr algn="l" rtl="0" fontAlgn="auto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Yağ asitleri söz konusu özelliklerini yapılarında yer aldıkları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trigliseridlere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, dolayısıyla yağlara verirler. </a:t>
            </a:r>
          </a:p>
        </p:txBody>
      </p:sp>
      <p:sp>
        <p:nvSpPr>
          <p:cNvPr id="15363" name="Title 1"/>
          <p:cNvSpPr>
            <a:spLocks noGrp="1"/>
          </p:cNvSpPr>
          <p:nvPr>
            <p:ph type="title"/>
          </p:nvPr>
        </p:nvSpPr>
        <p:spPr>
          <a:xfrm>
            <a:off x="677863" y="231775"/>
            <a:ext cx="8596312" cy="696913"/>
          </a:xfrm>
        </p:spPr>
        <p:txBody>
          <a:bodyPr/>
          <a:lstStyle/>
          <a:p>
            <a:pPr algn="just" rtl="0"/>
            <a:r>
              <a:rPr lang="tr-TR" altLang="tr-TR" b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Yağ Asitleri</a:t>
            </a:r>
            <a:endParaRPr lang="tr-TR" altLang="tr-TR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ontent Placeholder 2"/>
          <p:cNvSpPr>
            <a:spLocks noGrp="1"/>
          </p:cNvSpPr>
          <p:nvPr>
            <p:ph idx="1"/>
          </p:nvPr>
        </p:nvSpPr>
        <p:spPr>
          <a:xfrm>
            <a:off x="677863" y="928688"/>
            <a:ext cx="8821737" cy="5730875"/>
          </a:xfrm>
        </p:spPr>
        <p:txBody>
          <a:bodyPr/>
          <a:lstStyle/>
          <a:p>
            <a:pPr algn="l" rtl="0">
              <a:lnSpc>
                <a:spcPct val="150000"/>
              </a:lnSpc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Yağ içerisinde gliserin ile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esterleşmemiş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halde yani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serbest şekilde yağ asitleri bulunabilir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  <a:p>
            <a:pPr algn="l" rtl="0">
              <a:lnSpc>
                <a:spcPct val="150000"/>
              </a:lnSpc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Bunlar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rafine edilmemiş ham yağlarda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yağlı meyvelerde ve çeşitli </a:t>
            </a:r>
            <a:r>
              <a:rPr lang="tr-TR" altLang="tr-TR" sz="28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bozulma reaksiyonlarına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maruz kalmış çeşitli yağlarda fazla miktarlarda bulunabilir. </a:t>
            </a:r>
          </a:p>
          <a:p>
            <a:pPr algn="l" rtl="0">
              <a:lnSpc>
                <a:spcPct val="150000"/>
              </a:lnSpc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Bu yağ asitleri </a:t>
            </a: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rafinasyon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işlemleri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ile yağdan uzaklaştırılır. </a:t>
            </a:r>
          </a:p>
          <a:p>
            <a:endParaRPr lang="ar-SY" altLang="en-US" dirty="0">
              <a:ea typeface="Times New Roman" panose="02020603050405020304" pitchFamily="18" charset="0"/>
            </a:endParaRPr>
          </a:p>
        </p:txBody>
      </p:sp>
      <p:sp>
        <p:nvSpPr>
          <p:cNvPr id="16387" name="Title 1"/>
          <p:cNvSpPr txBox="1">
            <a:spLocks/>
          </p:cNvSpPr>
          <p:nvPr/>
        </p:nvSpPr>
        <p:spPr bwMode="auto">
          <a:xfrm>
            <a:off x="677863" y="231775"/>
            <a:ext cx="8596312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600" b="1">
                <a:solidFill>
                  <a:schemeClr val="accent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Yağ Asitleri</a:t>
            </a:r>
            <a:endParaRPr lang="tr-TR" altLang="tr-TR" sz="3600">
              <a:solidFill>
                <a:schemeClr val="accent1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Content Placeholder 2"/>
          <p:cNvSpPr>
            <a:spLocks noGrp="1"/>
          </p:cNvSpPr>
          <p:nvPr>
            <p:ph idx="1"/>
          </p:nvPr>
        </p:nvSpPr>
        <p:spPr>
          <a:xfrm>
            <a:off x="677863" y="928688"/>
            <a:ext cx="8821737" cy="5730875"/>
          </a:xfrm>
        </p:spPr>
        <p:txBody>
          <a:bodyPr/>
          <a:lstStyle/>
          <a:p>
            <a:pPr algn="l" rtl="0">
              <a:lnSpc>
                <a:spcPct val="150000"/>
              </a:lnSpc>
            </a:pPr>
            <a:r>
              <a:rPr lang="tr-TR" altLang="tr-TR" sz="280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Miktarları % serbest yağ asitliği tayini ile belirlenir. </a:t>
            </a:r>
          </a:p>
          <a:p>
            <a:pPr algn="l" rtl="0">
              <a:lnSpc>
                <a:spcPct val="150000"/>
              </a:lnSpc>
            </a:pPr>
            <a:r>
              <a:rPr lang="tr-TR" altLang="tr-TR" sz="280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Yağ asitleri </a:t>
            </a:r>
            <a:r>
              <a:rPr lang="tr-TR" altLang="tr-TR" sz="280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doymuşluk derecelerine </a:t>
            </a:r>
            <a:r>
              <a:rPr lang="tr-TR" altLang="tr-TR" sz="280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göre 2 grup olarak sınıflandırılabilmektedir.</a:t>
            </a:r>
          </a:p>
          <a:p>
            <a:endParaRPr lang="ar-SY" altLang="en-US">
              <a:ea typeface="Times New Roman" panose="02020603050405020304" pitchFamily="18" charset="0"/>
            </a:endParaRPr>
          </a:p>
        </p:txBody>
      </p:sp>
      <p:sp>
        <p:nvSpPr>
          <p:cNvPr id="17411" name="Title 1"/>
          <p:cNvSpPr txBox="1">
            <a:spLocks/>
          </p:cNvSpPr>
          <p:nvPr/>
        </p:nvSpPr>
        <p:spPr bwMode="auto">
          <a:xfrm>
            <a:off x="677863" y="231775"/>
            <a:ext cx="8596312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600" b="1">
                <a:solidFill>
                  <a:schemeClr val="accent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Yağ Asitleri</a:t>
            </a:r>
            <a:endParaRPr lang="tr-TR" altLang="tr-TR" sz="3600">
              <a:solidFill>
                <a:schemeClr val="accent1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863" y="976313"/>
            <a:ext cx="8596312" cy="5630862"/>
          </a:xfrm>
        </p:spPr>
        <p:txBody>
          <a:bodyPr rtlCol="0">
            <a:normAutofit fontScale="92500" lnSpcReduction="20000"/>
          </a:bodyPr>
          <a:lstStyle/>
          <a:p>
            <a:pPr algn="just" rtl="0" fontAlgn="auto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Doymuş</a:t>
            </a:r>
            <a:r>
              <a:rPr lang="tr-TR" altLang="tr-TR" sz="28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(alkan) yağ asitleri, karbon-karbon (-C-C-) bağları</a:t>
            </a:r>
            <a:r>
              <a:rPr lang="tr-TR" altLang="tr-TR" sz="28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tek bir </a:t>
            </a: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kovalent</a:t>
            </a:r>
            <a:r>
              <a:rPr lang="tr-TR" altLang="tr-TR" sz="28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bağdan oluşan yağ asitleridir. </a:t>
            </a:r>
          </a:p>
          <a:p>
            <a:pPr algn="just" rtl="0" fontAlgn="auto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Diğer bir ifade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ile herhangi bir çift bağ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bulundurmaması ile karakterize edilirler. </a:t>
            </a:r>
          </a:p>
          <a:p>
            <a:pPr algn="just" rtl="0" fontAlgn="auto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Doğal yağlar genel olarak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yağ asitleri çift sayılı karbon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atomu içerir (C</a:t>
            </a:r>
            <a:r>
              <a:rPr lang="tr-TR" altLang="tr-TR" sz="2800" baseline="-30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4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-C</a:t>
            </a:r>
            <a:r>
              <a:rPr lang="tr-TR" altLang="tr-TR" sz="2800" baseline="-30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26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). </a:t>
            </a:r>
          </a:p>
          <a:p>
            <a:pPr algn="just" rtl="0" fontAlgn="auto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Genel kapalı formülleri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C</a:t>
            </a:r>
            <a:r>
              <a:rPr lang="tr-TR" altLang="tr-TR" sz="2800" baseline="-300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n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H</a:t>
            </a:r>
            <a:r>
              <a:rPr lang="tr-TR" altLang="tr-TR" sz="2800" baseline="-300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2n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</a:t>
            </a:r>
            <a:r>
              <a:rPr lang="tr-TR" altLang="tr-TR" sz="2800" baseline="-300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2</a:t>
            </a:r>
            <a:r>
              <a:rPr lang="tr-TR" altLang="tr-TR" sz="28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şeklindedir. </a:t>
            </a:r>
          </a:p>
          <a:p>
            <a:pPr algn="just" rtl="0" fontAlgn="auto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Doymuş yağ asitleri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CH</a:t>
            </a:r>
            <a:r>
              <a:rPr lang="tr-TR" altLang="tr-TR" sz="2800" baseline="-300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3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(CH</a:t>
            </a:r>
            <a:r>
              <a:rPr lang="tr-TR" altLang="tr-TR" sz="2800" baseline="-300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2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)</a:t>
            </a:r>
            <a:r>
              <a:rPr lang="tr-TR" altLang="tr-TR" sz="2800" baseline="-300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n</a:t>
            </a: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COOH</a:t>
            </a:r>
            <a:r>
              <a:rPr lang="tr-TR" altLang="tr-TR" sz="28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veya</a:t>
            </a:r>
            <a:r>
              <a:rPr lang="tr-TR" altLang="tr-TR" sz="28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C</a:t>
            </a:r>
            <a:r>
              <a:rPr lang="tr-TR" altLang="tr-TR" sz="2800" baseline="-300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n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H</a:t>
            </a:r>
            <a:r>
              <a:rPr lang="tr-TR" altLang="tr-TR" sz="2800" baseline="-300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2n+1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COOH</a:t>
            </a:r>
            <a:r>
              <a:rPr lang="tr-TR" altLang="tr-TR" sz="28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olarak da gösterilebilir. 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endParaRPr lang="ar-SY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435" name="Title 1"/>
          <p:cNvSpPr txBox="1">
            <a:spLocks/>
          </p:cNvSpPr>
          <p:nvPr/>
        </p:nvSpPr>
        <p:spPr bwMode="auto">
          <a:xfrm>
            <a:off x="677863" y="231775"/>
            <a:ext cx="8596312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600" b="1" dirty="0">
                <a:solidFill>
                  <a:schemeClr val="accent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Yağ Asitleri - </a:t>
            </a:r>
            <a:r>
              <a:rPr lang="tr-TR" altLang="tr-TR" sz="3600" b="1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Doymuş Yağ Asitleri</a:t>
            </a:r>
            <a:endParaRPr lang="tr-TR" altLang="tr-TR" sz="3600" dirty="0">
              <a:solidFill>
                <a:srgbClr val="0070C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 txBox="1">
            <a:spLocks/>
          </p:cNvSpPr>
          <p:nvPr/>
        </p:nvSpPr>
        <p:spPr bwMode="auto">
          <a:xfrm>
            <a:off x="677863" y="231775"/>
            <a:ext cx="8596312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600" b="1">
                <a:solidFill>
                  <a:schemeClr val="accent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Yağ Asitleri - </a:t>
            </a:r>
            <a:r>
              <a:rPr lang="tr-TR" altLang="tr-TR" sz="3600" b="1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Doymuş Yağ Asitleri</a:t>
            </a:r>
            <a:endParaRPr lang="tr-TR" altLang="tr-TR" sz="3600">
              <a:solidFill>
                <a:srgbClr val="0070C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graphicFrame>
        <p:nvGraphicFramePr>
          <p:cNvPr id="6" name="2 Tablo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6006361"/>
              </p:ext>
            </p:extLst>
          </p:nvPr>
        </p:nvGraphicFramePr>
        <p:xfrm>
          <a:off x="677863" y="871538"/>
          <a:ext cx="8861425" cy="5536886"/>
        </p:xfrm>
        <a:graphic>
          <a:graphicData uri="http://schemas.openxmlformats.org/drawingml/2006/table">
            <a:tbl>
              <a:tblPr/>
              <a:tblGrid>
                <a:gridCol w="1901825">
                  <a:extLst>
                    <a:ext uri="{9D8B030D-6E8A-4147-A177-3AD203B41FA5}">
                      <a16:colId xmlns:a16="http://schemas.microsoft.com/office/drawing/2014/main" val="2244392603"/>
                    </a:ext>
                  </a:extLst>
                </a:gridCol>
                <a:gridCol w="1597025">
                  <a:extLst>
                    <a:ext uri="{9D8B030D-6E8A-4147-A177-3AD203B41FA5}">
                      <a16:colId xmlns:a16="http://schemas.microsoft.com/office/drawing/2014/main" val="594361957"/>
                    </a:ext>
                  </a:extLst>
                </a:gridCol>
                <a:gridCol w="1855787">
                  <a:extLst>
                    <a:ext uri="{9D8B030D-6E8A-4147-A177-3AD203B41FA5}">
                      <a16:colId xmlns:a16="http://schemas.microsoft.com/office/drawing/2014/main" val="696187855"/>
                    </a:ext>
                  </a:extLst>
                </a:gridCol>
                <a:gridCol w="1951038">
                  <a:extLst>
                    <a:ext uri="{9D8B030D-6E8A-4147-A177-3AD203B41FA5}">
                      <a16:colId xmlns:a16="http://schemas.microsoft.com/office/drawing/2014/main" val="3262450990"/>
                    </a:ext>
                  </a:extLst>
                </a:gridCol>
                <a:gridCol w="636587">
                  <a:extLst>
                    <a:ext uri="{9D8B030D-6E8A-4147-A177-3AD203B41FA5}">
                      <a16:colId xmlns:a16="http://schemas.microsoft.com/office/drawing/2014/main" val="2226666690"/>
                    </a:ext>
                  </a:extLst>
                </a:gridCol>
                <a:gridCol w="919163">
                  <a:extLst>
                    <a:ext uri="{9D8B030D-6E8A-4147-A177-3AD203B41FA5}">
                      <a16:colId xmlns:a16="http://schemas.microsoft.com/office/drawing/2014/main" val="436334179"/>
                    </a:ext>
                  </a:extLst>
                </a:gridCol>
              </a:tblGrid>
              <a:tr h="676275">
                <a:tc>
                  <a:txBody>
                    <a:bodyPr/>
                    <a:lstStyle>
                      <a:lvl1pPr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1pPr>
                      <a:lvl2pPr marL="742950" indent="-28575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2pPr>
                      <a:lvl3pPr marL="11430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3pPr>
                      <a:lvl4pPr marL="16002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4pPr>
                      <a:lvl5pPr marL="20574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5pPr>
                      <a:lvl6pPr marL="25146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6pPr>
                      <a:lvl7pPr marL="29718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7pPr>
                      <a:lvl8pPr marL="34290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8pPr>
                      <a:lvl9pPr marL="38862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6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Sistematik Adı</a:t>
                      </a:r>
                      <a:endParaRPr kumimoji="0" lang="tr-TR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44450" marR="44450" marT="0" marB="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1pPr>
                      <a:lvl2pPr marL="742950" indent="-28575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2pPr>
                      <a:lvl3pPr marL="11430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3pPr>
                      <a:lvl4pPr marL="16002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4pPr>
                      <a:lvl5pPr marL="20574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5pPr>
                      <a:lvl6pPr marL="25146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6pPr>
                      <a:lvl7pPr marL="29718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7pPr>
                      <a:lvl8pPr marL="34290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8pPr>
                      <a:lvl9pPr marL="38862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6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Yaygın Adı</a:t>
                      </a:r>
                      <a:endParaRPr kumimoji="0" lang="tr-TR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1pPr>
                      <a:lvl2pPr marL="742950" indent="-28575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2pPr>
                      <a:lvl3pPr marL="11430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3pPr>
                      <a:lvl4pPr marL="16002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4pPr>
                      <a:lvl5pPr marL="20574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5pPr>
                      <a:lvl6pPr marL="25146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6pPr>
                      <a:lvl7pPr marL="29718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7pPr>
                      <a:lvl8pPr marL="34290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8pPr>
                      <a:lvl9pPr marL="38862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6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Rasyonel Formülü</a:t>
                      </a:r>
                      <a:endParaRPr kumimoji="0" lang="tr-TR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1pPr>
                      <a:lvl2pPr marL="742950" indent="-28575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2pPr>
                      <a:lvl3pPr marL="11430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3pPr>
                      <a:lvl4pPr marL="16002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4pPr>
                      <a:lvl5pPr marL="20574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5pPr>
                      <a:lvl6pPr marL="25146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6pPr>
                      <a:lvl7pPr marL="29718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7pPr>
                      <a:lvl8pPr marL="34290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8pPr>
                      <a:lvl9pPr marL="38862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6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Kaynak</a:t>
                      </a:r>
                      <a:endParaRPr kumimoji="0" lang="tr-TR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1pPr>
                      <a:lvl2pPr marL="742950" indent="-28575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2pPr>
                      <a:lvl3pPr marL="11430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3pPr>
                      <a:lvl4pPr marL="16002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4pPr>
                      <a:lvl5pPr marL="20574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5pPr>
                      <a:lvl6pPr marL="25146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6pPr>
                      <a:lvl7pPr marL="29718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7pPr>
                      <a:lvl8pPr marL="34290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8pPr>
                      <a:lvl9pPr marL="38862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6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Kısa</a:t>
                      </a:r>
                      <a:endParaRPr kumimoji="0" lang="tr-TR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6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gösterilişi</a:t>
                      </a:r>
                      <a:endParaRPr kumimoji="0" lang="tr-TR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1pPr>
                      <a:lvl2pPr marL="742950" indent="-28575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2pPr>
                      <a:lvl3pPr marL="11430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3pPr>
                      <a:lvl4pPr marL="16002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4pPr>
                      <a:lvl5pPr marL="20574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5pPr>
                      <a:lvl6pPr marL="25146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6pPr>
                      <a:lvl7pPr marL="29718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7pPr>
                      <a:lvl8pPr marL="34290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8pPr>
                      <a:lvl9pPr marL="38862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Erime sıcaklığı (°C)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25301634"/>
                  </a:ext>
                </a:extLst>
              </a:tr>
              <a:tr h="338138">
                <a:tc>
                  <a:txBody>
                    <a:bodyPr/>
                    <a:lstStyle>
                      <a:lvl1pPr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1pPr>
                      <a:lvl2pPr marL="742950" indent="-28575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2pPr>
                      <a:lvl3pPr marL="11430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3pPr>
                      <a:lvl4pPr marL="16002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4pPr>
                      <a:lvl5pPr marL="20574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5pPr>
                      <a:lvl6pPr marL="25146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6pPr>
                      <a:lvl7pPr marL="29718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7pPr>
                      <a:lvl8pPr marL="34290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8pPr>
                      <a:lvl9pPr marL="38862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Etanoik Asit</a:t>
                      </a:r>
                      <a:endParaRPr kumimoji="0" lang="tr-TR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44450" marR="44450" marT="0" marB="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1pPr>
                      <a:lvl2pPr marL="742950" indent="-28575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2pPr>
                      <a:lvl3pPr marL="11430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3pPr>
                      <a:lvl4pPr marL="16002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4pPr>
                      <a:lvl5pPr marL="20574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5pPr>
                      <a:lvl6pPr marL="25146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6pPr>
                      <a:lvl7pPr marL="29718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7pPr>
                      <a:lvl8pPr marL="34290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8pPr>
                      <a:lvl9pPr marL="38862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Asetik asit</a:t>
                      </a:r>
                      <a:endParaRPr kumimoji="0" lang="tr-TR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1pPr>
                      <a:lvl2pPr marL="742950" indent="-28575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2pPr>
                      <a:lvl3pPr marL="11430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3pPr>
                      <a:lvl4pPr marL="16002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4pPr>
                      <a:lvl5pPr marL="20574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5pPr>
                      <a:lvl6pPr marL="25146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6pPr>
                      <a:lvl7pPr marL="29718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7pPr>
                      <a:lvl8pPr marL="34290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8pPr>
                      <a:lvl9pPr marL="38862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CH</a:t>
                      </a:r>
                      <a:r>
                        <a:rPr kumimoji="0" lang="tr-TR" altLang="en-US" sz="16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3</a:t>
                      </a:r>
                      <a:r>
                        <a:rPr kumimoji="0" lang="tr-TR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COOH</a:t>
                      </a:r>
                      <a:endParaRPr kumimoji="0" lang="tr-TR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1pPr>
                      <a:lvl2pPr marL="742950" indent="-28575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2pPr>
                      <a:lvl3pPr marL="11430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3pPr>
                      <a:lvl4pPr marL="16002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4pPr>
                      <a:lvl5pPr marL="20574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5pPr>
                      <a:lvl6pPr marL="25146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6pPr>
                      <a:lvl7pPr marL="29718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7pPr>
                      <a:lvl8pPr marL="34290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8pPr>
                      <a:lvl9pPr marL="38862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Kına çiçeği yağı</a:t>
                      </a:r>
                      <a:endParaRPr kumimoji="0" lang="tr-TR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1pPr>
                      <a:lvl2pPr marL="742950" indent="-28575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2pPr>
                      <a:lvl3pPr marL="11430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3pPr>
                      <a:lvl4pPr marL="16002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4pPr>
                      <a:lvl5pPr marL="20574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5pPr>
                      <a:lvl6pPr marL="25146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6pPr>
                      <a:lvl7pPr marL="29718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7pPr>
                      <a:lvl8pPr marL="34290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8pPr>
                      <a:lvl9pPr marL="38862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C</a:t>
                      </a:r>
                      <a:r>
                        <a:rPr kumimoji="0" lang="tr-TR" altLang="en-US" sz="16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2:0</a:t>
                      </a:r>
                      <a:endParaRPr kumimoji="0" lang="tr-TR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1pPr>
                      <a:lvl2pPr marL="742950" indent="-28575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2pPr>
                      <a:lvl3pPr marL="11430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3pPr>
                      <a:lvl4pPr marL="16002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4pPr>
                      <a:lvl5pPr marL="20574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5pPr>
                      <a:lvl6pPr marL="25146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6pPr>
                      <a:lvl7pPr marL="29718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7pPr>
                      <a:lvl8pPr marL="34290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8pPr>
                      <a:lvl9pPr marL="38862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-16.6</a:t>
                      </a:r>
                      <a:endParaRPr kumimoji="0" lang="tr-TR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34249278"/>
                  </a:ext>
                </a:extLst>
              </a:tr>
              <a:tr h="338138">
                <a:tc>
                  <a:txBody>
                    <a:bodyPr/>
                    <a:lstStyle>
                      <a:lvl1pPr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1pPr>
                      <a:lvl2pPr marL="742950" indent="-28575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2pPr>
                      <a:lvl3pPr marL="11430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3pPr>
                      <a:lvl4pPr marL="16002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4pPr>
                      <a:lvl5pPr marL="20574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5pPr>
                      <a:lvl6pPr marL="25146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6pPr>
                      <a:lvl7pPr marL="29718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7pPr>
                      <a:lvl8pPr marL="34290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8pPr>
                      <a:lvl9pPr marL="38862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Bütanoik Asit</a:t>
                      </a:r>
                      <a:endParaRPr kumimoji="0" lang="tr-TR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44450" marR="44450" marT="0" marB="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1pPr>
                      <a:lvl2pPr marL="742950" indent="-28575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2pPr>
                      <a:lvl3pPr marL="11430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3pPr>
                      <a:lvl4pPr marL="16002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4pPr>
                      <a:lvl5pPr marL="20574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5pPr>
                      <a:lvl6pPr marL="25146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6pPr>
                      <a:lvl7pPr marL="29718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7pPr>
                      <a:lvl8pPr marL="34290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8pPr>
                      <a:lvl9pPr marL="38862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Bütirik Asit</a:t>
                      </a:r>
                      <a:endParaRPr kumimoji="0" lang="tr-TR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1pPr>
                      <a:lvl2pPr marL="742950" indent="-28575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2pPr>
                      <a:lvl3pPr marL="11430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3pPr>
                      <a:lvl4pPr marL="16002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4pPr>
                      <a:lvl5pPr marL="20574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5pPr>
                      <a:lvl6pPr marL="25146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6pPr>
                      <a:lvl7pPr marL="29718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7pPr>
                      <a:lvl8pPr marL="34290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8pPr>
                      <a:lvl9pPr marL="38862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CH</a:t>
                      </a:r>
                      <a:r>
                        <a:rPr kumimoji="0" lang="tr-TR" altLang="en-US" sz="16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3</a:t>
                      </a:r>
                      <a:r>
                        <a:rPr kumimoji="0" lang="tr-TR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(CH</a:t>
                      </a:r>
                      <a:r>
                        <a:rPr kumimoji="0" lang="tr-TR" altLang="en-US" sz="16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2</a:t>
                      </a:r>
                      <a:r>
                        <a:rPr kumimoji="0" lang="tr-TR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)</a:t>
                      </a:r>
                      <a:r>
                        <a:rPr kumimoji="0" lang="tr-TR" altLang="en-US" sz="16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2</a:t>
                      </a:r>
                      <a:r>
                        <a:rPr kumimoji="0" lang="tr-TR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COOH</a:t>
                      </a:r>
                      <a:endParaRPr kumimoji="0" lang="tr-TR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1pPr>
                      <a:lvl2pPr marL="742950" indent="-28575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2pPr>
                      <a:lvl3pPr marL="11430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3pPr>
                      <a:lvl4pPr marL="16002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4pPr>
                      <a:lvl5pPr marL="20574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5pPr>
                      <a:lvl6pPr marL="25146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6pPr>
                      <a:lvl7pPr marL="29718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7pPr>
                      <a:lvl8pPr marL="34290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8pPr>
                      <a:lvl9pPr marL="38862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Süt yağı</a:t>
                      </a:r>
                      <a:endParaRPr kumimoji="0" lang="tr-TR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1pPr>
                      <a:lvl2pPr marL="742950" indent="-28575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2pPr>
                      <a:lvl3pPr marL="11430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3pPr>
                      <a:lvl4pPr marL="16002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4pPr>
                      <a:lvl5pPr marL="20574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5pPr>
                      <a:lvl6pPr marL="25146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6pPr>
                      <a:lvl7pPr marL="29718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7pPr>
                      <a:lvl8pPr marL="34290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8pPr>
                      <a:lvl9pPr marL="38862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C</a:t>
                      </a:r>
                      <a:r>
                        <a:rPr kumimoji="0" lang="tr-TR" altLang="en-US" sz="16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4:0</a:t>
                      </a:r>
                      <a:endParaRPr kumimoji="0" lang="tr-TR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1pPr>
                      <a:lvl2pPr marL="742950" indent="-28575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2pPr>
                      <a:lvl3pPr marL="11430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3pPr>
                      <a:lvl4pPr marL="16002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4pPr>
                      <a:lvl5pPr marL="20574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5pPr>
                      <a:lvl6pPr marL="25146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6pPr>
                      <a:lvl7pPr marL="29718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7pPr>
                      <a:lvl8pPr marL="34290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8pPr>
                      <a:lvl9pPr marL="38862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-7.9</a:t>
                      </a:r>
                      <a:endParaRPr kumimoji="0" lang="tr-TR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43035983"/>
                  </a:ext>
                </a:extLst>
              </a:tr>
              <a:tr h="487363">
                <a:tc>
                  <a:txBody>
                    <a:bodyPr/>
                    <a:lstStyle>
                      <a:lvl1pPr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1pPr>
                      <a:lvl2pPr marL="742950" indent="-28575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2pPr>
                      <a:lvl3pPr marL="11430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3pPr>
                      <a:lvl4pPr marL="16002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4pPr>
                      <a:lvl5pPr marL="20574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5pPr>
                      <a:lvl6pPr marL="25146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6pPr>
                      <a:lvl7pPr marL="29718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7pPr>
                      <a:lvl8pPr marL="34290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8pPr>
                      <a:lvl9pPr marL="38862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Hekzanoik Asit</a:t>
                      </a:r>
                      <a:endParaRPr kumimoji="0" lang="tr-TR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44450" marR="44450" marT="0" marB="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1pPr>
                      <a:lvl2pPr marL="742950" indent="-28575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2pPr>
                      <a:lvl3pPr marL="11430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3pPr>
                      <a:lvl4pPr marL="16002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4pPr>
                      <a:lvl5pPr marL="20574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5pPr>
                      <a:lvl6pPr marL="25146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6pPr>
                      <a:lvl7pPr marL="29718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7pPr>
                      <a:lvl8pPr marL="34290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8pPr>
                      <a:lvl9pPr marL="38862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Kaproik Asit</a:t>
                      </a:r>
                      <a:endParaRPr kumimoji="0" lang="tr-TR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1pPr>
                      <a:lvl2pPr marL="742950" indent="-28575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2pPr>
                      <a:lvl3pPr marL="11430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3pPr>
                      <a:lvl4pPr marL="16002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4pPr>
                      <a:lvl5pPr marL="20574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5pPr>
                      <a:lvl6pPr marL="25146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6pPr>
                      <a:lvl7pPr marL="29718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7pPr>
                      <a:lvl8pPr marL="34290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8pPr>
                      <a:lvl9pPr marL="38862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CH</a:t>
                      </a:r>
                      <a:r>
                        <a:rPr kumimoji="0" lang="tr-TR" altLang="en-US" sz="16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3</a:t>
                      </a:r>
                      <a:r>
                        <a:rPr kumimoji="0" lang="tr-TR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(CH</a:t>
                      </a:r>
                      <a:r>
                        <a:rPr kumimoji="0" lang="tr-TR" altLang="en-US" sz="16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2</a:t>
                      </a:r>
                      <a:r>
                        <a:rPr kumimoji="0" lang="tr-TR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)</a:t>
                      </a:r>
                      <a:r>
                        <a:rPr kumimoji="0" lang="tr-TR" altLang="en-US" sz="16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4</a:t>
                      </a:r>
                      <a:r>
                        <a:rPr kumimoji="0" lang="tr-TR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COOH</a:t>
                      </a:r>
                      <a:endParaRPr kumimoji="0" lang="tr-TR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1pPr>
                      <a:lvl2pPr marL="742950" indent="-28575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2pPr>
                      <a:lvl3pPr marL="11430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3pPr>
                      <a:lvl4pPr marL="16002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4pPr>
                      <a:lvl5pPr marL="20574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5pPr>
                      <a:lvl6pPr marL="25146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6pPr>
                      <a:lvl7pPr marL="29718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7pPr>
                      <a:lvl8pPr marL="34290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8pPr>
                      <a:lvl9pPr marL="38862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Süt yağı, palm çekir. ve koko yağı</a:t>
                      </a:r>
                      <a:endParaRPr kumimoji="0" lang="tr-TR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1pPr>
                      <a:lvl2pPr marL="742950" indent="-28575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2pPr>
                      <a:lvl3pPr marL="11430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3pPr>
                      <a:lvl4pPr marL="16002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4pPr>
                      <a:lvl5pPr marL="20574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5pPr>
                      <a:lvl6pPr marL="25146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6pPr>
                      <a:lvl7pPr marL="29718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7pPr>
                      <a:lvl8pPr marL="34290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8pPr>
                      <a:lvl9pPr marL="38862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C</a:t>
                      </a:r>
                      <a:r>
                        <a:rPr kumimoji="0" lang="tr-TR" altLang="en-US" sz="16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6:0</a:t>
                      </a:r>
                      <a:endParaRPr kumimoji="0" lang="tr-TR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1pPr>
                      <a:lvl2pPr marL="742950" indent="-28575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2pPr>
                      <a:lvl3pPr marL="11430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3pPr>
                      <a:lvl4pPr marL="16002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4pPr>
                      <a:lvl5pPr marL="20574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5pPr>
                      <a:lvl6pPr marL="25146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6pPr>
                      <a:lvl7pPr marL="29718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7pPr>
                      <a:lvl8pPr marL="34290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8pPr>
                      <a:lvl9pPr marL="38862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-3.4</a:t>
                      </a:r>
                      <a:endParaRPr kumimoji="0" lang="tr-TR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8707746"/>
                  </a:ext>
                </a:extLst>
              </a:tr>
              <a:tr h="487363">
                <a:tc>
                  <a:txBody>
                    <a:bodyPr/>
                    <a:lstStyle>
                      <a:lvl1pPr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1pPr>
                      <a:lvl2pPr marL="742950" indent="-28575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2pPr>
                      <a:lvl3pPr marL="11430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3pPr>
                      <a:lvl4pPr marL="16002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4pPr>
                      <a:lvl5pPr marL="20574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5pPr>
                      <a:lvl6pPr marL="25146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6pPr>
                      <a:lvl7pPr marL="29718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7pPr>
                      <a:lvl8pPr marL="34290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8pPr>
                      <a:lvl9pPr marL="38862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Oktanoik Asit</a:t>
                      </a:r>
                      <a:endParaRPr kumimoji="0" lang="tr-TR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44450" marR="44450" marT="0" marB="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1pPr>
                      <a:lvl2pPr marL="742950" indent="-28575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2pPr>
                      <a:lvl3pPr marL="11430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3pPr>
                      <a:lvl4pPr marL="16002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4pPr>
                      <a:lvl5pPr marL="20574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5pPr>
                      <a:lvl6pPr marL="25146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6pPr>
                      <a:lvl7pPr marL="29718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7pPr>
                      <a:lvl8pPr marL="34290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8pPr>
                      <a:lvl9pPr marL="38862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Kaprilik Asit</a:t>
                      </a:r>
                      <a:endParaRPr kumimoji="0" lang="tr-TR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1pPr>
                      <a:lvl2pPr marL="742950" indent="-28575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2pPr>
                      <a:lvl3pPr marL="11430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3pPr>
                      <a:lvl4pPr marL="16002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4pPr>
                      <a:lvl5pPr marL="20574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5pPr>
                      <a:lvl6pPr marL="25146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6pPr>
                      <a:lvl7pPr marL="29718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7pPr>
                      <a:lvl8pPr marL="34290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8pPr>
                      <a:lvl9pPr marL="38862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CH</a:t>
                      </a:r>
                      <a:r>
                        <a:rPr kumimoji="0" lang="tr-TR" altLang="en-US" sz="16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3</a:t>
                      </a:r>
                      <a:r>
                        <a:rPr kumimoji="0" lang="tr-TR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(CH</a:t>
                      </a:r>
                      <a:r>
                        <a:rPr kumimoji="0" lang="tr-TR" altLang="en-US" sz="16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2</a:t>
                      </a:r>
                      <a:r>
                        <a:rPr kumimoji="0" lang="tr-TR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)</a:t>
                      </a:r>
                      <a:r>
                        <a:rPr kumimoji="0" lang="tr-TR" altLang="en-US" sz="16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6</a:t>
                      </a:r>
                      <a:r>
                        <a:rPr kumimoji="0" lang="tr-TR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COOH</a:t>
                      </a:r>
                      <a:endParaRPr kumimoji="0" lang="tr-TR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1pPr>
                      <a:lvl2pPr marL="742950" indent="-28575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2pPr>
                      <a:lvl3pPr marL="11430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3pPr>
                      <a:lvl4pPr marL="16002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4pPr>
                      <a:lvl5pPr marL="20574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5pPr>
                      <a:lvl6pPr marL="25146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6pPr>
                      <a:lvl7pPr marL="29718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7pPr>
                      <a:lvl8pPr marL="34290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8pPr>
                      <a:lvl9pPr marL="38862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 Süt yağı, palm çekir. ve koko yağı</a:t>
                      </a:r>
                      <a:endParaRPr kumimoji="0" lang="tr-TR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1pPr>
                      <a:lvl2pPr marL="742950" indent="-28575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2pPr>
                      <a:lvl3pPr marL="11430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3pPr>
                      <a:lvl4pPr marL="16002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4pPr>
                      <a:lvl5pPr marL="20574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5pPr>
                      <a:lvl6pPr marL="25146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6pPr>
                      <a:lvl7pPr marL="29718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7pPr>
                      <a:lvl8pPr marL="34290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8pPr>
                      <a:lvl9pPr marL="38862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C</a:t>
                      </a:r>
                      <a:r>
                        <a:rPr kumimoji="0" lang="tr-TR" altLang="en-US" sz="16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8:0</a:t>
                      </a:r>
                      <a:endParaRPr kumimoji="0" lang="tr-TR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1pPr>
                      <a:lvl2pPr marL="742950" indent="-28575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2pPr>
                      <a:lvl3pPr marL="11430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3pPr>
                      <a:lvl4pPr marL="16002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4pPr>
                      <a:lvl5pPr marL="20574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5pPr>
                      <a:lvl6pPr marL="25146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6pPr>
                      <a:lvl7pPr marL="29718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7pPr>
                      <a:lvl8pPr marL="34290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8pPr>
                      <a:lvl9pPr marL="38862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16.0</a:t>
                      </a:r>
                      <a:endParaRPr kumimoji="0" lang="tr-TR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68937"/>
                  </a:ext>
                </a:extLst>
              </a:tr>
              <a:tr h="487363">
                <a:tc>
                  <a:txBody>
                    <a:bodyPr/>
                    <a:lstStyle>
                      <a:lvl1pPr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1pPr>
                      <a:lvl2pPr marL="742950" indent="-28575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2pPr>
                      <a:lvl3pPr marL="11430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3pPr>
                      <a:lvl4pPr marL="16002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4pPr>
                      <a:lvl5pPr marL="20574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5pPr>
                      <a:lvl6pPr marL="25146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6pPr>
                      <a:lvl7pPr marL="29718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7pPr>
                      <a:lvl8pPr marL="34290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8pPr>
                      <a:lvl9pPr marL="38862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Dekanoik Asit</a:t>
                      </a:r>
                      <a:endParaRPr kumimoji="0" lang="tr-TR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44450" marR="44450" marT="0" marB="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1pPr>
                      <a:lvl2pPr marL="742950" indent="-28575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2pPr>
                      <a:lvl3pPr marL="11430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3pPr>
                      <a:lvl4pPr marL="16002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4pPr>
                      <a:lvl5pPr marL="20574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5pPr>
                      <a:lvl6pPr marL="25146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6pPr>
                      <a:lvl7pPr marL="29718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7pPr>
                      <a:lvl8pPr marL="34290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8pPr>
                      <a:lvl9pPr marL="38862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Kaprik Asit</a:t>
                      </a:r>
                      <a:endParaRPr kumimoji="0" lang="tr-TR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1pPr>
                      <a:lvl2pPr marL="742950" indent="-28575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2pPr>
                      <a:lvl3pPr marL="11430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3pPr>
                      <a:lvl4pPr marL="16002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4pPr>
                      <a:lvl5pPr marL="20574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5pPr>
                      <a:lvl6pPr marL="25146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6pPr>
                      <a:lvl7pPr marL="29718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7pPr>
                      <a:lvl8pPr marL="34290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8pPr>
                      <a:lvl9pPr marL="38862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CH</a:t>
                      </a:r>
                      <a:r>
                        <a:rPr kumimoji="0" lang="tr-TR" altLang="en-US" sz="16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3</a:t>
                      </a:r>
                      <a:r>
                        <a:rPr kumimoji="0" lang="tr-TR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(CH</a:t>
                      </a:r>
                      <a:r>
                        <a:rPr kumimoji="0" lang="tr-TR" altLang="en-US" sz="16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2</a:t>
                      </a:r>
                      <a:r>
                        <a:rPr kumimoji="0" lang="tr-TR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)</a:t>
                      </a:r>
                      <a:r>
                        <a:rPr kumimoji="0" lang="tr-TR" altLang="en-US" sz="16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8</a:t>
                      </a:r>
                      <a:r>
                        <a:rPr kumimoji="0" lang="tr-TR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COOH</a:t>
                      </a:r>
                      <a:endParaRPr kumimoji="0" lang="tr-TR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1pPr>
                      <a:lvl2pPr marL="742950" indent="-28575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2pPr>
                      <a:lvl3pPr marL="11430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3pPr>
                      <a:lvl4pPr marL="16002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4pPr>
                      <a:lvl5pPr marL="20574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5pPr>
                      <a:lvl6pPr marL="25146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6pPr>
                      <a:lvl7pPr marL="29718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7pPr>
                      <a:lvl8pPr marL="34290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8pPr>
                      <a:lvl9pPr marL="38862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Süt yağı, palm çekir. ve koko yağı</a:t>
                      </a:r>
                      <a:endParaRPr kumimoji="0" lang="tr-TR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1pPr>
                      <a:lvl2pPr marL="742950" indent="-28575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2pPr>
                      <a:lvl3pPr marL="11430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3pPr>
                      <a:lvl4pPr marL="16002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4pPr>
                      <a:lvl5pPr marL="20574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5pPr>
                      <a:lvl6pPr marL="25146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6pPr>
                      <a:lvl7pPr marL="29718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7pPr>
                      <a:lvl8pPr marL="34290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8pPr>
                      <a:lvl9pPr marL="38862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C</a:t>
                      </a:r>
                      <a:r>
                        <a:rPr kumimoji="0" lang="tr-TR" altLang="en-US" sz="16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10:0</a:t>
                      </a:r>
                      <a:endParaRPr kumimoji="0" lang="tr-TR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1pPr>
                      <a:lvl2pPr marL="742950" indent="-28575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2pPr>
                      <a:lvl3pPr marL="11430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3pPr>
                      <a:lvl4pPr marL="16002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4pPr>
                      <a:lvl5pPr marL="20574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5pPr>
                      <a:lvl6pPr marL="25146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6pPr>
                      <a:lvl7pPr marL="29718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7pPr>
                      <a:lvl8pPr marL="34290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8pPr>
                      <a:lvl9pPr marL="38862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31.3</a:t>
                      </a:r>
                      <a:endParaRPr kumimoji="0" lang="tr-TR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6943513"/>
                  </a:ext>
                </a:extLst>
              </a:tr>
              <a:tr h="487363">
                <a:tc>
                  <a:txBody>
                    <a:bodyPr/>
                    <a:lstStyle>
                      <a:lvl1pPr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1pPr>
                      <a:lvl2pPr marL="742950" indent="-28575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2pPr>
                      <a:lvl3pPr marL="11430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3pPr>
                      <a:lvl4pPr marL="16002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4pPr>
                      <a:lvl5pPr marL="20574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5pPr>
                      <a:lvl6pPr marL="25146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6pPr>
                      <a:lvl7pPr marL="29718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7pPr>
                      <a:lvl8pPr marL="34290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8pPr>
                      <a:lvl9pPr marL="38862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Dodekanoik Asit</a:t>
                      </a:r>
                      <a:endParaRPr kumimoji="0" lang="tr-TR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44450" marR="44450" marT="0" marB="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1pPr>
                      <a:lvl2pPr marL="742950" indent="-28575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2pPr>
                      <a:lvl3pPr marL="11430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3pPr>
                      <a:lvl4pPr marL="16002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4pPr>
                      <a:lvl5pPr marL="20574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5pPr>
                      <a:lvl6pPr marL="25146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6pPr>
                      <a:lvl7pPr marL="29718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7pPr>
                      <a:lvl8pPr marL="34290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8pPr>
                      <a:lvl9pPr marL="38862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Laurik Asit</a:t>
                      </a:r>
                      <a:endParaRPr kumimoji="0" lang="tr-TR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1pPr>
                      <a:lvl2pPr marL="742950" indent="-28575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2pPr>
                      <a:lvl3pPr marL="11430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3pPr>
                      <a:lvl4pPr marL="16002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4pPr>
                      <a:lvl5pPr marL="20574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5pPr>
                      <a:lvl6pPr marL="25146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6pPr>
                      <a:lvl7pPr marL="29718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7pPr>
                      <a:lvl8pPr marL="34290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8pPr>
                      <a:lvl9pPr marL="38862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CH</a:t>
                      </a:r>
                      <a:r>
                        <a:rPr kumimoji="0" lang="tr-TR" altLang="en-US" sz="16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3</a:t>
                      </a:r>
                      <a:r>
                        <a:rPr kumimoji="0" lang="tr-TR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(CH</a:t>
                      </a:r>
                      <a:r>
                        <a:rPr kumimoji="0" lang="tr-TR" altLang="en-US" sz="16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2</a:t>
                      </a:r>
                      <a:r>
                        <a:rPr kumimoji="0" lang="tr-TR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)</a:t>
                      </a:r>
                      <a:r>
                        <a:rPr kumimoji="0" lang="tr-TR" altLang="en-US" sz="16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10</a:t>
                      </a:r>
                      <a:r>
                        <a:rPr kumimoji="0" lang="tr-TR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COOH</a:t>
                      </a:r>
                      <a:endParaRPr kumimoji="0" lang="tr-TR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1pPr>
                      <a:lvl2pPr marL="742950" indent="-28575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2pPr>
                      <a:lvl3pPr marL="11430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3pPr>
                      <a:lvl4pPr marL="16002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4pPr>
                      <a:lvl5pPr marL="20574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5pPr>
                      <a:lvl6pPr marL="25146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6pPr>
                      <a:lvl7pPr marL="29718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7pPr>
                      <a:lvl8pPr marL="34290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8pPr>
                      <a:lvl9pPr marL="38862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 Süt yağı, palm yağı, koko yağı</a:t>
                      </a:r>
                      <a:endParaRPr kumimoji="0" lang="tr-TR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1pPr>
                      <a:lvl2pPr marL="742950" indent="-28575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2pPr>
                      <a:lvl3pPr marL="11430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3pPr>
                      <a:lvl4pPr marL="16002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4pPr>
                      <a:lvl5pPr marL="20574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5pPr>
                      <a:lvl6pPr marL="25146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6pPr>
                      <a:lvl7pPr marL="29718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7pPr>
                      <a:lvl8pPr marL="34290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8pPr>
                      <a:lvl9pPr marL="38862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C</a:t>
                      </a:r>
                      <a:r>
                        <a:rPr kumimoji="0" lang="tr-TR" altLang="en-US" sz="16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12:0</a:t>
                      </a:r>
                      <a:endParaRPr kumimoji="0" lang="tr-TR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1pPr>
                      <a:lvl2pPr marL="742950" indent="-28575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2pPr>
                      <a:lvl3pPr marL="11430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3pPr>
                      <a:lvl4pPr marL="16002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4pPr>
                      <a:lvl5pPr marL="20574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5pPr>
                      <a:lvl6pPr marL="25146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6pPr>
                      <a:lvl7pPr marL="29718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7pPr>
                      <a:lvl8pPr marL="34290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8pPr>
                      <a:lvl9pPr marL="38862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44,2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74106547"/>
                  </a:ext>
                </a:extLst>
              </a:tr>
              <a:tr h="487363">
                <a:tc>
                  <a:txBody>
                    <a:bodyPr/>
                    <a:lstStyle>
                      <a:lvl1pPr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1pPr>
                      <a:lvl2pPr marL="742950" indent="-28575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2pPr>
                      <a:lvl3pPr marL="11430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3pPr>
                      <a:lvl4pPr marL="16002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4pPr>
                      <a:lvl5pPr marL="20574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5pPr>
                      <a:lvl6pPr marL="25146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6pPr>
                      <a:lvl7pPr marL="29718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7pPr>
                      <a:lvl8pPr marL="34290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8pPr>
                      <a:lvl9pPr marL="38862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Tetradekanoik Asit</a:t>
                      </a:r>
                      <a:endParaRPr kumimoji="0" lang="tr-TR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44450" marR="44450" marT="0" marB="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1pPr>
                      <a:lvl2pPr marL="742950" indent="-28575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2pPr>
                      <a:lvl3pPr marL="11430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3pPr>
                      <a:lvl4pPr marL="16002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4pPr>
                      <a:lvl5pPr marL="20574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5pPr>
                      <a:lvl6pPr marL="25146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6pPr>
                      <a:lvl7pPr marL="29718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7pPr>
                      <a:lvl8pPr marL="34290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8pPr>
                      <a:lvl9pPr marL="38862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Miristik Asit</a:t>
                      </a:r>
                      <a:endParaRPr kumimoji="0" lang="tr-TR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1pPr>
                      <a:lvl2pPr marL="742950" indent="-28575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2pPr>
                      <a:lvl3pPr marL="11430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3pPr>
                      <a:lvl4pPr marL="16002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4pPr>
                      <a:lvl5pPr marL="20574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5pPr>
                      <a:lvl6pPr marL="25146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6pPr>
                      <a:lvl7pPr marL="29718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7pPr>
                      <a:lvl8pPr marL="34290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8pPr>
                      <a:lvl9pPr marL="38862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CH</a:t>
                      </a:r>
                      <a:r>
                        <a:rPr kumimoji="0" lang="tr-TR" altLang="en-US" sz="16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3</a:t>
                      </a:r>
                      <a:r>
                        <a:rPr kumimoji="0" lang="tr-TR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(CH</a:t>
                      </a:r>
                      <a:r>
                        <a:rPr kumimoji="0" lang="tr-TR" altLang="en-US" sz="16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2</a:t>
                      </a:r>
                      <a:r>
                        <a:rPr kumimoji="0" lang="tr-TR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)</a:t>
                      </a:r>
                      <a:r>
                        <a:rPr kumimoji="0" lang="tr-TR" altLang="en-US" sz="16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12</a:t>
                      </a:r>
                      <a:r>
                        <a:rPr kumimoji="0" lang="tr-TR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COOH</a:t>
                      </a:r>
                      <a:endParaRPr kumimoji="0" lang="tr-TR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1pPr>
                      <a:lvl2pPr marL="742950" indent="-28575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2pPr>
                      <a:lvl3pPr marL="11430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3pPr>
                      <a:lvl4pPr marL="16002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4pPr>
                      <a:lvl5pPr marL="20574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5pPr>
                      <a:lvl6pPr marL="25146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6pPr>
                      <a:lvl7pPr marL="29718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7pPr>
                      <a:lvl8pPr marL="34290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8pPr>
                      <a:lvl9pPr marL="38862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Pek çok bitkisel ve hayvansal yağlar</a:t>
                      </a:r>
                      <a:endParaRPr kumimoji="0" lang="tr-TR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1pPr>
                      <a:lvl2pPr marL="742950" indent="-28575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2pPr>
                      <a:lvl3pPr marL="11430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3pPr>
                      <a:lvl4pPr marL="16002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4pPr>
                      <a:lvl5pPr marL="20574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5pPr>
                      <a:lvl6pPr marL="25146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6pPr>
                      <a:lvl7pPr marL="29718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7pPr>
                      <a:lvl8pPr marL="34290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8pPr>
                      <a:lvl9pPr marL="38862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C</a:t>
                      </a:r>
                      <a:r>
                        <a:rPr kumimoji="0" lang="tr-TR" altLang="en-US" sz="16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14:0</a:t>
                      </a:r>
                      <a:endParaRPr kumimoji="0" lang="tr-TR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1pPr>
                      <a:lvl2pPr marL="742950" indent="-28575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2pPr>
                      <a:lvl3pPr marL="11430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3pPr>
                      <a:lvl4pPr marL="16002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4pPr>
                      <a:lvl5pPr marL="20574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5pPr>
                      <a:lvl6pPr marL="25146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6pPr>
                      <a:lvl7pPr marL="29718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7pPr>
                      <a:lvl8pPr marL="34290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8pPr>
                      <a:lvl9pPr marL="38862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53,9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6405487"/>
                  </a:ext>
                </a:extLst>
              </a:tr>
              <a:tr h="338138">
                <a:tc>
                  <a:txBody>
                    <a:bodyPr/>
                    <a:lstStyle>
                      <a:lvl1pPr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1pPr>
                      <a:lvl2pPr marL="742950" indent="-28575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2pPr>
                      <a:lvl3pPr marL="11430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3pPr>
                      <a:lvl4pPr marL="16002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4pPr>
                      <a:lvl5pPr marL="20574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5pPr>
                      <a:lvl6pPr marL="25146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6pPr>
                      <a:lvl7pPr marL="29718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7pPr>
                      <a:lvl8pPr marL="34290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8pPr>
                      <a:lvl9pPr marL="38862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Hekzadekanoik Asit</a:t>
                      </a:r>
                      <a:endParaRPr kumimoji="0" lang="tr-TR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44450" marR="44450" marT="0" marB="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1pPr>
                      <a:lvl2pPr marL="742950" indent="-28575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2pPr>
                      <a:lvl3pPr marL="11430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3pPr>
                      <a:lvl4pPr marL="16002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4pPr>
                      <a:lvl5pPr marL="20574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5pPr>
                      <a:lvl6pPr marL="25146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6pPr>
                      <a:lvl7pPr marL="29718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7pPr>
                      <a:lvl8pPr marL="34290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8pPr>
                      <a:lvl9pPr marL="38862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Palmitik Asit</a:t>
                      </a:r>
                      <a:endParaRPr kumimoji="0" lang="tr-TR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1pPr>
                      <a:lvl2pPr marL="742950" indent="-28575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2pPr>
                      <a:lvl3pPr marL="11430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3pPr>
                      <a:lvl4pPr marL="16002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4pPr>
                      <a:lvl5pPr marL="20574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5pPr>
                      <a:lvl6pPr marL="25146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6pPr>
                      <a:lvl7pPr marL="29718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7pPr>
                      <a:lvl8pPr marL="34290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8pPr>
                      <a:lvl9pPr marL="38862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CH</a:t>
                      </a:r>
                      <a:r>
                        <a:rPr kumimoji="0" lang="tr-TR" altLang="en-US" sz="16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3</a:t>
                      </a:r>
                      <a:r>
                        <a:rPr kumimoji="0" lang="tr-TR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(CH</a:t>
                      </a:r>
                      <a:r>
                        <a:rPr kumimoji="0" lang="tr-TR" altLang="en-US" sz="16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2</a:t>
                      </a:r>
                      <a:r>
                        <a:rPr kumimoji="0" lang="tr-TR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)</a:t>
                      </a:r>
                      <a:r>
                        <a:rPr kumimoji="0" lang="tr-TR" altLang="en-US" sz="16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14</a:t>
                      </a:r>
                      <a:r>
                        <a:rPr kumimoji="0" lang="tr-TR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COOH</a:t>
                      </a:r>
                      <a:endParaRPr kumimoji="0" lang="tr-TR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1pPr>
                      <a:lvl2pPr marL="742950" indent="-28575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2pPr>
                      <a:lvl3pPr marL="11430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3pPr>
                      <a:lvl4pPr marL="16002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4pPr>
                      <a:lvl5pPr marL="20574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5pPr>
                      <a:lvl6pPr marL="25146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6pPr>
                      <a:lvl7pPr marL="29718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7pPr>
                      <a:lvl8pPr marL="34290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8pPr>
                      <a:lvl9pPr marL="38862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Tüm yağlar</a:t>
                      </a:r>
                      <a:endParaRPr kumimoji="0" lang="tr-TR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1pPr>
                      <a:lvl2pPr marL="742950" indent="-28575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2pPr>
                      <a:lvl3pPr marL="11430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3pPr>
                      <a:lvl4pPr marL="16002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4pPr>
                      <a:lvl5pPr marL="20574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5pPr>
                      <a:lvl6pPr marL="25146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6pPr>
                      <a:lvl7pPr marL="29718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7pPr>
                      <a:lvl8pPr marL="34290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8pPr>
                      <a:lvl9pPr marL="38862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C</a:t>
                      </a:r>
                      <a:r>
                        <a:rPr kumimoji="0" lang="tr-TR" altLang="en-US" sz="16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16:0</a:t>
                      </a:r>
                      <a:endParaRPr kumimoji="0" lang="tr-TR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1pPr>
                      <a:lvl2pPr marL="742950" indent="-28575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2pPr>
                      <a:lvl3pPr marL="11430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3pPr>
                      <a:lvl4pPr marL="16002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4pPr>
                      <a:lvl5pPr marL="20574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5pPr>
                      <a:lvl6pPr marL="25146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6pPr>
                      <a:lvl7pPr marL="29718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7pPr>
                      <a:lvl8pPr marL="34290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8pPr>
                      <a:lvl9pPr marL="38862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63,1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1269495"/>
                  </a:ext>
                </a:extLst>
              </a:tr>
              <a:tr h="338138">
                <a:tc>
                  <a:txBody>
                    <a:bodyPr/>
                    <a:lstStyle>
                      <a:lvl1pPr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1pPr>
                      <a:lvl2pPr marL="742950" indent="-28575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2pPr>
                      <a:lvl3pPr marL="11430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3pPr>
                      <a:lvl4pPr marL="16002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4pPr>
                      <a:lvl5pPr marL="20574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5pPr>
                      <a:lvl6pPr marL="25146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6pPr>
                      <a:lvl7pPr marL="29718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7pPr>
                      <a:lvl8pPr marL="34290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8pPr>
                      <a:lvl9pPr marL="38862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Oktadekanoik Asit</a:t>
                      </a:r>
                      <a:endParaRPr kumimoji="0" lang="tr-TR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44450" marR="44450" marT="0" marB="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1pPr>
                      <a:lvl2pPr marL="742950" indent="-28575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2pPr>
                      <a:lvl3pPr marL="11430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3pPr>
                      <a:lvl4pPr marL="16002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4pPr>
                      <a:lvl5pPr marL="20574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5pPr>
                      <a:lvl6pPr marL="25146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6pPr>
                      <a:lvl7pPr marL="29718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7pPr>
                      <a:lvl8pPr marL="34290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8pPr>
                      <a:lvl9pPr marL="38862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Stearik Asit</a:t>
                      </a:r>
                      <a:endParaRPr kumimoji="0" lang="tr-TR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1pPr>
                      <a:lvl2pPr marL="742950" indent="-28575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2pPr>
                      <a:lvl3pPr marL="11430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3pPr>
                      <a:lvl4pPr marL="16002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4pPr>
                      <a:lvl5pPr marL="20574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5pPr>
                      <a:lvl6pPr marL="25146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6pPr>
                      <a:lvl7pPr marL="29718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7pPr>
                      <a:lvl8pPr marL="34290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8pPr>
                      <a:lvl9pPr marL="38862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CH</a:t>
                      </a:r>
                      <a:r>
                        <a:rPr kumimoji="0" lang="tr-TR" altLang="en-US" sz="16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3</a:t>
                      </a:r>
                      <a:r>
                        <a:rPr kumimoji="0" lang="tr-TR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(CH</a:t>
                      </a:r>
                      <a:r>
                        <a:rPr kumimoji="0" lang="tr-TR" altLang="en-US" sz="16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2</a:t>
                      </a:r>
                      <a:r>
                        <a:rPr kumimoji="0" lang="tr-TR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)</a:t>
                      </a:r>
                      <a:r>
                        <a:rPr kumimoji="0" lang="tr-TR" altLang="en-US" sz="16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16</a:t>
                      </a:r>
                      <a:r>
                        <a:rPr kumimoji="0" lang="tr-TR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COOH</a:t>
                      </a:r>
                      <a:endParaRPr kumimoji="0" lang="tr-TR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1pPr>
                      <a:lvl2pPr marL="742950" indent="-28575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2pPr>
                      <a:lvl3pPr marL="11430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3pPr>
                      <a:lvl4pPr marL="16002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4pPr>
                      <a:lvl5pPr marL="20574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5pPr>
                      <a:lvl6pPr marL="25146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6pPr>
                      <a:lvl7pPr marL="29718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7pPr>
                      <a:lvl8pPr marL="34290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8pPr>
                      <a:lvl9pPr marL="38862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Tüm yağlar</a:t>
                      </a:r>
                      <a:endParaRPr kumimoji="0" lang="tr-TR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1pPr>
                      <a:lvl2pPr marL="742950" indent="-28575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2pPr>
                      <a:lvl3pPr marL="11430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3pPr>
                      <a:lvl4pPr marL="16002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4pPr>
                      <a:lvl5pPr marL="20574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5pPr>
                      <a:lvl6pPr marL="25146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6pPr>
                      <a:lvl7pPr marL="29718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7pPr>
                      <a:lvl8pPr marL="34290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8pPr>
                      <a:lvl9pPr marL="38862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C</a:t>
                      </a:r>
                      <a:r>
                        <a:rPr kumimoji="0" lang="tr-TR" altLang="en-US" sz="16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18:0</a:t>
                      </a:r>
                      <a:endParaRPr kumimoji="0" lang="tr-TR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1pPr>
                      <a:lvl2pPr marL="742950" indent="-28575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2pPr>
                      <a:lvl3pPr marL="11430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3pPr>
                      <a:lvl4pPr marL="16002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4pPr>
                      <a:lvl5pPr marL="20574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5pPr>
                      <a:lvl6pPr marL="25146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6pPr>
                      <a:lvl7pPr marL="29718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7pPr>
                      <a:lvl8pPr marL="34290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8pPr>
                      <a:lvl9pPr marL="38862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69,6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56189775"/>
                  </a:ext>
                </a:extLst>
              </a:tr>
              <a:tr h="338138">
                <a:tc>
                  <a:txBody>
                    <a:bodyPr/>
                    <a:lstStyle>
                      <a:lvl1pPr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1pPr>
                      <a:lvl2pPr marL="742950" indent="-28575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2pPr>
                      <a:lvl3pPr marL="11430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3pPr>
                      <a:lvl4pPr marL="16002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4pPr>
                      <a:lvl5pPr marL="20574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5pPr>
                      <a:lvl6pPr marL="25146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6pPr>
                      <a:lvl7pPr marL="29718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7pPr>
                      <a:lvl8pPr marL="34290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8pPr>
                      <a:lvl9pPr marL="38862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Eikosanoik Asit</a:t>
                      </a:r>
                      <a:endParaRPr kumimoji="0" lang="tr-TR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44450" marR="44450" marT="0" marB="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1pPr>
                      <a:lvl2pPr marL="742950" indent="-28575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2pPr>
                      <a:lvl3pPr marL="11430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3pPr>
                      <a:lvl4pPr marL="16002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4pPr>
                      <a:lvl5pPr marL="20574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5pPr>
                      <a:lvl6pPr marL="25146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6pPr>
                      <a:lvl7pPr marL="29718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7pPr>
                      <a:lvl8pPr marL="34290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8pPr>
                      <a:lvl9pPr marL="38862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Araşidik Asit</a:t>
                      </a:r>
                      <a:endParaRPr kumimoji="0" lang="tr-TR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1pPr>
                      <a:lvl2pPr marL="742950" indent="-28575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2pPr>
                      <a:lvl3pPr marL="11430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3pPr>
                      <a:lvl4pPr marL="16002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4pPr>
                      <a:lvl5pPr marL="20574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5pPr>
                      <a:lvl6pPr marL="25146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6pPr>
                      <a:lvl7pPr marL="29718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7pPr>
                      <a:lvl8pPr marL="34290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8pPr>
                      <a:lvl9pPr marL="38862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CH</a:t>
                      </a:r>
                      <a:r>
                        <a:rPr kumimoji="0" lang="tr-TR" altLang="en-US" sz="16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3</a:t>
                      </a:r>
                      <a:r>
                        <a:rPr kumimoji="0" lang="tr-TR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(CH</a:t>
                      </a:r>
                      <a:r>
                        <a:rPr kumimoji="0" lang="tr-TR" altLang="en-US" sz="16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2</a:t>
                      </a:r>
                      <a:r>
                        <a:rPr kumimoji="0" lang="tr-TR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)</a:t>
                      </a:r>
                      <a:r>
                        <a:rPr kumimoji="0" lang="tr-TR" altLang="en-US" sz="16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18</a:t>
                      </a:r>
                      <a:r>
                        <a:rPr kumimoji="0" lang="tr-TR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COOH</a:t>
                      </a:r>
                      <a:endParaRPr kumimoji="0" lang="tr-TR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1pPr>
                      <a:lvl2pPr marL="742950" indent="-28575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2pPr>
                      <a:lvl3pPr marL="11430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3pPr>
                      <a:lvl4pPr marL="16002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4pPr>
                      <a:lvl5pPr marL="20574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5pPr>
                      <a:lvl6pPr marL="25146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6pPr>
                      <a:lvl7pPr marL="29718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7pPr>
                      <a:lvl8pPr marL="34290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8pPr>
                      <a:lvl9pPr marL="38862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Yer fıstığı yağı</a:t>
                      </a:r>
                      <a:endParaRPr kumimoji="0" lang="tr-TR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1pPr>
                      <a:lvl2pPr marL="742950" indent="-28575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2pPr>
                      <a:lvl3pPr marL="11430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3pPr>
                      <a:lvl4pPr marL="16002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4pPr>
                      <a:lvl5pPr marL="20574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5pPr>
                      <a:lvl6pPr marL="25146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6pPr>
                      <a:lvl7pPr marL="29718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7pPr>
                      <a:lvl8pPr marL="34290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8pPr>
                      <a:lvl9pPr marL="38862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C</a:t>
                      </a:r>
                      <a:r>
                        <a:rPr kumimoji="0" lang="tr-TR" altLang="en-US" sz="16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20:0</a:t>
                      </a:r>
                      <a:endParaRPr kumimoji="0" lang="tr-TR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1pPr>
                      <a:lvl2pPr marL="742950" indent="-28575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2pPr>
                      <a:lvl3pPr marL="11430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3pPr>
                      <a:lvl4pPr marL="16002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4pPr>
                      <a:lvl5pPr marL="20574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5pPr>
                      <a:lvl6pPr marL="25146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6pPr>
                      <a:lvl7pPr marL="29718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7pPr>
                      <a:lvl8pPr marL="34290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8pPr>
                      <a:lvl9pPr marL="38862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75.3</a:t>
                      </a:r>
                      <a:endParaRPr kumimoji="0" lang="tr-TR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8920024"/>
                  </a:ext>
                </a:extLst>
              </a:tr>
              <a:tr h="338138">
                <a:tc>
                  <a:txBody>
                    <a:bodyPr/>
                    <a:lstStyle>
                      <a:lvl1pPr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1pPr>
                      <a:lvl2pPr marL="742950" indent="-28575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2pPr>
                      <a:lvl3pPr marL="11430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3pPr>
                      <a:lvl4pPr marL="16002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4pPr>
                      <a:lvl5pPr marL="20574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5pPr>
                      <a:lvl6pPr marL="25146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6pPr>
                      <a:lvl7pPr marL="29718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7pPr>
                      <a:lvl8pPr marL="34290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8pPr>
                      <a:lvl9pPr marL="38862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Dokosanoik Asit</a:t>
                      </a:r>
                      <a:endParaRPr kumimoji="0" lang="tr-TR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44450" marR="44450" marT="0" marB="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1pPr>
                      <a:lvl2pPr marL="742950" indent="-28575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2pPr>
                      <a:lvl3pPr marL="11430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3pPr>
                      <a:lvl4pPr marL="16002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4pPr>
                      <a:lvl5pPr marL="20574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5pPr>
                      <a:lvl6pPr marL="25146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6pPr>
                      <a:lvl7pPr marL="29718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7pPr>
                      <a:lvl8pPr marL="34290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8pPr>
                      <a:lvl9pPr marL="38862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Behenik Asit</a:t>
                      </a:r>
                      <a:endParaRPr kumimoji="0" lang="tr-TR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1pPr>
                      <a:lvl2pPr marL="742950" indent="-28575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2pPr>
                      <a:lvl3pPr marL="11430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3pPr>
                      <a:lvl4pPr marL="16002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4pPr>
                      <a:lvl5pPr marL="20574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5pPr>
                      <a:lvl6pPr marL="25146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6pPr>
                      <a:lvl7pPr marL="29718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7pPr>
                      <a:lvl8pPr marL="34290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8pPr>
                      <a:lvl9pPr marL="38862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CH</a:t>
                      </a:r>
                      <a:r>
                        <a:rPr kumimoji="0" lang="tr-TR" altLang="en-US" sz="16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3</a:t>
                      </a:r>
                      <a:r>
                        <a:rPr kumimoji="0" lang="tr-TR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(CH</a:t>
                      </a:r>
                      <a:r>
                        <a:rPr kumimoji="0" lang="tr-TR" altLang="en-US" sz="16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2</a:t>
                      </a:r>
                      <a:r>
                        <a:rPr kumimoji="0" lang="tr-TR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)</a:t>
                      </a:r>
                      <a:r>
                        <a:rPr kumimoji="0" lang="tr-TR" altLang="en-US" sz="16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20</a:t>
                      </a:r>
                      <a:r>
                        <a:rPr kumimoji="0" lang="tr-TR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COOH</a:t>
                      </a:r>
                      <a:endParaRPr kumimoji="0" lang="tr-TR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1pPr>
                      <a:lvl2pPr marL="742950" indent="-28575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2pPr>
                      <a:lvl3pPr marL="11430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3pPr>
                      <a:lvl4pPr marL="16002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4pPr>
                      <a:lvl5pPr marL="20574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5pPr>
                      <a:lvl6pPr marL="25146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6pPr>
                      <a:lvl7pPr marL="29718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7pPr>
                      <a:lvl8pPr marL="34290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8pPr>
                      <a:lvl9pPr marL="38862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Yerfıstığı, kolza yağı</a:t>
                      </a:r>
                      <a:endParaRPr kumimoji="0" lang="tr-TR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1pPr>
                      <a:lvl2pPr marL="742950" indent="-28575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2pPr>
                      <a:lvl3pPr marL="11430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3pPr>
                      <a:lvl4pPr marL="16002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4pPr>
                      <a:lvl5pPr marL="20574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5pPr>
                      <a:lvl6pPr marL="25146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6pPr>
                      <a:lvl7pPr marL="29718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7pPr>
                      <a:lvl8pPr marL="34290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8pPr>
                      <a:lvl9pPr marL="38862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C</a:t>
                      </a:r>
                      <a:r>
                        <a:rPr kumimoji="0" lang="tr-TR" altLang="en-US" sz="16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22:0</a:t>
                      </a:r>
                      <a:endParaRPr kumimoji="0" lang="tr-TR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1pPr>
                      <a:lvl2pPr marL="742950" indent="-28575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2pPr>
                      <a:lvl3pPr marL="11430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3pPr>
                      <a:lvl4pPr marL="16002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4pPr>
                      <a:lvl5pPr marL="20574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5pPr>
                      <a:lvl6pPr marL="25146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6pPr>
                      <a:lvl7pPr marL="29718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7pPr>
                      <a:lvl8pPr marL="34290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8pPr>
                      <a:lvl9pPr marL="38862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87.8</a:t>
                      </a:r>
                      <a:endParaRPr kumimoji="0" lang="tr-TR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680099"/>
                  </a:ext>
                </a:extLst>
              </a:tr>
              <a:tr h="338138">
                <a:tc>
                  <a:txBody>
                    <a:bodyPr/>
                    <a:lstStyle>
                      <a:lvl1pPr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1pPr>
                      <a:lvl2pPr marL="742950" indent="-28575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2pPr>
                      <a:lvl3pPr marL="11430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3pPr>
                      <a:lvl4pPr marL="16002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4pPr>
                      <a:lvl5pPr marL="20574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5pPr>
                      <a:lvl6pPr marL="25146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6pPr>
                      <a:lvl7pPr marL="29718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7pPr>
                      <a:lvl8pPr marL="34290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8pPr>
                      <a:lvl9pPr marL="38862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Tetrakosanoik Asit</a:t>
                      </a:r>
                      <a:endParaRPr kumimoji="0" lang="tr-TR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44450" marR="44450" marT="0" marB="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1pPr>
                      <a:lvl2pPr marL="742950" indent="-28575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2pPr>
                      <a:lvl3pPr marL="11430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3pPr>
                      <a:lvl4pPr marL="16002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4pPr>
                      <a:lvl5pPr marL="20574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5pPr>
                      <a:lvl6pPr marL="25146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6pPr>
                      <a:lvl7pPr marL="29718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7pPr>
                      <a:lvl8pPr marL="34290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8pPr>
                      <a:lvl9pPr marL="38862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Lignoserik Asit</a:t>
                      </a:r>
                      <a:endParaRPr kumimoji="0" lang="tr-TR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1pPr>
                      <a:lvl2pPr marL="742950" indent="-28575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2pPr>
                      <a:lvl3pPr marL="11430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3pPr>
                      <a:lvl4pPr marL="16002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4pPr>
                      <a:lvl5pPr marL="20574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5pPr>
                      <a:lvl6pPr marL="25146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6pPr>
                      <a:lvl7pPr marL="29718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7pPr>
                      <a:lvl8pPr marL="34290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8pPr>
                      <a:lvl9pPr marL="38862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CH</a:t>
                      </a:r>
                      <a:r>
                        <a:rPr kumimoji="0" lang="tr-TR" altLang="en-US" sz="16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3</a:t>
                      </a:r>
                      <a:r>
                        <a:rPr kumimoji="0" lang="tr-TR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(CH</a:t>
                      </a:r>
                      <a:r>
                        <a:rPr kumimoji="0" lang="tr-TR" altLang="en-US" sz="16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2</a:t>
                      </a:r>
                      <a:r>
                        <a:rPr kumimoji="0" lang="tr-TR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)</a:t>
                      </a:r>
                      <a:r>
                        <a:rPr kumimoji="0" lang="tr-TR" altLang="en-US" sz="16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22</a:t>
                      </a:r>
                      <a:r>
                        <a:rPr kumimoji="0" lang="tr-TR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COOH</a:t>
                      </a:r>
                      <a:endParaRPr kumimoji="0" lang="tr-TR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1pPr>
                      <a:lvl2pPr marL="742950" indent="-28575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2pPr>
                      <a:lvl3pPr marL="11430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3pPr>
                      <a:lvl4pPr marL="16002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4pPr>
                      <a:lvl5pPr marL="20574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5pPr>
                      <a:lvl6pPr marL="25146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6pPr>
                      <a:lvl7pPr marL="29718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7pPr>
                      <a:lvl8pPr marL="34290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8pPr>
                      <a:lvl9pPr marL="38862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Yerfıstığı, kolza yağı</a:t>
                      </a:r>
                      <a:endParaRPr kumimoji="0" lang="tr-TR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1pPr>
                      <a:lvl2pPr marL="742950" indent="-28575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2pPr>
                      <a:lvl3pPr marL="11430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3pPr>
                      <a:lvl4pPr marL="16002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4pPr>
                      <a:lvl5pPr marL="20574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5pPr>
                      <a:lvl6pPr marL="25146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6pPr>
                      <a:lvl7pPr marL="29718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7pPr>
                      <a:lvl8pPr marL="34290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8pPr>
                      <a:lvl9pPr marL="38862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C</a:t>
                      </a:r>
                      <a:r>
                        <a:rPr kumimoji="0" lang="tr-TR" altLang="en-US" sz="16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24:0</a:t>
                      </a:r>
                      <a:endParaRPr kumimoji="0" lang="tr-TR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1pPr>
                      <a:lvl2pPr marL="742950" indent="-28575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2pPr>
                      <a:lvl3pPr marL="11430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3pPr>
                      <a:lvl4pPr marL="16002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4pPr>
                      <a:lvl5pPr marL="2057400" indent="-228600" algn="r" defTabSz="457200" rtl="1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5pPr>
                      <a:lvl6pPr marL="25146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6pPr>
                      <a:lvl7pPr marL="29718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7pPr>
                      <a:lvl8pPr marL="34290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8pPr>
                      <a:lvl9pPr marL="3886200" indent="-228600" algn="r" defTabSz="457200" rtl="1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  <a:cs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96.2</a:t>
                      </a:r>
                      <a:endParaRPr kumimoji="0" lang="tr-TR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644405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Content Placeholder 2"/>
          <p:cNvSpPr>
            <a:spLocks noGrp="1"/>
          </p:cNvSpPr>
          <p:nvPr>
            <p:ph idx="1"/>
          </p:nvPr>
        </p:nvSpPr>
        <p:spPr>
          <a:xfrm>
            <a:off x="677863" y="928688"/>
            <a:ext cx="8596312" cy="5664200"/>
          </a:xfrm>
        </p:spPr>
        <p:txBody>
          <a:bodyPr/>
          <a:lstStyle/>
          <a:p>
            <a:pPr algn="l" rtl="0">
              <a:lnSpc>
                <a:spcPct val="170000"/>
              </a:lnSpc>
              <a:spcBef>
                <a:spcPts val="600"/>
              </a:spcBef>
            </a:pPr>
            <a:r>
              <a:rPr lang="tr-TR" altLang="tr-TR" sz="280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Yağ asitlerinden </a:t>
            </a:r>
            <a:r>
              <a:rPr lang="tr-TR" altLang="tr-TR" sz="280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bütirik</a:t>
            </a:r>
            <a:r>
              <a:rPr lang="tr-TR" altLang="tr-TR" sz="280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(süt yağında), </a:t>
            </a:r>
            <a:r>
              <a:rPr lang="tr-TR" altLang="tr-TR" sz="280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laurik, miristik, palmitik ve stearik </a:t>
            </a:r>
            <a:r>
              <a:rPr lang="tr-TR" altLang="tr-TR" sz="280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asitler</a:t>
            </a:r>
            <a:r>
              <a:rPr lang="tr-TR" altLang="tr-TR" sz="280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önemli </a:t>
            </a:r>
            <a:r>
              <a:rPr lang="tr-TR" altLang="tr-TR" sz="280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doymuş yağ asitleridir. </a:t>
            </a:r>
          </a:p>
          <a:p>
            <a:pPr algn="l" rtl="0">
              <a:lnSpc>
                <a:spcPct val="170000"/>
              </a:lnSpc>
              <a:spcBef>
                <a:spcPts val="600"/>
              </a:spcBef>
            </a:pPr>
            <a:r>
              <a:rPr lang="tr-TR" altLang="tr-TR" sz="280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Asetik asit </a:t>
            </a:r>
            <a:r>
              <a:rPr lang="tr-TR" altLang="tr-TR" sz="280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(CH</a:t>
            </a:r>
            <a:r>
              <a:rPr lang="tr-TR" altLang="tr-TR" sz="2800" baseline="-3000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3</a:t>
            </a:r>
            <a:r>
              <a:rPr lang="tr-TR" altLang="tr-TR" sz="280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-COOH) formül olarak bu grup yağ asitlerine dâhil olsa da yemeklik yağların yapısında</a:t>
            </a:r>
            <a:r>
              <a:rPr lang="tr-TR" altLang="tr-TR" sz="280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trigliserid formunda rastlanmamıştır</a:t>
            </a:r>
            <a:r>
              <a:rPr lang="tr-TR" altLang="tr-TR" sz="2800"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</p:txBody>
      </p:sp>
      <p:sp>
        <p:nvSpPr>
          <p:cNvPr id="20483" name="Title 1"/>
          <p:cNvSpPr txBox="1">
            <a:spLocks/>
          </p:cNvSpPr>
          <p:nvPr/>
        </p:nvSpPr>
        <p:spPr bwMode="auto">
          <a:xfrm>
            <a:off x="677863" y="231775"/>
            <a:ext cx="8596312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600" b="1">
                <a:solidFill>
                  <a:schemeClr val="accent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Yağ Asitleri - </a:t>
            </a:r>
            <a:r>
              <a:rPr lang="tr-TR" altLang="tr-TR" sz="3600" b="1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Doymuş Yağ Asitleri</a:t>
            </a:r>
            <a:endParaRPr lang="tr-TR" altLang="tr-TR" sz="3600">
              <a:solidFill>
                <a:srgbClr val="0070C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Content Placeholder 2"/>
          <p:cNvSpPr>
            <a:spLocks noGrp="1"/>
          </p:cNvSpPr>
          <p:nvPr>
            <p:ph idx="1"/>
          </p:nvPr>
        </p:nvSpPr>
        <p:spPr>
          <a:xfrm>
            <a:off x="677863" y="928688"/>
            <a:ext cx="8596312" cy="5664200"/>
          </a:xfrm>
        </p:spPr>
        <p:txBody>
          <a:bodyPr/>
          <a:lstStyle/>
          <a:p>
            <a:pPr algn="l" rtl="0">
              <a:lnSpc>
                <a:spcPct val="170000"/>
              </a:lnSpc>
              <a:spcBef>
                <a:spcPts val="600"/>
              </a:spcBef>
            </a:pPr>
            <a:r>
              <a:rPr lang="tr-TR" altLang="tr-TR" sz="280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Asetik asit </a:t>
            </a:r>
            <a:r>
              <a:rPr lang="tr-TR" altLang="tr-TR" sz="280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kınaçiçeği </a:t>
            </a:r>
            <a:r>
              <a:rPr lang="tr-TR" altLang="tr-TR" sz="280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yağında belirlenmiştir. </a:t>
            </a:r>
            <a:endParaRPr lang="en-US" altLang="tr-TR" sz="2800">
              <a:solidFill>
                <a:schemeClr val="tx1"/>
              </a:solidFill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70000"/>
              </a:lnSpc>
              <a:spcBef>
                <a:spcPts val="600"/>
              </a:spcBef>
            </a:pPr>
            <a:r>
              <a:rPr lang="tr-TR" altLang="tr-TR" sz="280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En basit doymuş yağ asiti ifadesi kullanılan </a:t>
            </a:r>
            <a:r>
              <a:rPr lang="tr-TR" altLang="tr-TR" sz="280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asetik asit</a:t>
            </a:r>
            <a:r>
              <a:rPr lang="tr-TR" altLang="tr-TR" sz="280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yağ asitinden ziyade diğer organik asitlerin grubunda kabul edilmektedir. </a:t>
            </a:r>
            <a:endParaRPr lang="en-US" altLang="tr-TR" sz="2800">
              <a:solidFill>
                <a:schemeClr val="tx1"/>
              </a:solidFill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70000"/>
              </a:lnSpc>
              <a:spcBef>
                <a:spcPts val="600"/>
              </a:spcBef>
            </a:pPr>
            <a:r>
              <a:rPr lang="tr-TR" altLang="tr-TR" sz="280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Yemeklik yağlarda belirlenen </a:t>
            </a:r>
            <a:r>
              <a:rPr lang="tr-TR" altLang="tr-TR" sz="280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en uzun </a:t>
            </a:r>
            <a:r>
              <a:rPr lang="tr-TR" altLang="tr-TR" sz="280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zincirli doymuş yağ asiti ise</a:t>
            </a:r>
            <a:r>
              <a:rPr lang="tr-TR" altLang="tr-TR" sz="280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lignoserik</a:t>
            </a:r>
            <a:r>
              <a:rPr lang="tr-TR" altLang="tr-TR" sz="280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asittir</a:t>
            </a:r>
            <a:r>
              <a:rPr lang="tr-TR" altLang="tr-TR" sz="2800"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  <a:p>
            <a:pPr algn="l" rtl="0">
              <a:lnSpc>
                <a:spcPct val="170000"/>
              </a:lnSpc>
              <a:spcBef>
                <a:spcPts val="600"/>
              </a:spcBef>
            </a:pPr>
            <a:endParaRPr lang="tr-TR" altLang="tr-TR" sz="2800">
              <a:solidFill>
                <a:schemeClr val="tx1"/>
              </a:solidFill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21507" name="Title 1"/>
          <p:cNvSpPr txBox="1">
            <a:spLocks/>
          </p:cNvSpPr>
          <p:nvPr/>
        </p:nvSpPr>
        <p:spPr bwMode="auto">
          <a:xfrm>
            <a:off x="677863" y="231775"/>
            <a:ext cx="8596312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600" b="1">
                <a:solidFill>
                  <a:schemeClr val="accent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Yağ Asitleri - </a:t>
            </a:r>
            <a:r>
              <a:rPr lang="tr-TR" altLang="tr-TR" sz="3600" b="1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Doymuş Yağ Asitleri</a:t>
            </a:r>
            <a:endParaRPr lang="tr-TR" altLang="tr-TR" sz="3600">
              <a:solidFill>
                <a:srgbClr val="0070C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677863" y="231775"/>
            <a:ext cx="8596312" cy="765175"/>
          </a:xfrm>
        </p:spPr>
        <p:txBody>
          <a:bodyPr/>
          <a:lstStyle/>
          <a:p>
            <a:pPr rtl="0"/>
            <a:r>
              <a:rPr lang="tr-TR" altLang="en-US" dirty="0" err="1">
                <a:cs typeface="Tahoma" panose="020B0604030504040204" pitchFamily="34" charset="0"/>
              </a:rPr>
              <a:t>Lipidler</a:t>
            </a:r>
            <a:r>
              <a:rPr lang="tr-TR" altLang="en-US" dirty="0">
                <a:cs typeface="Tahoma" panose="020B0604030504040204" pitchFamily="34" charset="0"/>
              </a:rPr>
              <a:t>- Geçen Hafta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677863" y="1092200"/>
            <a:ext cx="9175750" cy="5426075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altLang="en-US" sz="2800" dirty="0">
                <a:solidFill>
                  <a:schemeClr val="tx1"/>
                </a:solidFill>
                <a:cs typeface="Tahoma" panose="020B0604030504040204" pitchFamily="34" charset="0"/>
              </a:rPr>
              <a:t>3.1 Gıda Maddelerinde </a:t>
            </a:r>
            <a:r>
              <a:rPr lang="tr-TR" altLang="en-US" sz="2800" dirty="0" err="1">
                <a:solidFill>
                  <a:schemeClr val="tx1"/>
                </a:solidFill>
                <a:cs typeface="Tahoma" panose="020B0604030504040204" pitchFamily="34" charset="0"/>
              </a:rPr>
              <a:t>Lipidler</a:t>
            </a:r>
            <a:endParaRPr lang="tr-TR" altLang="en-US" sz="2800" dirty="0">
              <a:solidFill>
                <a:schemeClr val="tx1"/>
              </a:solidFill>
              <a:cs typeface="Tahoma" panose="020B0604030504040204" pitchFamily="34" charset="0"/>
            </a:endParaRPr>
          </a:p>
          <a:p>
            <a:pPr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altLang="tr-TR" sz="2800" dirty="0">
                <a:solidFill>
                  <a:schemeClr val="tx1"/>
                </a:solidFill>
                <a:cs typeface="Tahoma" panose="020B0604030504040204" pitchFamily="34" charset="0"/>
              </a:rPr>
              <a:t>3.2 </a:t>
            </a:r>
            <a:r>
              <a:rPr lang="tr-TR" altLang="tr-TR" sz="2800" dirty="0" err="1">
                <a:solidFill>
                  <a:schemeClr val="tx1"/>
                </a:solidFill>
                <a:cs typeface="Tahoma" panose="020B0604030504040204" pitchFamily="34" charset="0"/>
              </a:rPr>
              <a:t>Lipidlerin</a:t>
            </a:r>
            <a:r>
              <a:rPr lang="tr-TR" altLang="tr-TR" sz="2800" dirty="0">
                <a:solidFill>
                  <a:schemeClr val="tx1"/>
                </a:solidFill>
                <a:cs typeface="Tahoma" panose="020B0604030504040204" pitchFamily="34" charset="0"/>
              </a:rPr>
              <a:t> Kimyasal Yapısı </a:t>
            </a:r>
          </a:p>
          <a:p>
            <a:pPr lvl="1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altLang="tr-TR" sz="2800" dirty="0">
                <a:solidFill>
                  <a:schemeClr val="tx1"/>
                </a:solidFill>
                <a:cs typeface="Tahoma" panose="020B0604030504040204" pitchFamily="34" charset="0"/>
              </a:rPr>
              <a:t>3.2.1 </a:t>
            </a:r>
            <a:r>
              <a:rPr lang="tr-TR" altLang="tr-TR" sz="2800" dirty="0" err="1">
                <a:solidFill>
                  <a:schemeClr val="tx1"/>
                </a:solidFill>
                <a:cs typeface="Tahoma" panose="020B0604030504040204" pitchFamily="34" charset="0"/>
              </a:rPr>
              <a:t>Trigliserid</a:t>
            </a:r>
            <a:endParaRPr lang="tr-TR" altLang="tr-TR" sz="2800" dirty="0">
              <a:solidFill>
                <a:schemeClr val="tx1"/>
              </a:solidFill>
              <a:cs typeface="Tahoma" panose="020B0604030504040204" pitchFamily="34" charset="0"/>
            </a:endParaRPr>
          </a:p>
          <a:p>
            <a:pPr lvl="1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altLang="tr-TR" sz="2800" dirty="0">
                <a:solidFill>
                  <a:schemeClr val="tx1"/>
                </a:solidFill>
                <a:cs typeface="Tahoma" panose="020B0604030504040204" pitchFamily="34" charset="0"/>
              </a:rPr>
              <a:t>3.2.2 </a:t>
            </a:r>
            <a:r>
              <a:rPr lang="tr-TR" altLang="tr-TR" sz="2800" dirty="0" err="1">
                <a:solidFill>
                  <a:schemeClr val="tx1"/>
                </a:solidFill>
                <a:cs typeface="Tahoma" panose="020B0604030504040204" pitchFamily="34" charset="0"/>
              </a:rPr>
              <a:t>Trigliseridlerin</a:t>
            </a:r>
            <a:r>
              <a:rPr lang="tr-TR" altLang="tr-TR" sz="2800" dirty="0">
                <a:solidFill>
                  <a:schemeClr val="tx1"/>
                </a:solidFill>
                <a:cs typeface="Tahoma" panose="020B0604030504040204" pitchFamily="34" charset="0"/>
              </a:rPr>
              <a:t> Sınıflandırılması</a:t>
            </a:r>
          </a:p>
          <a:p>
            <a:pPr lvl="1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altLang="tr-TR" sz="2800" dirty="0">
                <a:solidFill>
                  <a:schemeClr val="tx1"/>
                </a:solidFill>
                <a:cs typeface="Tahoma" panose="020B0604030504040204" pitchFamily="34" charset="0"/>
              </a:rPr>
              <a:t>3.2.3 Mono ve </a:t>
            </a:r>
            <a:r>
              <a:rPr lang="tr-TR" altLang="tr-TR" sz="2800" dirty="0" err="1">
                <a:solidFill>
                  <a:schemeClr val="tx1"/>
                </a:solidFill>
                <a:cs typeface="Tahoma" panose="020B0604030504040204" pitchFamily="34" charset="0"/>
              </a:rPr>
              <a:t>Digliseridler</a:t>
            </a:r>
            <a:endParaRPr lang="tr-TR" altLang="tr-TR" sz="2800" dirty="0">
              <a:solidFill>
                <a:schemeClr val="tx1"/>
              </a:solidFill>
              <a:cs typeface="Tahoma" panose="020B0604030504040204" pitchFamily="34" charset="0"/>
            </a:endParaRPr>
          </a:p>
          <a:p>
            <a:pPr lvl="1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altLang="tr-TR" sz="2800" dirty="0">
                <a:solidFill>
                  <a:schemeClr val="tx1"/>
                </a:solidFill>
                <a:cs typeface="Tahoma" panose="020B0604030504040204" pitchFamily="34" charset="0"/>
              </a:rPr>
              <a:t>3.2.4 Gliserin (</a:t>
            </a:r>
            <a:r>
              <a:rPr lang="tr-TR" altLang="tr-TR" sz="2800" dirty="0" err="1">
                <a:solidFill>
                  <a:schemeClr val="tx1"/>
                </a:solidFill>
                <a:cs typeface="Tahoma" panose="020B0604030504040204" pitchFamily="34" charset="0"/>
              </a:rPr>
              <a:t>Gliserol</a:t>
            </a:r>
            <a:r>
              <a:rPr lang="tr-TR" altLang="tr-TR" sz="2800" dirty="0">
                <a:solidFill>
                  <a:schemeClr val="tx1"/>
                </a:solidFill>
                <a:cs typeface="Tahoma" panose="020B0604030504040204" pitchFamily="34" charset="0"/>
              </a:rPr>
              <a:t>)</a:t>
            </a:r>
          </a:p>
          <a:p>
            <a:pPr marL="457200" lvl="1" indent="0" algn="l" rtl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None/>
            </a:pPr>
            <a:endParaRPr lang="tr-TR" altLang="en-US" sz="2600" dirty="0">
              <a:solidFill>
                <a:schemeClr val="tx1"/>
              </a:solidFill>
              <a:cs typeface="Tahoma" panose="020B0604030504040204" pitchFamily="34" charset="0"/>
            </a:endParaRPr>
          </a:p>
        </p:txBody>
      </p:sp>
      <p:pic>
        <p:nvPicPr>
          <p:cNvPr id="7172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6569" y="1092200"/>
            <a:ext cx="3494088" cy="235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19111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Content Placeholder 2"/>
          <p:cNvSpPr>
            <a:spLocks noGrp="1"/>
          </p:cNvSpPr>
          <p:nvPr>
            <p:ph idx="1"/>
          </p:nvPr>
        </p:nvSpPr>
        <p:spPr>
          <a:xfrm>
            <a:off x="677863" y="928688"/>
            <a:ext cx="8596312" cy="5703887"/>
          </a:xfrm>
        </p:spPr>
        <p:txBody>
          <a:bodyPr/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Daha uzun zincirli doymuş yağ asitleri </a:t>
            </a:r>
            <a:r>
              <a:rPr lang="tr-TR" altLang="tr-TR" sz="280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ise</a:t>
            </a:r>
            <a:r>
              <a:rPr lang="tr-TR" altLang="tr-TR" sz="280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mumların</a:t>
            </a:r>
            <a:r>
              <a:rPr lang="tr-TR" altLang="tr-TR" sz="280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yapısında yer almaktadır.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Donma, ergime ve kaynama </a:t>
            </a:r>
            <a:r>
              <a:rPr lang="tr-TR" altLang="tr-TR" sz="280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noktaları karbon sayısı arttıkça </a:t>
            </a:r>
            <a:r>
              <a:rPr lang="tr-TR" altLang="tr-TR" sz="280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yüksel</a:t>
            </a:r>
            <a:r>
              <a:rPr lang="tr-TR" altLang="tr-TR" sz="280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mektedir.</a:t>
            </a:r>
            <a:r>
              <a:rPr lang="tr-TR" altLang="tr-TR" sz="280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endParaRPr lang="en-US" altLang="tr-TR" sz="2800"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altLang="tr-TR" sz="280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Fakat</a:t>
            </a:r>
            <a:r>
              <a:rPr lang="tr-TR" altLang="tr-TR" sz="280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tek karbon </a:t>
            </a:r>
            <a:r>
              <a:rPr lang="tr-TR" altLang="tr-TR" sz="280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sayılı yağ asitinin ergime noktası bir önceki çift karbon sayılı asitinkine göre </a:t>
            </a:r>
            <a:r>
              <a:rPr lang="tr-TR" altLang="tr-TR" sz="280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daha düşüktür</a:t>
            </a:r>
            <a:r>
              <a:rPr lang="tr-TR" altLang="tr-TR" sz="2800"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  <a:p>
            <a:endParaRPr lang="ar-SY" altLang="en-US">
              <a:ea typeface="Times New Roman" panose="02020603050405020304" pitchFamily="18" charset="0"/>
            </a:endParaRPr>
          </a:p>
        </p:txBody>
      </p:sp>
      <p:sp>
        <p:nvSpPr>
          <p:cNvPr id="22531" name="Title 1"/>
          <p:cNvSpPr txBox="1">
            <a:spLocks/>
          </p:cNvSpPr>
          <p:nvPr/>
        </p:nvSpPr>
        <p:spPr bwMode="auto">
          <a:xfrm>
            <a:off x="677863" y="231775"/>
            <a:ext cx="8596312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600" b="1">
                <a:solidFill>
                  <a:schemeClr val="accent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Yağ Asitleri - </a:t>
            </a:r>
            <a:r>
              <a:rPr lang="tr-TR" altLang="tr-TR" sz="3600" b="1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Doymuş Yağ Asitleri</a:t>
            </a:r>
            <a:endParaRPr lang="tr-TR" altLang="tr-TR" sz="3600">
              <a:solidFill>
                <a:srgbClr val="0070C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pic>
        <p:nvPicPr>
          <p:cNvPr id="22532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4175" y="1173163"/>
            <a:ext cx="2917825" cy="291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1138" y="4468813"/>
            <a:ext cx="3090862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863" y="928688"/>
            <a:ext cx="9490075" cy="5692775"/>
          </a:xfrm>
        </p:spPr>
        <p:txBody>
          <a:bodyPr rtlCol="0">
            <a:normAutofit lnSpcReduction="10000"/>
          </a:bodyPr>
          <a:lstStyle/>
          <a:p>
            <a:pPr algn="l" rtl="0" fontAlgn="auto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800" dirty="0">
                <a:solidFill>
                  <a:srgbClr val="7030A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Örneğin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yağ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asiti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8 karbonlu ise 16,7</a:t>
            </a:r>
            <a:r>
              <a:rPr lang="en-US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baseline="300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C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, 9 karbonlu ise 12,5</a:t>
            </a:r>
            <a:r>
              <a:rPr lang="en-US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baseline="300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C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ergime noktasına sahiptir. </a:t>
            </a:r>
          </a:p>
          <a:p>
            <a:pPr algn="l" rtl="0" fontAlgn="auto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Doymuş yağ asitlerinden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4, 6 ve 8 karbon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atomu içerenler</a:t>
            </a:r>
            <a:r>
              <a:rPr lang="tr-TR" altLang="tr-TR" sz="28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oda sıcaklığında sıvıdır</a:t>
            </a:r>
            <a:r>
              <a:rPr lang="tr-TR" altLang="tr-TR" sz="28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  <a:p>
            <a:pPr algn="l" rtl="0" fontAlgn="auto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10 ve daha fazla karbon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sayılı olanlar ise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katı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özellik gösterir. </a:t>
            </a:r>
          </a:p>
          <a:p>
            <a:pPr algn="l" rtl="0" fontAlgn="auto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Erime ve donma dereceleri </a:t>
            </a:r>
            <a:r>
              <a:rPr lang="tr-TR" altLang="tr-TR" sz="28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farklı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olan formlarda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kristalize</a:t>
            </a:r>
            <a:r>
              <a:rPr lang="tr-TR" altLang="tr-TR" sz="28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olabilirler. </a:t>
            </a:r>
          </a:p>
          <a:p>
            <a:pPr marL="0" indent="0" fontAlgn="auto">
              <a:spcAft>
                <a:spcPts val="0"/>
              </a:spcAft>
              <a:buFont typeface="Wingdings 3" charset="2"/>
              <a:buNone/>
              <a:defRPr/>
            </a:pPr>
            <a:endParaRPr lang="ar-SY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555" name="Title 1"/>
          <p:cNvSpPr txBox="1">
            <a:spLocks/>
          </p:cNvSpPr>
          <p:nvPr/>
        </p:nvSpPr>
        <p:spPr bwMode="auto">
          <a:xfrm>
            <a:off x="677863" y="231775"/>
            <a:ext cx="8596312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600" b="1">
                <a:solidFill>
                  <a:schemeClr val="accent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Yağ Asitleri - </a:t>
            </a:r>
            <a:r>
              <a:rPr lang="tr-TR" altLang="tr-TR" sz="3600" b="1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Doymuş Yağ Asitleri</a:t>
            </a:r>
            <a:endParaRPr lang="tr-TR" altLang="tr-TR" sz="3600">
              <a:solidFill>
                <a:srgbClr val="0070C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863" y="928688"/>
            <a:ext cx="9144000" cy="5737225"/>
          </a:xfrm>
        </p:spPr>
        <p:txBody>
          <a:bodyPr rtlCol="0">
            <a:normAutofit fontScale="92500" lnSpcReduction="20000"/>
          </a:bodyPr>
          <a:lstStyle/>
          <a:p>
            <a:pPr algn="l" rtl="0" fontAlgn="auto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Molekül ağırlıkları arttıkça </a:t>
            </a:r>
            <a:r>
              <a:rPr lang="tr-TR" altLang="tr-TR" sz="2800" dirty="0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kırılma indisi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ve</a:t>
            </a:r>
            <a:r>
              <a:rPr lang="tr-TR" altLang="tr-TR" sz="28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viskozite</a:t>
            </a:r>
            <a:r>
              <a:rPr lang="tr-TR" altLang="tr-TR" sz="28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değerleri artar. </a:t>
            </a:r>
          </a:p>
          <a:p>
            <a:pPr algn="l" rtl="0" fontAlgn="auto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800" dirty="0">
                <a:solidFill>
                  <a:srgbClr val="7030A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Suda çözünürlükleri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molekül</a:t>
            </a:r>
            <a:r>
              <a:rPr lang="tr-TR" altLang="tr-TR" sz="28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ağırlığı arttıkça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azalmaktadır</a:t>
            </a:r>
            <a:r>
              <a:rPr lang="tr-TR" altLang="tr-TR" sz="28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  <a:p>
            <a:pPr algn="l" rtl="0" fontAlgn="auto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Asetik asit ve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bütirik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asit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su ile her miktarda karışır</a:t>
            </a:r>
            <a:r>
              <a:rPr lang="tr-TR" altLang="tr-TR" sz="28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  <a:p>
            <a:pPr algn="l" rtl="0" fontAlgn="auto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6, 8 ve 10 karbonlu doymuş yağ asitleri suda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çok az çözünürken </a:t>
            </a:r>
          </a:p>
          <a:p>
            <a:pPr algn="l" rtl="0" fontAlgn="auto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12 ve daha fazla karbon atomu içerenler ise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suda çözünmemektedir</a:t>
            </a:r>
            <a:r>
              <a:rPr lang="tr-TR" altLang="tr-TR" sz="28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endParaRPr lang="ar-SY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579" name="Title 1"/>
          <p:cNvSpPr txBox="1">
            <a:spLocks/>
          </p:cNvSpPr>
          <p:nvPr/>
        </p:nvSpPr>
        <p:spPr bwMode="auto">
          <a:xfrm>
            <a:off x="677863" y="231775"/>
            <a:ext cx="8596312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600" b="1">
                <a:solidFill>
                  <a:schemeClr val="accent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Yağ Asitleri - </a:t>
            </a:r>
            <a:r>
              <a:rPr lang="tr-TR" altLang="tr-TR" sz="3600" b="1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Doymuş Yağ Asitleri</a:t>
            </a:r>
            <a:endParaRPr lang="tr-TR" altLang="tr-TR" sz="3600">
              <a:solidFill>
                <a:srgbClr val="0070C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863" y="928688"/>
            <a:ext cx="8596312" cy="2751137"/>
          </a:xfrm>
        </p:spPr>
        <p:txBody>
          <a:bodyPr rtlCol="0">
            <a:normAutofit lnSpcReduction="10000"/>
          </a:bodyPr>
          <a:lstStyle/>
          <a:p>
            <a:pPr algn="l" rtl="0" fontAlgn="auto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Doymuş yağ asitlerinin özellikleri esas itibarıyla karbon zincirlerinin uzunluğuna bağlıdır. </a:t>
            </a:r>
          </a:p>
          <a:p>
            <a:pPr algn="l" rtl="0" fontAlgn="auto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Karbon zinciri uzunluğu arttıkça </a:t>
            </a:r>
            <a:r>
              <a:rPr lang="tr-TR" altLang="tr-TR" sz="2800" dirty="0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sıvıdan katıya</a:t>
            </a:r>
            <a:r>
              <a:rPr lang="tr-TR" altLang="tr-TR" sz="28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keskin kokudan kokusuz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hale geçebilmektedir.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endParaRPr lang="ar-SY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25603" name="Object 2"/>
          <p:cNvGraphicFramePr>
            <a:graphicFrameLocks noChangeAspect="1"/>
          </p:cNvGraphicFramePr>
          <p:nvPr/>
        </p:nvGraphicFramePr>
        <p:xfrm>
          <a:off x="1139825" y="3679825"/>
          <a:ext cx="7670800" cy="2519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16" name="ISIS/Draw Sketch" r:id="rId3" imgW="3910682" imgH="1299745" progId="ISISServer">
                  <p:embed/>
                </p:oleObj>
              </mc:Choice>
              <mc:Fallback>
                <p:oleObj name="ISIS/Draw Sketch" r:id="rId3" imgW="3910682" imgH="1299745" progId="ISISServer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9825" y="3679825"/>
                        <a:ext cx="7670800" cy="2519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04" name="Title 1"/>
          <p:cNvSpPr txBox="1">
            <a:spLocks/>
          </p:cNvSpPr>
          <p:nvPr/>
        </p:nvSpPr>
        <p:spPr bwMode="auto">
          <a:xfrm>
            <a:off x="677863" y="231775"/>
            <a:ext cx="8596312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600" b="1">
                <a:solidFill>
                  <a:schemeClr val="accent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Yağ Asitleri - </a:t>
            </a:r>
            <a:r>
              <a:rPr lang="tr-TR" altLang="tr-TR" sz="3600" b="1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Doymuş Yağ Asitleri</a:t>
            </a:r>
            <a:endParaRPr lang="tr-TR" altLang="tr-TR" sz="3600">
              <a:solidFill>
                <a:srgbClr val="0070C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Content Placeholder 2"/>
          <p:cNvSpPr>
            <a:spLocks noGrp="1"/>
          </p:cNvSpPr>
          <p:nvPr>
            <p:ph idx="1"/>
          </p:nvPr>
        </p:nvSpPr>
        <p:spPr>
          <a:xfrm>
            <a:off x="677863" y="928688"/>
            <a:ext cx="9115425" cy="5691187"/>
          </a:xfrm>
        </p:spPr>
        <p:txBody>
          <a:bodyPr/>
          <a:lstStyle/>
          <a:p>
            <a:pPr algn="l" rtl="0">
              <a:lnSpc>
                <a:spcPct val="170000"/>
              </a:lnSpc>
              <a:spcBef>
                <a:spcPts val="600"/>
              </a:spcBef>
            </a:pPr>
            <a:r>
              <a:rPr lang="tr-TR" altLang="tr-TR" sz="300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Doymuş yağ asitleri karboksil grubundan </a:t>
            </a:r>
            <a:r>
              <a:rPr lang="tr-TR" altLang="tr-TR" sz="300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başka fonksiyonel grup içermediklerinden</a:t>
            </a:r>
            <a:r>
              <a:rPr lang="tr-TR" altLang="tr-TR" sz="300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300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yağ asitleri içinde en </a:t>
            </a:r>
            <a:r>
              <a:rPr lang="tr-TR" altLang="tr-TR" sz="300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az reaktif </a:t>
            </a:r>
            <a:r>
              <a:rPr lang="tr-TR" altLang="tr-TR" sz="300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olanlardır. </a:t>
            </a:r>
          </a:p>
          <a:p>
            <a:pPr algn="l" rtl="0">
              <a:lnSpc>
                <a:spcPct val="170000"/>
              </a:lnSpc>
              <a:spcBef>
                <a:spcPts val="600"/>
              </a:spcBef>
            </a:pPr>
            <a:r>
              <a:rPr lang="tr-TR" altLang="tr-TR" sz="300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Oksidatif</a:t>
            </a:r>
            <a:r>
              <a:rPr lang="tr-TR" altLang="tr-TR" sz="300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300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bozulmalara karşı oldukça </a:t>
            </a:r>
            <a:r>
              <a:rPr lang="tr-TR" altLang="tr-TR" sz="300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dayanıklıdır</a:t>
            </a:r>
            <a:r>
              <a:rPr lang="tr-TR" altLang="tr-TR" sz="3000"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  <a:p>
            <a:pPr algn="l" rtl="0">
              <a:lnSpc>
                <a:spcPct val="170000"/>
              </a:lnSpc>
              <a:spcBef>
                <a:spcPts val="600"/>
              </a:spcBef>
            </a:pPr>
            <a:r>
              <a:rPr lang="tr-TR" altLang="tr-TR" sz="300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Doymuş yağ </a:t>
            </a:r>
            <a:r>
              <a:rPr lang="tr-TR" altLang="tr-TR" sz="300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asitleri </a:t>
            </a:r>
            <a:r>
              <a:rPr lang="tr-TR" altLang="tr-TR" sz="300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asimetrik karbon atomu </a:t>
            </a:r>
            <a:r>
              <a:rPr lang="tr-TR" altLang="tr-TR" sz="300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içermediklerinden tümü </a:t>
            </a:r>
            <a:r>
              <a:rPr lang="tr-TR" altLang="tr-TR" sz="3000">
                <a:solidFill>
                  <a:srgbClr val="7030A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optikçe inaktiftir. </a:t>
            </a:r>
          </a:p>
          <a:p>
            <a:endParaRPr lang="ar-SY" altLang="en-US">
              <a:ea typeface="Times New Roman" panose="02020603050405020304" pitchFamily="18" charset="0"/>
            </a:endParaRPr>
          </a:p>
        </p:txBody>
      </p:sp>
      <p:sp>
        <p:nvSpPr>
          <p:cNvPr id="26627" name="Title 1"/>
          <p:cNvSpPr txBox="1">
            <a:spLocks/>
          </p:cNvSpPr>
          <p:nvPr/>
        </p:nvSpPr>
        <p:spPr bwMode="auto">
          <a:xfrm>
            <a:off x="677863" y="231775"/>
            <a:ext cx="8596312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600" b="1">
                <a:solidFill>
                  <a:schemeClr val="accent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Yağ Asitleri - </a:t>
            </a:r>
            <a:r>
              <a:rPr lang="tr-TR" altLang="tr-TR" sz="3600" b="1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Doymuş Yağ Asitleri</a:t>
            </a:r>
            <a:endParaRPr lang="tr-TR" altLang="tr-TR" sz="3600">
              <a:solidFill>
                <a:srgbClr val="0070C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9542463" y="1519238"/>
            <a:ext cx="2506662" cy="21844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3200" dirty="0">
                <a:solidFill>
                  <a:srgbClr val="FF0000"/>
                </a:solidFill>
                <a:latin typeface="+mn-lt"/>
                <a:cs typeface="+mn-cs"/>
              </a:rPr>
              <a:t>Ödev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tr-TR" sz="3200" dirty="0">
              <a:latin typeface="+mn-lt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400" dirty="0">
                <a:latin typeface="+mn-lt"/>
                <a:cs typeface="+mn-cs"/>
              </a:rPr>
              <a:t>Aktif ve reaktif arasındaki fark nedir?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Content Placeholder 2"/>
          <p:cNvSpPr>
            <a:spLocks noGrp="1"/>
          </p:cNvSpPr>
          <p:nvPr>
            <p:ph idx="1"/>
          </p:nvPr>
        </p:nvSpPr>
        <p:spPr>
          <a:xfrm>
            <a:off x="677863" y="928688"/>
            <a:ext cx="9463087" cy="5691187"/>
          </a:xfrm>
        </p:spPr>
        <p:txBody>
          <a:bodyPr/>
          <a:lstStyle/>
          <a:p>
            <a:pPr algn="l" rtl="0">
              <a:lnSpc>
                <a:spcPct val="170000"/>
              </a:lnSpc>
              <a:spcBef>
                <a:spcPts val="600"/>
              </a:spcBef>
            </a:pPr>
            <a:r>
              <a:rPr lang="tr-TR" altLang="tr-TR" sz="300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Tüketilebilen yağlarda büyük çoğunlukla doymuş yağ asitleri çift karbon atomu sayılı olmakla birlikte tek sayılı doymuş yağ asitlerine de rastlanmaktadır. </a:t>
            </a:r>
          </a:p>
          <a:p>
            <a:pPr algn="l" rtl="0">
              <a:lnSpc>
                <a:spcPct val="170000"/>
              </a:lnSpc>
              <a:spcBef>
                <a:spcPts val="600"/>
              </a:spcBef>
            </a:pPr>
            <a:r>
              <a:rPr lang="tr-TR" altLang="tr-TR" sz="300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Bazı önemli doymuş yağ asitleri hakkında kısa bilgiler verilmiştir.</a:t>
            </a:r>
          </a:p>
          <a:p>
            <a:endParaRPr lang="ar-SY" altLang="en-US">
              <a:ea typeface="Times New Roman" panose="02020603050405020304" pitchFamily="18" charset="0"/>
            </a:endParaRPr>
          </a:p>
        </p:txBody>
      </p:sp>
      <p:sp>
        <p:nvSpPr>
          <p:cNvPr id="27651" name="Title 1"/>
          <p:cNvSpPr txBox="1">
            <a:spLocks/>
          </p:cNvSpPr>
          <p:nvPr/>
        </p:nvSpPr>
        <p:spPr bwMode="auto">
          <a:xfrm>
            <a:off x="677863" y="231775"/>
            <a:ext cx="8596312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600" b="1">
                <a:solidFill>
                  <a:schemeClr val="accent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Yağ Asitleri - </a:t>
            </a:r>
            <a:r>
              <a:rPr lang="tr-TR" altLang="tr-TR" sz="3600" b="1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Doymuş Yağ Asitleri</a:t>
            </a:r>
            <a:endParaRPr lang="tr-TR" altLang="tr-TR" sz="3600">
              <a:solidFill>
                <a:srgbClr val="0070C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863" y="928688"/>
            <a:ext cx="9312275" cy="5445125"/>
          </a:xfrm>
        </p:spPr>
        <p:txBody>
          <a:bodyPr rtlCol="0">
            <a:normAutofit/>
          </a:bodyPr>
          <a:lstStyle/>
          <a:p>
            <a:pPr algn="l" rtl="0" fontAlgn="auto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Sylfaen" panose="010A0502050306030303" pitchFamily="18" charset="0"/>
              </a:rPr>
              <a:t>Bütirik</a:t>
            </a:r>
            <a:r>
              <a:rPr lang="tr-TR" altLang="tr-T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Sylfaen" panose="010A0502050306030303" pitchFamily="18" charset="0"/>
              </a:rPr>
              <a:t> (tereyağı) asit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(C</a:t>
            </a:r>
            <a:r>
              <a:rPr lang="tr-TR" altLang="tr-TR" sz="2800" baseline="-30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4:0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)</a:t>
            </a:r>
            <a:r>
              <a:rPr lang="tr-TR" altLang="tr-TR" sz="2800" b="1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: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Kısa zincirli doymuş yağ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asiti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olan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bütirik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asit (C</a:t>
            </a:r>
            <a:r>
              <a:rPr lang="tr-TR" altLang="tr-TR" sz="2800" baseline="-30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4:0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), </a:t>
            </a: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ruminant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hayvanların süt yağında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%2–5 oranında bulunur. </a:t>
            </a:r>
          </a:p>
          <a:p>
            <a:pPr algn="l" rtl="0" fontAlgn="auto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Diğer gıdalarda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bütirik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asit bulunmamaktadır. </a:t>
            </a:r>
          </a:p>
          <a:p>
            <a:pPr algn="l" rtl="0" fontAlgn="auto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Anne sütü düşük düzeyde içerir. </a:t>
            </a:r>
          </a:p>
          <a:p>
            <a:pPr algn="l" rtl="0" fontAlgn="auto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Bu yağ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asiti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oda şartlarında sıvıdır</a:t>
            </a:r>
            <a:r>
              <a:rPr lang="tr-TR" altLang="tr-TR" sz="28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endParaRPr lang="ar-SY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675" name="Title 1"/>
          <p:cNvSpPr txBox="1">
            <a:spLocks/>
          </p:cNvSpPr>
          <p:nvPr/>
        </p:nvSpPr>
        <p:spPr bwMode="auto">
          <a:xfrm>
            <a:off x="677863" y="231775"/>
            <a:ext cx="8596312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600" b="1">
                <a:solidFill>
                  <a:schemeClr val="accent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Yağ Asitleri - </a:t>
            </a:r>
            <a:r>
              <a:rPr lang="tr-TR" altLang="tr-TR" sz="3600" b="1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Doymuş Yağ Asitleri</a:t>
            </a:r>
            <a:endParaRPr lang="tr-TR" altLang="tr-TR" sz="3600">
              <a:solidFill>
                <a:srgbClr val="0070C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Content Placeholder 2"/>
          <p:cNvSpPr>
            <a:spLocks noGrp="1"/>
          </p:cNvSpPr>
          <p:nvPr>
            <p:ph idx="1"/>
          </p:nvPr>
        </p:nvSpPr>
        <p:spPr>
          <a:xfrm>
            <a:off x="677863" y="928688"/>
            <a:ext cx="9312275" cy="5759450"/>
          </a:xfrm>
        </p:spPr>
        <p:txBody>
          <a:bodyPr/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Serbest halde </a:t>
            </a:r>
            <a:r>
              <a:rPr lang="tr-TR" altLang="tr-TR" sz="280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hoş olmayan bir kokuya </a:t>
            </a:r>
            <a:r>
              <a:rPr lang="tr-TR" altLang="tr-TR" sz="280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sahiptir, tereyağına ransit tadı verir.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Çok düşük miktarlarda serbest kalan bu asit </a:t>
            </a:r>
            <a:r>
              <a:rPr lang="tr-TR" altLang="tr-TR" sz="280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duyusal </a:t>
            </a:r>
            <a:r>
              <a:rPr lang="tr-TR" altLang="tr-TR" sz="280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olarak kolay bir şekilde</a:t>
            </a:r>
            <a:r>
              <a:rPr lang="tr-TR" altLang="tr-TR" sz="280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tespit edilebilir</a:t>
            </a:r>
            <a:r>
              <a:rPr lang="tr-TR" altLang="tr-TR" sz="2800"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Ayrıca açıkta bırakılan gıda maddesinde çok kuvvetli koku çeker.</a:t>
            </a:r>
          </a:p>
          <a:p>
            <a:endParaRPr lang="ar-SY" altLang="en-US">
              <a:ea typeface="Times New Roman" panose="02020603050405020304" pitchFamily="18" charset="0"/>
            </a:endParaRPr>
          </a:p>
        </p:txBody>
      </p:sp>
      <p:sp>
        <p:nvSpPr>
          <p:cNvPr id="29699" name="Title 1"/>
          <p:cNvSpPr txBox="1">
            <a:spLocks/>
          </p:cNvSpPr>
          <p:nvPr/>
        </p:nvSpPr>
        <p:spPr bwMode="auto">
          <a:xfrm>
            <a:off x="677863" y="231775"/>
            <a:ext cx="8596312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600" b="1">
                <a:solidFill>
                  <a:schemeClr val="accent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Yağ Asitleri - </a:t>
            </a:r>
            <a:r>
              <a:rPr lang="tr-TR" altLang="tr-TR" sz="3600" b="1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Doymuş Yağ Asitleri</a:t>
            </a:r>
            <a:endParaRPr lang="tr-TR" altLang="tr-TR" sz="3600">
              <a:solidFill>
                <a:srgbClr val="0070C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Content Placeholder 2"/>
          <p:cNvSpPr>
            <a:spLocks noGrp="1"/>
          </p:cNvSpPr>
          <p:nvPr>
            <p:ph idx="1"/>
          </p:nvPr>
        </p:nvSpPr>
        <p:spPr>
          <a:xfrm>
            <a:off x="677863" y="928688"/>
            <a:ext cx="8596312" cy="5561012"/>
          </a:xfrm>
        </p:spPr>
        <p:txBody>
          <a:bodyPr/>
          <a:lstStyle/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b="1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Palmitik asit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(C</a:t>
            </a:r>
            <a:r>
              <a:rPr lang="tr-TR" altLang="tr-TR" sz="2800" baseline="-30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16:0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)</a:t>
            </a:r>
            <a:r>
              <a:rPr lang="tr-TR" altLang="tr-TR" sz="2800" b="1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: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Hayvan ve bitkilerde en yaygın olarak bulunan uzun zincirli doymuş yağ asitlerinden olan palmitik asit (C</a:t>
            </a:r>
            <a:r>
              <a:rPr lang="tr-TR" altLang="tr-TR" sz="2800" baseline="-30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16:0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), </a:t>
            </a:r>
          </a:p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rgbClr val="7030A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Zeytinyağında %10–15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Sığır iç yağında %25–30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Kakao tereyağında %25–35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oranlarında bulunur. </a:t>
            </a:r>
          </a:p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Anne sütü yağında %20-25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civarındadır. </a:t>
            </a:r>
          </a:p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Erime noktası takriben 63 °C’dir. Bu yağ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asiti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oda şartlarında katı, kokusuz ve renksizdir.</a:t>
            </a:r>
          </a:p>
          <a:p>
            <a:pPr algn="just" rtl="0">
              <a:lnSpc>
                <a:spcPct val="150000"/>
              </a:lnSpc>
              <a:spcBef>
                <a:spcPct val="0"/>
              </a:spcBef>
            </a:pPr>
            <a:endParaRPr lang="tr-TR" altLang="tr-TR" b="1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endParaRPr lang="ar-SY" altLang="en-US" dirty="0"/>
          </a:p>
        </p:txBody>
      </p:sp>
      <p:sp>
        <p:nvSpPr>
          <p:cNvPr id="30723" name="Title 1"/>
          <p:cNvSpPr txBox="1">
            <a:spLocks/>
          </p:cNvSpPr>
          <p:nvPr/>
        </p:nvSpPr>
        <p:spPr bwMode="auto">
          <a:xfrm>
            <a:off x="677863" y="231775"/>
            <a:ext cx="8596312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600" b="1">
                <a:solidFill>
                  <a:schemeClr val="accent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Yağ Asitleri - </a:t>
            </a:r>
            <a:r>
              <a:rPr lang="tr-TR" altLang="tr-TR" sz="3600" b="1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Doymuş Yağ Asitleri</a:t>
            </a:r>
            <a:endParaRPr lang="tr-TR" altLang="tr-TR" sz="3600">
              <a:solidFill>
                <a:srgbClr val="0070C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5480" y="1088708"/>
            <a:ext cx="2384268" cy="223591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174" y="3324622"/>
            <a:ext cx="2665573" cy="1616541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Content Placeholder 2"/>
          <p:cNvSpPr>
            <a:spLocks noGrp="1"/>
          </p:cNvSpPr>
          <p:nvPr>
            <p:ph idx="1"/>
          </p:nvPr>
        </p:nvSpPr>
        <p:spPr>
          <a:xfrm>
            <a:off x="677863" y="928688"/>
            <a:ext cx="8739187" cy="5575300"/>
          </a:xfrm>
        </p:spPr>
        <p:txBody>
          <a:bodyPr/>
          <a:lstStyle/>
          <a:p>
            <a:pPr algn="l" rtl="0">
              <a:lnSpc>
                <a:spcPct val="170000"/>
              </a:lnSpc>
              <a:spcBef>
                <a:spcPts val="600"/>
              </a:spcBef>
            </a:pPr>
            <a:r>
              <a:rPr lang="tr-TR" altLang="tr-TR" sz="2800" b="1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Stearik asit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(C</a:t>
            </a:r>
            <a:r>
              <a:rPr lang="tr-TR" altLang="tr-TR" sz="2800" baseline="-30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18:0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)</a:t>
            </a:r>
            <a:r>
              <a:rPr lang="tr-TR" altLang="tr-TR" sz="2800" b="1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: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Stearik asit 18 karbon atomu içeren uzun zincirli doymuş yağ asitlerinden olup bütün yağlarda az veya çok miktarlarda bulunmaktadır. </a:t>
            </a:r>
          </a:p>
          <a:p>
            <a:pPr algn="l" rtl="0">
              <a:lnSpc>
                <a:spcPct val="17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Büyük ölçüde, </a:t>
            </a:r>
            <a:r>
              <a:rPr lang="tr-TR" altLang="tr-TR" sz="2800" dirty="0">
                <a:solidFill>
                  <a:srgbClr val="C0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süt yağında %5–15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>
                <a:solidFill>
                  <a:srgbClr val="FFC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sığır iç yağında %14–30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kakao tereyağında %30–35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oranlarında bulunmaktadır. </a:t>
            </a:r>
          </a:p>
        </p:txBody>
      </p:sp>
      <p:sp>
        <p:nvSpPr>
          <p:cNvPr id="31747" name="Title 1"/>
          <p:cNvSpPr txBox="1">
            <a:spLocks/>
          </p:cNvSpPr>
          <p:nvPr/>
        </p:nvSpPr>
        <p:spPr bwMode="auto">
          <a:xfrm>
            <a:off x="677863" y="231775"/>
            <a:ext cx="8596312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600" b="1">
                <a:solidFill>
                  <a:schemeClr val="accent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Yağ Asitleri - </a:t>
            </a:r>
            <a:r>
              <a:rPr lang="tr-TR" altLang="tr-TR" sz="3600" b="1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Doymuş Yağ Asitleri</a:t>
            </a:r>
            <a:endParaRPr lang="tr-TR" altLang="tr-TR" sz="3600">
              <a:solidFill>
                <a:srgbClr val="0070C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677863" y="231775"/>
            <a:ext cx="8596312" cy="765175"/>
          </a:xfrm>
        </p:spPr>
        <p:txBody>
          <a:bodyPr/>
          <a:lstStyle/>
          <a:p>
            <a:pPr rtl="0"/>
            <a:r>
              <a:rPr lang="tr-TR" altLang="en-US" dirty="0" err="1">
                <a:cs typeface="Tahoma" panose="020B0604030504040204" pitchFamily="34" charset="0"/>
              </a:rPr>
              <a:t>Lipidler</a:t>
            </a:r>
            <a:r>
              <a:rPr lang="tr-TR" altLang="en-US" dirty="0">
                <a:cs typeface="Tahoma" panose="020B0604030504040204" pitchFamily="34" charset="0"/>
              </a:rPr>
              <a:t> – Bu Hafta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677863" y="1092200"/>
            <a:ext cx="9175750" cy="5426075"/>
          </a:xfrm>
        </p:spPr>
        <p:txBody>
          <a:bodyPr>
            <a:normAutofit/>
          </a:bodyPr>
          <a:lstStyle/>
          <a:p>
            <a:pPr lvl="1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altLang="tr-TR" sz="2800" dirty="0">
                <a:solidFill>
                  <a:srgbClr val="FF0000"/>
                </a:solidFill>
                <a:cs typeface="Tahoma" panose="020B0604030504040204" pitchFamily="34" charset="0"/>
              </a:rPr>
              <a:t>3.2.5 Yağ Asitleri</a:t>
            </a:r>
          </a:p>
          <a:p>
            <a:pPr lvl="2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altLang="tr-TR" sz="2600" dirty="0">
                <a:solidFill>
                  <a:srgbClr val="FF0000"/>
                </a:solidFill>
                <a:cs typeface="Tahoma" panose="020B0604030504040204" pitchFamily="34" charset="0"/>
              </a:rPr>
              <a:t>3.2.5.1 Doymuş Yağ Asitleri</a:t>
            </a:r>
          </a:p>
          <a:p>
            <a:pPr lvl="2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altLang="tr-TR" sz="2600" dirty="0">
                <a:solidFill>
                  <a:srgbClr val="FF0000"/>
                </a:solidFill>
                <a:cs typeface="Tahoma" panose="020B0604030504040204" pitchFamily="34" charset="0"/>
              </a:rPr>
              <a:t>3.2.5.2 Doymamış Yağ Asitleri</a:t>
            </a:r>
          </a:p>
          <a:p>
            <a:pPr lvl="2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altLang="tr-TR" sz="2600" dirty="0">
                <a:solidFill>
                  <a:schemeClr val="tx1"/>
                </a:solidFill>
                <a:cs typeface="Tahoma" panose="020B0604030504040204" pitchFamily="34" charset="0"/>
              </a:rPr>
              <a:t>3.2.5.3 Yağ Asitlerinin İsimlendirilmesi</a:t>
            </a:r>
          </a:p>
          <a:p>
            <a:pPr lvl="2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altLang="tr-TR" sz="2600" dirty="0">
                <a:solidFill>
                  <a:schemeClr val="tx1"/>
                </a:solidFill>
                <a:cs typeface="Tahoma" panose="020B0604030504040204" pitchFamily="34" charset="0"/>
              </a:rPr>
              <a:t>3.2.5.4 Doymamış Yağ Asitlerinde </a:t>
            </a:r>
            <a:r>
              <a:rPr lang="tr-TR" altLang="tr-TR" sz="2600" dirty="0" err="1">
                <a:solidFill>
                  <a:schemeClr val="tx1"/>
                </a:solidFill>
                <a:cs typeface="Tahoma" panose="020B0604030504040204" pitchFamily="34" charset="0"/>
              </a:rPr>
              <a:t>İzomerizm</a:t>
            </a:r>
            <a:endParaRPr lang="tr-TR" altLang="tr-TR" sz="2600" dirty="0">
              <a:solidFill>
                <a:schemeClr val="tx1"/>
              </a:solidFill>
              <a:cs typeface="Tahoma" panose="020B0604030504040204" pitchFamily="34" charset="0"/>
            </a:endParaRPr>
          </a:p>
          <a:p>
            <a:pPr lvl="1" algn="l" rtl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endParaRPr lang="tr-TR" altLang="en-US" sz="2600" dirty="0">
              <a:solidFill>
                <a:schemeClr val="tx1"/>
              </a:solidFill>
              <a:cs typeface="Tahoma" panose="020B0604030504040204" pitchFamily="34" charset="0"/>
            </a:endParaRPr>
          </a:p>
        </p:txBody>
      </p:sp>
      <p:pic>
        <p:nvPicPr>
          <p:cNvPr id="7172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6569" y="1092200"/>
            <a:ext cx="3494088" cy="235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284937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Content Placeholder 2"/>
          <p:cNvSpPr>
            <a:spLocks noGrp="1"/>
          </p:cNvSpPr>
          <p:nvPr>
            <p:ph idx="1"/>
          </p:nvPr>
        </p:nvSpPr>
        <p:spPr>
          <a:xfrm>
            <a:off x="677863" y="928688"/>
            <a:ext cx="8739187" cy="5575300"/>
          </a:xfrm>
        </p:spPr>
        <p:txBody>
          <a:bodyPr/>
          <a:lstStyle/>
          <a:p>
            <a:pPr algn="l" rtl="0">
              <a:lnSpc>
                <a:spcPct val="17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Anne sütü yağında %5-8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civarındadır. </a:t>
            </a:r>
          </a:p>
          <a:p>
            <a:pPr algn="l" rtl="0">
              <a:lnSpc>
                <a:spcPct val="17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Erime noktası takriben 70 </a:t>
            </a:r>
            <a:r>
              <a:rPr lang="tr-TR" altLang="tr-TR" sz="2800" baseline="300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C’dir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  <a:p>
            <a:pPr algn="l" rtl="0">
              <a:lnSpc>
                <a:spcPct val="17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Palmitik aside benzer şekilde oda şartlarında katı, kokusuz ve renksizdir.</a:t>
            </a:r>
          </a:p>
          <a:p>
            <a:endParaRPr lang="ar-SY" altLang="en-US" dirty="0">
              <a:ea typeface="Times New Roman" panose="02020603050405020304" pitchFamily="18" charset="0"/>
            </a:endParaRPr>
          </a:p>
        </p:txBody>
      </p:sp>
      <p:sp>
        <p:nvSpPr>
          <p:cNvPr id="32771" name="Title 1"/>
          <p:cNvSpPr txBox="1">
            <a:spLocks/>
          </p:cNvSpPr>
          <p:nvPr/>
        </p:nvSpPr>
        <p:spPr bwMode="auto">
          <a:xfrm>
            <a:off x="677863" y="231775"/>
            <a:ext cx="8596312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600" b="1">
                <a:solidFill>
                  <a:schemeClr val="accent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Yağ Asitleri - </a:t>
            </a:r>
            <a:r>
              <a:rPr lang="tr-TR" altLang="tr-TR" sz="3600" b="1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Doymuş Yağ Asitleri</a:t>
            </a:r>
            <a:endParaRPr lang="tr-TR" altLang="tr-TR" sz="3600">
              <a:solidFill>
                <a:srgbClr val="0070C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Content Placeholder 2"/>
          <p:cNvSpPr>
            <a:spLocks noGrp="1"/>
          </p:cNvSpPr>
          <p:nvPr>
            <p:ph idx="1"/>
          </p:nvPr>
        </p:nvSpPr>
        <p:spPr>
          <a:xfrm>
            <a:off x="677863" y="928688"/>
            <a:ext cx="8056562" cy="5664200"/>
          </a:xfrm>
        </p:spPr>
        <p:txBody>
          <a:bodyPr/>
          <a:lstStyle/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rgbClr val="7030A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Doymamış yağ asitleri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zincir yapısında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bir veya daha çok sayıda çift bağ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(-C=C-) ile karakterize edilirler. </a:t>
            </a:r>
          </a:p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Zincir formunda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dallanmamış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monokarboksilli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asitlerin içinde </a:t>
            </a:r>
            <a:r>
              <a:rPr lang="tr-TR" altLang="tr-TR" sz="2800" dirty="0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alken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yağ asitleri grubuna girmektedirler. </a:t>
            </a:r>
          </a:p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Çift bağ sayısına göre aşağıdaki şekilde gruplara ayrılırlar;</a:t>
            </a:r>
            <a:endParaRPr lang="tr-TR" altLang="tr-TR" sz="2800" dirty="0"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33795" name="Title 1"/>
          <p:cNvSpPr txBox="1">
            <a:spLocks/>
          </p:cNvSpPr>
          <p:nvPr/>
        </p:nvSpPr>
        <p:spPr bwMode="auto">
          <a:xfrm>
            <a:off x="677863" y="231775"/>
            <a:ext cx="8596312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600" b="1" dirty="0">
                <a:solidFill>
                  <a:schemeClr val="accent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Yağ Asitleri - </a:t>
            </a:r>
            <a:r>
              <a:rPr lang="tr-TR" altLang="tr-TR" sz="3600" b="1" dirty="0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Doymamış Yağ Asitleri </a:t>
            </a:r>
            <a:endParaRPr lang="tr-TR" altLang="tr-TR" sz="3600" dirty="0">
              <a:solidFill>
                <a:srgbClr val="7030A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Content Placeholder 2"/>
          <p:cNvSpPr>
            <a:spLocks noGrp="1"/>
          </p:cNvSpPr>
          <p:nvPr>
            <p:ph idx="1"/>
          </p:nvPr>
        </p:nvSpPr>
        <p:spPr>
          <a:xfrm>
            <a:off x="677863" y="928688"/>
            <a:ext cx="8056562" cy="5664200"/>
          </a:xfrm>
        </p:spPr>
        <p:txBody>
          <a:bodyPr/>
          <a:lstStyle/>
          <a:p>
            <a:pPr algn="just" rtl="0">
              <a:lnSpc>
                <a:spcPct val="150000"/>
              </a:lnSpc>
              <a:spcBef>
                <a:spcPts val="600"/>
              </a:spcBef>
              <a:buFontTx/>
              <a:buNone/>
            </a:pPr>
            <a:r>
              <a:rPr lang="tr-TR" altLang="tr-TR" sz="2800" dirty="0" err="1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Monoen</a:t>
            </a:r>
            <a:r>
              <a:rPr lang="tr-TR" altLang="tr-TR" sz="28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doymamış asitleri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	: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Bir çift bağlı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yağ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asiti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molekülü 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	(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oleik asit C</a:t>
            </a:r>
            <a:r>
              <a:rPr lang="tr-TR" altLang="tr-TR" sz="2800" baseline="-250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18:1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)</a:t>
            </a:r>
          </a:p>
          <a:p>
            <a:pPr algn="just" rtl="0">
              <a:lnSpc>
                <a:spcPct val="150000"/>
              </a:lnSpc>
              <a:spcBef>
                <a:spcPts val="600"/>
              </a:spcBef>
              <a:buFontTx/>
              <a:buNone/>
            </a:pPr>
            <a:endParaRPr lang="tr-TR" altLang="tr-TR" sz="2800" dirty="0"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just" rtl="0">
              <a:lnSpc>
                <a:spcPct val="150000"/>
              </a:lnSpc>
              <a:spcBef>
                <a:spcPts val="600"/>
              </a:spcBef>
              <a:buFontTx/>
              <a:buNone/>
            </a:pPr>
            <a:endParaRPr lang="tr-TR" altLang="tr-TR" sz="2800" dirty="0">
              <a:solidFill>
                <a:srgbClr val="0070C0"/>
              </a:solidFill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just" rtl="0">
              <a:lnSpc>
                <a:spcPct val="150000"/>
              </a:lnSpc>
              <a:spcBef>
                <a:spcPts val="600"/>
              </a:spcBef>
              <a:buFontTx/>
              <a:buNone/>
            </a:pPr>
            <a:endParaRPr lang="tr-TR" altLang="tr-TR" sz="2800" dirty="0">
              <a:solidFill>
                <a:srgbClr val="0070C0"/>
              </a:solidFill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just" rtl="0">
              <a:lnSpc>
                <a:spcPct val="150000"/>
              </a:lnSpc>
              <a:spcBef>
                <a:spcPts val="600"/>
              </a:spcBef>
              <a:buFontTx/>
              <a:buNone/>
            </a:pPr>
            <a:endParaRPr lang="tr-TR" altLang="tr-TR" sz="2800" dirty="0"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34819" name="Title 1"/>
          <p:cNvSpPr txBox="1">
            <a:spLocks/>
          </p:cNvSpPr>
          <p:nvPr/>
        </p:nvSpPr>
        <p:spPr bwMode="auto">
          <a:xfrm>
            <a:off x="677863" y="231775"/>
            <a:ext cx="8596312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600" b="1">
                <a:solidFill>
                  <a:schemeClr val="accent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Yağ Asitleri - </a:t>
            </a:r>
            <a:r>
              <a:rPr lang="tr-TR" altLang="tr-TR" sz="3600" b="1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Doymamış Yağ Asitleri </a:t>
            </a:r>
            <a:endParaRPr lang="tr-TR" altLang="tr-TR" sz="3600">
              <a:solidFill>
                <a:srgbClr val="7030A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pic>
        <p:nvPicPr>
          <p:cNvPr id="34820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863" y="2984183"/>
            <a:ext cx="8596312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Content Placeholder 2"/>
          <p:cNvSpPr>
            <a:spLocks noGrp="1"/>
          </p:cNvSpPr>
          <p:nvPr>
            <p:ph idx="1"/>
          </p:nvPr>
        </p:nvSpPr>
        <p:spPr>
          <a:xfrm>
            <a:off x="677863" y="928688"/>
            <a:ext cx="8056562" cy="5664200"/>
          </a:xfrm>
        </p:spPr>
        <p:txBody>
          <a:bodyPr/>
          <a:lstStyle/>
          <a:p>
            <a:pPr algn="just" rtl="0">
              <a:lnSpc>
                <a:spcPct val="150000"/>
              </a:lnSpc>
              <a:spcBef>
                <a:spcPts val="600"/>
              </a:spcBef>
              <a:buFont typeface="Wingdings 3" panose="05040102010807070707" pitchFamily="18" charset="2"/>
              <a:buNone/>
            </a:pPr>
            <a:r>
              <a:rPr lang="tr-TR" altLang="tr-TR" sz="2800" dirty="0" err="1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Dien</a:t>
            </a:r>
            <a:r>
              <a:rPr lang="tr-TR" altLang="tr-TR" sz="28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doymamış asitleri	: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İki çift bağlı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yağ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asiti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molekülü 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	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(</a:t>
            </a: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linoleik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asit C</a:t>
            </a:r>
            <a:r>
              <a:rPr lang="tr-TR" altLang="tr-TR" sz="2800" baseline="-250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18:2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)</a:t>
            </a:r>
          </a:p>
          <a:p>
            <a:pPr algn="just" rtl="0">
              <a:lnSpc>
                <a:spcPct val="150000"/>
              </a:lnSpc>
              <a:spcBef>
                <a:spcPts val="600"/>
              </a:spcBef>
              <a:buFontTx/>
              <a:buNone/>
            </a:pPr>
            <a:endParaRPr lang="tr-TR" altLang="tr-TR" sz="2800" dirty="0"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34819" name="Title 1"/>
          <p:cNvSpPr txBox="1">
            <a:spLocks/>
          </p:cNvSpPr>
          <p:nvPr/>
        </p:nvSpPr>
        <p:spPr bwMode="auto">
          <a:xfrm>
            <a:off x="677863" y="231775"/>
            <a:ext cx="8596312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600" b="1">
                <a:solidFill>
                  <a:schemeClr val="accent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Yağ Asitleri - </a:t>
            </a:r>
            <a:r>
              <a:rPr lang="tr-TR" altLang="tr-TR" sz="3600" b="1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Doymamış Yağ Asitleri </a:t>
            </a:r>
            <a:endParaRPr lang="tr-TR" altLang="tr-TR" sz="3600">
              <a:solidFill>
                <a:srgbClr val="7030A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pic>
        <p:nvPicPr>
          <p:cNvPr id="34821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863" y="2764155"/>
            <a:ext cx="8778788" cy="1993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856774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Content Placeholder 2"/>
          <p:cNvSpPr>
            <a:spLocks noGrp="1"/>
          </p:cNvSpPr>
          <p:nvPr>
            <p:ph idx="1"/>
          </p:nvPr>
        </p:nvSpPr>
        <p:spPr>
          <a:xfrm>
            <a:off x="677863" y="928688"/>
            <a:ext cx="8596312" cy="5730875"/>
          </a:xfrm>
        </p:spPr>
        <p:txBody>
          <a:bodyPr/>
          <a:lstStyle/>
          <a:p>
            <a:pPr algn="just" rtl="0">
              <a:lnSpc>
                <a:spcPct val="150000"/>
              </a:lnSpc>
              <a:spcBef>
                <a:spcPts val="600"/>
              </a:spcBef>
              <a:buFontTx/>
              <a:buNone/>
            </a:pPr>
            <a:r>
              <a:rPr lang="tr-TR" altLang="tr-TR" sz="2800" dirty="0" err="1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Trien</a:t>
            </a:r>
            <a:r>
              <a:rPr lang="tr-TR" altLang="tr-TR" sz="28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doymamış asitleri: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Üç çift bağlı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yağ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asiti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molekülü 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		(</a:t>
            </a: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linolenik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asit C</a:t>
            </a:r>
            <a:r>
              <a:rPr lang="tr-TR" altLang="tr-TR" sz="2800" baseline="-250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18:3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)</a:t>
            </a:r>
          </a:p>
          <a:p>
            <a:pPr algn="just" rtl="0">
              <a:lnSpc>
                <a:spcPct val="150000"/>
              </a:lnSpc>
              <a:spcBef>
                <a:spcPts val="600"/>
              </a:spcBef>
              <a:buFontTx/>
              <a:buNone/>
            </a:pPr>
            <a:r>
              <a:rPr lang="tr-TR" altLang="tr-TR" sz="2800" dirty="0" err="1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Polien</a:t>
            </a:r>
            <a:r>
              <a:rPr lang="tr-TR" altLang="tr-TR" sz="28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doymamış asitleri 	: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Üçten fazla çift bağlı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yağ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asiti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molekülü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(</a:t>
            </a: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araşidonik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C</a:t>
            </a:r>
            <a:r>
              <a:rPr lang="tr-TR" altLang="tr-TR" sz="2800" baseline="-250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20:4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)</a:t>
            </a:r>
          </a:p>
          <a:p>
            <a:endParaRPr lang="ar-SY" altLang="en-US" dirty="0">
              <a:ea typeface="Times New Roman" panose="02020603050405020304" pitchFamily="18" charset="0"/>
            </a:endParaRPr>
          </a:p>
        </p:txBody>
      </p:sp>
      <p:sp>
        <p:nvSpPr>
          <p:cNvPr id="35843" name="Title 1"/>
          <p:cNvSpPr txBox="1">
            <a:spLocks/>
          </p:cNvSpPr>
          <p:nvPr/>
        </p:nvSpPr>
        <p:spPr bwMode="auto">
          <a:xfrm>
            <a:off x="677863" y="231775"/>
            <a:ext cx="8596312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600" b="1">
                <a:solidFill>
                  <a:schemeClr val="accent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Yağ Asitleri - </a:t>
            </a:r>
            <a:r>
              <a:rPr lang="tr-TR" altLang="tr-TR" sz="3600" b="1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Doymamış Yağ Asitleri </a:t>
            </a:r>
            <a:endParaRPr lang="tr-TR" altLang="tr-TR" sz="3600">
              <a:solidFill>
                <a:srgbClr val="7030A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pic>
        <p:nvPicPr>
          <p:cNvPr id="35844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967"/>
          <a:stretch>
            <a:fillRect/>
          </a:stretch>
        </p:blipFill>
        <p:spPr bwMode="auto">
          <a:xfrm>
            <a:off x="730250" y="3643313"/>
            <a:ext cx="8543925" cy="289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Y" altLang="en-US"/>
          </a:p>
        </p:txBody>
      </p:sp>
      <p:graphicFrame>
        <p:nvGraphicFramePr>
          <p:cNvPr id="4" name="Group 1617"/>
          <p:cNvGraphicFramePr>
            <a:graphicFrameLocks noGrp="1"/>
          </p:cNvGraphicFramePr>
          <p:nvPr/>
        </p:nvGraphicFramePr>
        <p:xfrm>
          <a:off x="677863" y="1270000"/>
          <a:ext cx="8458200" cy="579438"/>
        </p:xfrm>
        <a:graphic>
          <a:graphicData uri="http://schemas.openxmlformats.org/drawingml/2006/table">
            <a:tbl>
              <a:tblPr/>
              <a:tblGrid>
                <a:gridCol w="13287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240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19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794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429000" algn="l"/>
                        </a:tabLst>
                      </a:pPr>
                      <a:r>
                        <a:rPr kumimoji="0" lang="tr-T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Yaygın Adı</a:t>
                      </a:r>
                      <a:endParaRPr kumimoji="0" lang="tr-TR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T="45745" marB="4574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429000" algn="l"/>
                        </a:tabLst>
                      </a:pPr>
                      <a:r>
                        <a:rPr kumimoji="0" lang="tr-TR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Sistematik Adı</a:t>
                      </a: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T="45745" marB="4574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429000" algn="l"/>
                        </a:tabLst>
                      </a:pPr>
                      <a:r>
                        <a:rPr kumimoji="0" lang="tr-T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Rasyonel Formülü</a:t>
                      </a:r>
                      <a:endParaRPr kumimoji="0" lang="tr-TR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T="45745" marB="4574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429000" algn="l"/>
                        </a:tabLst>
                      </a:pPr>
                      <a:r>
                        <a:rPr kumimoji="0" lang="tr-TR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Kaynak</a:t>
                      </a: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T="45745" marB="4574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429000" algn="l"/>
                        </a:tabLst>
                      </a:pPr>
                      <a:r>
                        <a:rPr kumimoji="0" lang="tr-T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Kısa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429000" algn="l"/>
                        </a:tabLst>
                      </a:pPr>
                      <a:r>
                        <a:rPr kumimoji="0" lang="tr-TR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Göst</a:t>
                      </a:r>
                      <a:endParaRPr kumimoji="0" lang="tr-TR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T="45745" marB="4574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6" name="Group 1618"/>
          <p:cNvGraphicFramePr>
            <a:graphicFrameLocks noGrp="1"/>
          </p:cNvGraphicFramePr>
          <p:nvPr/>
        </p:nvGraphicFramePr>
        <p:xfrm>
          <a:off x="677863" y="1889125"/>
          <a:ext cx="8458200" cy="2667005"/>
        </p:xfrm>
        <a:graphic>
          <a:graphicData uri="http://schemas.openxmlformats.org/drawingml/2006/table">
            <a:tbl>
              <a:tblPr/>
              <a:tblGrid>
                <a:gridCol w="14244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017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030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19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35251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Bir çift bağ içerenler</a:t>
                      </a:r>
                      <a:endParaRPr kumimoji="0" lang="tr-TR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07" marB="457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367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Palmitoleik</a:t>
                      </a:r>
                      <a:r>
                        <a:rPr kumimoji="0" lang="tr-T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 Asit</a:t>
                      </a:r>
                      <a:endParaRPr kumimoji="0" lang="tr-TR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7" marB="457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9-</a:t>
                      </a:r>
                      <a:r>
                        <a:rPr kumimoji="0" lang="tr-TR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Heksadekenoik</a:t>
                      </a:r>
                      <a:r>
                        <a:rPr kumimoji="0" lang="tr-T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 asit</a:t>
                      </a:r>
                      <a:endParaRPr kumimoji="0" lang="tr-TR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7" marB="457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kumimoji="0" lang="tr-TR" sz="1600" b="0" i="0" u="none" strike="noStrike" cap="none" normalizeH="0" baseline="-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15</a:t>
                      </a: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H</a:t>
                      </a:r>
                      <a:r>
                        <a:rPr kumimoji="0" lang="tr-TR" sz="1600" b="0" i="0" u="none" strike="noStrike" cap="none" normalizeH="0" baseline="-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29</a:t>
                      </a: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COOH</a:t>
                      </a: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7" marB="457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Deniz hayvanları yağı, bitkisel ve hayvansal yağlarda az miktarda</a:t>
                      </a: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7" marB="457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kumimoji="0" lang="tr-TR" sz="1600" b="0" i="0" u="none" strike="noStrike" cap="none" normalizeH="0" baseline="-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16:1</a:t>
                      </a: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7" marB="457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525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Oleik Asit</a:t>
                      </a: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7" marB="457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9-</a:t>
                      </a:r>
                      <a:r>
                        <a:rPr kumimoji="0" lang="tr-TR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Oktadesenoik</a:t>
                      </a:r>
                      <a:r>
                        <a:rPr kumimoji="0" lang="tr-T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 asit</a:t>
                      </a:r>
                      <a:endParaRPr kumimoji="0" lang="tr-TR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7" marB="457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kumimoji="0" lang="tr-TR" sz="1600" b="0" i="0" u="none" strike="noStrike" cap="none" normalizeH="0" baseline="-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17</a:t>
                      </a: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H</a:t>
                      </a:r>
                      <a:r>
                        <a:rPr kumimoji="0" lang="tr-TR" sz="1600" b="0" i="0" u="none" strike="noStrike" cap="none" normalizeH="0" baseline="-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33</a:t>
                      </a: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COOH</a:t>
                      </a: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7" marB="457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Tüm yağlarda</a:t>
                      </a: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7" marB="457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kumimoji="0" lang="tr-TR" sz="1600" b="0" i="0" u="none" strike="noStrike" cap="none" normalizeH="0" baseline="-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18:1</a:t>
                      </a: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7" marB="457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927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Elaidik Asit</a:t>
                      </a: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7" marB="457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9-</a:t>
                      </a:r>
                      <a:r>
                        <a:rPr kumimoji="0" lang="tr-TR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Oktadesenoik</a:t>
                      </a:r>
                      <a:r>
                        <a:rPr kumimoji="0" lang="tr-T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 asit (</a:t>
                      </a:r>
                      <a:r>
                        <a:rPr kumimoji="0" lang="tr-TR" sz="16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trans</a:t>
                      </a:r>
                      <a:r>
                        <a:rPr kumimoji="0" lang="tr-T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)</a:t>
                      </a:r>
                      <a:endParaRPr kumimoji="0" lang="tr-TR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7" marB="457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kumimoji="0" lang="tr-TR" sz="1600" b="0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17</a:t>
                      </a:r>
                      <a:r>
                        <a:rPr kumimoji="0" lang="tr-T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H</a:t>
                      </a:r>
                      <a:r>
                        <a:rPr kumimoji="0" lang="tr-TR" sz="1600" b="0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33</a:t>
                      </a:r>
                      <a:r>
                        <a:rPr kumimoji="0" lang="tr-T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COOH</a:t>
                      </a:r>
                      <a:endParaRPr kumimoji="0" lang="tr-TR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7" marB="457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Hayvansal yağlarda eser miktarda</a:t>
                      </a: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7" marB="457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kumimoji="0" lang="tr-TR" sz="1600" b="0" i="0" u="none" strike="noStrike" cap="none" normalizeH="0" baseline="-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18:1 </a:t>
                      </a:r>
                      <a:r>
                        <a:rPr kumimoji="0" lang="tr-T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(trans)</a:t>
                      </a:r>
                      <a:endParaRPr kumimoji="0" lang="tr-TR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7" marB="457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355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7" marB="457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13-Dokosenoik asit</a:t>
                      </a:r>
                      <a:endParaRPr kumimoji="0" lang="tr-TR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7" marB="457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kumimoji="0" lang="tr-TR" sz="1600" b="0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21</a:t>
                      </a:r>
                      <a:r>
                        <a:rPr kumimoji="0" lang="tr-T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H</a:t>
                      </a:r>
                      <a:r>
                        <a:rPr kumimoji="0" lang="tr-TR" sz="1600" b="0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41</a:t>
                      </a:r>
                      <a:r>
                        <a:rPr kumimoji="0" lang="tr-T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COOH</a:t>
                      </a:r>
                      <a:endParaRPr kumimoji="0" lang="tr-TR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7" marB="457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Düşük </a:t>
                      </a:r>
                      <a:r>
                        <a:rPr kumimoji="0" lang="tr-TR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erusik</a:t>
                      </a:r>
                      <a:r>
                        <a:rPr kumimoji="0" lang="tr-T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 asitli kolza, hardal tohum yağı</a:t>
                      </a:r>
                      <a:endParaRPr kumimoji="0" lang="tr-TR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7" marB="457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kumimoji="0" lang="tr-TR" sz="1600" b="0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22:1</a:t>
                      </a:r>
                      <a:endParaRPr kumimoji="0" lang="tr-TR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7" marB="457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6916" name="Title 1"/>
          <p:cNvSpPr txBox="1">
            <a:spLocks/>
          </p:cNvSpPr>
          <p:nvPr/>
        </p:nvSpPr>
        <p:spPr bwMode="auto">
          <a:xfrm>
            <a:off x="677863" y="231775"/>
            <a:ext cx="8596312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600" b="1">
                <a:solidFill>
                  <a:schemeClr val="accent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Yağ Asitleri - </a:t>
            </a:r>
            <a:r>
              <a:rPr lang="tr-TR" altLang="tr-TR" sz="3600" b="1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Doymamış Yağ Asitleri </a:t>
            </a:r>
            <a:endParaRPr lang="tr-TR" altLang="tr-TR" sz="3600">
              <a:solidFill>
                <a:srgbClr val="7030A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Y" altLang="en-US"/>
          </a:p>
        </p:txBody>
      </p:sp>
      <p:graphicFrame>
        <p:nvGraphicFramePr>
          <p:cNvPr id="4" name="Group 1617"/>
          <p:cNvGraphicFramePr>
            <a:graphicFrameLocks noGrp="1"/>
          </p:cNvGraphicFramePr>
          <p:nvPr/>
        </p:nvGraphicFramePr>
        <p:xfrm>
          <a:off x="677863" y="1270000"/>
          <a:ext cx="8458200" cy="579438"/>
        </p:xfrm>
        <a:graphic>
          <a:graphicData uri="http://schemas.openxmlformats.org/drawingml/2006/table">
            <a:tbl>
              <a:tblPr/>
              <a:tblGrid>
                <a:gridCol w="13287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240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19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794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429000" algn="l"/>
                        </a:tabLst>
                      </a:pPr>
                      <a:r>
                        <a:rPr kumimoji="0" lang="tr-T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Yaygın Adı</a:t>
                      </a:r>
                      <a:endParaRPr kumimoji="0" lang="tr-TR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T="45745" marB="4574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429000" algn="l"/>
                        </a:tabLst>
                      </a:pPr>
                      <a:r>
                        <a:rPr kumimoji="0" lang="tr-TR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Sistematik Adı</a:t>
                      </a: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T="45745" marB="4574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429000" algn="l"/>
                        </a:tabLst>
                      </a:pPr>
                      <a:r>
                        <a:rPr kumimoji="0" lang="tr-T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Rasyonel Formülü</a:t>
                      </a:r>
                      <a:endParaRPr kumimoji="0" lang="tr-TR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T="45745" marB="4574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429000" algn="l"/>
                        </a:tabLst>
                      </a:pPr>
                      <a:r>
                        <a:rPr kumimoji="0" lang="tr-TR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Kaynak</a:t>
                      </a: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T="45745" marB="4574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429000" algn="l"/>
                        </a:tabLst>
                      </a:pPr>
                      <a:r>
                        <a:rPr kumimoji="0" lang="tr-T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Kısa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429000" algn="l"/>
                        </a:tabLst>
                      </a:pPr>
                      <a:r>
                        <a:rPr kumimoji="0" lang="tr-TR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Göst</a:t>
                      </a:r>
                      <a:endParaRPr kumimoji="0" lang="tr-TR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T="45745" marB="4574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" name="Group 1494"/>
          <p:cNvGraphicFramePr>
            <a:graphicFrameLocks noGrp="1"/>
          </p:cNvGraphicFramePr>
          <p:nvPr/>
        </p:nvGraphicFramePr>
        <p:xfrm>
          <a:off x="677863" y="1849438"/>
          <a:ext cx="8458200" cy="4300538"/>
        </p:xfrm>
        <a:graphic>
          <a:graphicData uri="http://schemas.openxmlformats.org/drawingml/2006/table">
            <a:tbl>
              <a:tblPr/>
              <a:tblGrid>
                <a:gridCol w="14107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154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030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19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35274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Birden fazla çift bağlı yağ asitleri</a:t>
                      </a:r>
                      <a:endParaRPr kumimoji="0" lang="tr-TR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9392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Linoleik Asit</a:t>
                      </a: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9–12-Oktadekadienoik asit</a:t>
                      </a: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kumimoji="0" lang="tr-TR" sz="1600" b="0" i="0" u="none" strike="noStrike" cap="none" normalizeH="0" baseline="-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17</a:t>
                      </a: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H</a:t>
                      </a:r>
                      <a:r>
                        <a:rPr kumimoji="0" lang="tr-TR" sz="1600" b="0" i="0" u="none" strike="noStrike" cap="none" normalizeH="0" baseline="-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31</a:t>
                      </a: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COOH</a:t>
                      </a: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Aspir, soya, ayçiçeği ve pamuk yağı</a:t>
                      </a: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kumimoji="0" lang="tr-TR" sz="1600" b="0" i="0" u="none" strike="noStrike" cap="none" normalizeH="0" baseline="-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18:2</a:t>
                      </a: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9392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Linolenik Asit</a:t>
                      </a: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9–12–15-Oktatekatrienoik asit</a:t>
                      </a: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kumimoji="0" lang="tr-TR" sz="1600" b="0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17</a:t>
                      </a:r>
                      <a:r>
                        <a:rPr kumimoji="0" lang="tr-T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H</a:t>
                      </a:r>
                      <a:r>
                        <a:rPr kumimoji="0" lang="tr-TR" sz="1600" b="0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29</a:t>
                      </a:r>
                      <a:r>
                        <a:rPr kumimoji="0" lang="tr-T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COOH</a:t>
                      </a:r>
                      <a:endParaRPr kumimoji="0" lang="tr-TR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Keten ve kenevir  tohumu yağları, soya yağı</a:t>
                      </a: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kumimoji="0" lang="tr-TR" sz="1600" b="0" i="0" u="none" strike="noStrike" cap="none" normalizeH="0" baseline="-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18:3</a:t>
                      </a: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9392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Araşidonik Asit</a:t>
                      </a: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5–8–11–14-Eikosatetraenoik asit </a:t>
                      </a: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kumimoji="0" lang="tr-TR" sz="1600" b="0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19</a:t>
                      </a:r>
                      <a:r>
                        <a:rPr kumimoji="0" lang="tr-T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H</a:t>
                      </a:r>
                      <a:r>
                        <a:rPr kumimoji="0" lang="tr-TR" sz="1600" b="0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31</a:t>
                      </a:r>
                      <a:r>
                        <a:rPr kumimoji="0" lang="tr-T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COOH</a:t>
                      </a:r>
                      <a:endParaRPr kumimoji="0" lang="tr-TR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Hayvansal yağlarda eser miktarda</a:t>
                      </a: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kumimoji="0" lang="tr-TR" sz="1600" b="0" i="0" u="none" strike="noStrike" cap="none" normalizeH="0" baseline="-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20:4</a:t>
                      </a: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9392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Timnodonik Asit</a:t>
                      </a: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4–8–12–15–18-Eikosapentaenoikasit</a:t>
                      </a: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kumimoji="0" lang="tr-TR" sz="1600" b="0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19</a:t>
                      </a:r>
                      <a:r>
                        <a:rPr kumimoji="0" lang="tr-T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H</a:t>
                      </a:r>
                      <a:r>
                        <a:rPr kumimoji="0" lang="tr-TR" sz="1600" b="0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29</a:t>
                      </a:r>
                      <a:r>
                        <a:rPr kumimoji="0" lang="tr-T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COOH</a:t>
                      </a:r>
                      <a:endParaRPr kumimoji="0" lang="tr-TR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Balık yağları</a:t>
                      </a: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kumimoji="0" lang="tr-TR" sz="1600" b="0" i="0" u="none" strike="noStrike" cap="none" normalizeH="0" baseline="-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20:5</a:t>
                      </a: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2384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Klupanodonik</a:t>
                      </a:r>
                      <a:r>
                        <a:rPr kumimoji="0" lang="tr-T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 Asit</a:t>
                      </a:r>
                      <a:endParaRPr kumimoji="0" lang="tr-TR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4–8–12–15–18–21</a:t>
                      </a: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Dokosaheksaenoik asit</a:t>
                      </a: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kumimoji="0" lang="tr-TR" sz="1600" b="0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21</a:t>
                      </a:r>
                      <a:r>
                        <a:rPr kumimoji="0" lang="tr-T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H</a:t>
                      </a:r>
                      <a:r>
                        <a:rPr kumimoji="0" lang="tr-TR" sz="1600" b="0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33</a:t>
                      </a:r>
                      <a:r>
                        <a:rPr kumimoji="0" lang="tr-T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COOH</a:t>
                      </a:r>
                      <a:endParaRPr kumimoji="0" lang="tr-TR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Balık yağları</a:t>
                      </a: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kumimoji="0" lang="tr-TR" sz="1600" b="0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22:6</a:t>
                      </a:r>
                      <a:endParaRPr kumimoji="0" lang="tr-TR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2384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Nisinik Asit</a:t>
                      </a: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3–8–12–15–18–21</a:t>
                      </a: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Tetrakosaheksaenoik asit</a:t>
                      </a: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kumimoji="0" lang="tr-TR" sz="1600" b="0" i="0" u="none" strike="noStrike" cap="none" normalizeH="0" baseline="-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23</a:t>
                      </a: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H</a:t>
                      </a:r>
                      <a:r>
                        <a:rPr kumimoji="0" lang="tr-TR" sz="1600" b="0" i="0" u="none" strike="noStrike" cap="none" normalizeH="0" baseline="-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35</a:t>
                      </a: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COOH</a:t>
                      </a: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Balık yağları</a:t>
                      </a:r>
                      <a:endParaRPr kumimoji="0" lang="tr-TR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kumimoji="0" lang="tr-TR" sz="1600" b="0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24:6</a:t>
                      </a:r>
                      <a:endParaRPr kumimoji="0" lang="tr-TR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7952" name="Title 1"/>
          <p:cNvSpPr txBox="1">
            <a:spLocks/>
          </p:cNvSpPr>
          <p:nvPr/>
        </p:nvSpPr>
        <p:spPr bwMode="auto">
          <a:xfrm>
            <a:off x="677863" y="231775"/>
            <a:ext cx="8596312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600" b="1">
                <a:solidFill>
                  <a:schemeClr val="accent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Yağ Asitleri - </a:t>
            </a:r>
            <a:r>
              <a:rPr lang="tr-TR" altLang="tr-TR" sz="3600" b="1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Doymamış Yağ Asitleri </a:t>
            </a:r>
            <a:endParaRPr lang="tr-TR" altLang="tr-TR" sz="3600">
              <a:solidFill>
                <a:srgbClr val="7030A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863" y="928688"/>
            <a:ext cx="8596312" cy="5756275"/>
          </a:xfrm>
        </p:spPr>
        <p:txBody>
          <a:bodyPr rtlCol="0">
            <a:normAutofit fontScale="92500"/>
          </a:bodyPr>
          <a:lstStyle/>
          <a:p>
            <a:pPr algn="just" rtl="0" fontAlgn="auto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Çizelgede gösterilen doymamış yağ asitlerinden 18 karbonlu olanlar </a:t>
            </a:r>
            <a:r>
              <a:rPr lang="tr-TR" altLang="tr-TR" sz="28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(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oleik, </a:t>
            </a: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linoleik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ve </a:t>
            </a: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linolenik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asitler</a:t>
            </a:r>
            <a:r>
              <a:rPr lang="tr-TR" altLang="tr-TR" sz="28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)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yemeklik yağların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bileşeni olarak bulunurlar. </a:t>
            </a:r>
          </a:p>
          <a:p>
            <a:pPr algn="just" rtl="0" fontAlgn="auto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Daha uzun zincirli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çoklu doymamış yağ asitleri (en çok 20 ve 22 karbonlular)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deniz hayvanlarında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bulunur.</a:t>
            </a:r>
          </a:p>
          <a:p>
            <a:pPr algn="just" rtl="0" fontAlgn="auto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	Tüm doymamış yağ asitleri </a:t>
            </a:r>
            <a:r>
              <a:rPr lang="tr-TR" altLang="tr-TR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Sylfaen" panose="010A0502050306030303" pitchFamily="18" charset="0"/>
              </a:rPr>
              <a:t>sıvıdır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, suda çözünmez ve uçucu değildir. </a:t>
            </a:r>
          </a:p>
          <a:p>
            <a:pPr algn="just" rtl="0" fontAlgn="auto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800" dirty="0" err="1">
                <a:solidFill>
                  <a:schemeClr val="accent5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Doymamışlık</a:t>
            </a:r>
            <a:r>
              <a:rPr lang="tr-TR" altLang="tr-TR" sz="2800" dirty="0">
                <a:solidFill>
                  <a:schemeClr val="accent5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derecesi arttıkça </a:t>
            </a:r>
            <a:r>
              <a:rPr lang="tr-TR" altLang="tr-TR" sz="2800" dirty="0">
                <a:solidFill>
                  <a:srgbClr val="7030A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erime noktası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düşmektedir.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endParaRPr lang="ar-SY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915" name="Title 1"/>
          <p:cNvSpPr txBox="1">
            <a:spLocks/>
          </p:cNvSpPr>
          <p:nvPr/>
        </p:nvSpPr>
        <p:spPr bwMode="auto">
          <a:xfrm>
            <a:off x="677863" y="231775"/>
            <a:ext cx="8596312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600" b="1">
                <a:solidFill>
                  <a:schemeClr val="accent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Yağ Asitleri - </a:t>
            </a:r>
            <a:r>
              <a:rPr lang="tr-TR" altLang="tr-TR" sz="3600" b="1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Doymamış Yağ Asitleri </a:t>
            </a:r>
            <a:endParaRPr lang="tr-TR" altLang="tr-TR" sz="3600">
              <a:solidFill>
                <a:srgbClr val="7030A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863" y="928688"/>
            <a:ext cx="9475787" cy="5799137"/>
          </a:xfrm>
        </p:spPr>
        <p:txBody>
          <a:bodyPr rtlCol="0">
            <a:normAutofit fontScale="92500" lnSpcReduction="10000"/>
          </a:bodyPr>
          <a:lstStyle/>
          <a:p>
            <a:pPr algn="l" rtl="0" fontAlgn="auto">
              <a:lnSpc>
                <a:spcPct val="170000"/>
              </a:lnSpc>
              <a:spcBef>
                <a:spcPts val="600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3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Doymamış yağ asitlerinin </a:t>
            </a:r>
            <a:r>
              <a:rPr lang="tr-TR" altLang="tr-TR" sz="30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yoğunlukları </a:t>
            </a:r>
            <a:r>
              <a:rPr lang="tr-TR" altLang="tr-TR" sz="3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ve</a:t>
            </a:r>
            <a:r>
              <a:rPr lang="tr-TR" altLang="tr-TR" sz="30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3000" dirty="0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kırılma indisleri</a:t>
            </a:r>
            <a:r>
              <a:rPr lang="tr-TR" altLang="tr-TR" sz="30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3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aynı zincir uzunluğundaki </a:t>
            </a:r>
            <a:r>
              <a:rPr lang="tr-TR" altLang="tr-TR" sz="30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doymuş yağ asitlerine göre </a:t>
            </a:r>
            <a:r>
              <a:rPr lang="tr-TR" altLang="tr-TR" sz="3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daha yüksektir. </a:t>
            </a:r>
          </a:p>
          <a:p>
            <a:pPr algn="l" rtl="0" fontAlgn="auto">
              <a:lnSpc>
                <a:spcPct val="170000"/>
              </a:lnSpc>
              <a:spcBef>
                <a:spcPts val="600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3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Yapılarındaki </a:t>
            </a:r>
            <a:r>
              <a:rPr lang="tr-TR" altLang="tr-TR" sz="3000" dirty="0">
                <a:solidFill>
                  <a:srgbClr val="7030A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çift bağlar nedeniyle</a:t>
            </a:r>
            <a:r>
              <a:rPr lang="tr-TR" altLang="tr-TR" sz="3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, doymamış yağ asitleri doymuş yağ asitlerinden kimyasal olarak </a:t>
            </a:r>
            <a:r>
              <a:rPr lang="tr-TR" altLang="tr-TR" sz="30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daha reaktiftir</a:t>
            </a:r>
            <a:r>
              <a:rPr lang="tr-TR" altLang="tr-TR" sz="30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  <a:p>
            <a:pPr algn="l" rtl="0" fontAlgn="auto">
              <a:lnSpc>
                <a:spcPct val="170000"/>
              </a:lnSpc>
              <a:spcBef>
                <a:spcPts val="600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3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Bu </a:t>
            </a:r>
            <a:r>
              <a:rPr lang="tr-TR" altLang="tr-TR" sz="30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reaktivite</a:t>
            </a:r>
            <a:r>
              <a:rPr lang="tr-TR" altLang="tr-TR" sz="3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yağ </a:t>
            </a:r>
            <a:r>
              <a:rPr lang="tr-TR" altLang="tr-TR" sz="30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asiti</a:t>
            </a:r>
            <a:r>
              <a:rPr lang="tr-TR" altLang="tr-TR" sz="3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zincirindeki </a:t>
            </a:r>
            <a:r>
              <a:rPr lang="tr-TR" altLang="tr-TR" sz="30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çift bağ sayısına göre </a:t>
            </a:r>
            <a:r>
              <a:rPr lang="tr-TR" altLang="tr-TR" sz="3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artmaktadır.</a:t>
            </a:r>
          </a:p>
        </p:txBody>
      </p:sp>
      <p:sp>
        <p:nvSpPr>
          <p:cNvPr id="39939" name="Title 1"/>
          <p:cNvSpPr txBox="1">
            <a:spLocks/>
          </p:cNvSpPr>
          <p:nvPr/>
        </p:nvSpPr>
        <p:spPr bwMode="auto">
          <a:xfrm>
            <a:off x="677863" y="231775"/>
            <a:ext cx="8596312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600" b="1">
                <a:solidFill>
                  <a:schemeClr val="accent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Yağ Asitleri - </a:t>
            </a:r>
            <a:r>
              <a:rPr lang="tr-TR" altLang="tr-TR" sz="3600" b="1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Doymamış Yağ Asitleri </a:t>
            </a:r>
            <a:endParaRPr lang="tr-TR" altLang="tr-TR" sz="3600">
              <a:solidFill>
                <a:srgbClr val="7030A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Content Placeholder 2"/>
          <p:cNvSpPr>
            <a:spLocks noGrp="1"/>
          </p:cNvSpPr>
          <p:nvPr>
            <p:ph idx="1"/>
          </p:nvPr>
        </p:nvSpPr>
        <p:spPr>
          <a:xfrm>
            <a:off x="677863" y="928688"/>
            <a:ext cx="9475787" cy="5486400"/>
          </a:xfrm>
        </p:spPr>
        <p:txBody>
          <a:bodyPr/>
          <a:lstStyle/>
          <a:p>
            <a:pPr algn="l" rtl="0">
              <a:lnSpc>
                <a:spcPct val="17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Çift bağlar yüksek bir reaksiyon kabiliyetini ortaya çıkarmaktadır. </a:t>
            </a:r>
          </a:p>
          <a:p>
            <a:pPr algn="l" rtl="0">
              <a:lnSpc>
                <a:spcPct val="17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Bunun için doymamış yağ asitleri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kolay okside olur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  <a:p>
            <a:pPr algn="l" rtl="0">
              <a:lnSpc>
                <a:spcPct val="17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Bu özellik yağların muhafazası sırasında arzu edilmeyen durum değişikliğine sebep olur 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(</a:t>
            </a: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oksidasyon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izomerizasyon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polimerizasyon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). </a:t>
            </a:r>
          </a:p>
          <a:p>
            <a:endParaRPr lang="ar-SY" altLang="en-US" dirty="0">
              <a:ea typeface="Times New Roman" panose="02020603050405020304" pitchFamily="18" charset="0"/>
            </a:endParaRPr>
          </a:p>
        </p:txBody>
      </p:sp>
      <p:sp>
        <p:nvSpPr>
          <p:cNvPr id="40963" name="Title 1"/>
          <p:cNvSpPr txBox="1">
            <a:spLocks/>
          </p:cNvSpPr>
          <p:nvPr/>
        </p:nvSpPr>
        <p:spPr bwMode="auto">
          <a:xfrm>
            <a:off x="677863" y="231775"/>
            <a:ext cx="8596312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600" b="1">
                <a:solidFill>
                  <a:schemeClr val="accent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Yağ Asitleri - </a:t>
            </a:r>
            <a:r>
              <a:rPr lang="tr-TR" altLang="tr-TR" sz="3600" b="1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Doymamış Yağ Asitleri </a:t>
            </a:r>
            <a:endParaRPr lang="tr-TR" altLang="tr-TR" sz="3600">
              <a:solidFill>
                <a:srgbClr val="7030A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677863" y="231775"/>
            <a:ext cx="8596312" cy="765175"/>
          </a:xfrm>
        </p:spPr>
        <p:txBody>
          <a:bodyPr/>
          <a:lstStyle/>
          <a:p>
            <a:pPr rtl="0"/>
            <a:r>
              <a:rPr lang="tr-TR" altLang="en-US" dirty="0" err="1">
                <a:cs typeface="Tahoma" panose="020B0604030504040204" pitchFamily="34" charset="0"/>
              </a:rPr>
              <a:t>Lipidler</a:t>
            </a:r>
            <a:endParaRPr lang="tr-TR" altLang="en-US" dirty="0">
              <a:cs typeface="Tahoma" panose="020B0604030504040204" pitchFamily="34" charset="0"/>
            </a:endParaRP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677863" y="1092200"/>
            <a:ext cx="9175750" cy="5426075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altLang="en-US" sz="2800" dirty="0">
                <a:solidFill>
                  <a:schemeClr val="tx1"/>
                </a:solidFill>
                <a:cs typeface="Tahoma" panose="020B0604030504040204" pitchFamily="34" charset="0"/>
              </a:rPr>
              <a:t>3.3 Yağların Sınıflandırılması</a:t>
            </a:r>
          </a:p>
          <a:p>
            <a:pPr algn="l" rtl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altLang="tr-TR" sz="2800" dirty="0">
                <a:solidFill>
                  <a:schemeClr val="tx1"/>
                </a:solidFill>
                <a:cs typeface="Tahoma" panose="020B0604030504040204" pitchFamily="34" charset="0"/>
              </a:rPr>
              <a:t>3.4 Yağların Bazı Özellikleri</a:t>
            </a:r>
          </a:p>
          <a:p>
            <a:pPr lvl="1" algn="l" rtl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altLang="tr-TR" sz="2600" dirty="0">
                <a:solidFill>
                  <a:schemeClr val="tx1"/>
                </a:solidFill>
                <a:cs typeface="Tahoma" panose="020B0604030504040204" pitchFamily="34" charset="0"/>
              </a:rPr>
              <a:t>3.4.1 Yağların Sıcaklıkla Parçalanması</a:t>
            </a:r>
          </a:p>
          <a:p>
            <a:pPr lvl="1" algn="l" rtl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altLang="tr-TR" sz="2600" dirty="0">
                <a:solidFill>
                  <a:schemeClr val="tx1"/>
                </a:solidFill>
                <a:cs typeface="Tahoma" panose="020B0604030504040204" pitchFamily="34" charset="0"/>
              </a:rPr>
              <a:t>3.4.2 Yağların </a:t>
            </a:r>
            <a:r>
              <a:rPr lang="tr-TR" altLang="tr-TR" sz="2600" dirty="0" err="1">
                <a:solidFill>
                  <a:schemeClr val="tx1"/>
                </a:solidFill>
                <a:cs typeface="Tahoma" panose="020B0604030504040204" pitchFamily="34" charset="0"/>
              </a:rPr>
              <a:t>Çözünebilirliği</a:t>
            </a:r>
            <a:endParaRPr lang="tr-TR" altLang="tr-TR" sz="2600" dirty="0">
              <a:solidFill>
                <a:schemeClr val="tx1"/>
              </a:solidFill>
              <a:cs typeface="Tahoma" panose="020B0604030504040204" pitchFamily="34" charset="0"/>
            </a:endParaRPr>
          </a:p>
          <a:p>
            <a:pPr lvl="1" algn="l" rtl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altLang="tr-TR" sz="2600" dirty="0">
                <a:solidFill>
                  <a:schemeClr val="tx1"/>
                </a:solidFill>
                <a:cs typeface="Tahoma" panose="020B0604030504040204" pitchFamily="34" charset="0"/>
              </a:rPr>
              <a:t>3.4.3 Yağlarda </a:t>
            </a:r>
            <a:r>
              <a:rPr lang="tr-TR" altLang="tr-TR" sz="2600" dirty="0" err="1">
                <a:solidFill>
                  <a:schemeClr val="tx1"/>
                </a:solidFill>
                <a:cs typeface="Tahoma" panose="020B0604030504040204" pitchFamily="34" charset="0"/>
              </a:rPr>
              <a:t>Hidrolitik</a:t>
            </a:r>
            <a:r>
              <a:rPr lang="tr-TR" altLang="tr-TR" sz="2600" dirty="0">
                <a:solidFill>
                  <a:schemeClr val="tx1"/>
                </a:solidFill>
                <a:cs typeface="Tahoma" panose="020B0604030504040204" pitchFamily="34" charset="0"/>
              </a:rPr>
              <a:t> ve </a:t>
            </a:r>
            <a:r>
              <a:rPr lang="tr-TR" altLang="tr-TR" sz="2600" dirty="0" err="1">
                <a:solidFill>
                  <a:schemeClr val="tx1"/>
                </a:solidFill>
                <a:cs typeface="Tahoma" panose="020B0604030504040204" pitchFamily="34" charset="0"/>
              </a:rPr>
              <a:t>Oksidatif</a:t>
            </a:r>
            <a:r>
              <a:rPr lang="tr-TR" altLang="tr-TR" sz="2600" dirty="0">
                <a:solidFill>
                  <a:schemeClr val="tx1"/>
                </a:solidFill>
                <a:cs typeface="Tahoma" panose="020B0604030504040204" pitchFamily="34" charset="0"/>
              </a:rPr>
              <a:t> Bozulmalar</a:t>
            </a:r>
          </a:p>
          <a:p>
            <a:pPr algn="l" rtl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altLang="tr-TR" sz="2800" dirty="0">
                <a:solidFill>
                  <a:schemeClr val="tx1"/>
                </a:solidFill>
                <a:cs typeface="Tahoma" panose="020B0604030504040204" pitchFamily="34" charset="0"/>
              </a:rPr>
              <a:t>3.5 Antioksidanlar ve Yağlarda Kullanımlar</a:t>
            </a:r>
          </a:p>
          <a:p>
            <a:pPr algn="l" rtl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altLang="tr-TR" sz="2800" dirty="0">
                <a:solidFill>
                  <a:schemeClr val="tx1"/>
                </a:solidFill>
                <a:cs typeface="Tahoma" panose="020B0604030504040204" pitchFamily="34" charset="0"/>
              </a:rPr>
              <a:t>3.6 Yağların Bazı </a:t>
            </a:r>
            <a:r>
              <a:rPr lang="tr-TR" altLang="tr-TR" sz="2800" dirty="0" err="1">
                <a:solidFill>
                  <a:schemeClr val="tx1"/>
                </a:solidFill>
                <a:cs typeface="Tahoma" panose="020B0604030504040204" pitchFamily="34" charset="0"/>
              </a:rPr>
              <a:t>Fonkasiyonlar</a:t>
            </a:r>
            <a:endParaRPr lang="tr-TR" altLang="tr-TR" sz="2800" dirty="0">
              <a:solidFill>
                <a:schemeClr val="tx1"/>
              </a:solidFill>
              <a:cs typeface="Tahoma" panose="020B0604030504040204" pitchFamily="34" charset="0"/>
            </a:endParaRPr>
          </a:p>
          <a:p>
            <a:pPr algn="l" rtl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endParaRPr lang="tr-TR" altLang="en-US" sz="2600" dirty="0">
              <a:solidFill>
                <a:schemeClr val="tx1"/>
              </a:solidFill>
              <a:cs typeface="Tahoma" panose="020B0604030504040204" pitchFamily="34" charset="0"/>
            </a:endParaRPr>
          </a:p>
        </p:txBody>
      </p:sp>
      <p:pic>
        <p:nvPicPr>
          <p:cNvPr id="7172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0791" y="1256152"/>
            <a:ext cx="3494088" cy="235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738707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Content Placeholder 2"/>
          <p:cNvSpPr>
            <a:spLocks noGrp="1"/>
          </p:cNvSpPr>
          <p:nvPr>
            <p:ph idx="1"/>
          </p:nvPr>
        </p:nvSpPr>
        <p:spPr>
          <a:xfrm>
            <a:off x="677863" y="928688"/>
            <a:ext cx="8596312" cy="5594350"/>
          </a:xfrm>
        </p:spPr>
        <p:txBody>
          <a:bodyPr/>
          <a:lstStyle/>
          <a:p>
            <a:pPr algn="l" rtl="0">
              <a:lnSpc>
                <a:spcPct val="150000"/>
              </a:lnSpc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Doymamış yağ asitleri çok kolay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katılma reaksiyonlarına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tabi olmaktadır. </a:t>
            </a:r>
          </a:p>
          <a:p>
            <a:pPr algn="l" rtl="0">
              <a:lnSpc>
                <a:spcPct val="150000"/>
              </a:lnSpc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Eğer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hidrojenler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katılırsa yeni özellikte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doymuş yağ asitleri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meydana gelir. </a:t>
            </a:r>
          </a:p>
          <a:p>
            <a:pPr algn="l" rtl="0">
              <a:lnSpc>
                <a:spcPct val="150000"/>
              </a:lnSpc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Bu olay yağların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sertleştirilmesi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yönteminin esasını teşkil eder. </a:t>
            </a:r>
          </a:p>
        </p:txBody>
      </p:sp>
      <p:sp>
        <p:nvSpPr>
          <p:cNvPr id="41987" name="Title 1"/>
          <p:cNvSpPr txBox="1">
            <a:spLocks/>
          </p:cNvSpPr>
          <p:nvPr/>
        </p:nvSpPr>
        <p:spPr bwMode="auto">
          <a:xfrm>
            <a:off x="677863" y="231775"/>
            <a:ext cx="8596312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600" b="1">
                <a:solidFill>
                  <a:schemeClr val="accent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Yağ Asitleri - </a:t>
            </a:r>
            <a:r>
              <a:rPr lang="tr-TR" altLang="tr-TR" sz="3600" b="1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Doymamış Yağ Asitleri </a:t>
            </a:r>
            <a:endParaRPr lang="tr-TR" altLang="tr-TR" sz="3600">
              <a:solidFill>
                <a:srgbClr val="7030A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9144000" y="1444625"/>
            <a:ext cx="2640013" cy="18161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3200" dirty="0">
                <a:solidFill>
                  <a:srgbClr val="FF0000"/>
                </a:solidFill>
                <a:latin typeface="+mn-lt"/>
                <a:cs typeface="+mn-cs"/>
              </a:rPr>
              <a:t>Ödev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tr-TR" sz="3200" dirty="0">
              <a:latin typeface="+mn-lt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400" dirty="0">
                <a:latin typeface="+mn-lt"/>
                <a:cs typeface="+mn-cs"/>
              </a:rPr>
              <a:t>Sertleştirilme işleme teknolojisi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Y" altLang="en-US"/>
          </a:p>
        </p:txBody>
      </p:sp>
      <p:sp>
        <p:nvSpPr>
          <p:cNvPr id="4301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Y" altLang="en-US"/>
          </a:p>
        </p:txBody>
      </p:sp>
      <p:pic>
        <p:nvPicPr>
          <p:cNvPr id="43012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863" y="2068513"/>
            <a:ext cx="8596312" cy="397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863" y="928688"/>
            <a:ext cx="9134475" cy="5567362"/>
          </a:xfrm>
        </p:spPr>
        <p:txBody>
          <a:bodyPr rtlCol="0">
            <a:normAutofit fontScale="92500" lnSpcReduction="20000"/>
          </a:bodyPr>
          <a:lstStyle/>
          <a:p>
            <a:pPr algn="l" rtl="0" fontAlgn="auto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Halojenlerde (Cl, I, F,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Br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) bu reaksiyona çok kolay katılırlar. </a:t>
            </a:r>
            <a:endParaRPr lang="ar-SY" sz="2800" dirty="0">
              <a:solidFill>
                <a:schemeClr val="tx1"/>
              </a:solidFill>
            </a:endParaRPr>
          </a:p>
          <a:p>
            <a:pPr algn="l" rtl="0" fontAlgn="auto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İyoda karşı her bir alken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asitinin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farklı katılma kabiliyeti analitik araştırmalar için temel teşkil eder.</a:t>
            </a:r>
          </a:p>
          <a:p>
            <a:pPr algn="l" rtl="0" fontAlgn="auto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Başka bir ifade ile </a:t>
            </a:r>
            <a:r>
              <a:rPr lang="tr-TR" altLang="tr-TR" sz="2800" dirty="0">
                <a:solidFill>
                  <a:srgbClr val="7030A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her yağın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içerdiği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doymamış yağ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asiti</a:t>
            </a:r>
            <a:r>
              <a:rPr lang="tr-TR" altLang="tr-TR" sz="28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miktarına göre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bağladığı bir iyot (halojen) miktarı bulunur. </a:t>
            </a:r>
          </a:p>
          <a:p>
            <a:pPr algn="l" rtl="0" fontAlgn="auto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Bu da</a:t>
            </a:r>
            <a:r>
              <a:rPr lang="tr-TR" altLang="tr-TR" sz="28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i="1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iyot sayısı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olarak bilinir ve 100 g yağın bağladığı iyot miktarının mg olarak ifadesidir.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endParaRPr lang="ar-SY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4035" name="Title 1"/>
          <p:cNvSpPr txBox="1">
            <a:spLocks/>
          </p:cNvSpPr>
          <p:nvPr/>
        </p:nvSpPr>
        <p:spPr bwMode="auto">
          <a:xfrm>
            <a:off x="677863" y="231775"/>
            <a:ext cx="8596312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600" b="1">
                <a:solidFill>
                  <a:schemeClr val="accent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Yağ Asitleri - </a:t>
            </a:r>
            <a:r>
              <a:rPr lang="tr-TR" altLang="tr-TR" sz="3600" b="1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Doymamış Yağ Asitleri </a:t>
            </a:r>
            <a:endParaRPr lang="tr-TR" altLang="tr-TR" sz="3600">
              <a:solidFill>
                <a:srgbClr val="7030A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Content Placeholder 2"/>
          <p:cNvSpPr>
            <a:spLocks noGrp="1"/>
          </p:cNvSpPr>
          <p:nvPr>
            <p:ph idx="1"/>
          </p:nvPr>
        </p:nvSpPr>
        <p:spPr>
          <a:xfrm>
            <a:off x="677863" y="928688"/>
            <a:ext cx="8596312" cy="5691187"/>
          </a:xfrm>
        </p:spPr>
        <p:txBody>
          <a:bodyPr/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Doğal yemeklik yağlardaki doymamış yağ asitlerinde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ilk çift bağ alifatik zincirlerin ortasında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olduğu ve diğer çift bağların </a:t>
            </a:r>
            <a:r>
              <a:rPr lang="tr-TR" altLang="tr-TR" sz="28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karboksil grubundan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uzaklaşacak şekilde oluştuğu göze çarpmaktadır.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Her bir çift bağı metilen (-CH</a:t>
            </a:r>
            <a:r>
              <a:rPr lang="tr-TR" altLang="tr-TR" sz="2800" baseline="-30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2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-) birim ayırmaktadır. </a:t>
            </a:r>
          </a:p>
        </p:txBody>
      </p:sp>
      <p:sp>
        <p:nvSpPr>
          <p:cNvPr id="45059" name="Title 1"/>
          <p:cNvSpPr txBox="1">
            <a:spLocks/>
          </p:cNvSpPr>
          <p:nvPr/>
        </p:nvSpPr>
        <p:spPr bwMode="auto">
          <a:xfrm>
            <a:off x="677863" y="231775"/>
            <a:ext cx="8596312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600" b="1">
                <a:solidFill>
                  <a:schemeClr val="accent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Yağ Asitleri - </a:t>
            </a:r>
            <a:r>
              <a:rPr lang="tr-TR" altLang="tr-TR" sz="3600" b="1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Doymamış Yağ Asitleri </a:t>
            </a:r>
            <a:endParaRPr lang="tr-TR" altLang="tr-TR" sz="3600">
              <a:solidFill>
                <a:srgbClr val="7030A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Content Placeholder 2"/>
          <p:cNvSpPr>
            <a:spLocks noGrp="1"/>
          </p:cNvSpPr>
          <p:nvPr>
            <p:ph idx="1"/>
          </p:nvPr>
        </p:nvSpPr>
        <p:spPr>
          <a:xfrm>
            <a:off x="677863" y="928688"/>
            <a:ext cx="8596312" cy="5691187"/>
          </a:xfrm>
        </p:spPr>
        <p:txBody>
          <a:bodyPr/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Yapısındaki doymamış bağların </a:t>
            </a:r>
            <a:r>
              <a:rPr lang="tr-TR" altLang="tr-TR" sz="2800" dirty="0">
                <a:solidFill>
                  <a:srgbClr val="7030A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tek ve çift bağ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şeklinde </a:t>
            </a:r>
            <a:r>
              <a:rPr lang="tr-TR" altLang="tr-TR" sz="2800" dirty="0">
                <a:solidFill>
                  <a:srgbClr val="7030A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birbirini izleyen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bir sıralama göstermediği </a:t>
            </a: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polien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(çoklu) doymamış yağ asitlerine </a:t>
            </a:r>
            <a:r>
              <a:rPr lang="tr-TR" altLang="tr-TR" sz="2800" i="1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izolen yağ asitleri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denilmektedir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</p:txBody>
      </p:sp>
      <p:sp>
        <p:nvSpPr>
          <p:cNvPr id="46083" name="Title 1"/>
          <p:cNvSpPr txBox="1">
            <a:spLocks/>
          </p:cNvSpPr>
          <p:nvPr/>
        </p:nvSpPr>
        <p:spPr bwMode="auto">
          <a:xfrm>
            <a:off x="677863" y="231775"/>
            <a:ext cx="8596312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600" b="1">
                <a:solidFill>
                  <a:schemeClr val="accent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Yağ Asitleri - </a:t>
            </a:r>
            <a:r>
              <a:rPr lang="tr-TR" altLang="tr-TR" sz="3600" b="1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Doymamış Yağ Asitleri </a:t>
            </a:r>
            <a:endParaRPr lang="tr-TR" altLang="tr-TR" sz="3600">
              <a:solidFill>
                <a:srgbClr val="7030A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pic>
        <p:nvPicPr>
          <p:cNvPr id="46084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967"/>
          <a:stretch>
            <a:fillRect/>
          </a:stretch>
        </p:blipFill>
        <p:spPr bwMode="auto">
          <a:xfrm>
            <a:off x="730250" y="3524250"/>
            <a:ext cx="8543925" cy="289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Content Placeholder 2"/>
          <p:cNvSpPr>
            <a:spLocks noGrp="1"/>
          </p:cNvSpPr>
          <p:nvPr>
            <p:ph idx="1"/>
          </p:nvPr>
        </p:nvSpPr>
        <p:spPr>
          <a:xfrm>
            <a:off x="677863" y="928688"/>
            <a:ext cx="8596312" cy="5554662"/>
          </a:xfrm>
        </p:spPr>
        <p:txBody>
          <a:bodyPr/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Bu yağ asitleri insan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beslenmesi açısından önemlidir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İnsan organizmasında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sentez edilemeyen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bu yağ asitleri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i="1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esansiyel</a:t>
            </a:r>
            <a:r>
              <a:rPr lang="tr-TR" altLang="tr-TR" sz="2800" i="1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yağ asitleri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olarak tanımlanırlar ve yüksek biyolojik aktivite gösterirler.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Esansiyel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yağ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asitlerinin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içerdiği çift bağ sayısı ve yeri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biyolojik aktivitesini etkilemektedir.</a:t>
            </a:r>
          </a:p>
        </p:txBody>
      </p:sp>
      <p:sp>
        <p:nvSpPr>
          <p:cNvPr id="47107" name="Title 1"/>
          <p:cNvSpPr txBox="1">
            <a:spLocks/>
          </p:cNvSpPr>
          <p:nvPr/>
        </p:nvSpPr>
        <p:spPr bwMode="auto">
          <a:xfrm>
            <a:off x="677863" y="231775"/>
            <a:ext cx="8596312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600" b="1">
                <a:solidFill>
                  <a:schemeClr val="accent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Yağ Asitleri - </a:t>
            </a:r>
            <a:r>
              <a:rPr lang="tr-TR" altLang="tr-TR" sz="3600" b="1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Doymamış Yağ Asitleri </a:t>
            </a:r>
            <a:endParaRPr lang="tr-TR" altLang="tr-TR" sz="3600">
              <a:solidFill>
                <a:srgbClr val="7030A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Content Placeholder 2"/>
          <p:cNvSpPr>
            <a:spLocks noGrp="1"/>
          </p:cNvSpPr>
          <p:nvPr>
            <p:ph idx="1"/>
          </p:nvPr>
        </p:nvSpPr>
        <p:spPr>
          <a:xfrm>
            <a:off x="677863" y="928688"/>
            <a:ext cx="8596312" cy="5662612"/>
          </a:xfrm>
        </p:spPr>
        <p:txBody>
          <a:bodyPr/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Ortak özellikleri 18 veya 20 adet karbon atomu içermeleridir.</a:t>
            </a:r>
            <a:endParaRPr lang="tr-TR" altLang="tr-TR" sz="2800" dirty="0"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Bunlardan, genel itibariyle, </a:t>
            </a: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linoleik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ve </a:t>
            </a: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linolenik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asitler (18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C’lu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, 2-3 çift bağ) bitkisel kaynaklarda, daha uzun zincirli (20-22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C’lu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) ve </a:t>
            </a:r>
            <a:r>
              <a:rPr lang="tr-TR" altLang="tr-TR" sz="28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4-6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gibi daha fazla sayıda </a:t>
            </a:r>
            <a:r>
              <a:rPr lang="tr-TR" altLang="tr-TR" sz="28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çift bağ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içerenler ise </a:t>
            </a:r>
            <a:r>
              <a:rPr lang="tr-TR" altLang="tr-TR" sz="28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su ürünlerinde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bulunmaktadır. </a:t>
            </a:r>
          </a:p>
        </p:txBody>
      </p:sp>
      <p:sp>
        <p:nvSpPr>
          <p:cNvPr id="48131" name="Title 1"/>
          <p:cNvSpPr txBox="1">
            <a:spLocks/>
          </p:cNvSpPr>
          <p:nvPr/>
        </p:nvSpPr>
        <p:spPr bwMode="auto">
          <a:xfrm>
            <a:off x="677863" y="231775"/>
            <a:ext cx="8596312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600" b="1">
                <a:solidFill>
                  <a:schemeClr val="accent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Yağ Asitleri - </a:t>
            </a:r>
            <a:r>
              <a:rPr lang="tr-TR" altLang="tr-TR" sz="3600" b="1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Doymamış Yağ Asitleri </a:t>
            </a:r>
            <a:endParaRPr lang="tr-TR" altLang="tr-TR" sz="3600">
              <a:solidFill>
                <a:srgbClr val="7030A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Content Placeholder 2"/>
          <p:cNvSpPr>
            <a:spLocks noGrp="1"/>
          </p:cNvSpPr>
          <p:nvPr>
            <p:ph idx="1"/>
          </p:nvPr>
        </p:nvSpPr>
        <p:spPr>
          <a:xfrm>
            <a:off x="677863" y="928688"/>
            <a:ext cx="7685087" cy="5676900"/>
          </a:xfrm>
        </p:spPr>
        <p:txBody>
          <a:bodyPr/>
          <a:lstStyle/>
          <a:p>
            <a:pPr algn="l" rtl="0">
              <a:lnSpc>
                <a:spcPct val="150000"/>
              </a:lnSpc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Uzun zincirli (20-22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C’lu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) yağ asitleri ilk olarak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deniz algleri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tarafından sentezlenir,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planktonlar ve </a:t>
            </a:r>
            <a:r>
              <a:rPr lang="tr-TR" altLang="tr-TR" sz="2800" dirty="0">
                <a:solidFill>
                  <a:srgbClr val="7030A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diğer deniz canlıları tarafından tüketilir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ve böylece besin zincirine katılır. </a:t>
            </a:r>
          </a:p>
          <a:p>
            <a:pPr algn="l" rtl="0">
              <a:lnSpc>
                <a:spcPct val="150000"/>
              </a:lnSpc>
            </a:pP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Esansiyel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yağ asitleri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insan organizmasında sentez edilememesinden dolayı mutlaka gıda ile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her gün alınmalıdır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</p:txBody>
      </p:sp>
      <p:sp>
        <p:nvSpPr>
          <p:cNvPr id="49155" name="Title 1"/>
          <p:cNvSpPr txBox="1">
            <a:spLocks/>
          </p:cNvSpPr>
          <p:nvPr/>
        </p:nvSpPr>
        <p:spPr bwMode="auto">
          <a:xfrm>
            <a:off x="677863" y="231775"/>
            <a:ext cx="8596312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600" b="1">
                <a:solidFill>
                  <a:schemeClr val="accent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Yağ Asitleri - </a:t>
            </a:r>
            <a:r>
              <a:rPr lang="tr-TR" altLang="tr-TR" sz="3600" b="1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Doymamış Yağ Asitleri </a:t>
            </a:r>
            <a:endParaRPr lang="tr-TR" altLang="tr-TR" sz="3600">
              <a:solidFill>
                <a:srgbClr val="7030A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pic>
        <p:nvPicPr>
          <p:cNvPr id="49156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6250" y="1260475"/>
            <a:ext cx="3770313" cy="264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Content Placeholder 2"/>
          <p:cNvSpPr>
            <a:spLocks noGrp="1"/>
          </p:cNvSpPr>
          <p:nvPr>
            <p:ph idx="1"/>
          </p:nvPr>
        </p:nvSpPr>
        <p:spPr>
          <a:xfrm>
            <a:off x="677863" y="928688"/>
            <a:ext cx="8956675" cy="5676900"/>
          </a:xfrm>
        </p:spPr>
        <p:txBody>
          <a:bodyPr/>
          <a:lstStyle/>
          <a:p>
            <a:pPr algn="l" rtl="0">
              <a:lnSpc>
                <a:spcPct val="150000"/>
              </a:lnSpc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Eksiklikleri ile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fonksiyonel bozukluklar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meydana gelmektedir. </a:t>
            </a:r>
          </a:p>
          <a:p>
            <a:pPr algn="l" rtl="0">
              <a:lnSpc>
                <a:spcPct val="150000"/>
              </a:lnSpc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Örneğin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cilt bozuklukları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hafıza-</a:t>
            </a:r>
            <a:r>
              <a:rPr lang="tr-TR" altLang="tr-TR" sz="2800" dirty="0" err="1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mental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fonksiyonlarda zayıflama, </a:t>
            </a:r>
            <a:r>
              <a:rPr lang="tr-TR" altLang="tr-TR" sz="28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görme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fonksiyonunda azalma, </a:t>
            </a:r>
            <a:r>
              <a:rPr lang="tr-TR" altLang="tr-TR" sz="2800" dirty="0" err="1">
                <a:solidFill>
                  <a:srgbClr val="7030A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ekzema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kan dolaşımında olumsuzluk, çocuklarda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rgbClr val="C0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büyüme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geriliği vb. görülmektedir. </a:t>
            </a:r>
          </a:p>
        </p:txBody>
      </p:sp>
      <p:sp>
        <p:nvSpPr>
          <p:cNvPr id="50179" name="Title 1"/>
          <p:cNvSpPr txBox="1">
            <a:spLocks/>
          </p:cNvSpPr>
          <p:nvPr/>
        </p:nvSpPr>
        <p:spPr bwMode="auto">
          <a:xfrm>
            <a:off x="677863" y="231775"/>
            <a:ext cx="8596312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600" b="1">
                <a:solidFill>
                  <a:schemeClr val="accent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Yağ Asitleri - </a:t>
            </a:r>
            <a:r>
              <a:rPr lang="tr-TR" altLang="tr-TR" sz="3600" b="1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Doymamış Yağ Asitleri </a:t>
            </a:r>
            <a:endParaRPr lang="tr-TR" altLang="tr-TR" sz="3600">
              <a:solidFill>
                <a:srgbClr val="7030A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0975" y="1624013"/>
            <a:ext cx="2973388" cy="295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7312025" y="1273175"/>
            <a:ext cx="2209800" cy="5105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tr-TR"/>
          </a:p>
        </p:txBody>
      </p:sp>
      <p:sp>
        <p:nvSpPr>
          <p:cNvPr id="8" name="5 Dikdörtgen"/>
          <p:cNvSpPr/>
          <p:nvPr/>
        </p:nvSpPr>
        <p:spPr>
          <a:xfrm>
            <a:off x="4416425" y="1273175"/>
            <a:ext cx="2895600" cy="51054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tr-TR"/>
          </a:p>
        </p:txBody>
      </p:sp>
      <p:sp>
        <p:nvSpPr>
          <p:cNvPr id="9" name="4 Dikdörtgen"/>
          <p:cNvSpPr/>
          <p:nvPr/>
        </p:nvSpPr>
        <p:spPr>
          <a:xfrm>
            <a:off x="987425" y="1273175"/>
            <a:ext cx="3429000" cy="510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tr-TR"/>
          </a:p>
        </p:txBody>
      </p:sp>
      <p:sp>
        <p:nvSpPr>
          <p:cNvPr id="51205" name="Title 1"/>
          <p:cNvSpPr txBox="1">
            <a:spLocks/>
          </p:cNvSpPr>
          <p:nvPr/>
        </p:nvSpPr>
        <p:spPr bwMode="auto">
          <a:xfrm>
            <a:off x="677863" y="231775"/>
            <a:ext cx="8596312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600" b="1">
                <a:solidFill>
                  <a:schemeClr val="accent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Yağ Asitleri - </a:t>
            </a:r>
            <a:r>
              <a:rPr lang="tr-TR" altLang="tr-TR" sz="3600" b="1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Doymamış Yağ Asitleri </a:t>
            </a:r>
            <a:endParaRPr lang="tr-TR" altLang="tr-TR" sz="3600">
              <a:solidFill>
                <a:srgbClr val="7030A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51206" name="Rectangle 2"/>
          <p:cNvSpPr>
            <a:spLocks noChangeArrowheads="1"/>
          </p:cNvSpPr>
          <p:nvPr/>
        </p:nvSpPr>
        <p:spPr bwMode="auto">
          <a:xfrm>
            <a:off x="987425" y="1273175"/>
            <a:ext cx="8534400" cy="501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algn="r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000" i="1" dirty="0">
                <a:solidFill>
                  <a:schemeClr val="bg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Yağ çeşidi	      </a:t>
            </a:r>
            <a:r>
              <a:rPr lang="tr-TR" altLang="tr-TR" sz="2000" i="1" dirty="0" err="1">
                <a:solidFill>
                  <a:schemeClr val="bg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Linoleik</a:t>
            </a:r>
            <a:r>
              <a:rPr lang="tr-TR" altLang="tr-TR" sz="2000" i="1" dirty="0">
                <a:solidFill>
                  <a:schemeClr val="bg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	      </a:t>
            </a:r>
            <a:r>
              <a:rPr lang="tr-TR" altLang="tr-TR" sz="2000" i="1" dirty="0" err="1">
                <a:solidFill>
                  <a:srgbClr val="FFFF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Linolenik</a:t>
            </a:r>
            <a:r>
              <a:rPr lang="tr-TR" altLang="tr-TR" sz="2000" i="1" dirty="0">
                <a:solidFill>
                  <a:schemeClr val="bg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	              </a:t>
            </a:r>
            <a:r>
              <a:rPr lang="tr-TR" altLang="tr-TR" sz="2000" i="1" dirty="0" err="1">
                <a:solidFill>
                  <a:schemeClr val="tx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Araşidonik</a:t>
            </a:r>
            <a:endParaRPr lang="en-US" altLang="tr-TR" sz="2000" i="1" dirty="0">
              <a:solidFill>
                <a:schemeClr val="tx1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2000" dirty="0">
                <a:solidFill>
                  <a:schemeClr val="bg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                                    </a:t>
            </a:r>
            <a:r>
              <a:rPr lang="tr-TR" altLang="tr-TR" sz="2000" dirty="0">
                <a:solidFill>
                  <a:schemeClr val="bg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(C</a:t>
            </a:r>
            <a:r>
              <a:rPr lang="tr-TR" altLang="tr-TR" sz="2000" baseline="-25000" dirty="0">
                <a:solidFill>
                  <a:schemeClr val="bg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18:2</a:t>
            </a:r>
            <a:r>
              <a:rPr lang="tr-TR" altLang="tr-TR" sz="2000" dirty="0">
                <a:solidFill>
                  <a:schemeClr val="bg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)                    </a:t>
            </a:r>
            <a:r>
              <a:rPr lang="tr-TR" altLang="tr-TR" sz="2000" dirty="0">
                <a:solidFill>
                  <a:srgbClr val="FFFF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(C</a:t>
            </a:r>
            <a:r>
              <a:rPr lang="tr-TR" altLang="tr-TR" sz="2000" baseline="-25000" dirty="0">
                <a:solidFill>
                  <a:srgbClr val="FFFF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18:3</a:t>
            </a:r>
            <a:r>
              <a:rPr lang="tr-TR" altLang="tr-TR" sz="2000" dirty="0">
                <a:solidFill>
                  <a:srgbClr val="FFFF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)</a:t>
            </a:r>
            <a:r>
              <a:rPr lang="tr-TR" altLang="tr-TR" sz="2000" dirty="0">
                <a:solidFill>
                  <a:schemeClr val="bg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                            </a:t>
            </a:r>
            <a:r>
              <a:rPr lang="tr-TR" altLang="tr-TR" sz="2000" dirty="0">
                <a:solidFill>
                  <a:schemeClr val="tx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(C</a:t>
            </a:r>
            <a:r>
              <a:rPr lang="tr-TR" altLang="tr-TR" sz="2000" baseline="-25000" dirty="0">
                <a:solidFill>
                  <a:schemeClr val="tx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20:4</a:t>
            </a:r>
            <a:r>
              <a:rPr lang="tr-TR" altLang="tr-TR" sz="2000" dirty="0">
                <a:solidFill>
                  <a:schemeClr val="tx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)</a:t>
            </a:r>
          </a:p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000" dirty="0" err="1">
                <a:solidFill>
                  <a:schemeClr val="bg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Aspir</a:t>
            </a:r>
            <a:r>
              <a:rPr lang="tr-TR" altLang="tr-TR" sz="2000" dirty="0">
                <a:solidFill>
                  <a:schemeClr val="bg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yağı	        70–75	</a:t>
            </a:r>
            <a:r>
              <a:rPr lang="tr-TR" altLang="tr-TR" sz="2000" dirty="0">
                <a:solidFill>
                  <a:srgbClr val="FFFF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Soya yağı 	5–11     </a:t>
            </a:r>
            <a:r>
              <a:rPr lang="tr-TR" altLang="tr-TR" sz="2000" dirty="0">
                <a:solidFill>
                  <a:schemeClr val="bg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	</a:t>
            </a:r>
            <a:r>
              <a:rPr lang="tr-TR" altLang="tr-TR" sz="2000" dirty="0">
                <a:solidFill>
                  <a:schemeClr val="tx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Balıkyağı     30–50</a:t>
            </a:r>
          </a:p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000" dirty="0">
                <a:solidFill>
                  <a:schemeClr val="bg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Haşhaş yağı	        58–62	</a:t>
            </a:r>
            <a:r>
              <a:rPr lang="tr-TR" altLang="tr-TR" sz="2000" dirty="0">
                <a:solidFill>
                  <a:srgbClr val="FFFF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Keten </a:t>
            </a:r>
            <a:r>
              <a:rPr lang="tr-TR" altLang="tr-TR" sz="2000" dirty="0" err="1">
                <a:solidFill>
                  <a:srgbClr val="FFFF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toh</a:t>
            </a:r>
            <a:r>
              <a:rPr lang="tr-TR" altLang="tr-TR" sz="2000" dirty="0">
                <a:solidFill>
                  <a:srgbClr val="FFFF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	50–60</a:t>
            </a:r>
            <a:r>
              <a:rPr lang="tr-TR" altLang="tr-TR" sz="2000" dirty="0">
                <a:solidFill>
                  <a:schemeClr val="bg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	</a:t>
            </a:r>
          </a:p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000" dirty="0">
                <a:solidFill>
                  <a:schemeClr val="bg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Ceviz yağı	        45–80	</a:t>
            </a:r>
            <a:r>
              <a:rPr lang="tr-TR" altLang="tr-TR" sz="2000" dirty="0">
                <a:solidFill>
                  <a:srgbClr val="FFFF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Kenevir </a:t>
            </a:r>
            <a:r>
              <a:rPr lang="tr-TR" altLang="tr-TR" sz="2000" dirty="0" err="1">
                <a:solidFill>
                  <a:srgbClr val="FFFF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toh</a:t>
            </a:r>
            <a:r>
              <a:rPr lang="tr-TR" altLang="tr-TR" sz="2000" dirty="0">
                <a:solidFill>
                  <a:srgbClr val="FFFF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	16–28</a:t>
            </a:r>
          </a:p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000" dirty="0">
                <a:solidFill>
                  <a:schemeClr val="bg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Ayçiçek yağı	        60–70 	</a:t>
            </a:r>
            <a:r>
              <a:rPr lang="tr-TR" altLang="tr-TR" sz="2000" dirty="0">
                <a:solidFill>
                  <a:srgbClr val="FFFF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Siyah kuşüzümü	17–20</a:t>
            </a:r>
          </a:p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000" dirty="0">
                <a:solidFill>
                  <a:schemeClr val="bg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Soya yağı	        55–65	</a:t>
            </a:r>
            <a:r>
              <a:rPr lang="tr-TR" altLang="tr-TR" sz="2000" dirty="0" err="1">
                <a:solidFill>
                  <a:srgbClr val="FFFF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Kanola</a:t>
            </a:r>
            <a:r>
              <a:rPr lang="tr-TR" altLang="tr-TR" sz="2000" dirty="0">
                <a:solidFill>
                  <a:srgbClr val="FFFF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000" dirty="0" err="1">
                <a:solidFill>
                  <a:srgbClr val="FFFF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toh</a:t>
            </a:r>
            <a:r>
              <a:rPr lang="tr-TR" altLang="tr-TR" sz="2000" dirty="0">
                <a:solidFill>
                  <a:srgbClr val="FFFF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yağı  10</a:t>
            </a:r>
            <a:r>
              <a:rPr lang="tr-TR" altLang="tr-TR" sz="2000" dirty="0">
                <a:solidFill>
                  <a:schemeClr val="bg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	</a:t>
            </a:r>
          </a:p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000" dirty="0">
                <a:solidFill>
                  <a:schemeClr val="bg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Mısırözü yağı	        40–55	</a:t>
            </a:r>
            <a:r>
              <a:rPr lang="tr-TR" altLang="tr-TR" sz="2000" dirty="0">
                <a:solidFill>
                  <a:srgbClr val="FFFF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Ceviz yağı	10</a:t>
            </a:r>
          </a:p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000" dirty="0">
                <a:solidFill>
                  <a:schemeClr val="bg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Buğday embriyo yağı  39–47</a:t>
            </a:r>
          </a:p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000" dirty="0">
                <a:solidFill>
                  <a:schemeClr val="bg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Pamuk </a:t>
            </a:r>
            <a:r>
              <a:rPr lang="tr-TR" altLang="tr-TR" sz="2000" dirty="0" err="1">
                <a:solidFill>
                  <a:schemeClr val="bg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toh</a:t>
            </a:r>
            <a:r>
              <a:rPr lang="tr-TR" altLang="tr-TR" sz="2000" dirty="0">
                <a:solidFill>
                  <a:schemeClr val="bg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yağı	         42–48</a:t>
            </a:r>
          </a:p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000" dirty="0">
                <a:solidFill>
                  <a:schemeClr val="bg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Keten </a:t>
            </a:r>
            <a:r>
              <a:rPr lang="tr-TR" altLang="tr-TR" sz="2000" dirty="0" err="1">
                <a:solidFill>
                  <a:schemeClr val="bg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toh</a:t>
            </a:r>
            <a:r>
              <a:rPr lang="tr-TR" altLang="tr-TR" sz="2000" dirty="0">
                <a:solidFill>
                  <a:schemeClr val="bg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yağı	         21–30</a:t>
            </a:r>
          </a:p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000" dirty="0">
                <a:solidFill>
                  <a:schemeClr val="bg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Yerfıstığı yağı	         15–20</a:t>
            </a:r>
          </a:p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000" dirty="0">
                <a:solidFill>
                  <a:schemeClr val="bg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Yumurta sarısı yağı      9–23</a:t>
            </a:r>
          </a:p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000" dirty="0">
                <a:solidFill>
                  <a:schemeClr val="bg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Zeytinyağı	         8–10</a:t>
            </a:r>
          </a:p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000" dirty="0">
                <a:solidFill>
                  <a:schemeClr val="bg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Palm yağı	         8–12</a:t>
            </a:r>
          </a:p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000" dirty="0">
                <a:solidFill>
                  <a:schemeClr val="bg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Tereyağı	         3–6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677863" y="231775"/>
            <a:ext cx="8596312" cy="765175"/>
          </a:xfrm>
        </p:spPr>
        <p:txBody>
          <a:bodyPr/>
          <a:lstStyle/>
          <a:p>
            <a:pPr rtl="0"/>
            <a:r>
              <a:rPr lang="tr-TR" altLang="en-US" dirty="0" err="1">
                <a:cs typeface="Tahoma" panose="020B0604030504040204" pitchFamily="34" charset="0"/>
              </a:rPr>
              <a:t>Lipidler</a:t>
            </a:r>
            <a:endParaRPr lang="tr-TR" altLang="en-US" dirty="0">
              <a:cs typeface="Tahoma" panose="020B0604030504040204" pitchFamily="34" charset="0"/>
            </a:endParaRP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677863" y="1092200"/>
            <a:ext cx="9175750" cy="5426075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altLang="tr-TR" sz="2800" dirty="0">
                <a:solidFill>
                  <a:schemeClr val="tx1"/>
                </a:solidFill>
                <a:cs typeface="Tahoma" panose="020B0604030504040204" pitchFamily="34" charset="0"/>
              </a:rPr>
              <a:t>3.7 Yağ Benzer Maddeler</a:t>
            </a:r>
          </a:p>
          <a:p>
            <a:pPr lvl="1" algn="l" rtl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altLang="tr-TR" sz="2600" dirty="0">
                <a:solidFill>
                  <a:schemeClr val="tx1"/>
                </a:solidFill>
                <a:cs typeface="Tahoma" panose="020B0604030504040204" pitchFamily="34" charset="0"/>
              </a:rPr>
              <a:t>3.7.1 </a:t>
            </a:r>
            <a:r>
              <a:rPr lang="tr-TR" altLang="tr-TR" sz="2600" dirty="0" err="1">
                <a:solidFill>
                  <a:schemeClr val="tx1"/>
                </a:solidFill>
                <a:cs typeface="Tahoma" panose="020B0604030504040204" pitchFamily="34" charset="0"/>
              </a:rPr>
              <a:t>Fosfatidler</a:t>
            </a:r>
            <a:endParaRPr lang="tr-TR" altLang="tr-TR" sz="2600" dirty="0">
              <a:solidFill>
                <a:schemeClr val="tx1"/>
              </a:solidFill>
              <a:cs typeface="Tahoma" panose="020B0604030504040204" pitchFamily="34" charset="0"/>
            </a:endParaRPr>
          </a:p>
          <a:p>
            <a:pPr lvl="1" algn="l" rtl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altLang="tr-TR" sz="2600" dirty="0">
                <a:solidFill>
                  <a:schemeClr val="tx1"/>
                </a:solidFill>
                <a:cs typeface="Tahoma" panose="020B0604030504040204" pitchFamily="34" charset="0"/>
              </a:rPr>
              <a:t>3.7.2 Steroller</a:t>
            </a:r>
          </a:p>
          <a:p>
            <a:pPr lvl="1" algn="l" rtl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altLang="tr-TR" sz="2600" dirty="0">
                <a:solidFill>
                  <a:schemeClr val="tx1"/>
                </a:solidFill>
                <a:cs typeface="Tahoma" panose="020B0604030504040204" pitchFamily="34" charset="0"/>
              </a:rPr>
              <a:t>3.7.3 </a:t>
            </a:r>
            <a:r>
              <a:rPr lang="tr-TR" altLang="tr-TR" sz="2600" dirty="0" err="1">
                <a:solidFill>
                  <a:schemeClr val="tx1"/>
                </a:solidFill>
                <a:cs typeface="Tahoma" panose="020B0604030504040204" pitchFamily="34" charset="0"/>
              </a:rPr>
              <a:t>Lipkromalar</a:t>
            </a:r>
            <a:r>
              <a:rPr lang="tr-TR" altLang="tr-TR" sz="2600" dirty="0">
                <a:solidFill>
                  <a:schemeClr val="tx1"/>
                </a:solidFill>
                <a:cs typeface="Tahoma" panose="020B0604030504040204" pitchFamily="34" charset="0"/>
              </a:rPr>
              <a:t> (renk maddeleri)</a:t>
            </a:r>
          </a:p>
          <a:p>
            <a:pPr lvl="1" algn="l" rtl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altLang="tr-TR" sz="2600" dirty="0">
                <a:solidFill>
                  <a:schemeClr val="tx1"/>
                </a:solidFill>
                <a:cs typeface="Tahoma" panose="020B0604030504040204" pitchFamily="34" charset="0"/>
              </a:rPr>
              <a:t>3.7.4 Hidrokarbonlar</a:t>
            </a:r>
          </a:p>
          <a:p>
            <a:pPr algn="l" rtl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endParaRPr lang="tr-TR" altLang="tr-TR" sz="2800" dirty="0">
              <a:solidFill>
                <a:schemeClr val="tx1"/>
              </a:solidFill>
              <a:cs typeface="Tahoma" panose="020B0604030504040204" pitchFamily="34" charset="0"/>
            </a:endParaRPr>
          </a:p>
          <a:p>
            <a:pPr algn="l" rtl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endParaRPr lang="tr-TR" altLang="en-US" sz="2600" dirty="0">
              <a:solidFill>
                <a:schemeClr val="tx1"/>
              </a:solidFill>
              <a:cs typeface="Tahoma" panose="020B0604030504040204" pitchFamily="34" charset="0"/>
            </a:endParaRPr>
          </a:p>
        </p:txBody>
      </p:sp>
      <p:pic>
        <p:nvPicPr>
          <p:cNvPr id="7172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9437" y="1092200"/>
            <a:ext cx="3494088" cy="235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968056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Content Placeholder 2"/>
          <p:cNvSpPr>
            <a:spLocks noGrp="1"/>
          </p:cNvSpPr>
          <p:nvPr>
            <p:ph idx="1"/>
          </p:nvPr>
        </p:nvSpPr>
        <p:spPr>
          <a:xfrm>
            <a:off x="677863" y="928688"/>
            <a:ext cx="5737225" cy="5502275"/>
          </a:xfrm>
        </p:spPr>
        <p:txBody>
          <a:bodyPr/>
          <a:lstStyle/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Esansiyel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yağ asitlerine önceleri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F vitamini denilmiştir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Vücudumuzda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linoleik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asit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araşidonik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aside, α-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linolenik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asit ise </a:t>
            </a: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eikosa</a:t>
            </a:r>
            <a:r>
              <a:rPr lang="en-US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-</a:t>
            </a: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pentaenoik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(EPA)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ve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dokosa</a:t>
            </a:r>
            <a:r>
              <a:rPr lang="en-US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-</a:t>
            </a: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hekzaenoik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(DHA) asitlere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dönüşebilmektedir.</a:t>
            </a:r>
          </a:p>
          <a:p>
            <a:endParaRPr lang="ar-SY" altLang="en-US" dirty="0">
              <a:ea typeface="Times New Roman" panose="02020603050405020304" pitchFamily="18" charset="0"/>
            </a:endParaRPr>
          </a:p>
        </p:txBody>
      </p:sp>
      <p:sp>
        <p:nvSpPr>
          <p:cNvPr id="52227" name="Title 1"/>
          <p:cNvSpPr txBox="1">
            <a:spLocks/>
          </p:cNvSpPr>
          <p:nvPr/>
        </p:nvSpPr>
        <p:spPr bwMode="auto">
          <a:xfrm>
            <a:off x="677863" y="231775"/>
            <a:ext cx="8596312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600" b="1">
                <a:solidFill>
                  <a:schemeClr val="accent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Yağ Asitleri - </a:t>
            </a:r>
            <a:r>
              <a:rPr lang="tr-TR" altLang="tr-TR" sz="3600" b="1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Doymamış Yağ Asitleri </a:t>
            </a:r>
            <a:endParaRPr lang="tr-TR" altLang="tr-TR" sz="3600">
              <a:solidFill>
                <a:srgbClr val="7030A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pic>
        <p:nvPicPr>
          <p:cNvPr id="52228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5088" y="3429000"/>
            <a:ext cx="5586412" cy="282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9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5088" y="928688"/>
            <a:ext cx="5586412" cy="2360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863" y="928688"/>
            <a:ext cx="9093200" cy="5718175"/>
          </a:xfrm>
        </p:spPr>
        <p:txBody>
          <a:bodyPr rtlCol="0">
            <a:normAutofit fontScale="92500" lnSpcReduction="10000"/>
          </a:bodyPr>
          <a:lstStyle/>
          <a:p>
            <a:pPr algn="just" rtl="0" fontAlgn="auto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Genelde yağ asitlerindeki çift bağlar, normal olarak izolen yapıda </a:t>
            </a:r>
            <a:r>
              <a:rPr lang="tr-TR" altLang="tr-TR" sz="28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(</a:t>
            </a: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konjuge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olmayan</a:t>
            </a:r>
            <a:r>
              <a:rPr lang="tr-TR" altLang="tr-TR" sz="28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)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bulunsa da </a:t>
            </a: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konjuge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yapı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da gösterebilir. </a:t>
            </a:r>
          </a:p>
          <a:p>
            <a:pPr algn="just" rtl="0" fontAlgn="auto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Konjuge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yapı</a:t>
            </a:r>
            <a:r>
              <a:rPr lang="tr-TR" altLang="tr-TR" sz="28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sadece</a:t>
            </a:r>
            <a:r>
              <a:rPr lang="tr-TR" altLang="tr-TR" sz="28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polien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doymamış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yağ asitleri için söz konusudur. </a:t>
            </a:r>
          </a:p>
          <a:p>
            <a:pPr algn="just" rtl="0" fontAlgn="auto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Konjuge</a:t>
            </a:r>
            <a:r>
              <a:rPr lang="tr-TR" altLang="tr-TR" sz="28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yapıda iki doymamış bağ arasında –CH- grubu yer alır ve çift bağlar bir atlayarak dizilim göstermektedir. </a:t>
            </a:r>
          </a:p>
          <a:p>
            <a:pPr algn="ctr" rtl="0" fontAlgn="auto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Font typeface="Wingdings 3" charset="2"/>
              <a:buNone/>
              <a:defRPr/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-CH=CH-</a:t>
            </a:r>
            <a:r>
              <a:rPr lang="tr-TR" altLang="tr-TR" sz="28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CH</a:t>
            </a:r>
            <a:r>
              <a:rPr lang="tr-TR" altLang="tr-TR" sz="2800" baseline="-250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2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-CH=CH-			-CH=CH-CH=CH-</a:t>
            </a:r>
          </a:p>
          <a:p>
            <a:pPr algn="ctr" rtl="0" fontAlgn="auto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Font typeface="Wingdings 3" charset="2"/>
              <a:buNone/>
              <a:defRPr/>
            </a:pPr>
            <a:r>
              <a:rPr lang="tr-TR" altLang="tr-TR" sz="2800" i="1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     </a:t>
            </a:r>
            <a:r>
              <a:rPr lang="tr-TR" altLang="tr-TR" sz="2800" i="1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konjuge</a:t>
            </a:r>
            <a:r>
              <a:rPr lang="tr-TR" altLang="tr-TR" sz="2800" i="1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olmayan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			   </a:t>
            </a:r>
            <a:r>
              <a:rPr lang="tr-TR" altLang="tr-TR" sz="2800" i="1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konjuge</a:t>
            </a:r>
            <a:r>
              <a:rPr lang="tr-TR" altLang="tr-TR" sz="2800" i="1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olan</a:t>
            </a:r>
            <a:endParaRPr lang="tr-TR" altLang="tr-TR" sz="2800" dirty="0">
              <a:solidFill>
                <a:schemeClr val="tx1"/>
              </a:solidFill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just" rtl="0" fontAlgn="auto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Font typeface="Wingdings 3" charset="2"/>
              <a:buChar char=""/>
              <a:defRPr/>
            </a:pPr>
            <a:endParaRPr lang="tr-TR" altLang="tr-TR" sz="2600" dirty="0">
              <a:solidFill>
                <a:schemeClr val="tx1">
                  <a:lumMod val="75000"/>
                  <a:lumOff val="25000"/>
                </a:schemeClr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53251" name="Title 1"/>
          <p:cNvSpPr txBox="1">
            <a:spLocks/>
          </p:cNvSpPr>
          <p:nvPr/>
        </p:nvSpPr>
        <p:spPr bwMode="auto">
          <a:xfrm>
            <a:off x="677863" y="231775"/>
            <a:ext cx="8596312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600" b="1">
                <a:solidFill>
                  <a:schemeClr val="accent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Yağ Asitleri - </a:t>
            </a:r>
            <a:r>
              <a:rPr lang="tr-TR" altLang="tr-TR" sz="3600" b="1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Doymamış Yağ Asitleri </a:t>
            </a:r>
            <a:endParaRPr lang="tr-TR" altLang="tr-TR" sz="3600">
              <a:solidFill>
                <a:srgbClr val="7030A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Content Placeholder 2"/>
          <p:cNvSpPr>
            <a:spLocks noGrp="1"/>
          </p:cNvSpPr>
          <p:nvPr>
            <p:ph idx="1"/>
          </p:nvPr>
        </p:nvSpPr>
        <p:spPr>
          <a:xfrm>
            <a:off x="677863" y="928688"/>
            <a:ext cx="9148762" cy="5759450"/>
          </a:xfrm>
        </p:spPr>
        <p:txBody>
          <a:bodyPr/>
          <a:lstStyle/>
          <a:p>
            <a:pPr algn="just" rtl="0">
              <a:lnSpc>
                <a:spcPct val="160000"/>
              </a:lnSpc>
              <a:spcBef>
                <a:spcPts val="600"/>
              </a:spcBef>
            </a:pPr>
            <a:r>
              <a:rPr lang="tr-TR" altLang="tr-TR" sz="2800" i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Konjuge yağ asitleri</a:t>
            </a:r>
            <a:r>
              <a:rPr lang="tr-TR" altLang="tr-TR" sz="280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olarak tanımlanan bu yağ asitlerinin benzer kapalı formülleri ile gösterilebilen </a:t>
            </a:r>
            <a:r>
              <a:rPr lang="tr-TR" altLang="tr-TR" sz="280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izolen yağ asitlerine göre </a:t>
            </a:r>
            <a:r>
              <a:rPr lang="tr-TR" altLang="tr-TR" sz="280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fiziksel ve kimyasal özellikleri oldukça farklıdır. </a:t>
            </a:r>
            <a:endParaRPr lang="ar-SY" altLang="en-US" sz="2800">
              <a:solidFill>
                <a:schemeClr val="tx1"/>
              </a:solidFill>
              <a:ea typeface="Times New Roman" panose="02020603050405020304" pitchFamily="18" charset="0"/>
            </a:endParaRPr>
          </a:p>
          <a:p>
            <a:pPr algn="just" rtl="0">
              <a:lnSpc>
                <a:spcPct val="160000"/>
              </a:lnSpc>
              <a:spcBef>
                <a:spcPts val="600"/>
              </a:spcBef>
            </a:pPr>
            <a:r>
              <a:rPr lang="tr-TR" altLang="tr-TR" sz="280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Örneğin </a:t>
            </a:r>
            <a:r>
              <a:rPr lang="tr-TR" altLang="tr-TR" sz="280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kimyasal tepkimelere </a:t>
            </a:r>
            <a:r>
              <a:rPr lang="tr-TR" altLang="tr-TR" sz="280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çok </a:t>
            </a:r>
            <a:r>
              <a:rPr lang="tr-TR" altLang="tr-TR" sz="280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daha kolay girerler</a:t>
            </a:r>
            <a:r>
              <a:rPr lang="tr-TR" altLang="tr-TR" sz="280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  <a:p>
            <a:pPr algn="just" rtl="0">
              <a:lnSpc>
                <a:spcPct val="160000"/>
              </a:lnSpc>
              <a:spcBef>
                <a:spcPts val="600"/>
              </a:spcBef>
            </a:pPr>
            <a:r>
              <a:rPr lang="tr-TR" altLang="tr-TR" sz="280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Oksidasyon ve polimerizasyon reaksiyonları çok daha fazla görülür. </a:t>
            </a:r>
            <a:endParaRPr lang="tr-TR" altLang="tr-TR" sz="260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endParaRPr lang="ar-SY" altLang="en-US"/>
          </a:p>
        </p:txBody>
      </p:sp>
      <p:sp>
        <p:nvSpPr>
          <p:cNvPr id="54275" name="Title 1"/>
          <p:cNvSpPr txBox="1">
            <a:spLocks/>
          </p:cNvSpPr>
          <p:nvPr/>
        </p:nvSpPr>
        <p:spPr bwMode="auto">
          <a:xfrm>
            <a:off x="677863" y="231775"/>
            <a:ext cx="8596312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600" b="1">
                <a:solidFill>
                  <a:schemeClr val="accent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Yağ Asitleri - </a:t>
            </a:r>
            <a:r>
              <a:rPr lang="tr-TR" altLang="tr-TR" sz="3600" b="1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Doymamış Yağ Asitleri </a:t>
            </a:r>
            <a:endParaRPr lang="tr-TR" altLang="tr-TR" sz="3600">
              <a:solidFill>
                <a:srgbClr val="7030A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Content Placeholder 2"/>
          <p:cNvSpPr>
            <a:spLocks noGrp="1"/>
          </p:cNvSpPr>
          <p:nvPr>
            <p:ph idx="1"/>
          </p:nvPr>
        </p:nvSpPr>
        <p:spPr>
          <a:xfrm>
            <a:off x="677863" y="928688"/>
            <a:ext cx="8596312" cy="5759450"/>
          </a:xfrm>
        </p:spPr>
        <p:txBody>
          <a:bodyPr/>
          <a:lstStyle/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altLang="tr-TR" sz="280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Bir yağ asitinde konjuge yapı söz konusu ise </a:t>
            </a:r>
            <a:r>
              <a:rPr lang="tr-TR" altLang="tr-TR" sz="280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kromofor özellik </a:t>
            </a:r>
            <a:r>
              <a:rPr lang="tr-TR" altLang="tr-TR" sz="280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ortaya çıkmaktadır. </a:t>
            </a:r>
          </a:p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altLang="tr-TR" sz="280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Bu durumda belirli dalga boyundaki </a:t>
            </a:r>
            <a:r>
              <a:rPr lang="tr-TR" altLang="tr-TR" sz="280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ışınları absorbe </a:t>
            </a:r>
            <a:r>
              <a:rPr lang="tr-TR" altLang="tr-TR" sz="280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edebilmektedir. </a:t>
            </a:r>
          </a:p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altLang="tr-TR" sz="280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Konjuge yağ asitleri </a:t>
            </a:r>
            <a:r>
              <a:rPr lang="tr-TR" altLang="tr-TR" sz="280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yemeklik bitkisel yağlarda</a:t>
            </a:r>
            <a:r>
              <a:rPr lang="tr-TR" altLang="tr-TR" sz="280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doğal </a:t>
            </a:r>
            <a:r>
              <a:rPr lang="tr-TR" altLang="tr-TR" sz="280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olarak</a:t>
            </a:r>
            <a:r>
              <a:rPr lang="tr-TR" altLang="tr-TR" sz="280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bulunmamaktadır. </a:t>
            </a:r>
          </a:p>
        </p:txBody>
      </p:sp>
      <p:sp>
        <p:nvSpPr>
          <p:cNvPr id="55299" name="Title 1"/>
          <p:cNvSpPr txBox="1">
            <a:spLocks/>
          </p:cNvSpPr>
          <p:nvPr/>
        </p:nvSpPr>
        <p:spPr bwMode="auto">
          <a:xfrm>
            <a:off x="677863" y="231775"/>
            <a:ext cx="8596312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600" b="1">
                <a:solidFill>
                  <a:schemeClr val="accent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Yağ Asitleri - </a:t>
            </a:r>
            <a:r>
              <a:rPr lang="tr-TR" altLang="tr-TR" sz="3600" b="1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Doymamış Yağ Asitleri </a:t>
            </a:r>
            <a:endParaRPr lang="tr-TR" altLang="tr-TR" sz="3600">
              <a:solidFill>
                <a:srgbClr val="7030A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55300" name="Dikdörtgen 1"/>
          <p:cNvSpPr>
            <a:spLocks noChangeArrowheads="1"/>
          </p:cNvSpPr>
          <p:nvPr/>
        </p:nvSpPr>
        <p:spPr bwMode="auto">
          <a:xfrm>
            <a:off x="9542463" y="1238250"/>
            <a:ext cx="2439987" cy="15700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algn="l" rtl="0" eaLnBrk="1" hangingPunct="1"/>
            <a:r>
              <a:rPr lang="tr-TR" altLang="tr-TR" sz="320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Kromofor özelliği nedir?</a:t>
            </a:r>
            <a:endParaRPr lang="tr-TR" altLang="en-US" sz="3200"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Content Placeholder 2"/>
          <p:cNvSpPr>
            <a:spLocks noGrp="1"/>
          </p:cNvSpPr>
          <p:nvPr>
            <p:ph idx="1"/>
          </p:nvPr>
        </p:nvSpPr>
        <p:spPr>
          <a:xfrm>
            <a:off x="677863" y="928688"/>
            <a:ext cx="8596312" cy="5718175"/>
          </a:xfrm>
        </p:spPr>
        <p:txBody>
          <a:bodyPr/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Ancak</a:t>
            </a:r>
            <a:r>
              <a:rPr lang="tr-TR" altLang="tr-TR" sz="280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hidrojenasyon</a:t>
            </a:r>
            <a:r>
              <a:rPr lang="tr-TR" altLang="tr-TR" sz="280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ile rafinasyon tekniğinde </a:t>
            </a:r>
            <a:r>
              <a:rPr lang="tr-TR" altLang="tr-TR" sz="280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ağartma</a:t>
            </a:r>
            <a:r>
              <a:rPr lang="tr-TR" altLang="tr-TR" sz="280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işleminde ve oksidatif bozulma reaksiyonları neticesinde bitkisel yağlarda da oluşmaktadır. </a:t>
            </a:r>
            <a:endParaRPr lang="ar-SY" altLang="en-US" sz="2800">
              <a:solidFill>
                <a:schemeClr val="tx1"/>
              </a:solidFill>
              <a:ea typeface="Times New Roman" panose="02020603050405020304" pitchFamily="18" charset="0"/>
            </a:endParaRP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Konjuge yağ asitlerinden </a:t>
            </a:r>
            <a:r>
              <a:rPr lang="tr-TR" altLang="tr-TR" sz="280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sorbik asit </a:t>
            </a:r>
            <a:r>
              <a:rPr lang="tr-TR" altLang="tr-TR" sz="280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(C</a:t>
            </a:r>
            <a:r>
              <a:rPr lang="tr-TR" altLang="tr-TR" sz="2800" baseline="-3000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6</a:t>
            </a:r>
            <a:r>
              <a:rPr lang="tr-TR" altLang="tr-TR" sz="280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H</a:t>
            </a:r>
            <a:r>
              <a:rPr lang="tr-TR" altLang="tr-TR" sz="2800" baseline="-3000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8</a:t>
            </a:r>
            <a:r>
              <a:rPr lang="tr-TR" altLang="tr-TR" sz="280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</a:t>
            </a:r>
            <a:r>
              <a:rPr lang="tr-TR" altLang="tr-TR" sz="2800" baseline="-3000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2</a:t>
            </a:r>
            <a:r>
              <a:rPr lang="tr-TR" altLang="tr-TR" sz="280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, CH</a:t>
            </a:r>
            <a:r>
              <a:rPr lang="tr-TR" altLang="tr-TR" sz="2800" baseline="-3000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3</a:t>
            </a:r>
            <a:r>
              <a:rPr lang="tr-TR" altLang="tr-TR" sz="280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-CH=CH-CH=CH-COOH) gıda sanayiinde </a:t>
            </a:r>
            <a:r>
              <a:rPr lang="tr-TR" altLang="tr-TR" sz="280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antimikrobiyel </a:t>
            </a:r>
            <a:r>
              <a:rPr lang="tr-TR" altLang="tr-TR" sz="280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olarak kullanılabilmektedir. </a:t>
            </a:r>
          </a:p>
        </p:txBody>
      </p:sp>
      <p:sp>
        <p:nvSpPr>
          <p:cNvPr id="56323" name="Title 1"/>
          <p:cNvSpPr txBox="1">
            <a:spLocks/>
          </p:cNvSpPr>
          <p:nvPr/>
        </p:nvSpPr>
        <p:spPr bwMode="auto">
          <a:xfrm>
            <a:off x="677863" y="231775"/>
            <a:ext cx="8596312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600" b="1">
                <a:solidFill>
                  <a:schemeClr val="accent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Yağ Asitleri - </a:t>
            </a:r>
            <a:r>
              <a:rPr lang="tr-TR" altLang="tr-TR" sz="3600" b="1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Doymamış Yağ Asitleri </a:t>
            </a:r>
            <a:endParaRPr lang="tr-TR" altLang="tr-TR" sz="3600">
              <a:solidFill>
                <a:srgbClr val="7030A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pic>
        <p:nvPicPr>
          <p:cNvPr id="56324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4175" y="579438"/>
            <a:ext cx="2652713" cy="265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863" y="928688"/>
            <a:ext cx="9463087" cy="5575300"/>
          </a:xfrm>
        </p:spPr>
        <p:txBody>
          <a:bodyPr rtlCol="0">
            <a:normAutofit fontScale="92500"/>
          </a:bodyPr>
          <a:lstStyle/>
          <a:p>
            <a:pPr algn="l" rtl="0" fontAlgn="auto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Diğer bir örnek </a:t>
            </a: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konjuge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linoleik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asittir.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Konjuge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linoleik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asit, izolen bir yağ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asiti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olan </a:t>
            </a: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linoleik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asitin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izomerleri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için kullanılan ortak bir terimdir.</a:t>
            </a:r>
          </a:p>
          <a:p>
            <a:pPr algn="l" rtl="0" fontAlgn="auto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İzolen </a:t>
            </a: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linoleik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asitin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alifatik zincirinde çift bağlar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9. ve 12.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karbonlarda iken, </a:t>
            </a: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konjuge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linoleik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asitlerde</a:t>
            </a:r>
            <a:r>
              <a:rPr lang="tr-TR" altLang="tr-TR" sz="28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7, 9</a:t>
            </a:r>
            <a:r>
              <a:rPr lang="tr-TR" altLang="tr-TR" sz="28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; </a:t>
            </a:r>
            <a:r>
              <a:rPr lang="tr-TR" altLang="tr-TR" sz="2800" dirty="0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8, 10</a:t>
            </a:r>
            <a:r>
              <a:rPr lang="tr-TR" altLang="tr-TR" sz="28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; </a:t>
            </a:r>
            <a:r>
              <a:rPr lang="tr-TR" altLang="tr-TR" sz="28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9,11</a:t>
            </a:r>
            <a:r>
              <a:rPr lang="tr-TR" altLang="tr-TR" sz="28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; </a:t>
            </a:r>
            <a:r>
              <a:rPr lang="tr-TR" altLang="tr-TR" sz="2800" dirty="0">
                <a:solidFill>
                  <a:srgbClr val="7030A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10, 12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gibi pozisyonlarda olabilmektedir.</a:t>
            </a:r>
            <a:endParaRPr lang="ar-SY" sz="2800" dirty="0">
              <a:solidFill>
                <a:schemeClr val="tx1"/>
              </a:solidFill>
            </a:endParaRPr>
          </a:p>
          <a:p>
            <a:pPr algn="l" rtl="0" fontAlgn="auto">
              <a:lnSpc>
                <a:spcPct val="170000"/>
              </a:lnSpc>
              <a:spcBef>
                <a:spcPts val="600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Bu durum farklı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biyolojik</a:t>
            </a:r>
            <a:r>
              <a:rPr lang="tr-TR" altLang="tr-TR" sz="28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(</a:t>
            </a:r>
            <a:r>
              <a:rPr lang="tr-TR" altLang="tr-TR" sz="2800" dirty="0" err="1">
                <a:solidFill>
                  <a:srgbClr val="00B0F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antibakteriyel</a:t>
            </a:r>
            <a:r>
              <a:rPr lang="tr-TR" altLang="tr-TR" sz="2800" dirty="0">
                <a:solidFill>
                  <a:srgbClr val="00B0F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 err="1">
                <a:solidFill>
                  <a:srgbClr val="00B0F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antikarsinojenik</a:t>
            </a:r>
            <a:r>
              <a:rPr lang="tr-TR" altLang="tr-TR" sz="2800" dirty="0">
                <a:solidFill>
                  <a:srgbClr val="00B0F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 err="1">
                <a:solidFill>
                  <a:srgbClr val="00B0F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antiaterojenik</a:t>
            </a:r>
            <a:r>
              <a:rPr lang="tr-TR" altLang="tr-TR" sz="2800" dirty="0">
                <a:solidFill>
                  <a:srgbClr val="00B0F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 err="1">
                <a:solidFill>
                  <a:srgbClr val="00B0F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antiobezitik</a:t>
            </a:r>
            <a:r>
              <a:rPr lang="tr-TR" altLang="tr-TR" sz="28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vb.)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özellikler kazandırır</a:t>
            </a:r>
            <a:r>
              <a:rPr lang="tr-TR" altLang="tr-TR" sz="28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endParaRPr lang="ar-SY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7347" name="Title 1"/>
          <p:cNvSpPr txBox="1">
            <a:spLocks/>
          </p:cNvSpPr>
          <p:nvPr/>
        </p:nvSpPr>
        <p:spPr bwMode="auto">
          <a:xfrm>
            <a:off x="677863" y="231775"/>
            <a:ext cx="8596312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600" b="1">
                <a:solidFill>
                  <a:schemeClr val="accent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Yağ Asitleri - </a:t>
            </a:r>
            <a:r>
              <a:rPr lang="tr-TR" altLang="tr-TR" sz="3600" b="1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Doymamış Yağ Asitleri </a:t>
            </a:r>
            <a:endParaRPr lang="tr-TR" altLang="tr-TR" sz="3600">
              <a:solidFill>
                <a:srgbClr val="7030A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863" y="928688"/>
            <a:ext cx="9463087" cy="5648325"/>
          </a:xfrm>
        </p:spPr>
        <p:txBody>
          <a:bodyPr rtlCol="0">
            <a:normAutofit fontScale="92500" lnSpcReduction="10000"/>
          </a:bodyPr>
          <a:lstStyle/>
          <a:p>
            <a:pPr algn="l" rtl="0" fontAlgn="auto">
              <a:lnSpc>
                <a:spcPct val="170000"/>
              </a:lnSpc>
              <a:spcBef>
                <a:spcPts val="600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Konjuge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linoleik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asitler çoğunlukla </a:t>
            </a: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ruminantlardan</a:t>
            </a:r>
            <a:r>
              <a:rPr lang="tr-TR" altLang="tr-TR" sz="28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elde edilen et, süt ve bunların ürünlerinde bulunur. </a:t>
            </a:r>
          </a:p>
          <a:p>
            <a:pPr algn="l" rtl="0" fontAlgn="auto">
              <a:lnSpc>
                <a:spcPct val="170000"/>
              </a:lnSpc>
              <a:spcBef>
                <a:spcPts val="600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Süt ürünlerindeki </a:t>
            </a: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rumenik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asit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(C</a:t>
            </a:r>
            <a:r>
              <a:rPr lang="tr-TR" altLang="tr-TR" sz="2800" baseline="-30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18:2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, 9</a:t>
            </a:r>
            <a:r>
              <a:rPr lang="tr-TR" altLang="tr-TR" sz="2800" i="1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c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11</a:t>
            </a:r>
            <a:r>
              <a:rPr lang="tr-TR" altLang="tr-TR" sz="2800" i="1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) iyi bir örnektir. </a:t>
            </a:r>
          </a:p>
          <a:p>
            <a:pPr algn="l" rtl="0" fontAlgn="auto">
              <a:lnSpc>
                <a:spcPct val="170000"/>
              </a:lnSpc>
              <a:spcBef>
                <a:spcPts val="600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Bazı bitkisel kaynaklarda da doğal olarak rastlanabilmektedir. </a:t>
            </a:r>
          </a:p>
          <a:p>
            <a:pPr algn="l" rtl="0" fontAlgn="auto">
              <a:lnSpc>
                <a:spcPct val="170000"/>
              </a:lnSpc>
              <a:spcBef>
                <a:spcPts val="600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Örneğin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nar çekirdeği yağında </a:t>
            </a:r>
            <a:r>
              <a:rPr lang="tr-TR" altLang="tr-TR" sz="2800" dirty="0" err="1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punisik</a:t>
            </a:r>
            <a:r>
              <a:rPr lang="tr-TR" altLang="tr-TR" sz="2800" dirty="0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asit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(C</a:t>
            </a:r>
            <a:r>
              <a:rPr lang="tr-TR" altLang="tr-TR" sz="2800" baseline="-30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18:3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, 9</a:t>
            </a:r>
            <a:r>
              <a:rPr lang="tr-TR" altLang="tr-TR" sz="2800" i="1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c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11</a:t>
            </a:r>
            <a:r>
              <a:rPr lang="tr-TR" altLang="tr-TR" sz="2800" i="1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13</a:t>
            </a:r>
            <a:r>
              <a:rPr lang="tr-TR" altLang="tr-TR" sz="2800" i="1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c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), </a:t>
            </a: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tung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yağında </a:t>
            </a:r>
            <a:r>
              <a:rPr lang="tr-TR" altLang="tr-TR" sz="28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α-</a:t>
            </a:r>
            <a:r>
              <a:rPr lang="tr-TR" altLang="tr-TR" sz="2800" dirty="0" err="1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eleostearik</a:t>
            </a:r>
            <a:r>
              <a:rPr lang="tr-TR" altLang="tr-TR" sz="28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asit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(C</a:t>
            </a:r>
            <a:r>
              <a:rPr lang="tr-TR" altLang="tr-TR" sz="2800" baseline="-30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18:3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, 9</a:t>
            </a:r>
            <a:r>
              <a:rPr lang="tr-TR" altLang="tr-TR" sz="2800" i="1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c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11</a:t>
            </a:r>
            <a:r>
              <a:rPr lang="tr-TR" altLang="tr-TR" sz="2800" i="1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13</a:t>
            </a:r>
            <a:r>
              <a:rPr lang="tr-TR" altLang="tr-TR" sz="2800" i="1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)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konjuge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yağ asitlerindendir.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endParaRPr lang="ar-SY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8371" name="Title 1"/>
          <p:cNvSpPr txBox="1">
            <a:spLocks/>
          </p:cNvSpPr>
          <p:nvPr/>
        </p:nvSpPr>
        <p:spPr bwMode="auto">
          <a:xfrm>
            <a:off x="677863" y="231775"/>
            <a:ext cx="8596312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600" b="1">
                <a:solidFill>
                  <a:schemeClr val="accent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Yağ Asitleri - </a:t>
            </a:r>
            <a:r>
              <a:rPr lang="tr-TR" altLang="tr-TR" sz="3600" b="1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Doymamış Yağ Asitleri </a:t>
            </a:r>
            <a:endParaRPr lang="tr-TR" altLang="tr-TR" sz="3600">
              <a:solidFill>
                <a:srgbClr val="7030A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Content Placeholder 2"/>
          <p:cNvSpPr>
            <a:spLocks noGrp="1"/>
          </p:cNvSpPr>
          <p:nvPr>
            <p:ph idx="1"/>
          </p:nvPr>
        </p:nvSpPr>
        <p:spPr>
          <a:xfrm>
            <a:off x="677863" y="928688"/>
            <a:ext cx="8596312" cy="5113337"/>
          </a:xfrm>
        </p:spPr>
        <p:txBody>
          <a:bodyPr/>
          <a:lstStyle/>
          <a:p>
            <a:pPr algn="l" rtl="0">
              <a:lnSpc>
                <a:spcPct val="150000"/>
              </a:lnSpc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Yapılarında karboksil grubu (-COOH) bulunduran bileşiklere </a:t>
            </a:r>
            <a:r>
              <a:rPr lang="tr-TR" altLang="tr-TR" sz="2800" i="1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karboksilli</a:t>
            </a:r>
            <a:r>
              <a:rPr lang="tr-TR" altLang="tr-TR" sz="2800" i="1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asitler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denir. </a:t>
            </a:r>
            <a:endParaRPr lang="en-US" altLang="tr-TR" sz="2800" dirty="0">
              <a:solidFill>
                <a:schemeClr val="tx1"/>
              </a:solidFill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Yağ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asiti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molekülü (R-COOH) bir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alkil (R</a:t>
            </a:r>
            <a:r>
              <a:rPr lang="tr-TR" altLang="tr-TR" sz="2800" baseline="300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-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)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ve bir </a:t>
            </a:r>
            <a:r>
              <a:rPr lang="tr-TR" altLang="tr-TR" sz="28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karboksil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grubundan oluşmuştur. </a:t>
            </a:r>
            <a:endParaRPr lang="en-US" altLang="tr-TR" sz="2800" dirty="0">
              <a:solidFill>
                <a:schemeClr val="tx1"/>
              </a:solidFill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Alifatik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hidrokarbonların </a:t>
            </a:r>
            <a:r>
              <a:rPr lang="tr-TR" altLang="tr-TR" sz="2800" dirty="0" err="1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karboksilli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türevleridir. </a:t>
            </a:r>
            <a:endParaRPr lang="en-US" altLang="tr-TR" sz="2800" dirty="0">
              <a:solidFill>
                <a:schemeClr val="tx1"/>
              </a:solidFill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endParaRPr lang="en-US" altLang="tr-TR" sz="2800" dirty="0">
              <a:solidFill>
                <a:schemeClr val="tx1"/>
              </a:solidFill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8195" name="Title 1"/>
          <p:cNvSpPr>
            <a:spLocks noGrp="1"/>
          </p:cNvSpPr>
          <p:nvPr>
            <p:ph type="title"/>
          </p:nvPr>
        </p:nvSpPr>
        <p:spPr>
          <a:xfrm>
            <a:off x="677863" y="231775"/>
            <a:ext cx="8596312" cy="696913"/>
          </a:xfrm>
        </p:spPr>
        <p:txBody>
          <a:bodyPr/>
          <a:lstStyle/>
          <a:p>
            <a:pPr algn="just" rtl="0"/>
            <a:r>
              <a:rPr lang="tr-TR" altLang="tr-TR" b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Yağ Asitleri</a:t>
            </a:r>
            <a:endParaRPr lang="tr-TR" altLang="tr-TR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graphicFrame>
        <p:nvGraphicFramePr>
          <p:cNvPr id="8196" name="Object 2"/>
          <p:cNvGraphicFramePr>
            <a:graphicFrameLocks noChangeAspect="1"/>
          </p:cNvGraphicFramePr>
          <p:nvPr/>
        </p:nvGraphicFramePr>
        <p:xfrm>
          <a:off x="3405188" y="4572000"/>
          <a:ext cx="3136900" cy="1887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8" name="ISIS/Draw Sketch" r:id="rId3" imgW="1963233" imgH="1207363" progId="ISISServer">
                  <p:embed/>
                </p:oleObj>
              </mc:Choice>
              <mc:Fallback>
                <p:oleObj name="ISIS/Draw Sketch" r:id="rId3" imgW="1963233" imgH="1207363" progId="ISISServer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05188" y="4572000"/>
                        <a:ext cx="3136900" cy="1887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863" y="928688"/>
            <a:ext cx="9070975" cy="5619750"/>
          </a:xfrm>
        </p:spPr>
        <p:txBody>
          <a:bodyPr rtlCol="0">
            <a:normAutofit fontScale="92500"/>
          </a:bodyPr>
          <a:lstStyle/>
          <a:p>
            <a:pPr algn="l" rtl="0" fontAlgn="auto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Tabiatta bitkiler 200’den fazla yağ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asiti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çeşidi sentezleyebilir. </a:t>
            </a:r>
          </a:p>
          <a:p>
            <a:pPr algn="l" rtl="0" fontAlgn="auto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Yemeklik yağlarda hâkim yağ asitleri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çift karbon atomu sayılı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ve</a:t>
            </a:r>
            <a:r>
              <a:rPr lang="tr-TR" altLang="tr-TR" sz="28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bir karboksil grubu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içeren yağ asitleridir. </a:t>
            </a:r>
          </a:p>
          <a:p>
            <a:pPr algn="l" rtl="0" fontAlgn="auto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Bu yağ asitleri genellikle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doymuş (alkan)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ve</a:t>
            </a:r>
            <a:r>
              <a:rPr lang="tr-TR" altLang="tr-TR" sz="28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doymamış (alken)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alifatik yapıdaki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düz zincire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sahip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monokarboksilik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asitlerdir ve çoğunlukla da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16 ile 18 karbon atomu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içerirler</a:t>
            </a:r>
            <a:r>
              <a:rPr lang="tr-TR" altLang="tr-TR" sz="28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</p:txBody>
      </p:sp>
      <p:sp>
        <p:nvSpPr>
          <p:cNvPr id="9219" name="Title 1"/>
          <p:cNvSpPr>
            <a:spLocks noGrp="1"/>
          </p:cNvSpPr>
          <p:nvPr>
            <p:ph type="title"/>
          </p:nvPr>
        </p:nvSpPr>
        <p:spPr>
          <a:xfrm>
            <a:off x="677863" y="231775"/>
            <a:ext cx="8596312" cy="696913"/>
          </a:xfrm>
        </p:spPr>
        <p:txBody>
          <a:bodyPr/>
          <a:lstStyle/>
          <a:p>
            <a:pPr algn="just" rtl="0"/>
            <a:r>
              <a:rPr lang="tr-TR" altLang="tr-TR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Yağ Asitleri</a:t>
            </a:r>
            <a:endParaRPr lang="tr-TR" altLang="tr-TR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863" y="928688"/>
            <a:ext cx="8893175" cy="5486400"/>
          </a:xfrm>
        </p:spPr>
        <p:txBody>
          <a:bodyPr rtlCol="0">
            <a:normAutofit lnSpcReduction="10000"/>
          </a:bodyPr>
          <a:lstStyle/>
          <a:p>
            <a:pPr algn="l" rtl="0" fontAlgn="auto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Yemeklik yağlarda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çok az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miktarlarda</a:t>
            </a:r>
            <a:r>
              <a:rPr lang="tr-TR" altLang="tr-TR" sz="28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dallanmış zincirli</a:t>
            </a:r>
            <a:r>
              <a:rPr lang="tr-TR" altLang="tr-TR" sz="28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tek karbon sayılı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veya</a:t>
            </a:r>
            <a:r>
              <a:rPr lang="tr-TR" altLang="tr-TR" sz="28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rgbClr val="7030A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siklik</a:t>
            </a:r>
            <a:r>
              <a:rPr lang="tr-TR" altLang="tr-TR" sz="28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ya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pılı yağ asitleri bulunabilir. </a:t>
            </a:r>
          </a:p>
          <a:p>
            <a:pPr algn="l" rtl="0" fontAlgn="auto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Yağ asitleri</a:t>
            </a:r>
            <a:r>
              <a:rPr lang="tr-TR" altLang="tr-TR" sz="28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rgbClr val="C0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iki karbon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ünitesinden sentez edilmekte olup içerdikleri karbon sayıları 2-26 arasında değişir. </a:t>
            </a:r>
          </a:p>
          <a:p>
            <a:pPr algn="l" rtl="0" fontAlgn="auto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Tek sayılı karbon atomu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içeren yağ asitlerine örnek olarak</a:t>
            </a:r>
            <a:r>
              <a:rPr lang="tr-TR" altLang="tr-TR" sz="28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margarik asit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(C</a:t>
            </a:r>
            <a:r>
              <a:rPr lang="tr-TR" altLang="tr-TR" sz="2800" baseline="-30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17:0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) ve </a:t>
            </a:r>
            <a:r>
              <a:rPr lang="tr-TR" altLang="tr-TR" sz="2800" dirty="0" err="1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margoleik</a:t>
            </a:r>
            <a:r>
              <a:rPr lang="tr-TR" altLang="tr-TR" sz="2800" dirty="0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asit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(C</a:t>
            </a:r>
            <a:r>
              <a:rPr lang="tr-TR" altLang="tr-TR" sz="2800" baseline="-30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17:1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) verilebilir. </a:t>
            </a:r>
          </a:p>
          <a:p>
            <a:pPr algn="l" rtl="0" fontAlgn="auto">
              <a:lnSpc>
                <a:spcPct val="15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endParaRPr lang="tr-TR" altLang="tr-TR" sz="2600" dirty="0">
              <a:solidFill>
                <a:schemeClr val="tx1">
                  <a:lumMod val="75000"/>
                  <a:lumOff val="25000"/>
                </a:schemeClr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endParaRPr lang="ar-SY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243" name="Title 1"/>
          <p:cNvSpPr>
            <a:spLocks noGrp="1"/>
          </p:cNvSpPr>
          <p:nvPr>
            <p:ph type="title"/>
          </p:nvPr>
        </p:nvSpPr>
        <p:spPr>
          <a:xfrm>
            <a:off x="677863" y="231775"/>
            <a:ext cx="8596312" cy="696913"/>
          </a:xfrm>
        </p:spPr>
        <p:txBody>
          <a:bodyPr/>
          <a:lstStyle/>
          <a:p>
            <a:pPr algn="just" rtl="0"/>
            <a:r>
              <a:rPr lang="tr-TR" altLang="tr-TR" b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Yağ Asitleri</a:t>
            </a:r>
            <a:endParaRPr lang="tr-TR" altLang="tr-TR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Content Placeholder 2"/>
          <p:cNvSpPr>
            <a:spLocks noGrp="1"/>
          </p:cNvSpPr>
          <p:nvPr>
            <p:ph idx="1"/>
          </p:nvPr>
        </p:nvSpPr>
        <p:spPr>
          <a:xfrm>
            <a:off x="677863" y="928688"/>
            <a:ext cx="9469437" cy="5561012"/>
          </a:xfrm>
        </p:spPr>
        <p:txBody>
          <a:bodyPr/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Organik asitler grubunda yer alan alifatik karboksilli asitler, pek çoğu gliserinle esterleşmiş halde yağlarda bulunduklarından </a:t>
            </a:r>
            <a:r>
              <a:rPr lang="tr-TR" altLang="tr-TR" sz="2800" i="1">
                <a:solidFill>
                  <a:srgbClr val="C0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yağ asitleri</a:t>
            </a:r>
            <a:r>
              <a:rPr lang="tr-TR" altLang="tr-TR" sz="2800">
                <a:solidFill>
                  <a:srgbClr val="C0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adını alırlar.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Alifatik terimi</a:t>
            </a:r>
            <a:r>
              <a:rPr lang="tr-TR" altLang="tr-TR" sz="2800">
                <a:ea typeface="Times New Roman" panose="02020603050405020304" pitchFamily="18" charset="0"/>
                <a:cs typeface="Sylfaen" panose="010A0502050306030303" pitchFamily="18" charset="0"/>
              </a:rPr>
              <a:t> (</a:t>
            </a:r>
            <a:r>
              <a:rPr lang="tr-TR" altLang="tr-TR" sz="280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Yunanca, aleiphatos</a:t>
            </a:r>
            <a:r>
              <a:rPr lang="tr-TR" altLang="tr-TR" sz="2800">
                <a:ea typeface="Times New Roman" panose="02020603050405020304" pitchFamily="18" charset="0"/>
                <a:cs typeface="Sylfaen" panose="010A0502050306030303" pitchFamily="18" charset="0"/>
              </a:rPr>
              <a:t>) </a:t>
            </a:r>
            <a:r>
              <a:rPr lang="tr-TR" altLang="tr-TR" sz="280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açık zincirli</a:t>
            </a:r>
            <a:r>
              <a:rPr lang="tr-TR" altLang="tr-TR" sz="2800"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>
                <a:solidFill>
                  <a:srgbClr val="7030A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aromatik olmayan</a:t>
            </a:r>
            <a:r>
              <a:rPr lang="tr-TR" altLang="tr-TR" sz="280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anlamındadır. </a:t>
            </a:r>
            <a:endParaRPr lang="en-US" altLang="tr-TR" sz="2800">
              <a:solidFill>
                <a:schemeClr val="tx1"/>
              </a:solidFill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Açık zincirli bileşiklerin çoğu ilk kez yağ asitlerinden elde edilmiştir.</a:t>
            </a:r>
          </a:p>
        </p:txBody>
      </p:sp>
      <p:sp>
        <p:nvSpPr>
          <p:cNvPr id="11267" name="Title 1"/>
          <p:cNvSpPr>
            <a:spLocks noGrp="1"/>
          </p:cNvSpPr>
          <p:nvPr>
            <p:ph type="title"/>
          </p:nvPr>
        </p:nvSpPr>
        <p:spPr>
          <a:xfrm>
            <a:off x="677863" y="231775"/>
            <a:ext cx="8596312" cy="696913"/>
          </a:xfrm>
        </p:spPr>
        <p:txBody>
          <a:bodyPr/>
          <a:lstStyle/>
          <a:p>
            <a:pPr algn="just" rtl="0"/>
            <a:r>
              <a:rPr lang="tr-TR" altLang="tr-TR" b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Yağ Asitleri</a:t>
            </a:r>
            <a:endParaRPr lang="tr-TR" altLang="tr-TR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5361</TotalTime>
  <Words>2543</Words>
  <Application>Microsoft Office PowerPoint</Application>
  <PresentationFormat>Widescreen</PresentationFormat>
  <Paragraphs>383</Paragraphs>
  <Slides>56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65" baseType="lpstr">
      <vt:lpstr>Arial</vt:lpstr>
      <vt:lpstr>Calibri</vt:lpstr>
      <vt:lpstr>Sylfaen</vt:lpstr>
      <vt:lpstr>Tahoma</vt:lpstr>
      <vt:lpstr>Times New Roman</vt:lpstr>
      <vt:lpstr>Trebuchet MS</vt:lpstr>
      <vt:lpstr>Wingdings 3</vt:lpstr>
      <vt:lpstr>Facet</vt:lpstr>
      <vt:lpstr>ISIS/Draw Sketch</vt:lpstr>
      <vt:lpstr>GDM 203 Gıda Kimyası I Lipidler 2</vt:lpstr>
      <vt:lpstr>Lipidler- Geçen Hafta</vt:lpstr>
      <vt:lpstr>Lipidler – Bu Hafta</vt:lpstr>
      <vt:lpstr>Lipidler</vt:lpstr>
      <vt:lpstr>Lipidler</vt:lpstr>
      <vt:lpstr>Yağ Asitleri</vt:lpstr>
      <vt:lpstr>Yağ Asitleri</vt:lpstr>
      <vt:lpstr>Yağ Asitleri</vt:lpstr>
      <vt:lpstr>Yağ Asitleri</vt:lpstr>
      <vt:lpstr>Yağ Asitleri</vt:lpstr>
      <vt:lpstr>Yağ Asitleri</vt:lpstr>
      <vt:lpstr>Yağ Asitleri</vt:lpstr>
      <vt:lpstr>Yağ Asitleri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Gıda Kimyası</dc:title>
  <dc:creator>farhan alfin</dc:creator>
  <cp:lastModifiedBy>Farhan Alfin</cp:lastModifiedBy>
  <cp:revision>753</cp:revision>
  <dcterms:created xsi:type="dcterms:W3CDTF">2015-08-26T18:55:07Z</dcterms:created>
  <dcterms:modified xsi:type="dcterms:W3CDTF">2016-10-25T10:19:44Z</dcterms:modified>
</cp:coreProperties>
</file>