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2" r:id="rId3"/>
    <p:sldId id="332" r:id="rId4"/>
    <p:sldId id="274" r:id="rId5"/>
    <p:sldId id="275" r:id="rId6"/>
    <p:sldId id="276" r:id="rId7"/>
    <p:sldId id="277" r:id="rId8"/>
    <p:sldId id="278" r:id="rId9"/>
    <p:sldId id="279" r:id="rId10"/>
    <p:sldId id="328" r:id="rId11"/>
    <p:sldId id="280" r:id="rId12"/>
    <p:sldId id="329" r:id="rId13"/>
    <p:sldId id="281" r:id="rId14"/>
    <p:sldId id="282" r:id="rId15"/>
    <p:sldId id="330" r:id="rId16"/>
    <p:sldId id="283" r:id="rId17"/>
    <p:sldId id="273" r:id="rId18"/>
    <p:sldId id="284" r:id="rId19"/>
    <p:sldId id="285" r:id="rId20"/>
    <p:sldId id="286" r:id="rId21"/>
    <p:sldId id="287" r:id="rId22"/>
    <p:sldId id="288" r:id="rId23"/>
    <p:sldId id="289" r:id="rId24"/>
    <p:sldId id="331" r:id="rId25"/>
    <p:sldId id="291" r:id="rId26"/>
    <p:sldId id="292" r:id="rId27"/>
    <p:sldId id="293" r:id="rId28"/>
    <p:sldId id="326" r:id="rId29"/>
    <p:sldId id="325" r:id="rId30"/>
    <p:sldId id="294" r:id="rId31"/>
    <p:sldId id="295" r:id="rId32"/>
    <p:sldId id="296" r:id="rId33"/>
    <p:sldId id="327" r:id="rId34"/>
  </p:sldIdLst>
  <p:sldSz cx="12192000" cy="6858000"/>
  <p:notesSz cx="6858000" cy="9144000"/>
  <p:defaultTextStyle>
    <a:defPPr>
      <a:defRPr lang="ar-SY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Tahoma" panose="020B060403050404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Tahoma" panose="020B060403050404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Tahoma" panose="020B060403050404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Tahoma" panose="020B060403050404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Tahoma" panose="020B060403050404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Tahoma" panose="020B060403050404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Tahoma" panose="020B060403050404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Tahoma" panose="020B060403050404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Tahoma" panose="020B0604030504040204" pitchFamily="34" charset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60" y="6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9BC9D4-0781-43B0-B69E-9913E782B37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0F5C9D45-6053-4668-AAFE-4F3EE46F76ED}">
      <dgm:prSet phldrT="[Metin]"/>
      <dgm:spPr>
        <a:solidFill>
          <a:schemeClr val="accent3"/>
        </a:solidFill>
      </dgm:spPr>
      <dgm:t>
        <a:bodyPr/>
        <a:lstStyle/>
        <a:p>
          <a:r>
            <a:rPr lang="en-US" b="1" i="0" u="none" baseline="0" dirty="0"/>
            <a:t>FİZİKSEL TEMİZLİK </a:t>
          </a:r>
          <a:endParaRPr lang="tr-TR" dirty="0"/>
        </a:p>
      </dgm:t>
    </dgm:pt>
    <dgm:pt modelId="{06132722-E6F6-4FFB-9644-815717076CC4}" type="parTrans" cxnId="{456E474B-7076-44DB-AECF-D7D6673C3728}">
      <dgm:prSet/>
      <dgm:spPr/>
      <dgm:t>
        <a:bodyPr/>
        <a:lstStyle/>
        <a:p>
          <a:endParaRPr lang="tr-TR"/>
        </a:p>
      </dgm:t>
    </dgm:pt>
    <dgm:pt modelId="{285CFE39-DA77-4BA3-AC5E-13A94EFADC2C}" type="sibTrans" cxnId="{456E474B-7076-44DB-AECF-D7D6673C3728}">
      <dgm:prSet/>
      <dgm:spPr/>
      <dgm:t>
        <a:bodyPr/>
        <a:lstStyle/>
        <a:p>
          <a:endParaRPr lang="tr-TR"/>
        </a:p>
      </dgm:t>
    </dgm:pt>
    <dgm:pt modelId="{D4879ED3-5083-4EF4-9EFD-3EC1DB3ACD42}">
      <dgm:prSet phldrT="[Metin]"/>
      <dgm:spPr/>
      <dgm:t>
        <a:bodyPr/>
        <a:lstStyle/>
        <a:p>
          <a:r>
            <a:rPr lang="tr-TR" b="0" i="0" u="none" baseline="0" dirty="0"/>
            <a:t>Çökeltmek 	</a:t>
          </a:r>
          <a:endParaRPr lang="tr-TR" dirty="0"/>
        </a:p>
      </dgm:t>
    </dgm:pt>
    <dgm:pt modelId="{491C8641-B2EE-4A76-A775-F7180A600135}" type="parTrans" cxnId="{459A34AB-44BA-4D3F-80C3-7077068E93F0}">
      <dgm:prSet/>
      <dgm:spPr/>
      <dgm:t>
        <a:bodyPr/>
        <a:lstStyle/>
        <a:p>
          <a:endParaRPr lang="tr-TR"/>
        </a:p>
      </dgm:t>
    </dgm:pt>
    <dgm:pt modelId="{6B798FC6-C59D-42FD-BE3B-6F5A21A35D28}" type="sibTrans" cxnId="{459A34AB-44BA-4D3F-80C3-7077068E93F0}">
      <dgm:prSet/>
      <dgm:spPr/>
      <dgm:t>
        <a:bodyPr/>
        <a:lstStyle/>
        <a:p>
          <a:endParaRPr lang="tr-TR"/>
        </a:p>
      </dgm:t>
    </dgm:pt>
    <dgm:pt modelId="{C87AA2F8-6DAC-43ED-9DD6-C82C3A7ED503}">
      <dgm:prSet phldrT="[Metin]"/>
      <dgm:spPr/>
      <dgm:t>
        <a:bodyPr/>
        <a:lstStyle/>
        <a:p>
          <a:r>
            <a:rPr lang="tr-TR" b="0" i="0" u="none" baseline="0" dirty="0"/>
            <a:t>Filtre etmek 	</a:t>
          </a:r>
          <a:endParaRPr lang="tr-TR" dirty="0"/>
        </a:p>
      </dgm:t>
    </dgm:pt>
    <dgm:pt modelId="{EFADBBBD-50B6-4E2C-87E7-39D1A8441DC1}" type="parTrans" cxnId="{633C07A4-B9DE-40D0-AA27-352E5BCA05A4}">
      <dgm:prSet/>
      <dgm:spPr/>
      <dgm:t>
        <a:bodyPr/>
        <a:lstStyle/>
        <a:p>
          <a:endParaRPr lang="tr-TR"/>
        </a:p>
      </dgm:t>
    </dgm:pt>
    <dgm:pt modelId="{A6C32F30-7632-4393-8B8E-95542D7EA8E6}" type="sibTrans" cxnId="{633C07A4-B9DE-40D0-AA27-352E5BCA05A4}">
      <dgm:prSet/>
      <dgm:spPr/>
      <dgm:t>
        <a:bodyPr/>
        <a:lstStyle/>
        <a:p>
          <a:endParaRPr lang="tr-TR"/>
        </a:p>
      </dgm:t>
    </dgm:pt>
    <dgm:pt modelId="{C2736A0B-F341-4424-9ECB-37433379F1A4}">
      <dgm:prSet phldrT="[Metin]"/>
      <dgm:spPr/>
      <dgm:t>
        <a:bodyPr/>
        <a:lstStyle/>
        <a:p>
          <a:r>
            <a:rPr lang="en-US" b="1" i="0" u="none" baseline="0" dirty="0"/>
            <a:t>KİMYASAL TEMİZLİK </a:t>
          </a:r>
          <a:endParaRPr lang="tr-TR" dirty="0"/>
        </a:p>
      </dgm:t>
    </dgm:pt>
    <dgm:pt modelId="{A6851D1A-6B99-49F4-A391-2AC204135535}" type="parTrans" cxnId="{6B333D6C-4094-4C6B-9E97-6CBA1A7E1AF8}">
      <dgm:prSet/>
      <dgm:spPr/>
      <dgm:t>
        <a:bodyPr/>
        <a:lstStyle/>
        <a:p>
          <a:endParaRPr lang="tr-TR"/>
        </a:p>
      </dgm:t>
    </dgm:pt>
    <dgm:pt modelId="{CE8AA60F-A759-40F3-BE33-A0FECB63D29F}" type="sibTrans" cxnId="{6B333D6C-4094-4C6B-9E97-6CBA1A7E1AF8}">
      <dgm:prSet/>
      <dgm:spPr/>
      <dgm:t>
        <a:bodyPr/>
        <a:lstStyle/>
        <a:p>
          <a:endParaRPr lang="tr-TR"/>
        </a:p>
      </dgm:t>
    </dgm:pt>
    <dgm:pt modelId="{0BAEFFD7-48EB-4263-B534-1226E1C0575D}">
      <dgm:prSet phldrT="[Metin]"/>
      <dgm:spPr/>
      <dgm:t>
        <a:bodyPr/>
        <a:lstStyle/>
        <a:p>
          <a:r>
            <a:rPr lang="tr-TR" b="0" i="0" u="none" baseline="0" dirty="0"/>
            <a:t>Sertliğin giderilmesi 	</a:t>
          </a:r>
          <a:endParaRPr lang="tr-TR" dirty="0"/>
        </a:p>
      </dgm:t>
    </dgm:pt>
    <dgm:pt modelId="{B0085A43-0122-4AAB-A20A-6007C02B28B0}" type="parTrans" cxnId="{7F8EADC3-AA4C-4E1F-9B93-E974AC363CEF}">
      <dgm:prSet/>
      <dgm:spPr/>
      <dgm:t>
        <a:bodyPr/>
        <a:lstStyle/>
        <a:p>
          <a:endParaRPr lang="tr-TR"/>
        </a:p>
      </dgm:t>
    </dgm:pt>
    <dgm:pt modelId="{97E37AD9-7578-4701-8012-0A69E242210B}" type="sibTrans" cxnId="{7F8EADC3-AA4C-4E1F-9B93-E974AC363CEF}">
      <dgm:prSet/>
      <dgm:spPr/>
      <dgm:t>
        <a:bodyPr/>
        <a:lstStyle/>
        <a:p>
          <a:endParaRPr lang="tr-TR"/>
        </a:p>
      </dgm:t>
    </dgm:pt>
    <dgm:pt modelId="{D689AD18-613E-4728-8A4E-D05219326DF1}">
      <dgm:prSet phldrT="[Metin]"/>
      <dgm:spPr/>
      <dgm:t>
        <a:bodyPr/>
        <a:lstStyle/>
        <a:p>
          <a:r>
            <a:rPr lang="tr-TR" b="0" i="0" u="none" baseline="0" dirty="0"/>
            <a:t>Asitliğin giderilmesi </a:t>
          </a:r>
          <a:endParaRPr lang="tr-TR" dirty="0"/>
        </a:p>
      </dgm:t>
    </dgm:pt>
    <dgm:pt modelId="{7E034417-5007-4CD1-8A31-BAFE0DF61A48}" type="parTrans" cxnId="{F011B549-6353-4F44-B2A6-50AD63C12835}">
      <dgm:prSet/>
      <dgm:spPr/>
      <dgm:t>
        <a:bodyPr/>
        <a:lstStyle/>
        <a:p>
          <a:endParaRPr lang="tr-TR"/>
        </a:p>
      </dgm:t>
    </dgm:pt>
    <dgm:pt modelId="{A3CB9E80-BFC2-4B41-9462-7B305B70E741}" type="sibTrans" cxnId="{F011B549-6353-4F44-B2A6-50AD63C12835}">
      <dgm:prSet/>
      <dgm:spPr/>
      <dgm:t>
        <a:bodyPr/>
        <a:lstStyle/>
        <a:p>
          <a:endParaRPr lang="tr-TR"/>
        </a:p>
      </dgm:t>
    </dgm:pt>
    <dgm:pt modelId="{50D35C0B-5F53-4980-AE3B-B32B47299D04}">
      <dgm:prSet phldrT="[Metin]"/>
      <dgm:spPr>
        <a:solidFill>
          <a:schemeClr val="accent5"/>
        </a:solidFill>
      </dgm:spPr>
      <dgm:t>
        <a:bodyPr/>
        <a:lstStyle/>
        <a:p>
          <a:r>
            <a:rPr lang="en-US" b="1" i="0" u="none" baseline="0" dirty="0"/>
            <a:t>BİYOLOJİK TEMİZLİK </a:t>
          </a:r>
          <a:endParaRPr lang="tr-TR" dirty="0"/>
        </a:p>
      </dgm:t>
    </dgm:pt>
    <dgm:pt modelId="{BA4A040D-D724-4DCC-B709-89B64EB8A5C8}" type="parTrans" cxnId="{EF21EFC7-444D-467A-AE57-BD35687FC72B}">
      <dgm:prSet/>
      <dgm:spPr/>
      <dgm:t>
        <a:bodyPr/>
        <a:lstStyle/>
        <a:p>
          <a:endParaRPr lang="tr-TR"/>
        </a:p>
      </dgm:t>
    </dgm:pt>
    <dgm:pt modelId="{E3198F98-2029-485E-B7FD-7F5A351E34AD}" type="sibTrans" cxnId="{EF21EFC7-444D-467A-AE57-BD35687FC72B}">
      <dgm:prSet/>
      <dgm:spPr/>
      <dgm:t>
        <a:bodyPr/>
        <a:lstStyle/>
        <a:p>
          <a:endParaRPr lang="tr-TR"/>
        </a:p>
      </dgm:t>
    </dgm:pt>
    <dgm:pt modelId="{A1CCA2BD-373A-478B-A48F-9106E42B8EC2}">
      <dgm:prSet phldrT="[Metin]"/>
      <dgm:spPr/>
      <dgm:t>
        <a:bodyPr/>
        <a:lstStyle/>
        <a:p>
          <a:r>
            <a:rPr lang="tr-TR" b="0" i="0" u="none" baseline="0" dirty="0"/>
            <a:t>Kaynatma </a:t>
          </a:r>
          <a:endParaRPr lang="tr-TR" dirty="0"/>
        </a:p>
      </dgm:t>
    </dgm:pt>
    <dgm:pt modelId="{6DC1B242-D742-470E-9A3D-985DB11CD643}" type="parTrans" cxnId="{B3554D24-BDAD-42B2-9B4A-45AFD978ED88}">
      <dgm:prSet/>
      <dgm:spPr/>
      <dgm:t>
        <a:bodyPr/>
        <a:lstStyle/>
        <a:p>
          <a:endParaRPr lang="tr-TR"/>
        </a:p>
      </dgm:t>
    </dgm:pt>
    <dgm:pt modelId="{1A8F9422-188B-4A03-B2B0-3B8580AD98E6}" type="sibTrans" cxnId="{B3554D24-BDAD-42B2-9B4A-45AFD978ED88}">
      <dgm:prSet/>
      <dgm:spPr/>
      <dgm:t>
        <a:bodyPr/>
        <a:lstStyle/>
        <a:p>
          <a:endParaRPr lang="tr-TR"/>
        </a:p>
      </dgm:t>
    </dgm:pt>
    <dgm:pt modelId="{F1A5C619-F762-4400-B9F8-660E3BB998AD}">
      <dgm:prSet phldrT="[Metin]"/>
      <dgm:spPr/>
      <dgm:t>
        <a:bodyPr/>
        <a:lstStyle/>
        <a:p>
          <a:r>
            <a:rPr lang="tr-TR" b="0" i="0" u="none" baseline="0" dirty="0"/>
            <a:t>Ozon ile dezenfekte </a:t>
          </a:r>
          <a:endParaRPr lang="tr-TR" dirty="0"/>
        </a:p>
      </dgm:t>
    </dgm:pt>
    <dgm:pt modelId="{AA1D625B-B286-456C-9334-0C798FC46414}" type="parTrans" cxnId="{EBEEF823-7485-4328-9963-C90D295F672D}">
      <dgm:prSet/>
      <dgm:spPr/>
      <dgm:t>
        <a:bodyPr/>
        <a:lstStyle/>
        <a:p>
          <a:endParaRPr lang="tr-TR"/>
        </a:p>
      </dgm:t>
    </dgm:pt>
    <dgm:pt modelId="{63C32858-4407-4A9E-84C6-675EBBAC5C41}" type="sibTrans" cxnId="{EBEEF823-7485-4328-9963-C90D295F672D}">
      <dgm:prSet/>
      <dgm:spPr/>
      <dgm:t>
        <a:bodyPr/>
        <a:lstStyle/>
        <a:p>
          <a:endParaRPr lang="tr-TR"/>
        </a:p>
      </dgm:t>
    </dgm:pt>
    <dgm:pt modelId="{CB7C66DE-A86A-4B46-9CEB-E42D19A74995}">
      <dgm:prSet phldrT="[Metin]"/>
      <dgm:spPr/>
      <dgm:t>
        <a:bodyPr/>
        <a:lstStyle/>
        <a:p>
          <a:endParaRPr lang="tr-TR" dirty="0"/>
        </a:p>
      </dgm:t>
    </dgm:pt>
    <dgm:pt modelId="{B691F755-053C-42F0-80FD-1EE53FC4CD98}" type="parTrans" cxnId="{AE8225DC-2EFC-488C-86D2-6C52B9920AB8}">
      <dgm:prSet/>
      <dgm:spPr/>
      <dgm:t>
        <a:bodyPr/>
        <a:lstStyle/>
        <a:p>
          <a:endParaRPr lang="tr-TR"/>
        </a:p>
      </dgm:t>
    </dgm:pt>
    <dgm:pt modelId="{4B348B93-72C5-4652-95A6-8E0CCCEF3BD0}" type="sibTrans" cxnId="{AE8225DC-2EFC-488C-86D2-6C52B9920AB8}">
      <dgm:prSet/>
      <dgm:spPr/>
      <dgm:t>
        <a:bodyPr/>
        <a:lstStyle/>
        <a:p>
          <a:endParaRPr lang="tr-TR"/>
        </a:p>
      </dgm:t>
    </dgm:pt>
    <dgm:pt modelId="{47CF1A98-FD23-47E4-8DC2-91D29C988DA6}">
      <dgm:prSet phldrT="[Metin]"/>
      <dgm:spPr/>
      <dgm:t>
        <a:bodyPr/>
        <a:lstStyle/>
        <a:p>
          <a:r>
            <a:rPr lang="tr-TR" b="0" i="0" u="none" baseline="0" dirty="0"/>
            <a:t>Gazın giderilmesi</a:t>
          </a:r>
          <a:endParaRPr lang="tr-TR" dirty="0"/>
        </a:p>
      </dgm:t>
    </dgm:pt>
    <dgm:pt modelId="{82CF2C4B-FAFE-4BAD-9C22-898A13B39EF7}" type="parTrans" cxnId="{CA01DB76-C693-4A09-BE7B-3B758E3998F0}">
      <dgm:prSet/>
      <dgm:spPr/>
      <dgm:t>
        <a:bodyPr/>
        <a:lstStyle/>
        <a:p>
          <a:endParaRPr lang="tr-TR"/>
        </a:p>
      </dgm:t>
    </dgm:pt>
    <dgm:pt modelId="{4BF2836F-AE48-44F9-97B1-0BAF3744A301}" type="sibTrans" cxnId="{CA01DB76-C693-4A09-BE7B-3B758E3998F0}">
      <dgm:prSet/>
      <dgm:spPr/>
      <dgm:t>
        <a:bodyPr/>
        <a:lstStyle/>
        <a:p>
          <a:endParaRPr lang="tr-TR"/>
        </a:p>
      </dgm:t>
    </dgm:pt>
    <dgm:pt modelId="{9465F696-5385-42CF-A787-D7DCB96CA36F}">
      <dgm:prSet phldrT="[Metin]"/>
      <dgm:spPr/>
      <dgm:t>
        <a:bodyPr/>
        <a:lstStyle/>
        <a:p>
          <a:r>
            <a:rPr lang="tr-TR" b="0" i="0" u="none" baseline="0" dirty="0"/>
            <a:t>Demirin giderilmesi</a:t>
          </a:r>
          <a:endParaRPr lang="tr-TR" dirty="0"/>
        </a:p>
      </dgm:t>
    </dgm:pt>
    <dgm:pt modelId="{DC1FDDE1-FBB6-4AE5-BA9D-B32F59EA1F0B}" type="parTrans" cxnId="{59086B39-37EA-4A74-9508-3B2205BD855D}">
      <dgm:prSet/>
      <dgm:spPr/>
      <dgm:t>
        <a:bodyPr/>
        <a:lstStyle/>
        <a:p>
          <a:endParaRPr lang="tr-TR"/>
        </a:p>
      </dgm:t>
    </dgm:pt>
    <dgm:pt modelId="{CD4D48D2-277A-49A7-88BB-416B24A8790E}" type="sibTrans" cxnId="{59086B39-37EA-4A74-9508-3B2205BD855D}">
      <dgm:prSet/>
      <dgm:spPr/>
      <dgm:t>
        <a:bodyPr/>
        <a:lstStyle/>
        <a:p>
          <a:endParaRPr lang="tr-TR"/>
        </a:p>
      </dgm:t>
    </dgm:pt>
    <dgm:pt modelId="{8E2C3C02-7F6F-4262-9339-DB3EB0A68193}">
      <dgm:prSet phldrT="[Metin]"/>
      <dgm:spPr/>
      <dgm:t>
        <a:bodyPr/>
        <a:lstStyle/>
        <a:p>
          <a:r>
            <a:rPr lang="tr-TR" b="0" i="0" u="none" baseline="0" dirty="0"/>
            <a:t>Manganezin giderilmesi 	</a:t>
          </a:r>
          <a:endParaRPr lang="tr-TR" dirty="0"/>
        </a:p>
      </dgm:t>
    </dgm:pt>
    <dgm:pt modelId="{3D9822D3-47BB-4D63-87E0-2A783D01C4C7}" type="parTrans" cxnId="{16CB1AB2-E814-4D62-9431-C5E83BFCAC3F}">
      <dgm:prSet/>
      <dgm:spPr/>
      <dgm:t>
        <a:bodyPr/>
        <a:lstStyle/>
        <a:p>
          <a:endParaRPr lang="tr-TR"/>
        </a:p>
      </dgm:t>
    </dgm:pt>
    <dgm:pt modelId="{EF3A2C44-DA89-4667-AAAE-37D5D6FDE031}" type="sibTrans" cxnId="{16CB1AB2-E814-4D62-9431-C5E83BFCAC3F}">
      <dgm:prSet/>
      <dgm:spPr/>
      <dgm:t>
        <a:bodyPr/>
        <a:lstStyle/>
        <a:p>
          <a:endParaRPr lang="tr-TR"/>
        </a:p>
      </dgm:t>
    </dgm:pt>
    <dgm:pt modelId="{A05F901C-E8DF-468F-B3F3-3B5986ACC538}">
      <dgm:prSet phldrT="[Metin]"/>
      <dgm:spPr/>
      <dgm:t>
        <a:bodyPr/>
        <a:lstStyle/>
        <a:p>
          <a:r>
            <a:rPr lang="tr-TR" b="0" i="0" u="none" baseline="0" dirty="0"/>
            <a:t>UV ile dezenfekte</a:t>
          </a:r>
          <a:endParaRPr lang="tr-TR" dirty="0"/>
        </a:p>
      </dgm:t>
    </dgm:pt>
    <dgm:pt modelId="{E322CC86-9CA2-4D8A-AE81-CF59F3F29F37}" type="parTrans" cxnId="{E378DB59-E590-4D3D-A0FF-B14091250D93}">
      <dgm:prSet/>
      <dgm:spPr/>
      <dgm:t>
        <a:bodyPr/>
        <a:lstStyle/>
        <a:p>
          <a:endParaRPr lang="tr-TR"/>
        </a:p>
      </dgm:t>
    </dgm:pt>
    <dgm:pt modelId="{A396EEB7-E60B-42A0-AF08-A17F92F5BC78}" type="sibTrans" cxnId="{E378DB59-E590-4D3D-A0FF-B14091250D93}">
      <dgm:prSet/>
      <dgm:spPr/>
      <dgm:t>
        <a:bodyPr/>
        <a:lstStyle/>
        <a:p>
          <a:endParaRPr lang="tr-TR"/>
        </a:p>
      </dgm:t>
    </dgm:pt>
    <dgm:pt modelId="{6DA646D7-58FC-47D3-B3C1-DA906DBEC5C1}">
      <dgm:prSet phldrT="[Metin]"/>
      <dgm:spPr/>
      <dgm:t>
        <a:bodyPr/>
        <a:lstStyle/>
        <a:p>
          <a:r>
            <a:rPr lang="tr-TR" b="0" i="0" u="none" baseline="0" dirty="0"/>
            <a:t>Klorlama 	</a:t>
          </a:r>
          <a:endParaRPr lang="tr-TR" dirty="0"/>
        </a:p>
      </dgm:t>
    </dgm:pt>
    <dgm:pt modelId="{88378066-5950-462C-9B5E-56CBA5F0B827}" type="parTrans" cxnId="{6D73D272-43BC-4648-A15A-89938C9EBB16}">
      <dgm:prSet/>
      <dgm:spPr/>
      <dgm:t>
        <a:bodyPr/>
        <a:lstStyle/>
        <a:p>
          <a:endParaRPr lang="tr-TR"/>
        </a:p>
      </dgm:t>
    </dgm:pt>
    <dgm:pt modelId="{606C90A2-152A-4E3D-9A21-6D73C8E4598C}" type="sibTrans" cxnId="{6D73D272-43BC-4648-A15A-89938C9EBB16}">
      <dgm:prSet/>
      <dgm:spPr/>
      <dgm:t>
        <a:bodyPr/>
        <a:lstStyle/>
        <a:p>
          <a:endParaRPr lang="tr-TR"/>
        </a:p>
      </dgm:t>
    </dgm:pt>
    <dgm:pt modelId="{A0B91F2F-5233-49EC-8ACA-9EC70CCB1C61}">
      <dgm:prSet phldrT="[Metin]"/>
      <dgm:spPr/>
      <dgm:t>
        <a:bodyPr/>
        <a:lstStyle/>
        <a:p>
          <a:r>
            <a:rPr lang="tr-TR" b="0" i="0" u="none" baseline="0" dirty="0"/>
            <a:t>Özel filtreleme 	</a:t>
          </a:r>
          <a:endParaRPr lang="tr-TR" dirty="0"/>
        </a:p>
      </dgm:t>
    </dgm:pt>
    <dgm:pt modelId="{E4DCB5BB-BC63-4436-B580-7C0DEF0A6BC7}" type="parTrans" cxnId="{0982C06F-B75F-497F-8EE9-3F31EA683778}">
      <dgm:prSet/>
      <dgm:spPr/>
      <dgm:t>
        <a:bodyPr/>
        <a:lstStyle/>
        <a:p>
          <a:endParaRPr lang="tr-TR"/>
        </a:p>
      </dgm:t>
    </dgm:pt>
    <dgm:pt modelId="{64C9A391-7092-4829-9A79-CBA9116EF457}" type="sibTrans" cxnId="{0982C06F-B75F-497F-8EE9-3F31EA683778}">
      <dgm:prSet/>
      <dgm:spPr/>
      <dgm:t>
        <a:bodyPr/>
        <a:lstStyle/>
        <a:p>
          <a:endParaRPr lang="tr-TR"/>
        </a:p>
      </dgm:t>
    </dgm:pt>
    <dgm:pt modelId="{454E60CE-732F-4F19-8692-A104C1A827A9}" type="pres">
      <dgm:prSet presAssocID="{289BC9D4-0781-43B0-B69E-9913E782B376}" presName="Name0" presStyleCnt="0">
        <dgm:presLayoutVars>
          <dgm:dir/>
          <dgm:animLvl val="lvl"/>
          <dgm:resizeHandles val="exact"/>
        </dgm:presLayoutVars>
      </dgm:prSet>
      <dgm:spPr/>
    </dgm:pt>
    <dgm:pt modelId="{DCDC9EE6-A6D3-489A-AFFD-082CA5A4DB4F}" type="pres">
      <dgm:prSet presAssocID="{0F5C9D45-6053-4668-AAFE-4F3EE46F76ED}" presName="composite" presStyleCnt="0"/>
      <dgm:spPr/>
    </dgm:pt>
    <dgm:pt modelId="{642EFEA5-CE76-4DEC-91C9-56CDC98B63AE}" type="pres">
      <dgm:prSet presAssocID="{0F5C9D45-6053-4668-AAFE-4F3EE46F76ED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75CD7FBD-EA12-4E9A-827A-D522473F8AAF}" type="pres">
      <dgm:prSet presAssocID="{0F5C9D45-6053-4668-AAFE-4F3EE46F76ED}" presName="desTx" presStyleLbl="alignAccFollowNode1" presStyleIdx="0" presStyleCnt="3">
        <dgm:presLayoutVars>
          <dgm:bulletEnabled val="1"/>
        </dgm:presLayoutVars>
      </dgm:prSet>
      <dgm:spPr/>
    </dgm:pt>
    <dgm:pt modelId="{D665E313-FED4-48D5-9E90-6C964E3FCEA3}" type="pres">
      <dgm:prSet presAssocID="{285CFE39-DA77-4BA3-AC5E-13A94EFADC2C}" presName="space" presStyleCnt="0"/>
      <dgm:spPr/>
    </dgm:pt>
    <dgm:pt modelId="{A94B68A7-1C48-45F1-A22C-9D6455F5DADF}" type="pres">
      <dgm:prSet presAssocID="{C2736A0B-F341-4424-9ECB-37433379F1A4}" presName="composite" presStyleCnt="0"/>
      <dgm:spPr/>
    </dgm:pt>
    <dgm:pt modelId="{59BACEC7-4024-4026-A10C-0465CA49FA99}" type="pres">
      <dgm:prSet presAssocID="{C2736A0B-F341-4424-9ECB-37433379F1A4}" presName="parTx" presStyleLbl="alignNode1" presStyleIdx="1" presStyleCnt="3" custScaleX="139406">
        <dgm:presLayoutVars>
          <dgm:chMax val="0"/>
          <dgm:chPref val="0"/>
          <dgm:bulletEnabled val="1"/>
        </dgm:presLayoutVars>
      </dgm:prSet>
      <dgm:spPr/>
    </dgm:pt>
    <dgm:pt modelId="{7E88B833-A41E-41CD-8971-789C881643AE}" type="pres">
      <dgm:prSet presAssocID="{C2736A0B-F341-4424-9ECB-37433379F1A4}" presName="desTx" presStyleLbl="alignAccFollowNode1" presStyleIdx="1" presStyleCnt="3" custScaleX="138706">
        <dgm:presLayoutVars>
          <dgm:bulletEnabled val="1"/>
        </dgm:presLayoutVars>
      </dgm:prSet>
      <dgm:spPr/>
    </dgm:pt>
    <dgm:pt modelId="{B5C86D4D-7F66-4CBA-89DB-0AB2947CBACB}" type="pres">
      <dgm:prSet presAssocID="{CE8AA60F-A759-40F3-BE33-A0FECB63D29F}" presName="space" presStyleCnt="0"/>
      <dgm:spPr/>
    </dgm:pt>
    <dgm:pt modelId="{CF0660C9-B5FD-4178-BF82-D4B39B6296E1}" type="pres">
      <dgm:prSet presAssocID="{50D35C0B-5F53-4980-AE3B-B32B47299D04}" presName="composite" presStyleCnt="0"/>
      <dgm:spPr/>
    </dgm:pt>
    <dgm:pt modelId="{903956AF-9740-48D2-BFE4-5736DE9D1616}" type="pres">
      <dgm:prSet presAssocID="{50D35C0B-5F53-4980-AE3B-B32B47299D04}" presName="parTx" presStyleLbl="alignNode1" presStyleIdx="2" presStyleCnt="3" custScaleX="115855">
        <dgm:presLayoutVars>
          <dgm:chMax val="0"/>
          <dgm:chPref val="0"/>
          <dgm:bulletEnabled val="1"/>
        </dgm:presLayoutVars>
      </dgm:prSet>
      <dgm:spPr/>
    </dgm:pt>
    <dgm:pt modelId="{6D8BA6FE-B1A5-4A12-8F3C-D1D4CE3F63F4}" type="pres">
      <dgm:prSet presAssocID="{50D35C0B-5F53-4980-AE3B-B32B47299D04}" presName="desTx" presStyleLbl="alignAccFollowNode1" presStyleIdx="2" presStyleCnt="3" custScaleX="116442">
        <dgm:presLayoutVars>
          <dgm:bulletEnabled val="1"/>
        </dgm:presLayoutVars>
      </dgm:prSet>
      <dgm:spPr/>
    </dgm:pt>
  </dgm:ptLst>
  <dgm:cxnLst>
    <dgm:cxn modelId="{15036AEF-C04E-44BF-AFE1-059DFA598E56}" type="presOf" srcId="{9465F696-5385-42CF-A787-D7DCB96CA36F}" destId="{7E88B833-A41E-41CD-8971-789C881643AE}" srcOrd="0" destOrd="3" presId="urn:microsoft.com/office/officeart/2005/8/layout/hList1"/>
    <dgm:cxn modelId="{459A34AB-44BA-4D3F-80C3-7077068E93F0}" srcId="{0F5C9D45-6053-4668-AAFE-4F3EE46F76ED}" destId="{D4879ED3-5083-4EF4-9EFD-3EC1DB3ACD42}" srcOrd="0" destOrd="0" parTransId="{491C8641-B2EE-4A76-A775-F7180A600135}" sibTransId="{6B798FC6-C59D-42FD-BE3B-6F5A21A35D28}"/>
    <dgm:cxn modelId="{0982C06F-B75F-497F-8EE9-3F31EA683778}" srcId="{50D35C0B-5F53-4980-AE3B-B32B47299D04}" destId="{A0B91F2F-5233-49EC-8ACA-9EC70CCB1C61}" srcOrd="4" destOrd="0" parTransId="{E4DCB5BB-BC63-4436-B580-7C0DEF0A6BC7}" sibTransId="{64C9A391-7092-4829-9A79-CBA9116EF457}"/>
    <dgm:cxn modelId="{7F8EADC3-AA4C-4E1F-9B93-E974AC363CEF}" srcId="{C2736A0B-F341-4424-9ECB-37433379F1A4}" destId="{0BAEFFD7-48EB-4263-B534-1226E1C0575D}" srcOrd="0" destOrd="0" parTransId="{B0085A43-0122-4AAB-A20A-6007C02B28B0}" sibTransId="{97E37AD9-7578-4701-8012-0A69E242210B}"/>
    <dgm:cxn modelId="{CA01DB76-C693-4A09-BE7B-3B758E3998F0}" srcId="{C2736A0B-F341-4424-9ECB-37433379F1A4}" destId="{47CF1A98-FD23-47E4-8DC2-91D29C988DA6}" srcOrd="2" destOrd="0" parTransId="{82CF2C4B-FAFE-4BAD-9C22-898A13B39EF7}" sibTransId="{4BF2836F-AE48-44F9-97B1-0BAF3744A301}"/>
    <dgm:cxn modelId="{A2638890-049E-4AB5-A7E5-7ADB476BFA70}" type="presOf" srcId="{CB7C66DE-A86A-4B46-9CEB-E42D19A74995}" destId="{7E88B833-A41E-41CD-8971-789C881643AE}" srcOrd="0" destOrd="5" presId="urn:microsoft.com/office/officeart/2005/8/layout/hList1"/>
    <dgm:cxn modelId="{AE8225DC-2EFC-488C-86D2-6C52B9920AB8}" srcId="{C2736A0B-F341-4424-9ECB-37433379F1A4}" destId="{CB7C66DE-A86A-4B46-9CEB-E42D19A74995}" srcOrd="5" destOrd="0" parTransId="{B691F755-053C-42F0-80FD-1EE53FC4CD98}" sibTransId="{4B348B93-72C5-4652-95A6-8E0CCCEF3BD0}"/>
    <dgm:cxn modelId="{EF21EFC7-444D-467A-AE57-BD35687FC72B}" srcId="{289BC9D4-0781-43B0-B69E-9913E782B376}" destId="{50D35C0B-5F53-4980-AE3B-B32B47299D04}" srcOrd="2" destOrd="0" parTransId="{BA4A040D-D724-4DCC-B709-89B64EB8A5C8}" sibTransId="{E3198F98-2029-485E-B7FD-7F5A351E34AD}"/>
    <dgm:cxn modelId="{FC8A9280-F17C-4A5C-B28E-8372FBC8EDA6}" type="presOf" srcId="{F1A5C619-F762-4400-B9F8-660E3BB998AD}" destId="{6D8BA6FE-B1A5-4A12-8F3C-D1D4CE3F63F4}" srcOrd="0" destOrd="2" presId="urn:microsoft.com/office/officeart/2005/8/layout/hList1"/>
    <dgm:cxn modelId="{1F3C9DC9-8AD9-4E99-9342-95DEDF93A828}" type="presOf" srcId="{8E2C3C02-7F6F-4262-9339-DB3EB0A68193}" destId="{7E88B833-A41E-41CD-8971-789C881643AE}" srcOrd="0" destOrd="4" presId="urn:microsoft.com/office/officeart/2005/8/layout/hList1"/>
    <dgm:cxn modelId="{F011B549-6353-4F44-B2A6-50AD63C12835}" srcId="{C2736A0B-F341-4424-9ECB-37433379F1A4}" destId="{D689AD18-613E-4728-8A4E-D05219326DF1}" srcOrd="1" destOrd="0" parTransId="{7E034417-5007-4CD1-8A31-BAFE0DF61A48}" sibTransId="{A3CB9E80-BFC2-4B41-9462-7B305B70E741}"/>
    <dgm:cxn modelId="{9170D8D0-AAA0-42DF-B50E-765DD3FCDB03}" type="presOf" srcId="{A05F901C-E8DF-468F-B3F3-3B5986ACC538}" destId="{6D8BA6FE-B1A5-4A12-8F3C-D1D4CE3F63F4}" srcOrd="0" destOrd="1" presId="urn:microsoft.com/office/officeart/2005/8/layout/hList1"/>
    <dgm:cxn modelId="{A46812D4-395B-4786-99E9-01F10CF5FFCC}" type="presOf" srcId="{0BAEFFD7-48EB-4263-B534-1226E1C0575D}" destId="{7E88B833-A41E-41CD-8971-789C881643AE}" srcOrd="0" destOrd="0" presId="urn:microsoft.com/office/officeart/2005/8/layout/hList1"/>
    <dgm:cxn modelId="{6D73D272-43BC-4648-A15A-89938C9EBB16}" srcId="{50D35C0B-5F53-4980-AE3B-B32B47299D04}" destId="{6DA646D7-58FC-47D3-B3C1-DA906DBEC5C1}" srcOrd="3" destOrd="0" parTransId="{88378066-5950-462C-9B5E-56CBA5F0B827}" sibTransId="{606C90A2-152A-4E3D-9A21-6D73C8E4598C}"/>
    <dgm:cxn modelId="{B34A95A0-715D-4F7F-B1AF-71B535F2B4A1}" type="presOf" srcId="{C87AA2F8-6DAC-43ED-9DD6-C82C3A7ED503}" destId="{75CD7FBD-EA12-4E9A-827A-D522473F8AAF}" srcOrd="0" destOrd="1" presId="urn:microsoft.com/office/officeart/2005/8/layout/hList1"/>
    <dgm:cxn modelId="{32F50F1C-E987-4832-A0BD-A19EB6FEBCCF}" type="presOf" srcId="{D4879ED3-5083-4EF4-9EFD-3EC1DB3ACD42}" destId="{75CD7FBD-EA12-4E9A-827A-D522473F8AAF}" srcOrd="0" destOrd="0" presId="urn:microsoft.com/office/officeart/2005/8/layout/hList1"/>
    <dgm:cxn modelId="{E3C5DBC6-C838-49F4-9BD5-2F82BE218451}" type="presOf" srcId="{A0B91F2F-5233-49EC-8ACA-9EC70CCB1C61}" destId="{6D8BA6FE-B1A5-4A12-8F3C-D1D4CE3F63F4}" srcOrd="0" destOrd="4" presId="urn:microsoft.com/office/officeart/2005/8/layout/hList1"/>
    <dgm:cxn modelId="{6B333D6C-4094-4C6B-9E97-6CBA1A7E1AF8}" srcId="{289BC9D4-0781-43B0-B69E-9913E782B376}" destId="{C2736A0B-F341-4424-9ECB-37433379F1A4}" srcOrd="1" destOrd="0" parTransId="{A6851D1A-6B99-49F4-A391-2AC204135535}" sibTransId="{CE8AA60F-A759-40F3-BE33-A0FECB63D29F}"/>
    <dgm:cxn modelId="{59086B39-37EA-4A74-9508-3B2205BD855D}" srcId="{C2736A0B-F341-4424-9ECB-37433379F1A4}" destId="{9465F696-5385-42CF-A787-D7DCB96CA36F}" srcOrd="3" destOrd="0" parTransId="{DC1FDDE1-FBB6-4AE5-BA9D-B32F59EA1F0B}" sibTransId="{CD4D48D2-277A-49A7-88BB-416B24A8790E}"/>
    <dgm:cxn modelId="{0D1ED75E-6C7C-42BA-BF5A-C2392ADC4DDB}" type="presOf" srcId="{D689AD18-613E-4728-8A4E-D05219326DF1}" destId="{7E88B833-A41E-41CD-8971-789C881643AE}" srcOrd="0" destOrd="1" presId="urn:microsoft.com/office/officeart/2005/8/layout/hList1"/>
    <dgm:cxn modelId="{99EBF46F-49A9-43C0-83B0-C1291C2A6EA3}" type="presOf" srcId="{289BC9D4-0781-43B0-B69E-9913E782B376}" destId="{454E60CE-732F-4F19-8692-A104C1A827A9}" srcOrd="0" destOrd="0" presId="urn:microsoft.com/office/officeart/2005/8/layout/hList1"/>
    <dgm:cxn modelId="{633C07A4-B9DE-40D0-AA27-352E5BCA05A4}" srcId="{0F5C9D45-6053-4668-AAFE-4F3EE46F76ED}" destId="{C87AA2F8-6DAC-43ED-9DD6-C82C3A7ED503}" srcOrd="1" destOrd="0" parTransId="{EFADBBBD-50B6-4E2C-87E7-39D1A8441DC1}" sibTransId="{A6C32F30-7632-4393-8B8E-95542D7EA8E6}"/>
    <dgm:cxn modelId="{EBEEF823-7485-4328-9963-C90D295F672D}" srcId="{50D35C0B-5F53-4980-AE3B-B32B47299D04}" destId="{F1A5C619-F762-4400-B9F8-660E3BB998AD}" srcOrd="2" destOrd="0" parTransId="{AA1D625B-B286-456C-9334-0C798FC46414}" sibTransId="{63C32858-4407-4A9E-84C6-675EBBAC5C41}"/>
    <dgm:cxn modelId="{16CB1AB2-E814-4D62-9431-C5E83BFCAC3F}" srcId="{C2736A0B-F341-4424-9ECB-37433379F1A4}" destId="{8E2C3C02-7F6F-4262-9339-DB3EB0A68193}" srcOrd="4" destOrd="0" parTransId="{3D9822D3-47BB-4D63-87E0-2A783D01C4C7}" sibTransId="{EF3A2C44-DA89-4667-AAAE-37D5D6FDE031}"/>
    <dgm:cxn modelId="{17EA604C-BD8A-43D6-AFA1-9373A56F19E5}" type="presOf" srcId="{50D35C0B-5F53-4980-AE3B-B32B47299D04}" destId="{903956AF-9740-48D2-BFE4-5736DE9D1616}" srcOrd="0" destOrd="0" presId="urn:microsoft.com/office/officeart/2005/8/layout/hList1"/>
    <dgm:cxn modelId="{5AE1AFCC-D181-44CD-8397-94CA4ECDFF25}" type="presOf" srcId="{47CF1A98-FD23-47E4-8DC2-91D29C988DA6}" destId="{7E88B833-A41E-41CD-8971-789C881643AE}" srcOrd="0" destOrd="2" presId="urn:microsoft.com/office/officeart/2005/8/layout/hList1"/>
    <dgm:cxn modelId="{09227D5B-5AAF-4B93-8A6A-A640B27221C0}" type="presOf" srcId="{6DA646D7-58FC-47D3-B3C1-DA906DBEC5C1}" destId="{6D8BA6FE-B1A5-4A12-8F3C-D1D4CE3F63F4}" srcOrd="0" destOrd="3" presId="urn:microsoft.com/office/officeart/2005/8/layout/hList1"/>
    <dgm:cxn modelId="{E378DB59-E590-4D3D-A0FF-B14091250D93}" srcId="{50D35C0B-5F53-4980-AE3B-B32B47299D04}" destId="{A05F901C-E8DF-468F-B3F3-3B5986ACC538}" srcOrd="1" destOrd="0" parTransId="{E322CC86-9CA2-4D8A-AE81-CF59F3F29F37}" sibTransId="{A396EEB7-E60B-42A0-AF08-A17F92F5BC78}"/>
    <dgm:cxn modelId="{456E474B-7076-44DB-AECF-D7D6673C3728}" srcId="{289BC9D4-0781-43B0-B69E-9913E782B376}" destId="{0F5C9D45-6053-4668-AAFE-4F3EE46F76ED}" srcOrd="0" destOrd="0" parTransId="{06132722-E6F6-4FFB-9644-815717076CC4}" sibTransId="{285CFE39-DA77-4BA3-AC5E-13A94EFADC2C}"/>
    <dgm:cxn modelId="{B3554D24-BDAD-42B2-9B4A-45AFD978ED88}" srcId="{50D35C0B-5F53-4980-AE3B-B32B47299D04}" destId="{A1CCA2BD-373A-478B-A48F-9106E42B8EC2}" srcOrd="0" destOrd="0" parTransId="{6DC1B242-D742-470E-9A3D-985DB11CD643}" sibTransId="{1A8F9422-188B-4A03-B2B0-3B8580AD98E6}"/>
    <dgm:cxn modelId="{2B0AFA72-02FC-4597-9B69-7E3C85483B87}" type="presOf" srcId="{0F5C9D45-6053-4668-AAFE-4F3EE46F76ED}" destId="{642EFEA5-CE76-4DEC-91C9-56CDC98B63AE}" srcOrd="0" destOrd="0" presId="urn:microsoft.com/office/officeart/2005/8/layout/hList1"/>
    <dgm:cxn modelId="{110B4D48-E5CB-4016-A5DD-7E2D293361EC}" type="presOf" srcId="{C2736A0B-F341-4424-9ECB-37433379F1A4}" destId="{59BACEC7-4024-4026-A10C-0465CA49FA99}" srcOrd="0" destOrd="0" presId="urn:microsoft.com/office/officeart/2005/8/layout/hList1"/>
    <dgm:cxn modelId="{98E934D7-F513-4C78-BC4A-D0DAF1A39BCD}" type="presOf" srcId="{A1CCA2BD-373A-478B-A48F-9106E42B8EC2}" destId="{6D8BA6FE-B1A5-4A12-8F3C-D1D4CE3F63F4}" srcOrd="0" destOrd="0" presId="urn:microsoft.com/office/officeart/2005/8/layout/hList1"/>
    <dgm:cxn modelId="{99978AE2-8E4D-4911-A224-37ACDA40D718}" type="presParOf" srcId="{454E60CE-732F-4F19-8692-A104C1A827A9}" destId="{DCDC9EE6-A6D3-489A-AFFD-082CA5A4DB4F}" srcOrd="0" destOrd="0" presId="urn:microsoft.com/office/officeart/2005/8/layout/hList1"/>
    <dgm:cxn modelId="{1CB5113B-F711-4DF3-9AF6-F15985F72340}" type="presParOf" srcId="{DCDC9EE6-A6D3-489A-AFFD-082CA5A4DB4F}" destId="{642EFEA5-CE76-4DEC-91C9-56CDC98B63AE}" srcOrd="0" destOrd="0" presId="urn:microsoft.com/office/officeart/2005/8/layout/hList1"/>
    <dgm:cxn modelId="{5ED0D659-CC4A-420F-9007-BF5DB5D7F56D}" type="presParOf" srcId="{DCDC9EE6-A6D3-489A-AFFD-082CA5A4DB4F}" destId="{75CD7FBD-EA12-4E9A-827A-D522473F8AAF}" srcOrd="1" destOrd="0" presId="urn:microsoft.com/office/officeart/2005/8/layout/hList1"/>
    <dgm:cxn modelId="{4D5F1BE2-EFEC-4FD8-9A49-043AC1516E3D}" type="presParOf" srcId="{454E60CE-732F-4F19-8692-A104C1A827A9}" destId="{D665E313-FED4-48D5-9E90-6C964E3FCEA3}" srcOrd="1" destOrd="0" presId="urn:microsoft.com/office/officeart/2005/8/layout/hList1"/>
    <dgm:cxn modelId="{412D3969-B104-403D-90AA-2F7523C0A0C0}" type="presParOf" srcId="{454E60CE-732F-4F19-8692-A104C1A827A9}" destId="{A94B68A7-1C48-45F1-A22C-9D6455F5DADF}" srcOrd="2" destOrd="0" presId="urn:microsoft.com/office/officeart/2005/8/layout/hList1"/>
    <dgm:cxn modelId="{C8DC5B1D-57EF-44F7-A52D-FFFE58460F46}" type="presParOf" srcId="{A94B68A7-1C48-45F1-A22C-9D6455F5DADF}" destId="{59BACEC7-4024-4026-A10C-0465CA49FA99}" srcOrd="0" destOrd="0" presId="urn:microsoft.com/office/officeart/2005/8/layout/hList1"/>
    <dgm:cxn modelId="{DAB6A713-9BF9-4E12-9A08-5A21D3341C9D}" type="presParOf" srcId="{A94B68A7-1C48-45F1-A22C-9D6455F5DADF}" destId="{7E88B833-A41E-41CD-8971-789C881643AE}" srcOrd="1" destOrd="0" presId="urn:microsoft.com/office/officeart/2005/8/layout/hList1"/>
    <dgm:cxn modelId="{1674DA6A-E088-426E-AB27-4835B7095715}" type="presParOf" srcId="{454E60CE-732F-4F19-8692-A104C1A827A9}" destId="{B5C86D4D-7F66-4CBA-89DB-0AB2947CBACB}" srcOrd="3" destOrd="0" presId="urn:microsoft.com/office/officeart/2005/8/layout/hList1"/>
    <dgm:cxn modelId="{07A4BCA4-EB80-48BF-847C-395A4C5FB0C7}" type="presParOf" srcId="{454E60CE-732F-4F19-8692-A104C1A827A9}" destId="{CF0660C9-B5FD-4178-BF82-D4B39B6296E1}" srcOrd="4" destOrd="0" presId="urn:microsoft.com/office/officeart/2005/8/layout/hList1"/>
    <dgm:cxn modelId="{CB0B80FC-948B-422D-9216-6823BB34A1C2}" type="presParOf" srcId="{CF0660C9-B5FD-4178-BF82-D4B39B6296E1}" destId="{903956AF-9740-48D2-BFE4-5736DE9D1616}" srcOrd="0" destOrd="0" presId="urn:microsoft.com/office/officeart/2005/8/layout/hList1"/>
    <dgm:cxn modelId="{6EA01D17-8BC9-40BD-8CB2-D73499524A0D}" type="presParOf" srcId="{CF0660C9-B5FD-4178-BF82-D4B39B6296E1}" destId="{6D8BA6FE-B1A5-4A12-8F3C-D1D4CE3F63F4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2EFEA5-CE76-4DEC-91C9-56CDC98B63AE}">
      <dsp:nvSpPr>
        <dsp:cNvPr id="0" name=""/>
        <dsp:cNvSpPr/>
      </dsp:nvSpPr>
      <dsp:spPr>
        <a:xfrm>
          <a:off x="5554" y="103334"/>
          <a:ext cx="2832968" cy="809521"/>
        </a:xfrm>
        <a:prstGeom prst="rect">
          <a:avLst/>
        </a:prstGeom>
        <a:solidFill>
          <a:schemeClr val="accent3"/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i="0" u="none" kern="1200" baseline="0" dirty="0"/>
            <a:t>FİZİKSEL TEMİZLİK </a:t>
          </a:r>
          <a:endParaRPr lang="tr-TR" sz="2300" kern="1200" dirty="0"/>
        </a:p>
      </dsp:txBody>
      <dsp:txXfrm>
        <a:off x="5554" y="103334"/>
        <a:ext cx="2832968" cy="809521"/>
      </dsp:txXfrm>
    </dsp:sp>
    <dsp:sp modelId="{75CD7FBD-EA12-4E9A-827A-D522473F8AAF}">
      <dsp:nvSpPr>
        <dsp:cNvPr id="0" name=""/>
        <dsp:cNvSpPr/>
      </dsp:nvSpPr>
      <dsp:spPr>
        <a:xfrm>
          <a:off x="5554" y="912855"/>
          <a:ext cx="2832968" cy="364992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300" b="0" i="0" u="none" kern="1200" baseline="0" dirty="0"/>
            <a:t>Çökeltmek 	</a:t>
          </a:r>
          <a:endParaRPr lang="tr-TR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300" b="0" i="0" u="none" kern="1200" baseline="0" dirty="0"/>
            <a:t>Filtre etmek 	</a:t>
          </a:r>
          <a:endParaRPr lang="tr-TR" sz="2300" kern="1200" dirty="0"/>
        </a:p>
      </dsp:txBody>
      <dsp:txXfrm>
        <a:off x="5554" y="912855"/>
        <a:ext cx="2832968" cy="3649924"/>
      </dsp:txXfrm>
    </dsp:sp>
    <dsp:sp modelId="{59BACEC7-4024-4026-A10C-0465CA49FA99}">
      <dsp:nvSpPr>
        <dsp:cNvPr id="0" name=""/>
        <dsp:cNvSpPr/>
      </dsp:nvSpPr>
      <dsp:spPr>
        <a:xfrm>
          <a:off x="3235138" y="103334"/>
          <a:ext cx="3949327" cy="8095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i="0" u="none" kern="1200" baseline="0" dirty="0"/>
            <a:t>KİMYASAL TEMİZLİK </a:t>
          </a:r>
          <a:endParaRPr lang="tr-TR" sz="2300" kern="1200" dirty="0"/>
        </a:p>
      </dsp:txBody>
      <dsp:txXfrm>
        <a:off x="3235138" y="103334"/>
        <a:ext cx="3949327" cy="809521"/>
      </dsp:txXfrm>
    </dsp:sp>
    <dsp:sp modelId="{7E88B833-A41E-41CD-8971-789C881643AE}">
      <dsp:nvSpPr>
        <dsp:cNvPr id="0" name=""/>
        <dsp:cNvSpPr/>
      </dsp:nvSpPr>
      <dsp:spPr>
        <a:xfrm>
          <a:off x="3245053" y="912855"/>
          <a:ext cx="3929496" cy="364992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300" b="0" i="0" u="none" kern="1200" baseline="0" dirty="0"/>
            <a:t>Sertliğin giderilmesi 	</a:t>
          </a:r>
          <a:endParaRPr lang="tr-TR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300" b="0" i="0" u="none" kern="1200" baseline="0" dirty="0"/>
            <a:t>Asitliğin giderilmesi </a:t>
          </a:r>
          <a:endParaRPr lang="tr-TR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300" b="0" i="0" u="none" kern="1200" baseline="0" dirty="0"/>
            <a:t>Gazın giderilmesi</a:t>
          </a:r>
          <a:endParaRPr lang="tr-TR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300" b="0" i="0" u="none" kern="1200" baseline="0" dirty="0"/>
            <a:t>Demirin giderilmesi</a:t>
          </a:r>
          <a:endParaRPr lang="tr-TR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300" b="0" i="0" u="none" kern="1200" baseline="0" dirty="0"/>
            <a:t>Manganezin giderilmesi 	</a:t>
          </a:r>
          <a:endParaRPr lang="tr-TR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tr-TR" sz="2300" kern="1200" dirty="0"/>
        </a:p>
      </dsp:txBody>
      <dsp:txXfrm>
        <a:off x="3245053" y="912855"/>
        <a:ext cx="3929496" cy="3649924"/>
      </dsp:txXfrm>
    </dsp:sp>
    <dsp:sp modelId="{903956AF-9740-48D2-BFE4-5736DE9D1616}">
      <dsp:nvSpPr>
        <dsp:cNvPr id="0" name=""/>
        <dsp:cNvSpPr/>
      </dsp:nvSpPr>
      <dsp:spPr>
        <a:xfrm>
          <a:off x="7589396" y="103334"/>
          <a:ext cx="3282135" cy="809521"/>
        </a:xfrm>
        <a:prstGeom prst="rect">
          <a:avLst/>
        </a:prstGeom>
        <a:solidFill>
          <a:schemeClr val="accent5"/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i="0" u="none" kern="1200" baseline="0" dirty="0"/>
            <a:t>BİYOLOJİK TEMİZLİK </a:t>
          </a:r>
          <a:endParaRPr lang="tr-TR" sz="2300" kern="1200" dirty="0"/>
        </a:p>
      </dsp:txBody>
      <dsp:txXfrm>
        <a:off x="7589396" y="103334"/>
        <a:ext cx="3282135" cy="809521"/>
      </dsp:txXfrm>
    </dsp:sp>
    <dsp:sp modelId="{6D8BA6FE-B1A5-4A12-8F3C-D1D4CE3F63F4}">
      <dsp:nvSpPr>
        <dsp:cNvPr id="0" name=""/>
        <dsp:cNvSpPr/>
      </dsp:nvSpPr>
      <dsp:spPr>
        <a:xfrm>
          <a:off x="7581081" y="912855"/>
          <a:ext cx="3298764" cy="364992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300" b="0" i="0" u="none" kern="1200" baseline="0" dirty="0"/>
            <a:t>Kaynatma </a:t>
          </a:r>
          <a:endParaRPr lang="tr-TR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300" b="0" i="0" u="none" kern="1200" baseline="0" dirty="0"/>
            <a:t>UV ile dezenfekte</a:t>
          </a:r>
          <a:endParaRPr lang="tr-TR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300" b="0" i="0" u="none" kern="1200" baseline="0" dirty="0"/>
            <a:t>Ozon ile dezenfekte </a:t>
          </a:r>
          <a:endParaRPr lang="tr-TR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300" b="0" i="0" u="none" kern="1200" baseline="0" dirty="0"/>
            <a:t>Klorlama 	</a:t>
          </a:r>
          <a:endParaRPr lang="tr-TR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300" b="0" i="0" u="none" kern="1200" baseline="0" dirty="0"/>
            <a:t>Özel filtreleme 	</a:t>
          </a:r>
          <a:endParaRPr lang="tr-TR" sz="2300" kern="1200" dirty="0"/>
        </a:p>
      </dsp:txBody>
      <dsp:txXfrm>
        <a:off x="7581081" y="912855"/>
        <a:ext cx="3298764" cy="36499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0" y="-7938"/>
            <a:ext cx="12192000" cy="6865938"/>
            <a:chOff x="0" y="-8467"/>
            <a:chExt cx="12192000" cy="6866467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23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25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Isosceles Triangle 8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27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28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29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Isosceles Triangle 12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/>
            <p:cNvSpPr/>
            <p:nvPr/>
          </p:nvSpPr>
          <p:spPr>
            <a:xfrm rot="10800000">
              <a:off x="0" y="-528"/>
              <a:ext cx="842963" cy="5666225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FEE1B9-772D-43CC-B486-AADF275D81F6}" type="datetimeFigureOut">
              <a:rPr lang="ar-SY"/>
              <a:pPr>
                <a:defRPr/>
              </a:pPr>
              <a:t>05/12/1437</a:t>
            </a:fld>
            <a:endParaRPr lang="ar-SY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9A6F12-0639-477C-95D1-00C51C7F15E6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613493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A12E45-F948-4959-8C70-7718800EE069}" type="datetimeFigureOut">
              <a:rPr lang="ar-SY"/>
              <a:pPr>
                <a:defRPr/>
              </a:pPr>
              <a:t>05/12/1437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97004B-3E17-4B31-8370-701381444EBF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072633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7"/>
          <p:cNvSpPr txBox="1">
            <a:spLocks noChangeArrowheads="1"/>
          </p:cNvSpPr>
          <p:nvPr/>
        </p:nvSpPr>
        <p:spPr bwMode="auto">
          <a:xfrm>
            <a:off x="541338" y="790575"/>
            <a:ext cx="609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8000">
                <a:solidFill>
                  <a:srgbClr val="C0E474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6" name="TextBox 18"/>
          <p:cNvSpPr txBox="1">
            <a:spLocks noChangeArrowheads="1"/>
          </p:cNvSpPr>
          <p:nvPr/>
        </p:nvSpPr>
        <p:spPr bwMode="auto">
          <a:xfrm>
            <a:off x="8893175" y="2886075"/>
            <a:ext cx="609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8000">
                <a:solidFill>
                  <a:srgbClr val="C0E474"/>
                </a:solidFill>
                <a:latin typeface="Arial" panose="020B0604020202020204" pitchFamily="34" charset="0"/>
              </a:rPr>
              <a:t>”</a:t>
            </a:r>
            <a:endParaRPr lang="en-US" altLang="en-US">
              <a:solidFill>
                <a:srgbClr val="C0E474"/>
              </a:solidFill>
              <a:latin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9E7B40-AA9C-431A-BF5C-9C490CE16262}" type="datetimeFigureOut">
              <a:rPr lang="ar-SY"/>
              <a:pPr>
                <a:defRPr/>
              </a:pPr>
              <a:t>05/12/1437</a:t>
            </a:fld>
            <a:endParaRPr lang="ar-SY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5DC3CD-8EEF-4EFE-A78F-E9F7054F01C9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3133104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D05E67-F606-414B-8ABC-9787361E2A4F}" type="datetimeFigureOut">
              <a:rPr lang="ar-SY"/>
              <a:pPr>
                <a:defRPr/>
              </a:pPr>
              <a:t>05/12/1437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164080-0363-4DCC-9E6B-782CCEFE1F31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826293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7"/>
          <p:cNvSpPr txBox="1">
            <a:spLocks noChangeArrowheads="1"/>
          </p:cNvSpPr>
          <p:nvPr/>
        </p:nvSpPr>
        <p:spPr bwMode="auto">
          <a:xfrm>
            <a:off x="541338" y="790575"/>
            <a:ext cx="609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8000">
                <a:solidFill>
                  <a:srgbClr val="C0E474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6" name="TextBox 18"/>
          <p:cNvSpPr txBox="1">
            <a:spLocks noChangeArrowheads="1"/>
          </p:cNvSpPr>
          <p:nvPr/>
        </p:nvSpPr>
        <p:spPr bwMode="auto">
          <a:xfrm>
            <a:off x="8893175" y="2886075"/>
            <a:ext cx="609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8000">
                <a:solidFill>
                  <a:srgbClr val="C0E474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8E6FE6-FAF8-410C-B062-52A60F459802}" type="datetimeFigureOut">
              <a:rPr lang="ar-SY"/>
              <a:pPr>
                <a:defRPr/>
              </a:pPr>
              <a:t>05/12/1437</a:t>
            </a:fld>
            <a:endParaRPr lang="ar-SY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DBED68-15E3-44B5-80A9-700D7BEA8EE5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4008118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138F05-18EE-46B6-B0F0-8486ADE1C45E}" type="datetimeFigureOut">
              <a:rPr lang="ar-SY"/>
              <a:pPr>
                <a:defRPr/>
              </a:pPr>
              <a:t>05/12/1437</a:t>
            </a:fld>
            <a:endParaRPr lang="ar-SY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D2BC9E-CE51-4D0F-AE7A-867B15E0EE2D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0918838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029362-EDE8-4AA1-A8DD-FBCC7861D007}" type="datetimeFigureOut">
              <a:rPr lang="ar-SY"/>
              <a:pPr>
                <a:defRPr/>
              </a:pPr>
              <a:t>05/12/1437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59CF19-39F1-4523-AA2F-54AC18A442FE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807802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929FDD-860C-4559-835D-449E66EBB8A8}" type="datetimeFigureOut">
              <a:rPr lang="ar-SY"/>
              <a:pPr>
                <a:defRPr/>
              </a:pPr>
              <a:t>05/12/1437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E156DE-C731-4C7D-ACE5-5E2E1F3E25B3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728897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131C0C-17AC-493D-BE1E-2A3D082BD978}" type="datetimeFigureOut">
              <a:rPr lang="ar-SY"/>
              <a:pPr>
                <a:defRPr/>
              </a:pPr>
              <a:t>05/12/1437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E617CB-15EE-493F-AE67-7C9B6378DE63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185436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6A0CB-1F0D-47A7-BD5C-1663F0DB47F2}" type="datetimeFigureOut">
              <a:rPr lang="ar-SY"/>
              <a:pPr>
                <a:defRPr/>
              </a:pPr>
              <a:t>05/12/1437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8C49B-0688-4B0D-9375-7F7354E5A225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478689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00E8C5-5CBE-47F4-8E7D-6575F70881B4}" type="datetimeFigureOut">
              <a:rPr lang="ar-SY"/>
              <a:pPr>
                <a:defRPr/>
              </a:pPr>
              <a:t>05/12/1437</a:t>
            </a:fld>
            <a:endParaRPr lang="ar-SY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CF9BA6-4668-4A82-B975-8967431B2E99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828913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054B8D-9789-44A8-8846-4F3CF8498023}" type="datetimeFigureOut">
              <a:rPr lang="ar-SY"/>
              <a:pPr>
                <a:defRPr/>
              </a:pPr>
              <a:t>05/12/1437</a:t>
            </a:fld>
            <a:endParaRPr lang="ar-SY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1DB573-3901-4E15-B4BA-72CD7CCE2DD2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637670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2E308C-F116-4CAE-8E31-A23B14BC067C}" type="datetimeFigureOut">
              <a:rPr lang="ar-SY"/>
              <a:pPr>
                <a:defRPr/>
              </a:pPr>
              <a:t>05/12/1437</a:t>
            </a:fld>
            <a:endParaRPr lang="ar-SY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8B38C2-DD9F-4E32-BBCC-D7CB9DBB9B54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005089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F7932E-A4B3-444C-A5B4-70D88E45336D}" type="datetimeFigureOut">
              <a:rPr lang="ar-SY"/>
              <a:pPr>
                <a:defRPr/>
              </a:pPr>
              <a:t>05/12/1437</a:t>
            </a:fld>
            <a:endParaRPr lang="ar-SY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0AB48-C149-4D0D-92F3-4AB76CBF877E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416126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537562-118E-499F-87DB-60900595CD32}" type="datetimeFigureOut">
              <a:rPr lang="ar-SY"/>
              <a:pPr>
                <a:defRPr/>
              </a:pPr>
              <a:t>05/12/1437</a:t>
            </a:fld>
            <a:endParaRPr lang="ar-SY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49D424-8220-42F7-BEFC-F1285C50D013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304085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E629D9-FE23-43CC-9FDD-58B3B2DA2614}" type="datetimeFigureOut">
              <a:rPr lang="ar-SY"/>
              <a:pPr>
                <a:defRPr/>
              </a:pPr>
              <a:t>05/12/1437</a:t>
            </a:fld>
            <a:endParaRPr lang="ar-SY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E110D7-4075-4B24-9B3F-87CCA5A0CEE8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601612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6"/>
          <p:cNvGrpSpPr>
            <a:grpSpLocks/>
          </p:cNvGrpSpPr>
          <p:nvPr/>
        </p:nvGrpSpPr>
        <p:grpSpPr bwMode="auto">
          <a:xfrm>
            <a:off x="0" y="-7938"/>
            <a:ext cx="12192000" cy="6865938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2981"/>
              <a:ext cx="449263" cy="2845019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677863" y="609600"/>
            <a:ext cx="8596312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77863" y="2160588"/>
            <a:ext cx="8596312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663" y="6042025"/>
            <a:ext cx="911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1" eaLnBrk="1" fontAlgn="auto" hangingPunct="1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D2E7286-E388-4F2F-AD00-3F479E9BAB79}" type="datetimeFigureOut">
              <a:rPr lang="ar-SY"/>
              <a:pPr>
                <a:defRPr/>
              </a:pPr>
              <a:t>05/12/1437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863" y="6042025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1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9963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1" eaLnBrk="1" fontAlgn="auto" hangingPunct="1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accent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31BC66D-5F19-4265-9677-90678AFE24B1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94" r:id="rId11"/>
    <p:sldLayoutId id="2147483689" r:id="rId12"/>
    <p:sldLayoutId id="2147483695" r:id="rId13"/>
    <p:sldLayoutId id="2147483690" r:id="rId14"/>
    <p:sldLayoutId id="2147483691" r:id="rId15"/>
    <p:sldLayoutId id="2147483692" r:id="rId16"/>
  </p:sldLayoutIdLst>
  <p:txStyles>
    <p:titleStyle>
      <a:lvl1pPr algn="l" defTabSz="457200" rtl="1" fontAlgn="base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1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  <a:cs typeface="Tahoma" panose="020B0604030504040204" pitchFamily="34" charset="0"/>
        </a:defRPr>
      </a:lvl2pPr>
      <a:lvl3pPr algn="l" defTabSz="457200" rtl="1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  <a:cs typeface="Tahoma" panose="020B0604030504040204" pitchFamily="34" charset="0"/>
        </a:defRPr>
      </a:lvl3pPr>
      <a:lvl4pPr algn="l" defTabSz="457200" rtl="1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  <a:cs typeface="Tahoma" panose="020B0604030504040204" pitchFamily="34" charset="0"/>
        </a:defRPr>
      </a:lvl4pPr>
      <a:lvl5pPr algn="l" defTabSz="457200" rtl="1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  <a:cs typeface="Tahoma" panose="020B0604030504040204" pitchFamily="34" charset="0"/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r" defTabSz="457200" rtl="1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r" defTabSz="457200" rtl="1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r" defTabSz="457200" rtl="1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r" defTabSz="457200" rtl="1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muhmim.avrasya.edu.tr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ctrTitle"/>
          </p:nvPr>
        </p:nvSpPr>
        <p:spPr>
          <a:xfrm>
            <a:off x="1506538" y="2405063"/>
            <a:ext cx="7767637" cy="1646237"/>
          </a:xfrm>
        </p:spPr>
        <p:txBody>
          <a:bodyPr/>
          <a:lstStyle/>
          <a:p>
            <a:pPr algn="l" rtl="0"/>
            <a:r>
              <a:rPr lang="en-US" altLang="en-US">
                <a:cs typeface="Tahoma" panose="020B0604030504040204" pitchFamily="34" charset="0"/>
              </a:rPr>
              <a:t>GDM 203</a:t>
            </a:r>
            <a:br>
              <a:rPr lang="en-US" altLang="en-US">
                <a:cs typeface="Tahoma" panose="020B0604030504040204" pitchFamily="34" charset="0"/>
              </a:rPr>
            </a:br>
            <a:r>
              <a:rPr lang="tr-TR" altLang="en-US">
                <a:cs typeface="Tahoma" panose="020B0604030504040204" pitchFamily="34" charset="0"/>
              </a:rPr>
              <a:t>Gıda Kimyası</a:t>
            </a:r>
            <a:r>
              <a:rPr lang="en-US" altLang="en-US">
                <a:cs typeface="Tahoma" panose="020B0604030504040204" pitchFamily="34" charset="0"/>
              </a:rPr>
              <a:t> I</a:t>
            </a:r>
            <a:br>
              <a:rPr lang="tr-TR" altLang="en-US">
                <a:cs typeface="Tahoma" panose="020B0604030504040204" pitchFamily="34" charset="0"/>
              </a:rPr>
            </a:br>
            <a:r>
              <a:rPr lang="tr-TR" altLang="en-US">
                <a:solidFill>
                  <a:srgbClr val="FF0000"/>
                </a:solidFill>
                <a:cs typeface="Tahoma" panose="020B0604030504040204" pitchFamily="34" charset="0"/>
              </a:rPr>
              <a:t>Giriş - Su</a:t>
            </a:r>
            <a:endParaRPr lang="ar-SY" altLang="en-US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6538" y="4051300"/>
            <a:ext cx="7767637" cy="1096963"/>
          </a:xfrm>
        </p:spPr>
        <p:txBody>
          <a:bodyPr rtlCol="0">
            <a:noAutofit/>
          </a:bodyPr>
          <a:lstStyle/>
          <a:p>
            <a:pPr algn="l" rtl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tr-TR" sz="2400" dirty="0">
                <a:hlinkClick r:id="rId2"/>
              </a:rPr>
              <a:t>Mühendislik Mimarlık Fakültesi </a:t>
            </a:r>
            <a:endParaRPr lang="tr-TR" sz="2400" dirty="0"/>
          </a:p>
          <a:p>
            <a:pPr algn="l" rtl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tr-TR" sz="2400" dirty="0"/>
              <a:t>Gıda Mühendisliği Bölümü</a:t>
            </a:r>
          </a:p>
          <a:p>
            <a:pPr algn="l" rtl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tr-TR" sz="2400" dirty="0">
                <a:solidFill>
                  <a:srgbClr val="0070C0"/>
                </a:solidFill>
              </a:rPr>
              <a:t>Prof. Dr. Farhan ALFİN</a:t>
            </a:r>
          </a:p>
        </p:txBody>
      </p:sp>
      <p:pic>
        <p:nvPicPr>
          <p:cNvPr id="512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588" y="73025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2" descr="http://ecowomen.files.wordpress.com/2012/03/water-wallpaper-0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5750" y="1479550"/>
            <a:ext cx="5276850" cy="455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77863" y="190500"/>
            <a:ext cx="8596312" cy="777875"/>
          </a:xfrm>
          <a:solidFill>
            <a:schemeClr val="accent4">
              <a:lumMod val="20000"/>
              <a:lumOff val="80000"/>
            </a:schemeClr>
          </a:solidFill>
        </p:spPr>
        <p:txBody>
          <a:bodyPr rtlCol="0" anchor="ctr"/>
          <a:lstStyle/>
          <a:p>
            <a:pPr algn="ctr" rtl="0" fontAlgn="auto">
              <a:spcAft>
                <a:spcPts val="0"/>
              </a:spcAft>
              <a:defRPr/>
            </a:pPr>
            <a:r>
              <a:rPr lang="tr-TR" dirty="0"/>
              <a:t>Kabarma Materyali Olarak Su</a:t>
            </a:r>
            <a:endParaRPr lang="ar-SY" dirty="0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677863" y="968375"/>
            <a:ext cx="8596312" cy="5622925"/>
          </a:xfrm>
        </p:spPr>
        <p:txBody>
          <a:bodyPr/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en-US" sz="2800">
                <a:solidFill>
                  <a:schemeClr val="tx1"/>
                </a:solidFill>
                <a:cs typeface="Tahoma" panose="020B0604030504040204" pitchFamily="34" charset="0"/>
              </a:rPr>
              <a:t>Bunlar ekseriya kolloidal çözelti halinde veya süspansiyon çözelti olarak bulunurlar.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en-US" sz="2800">
                <a:solidFill>
                  <a:srgbClr val="FF0000"/>
                </a:solidFill>
                <a:cs typeface="Tahoma" panose="020B0604030504040204" pitchFamily="34" charset="0"/>
              </a:rPr>
              <a:t>Şişme maddelere </a:t>
            </a:r>
            <a:r>
              <a:rPr lang="tr-TR" altLang="en-US" sz="2800">
                <a:solidFill>
                  <a:schemeClr val="tx1"/>
                </a:solidFill>
                <a:cs typeface="Tahoma" panose="020B0604030504040204" pitchFamily="34" charset="0"/>
              </a:rPr>
              <a:t>sıcaklık, asitler, bazlar, ve enzimler şişmemiş durumundan daha kolay etki edilebilmektedir. Bu şekilde en iyi sindirilebilirlik meydana gelir.</a:t>
            </a:r>
            <a:endParaRPr lang="ar-SY" altLang="en-US" sz="28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863" y="227013"/>
            <a:ext cx="8596312" cy="741362"/>
          </a:xfrm>
          <a:solidFill>
            <a:schemeClr val="accent1">
              <a:lumMod val="20000"/>
              <a:lumOff val="80000"/>
            </a:schemeClr>
          </a:solidFill>
        </p:spPr>
        <p:txBody>
          <a:bodyPr rtlCol="0" anchor="ctr"/>
          <a:lstStyle/>
          <a:p>
            <a:pPr algn="ctr" rtl="0" fontAlgn="auto">
              <a:spcAft>
                <a:spcPts val="0"/>
              </a:spcAft>
              <a:defRPr/>
            </a:pPr>
            <a:r>
              <a:rPr lang="tr-TR" dirty="0">
                <a:solidFill>
                  <a:srgbClr val="FF0000"/>
                </a:solidFill>
              </a:rPr>
              <a:t>Suyun Donma ve Kaynama Sıcaklığı</a:t>
            </a:r>
            <a:endParaRPr lang="ar-SY" dirty="0">
              <a:solidFill>
                <a:srgbClr val="FF0000"/>
              </a:solidFill>
            </a:endParaRP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677863" y="968375"/>
            <a:ext cx="8982075" cy="5889625"/>
          </a:xfrm>
        </p:spPr>
        <p:txBody>
          <a:bodyPr/>
          <a:lstStyle/>
          <a:p>
            <a:pPr algn="l" rtl="0">
              <a:lnSpc>
                <a:spcPct val="150000"/>
              </a:lnSpc>
            </a:pPr>
            <a:r>
              <a:rPr lang="tr-TR" altLang="en-US" sz="2800">
                <a:solidFill>
                  <a:srgbClr val="0070C0"/>
                </a:solidFill>
                <a:cs typeface="Tahoma" panose="020B0604030504040204" pitchFamily="34" charset="0"/>
              </a:rPr>
              <a:t>Suyun donma sıcaklığı</a:t>
            </a:r>
            <a:r>
              <a:rPr lang="tr-TR" altLang="en-US" sz="2800">
                <a:cs typeface="Tahoma" panose="020B0604030504040204" pitchFamily="34" charset="0"/>
              </a:rPr>
              <a:t> </a:t>
            </a:r>
            <a:r>
              <a:rPr lang="tr-TR" altLang="en-US" sz="2800">
                <a:solidFill>
                  <a:schemeClr val="tx1"/>
                </a:solidFill>
                <a:cs typeface="Tahoma" panose="020B0604030504040204" pitchFamily="34" charset="0"/>
              </a:rPr>
              <a:t>760 mm Hg (1 atm) basınçta </a:t>
            </a:r>
            <a:r>
              <a:rPr lang="tr-TR" altLang="en-US" sz="2800">
                <a:solidFill>
                  <a:srgbClr val="0070C0"/>
                </a:solidFill>
                <a:cs typeface="Tahoma" panose="020B0604030504040204" pitchFamily="34" charset="0"/>
              </a:rPr>
              <a:t>0 </a:t>
            </a:r>
            <a:r>
              <a:rPr lang="tr-TR" altLang="en-US" sz="28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r>
              <a:rPr lang="tr-TR" altLang="en-US" sz="2800">
                <a:solidFill>
                  <a:srgbClr val="0070C0"/>
                </a:solidFill>
                <a:cs typeface="Tahoma" panose="020B0604030504040204" pitchFamily="34" charset="0"/>
              </a:rPr>
              <a:t>C dir. </a:t>
            </a:r>
          </a:p>
          <a:p>
            <a:pPr algn="l" rtl="0">
              <a:lnSpc>
                <a:spcPct val="150000"/>
              </a:lnSpc>
            </a:pPr>
            <a:r>
              <a:rPr lang="tr-TR" altLang="en-US" sz="2800">
                <a:solidFill>
                  <a:schemeClr val="tx1"/>
                </a:solidFill>
                <a:cs typeface="Tahoma" panose="020B0604030504040204" pitchFamily="34" charset="0"/>
              </a:rPr>
              <a:t>Dondurulmuş sudan elde edilen buzlardan gıda maddelerinin üretiminde soğuk materyal olarak ve hammadde olarak yararlanılır.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863" y="227013"/>
            <a:ext cx="8596312" cy="741362"/>
          </a:xfrm>
          <a:solidFill>
            <a:schemeClr val="accent1">
              <a:lumMod val="20000"/>
              <a:lumOff val="80000"/>
            </a:schemeClr>
          </a:solidFill>
        </p:spPr>
        <p:txBody>
          <a:bodyPr rtlCol="0" anchor="ctr"/>
          <a:lstStyle/>
          <a:p>
            <a:pPr algn="ctr" rtl="0" fontAlgn="auto">
              <a:spcAft>
                <a:spcPts val="0"/>
              </a:spcAft>
              <a:defRPr/>
            </a:pPr>
            <a:r>
              <a:rPr lang="tr-TR" dirty="0">
                <a:solidFill>
                  <a:srgbClr val="FF0000"/>
                </a:solidFill>
              </a:rPr>
              <a:t>Suyun Donma ve Kaynama Sıcaklığı</a:t>
            </a:r>
            <a:endParaRPr lang="ar-SY" dirty="0">
              <a:solidFill>
                <a:srgbClr val="FF0000"/>
              </a:solidFill>
            </a:endParaRP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677863" y="968375"/>
            <a:ext cx="8982075" cy="5889625"/>
          </a:xfrm>
        </p:spPr>
        <p:txBody>
          <a:bodyPr/>
          <a:lstStyle/>
          <a:p>
            <a:pPr algn="l" rtl="0">
              <a:lnSpc>
                <a:spcPct val="150000"/>
              </a:lnSpc>
            </a:pPr>
            <a:endParaRPr lang="tr-TR" altLang="en-US" sz="2800">
              <a:solidFill>
                <a:schemeClr val="tx1"/>
              </a:solidFill>
              <a:cs typeface="Tahoma" panose="020B0604030504040204" pitchFamily="34" charset="0"/>
            </a:endParaRPr>
          </a:p>
        </p:txBody>
      </p:sp>
      <p:pic>
        <p:nvPicPr>
          <p:cNvPr id="1536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438" y="1709738"/>
            <a:ext cx="8567737" cy="3713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/>
          <p:cNvSpPr>
            <a:spLocks noGrp="1"/>
          </p:cNvSpPr>
          <p:nvPr>
            <p:ph idx="1"/>
          </p:nvPr>
        </p:nvSpPr>
        <p:spPr>
          <a:xfrm>
            <a:off x="677863" y="996950"/>
            <a:ext cx="8985250" cy="5861050"/>
          </a:xfrm>
        </p:spPr>
        <p:txBody>
          <a:bodyPr/>
          <a:lstStyle/>
          <a:p>
            <a:pPr algn="l" rtl="0">
              <a:lnSpc>
                <a:spcPct val="150000"/>
              </a:lnSpc>
            </a:pPr>
            <a:r>
              <a:rPr lang="tr-TR" altLang="en-US" sz="2800">
                <a:solidFill>
                  <a:schemeClr val="tx1"/>
                </a:solidFill>
                <a:cs typeface="Tahoma" panose="020B0604030504040204" pitchFamily="34" charset="0"/>
              </a:rPr>
              <a:t>Birçok gıdanın, yüksek su oranı başarılı olarak dondurulmak suretiyle konserve etme için temel teşkil eder.</a:t>
            </a:r>
          </a:p>
          <a:p>
            <a:pPr algn="l" rtl="0">
              <a:lnSpc>
                <a:spcPct val="150000"/>
              </a:lnSpc>
            </a:pPr>
            <a:r>
              <a:rPr lang="tr-TR" altLang="en-US" sz="2800">
                <a:solidFill>
                  <a:schemeClr val="tx1"/>
                </a:solidFill>
                <a:cs typeface="Tahoma" panose="020B0604030504040204" pitchFamily="34" charset="0"/>
              </a:rPr>
              <a:t>Uygun</a:t>
            </a:r>
            <a:r>
              <a:rPr lang="tr-TR" altLang="en-US" sz="2800">
                <a:cs typeface="Tahoma" panose="020B0604030504040204" pitchFamily="34" charset="0"/>
              </a:rPr>
              <a:t> </a:t>
            </a:r>
            <a:r>
              <a:rPr lang="tr-TR" altLang="en-US" sz="2800">
                <a:solidFill>
                  <a:srgbClr val="FF0000"/>
                </a:solidFill>
                <a:cs typeface="Tahoma" panose="020B0604030504040204" pitchFamily="34" charset="0"/>
              </a:rPr>
              <a:t>tuzların ilavesiyle </a:t>
            </a:r>
            <a:r>
              <a:rPr lang="tr-TR" altLang="en-US" sz="2800">
                <a:solidFill>
                  <a:schemeClr val="tx1"/>
                </a:solidFill>
                <a:cs typeface="Tahoma" panose="020B0604030504040204" pitchFamily="34" charset="0"/>
              </a:rPr>
              <a:t>suyun donma sıcaklığının </a:t>
            </a:r>
            <a:r>
              <a:rPr lang="tr-TR" altLang="en-US" sz="2800">
                <a:solidFill>
                  <a:srgbClr val="FF0000"/>
                </a:solidFill>
                <a:cs typeface="Tahoma" panose="020B0604030504040204" pitchFamily="34" charset="0"/>
              </a:rPr>
              <a:t>düşürülebilmesi</a:t>
            </a:r>
            <a:r>
              <a:rPr lang="tr-TR" altLang="en-US" sz="2800">
                <a:cs typeface="Tahoma" panose="020B0604030504040204" pitchFamily="34" charset="0"/>
              </a:rPr>
              <a:t> </a:t>
            </a:r>
            <a:r>
              <a:rPr lang="tr-TR" altLang="en-US" sz="2800">
                <a:solidFill>
                  <a:schemeClr val="tx1"/>
                </a:solidFill>
                <a:cs typeface="Tahoma" panose="020B0604030504040204" pitchFamily="34" charset="0"/>
              </a:rPr>
              <a:t>gıdaların dondurularak muhafazası için özel bir öneme sahiptir. </a:t>
            </a:r>
          </a:p>
          <a:p>
            <a:pPr algn="l" rtl="0">
              <a:lnSpc>
                <a:spcPct val="150000"/>
              </a:lnSpc>
            </a:pPr>
            <a:r>
              <a:rPr lang="tr-TR" altLang="en-US" sz="2800">
                <a:solidFill>
                  <a:schemeClr val="tx1"/>
                </a:solidFill>
                <a:cs typeface="Tahoma" panose="020B0604030504040204" pitchFamily="34" charset="0"/>
              </a:rPr>
              <a:t>Donma noktası düşme derecesi </a:t>
            </a:r>
            <a:r>
              <a:rPr lang="tr-TR" altLang="en-US" sz="2800">
                <a:solidFill>
                  <a:srgbClr val="0070C0"/>
                </a:solidFill>
                <a:cs typeface="Tahoma" panose="020B0604030504040204" pitchFamily="34" charset="0"/>
              </a:rPr>
              <a:t>tuz konsantrasyonuna </a:t>
            </a:r>
            <a:r>
              <a:rPr lang="tr-TR" altLang="en-US" sz="2800">
                <a:solidFill>
                  <a:schemeClr val="tx1"/>
                </a:solidFill>
                <a:cs typeface="Tahoma" panose="020B0604030504040204" pitchFamily="34" charset="0"/>
              </a:rPr>
              <a:t>bağlıdır. 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77863" y="227013"/>
            <a:ext cx="8596312" cy="741362"/>
          </a:xfrm>
          <a:solidFill>
            <a:schemeClr val="accent1">
              <a:lumMod val="20000"/>
              <a:lumOff val="80000"/>
            </a:schemeClr>
          </a:solidFill>
        </p:spPr>
        <p:txBody>
          <a:bodyPr rtlCol="0" anchor="ctr"/>
          <a:lstStyle/>
          <a:p>
            <a:pPr algn="ctr" rtl="0" fontAlgn="auto">
              <a:spcAft>
                <a:spcPts val="0"/>
              </a:spcAft>
              <a:defRPr/>
            </a:pPr>
            <a:r>
              <a:rPr lang="tr-TR" dirty="0">
                <a:solidFill>
                  <a:srgbClr val="FF0000"/>
                </a:solidFill>
              </a:rPr>
              <a:t>Suyun Donma ve Kaynama Sıcaklığı</a:t>
            </a:r>
            <a:endParaRPr lang="ar-SY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ontent Placeholder 2"/>
          <p:cNvSpPr>
            <a:spLocks noGrp="1"/>
          </p:cNvSpPr>
          <p:nvPr>
            <p:ph idx="1"/>
          </p:nvPr>
        </p:nvSpPr>
        <p:spPr>
          <a:xfrm>
            <a:off x="677863" y="1119188"/>
            <a:ext cx="8596312" cy="5622925"/>
          </a:xfrm>
        </p:spPr>
        <p:txBody>
          <a:bodyPr/>
          <a:lstStyle/>
          <a:p>
            <a:pPr algn="l" rtl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en-US" sz="2800">
                <a:solidFill>
                  <a:schemeClr val="tx1"/>
                </a:solidFill>
                <a:cs typeface="Tahoma" panose="020B0604030504040204" pitchFamily="34" charset="0"/>
              </a:rPr>
              <a:t>Örneğin 30 g NaCl ve 100 g buz, soğuk bir karışımla sıcaklık -21 °C’ye kadar düşürülür.</a:t>
            </a:r>
          </a:p>
          <a:p>
            <a:pPr algn="l" rtl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en-US" sz="2800">
                <a:solidFill>
                  <a:schemeClr val="tx1"/>
                </a:solidFill>
                <a:cs typeface="Tahoma" panose="020B0604030504040204" pitchFamily="34" charset="0"/>
              </a:rPr>
              <a:t>Suyun</a:t>
            </a:r>
            <a:r>
              <a:rPr lang="tr-TR" altLang="en-US" sz="2800">
                <a:cs typeface="Tahoma" panose="020B0604030504040204" pitchFamily="34" charset="0"/>
              </a:rPr>
              <a:t> </a:t>
            </a:r>
            <a:r>
              <a:rPr lang="tr-TR" altLang="en-US" sz="2800">
                <a:solidFill>
                  <a:srgbClr val="FF0000"/>
                </a:solidFill>
                <a:cs typeface="Tahoma" panose="020B0604030504040204" pitchFamily="34" charset="0"/>
              </a:rPr>
              <a:t>kaynama sıcaklığı </a:t>
            </a:r>
            <a:r>
              <a:rPr lang="tr-TR" altLang="en-US" sz="2800">
                <a:solidFill>
                  <a:schemeClr val="tx1"/>
                </a:solidFill>
                <a:cs typeface="Tahoma" panose="020B0604030504040204" pitchFamily="34" charset="0"/>
              </a:rPr>
              <a:t>760 mmHg basıncında </a:t>
            </a:r>
            <a:r>
              <a:rPr lang="tr-TR" altLang="en-US" sz="2800">
                <a:solidFill>
                  <a:srgbClr val="FF0000"/>
                </a:solidFill>
                <a:cs typeface="Tahoma" panose="020B0604030504040204" pitchFamily="34" charset="0"/>
              </a:rPr>
              <a:t>100 °C’dir.</a:t>
            </a:r>
          </a:p>
          <a:p>
            <a:pPr algn="l" rtl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en-US" sz="2800">
                <a:solidFill>
                  <a:schemeClr val="tx1"/>
                </a:solidFill>
                <a:cs typeface="Tahoma" panose="020B0604030504040204" pitchFamily="34" charset="0"/>
              </a:rPr>
              <a:t>Kaynayan su ve su buharı, gıdaların üretiminde her şeyden önce </a:t>
            </a:r>
            <a:r>
              <a:rPr lang="tr-TR" altLang="en-US" sz="2800">
                <a:solidFill>
                  <a:srgbClr val="FF0000"/>
                </a:solidFill>
                <a:cs typeface="Tahoma" panose="020B0604030504040204" pitchFamily="34" charset="0"/>
              </a:rPr>
              <a:t>pişirmede sıcaklık </a:t>
            </a:r>
            <a:r>
              <a:rPr lang="tr-TR" altLang="en-US" sz="2800">
                <a:solidFill>
                  <a:schemeClr val="tx1"/>
                </a:solidFill>
                <a:cs typeface="Tahoma" panose="020B0604030504040204" pitchFamily="34" charset="0"/>
              </a:rPr>
              <a:t>taşıyıcı madde olarak görev yapar.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77863" y="227013"/>
            <a:ext cx="8596312" cy="741362"/>
          </a:xfrm>
          <a:solidFill>
            <a:schemeClr val="accent1">
              <a:lumMod val="20000"/>
              <a:lumOff val="80000"/>
            </a:schemeClr>
          </a:solidFill>
        </p:spPr>
        <p:txBody>
          <a:bodyPr rtlCol="0" anchor="ctr"/>
          <a:lstStyle/>
          <a:p>
            <a:pPr algn="ctr" rtl="0" fontAlgn="auto">
              <a:spcAft>
                <a:spcPts val="0"/>
              </a:spcAft>
              <a:defRPr/>
            </a:pPr>
            <a:r>
              <a:rPr lang="tr-TR" dirty="0">
                <a:solidFill>
                  <a:srgbClr val="FF0000"/>
                </a:solidFill>
              </a:rPr>
              <a:t>Suyun Donma ve Kaynama Sıcaklığı</a:t>
            </a:r>
            <a:endParaRPr lang="ar-SY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Content Placeholder 2"/>
          <p:cNvSpPr>
            <a:spLocks noGrp="1"/>
          </p:cNvSpPr>
          <p:nvPr>
            <p:ph idx="1"/>
          </p:nvPr>
        </p:nvSpPr>
        <p:spPr>
          <a:xfrm>
            <a:off x="677863" y="1119188"/>
            <a:ext cx="8596312" cy="5622925"/>
          </a:xfrm>
        </p:spPr>
        <p:txBody>
          <a:bodyPr/>
          <a:lstStyle/>
          <a:p>
            <a:pPr algn="l" rtl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en-US" sz="2800">
                <a:solidFill>
                  <a:schemeClr val="tx1"/>
                </a:solidFill>
                <a:cs typeface="Tahoma" panose="020B0604030504040204" pitchFamily="34" charset="0"/>
              </a:rPr>
              <a:t>Suyun kaynama sıcaklığı </a:t>
            </a:r>
            <a:r>
              <a:rPr lang="tr-TR" altLang="en-US" sz="2800">
                <a:solidFill>
                  <a:srgbClr val="FF0000"/>
                </a:solidFill>
                <a:cs typeface="Tahoma" panose="020B0604030504040204" pitchFamily="34" charset="0"/>
              </a:rPr>
              <a:t>basınca bağlıdır.</a:t>
            </a:r>
          </a:p>
          <a:p>
            <a:pPr algn="l" rtl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en-US" sz="2800">
                <a:solidFill>
                  <a:schemeClr val="tx1"/>
                </a:solidFill>
                <a:cs typeface="Tahoma" panose="020B0604030504040204" pitchFamily="34" charset="0"/>
              </a:rPr>
              <a:t>Gıdalar vakum altında bozulmayacağı çok düşük sıcaklıkta ısıtılır ve içerisindeki su uçurulur.</a:t>
            </a:r>
          </a:p>
          <a:p>
            <a:pPr algn="l" rtl="0">
              <a:lnSpc>
                <a:spcPct val="150000"/>
              </a:lnSpc>
            </a:pPr>
            <a:endParaRPr lang="ar-SY" alt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77863" y="227013"/>
            <a:ext cx="8596312" cy="741362"/>
          </a:xfrm>
          <a:solidFill>
            <a:schemeClr val="accent1">
              <a:lumMod val="20000"/>
              <a:lumOff val="80000"/>
            </a:schemeClr>
          </a:solidFill>
        </p:spPr>
        <p:txBody>
          <a:bodyPr rtlCol="0" anchor="ctr"/>
          <a:lstStyle/>
          <a:p>
            <a:pPr algn="ctr" rtl="0" fontAlgn="auto">
              <a:spcAft>
                <a:spcPts val="0"/>
              </a:spcAft>
              <a:defRPr/>
            </a:pPr>
            <a:r>
              <a:rPr lang="tr-TR" dirty="0">
                <a:solidFill>
                  <a:srgbClr val="FF0000"/>
                </a:solidFill>
              </a:rPr>
              <a:t>Suyun Donma ve Kaynama Sıcaklığı</a:t>
            </a:r>
            <a:endParaRPr lang="ar-SY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Content Placeholder 2"/>
          <p:cNvSpPr>
            <a:spLocks noGrp="1"/>
          </p:cNvSpPr>
          <p:nvPr>
            <p:ph idx="1"/>
          </p:nvPr>
        </p:nvSpPr>
        <p:spPr>
          <a:xfrm>
            <a:off x="677863" y="231775"/>
            <a:ext cx="8596312" cy="5810250"/>
          </a:xfrm>
        </p:spPr>
        <p:txBody>
          <a:bodyPr/>
          <a:lstStyle/>
          <a:p>
            <a:pPr algn="l" rtl="0"/>
            <a:r>
              <a:rPr lang="tr-TR" altLang="en-US" sz="4000">
                <a:solidFill>
                  <a:srgbClr val="FF0000"/>
                </a:solidFill>
                <a:cs typeface="Tahoma" panose="020B0604030504040204" pitchFamily="34" charset="0"/>
              </a:rPr>
              <a:t>Sert Suyu ne demektir.</a:t>
            </a:r>
          </a:p>
          <a:p>
            <a:pPr algn="l" rtl="0"/>
            <a:endParaRPr lang="tr-TR" altLang="en-US" sz="4000">
              <a:solidFill>
                <a:srgbClr val="FF0000"/>
              </a:solidFill>
              <a:cs typeface="Tahoma" panose="020B0604030504040204" pitchFamily="34" charset="0"/>
            </a:endParaRPr>
          </a:p>
          <a:p>
            <a:pPr algn="l" rtl="0"/>
            <a:endParaRPr lang="tr-TR" altLang="en-US" sz="4000">
              <a:cs typeface="Tahoma" panose="020B0604030504040204" pitchFamily="34" charset="0"/>
            </a:endParaRPr>
          </a:p>
          <a:p>
            <a:pPr algn="l" rtl="0"/>
            <a:endParaRPr lang="tr-TR" altLang="en-US" sz="4000">
              <a:cs typeface="Tahoma" panose="020B0604030504040204" pitchFamily="34" charset="0"/>
            </a:endParaRPr>
          </a:p>
          <a:p>
            <a:pPr algn="l" rtl="0"/>
            <a:r>
              <a:rPr lang="tr-TR" altLang="en-US" sz="4000">
                <a:solidFill>
                  <a:srgbClr val="FF0000"/>
                </a:solidFill>
                <a:cs typeface="Tahoma" panose="020B0604030504040204" pitchFamily="34" charset="0"/>
              </a:rPr>
              <a:t>Sert Suyu buzdur!!!!!!!!</a:t>
            </a:r>
            <a:endParaRPr lang="ar-SY" altLang="en-US" sz="4000">
              <a:solidFill>
                <a:srgbClr val="FF0000"/>
              </a:solidFill>
            </a:endParaRPr>
          </a:p>
        </p:txBody>
      </p:sp>
      <p:pic>
        <p:nvPicPr>
          <p:cNvPr id="4" name="12 Resim" descr="C:\Users\Sirin DEMIRCAN.KARANFILALANI\Desktop\fotoğraflar\alkali-su-2kat-fazla-oksijen-icerir-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5737" y="1010559"/>
            <a:ext cx="3439862" cy="17599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9460" name="Picture 2" descr="http://www.teknedergisi.com/wp-content/uploads/Tekne-%C4%B0%C3%A7in-Buz-Kal%C4%B1b%C4%B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50" y="3930650"/>
            <a:ext cx="2852738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6300" y="3206750"/>
            <a:ext cx="3649663" cy="365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77863" y="227013"/>
            <a:ext cx="8596312" cy="823912"/>
          </a:xfrm>
          <a:solidFill>
            <a:schemeClr val="tx2">
              <a:lumMod val="20000"/>
              <a:lumOff val="80000"/>
            </a:schemeClr>
          </a:solidFill>
        </p:spPr>
        <p:txBody>
          <a:bodyPr rtlCol="0" anchor="ctr"/>
          <a:lstStyle/>
          <a:p>
            <a:pPr algn="ctr" rtl="0" fontAlgn="auto">
              <a:spcAft>
                <a:spcPts val="0"/>
              </a:spcAft>
              <a:defRPr/>
            </a:pPr>
            <a:r>
              <a:rPr lang="tr-TR" dirty="0">
                <a:solidFill>
                  <a:srgbClr val="7030A0"/>
                </a:solidFill>
              </a:rPr>
              <a:t>Suyun Sertliği</a:t>
            </a:r>
            <a:endParaRPr lang="ar-SY" dirty="0">
              <a:solidFill>
                <a:srgbClr val="7030A0"/>
              </a:solidFill>
            </a:endParaRP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677863" y="1050925"/>
            <a:ext cx="8702675" cy="5595938"/>
          </a:xfrm>
        </p:spPr>
        <p:txBody>
          <a:bodyPr/>
          <a:lstStyle/>
          <a:p>
            <a:pPr algn="l" rtl="0">
              <a:lnSpc>
                <a:spcPct val="150000"/>
              </a:lnSpc>
            </a:pPr>
            <a:r>
              <a:rPr lang="tr-TR" altLang="en-US" sz="2400">
                <a:solidFill>
                  <a:schemeClr val="tx1"/>
                </a:solidFill>
                <a:cs typeface="Tahoma" panose="020B0604030504040204" pitchFamily="34" charset="0"/>
              </a:rPr>
              <a:t>Yüzey suları ve kaynak suları toprak tabaklarından çözünmüş olan değişik miktarlarda mineral içerir. </a:t>
            </a:r>
          </a:p>
          <a:p>
            <a:pPr algn="l" rtl="0">
              <a:lnSpc>
                <a:spcPct val="150000"/>
              </a:lnSpc>
            </a:pPr>
            <a:r>
              <a:rPr lang="tr-TR" altLang="en-US" sz="2400">
                <a:solidFill>
                  <a:schemeClr val="tx1"/>
                </a:solidFill>
                <a:cs typeface="Tahoma" panose="020B0604030504040204" pitchFamily="34" charset="0"/>
              </a:rPr>
              <a:t>Özellikle </a:t>
            </a:r>
            <a:r>
              <a:rPr lang="tr-TR" altLang="en-US" sz="2400">
                <a:solidFill>
                  <a:srgbClr val="FF0000"/>
                </a:solidFill>
                <a:cs typeface="Tahoma" panose="020B0604030504040204" pitchFamily="34" charset="0"/>
              </a:rPr>
              <a:t>Ca ve Mg tuzları </a:t>
            </a:r>
            <a:r>
              <a:rPr lang="tr-TR" altLang="en-US" sz="2400">
                <a:solidFill>
                  <a:schemeClr val="tx1"/>
                </a:solidFill>
                <a:cs typeface="Tahoma" panose="020B0604030504040204" pitchFamily="34" charset="0"/>
              </a:rPr>
              <a:t>önemlidir. Bunlar </a:t>
            </a:r>
            <a:r>
              <a:rPr lang="tr-TR" altLang="en-US" sz="2400">
                <a:solidFill>
                  <a:srgbClr val="FF0000"/>
                </a:solidFill>
                <a:cs typeface="Tahoma" panose="020B0604030504040204" pitchFamily="34" charset="0"/>
              </a:rPr>
              <a:t>suyun sertliğini oluşturur. </a:t>
            </a:r>
          </a:p>
          <a:p>
            <a:pPr algn="l" rtl="0">
              <a:lnSpc>
                <a:spcPct val="150000"/>
              </a:lnSpc>
            </a:pPr>
            <a:r>
              <a:rPr lang="tr-TR" altLang="en-US" sz="2400">
                <a:solidFill>
                  <a:srgbClr val="0070C0"/>
                </a:solidFill>
                <a:cs typeface="Tahoma" panose="020B0604030504040204" pitchFamily="34" charset="0"/>
              </a:rPr>
              <a:t>Suyun sertliği </a:t>
            </a:r>
            <a:r>
              <a:rPr lang="tr-TR" altLang="en-US" sz="2400">
                <a:solidFill>
                  <a:schemeClr val="tx1"/>
                </a:solidFill>
                <a:cs typeface="Tahoma" panose="020B0604030504040204" pitchFamily="34" charset="0"/>
              </a:rPr>
              <a:t>deyiminde, </a:t>
            </a:r>
            <a:r>
              <a:rPr lang="tr-TR" altLang="en-US" sz="2400">
                <a:solidFill>
                  <a:srgbClr val="0070C0"/>
                </a:solidFill>
                <a:cs typeface="Tahoma" panose="020B0604030504040204" pitchFamily="34" charset="0"/>
              </a:rPr>
              <a:t>sabunlarda çözünmeyen</a:t>
            </a:r>
            <a:r>
              <a:rPr lang="tr-TR" altLang="en-US" sz="2400">
                <a:solidFill>
                  <a:schemeClr val="tx1"/>
                </a:solidFill>
                <a:cs typeface="Tahoma" panose="020B0604030504040204" pitchFamily="34" charset="0"/>
              </a:rPr>
              <a:t>, kireç sabunu oluşturan, sertlik meydana getirici </a:t>
            </a:r>
            <a:r>
              <a:rPr lang="tr-TR" altLang="en-US" sz="2400">
                <a:solidFill>
                  <a:srgbClr val="0070C0"/>
                </a:solidFill>
                <a:cs typeface="Tahoma" panose="020B0604030504040204" pitchFamily="34" charset="0"/>
              </a:rPr>
              <a:t>tuzların oranı </a:t>
            </a:r>
            <a:r>
              <a:rPr lang="tr-TR" altLang="en-US" sz="2400">
                <a:solidFill>
                  <a:schemeClr val="tx1"/>
                </a:solidFill>
                <a:cs typeface="Tahoma" panose="020B0604030504040204" pitchFamily="34" charset="0"/>
              </a:rPr>
              <a:t>anlaşılmaktadır.</a:t>
            </a:r>
          </a:p>
          <a:p>
            <a:pPr algn="l" rtl="0">
              <a:lnSpc>
                <a:spcPct val="150000"/>
              </a:lnSpc>
            </a:pPr>
            <a:r>
              <a:rPr lang="tr-TR" altLang="en-US" sz="2400">
                <a:solidFill>
                  <a:schemeClr val="tx1"/>
                </a:solidFill>
                <a:cs typeface="Tahoma" panose="020B0604030504040204" pitchFamily="34" charset="0"/>
              </a:rPr>
              <a:t>Sert su ile ellerin yıkanmasında el üzerinde sert ve kaba bir his oluşur.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Content Placeholder 2"/>
          <p:cNvSpPr>
            <a:spLocks noGrp="1"/>
          </p:cNvSpPr>
          <p:nvPr>
            <p:ph idx="1"/>
          </p:nvPr>
        </p:nvSpPr>
        <p:spPr>
          <a:xfrm>
            <a:off x="677863" y="1065213"/>
            <a:ext cx="8596312" cy="4976812"/>
          </a:xfrm>
        </p:spPr>
        <p:txBody>
          <a:bodyPr/>
          <a:lstStyle/>
          <a:p>
            <a:pPr algn="l" rtl="0">
              <a:lnSpc>
                <a:spcPct val="150000"/>
              </a:lnSpc>
            </a:pPr>
            <a:r>
              <a:rPr lang="tr-TR" altLang="en-US" sz="2800">
                <a:solidFill>
                  <a:schemeClr val="tx1"/>
                </a:solidFill>
                <a:cs typeface="Tahoma" panose="020B0604030504040204" pitchFamily="34" charset="0"/>
              </a:rPr>
              <a:t>Et ve baklagiller </a:t>
            </a:r>
            <a:r>
              <a:rPr lang="tr-TR" altLang="en-US" sz="2800">
                <a:solidFill>
                  <a:srgbClr val="0070C0"/>
                </a:solidFill>
                <a:cs typeface="Tahoma" panose="020B0604030504040204" pitchFamily="34" charset="0"/>
              </a:rPr>
              <a:t>sert suda zor pişerler</a:t>
            </a:r>
            <a:r>
              <a:rPr lang="tr-TR" altLang="en-US" sz="2800">
                <a:cs typeface="Tahoma" panose="020B0604030504040204" pitchFamily="34" charset="0"/>
              </a:rPr>
              <a:t>. </a:t>
            </a:r>
          </a:p>
          <a:p>
            <a:pPr algn="l" rtl="0">
              <a:lnSpc>
                <a:spcPct val="150000"/>
              </a:lnSpc>
            </a:pPr>
            <a:r>
              <a:rPr lang="tr-TR" altLang="en-US" sz="2800">
                <a:solidFill>
                  <a:schemeClr val="tx1"/>
                </a:solidFill>
                <a:cs typeface="Tahoma" panose="020B0604030504040204" pitchFamily="34" charset="0"/>
              </a:rPr>
              <a:t>Sert su ile yapılan </a:t>
            </a:r>
            <a:r>
              <a:rPr lang="tr-TR" altLang="en-US" sz="2800">
                <a:solidFill>
                  <a:srgbClr val="C00000"/>
                </a:solidFill>
                <a:cs typeface="Tahoma" panose="020B0604030504040204" pitchFamily="34" charset="0"/>
              </a:rPr>
              <a:t>çay ve kahvenin </a:t>
            </a:r>
            <a:r>
              <a:rPr lang="tr-TR" altLang="en-US" sz="2800">
                <a:solidFill>
                  <a:schemeClr val="tx1"/>
                </a:solidFill>
                <a:cs typeface="Tahoma" panose="020B0604030504040204" pitchFamily="34" charset="0"/>
              </a:rPr>
              <a:t>tadı kötüleşir. </a:t>
            </a:r>
          </a:p>
          <a:p>
            <a:pPr algn="l" rtl="0">
              <a:lnSpc>
                <a:spcPct val="150000"/>
              </a:lnSpc>
            </a:pPr>
            <a:r>
              <a:rPr lang="tr-TR" altLang="en-US" sz="2800">
                <a:solidFill>
                  <a:schemeClr val="tx1"/>
                </a:solidFill>
                <a:cs typeface="Tahoma" panose="020B0604030504040204" pitchFamily="34" charset="0"/>
              </a:rPr>
              <a:t>Sert </a:t>
            </a:r>
            <a:r>
              <a:rPr lang="tr-TR" altLang="en-US" sz="2800">
                <a:solidFill>
                  <a:srgbClr val="7030A0"/>
                </a:solidFill>
                <a:cs typeface="Tahoma" panose="020B0604030504040204" pitchFamily="34" charset="0"/>
              </a:rPr>
              <a:t>su ısıtma tesislerinde </a:t>
            </a:r>
            <a:r>
              <a:rPr lang="tr-TR" altLang="en-US" sz="2800">
                <a:solidFill>
                  <a:schemeClr val="tx1"/>
                </a:solidFill>
                <a:cs typeface="Tahoma" panose="020B0604030504040204" pitchFamily="34" charset="0"/>
              </a:rPr>
              <a:t>kazanlarda kireç taşlarını oluşturarak makineleri bozabilir. </a:t>
            </a:r>
          </a:p>
          <a:p>
            <a:pPr algn="l" rtl="0">
              <a:lnSpc>
                <a:spcPct val="150000"/>
              </a:lnSpc>
            </a:pPr>
            <a:r>
              <a:rPr lang="tr-TR" altLang="en-US" sz="2800">
                <a:solidFill>
                  <a:srgbClr val="FF0000"/>
                </a:solidFill>
                <a:cs typeface="Tahoma" panose="020B0604030504040204" pitchFamily="34" charset="0"/>
              </a:rPr>
              <a:t>Sert sular serinleticidir. </a:t>
            </a:r>
          </a:p>
          <a:p>
            <a:endParaRPr lang="ar-SY" altLang="en-US"/>
          </a:p>
        </p:txBody>
      </p:sp>
      <p:pic>
        <p:nvPicPr>
          <p:cNvPr id="4" name="8 Resim" descr="C:\Users\vista\Desktop\Kalk_am_Wasserhahn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07325" y="257294"/>
            <a:ext cx="2381250" cy="32956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9 Resim" descr="C:\Users\Sirin DEMIRCAN.KARANFILALANI\Desktop\image005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9299" y="3991214"/>
            <a:ext cx="3239276" cy="244960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1509" name="Picture 2" descr="http://knoxvilleplumbingllc.com/wp-content/uploads/2015/05/Knoxville-Water-Softener-System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2100" y="4568825"/>
            <a:ext cx="4313238" cy="228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77863" y="227013"/>
            <a:ext cx="8596312" cy="823912"/>
          </a:xfrm>
          <a:solidFill>
            <a:schemeClr val="tx2">
              <a:lumMod val="20000"/>
              <a:lumOff val="80000"/>
            </a:schemeClr>
          </a:solidFill>
        </p:spPr>
        <p:txBody>
          <a:bodyPr rtlCol="0" anchor="ctr"/>
          <a:lstStyle/>
          <a:p>
            <a:pPr algn="ctr" rtl="0" fontAlgn="auto">
              <a:spcAft>
                <a:spcPts val="0"/>
              </a:spcAft>
              <a:defRPr/>
            </a:pPr>
            <a:r>
              <a:rPr lang="tr-TR" dirty="0">
                <a:solidFill>
                  <a:srgbClr val="7030A0"/>
                </a:solidFill>
              </a:rPr>
              <a:t>Suyun Sertliği</a:t>
            </a:r>
            <a:endParaRPr lang="ar-SY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863" y="1187450"/>
            <a:ext cx="8596312" cy="5434013"/>
          </a:xfrm>
        </p:spPr>
        <p:txBody>
          <a:bodyPr rtlCol="0">
            <a:normAutofit fontScale="85000" lnSpcReduction="10000"/>
          </a:bodyPr>
          <a:lstStyle/>
          <a:p>
            <a:pPr algn="l" rtl="0" fontAlgn="auto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sz="2800" dirty="0">
                <a:solidFill>
                  <a:schemeClr val="tx1"/>
                </a:solidFill>
              </a:rPr>
              <a:t>Suyun </a:t>
            </a:r>
            <a:r>
              <a:rPr lang="tr-TR" sz="2800" dirty="0">
                <a:solidFill>
                  <a:srgbClr val="FF0000"/>
                </a:solidFill>
              </a:rPr>
              <a:t>toplam sertliği </a:t>
            </a:r>
            <a:r>
              <a:rPr lang="tr-TR" sz="2800" dirty="0">
                <a:solidFill>
                  <a:srgbClr val="0070C0"/>
                </a:solidFill>
              </a:rPr>
              <a:t>karbonat sertliği </a:t>
            </a:r>
            <a:r>
              <a:rPr lang="tr-TR" sz="2800" dirty="0">
                <a:solidFill>
                  <a:schemeClr val="tx1"/>
                </a:solidFill>
              </a:rPr>
              <a:t>(KS, </a:t>
            </a:r>
            <a:r>
              <a:rPr lang="tr-TR" sz="2800" dirty="0">
                <a:solidFill>
                  <a:srgbClr val="00B050"/>
                </a:solidFill>
              </a:rPr>
              <a:t>geçici sertlik</a:t>
            </a:r>
            <a:r>
              <a:rPr lang="tr-TR" sz="2800" dirty="0">
                <a:solidFill>
                  <a:schemeClr val="tx1"/>
                </a:solidFill>
              </a:rPr>
              <a:t>) ve </a:t>
            </a:r>
            <a:r>
              <a:rPr lang="tr-TR" sz="2800" dirty="0">
                <a:solidFill>
                  <a:srgbClr val="0070C0"/>
                </a:solidFill>
              </a:rPr>
              <a:t>karbonat olmayan </a:t>
            </a:r>
            <a:r>
              <a:rPr lang="tr-TR" sz="2800" dirty="0">
                <a:solidFill>
                  <a:schemeClr val="tx1"/>
                </a:solidFill>
              </a:rPr>
              <a:t>(KOS, </a:t>
            </a:r>
            <a:r>
              <a:rPr lang="tr-TR" sz="2800" dirty="0">
                <a:solidFill>
                  <a:srgbClr val="00B050"/>
                </a:solidFill>
              </a:rPr>
              <a:t>kalıcı sertlik</a:t>
            </a:r>
            <a:r>
              <a:rPr lang="tr-TR" sz="2800" dirty="0">
                <a:solidFill>
                  <a:schemeClr val="tx1"/>
                </a:solidFill>
              </a:rPr>
              <a:t>) sertlikten oluşur. </a:t>
            </a:r>
          </a:p>
          <a:p>
            <a:pPr algn="l" rtl="0" fontAlgn="auto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sz="2800" dirty="0">
                <a:solidFill>
                  <a:srgbClr val="0070C0"/>
                </a:solidFill>
              </a:rPr>
              <a:t>Karbonat sertlik </a:t>
            </a:r>
            <a:r>
              <a:rPr lang="tr-TR" sz="2800" dirty="0">
                <a:solidFill>
                  <a:schemeClr val="tx1"/>
                </a:solidFill>
              </a:rPr>
              <a:t>yapıcılar </a:t>
            </a:r>
            <a:r>
              <a:rPr lang="tr-TR" sz="2800" dirty="0" err="1">
                <a:solidFill>
                  <a:schemeClr val="tx1"/>
                </a:solidFill>
              </a:rPr>
              <a:t>Ca</a:t>
            </a:r>
            <a:r>
              <a:rPr lang="tr-TR" sz="2800" dirty="0">
                <a:solidFill>
                  <a:schemeClr val="tx1"/>
                </a:solidFill>
              </a:rPr>
              <a:t> ve Mg </a:t>
            </a:r>
            <a:r>
              <a:rPr lang="tr-TR" sz="2800" dirty="0">
                <a:solidFill>
                  <a:srgbClr val="00B050"/>
                </a:solidFill>
              </a:rPr>
              <a:t>bikarbonatlar</a:t>
            </a:r>
            <a:r>
              <a:rPr lang="tr-TR" sz="2800" dirty="0">
                <a:solidFill>
                  <a:schemeClr val="tx1"/>
                </a:solidFill>
              </a:rPr>
              <a:t>dır. </a:t>
            </a:r>
          </a:p>
          <a:p>
            <a:pPr algn="l" rtl="0" fontAlgn="auto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sz="2800" dirty="0">
                <a:solidFill>
                  <a:schemeClr val="tx1"/>
                </a:solidFill>
              </a:rPr>
              <a:t>Nitrik, sülfürik, hidroklorik, fosforik ve </a:t>
            </a:r>
            <a:r>
              <a:rPr lang="tr-TR" sz="2800" dirty="0" err="1">
                <a:solidFill>
                  <a:schemeClr val="tx1"/>
                </a:solidFill>
              </a:rPr>
              <a:t>salisik</a:t>
            </a:r>
            <a:r>
              <a:rPr lang="tr-TR" sz="2800" dirty="0">
                <a:solidFill>
                  <a:schemeClr val="tx1"/>
                </a:solidFill>
              </a:rPr>
              <a:t> asitlerin </a:t>
            </a:r>
            <a:r>
              <a:rPr lang="tr-TR" sz="2800" dirty="0" err="1">
                <a:solidFill>
                  <a:schemeClr val="tx1"/>
                </a:solidFill>
              </a:rPr>
              <a:t>Ca</a:t>
            </a:r>
            <a:r>
              <a:rPr lang="tr-TR" sz="2800" dirty="0">
                <a:solidFill>
                  <a:schemeClr val="tx1"/>
                </a:solidFill>
              </a:rPr>
              <a:t> ve Mg tuzları ise </a:t>
            </a:r>
            <a:r>
              <a:rPr lang="tr-TR" sz="2800" dirty="0">
                <a:solidFill>
                  <a:srgbClr val="0070C0"/>
                </a:solidFill>
              </a:rPr>
              <a:t>karbonat olmayan setliği </a:t>
            </a:r>
            <a:r>
              <a:rPr lang="tr-TR" sz="2800" dirty="0">
                <a:solidFill>
                  <a:schemeClr val="tx1"/>
                </a:solidFill>
              </a:rPr>
              <a:t>oluşturur. </a:t>
            </a:r>
          </a:p>
          <a:p>
            <a:pPr algn="l" rtl="0" fontAlgn="auto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endParaRPr lang="tr-TR" sz="2800" dirty="0">
              <a:solidFill>
                <a:schemeClr val="tx1"/>
              </a:solidFill>
            </a:endParaRPr>
          </a:p>
          <a:p>
            <a:pPr algn="l" rtl="0" fontAlgn="auto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sz="2800" dirty="0">
                <a:solidFill>
                  <a:schemeClr val="tx1"/>
                </a:solidFill>
              </a:rPr>
              <a:t>Suyun sertlik ölçüsü için </a:t>
            </a:r>
            <a:r>
              <a:rPr lang="tr-TR" sz="2800" dirty="0" err="1">
                <a:solidFill>
                  <a:schemeClr val="tx1"/>
                </a:solidFill>
              </a:rPr>
              <a:t>Ca</a:t>
            </a:r>
            <a:r>
              <a:rPr lang="tr-TR" sz="2800" dirty="0">
                <a:solidFill>
                  <a:schemeClr val="tx1"/>
                </a:solidFill>
              </a:rPr>
              <a:t> tuzları miktarı kullanılır. </a:t>
            </a:r>
          </a:p>
          <a:p>
            <a:pPr algn="l" rtl="0" fontAlgn="auto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sz="2800" dirty="0">
                <a:solidFill>
                  <a:schemeClr val="tx1"/>
                </a:solidFill>
              </a:rPr>
              <a:t>1</a:t>
            </a:r>
            <a:r>
              <a:rPr lang="tr-TR" sz="2800" baseline="30000" dirty="0">
                <a:solidFill>
                  <a:schemeClr val="tx1"/>
                </a:solidFill>
              </a:rPr>
              <a:t>o</a:t>
            </a:r>
            <a:r>
              <a:rPr lang="tr-TR" sz="2800" dirty="0">
                <a:solidFill>
                  <a:schemeClr val="tx1"/>
                </a:solidFill>
              </a:rPr>
              <a:t> sertlik 1 </a:t>
            </a:r>
            <a:r>
              <a:rPr lang="tr-TR" sz="2800" dirty="0" err="1">
                <a:solidFill>
                  <a:schemeClr val="tx1"/>
                </a:solidFill>
              </a:rPr>
              <a:t>lt</a:t>
            </a:r>
            <a:r>
              <a:rPr lang="tr-TR" sz="2800" dirty="0">
                <a:solidFill>
                  <a:schemeClr val="tx1"/>
                </a:solidFill>
              </a:rPr>
              <a:t> sudaki </a:t>
            </a:r>
            <a:r>
              <a:rPr lang="tr-TR" sz="2800" dirty="0">
                <a:solidFill>
                  <a:srgbClr val="00B050"/>
                </a:solidFill>
              </a:rPr>
              <a:t>1 mg </a:t>
            </a:r>
            <a:r>
              <a:rPr lang="tr-TR" sz="2800" dirty="0" err="1">
                <a:solidFill>
                  <a:srgbClr val="00B050"/>
                </a:solidFill>
              </a:rPr>
              <a:t>CaO</a:t>
            </a:r>
            <a:r>
              <a:rPr lang="tr-TR" sz="2800" dirty="0">
                <a:solidFill>
                  <a:srgbClr val="00B050"/>
                </a:solidFill>
              </a:rPr>
              <a:t> </a:t>
            </a:r>
            <a:r>
              <a:rPr lang="tr-TR" sz="2800" dirty="0">
                <a:solidFill>
                  <a:schemeClr val="tx1"/>
                </a:solidFill>
              </a:rPr>
              <a:t>veya </a:t>
            </a:r>
            <a:r>
              <a:rPr lang="tr-TR" sz="2800" dirty="0">
                <a:solidFill>
                  <a:srgbClr val="0070C0"/>
                </a:solidFill>
              </a:rPr>
              <a:t>2.4 mg CaSO</a:t>
            </a:r>
            <a:r>
              <a:rPr lang="tr-TR" sz="2800" baseline="-25000" dirty="0">
                <a:solidFill>
                  <a:srgbClr val="0070C0"/>
                </a:solidFill>
              </a:rPr>
              <a:t>4</a:t>
            </a:r>
            <a:r>
              <a:rPr lang="tr-TR" sz="2800" dirty="0">
                <a:solidFill>
                  <a:srgbClr val="0070C0"/>
                </a:solidFill>
              </a:rPr>
              <a:t> </a:t>
            </a:r>
            <a:r>
              <a:rPr lang="tr-TR" sz="2800" dirty="0">
                <a:solidFill>
                  <a:schemeClr val="tx1"/>
                </a:solidFill>
              </a:rPr>
              <a:t>veya </a:t>
            </a:r>
            <a:r>
              <a:rPr lang="tr-TR" sz="2800" dirty="0">
                <a:solidFill>
                  <a:srgbClr val="7030A0"/>
                </a:solidFill>
              </a:rPr>
              <a:t>1.8 mg CaCO</a:t>
            </a:r>
            <a:r>
              <a:rPr lang="tr-TR" sz="2800" baseline="-25000" dirty="0">
                <a:solidFill>
                  <a:srgbClr val="7030A0"/>
                </a:solidFill>
              </a:rPr>
              <a:t>3</a:t>
            </a:r>
            <a:r>
              <a:rPr lang="tr-TR" sz="2800" dirty="0">
                <a:solidFill>
                  <a:schemeClr val="tx1"/>
                </a:solidFill>
              </a:rPr>
              <a:t> miktarına eşittir. 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77863" y="227013"/>
            <a:ext cx="8596312" cy="82391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anchor="ctr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rtl="0" fontAlgn="auto">
              <a:spcAft>
                <a:spcPts val="0"/>
              </a:spcAft>
              <a:defRPr/>
            </a:pPr>
            <a:r>
              <a:rPr lang="tr-TR">
                <a:solidFill>
                  <a:srgbClr val="7030A0"/>
                </a:solidFill>
              </a:rPr>
              <a:t>Suyun Sertliği</a:t>
            </a:r>
            <a:endParaRPr lang="ar-SY" dirty="0">
              <a:solidFill>
                <a:srgbClr val="7030A0"/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2184400" y="4030663"/>
            <a:ext cx="5581650" cy="83026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tr-TR" sz="3200" dirty="0">
                <a:solidFill>
                  <a:srgbClr val="FF0000"/>
                </a:solidFill>
                <a:latin typeface="+mn-lt"/>
                <a:cs typeface="+mn-cs"/>
              </a:rPr>
              <a:t>Toplam sertlik (SB)=KS + KOS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677863" y="609600"/>
            <a:ext cx="8596312" cy="823913"/>
          </a:xfrm>
          <a:solidFill>
            <a:srgbClr val="92D050"/>
          </a:solidFill>
        </p:spPr>
        <p:txBody>
          <a:bodyPr anchor="ctr"/>
          <a:lstStyle/>
          <a:p>
            <a:pPr algn="ctr" rtl="0"/>
            <a:r>
              <a:rPr lang="tr-TR" altLang="en-US" dirty="0">
                <a:solidFill>
                  <a:schemeClr val="tx1"/>
                </a:solidFill>
                <a:cs typeface="Tahoma" panose="020B0604030504040204" pitchFamily="34" charset="0"/>
              </a:rPr>
              <a:t>Suyun Özellikleri</a:t>
            </a:r>
            <a:endParaRPr lang="ar-SY" altLang="en-US" dirty="0">
              <a:solidFill>
                <a:schemeClr val="tx1"/>
              </a:solidFill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677863" y="1433513"/>
            <a:ext cx="8596312" cy="4878387"/>
          </a:xfrm>
        </p:spPr>
        <p:txBody>
          <a:bodyPr/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en-US" sz="2800" dirty="0">
                <a:solidFill>
                  <a:schemeClr val="tx1"/>
                </a:solidFill>
                <a:cs typeface="Tahoma" panose="020B0604030504040204" pitchFamily="34" charset="0"/>
              </a:rPr>
              <a:t>Su, gıda kimyası açısından </a:t>
            </a:r>
            <a:r>
              <a:rPr lang="tr-TR" altLang="en-US" sz="2800" dirty="0">
                <a:solidFill>
                  <a:srgbClr val="FF0000"/>
                </a:solidFill>
                <a:cs typeface="Tahoma" panose="020B0604030504040204" pitchFamily="34" charset="0"/>
              </a:rPr>
              <a:t>iki yönden önemlidir</a:t>
            </a:r>
            <a:r>
              <a:rPr lang="tr-TR" altLang="en-US" sz="2800" dirty="0">
                <a:solidFill>
                  <a:schemeClr val="tx1"/>
                </a:solidFill>
                <a:cs typeface="Tahoma" panose="020B0604030504040204" pitchFamily="34" charset="0"/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en-US" sz="2800" dirty="0">
                <a:solidFill>
                  <a:srgbClr val="FF0000"/>
                </a:solidFill>
                <a:cs typeface="Tahoma" panose="020B0604030504040204" pitchFamily="34" charset="0"/>
              </a:rPr>
              <a:t>Öncelikle </a:t>
            </a:r>
            <a:r>
              <a:rPr lang="tr-TR" altLang="en-US" sz="2800" dirty="0">
                <a:solidFill>
                  <a:schemeClr val="tx1"/>
                </a:solidFill>
                <a:cs typeface="Tahoma" panose="020B0604030504040204" pitchFamily="34" charset="0"/>
              </a:rPr>
              <a:t>su gıda maddeleri üretiminde </a:t>
            </a:r>
            <a:r>
              <a:rPr lang="tr-TR" altLang="en-US" sz="2800" dirty="0">
                <a:solidFill>
                  <a:srgbClr val="0070C0"/>
                </a:solidFill>
                <a:cs typeface="Tahoma" panose="020B0604030504040204" pitchFamily="34" charset="0"/>
              </a:rPr>
              <a:t>ham madde olarak kullanılır. </a:t>
            </a:r>
            <a:r>
              <a:rPr lang="tr-TR" altLang="en-US" sz="2800" dirty="0">
                <a:solidFill>
                  <a:schemeClr val="tx1"/>
                </a:solidFill>
                <a:cs typeface="Tahoma" panose="020B0604030504040204" pitchFamily="34" charset="0"/>
              </a:rPr>
              <a:t>Su, gıda yasası tüzükler, ve yönetmeliklerine tabidir. Bunun için içme suyunda istenen şartları dikkate almak gereklidir.</a:t>
            </a:r>
          </a:p>
        </p:txBody>
      </p:sp>
      <p:pic>
        <p:nvPicPr>
          <p:cNvPr id="4" name="11 Resim" descr="C:\Users\Sirin DEMIRCAN.KARANFILALANI\Desktop\kirmizi-mercimek-corbasi-4.jpg"/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9274002" y="1021307"/>
            <a:ext cx="2643867" cy="21124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863" y="355600"/>
            <a:ext cx="9807575" cy="1104900"/>
          </a:xfrm>
          <a:solidFill>
            <a:schemeClr val="accent3"/>
          </a:solidFill>
        </p:spPr>
        <p:txBody>
          <a:bodyPr rtlCol="0" anchor="ctr"/>
          <a:lstStyle/>
          <a:p>
            <a:pPr algn="ctr" rtl="0" fontAlgn="auto">
              <a:spcAft>
                <a:spcPts val="0"/>
              </a:spcAft>
              <a:defRPr/>
            </a:pPr>
            <a:r>
              <a:rPr lang="tr-TR" dirty="0">
                <a:solidFill>
                  <a:srgbClr val="FF0000"/>
                </a:solidFill>
              </a:rPr>
              <a:t>Sertlik derecesine göre suların sınıflandırması</a:t>
            </a:r>
            <a:endParaRPr lang="ar-SY" dirty="0">
              <a:solidFill>
                <a:srgbClr val="FF0000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77863" y="1811338"/>
          <a:ext cx="8128000" cy="31083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8054">
                <a:tc gridSpan="2"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Sertlik Bütünü</a:t>
                      </a:r>
                      <a:endParaRPr lang="ar-SY" sz="2800" dirty="0"/>
                    </a:p>
                  </a:txBody>
                  <a:tcPr marT="45711" marB="45711"/>
                </a:tc>
                <a:tc hMerge="1">
                  <a:txBody>
                    <a:bodyPr/>
                    <a:lstStyle/>
                    <a:p>
                      <a:pPr algn="l" rtl="0"/>
                      <a:endParaRPr lang="ar-SY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Suyun Cinsi</a:t>
                      </a:r>
                      <a:endParaRPr lang="ar-SY" sz="2800" dirty="0"/>
                    </a:p>
                  </a:txBody>
                  <a:tcPr marT="45711" marB="45711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054"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 err="1"/>
                        <a:t>mmol</a:t>
                      </a:r>
                      <a:r>
                        <a:rPr lang="tr-TR" sz="2800" dirty="0"/>
                        <a:t>/l</a:t>
                      </a:r>
                      <a:endParaRPr lang="ar-SY" sz="2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ar-SY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°</a:t>
                      </a:r>
                      <a:r>
                        <a:rPr lang="tr-TR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endParaRPr lang="ar-SY" sz="2800" dirty="0"/>
                    </a:p>
                  </a:txBody>
                  <a:tcPr marT="45711" marB="45711"/>
                </a:tc>
                <a:tc vMerge="1">
                  <a:txBody>
                    <a:bodyPr/>
                    <a:lstStyle/>
                    <a:p>
                      <a:pPr algn="l" rtl="0"/>
                      <a:endParaRPr lang="ar-SY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054">
                <a:tc>
                  <a:txBody>
                    <a:bodyPr/>
                    <a:lstStyle/>
                    <a:p>
                      <a:pPr algn="ctr" rtl="0"/>
                      <a:r>
                        <a:rPr lang="en-US" sz="2800" dirty="0"/>
                        <a:t>&lt;</a:t>
                      </a:r>
                      <a:r>
                        <a:rPr lang="tr-TR" sz="2800" dirty="0"/>
                        <a:t>1,3</a:t>
                      </a:r>
                      <a:endParaRPr lang="ar-SY" sz="2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800" dirty="0"/>
                        <a:t>&lt;7</a:t>
                      </a:r>
                      <a:endParaRPr lang="ar-SY" sz="2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Yumuşak</a:t>
                      </a:r>
                      <a:endParaRPr lang="ar-SY" sz="2800" dirty="0"/>
                    </a:p>
                  </a:txBody>
                  <a:tcPr marT="45711" marB="4571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8054"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1,3-2,5</a:t>
                      </a:r>
                      <a:endParaRPr lang="ar-SY" sz="2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7-14</a:t>
                      </a:r>
                      <a:endParaRPr lang="ar-SY" sz="2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Orta sert</a:t>
                      </a:r>
                      <a:endParaRPr lang="ar-SY" sz="2800" dirty="0"/>
                    </a:p>
                  </a:txBody>
                  <a:tcPr marT="45711" marB="4571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8054"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2,5-3,8</a:t>
                      </a:r>
                      <a:endParaRPr lang="ar-SY" sz="2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14-21</a:t>
                      </a:r>
                      <a:endParaRPr lang="ar-SY" sz="2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Sert</a:t>
                      </a:r>
                      <a:endParaRPr lang="ar-SY" sz="2800" dirty="0"/>
                    </a:p>
                  </a:txBody>
                  <a:tcPr marT="45711" marB="45711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8054"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&gt;3,8</a:t>
                      </a:r>
                      <a:endParaRPr lang="ar-SY" sz="2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&gt;21</a:t>
                      </a:r>
                      <a:endParaRPr lang="ar-SY" sz="2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/>
                        <a:t>Çok</a:t>
                      </a:r>
                      <a:r>
                        <a:rPr lang="tr-TR" sz="2800" baseline="0" dirty="0"/>
                        <a:t> sert</a:t>
                      </a:r>
                      <a:endParaRPr lang="ar-SY" sz="2800" dirty="0"/>
                    </a:p>
                  </a:txBody>
                  <a:tcPr marT="45711" marB="45711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2"/>
          <p:cNvSpPr>
            <a:spLocks noGrp="1"/>
          </p:cNvSpPr>
          <p:nvPr>
            <p:ph idx="1"/>
          </p:nvPr>
        </p:nvSpPr>
        <p:spPr>
          <a:xfrm>
            <a:off x="677863" y="1622425"/>
            <a:ext cx="8596312" cy="4419600"/>
          </a:xfrm>
        </p:spPr>
        <p:txBody>
          <a:bodyPr/>
          <a:lstStyle/>
          <a:p>
            <a:pPr algn="l" rtl="0">
              <a:lnSpc>
                <a:spcPct val="150000"/>
              </a:lnSpc>
            </a:pPr>
            <a:r>
              <a:rPr lang="tr-TR" altLang="en-US" sz="2800">
                <a:solidFill>
                  <a:schemeClr val="tx1"/>
                </a:solidFill>
                <a:cs typeface="Tahoma" panose="020B0604030504040204" pitchFamily="34" charset="0"/>
              </a:rPr>
              <a:t>İçilecek iyi suların sertlik derecesi </a:t>
            </a:r>
            <a:r>
              <a:rPr lang="tr-TR" altLang="en-US" sz="2800">
                <a:solidFill>
                  <a:srgbClr val="FF0000"/>
                </a:solidFill>
                <a:cs typeface="Tahoma" panose="020B0604030504040204" pitchFamily="34" charset="0"/>
              </a:rPr>
              <a:t>5’den yukarı olmamalıdır.</a:t>
            </a:r>
          </a:p>
          <a:p>
            <a:pPr algn="l" rtl="0">
              <a:lnSpc>
                <a:spcPct val="150000"/>
              </a:lnSpc>
            </a:pPr>
            <a:r>
              <a:rPr lang="tr-TR" altLang="en-US" sz="2800">
                <a:solidFill>
                  <a:schemeClr val="tx1"/>
                </a:solidFill>
                <a:cs typeface="Tahoma" panose="020B0604030504040204" pitchFamily="34" charset="0"/>
              </a:rPr>
              <a:t>Sertlik derecesi </a:t>
            </a:r>
            <a:r>
              <a:rPr lang="tr-TR" altLang="en-US" sz="2800">
                <a:solidFill>
                  <a:srgbClr val="FF0000"/>
                </a:solidFill>
                <a:cs typeface="Tahoma" panose="020B0604030504040204" pitchFamily="34" charset="0"/>
              </a:rPr>
              <a:t>30’a kadar olan sular içilebilir</a:t>
            </a:r>
            <a:r>
              <a:rPr lang="tr-TR" altLang="en-US" sz="2800">
                <a:solidFill>
                  <a:schemeClr val="tx1"/>
                </a:solidFill>
                <a:cs typeface="Tahoma" panose="020B0604030504040204" pitchFamily="34" charset="0"/>
              </a:rPr>
              <a:t>.</a:t>
            </a:r>
          </a:p>
          <a:p>
            <a:pPr algn="l" rtl="0">
              <a:lnSpc>
                <a:spcPct val="150000"/>
              </a:lnSpc>
            </a:pPr>
            <a:r>
              <a:rPr lang="tr-TR" altLang="en-US" sz="2800">
                <a:solidFill>
                  <a:schemeClr val="tx1"/>
                </a:solidFill>
                <a:cs typeface="Tahoma" panose="020B0604030504040204" pitchFamily="34" charset="0"/>
              </a:rPr>
              <a:t>60’dan fazla olanlar ise olağanüstü sert sular olup hiçbir yerde kullanılmazlar.</a:t>
            </a:r>
          </a:p>
          <a:p>
            <a:pPr algn="l" rtl="0"/>
            <a:endParaRPr lang="ar-SY" alt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77863" y="355600"/>
            <a:ext cx="9807575" cy="1104900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rtl="0" fontAlgn="auto">
              <a:spcAft>
                <a:spcPts val="0"/>
              </a:spcAft>
              <a:defRPr/>
            </a:pPr>
            <a:r>
              <a:rPr lang="tr-TR">
                <a:solidFill>
                  <a:srgbClr val="FF0000"/>
                </a:solidFill>
              </a:rPr>
              <a:t>Sertlik derecesine göre suların sınıflandırması</a:t>
            </a:r>
            <a:endParaRPr lang="ar-SY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863" y="287338"/>
            <a:ext cx="8596312" cy="804862"/>
          </a:xfrm>
          <a:solidFill>
            <a:schemeClr val="accent5"/>
          </a:solidFill>
        </p:spPr>
        <p:txBody>
          <a:bodyPr rtlCol="0" anchor="ctr"/>
          <a:lstStyle/>
          <a:p>
            <a:pPr algn="ctr" rtl="0" fontAlgn="auto">
              <a:spcAft>
                <a:spcPts val="0"/>
              </a:spcAft>
              <a:defRPr/>
            </a:pPr>
            <a:r>
              <a:rPr lang="tr-TR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Su aktivitesi</a:t>
            </a:r>
            <a:endParaRPr lang="ar-SY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xfrm>
            <a:off x="677863" y="1092200"/>
            <a:ext cx="8596312" cy="4949825"/>
          </a:xfrm>
        </p:spPr>
        <p:txBody>
          <a:bodyPr/>
          <a:lstStyle/>
          <a:p>
            <a:pPr algn="l" rtl="0">
              <a:lnSpc>
                <a:spcPct val="150000"/>
              </a:lnSpc>
            </a:pPr>
            <a:r>
              <a:rPr lang="tr-TR" altLang="en-US" sz="2800">
                <a:solidFill>
                  <a:schemeClr val="tx1"/>
                </a:solidFill>
                <a:cs typeface="Tahoma" panose="020B0604030504040204" pitchFamily="34" charset="0"/>
              </a:rPr>
              <a:t>Su besinin </a:t>
            </a:r>
            <a:r>
              <a:rPr lang="tr-TR" altLang="en-US" sz="2800">
                <a:solidFill>
                  <a:srgbClr val="FF0000"/>
                </a:solidFill>
                <a:cs typeface="Tahoma" panose="020B0604030504040204" pitchFamily="34" charset="0"/>
              </a:rPr>
              <a:t>kimyasal ve mikrobiyal </a:t>
            </a:r>
            <a:r>
              <a:rPr lang="tr-TR" altLang="en-US" sz="2800">
                <a:solidFill>
                  <a:schemeClr val="tx1"/>
                </a:solidFill>
                <a:cs typeface="Tahoma" panose="020B0604030504040204" pitchFamily="34" charset="0"/>
              </a:rPr>
              <a:t>bozunmasında oldukça etkili bir rol oynar.</a:t>
            </a:r>
          </a:p>
          <a:p>
            <a:pPr algn="l" rtl="0">
              <a:lnSpc>
                <a:spcPct val="150000"/>
              </a:lnSpc>
            </a:pPr>
            <a:r>
              <a:rPr lang="tr-TR" altLang="en-US" sz="2800">
                <a:solidFill>
                  <a:schemeClr val="tx1"/>
                </a:solidFill>
                <a:cs typeface="Tahoma" panose="020B0604030504040204" pitchFamily="34" charset="0"/>
              </a:rPr>
              <a:t>Gıda maddelerindeki suyun özellik ve davranışlarının bilinmesi gerekir.</a:t>
            </a:r>
          </a:p>
          <a:p>
            <a:pPr algn="l" rtl="0">
              <a:lnSpc>
                <a:spcPct val="150000"/>
              </a:lnSpc>
            </a:pPr>
            <a:r>
              <a:rPr lang="tr-TR" altLang="en-US" sz="2800">
                <a:solidFill>
                  <a:schemeClr val="tx1"/>
                </a:solidFill>
                <a:cs typeface="Tahoma" panose="020B0604030504040204" pitchFamily="34" charset="0"/>
              </a:rPr>
              <a:t>Suyun termal özellikleri dondurma ve kurutma gibi işlemler açısından çok önemlidir.</a:t>
            </a:r>
          </a:p>
          <a:p>
            <a:pPr algn="l" rtl="0">
              <a:lnSpc>
                <a:spcPct val="150000"/>
              </a:lnSpc>
            </a:pPr>
            <a:endParaRPr lang="ar-SY" altLang="en-US" sz="28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ontent Placeholder 2"/>
          <p:cNvSpPr>
            <a:spLocks noGrp="1"/>
          </p:cNvSpPr>
          <p:nvPr>
            <p:ph idx="1"/>
          </p:nvPr>
        </p:nvSpPr>
        <p:spPr>
          <a:xfrm>
            <a:off x="677863" y="1092200"/>
            <a:ext cx="8596312" cy="4949825"/>
          </a:xfrm>
        </p:spPr>
        <p:txBody>
          <a:bodyPr/>
          <a:lstStyle/>
          <a:p>
            <a:pPr algn="l" rtl="0">
              <a:lnSpc>
                <a:spcPct val="150000"/>
              </a:lnSpc>
            </a:pPr>
            <a:r>
              <a:rPr lang="tr-TR" altLang="en-US" sz="2800">
                <a:solidFill>
                  <a:srgbClr val="FF0000"/>
                </a:solidFill>
                <a:cs typeface="Tahoma" panose="020B0604030504040204" pitchFamily="34" charset="0"/>
              </a:rPr>
              <a:t>Suyun</a:t>
            </a:r>
            <a:r>
              <a:rPr lang="tr-TR" altLang="en-US" sz="2800">
                <a:solidFill>
                  <a:schemeClr val="tx1"/>
                </a:solidFill>
                <a:cs typeface="Tahoma" panose="020B0604030504040204" pitchFamily="34" charset="0"/>
              </a:rPr>
              <a:t> besin maddesindeki </a:t>
            </a:r>
            <a:r>
              <a:rPr lang="tr-TR" altLang="en-US" sz="2800">
                <a:solidFill>
                  <a:srgbClr val="FF0000"/>
                </a:solidFill>
                <a:cs typeface="Tahoma" panose="020B0604030504040204" pitchFamily="34" charset="0"/>
              </a:rPr>
              <a:t>durumu</a:t>
            </a:r>
            <a:r>
              <a:rPr lang="tr-TR" altLang="en-US" sz="2800">
                <a:solidFill>
                  <a:schemeClr val="tx1"/>
                </a:solidFill>
                <a:cs typeface="Tahoma" panose="020B0604030504040204" pitchFamily="34" charset="0"/>
              </a:rPr>
              <a:t>, </a:t>
            </a:r>
            <a:r>
              <a:rPr lang="tr-TR" altLang="en-US" sz="2800">
                <a:solidFill>
                  <a:srgbClr val="00B050"/>
                </a:solidFill>
                <a:cs typeface="Tahoma" panose="020B0604030504040204" pitchFamily="34" charset="0"/>
              </a:rPr>
              <a:t>besinin su içeriği</a:t>
            </a:r>
            <a:r>
              <a:rPr lang="tr-TR" altLang="en-US" sz="2800">
                <a:solidFill>
                  <a:schemeClr val="tx1"/>
                </a:solidFill>
                <a:cs typeface="Tahoma" panose="020B0604030504040204" pitchFamily="34" charset="0"/>
              </a:rPr>
              <a:t> ve bulunduğu </a:t>
            </a:r>
            <a:r>
              <a:rPr lang="tr-TR" altLang="en-US" sz="2800">
                <a:solidFill>
                  <a:srgbClr val="0070C0"/>
                </a:solidFill>
                <a:cs typeface="Tahoma" panose="020B0604030504040204" pitchFamily="34" charset="0"/>
              </a:rPr>
              <a:t>ortamın bağıl nemliliği </a:t>
            </a:r>
            <a:r>
              <a:rPr lang="tr-TR" altLang="en-US" sz="2800">
                <a:solidFill>
                  <a:schemeClr val="tx1"/>
                </a:solidFill>
                <a:cs typeface="Tahoma" panose="020B0604030504040204" pitchFamily="34" charset="0"/>
              </a:rPr>
              <a:t>arasındaki ilişki tanımlanır ki buna ‘</a:t>
            </a:r>
            <a:r>
              <a:rPr lang="tr-TR" altLang="en-US" sz="2800">
                <a:solidFill>
                  <a:srgbClr val="FF0000"/>
                </a:solidFill>
                <a:cs typeface="Tahoma" panose="020B0604030504040204" pitchFamily="34" charset="0"/>
              </a:rPr>
              <a:t>su aktivitesi</a:t>
            </a:r>
            <a:r>
              <a:rPr lang="tr-TR" altLang="en-US" sz="2800">
                <a:solidFill>
                  <a:schemeClr val="tx1"/>
                </a:solidFill>
                <a:cs typeface="Tahoma" panose="020B0604030504040204" pitchFamily="34" charset="0"/>
              </a:rPr>
              <a:t>’ denir. </a:t>
            </a:r>
          </a:p>
          <a:p>
            <a:pPr algn="l" rtl="0">
              <a:lnSpc>
                <a:spcPct val="150000"/>
              </a:lnSpc>
            </a:pPr>
            <a:r>
              <a:rPr lang="tr-TR" altLang="en-US" sz="2800">
                <a:solidFill>
                  <a:schemeClr val="tx1"/>
                </a:solidFill>
                <a:cs typeface="Tahoma" panose="020B0604030504040204" pitchFamily="34" charset="0"/>
              </a:rPr>
              <a:t>Besin maddesinin içerdiği </a:t>
            </a:r>
            <a:r>
              <a:rPr lang="tr-TR" altLang="en-US" sz="2800">
                <a:solidFill>
                  <a:srgbClr val="0070C0"/>
                </a:solidFill>
                <a:cs typeface="Tahoma" panose="020B0604030504040204" pitchFamily="34" charset="0"/>
              </a:rPr>
              <a:t>su miktarına uygun düşen bağıl nemliliğe </a:t>
            </a:r>
            <a:r>
              <a:rPr lang="tr-TR" altLang="en-US" sz="2800">
                <a:solidFill>
                  <a:schemeClr val="tx1"/>
                </a:solidFill>
                <a:cs typeface="Tahoma" panose="020B0604030504040204" pitchFamily="34" charset="0"/>
              </a:rPr>
              <a:t>ise ‘</a:t>
            </a:r>
            <a:r>
              <a:rPr lang="tr-TR" altLang="en-US" sz="2800">
                <a:solidFill>
                  <a:srgbClr val="FF0000"/>
                </a:solidFill>
                <a:cs typeface="Tahoma" panose="020B0604030504040204" pitchFamily="34" charset="0"/>
              </a:rPr>
              <a:t>Bağıl Nem Dengesi</a:t>
            </a:r>
            <a:r>
              <a:rPr lang="tr-TR" altLang="en-US" sz="2800">
                <a:solidFill>
                  <a:schemeClr val="tx1"/>
                </a:solidFill>
                <a:cs typeface="Tahoma" panose="020B0604030504040204" pitchFamily="34" charset="0"/>
              </a:rPr>
              <a:t>’ denir.</a:t>
            </a:r>
            <a:endParaRPr lang="ar-SY" altLang="en-US" sz="2800">
              <a:solidFill>
                <a:schemeClr val="tx1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77863" y="287338"/>
            <a:ext cx="8596312" cy="804862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rtl="0" fontAlgn="auto">
              <a:spcAft>
                <a:spcPts val="0"/>
              </a:spcAft>
              <a:defRPr/>
            </a:pPr>
            <a:r>
              <a:rPr lang="tr-TR">
                <a:solidFill>
                  <a:schemeClr val="accent2">
                    <a:lumMod val="60000"/>
                    <a:lumOff val="40000"/>
                  </a:schemeClr>
                </a:solidFill>
              </a:rPr>
              <a:t>Su aktivitesi</a:t>
            </a:r>
            <a:endParaRPr lang="ar-SY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6628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0575" y="3109913"/>
            <a:ext cx="3549650" cy="343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77334" y="1269243"/>
                <a:ext cx="8596668" cy="4772120"/>
              </a:xfrm>
            </p:spPr>
            <p:txBody>
              <a:bodyPr>
                <a:normAutofit/>
              </a:bodyPr>
              <a:lstStyle/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sub>
                      </m:sSub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3600" dirty="0">
                  <a:solidFill>
                    <a:schemeClr val="tx1"/>
                  </a:solidFill>
                </a:endParaRPr>
              </a:p>
              <a:p>
                <a:pPr algn="l" rtl="0"/>
                <a:r>
                  <a:rPr lang="en-US" sz="2800" dirty="0">
                    <a:solidFill>
                      <a:schemeClr val="tx1"/>
                    </a:solidFill>
                  </a:rPr>
                  <a:t>a</a:t>
                </a:r>
                <a:r>
                  <a:rPr lang="en-US" sz="2800" baseline="-25000" dirty="0">
                    <a:solidFill>
                      <a:schemeClr val="tx1"/>
                    </a:solidFill>
                  </a:rPr>
                  <a:t>w</a:t>
                </a:r>
                <a:r>
                  <a:rPr lang="en-US" sz="2800" dirty="0">
                    <a:solidFill>
                      <a:schemeClr val="tx1"/>
                    </a:solidFill>
                  </a:rPr>
                  <a:t> = </a:t>
                </a:r>
                <a:r>
                  <a:rPr lang="tr-TR" sz="2800" dirty="0">
                    <a:solidFill>
                      <a:schemeClr val="tx1"/>
                    </a:solidFill>
                  </a:rPr>
                  <a:t>Su aktivitesi.</a:t>
                </a:r>
              </a:p>
              <a:p>
                <a:pPr algn="l" rtl="0"/>
                <a:r>
                  <a:rPr lang="tr-TR" sz="2800" dirty="0">
                    <a:solidFill>
                      <a:schemeClr val="tx1"/>
                    </a:solidFill>
                  </a:rPr>
                  <a:t>P</a:t>
                </a:r>
                <a:r>
                  <a:rPr lang="tr-TR" sz="2800" baseline="-25000" dirty="0">
                    <a:solidFill>
                      <a:schemeClr val="tx1"/>
                    </a:solidFill>
                  </a:rPr>
                  <a:t>1</a:t>
                </a:r>
                <a:r>
                  <a:rPr lang="tr-TR" sz="2800" dirty="0">
                    <a:solidFill>
                      <a:schemeClr val="tx1"/>
                    </a:solidFill>
                  </a:rPr>
                  <a:t> Besin maddesi suyunun kısmi basıncını.</a:t>
                </a:r>
              </a:p>
              <a:p>
                <a:pPr algn="l" rtl="0"/>
                <a:r>
                  <a:rPr lang="tr-TR" sz="2800" dirty="0">
                    <a:solidFill>
                      <a:schemeClr val="tx1"/>
                    </a:solidFill>
                  </a:rPr>
                  <a:t>P</a:t>
                </a:r>
                <a:r>
                  <a:rPr lang="tr-TR" sz="2800" baseline="-25000" dirty="0">
                    <a:solidFill>
                      <a:schemeClr val="tx1"/>
                    </a:solidFill>
                  </a:rPr>
                  <a:t>0</a:t>
                </a:r>
                <a:r>
                  <a:rPr lang="tr-TR" sz="2800" dirty="0">
                    <a:solidFill>
                      <a:schemeClr val="tx1"/>
                    </a:solidFill>
                  </a:rPr>
                  <a:t> Saf suyun buhar basıncını (aynı sıcaklıkta)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sub>
                      </m:sSub>
                      <m:r>
                        <a:rPr lang="en-US" sz="2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𝐷𝑒𝑛𝑔𝑒</m:t>
                          </m:r>
                          <m:r>
                            <a:rPr lang="tr-TR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𝑏𝑎</m:t>
                          </m:r>
                          <m:r>
                            <a:rPr lang="tr-TR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ğ</m:t>
                          </m:r>
                          <m:r>
                            <a:rPr lang="tr-TR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𝚤𝑙</m:t>
                          </m:r>
                          <m:r>
                            <a:rPr lang="tr-TR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𝑛𝑒𝑚𝑖</m:t>
                          </m:r>
                        </m:num>
                        <m:den>
                          <m:r>
                            <a:rPr lang="tr-TR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r>
                        <a:rPr lang="en-US" sz="2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tr-TR" sz="2800" dirty="0">
                  <a:solidFill>
                    <a:schemeClr val="tx1"/>
                  </a:solidFill>
                </a:endParaRPr>
              </a:p>
              <a:p>
                <a:pPr marL="0" indent="0" algn="ctr" rtl="0">
                  <a:buNone/>
                </a:pPr>
                <a:r>
                  <a:rPr lang="tr-TR" sz="2800" dirty="0">
                    <a:solidFill>
                      <a:srgbClr val="0070C0"/>
                    </a:solidFill>
                  </a:rPr>
                  <a:t>Saf suyun su aktivitesi 1,00’dir ve %100 bağıl neme eşdeğerdir.</a:t>
                </a:r>
              </a:p>
              <a:p>
                <a:pPr algn="l" rtl="0"/>
                <a:endParaRPr lang="tr-TR" sz="2800" dirty="0"/>
              </a:p>
              <a:p>
                <a:pPr algn="l" rtl="0"/>
                <a:endParaRPr lang="ar-SY" sz="28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334" y="1269243"/>
                <a:ext cx="8596668" cy="4772120"/>
              </a:xfrm>
              <a:blipFill>
                <a:blip r:embed="rId2"/>
                <a:stretch>
                  <a:fillRect l="-851" r="-780" b="-140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itle 1"/>
          <p:cNvSpPr txBox="1">
            <a:spLocks/>
          </p:cNvSpPr>
          <p:nvPr/>
        </p:nvSpPr>
        <p:spPr>
          <a:xfrm>
            <a:off x="677334" y="286604"/>
            <a:ext cx="8596668" cy="805218"/>
          </a:xfrm>
          <a:prstGeom prst="rect">
            <a:avLst/>
          </a:prstGeom>
          <a:solidFill>
            <a:schemeClr val="accent5"/>
          </a:solidFill>
        </p:spPr>
        <p:txBody>
          <a:bodyPr vert="horz" lIns="91440" tIns="45720" rIns="91440" bIns="45720" rtlCol="0" anchor="ctr" anchorCtr="0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rtl="0"/>
            <a:r>
              <a:rPr lang="tr-TR">
                <a:solidFill>
                  <a:schemeClr val="accent2">
                    <a:lumMod val="60000"/>
                    <a:lumOff val="40000"/>
                  </a:schemeClr>
                </a:solidFill>
              </a:rPr>
              <a:t>Su aktivitesi</a:t>
            </a:r>
            <a:endParaRPr lang="ar-SY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5119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863" y="327025"/>
            <a:ext cx="8596312" cy="874713"/>
          </a:xfrm>
          <a:solidFill>
            <a:schemeClr val="accent3">
              <a:lumMod val="40000"/>
              <a:lumOff val="60000"/>
            </a:schemeClr>
          </a:solidFill>
        </p:spPr>
        <p:txBody>
          <a:bodyPr rtlCol="0" anchor="ctr"/>
          <a:lstStyle/>
          <a:p>
            <a:pPr algn="ctr" rtl="0" fontAlgn="auto">
              <a:spcAft>
                <a:spcPts val="0"/>
              </a:spcAft>
              <a:defRPr/>
            </a:pPr>
            <a:r>
              <a:rPr lang="tr-TR" dirty="0">
                <a:solidFill>
                  <a:srgbClr val="0070C0"/>
                </a:solidFill>
              </a:rPr>
              <a:t>Bazı gıdaların su aktivitesi değerleri</a:t>
            </a:r>
            <a:endParaRPr lang="ar-SY" dirty="0">
              <a:solidFill>
                <a:srgbClr val="0070C0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80988" y="1201738"/>
          <a:ext cx="11515725" cy="31088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003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26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39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32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8054">
                <a:tc>
                  <a:txBody>
                    <a:bodyPr/>
                    <a:lstStyle/>
                    <a:p>
                      <a:pPr algn="l" rtl="0"/>
                      <a:r>
                        <a:rPr lang="tr-TR" sz="2800" dirty="0"/>
                        <a:t>Gıda maddesi</a:t>
                      </a:r>
                      <a:endParaRPr lang="ar-SY" sz="2800" dirty="0"/>
                    </a:p>
                  </a:txBody>
                  <a:tcPr marL="91448" marR="91448" marT="45711" marB="45711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800" dirty="0"/>
                        <a:t>a</a:t>
                      </a:r>
                      <a:r>
                        <a:rPr lang="en-US" sz="2800" baseline="-25000" dirty="0"/>
                        <a:t>w</a:t>
                      </a:r>
                      <a:endParaRPr lang="ar-SY" sz="2800" dirty="0"/>
                    </a:p>
                  </a:txBody>
                  <a:tcPr marL="91448" marR="91448" marT="45711" marB="45711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2800" dirty="0"/>
                        <a:t>Gıda maddesi</a:t>
                      </a:r>
                      <a:endParaRPr lang="ar-SY" sz="2800" dirty="0"/>
                    </a:p>
                  </a:txBody>
                  <a:tcPr marL="91448" marR="91448" marT="45711" marB="45711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800" dirty="0"/>
                        <a:t>a</a:t>
                      </a:r>
                      <a:r>
                        <a:rPr lang="en-US" sz="2800" baseline="-25000" dirty="0"/>
                        <a:t>w</a:t>
                      </a:r>
                      <a:endParaRPr lang="ar-SY" sz="2800" dirty="0"/>
                    </a:p>
                  </a:txBody>
                  <a:tcPr marL="91448" marR="91448" marT="45711" marB="4571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054">
                <a:tc>
                  <a:txBody>
                    <a:bodyPr/>
                    <a:lstStyle/>
                    <a:p>
                      <a:pPr algn="l" rtl="0"/>
                      <a:r>
                        <a:rPr lang="tr-TR" sz="2800" noProof="0" dirty="0"/>
                        <a:t>Sucuk</a:t>
                      </a:r>
                    </a:p>
                  </a:txBody>
                  <a:tcPr marL="91448" marR="91448" marT="45711" marB="45711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2800" noProof="0" dirty="0"/>
                        <a:t>0.96</a:t>
                      </a:r>
                    </a:p>
                  </a:txBody>
                  <a:tcPr marL="91448" marR="91448" marT="45711" marB="45711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2800" noProof="0" dirty="0"/>
                        <a:t>Marmelatlar</a:t>
                      </a:r>
                    </a:p>
                  </a:txBody>
                  <a:tcPr marL="91448" marR="91448" marT="45711" marB="45711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800" dirty="0"/>
                        <a:t>0.82</a:t>
                      </a:r>
                      <a:endParaRPr lang="ar-SY" sz="2800" dirty="0"/>
                    </a:p>
                  </a:txBody>
                  <a:tcPr marL="91448" marR="91448" marT="45711" marB="4571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054">
                <a:tc>
                  <a:txBody>
                    <a:bodyPr/>
                    <a:lstStyle/>
                    <a:p>
                      <a:pPr algn="l" rtl="0"/>
                      <a:r>
                        <a:rPr lang="tr-TR" sz="2800" noProof="0" dirty="0"/>
                        <a:t>Salam</a:t>
                      </a:r>
                    </a:p>
                  </a:txBody>
                  <a:tcPr marL="91448" marR="91448" marT="45711" marB="45711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2800" noProof="0" dirty="0"/>
                        <a:t>0.82-0.85</a:t>
                      </a:r>
                    </a:p>
                  </a:txBody>
                  <a:tcPr marL="91448" marR="91448" marT="45711" marB="45711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2800" noProof="0" dirty="0"/>
                        <a:t>Bal</a:t>
                      </a:r>
                    </a:p>
                  </a:txBody>
                  <a:tcPr marL="91448" marR="91448" marT="45711" marB="45711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800" dirty="0"/>
                        <a:t>0.75</a:t>
                      </a:r>
                      <a:endParaRPr lang="ar-SY" sz="2800" dirty="0"/>
                    </a:p>
                  </a:txBody>
                  <a:tcPr marL="91448" marR="91448" marT="45711" marB="4571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8054">
                <a:tc>
                  <a:txBody>
                    <a:bodyPr/>
                    <a:lstStyle/>
                    <a:p>
                      <a:pPr algn="l" rtl="0"/>
                      <a:r>
                        <a:rPr lang="tr-TR" sz="2800" noProof="0" dirty="0"/>
                        <a:t>Kuru meyveler</a:t>
                      </a:r>
                    </a:p>
                  </a:txBody>
                  <a:tcPr marL="91448" marR="91448" marT="45711" marB="45711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2800" noProof="0" dirty="0"/>
                        <a:t>0.72-0.80</a:t>
                      </a:r>
                    </a:p>
                  </a:txBody>
                  <a:tcPr marL="91448" marR="91448" marT="45711" marB="45711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2800" noProof="0" dirty="0"/>
                        <a:t>Çikolata,</a:t>
                      </a:r>
                      <a:r>
                        <a:rPr lang="tr-TR" sz="2800" baseline="0" noProof="0" dirty="0"/>
                        <a:t> Şekerleme</a:t>
                      </a:r>
                      <a:endParaRPr lang="tr-TR" sz="2800" noProof="0" dirty="0"/>
                    </a:p>
                  </a:txBody>
                  <a:tcPr marL="91448" marR="91448" marT="45711" marB="45711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2800" dirty="0"/>
                        <a:t>0.5-0.6</a:t>
                      </a:r>
                      <a:endParaRPr lang="ar-SY" sz="2800" dirty="0"/>
                    </a:p>
                  </a:txBody>
                  <a:tcPr marL="91448" marR="91448" marT="45711" marB="4571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8054">
                <a:tc>
                  <a:txBody>
                    <a:bodyPr/>
                    <a:lstStyle/>
                    <a:p>
                      <a:pPr algn="l" rtl="0"/>
                      <a:r>
                        <a:rPr lang="tr-TR" sz="2800" noProof="0" dirty="0"/>
                        <a:t>Taze et,</a:t>
                      </a:r>
                      <a:r>
                        <a:rPr lang="tr-TR" sz="2800" baseline="0" noProof="0" dirty="0"/>
                        <a:t> sebze ve meyveler</a:t>
                      </a:r>
                      <a:endParaRPr lang="tr-TR" sz="2800" noProof="0" dirty="0"/>
                    </a:p>
                  </a:txBody>
                  <a:tcPr marL="91448" marR="91448" marT="45711" marB="45711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2800" noProof="0" dirty="0"/>
                        <a:t>0.9-1.0</a:t>
                      </a:r>
                    </a:p>
                  </a:txBody>
                  <a:tcPr marL="91448" marR="91448" marT="45711" marB="45711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2800" noProof="0" dirty="0"/>
                        <a:t>Kek </a:t>
                      </a:r>
                      <a:r>
                        <a:rPr lang="tr-TR" sz="2800" noProof="0" dirty="0" err="1"/>
                        <a:t>miksleri</a:t>
                      </a:r>
                      <a:r>
                        <a:rPr lang="tr-TR" sz="2800" noProof="0" dirty="0"/>
                        <a:t>,</a:t>
                      </a:r>
                      <a:r>
                        <a:rPr lang="tr-TR" sz="2800" baseline="0" noProof="0" dirty="0"/>
                        <a:t> Kraker</a:t>
                      </a:r>
                      <a:endParaRPr lang="tr-TR" sz="2800" noProof="0" dirty="0"/>
                    </a:p>
                  </a:txBody>
                  <a:tcPr marL="91448" marR="91448" marT="45711" marB="45711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2800" dirty="0"/>
                        <a:t>0.2-0.3</a:t>
                      </a:r>
                      <a:endParaRPr lang="ar-SY" sz="2800" dirty="0"/>
                    </a:p>
                  </a:txBody>
                  <a:tcPr marL="91448" marR="91448" marT="45711" marB="45711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8054">
                <a:tc>
                  <a:txBody>
                    <a:bodyPr/>
                    <a:lstStyle/>
                    <a:p>
                      <a:pPr algn="l" rtl="0"/>
                      <a:r>
                        <a:rPr lang="tr-TR" sz="2800" noProof="0" dirty="0"/>
                        <a:t>Kurutulmuş yumurta,</a:t>
                      </a:r>
                      <a:r>
                        <a:rPr lang="tr-TR" sz="2800" baseline="0" noProof="0" dirty="0"/>
                        <a:t> kakao</a:t>
                      </a:r>
                      <a:endParaRPr lang="tr-TR" sz="2800" noProof="0" dirty="0"/>
                    </a:p>
                  </a:txBody>
                  <a:tcPr marL="91448" marR="91448" marT="45711" marB="45711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2800" noProof="0" dirty="0"/>
                        <a:t>0.4</a:t>
                      </a:r>
                    </a:p>
                  </a:txBody>
                  <a:tcPr marL="91448" marR="91448" marT="45711" marB="45711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2800" noProof="0" dirty="0"/>
                        <a:t>Tuzlanmış balık</a:t>
                      </a:r>
                    </a:p>
                  </a:txBody>
                  <a:tcPr marL="91448" marR="91448" marT="45711" marB="45711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2800" dirty="0"/>
                        <a:t>0.7-0.8</a:t>
                      </a:r>
                      <a:endParaRPr lang="ar-SY" sz="2800" dirty="0"/>
                    </a:p>
                  </a:txBody>
                  <a:tcPr marL="91448" marR="91448" marT="45711" marB="45711"/>
                </a:tc>
                <a:extLst>
                  <a:ext uri="{0D108BD9-81ED-4DB2-BD59-A6C34878D82A}">
                    <a16:rowId xmlns:a16="http://schemas.microsoft.com/office/drawing/2014/main" val="1977036989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101725" y="4519613"/>
          <a:ext cx="9336088" cy="2108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20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00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139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a</a:t>
                      </a:r>
                      <a:r>
                        <a:rPr lang="en-US" sz="1800" baseline="-25000" dirty="0"/>
                        <a:t>w</a:t>
                      </a:r>
                      <a:endParaRPr lang="ar-SY" sz="1800" dirty="0"/>
                    </a:p>
                  </a:txBody>
                  <a:tcPr marL="91446" marR="91446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dirty="0"/>
                        <a:t>Su Oranı (%)</a:t>
                      </a:r>
                      <a:endParaRPr lang="ar-SY" dirty="0"/>
                    </a:p>
                  </a:txBody>
                  <a:tcPr marL="91446" marR="91446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dirty="0"/>
                        <a:t>Örnek</a:t>
                      </a:r>
                      <a:endParaRPr lang="ar-SY" dirty="0"/>
                    </a:p>
                  </a:txBody>
                  <a:tcPr marL="91446" marR="9144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sz="2400" noProof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0.9-0.999</a:t>
                      </a:r>
                      <a:endParaRPr lang="tr-TR" sz="2400" noProof="0" dirty="0"/>
                    </a:p>
                  </a:txBody>
                  <a:tcPr marL="91446" marR="91446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2400" noProof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&gt;%50 </a:t>
                      </a:r>
                      <a:endParaRPr lang="tr-TR" sz="2400" noProof="0" dirty="0"/>
                    </a:p>
                  </a:txBody>
                  <a:tcPr marL="91446" marR="91446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noProof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Taze et, meyve, sebze, peynir </a:t>
                      </a:r>
                    </a:p>
                  </a:txBody>
                  <a:tcPr marL="91446" marR="9144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sz="2400" noProof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0.6-0.9</a:t>
                      </a:r>
                      <a:endParaRPr lang="tr-TR" sz="2400" noProof="0" dirty="0"/>
                    </a:p>
                  </a:txBody>
                  <a:tcPr marL="91446" marR="91446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2400" noProof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%10-50</a:t>
                      </a:r>
                      <a:endParaRPr lang="tr-TR" sz="2400" noProof="0" dirty="0"/>
                    </a:p>
                  </a:txBody>
                  <a:tcPr marL="91446" marR="91446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noProof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Reçel, bazı peynirler, kurutulmuş meyveler, kek </a:t>
                      </a:r>
                    </a:p>
                  </a:txBody>
                  <a:tcPr marL="91446" marR="9144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sz="2400" noProof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&lt;0.6</a:t>
                      </a:r>
                      <a:endParaRPr lang="tr-TR" sz="2400" noProof="0" dirty="0"/>
                    </a:p>
                  </a:txBody>
                  <a:tcPr marL="91446" marR="91446"/>
                </a:tc>
                <a:tc>
                  <a:txBody>
                    <a:bodyPr/>
                    <a:lstStyle/>
                    <a:p>
                      <a:pPr algn="l" rtl="0"/>
                      <a:endParaRPr lang="tr-TR" sz="2400" noProof="0" dirty="0"/>
                    </a:p>
                  </a:txBody>
                  <a:tcPr marL="91446" marR="91446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noProof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Tahıllar, yemişler, kurutulmuş gıdalar </a:t>
                      </a:r>
                      <a:endParaRPr lang="tr-TR" sz="2400" noProof="0" dirty="0"/>
                    </a:p>
                  </a:txBody>
                  <a:tcPr marL="91446" marR="9144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863" y="258763"/>
            <a:ext cx="8596312" cy="738187"/>
          </a:xfrm>
          <a:solidFill>
            <a:schemeClr val="accent6">
              <a:lumMod val="20000"/>
              <a:lumOff val="80000"/>
            </a:schemeClr>
          </a:solidFill>
        </p:spPr>
        <p:txBody>
          <a:bodyPr rtlCol="0" anchor="ctr"/>
          <a:lstStyle/>
          <a:p>
            <a:pPr algn="ctr" rtl="0" fontAlgn="auto">
              <a:spcAft>
                <a:spcPts val="0"/>
              </a:spcAft>
              <a:defRPr/>
            </a:pPr>
            <a:r>
              <a:rPr lang="tr-TR" dirty="0">
                <a:solidFill>
                  <a:srgbClr val="00B050"/>
                </a:solidFill>
              </a:rPr>
              <a:t>Su aktivitesi ve gıdaların bozulması</a:t>
            </a:r>
            <a:endParaRPr lang="ar-SY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863" y="996950"/>
            <a:ext cx="8596312" cy="2916238"/>
          </a:xfrm>
        </p:spPr>
        <p:txBody>
          <a:bodyPr rtlCol="0">
            <a:normAutofit lnSpcReduction="10000"/>
          </a:bodyPr>
          <a:lstStyle/>
          <a:p>
            <a:pPr algn="l" rtl="0" fontAlgn="auto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sz="2400" dirty="0">
                <a:solidFill>
                  <a:schemeClr val="tx1"/>
                </a:solidFill>
              </a:rPr>
              <a:t>Mikroorganizmaların yaşamalarını optimum devam ettirebilmeleri açısından lüzumlu olan </a:t>
            </a:r>
            <a:r>
              <a:rPr lang="tr-TR" sz="2400" dirty="0">
                <a:solidFill>
                  <a:srgbClr val="FF0000"/>
                </a:solidFill>
              </a:rPr>
              <a:t>minimum su oranına ihtiyaçları vardır. </a:t>
            </a:r>
            <a:endParaRPr lang="tr-TR" dirty="0">
              <a:solidFill>
                <a:srgbClr val="FF0000"/>
              </a:solidFill>
            </a:endParaRPr>
          </a:p>
          <a:p>
            <a:pPr algn="l" rtl="0" fontAlgn="auto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sz="2400" dirty="0">
                <a:solidFill>
                  <a:schemeClr val="tx1"/>
                </a:solidFill>
              </a:rPr>
              <a:t>Bu bilgiler gıdaların konserve edilebilmesi açısından önemli bulunmaktadır.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911225" y="3913188"/>
          <a:ext cx="9310688" cy="27733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4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821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6195">
                <a:tc>
                  <a:txBody>
                    <a:bodyPr/>
                    <a:lstStyle/>
                    <a:p>
                      <a:pPr algn="l" rtl="0"/>
                      <a:r>
                        <a:rPr lang="tr-TR" sz="2000" dirty="0"/>
                        <a:t>Su aktivitesi</a:t>
                      </a:r>
                      <a:endParaRPr lang="ar-SY" sz="2000" dirty="0"/>
                    </a:p>
                  </a:txBody>
                  <a:tcPr marL="91442" marR="91442" marT="45715" marB="45715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2000" dirty="0"/>
                        <a:t>Mikroorganizma</a:t>
                      </a:r>
                      <a:r>
                        <a:rPr lang="tr-TR" sz="2000" baseline="0" dirty="0"/>
                        <a:t> cinsi</a:t>
                      </a:r>
                      <a:endParaRPr lang="ar-SY" sz="2000" dirty="0"/>
                    </a:p>
                  </a:txBody>
                  <a:tcPr marL="91442" marR="91442" marT="45715" marB="4571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195">
                <a:tc>
                  <a:txBody>
                    <a:bodyPr/>
                    <a:lstStyle/>
                    <a:p>
                      <a:pPr algn="l" rtl="0"/>
                      <a:r>
                        <a:rPr lang="tr-TR" sz="2000" dirty="0"/>
                        <a:t>0,91-0,95</a:t>
                      </a:r>
                      <a:endParaRPr lang="ar-SY" sz="2000" dirty="0"/>
                    </a:p>
                  </a:txBody>
                  <a:tcPr marL="91442" marR="91442" marT="45715" marB="45715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2000" dirty="0"/>
                        <a:t>Bakteriler</a:t>
                      </a:r>
                      <a:endParaRPr lang="ar-SY" sz="2000" dirty="0"/>
                    </a:p>
                  </a:txBody>
                  <a:tcPr marL="91442" marR="91442" marT="45715" marB="4571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195">
                <a:tc>
                  <a:txBody>
                    <a:bodyPr/>
                    <a:lstStyle/>
                    <a:p>
                      <a:pPr algn="l" rtl="0"/>
                      <a:r>
                        <a:rPr lang="tr-TR" sz="2000" dirty="0"/>
                        <a:t>0,88</a:t>
                      </a:r>
                      <a:endParaRPr lang="ar-SY" sz="2000" dirty="0"/>
                    </a:p>
                  </a:txBody>
                  <a:tcPr marL="91442" marR="91442" marT="45715" marB="45715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2000" dirty="0"/>
                        <a:t>Mayalar</a:t>
                      </a:r>
                      <a:endParaRPr lang="ar-SY" sz="2000" dirty="0"/>
                    </a:p>
                  </a:txBody>
                  <a:tcPr marL="91442" marR="91442" marT="45715" marB="4571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195">
                <a:tc>
                  <a:txBody>
                    <a:bodyPr/>
                    <a:lstStyle/>
                    <a:p>
                      <a:pPr algn="l" rtl="0"/>
                      <a:r>
                        <a:rPr lang="tr-TR" sz="2000" dirty="0"/>
                        <a:t>0,80</a:t>
                      </a:r>
                      <a:endParaRPr lang="ar-SY" sz="2000" dirty="0"/>
                    </a:p>
                  </a:txBody>
                  <a:tcPr marL="91442" marR="91442" marT="45715" marB="45715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2000" dirty="0"/>
                        <a:t>Küfler</a:t>
                      </a:r>
                      <a:endParaRPr lang="ar-SY" sz="2000" dirty="0"/>
                    </a:p>
                  </a:txBody>
                  <a:tcPr marL="91442" marR="91442" marT="45715" marB="4571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195">
                <a:tc>
                  <a:txBody>
                    <a:bodyPr/>
                    <a:lstStyle/>
                    <a:p>
                      <a:pPr algn="l" rtl="0"/>
                      <a:r>
                        <a:rPr lang="tr-TR" sz="2000" dirty="0"/>
                        <a:t>0,75</a:t>
                      </a:r>
                      <a:endParaRPr lang="ar-SY" sz="2000" dirty="0"/>
                    </a:p>
                  </a:txBody>
                  <a:tcPr marL="91442" marR="91442" marT="45715" marB="45715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2000" dirty="0" err="1"/>
                        <a:t>Halofilik</a:t>
                      </a:r>
                      <a:r>
                        <a:rPr lang="tr-TR" sz="2000" dirty="0"/>
                        <a:t> bakteriler (tuzu seven)</a:t>
                      </a:r>
                      <a:endParaRPr lang="ar-SY" sz="2000" dirty="0"/>
                    </a:p>
                  </a:txBody>
                  <a:tcPr marL="91442" marR="91442" marT="45715" marB="4571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195">
                <a:tc>
                  <a:txBody>
                    <a:bodyPr/>
                    <a:lstStyle/>
                    <a:p>
                      <a:pPr algn="l" rtl="0"/>
                      <a:r>
                        <a:rPr lang="tr-TR" sz="2000" dirty="0"/>
                        <a:t>0,70</a:t>
                      </a:r>
                      <a:endParaRPr lang="ar-SY" sz="2000" dirty="0"/>
                    </a:p>
                  </a:txBody>
                  <a:tcPr marL="91442" marR="91442" marT="45715" marB="45715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2000" dirty="0" err="1"/>
                        <a:t>Ozmofilik</a:t>
                      </a:r>
                      <a:r>
                        <a:rPr lang="tr-TR" sz="2000" baseline="0" dirty="0"/>
                        <a:t> </a:t>
                      </a:r>
                      <a:r>
                        <a:rPr lang="tr-TR" sz="2000" dirty="0"/>
                        <a:t>Mikroorganizmalar (yüksek şekerli ortamda gelişenler)</a:t>
                      </a:r>
                      <a:endParaRPr lang="ar-SY" sz="2000" dirty="0"/>
                    </a:p>
                  </a:txBody>
                  <a:tcPr marL="91442" marR="91442" marT="45715" marB="4571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195">
                <a:tc>
                  <a:txBody>
                    <a:bodyPr/>
                    <a:lstStyle/>
                    <a:p>
                      <a:pPr algn="l" rtl="0"/>
                      <a:r>
                        <a:rPr lang="tr-TR" sz="2000" dirty="0"/>
                        <a:t>0,65</a:t>
                      </a:r>
                      <a:endParaRPr lang="ar-SY" sz="2000" dirty="0"/>
                    </a:p>
                  </a:txBody>
                  <a:tcPr marL="91442" marR="91442" marT="45715" marB="45715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2000" dirty="0" err="1"/>
                        <a:t>Kserofilik</a:t>
                      </a:r>
                      <a:r>
                        <a:rPr lang="tr-TR" sz="2000" baseline="0" dirty="0"/>
                        <a:t> </a:t>
                      </a:r>
                      <a:r>
                        <a:rPr lang="tr-TR" sz="2000" dirty="0"/>
                        <a:t>Mikroorganizmalar (kuraklığı seven)</a:t>
                      </a:r>
                      <a:endParaRPr lang="ar-SY" sz="2000" dirty="0"/>
                    </a:p>
                  </a:txBody>
                  <a:tcPr marL="91442" marR="91442" marT="45715" marB="4571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Content Placeholder 2"/>
          <p:cNvSpPr>
            <a:spLocks noGrp="1"/>
          </p:cNvSpPr>
          <p:nvPr>
            <p:ph idx="1"/>
          </p:nvPr>
        </p:nvSpPr>
        <p:spPr>
          <a:xfrm>
            <a:off x="677863" y="1023938"/>
            <a:ext cx="8596312" cy="5608637"/>
          </a:xfrm>
        </p:spPr>
        <p:txBody>
          <a:bodyPr/>
          <a:lstStyle/>
          <a:p>
            <a:pPr algn="l" rtl="0">
              <a:lnSpc>
                <a:spcPct val="150000"/>
              </a:lnSpc>
            </a:pPr>
            <a:r>
              <a:rPr lang="tr-TR" altLang="en-US" sz="2800">
                <a:solidFill>
                  <a:schemeClr val="tx1"/>
                </a:solidFill>
                <a:cs typeface="Tahoma" panose="020B0604030504040204" pitchFamily="34" charset="0"/>
              </a:rPr>
              <a:t>Gıdanın bozulmasında ilk reaksiyon</a:t>
            </a:r>
            <a:r>
              <a:rPr lang="tr-TR" altLang="en-US" sz="2800">
                <a:cs typeface="Tahoma" panose="020B0604030504040204" pitchFamily="34" charset="0"/>
              </a:rPr>
              <a:t> </a:t>
            </a:r>
            <a:r>
              <a:rPr lang="tr-TR" altLang="en-US" sz="2800">
                <a:solidFill>
                  <a:srgbClr val="FF0000"/>
                </a:solidFill>
                <a:cs typeface="Tahoma" panose="020B0604030504040204" pitchFamily="34" charset="0"/>
              </a:rPr>
              <a:t>yağların acılaşmasıdır</a:t>
            </a:r>
            <a:r>
              <a:rPr lang="tr-TR" altLang="en-US" sz="2800">
                <a:cs typeface="Tahoma" panose="020B0604030504040204" pitchFamily="34" charset="0"/>
              </a:rPr>
              <a:t> </a:t>
            </a:r>
            <a:r>
              <a:rPr lang="tr-TR" altLang="en-US" sz="2800">
                <a:solidFill>
                  <a:schemeClr val="tx1"/>
                </a:solidFill>
                <a:cs typeface="Tahoma" panose="020B0604030504040204" pitchFamily="34" charset="0"/>
              </a:rPr>
              <a:t>ve 0-0.2 su aktivitesi değerinde oldukça yaygındır. 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77863" y="258763"/>
            <a:ext cx="8596312" cy="73818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anchor="ctr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rtl="0" fontAlgn="auto">
              <a:spcAft>
                <a:spcPts val="0"/>
              </a:spcAft>
              <a:defRPr/>
            </a:pPr>
            <a:r>
              <a:rPr lang="tr-TR">
                <a:solidFill>
                  <a:srgbClr val="00B050"/>
                </a:solidFill>
              </a:rPr>
              <a:t>Su aktivitesi ve gıdaların bozulması</a:t>
            </a:r>
            <a:endParaRPr lang="ar-SY" dirty="0">
              <a:solidFill>
                <a:srgbClr val="00B050"/>
              </a:solidFill>
            </a:endParaRPr>
          </a:p>
        </p:txBody>
      </p:sp>
      <p:pic>
        <p:nvPicPr>
          <p:cNvPr id="30724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9425" y="2413000"/>
            <a:ext cx="5989638" cy="407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Content Placeholder 2"/>
          <p:cNvSpPr>
            <a:spLocks noGrp="1"/>
          </p:cNvSpPr>
          <p:nvPr>
            <p:ph idx="1"/>
          </p:nvPr>
        </p:nvSpPr>
        <p:spPr>
          <a:xfrm>
            <a:off x="677863" y="1023938"/>
            <a:ext cx="8596312" cy="5608637"/>
          </a:xfrm>
        </p:spPr>
        <p:txBody>
          <a:bodyPr/>
          <a:lstStyle/>
          <a:p>
            <a:pPr algn="l" rtl="0">
              <a:lnSpc>
                <a:spcPct val="150000"/>
              </a:lnSpc>
            </a:pPr>
            <a:r>
              <a:rPr lang="tr-TR" altLang="en-US" sz="2800">
                <a:solidFill>
                  <a:schemeClr val="tx1"/>
                </a:solidFill>
                <a:cs typeface="Tahoma" panose="020B0604030504040204" pitchFamily="34" charset="0"/>
              </a:rPr>
              <a:t>İkinci reaksiyonlar </a:t>
            </a:r>
            <a:r>
              <a:rPr lang="tr-TR" altLang="en-US" sz="2800">
                <a:solidFill>
                  <a:srgbClr val="FF0000"/>
                </a:solidFill>
                <a:cs typeface="Tahoma" panose="020B0604030504040204" pitchFamily="34" charset="0"/>
              </a:rPr>
              <a:t>Maillard reaksiyonlarıdır </a:t>
            </a:r>
            <a:r>
              <a:rPr lang="tr-TR" altLang="en-US" sz="2800">
                <a:solidFill>
                  <a:schemeClr val="tx1"/>
                </a:solidFill>
                <a:cs typeface="Tahoma" panose="020B0604030504040204" pitchFamily="34" charset="0"/>
              </a:rPr>
              <a:t>ve enzimatik olmayan esmerleşme reaksiyonları olarak önemlidir. Bu olaylar 0.6-0.7 su aktivitesi değerlerinde maksimum hıza ulaşır. </a:t>
            </a:r>
          </a:p>
          <a:p>
            <a:pPr algn="l" rtl="0">
              <a:lnSpc>
                <a:spcPct val="150000"/>
              </a:lnSpc>
            </a:pPr>
            <a:r>
              <a:rPr lang="tr-TR" altLang="en-US" sz="2800">
                <a:solidFill>
                  <a:schemeClr val="tx1"/>
                </a:solidFill>
                <a:cs typeface="Tahoma" panose="020B0604030504040204" pitchFamily="34" charset="0"/>
              </a:rPr>
              <a:t>Depolama ve ambalajlamada su aktivitesi önemlidir. 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77863" y="258763"/>
            <a:ext cx="8596312" cy="73818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anchor="ctr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rtl="0" fontAlgn="auto">
              <a:spcAft>
                <a:spcPts val="0"/>
              </a:spcAft>
              <a:defRPr/>
            </a:pPr>
            <a:r>
              <a:rPr lang="tr-TR">
                <a:solidFill>
                  <a:srgbClr val="00B050"/>
                </a:solidFill>
              </a:rPr>
              <a:t>Su aktivitesi ve gıdaların bozulması</a:t>
            </a:r>
            <a:endParaRPr lang="ar-SY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Content Placeholder 2"/>
          <p:cNvSpPr>
            <a:spLocks noGrp="1"/>
          </p:cNvSpPr>
          <p:nvPr>
            <p:ph idx="1"/>
          </p:nvPr>
        </p:nvSpPr>
        <p:spPr>
          <a:xfrm>
            <a:off x="677863" y="1023938"/>
            <a:ext cx="8596312" cy="5608637"/>
          </a:xfrm>
        </p:spPr>
        <p:txBody>
          <a:bodyPr/>
          <a:lstStyle/>
          <a:p>
            <a:pPr algn="l" rtl="0">
              <a:lnSpc>
                <a:spcPct val="150000"/>
              </a:lnSpc>
            </a:pPr>
            <a:endParaRPr lang="tr-TR" altLang="en-US" sz="2800">
              <a:cs typeface="Tahoma" panose="020B0604030504040204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77863" y="258763"/>
            <a:ext cx="8596312" cy="73818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anchor="ctr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rtl="0" fontAlgn="auto">
              <a:spcAft>
                <a:spcPts val="0"/>
              </a:spcAft>
              <a:defRPr/>
            </a:pPr>
            <a:r>
              <a:rPr lang="tr-TR">
                <a:solidFill>
                  <a:srgbClr val="00B050"/>
                </a:solidFill>
              </a:rPr>
              <a:t>Su aktivitesi ve gıdaların bozulması</a:t>
            </a:r>
            <a:endParaRPr lang="ar-SY" dirty="0">
              <a:solidFill>
                <a:srgbClr val="00B050"/>
              </a:solidFill>
            </a:endParaRPr>
          </a:p>
        </p:txBody>
      </p:sp>
      <p:pic>
        <p:nvPicPr>
          <p:cNvPr id="32772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63" y="996950"/>
            <a:ext cx="8027987" cy="546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677863" y="609600"/>
            <a:ext cx="8596312" cy="823913"/>
          </a:xfrm>
          <a:solidFill>
            <a:srgbClr val="92D050"/>
          </a:solidFill>
        </p:spPr>
        <p:txBody>
          <a:bodyPr anchor="ctr"/>
          <a:lstStyle/>
          <a:p>
            <a:pPr algn="ctr" rtl="0"/>
            <a:r>
              <a:rPr lang="tr-TR" altLang="en-US" dirty="0">
                <a:solidFill>
                  <a:schemeClr val="tx1"/>
                </a:solidFill>
                <a:cs typeface="Tahoma" panose="020B0604030504040204" pitchFamily="34" charset="0"/>
              </a:rPr>
              <a:t>Suyun Özellikleri</a:t>
            </a:r>
            <a:endParaRPr lang="ar-SY" altLang="en-US" dirty="0">
              <a:solidFill>
                <a:schemeClr val="tx1"/>
              </a:solidFill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677863" y="1433513"/>
            <a:ext cx="8596312" cy="4878387"/>
          </a:xfrm>
        </p:spPr>
        <p:txBody>
          <a:bodyPr/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en-US" sz="2800" dirty="0">
                <a:solidFill>
                  <a:srgbClr val="FF0000"/>
                </a:solidFill>
                <a:cs typeface="Tahoma" panose="020B0604030504040204" pitchFamily="34" charset="0"/>
              </a:rPr>
              <a:t>İkinci olarak </a:t>
            </a:r>
            <a:r>
              <a:rPr lang="tr-TR" altLang="en-US" sz="2800" dirty="0">
                <a:solidFill>
                  <a:schemeClr val="tx1"/>
                </a:solidFill>
                <a:cs typeface="Tahoma" panose="020B0604030504040204" pitchFamily="34" charset="0"/>
              </a:rPr>
              <a:t>da su gıdaların bileşeni olarak bulunur ve insan </a:t>
            </a:r>
            <a:r>
              <a:rPr lang="tr-TR" altLang="en-US" sz="2800" dirty="0">
                <a:solidFill>
                  <a:srgbClr val="7030A0"/>
                </a:solidFill>
                <a:cs typeface="Tahoma" panose="020B0604030504040204" pitchFamily="34" charset="0"/>
              </a:rPr>
              <a:t>vücudunun bileşeni olarak da önemli fonksiyonları </a:t>
            </a:r>
            <a:r>
              <a:rPr lang="tr-TR" altLang="en-US" sz="2800" dirty="0">
                <a:solidFill>
                  <a:schemeClr val="tx1"/>
                </a:solidFill>
                <a:cs typeface="Tahoma" panose="020B0604030504040204" pitchFamily="34" charset="0"/>
              </a:rPr>
              <a:t>yerine getirmektedir.</a:t>
            </a:r>
            <a:endParaRPr lang="ar-SY" altLang="en-US" sz="2800" dirty="0">
              <a:solidFill>
                <a:schemeClr val="tx1"/>
              </a:solidFill>
            </a:endParaRPr>
          </a:p>
        </p:txBody>
      </p:sp>
      <p:pic>
        <p:nvPicPr>
          <p:cNvPr id="4" name="11 Resim" descr="C:\Users\Sirin DEMIRCAN.KARANFILALANI\Desktop\kirmizi-mercimek-corbasi-4.jpg"/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9274002" y="1021307"/>
            <a:ext cx="2643867" cy="21124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614097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863" y="177800"/>
            <a:ext cx="8596312" cy="1227138"/>
          </a:xfrm>
          <a:solidFill>
            <a:schemeClr val="accent1">
              <a:lumMod val="20000"/>
              <a:lumOff val="80000"/>
            </a:schemeClr>
          </a:solidFill>
        </p:spPr>
        <p:txBody>
          <a:bodyPr rtlCol="0"/>
          <a:lstStyle/>
          <a:p>
            <a:pPr rtl="0" fontAlgn="auto">
              <a:spcAft>
                <a:spcPts val="0"/>
              </a:spcAft>
              <a:defRPr/>
            </a:pPr>
            <a:r>
              <a:rPr lang="tr-TR" b="1" dirty="0">
                <a:solidFill>
                  <a:srgbClr val="00B0F0"/>
                </a:solidFill>
              </a:rPr>
              <a:t>Gıda Üretimi İçin Hammadde Olarak İçme Suyu </a:t>
            </a:r>
            <a:endParaRPr lang="tr-TR" dirty="0">
              <a:solidFill>
                <a:srgbClr val="00B0F0"/>
              </a:solidFill>
            </a:endParaRPr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>
          <a:xfrm>
            <a:off x="677863" y="1501775"/>
            <a:ext cx="9326562" cy="4540250"/>
          </a:xfrm>
        </p:spPr>
        <p:txBody>
          <a:bodyPr/>
          <a:lstStyle/>
          <a:p>
            <a:pPr marL="514350" indent="-514350" algn="l" rtl="0">
              <a:lnSpc>
                <a:spcPct val="150000"/>
              </a:lnSpc>
              <a:buClrTx/>
              <a:buSzPct val="107000"/>
              <a:buFont typeface="Trebuchet MS" panose="020B0603020202020204" pitchFamily="34" charset="0"/>
              <a:buAutoNum type="arabicPeriod"/>
            </a:pPr>
            <a:r>
              <a:rPr lang="tr-TR" altLang="en-US" sz="2800">
                <a:solidFill>
                  <a:schemeClr val="tx1"/>
                </a:solidFill>
                <a:cs typeface="Tahoma" panose="020B0604030504040204" pitchFamily="34" charset="0"/>
              </a:rPr>
              <a:t>İçme suyu hiçbir patojen mikroorgarnizma içermemelidir. </a:t>
            </a:r>
          </a:p>
          <a:p>
            <a:pPr marL="514350" indent="-514350" algn="l" rtl="0">
              <a:lnSpc>
                <a:spcPct val="150000"/>
              </a:lnSpc>
              <a:buClrTx/>
              <a:buSzPct val="105000"/>
              <a:buFont typeface="Trebuchet MS" panose="020B0603020202020204" pitchFamily="34" charset="0"/>
              <a:buAutoNum type="arabicPeriod"/>
            </a:pPr>
            <a:r>
              <a:rPr lang="tr-TR" altLang="en-US" sz="2800">
                <a:solidFill>
                  <a:schemeClr val="tx1"/>
                </a:solidFill>
                <a:cs typeface="Tahoma" panose="020B0604030504040204" pitchFamily="34" charset="0"/>
              </a:rPr>
              <a:t>Toksik maddelerden arınmış olmalıdır. </a:t>
            </a:r>
          </a:p>
          <a:p>
            <a:pPr marL="514350" indent="-514350" algn="l" rtl="0">
              <a:lnSpc>
                <a:spcPct val="150000"/>
              </a:lnSpc>
              <a:buClrTx/>
              <a:buSzPct val="105000"/>
              <a:buFont typeface="Trebuchet MS" panose="020B0603020202020204" pitchFamily="34" charset="0"/>
              <a:buAutoNum type="arabicPeriod"/>
            </a:pPr>
            <a:r>
              <a:rPr lang="tr-TR" altLang="en-US" sz="2800">
                <a:solidFill>
                  <a:schemeClr val="tx1"/>
                </a:solidFill>
                <a:cs typeface="Tahoma" panose="020B0604030504040204" pitchFamily="34" charset="0"/>
              </a:rPr>
              <a:t>Berrak ve serin olmalı, hoş bir tat göstermelidir. </a:t>
            </a:r>
          </a:p>
          <a:p>
            <a:pPr marL="514350" indent="-514350" algn="l" rtl="0">
              <a:lnSpc>
                <a:spcPct val="150000"/>
              </a:lnSpc>
              <a:buClrTx/>
              <a:buSzPct val="105000"/>
              <a:buFont typeface="Trebuchet MS" panose="020B0603020202020204" pitchFamily="34" charset="0"/>
              <a:buAutoNum type="arabicPeriod"/>
            </a:pPr>
            <a:r>
              <a:rPr lang="tr-TR" altLang="en-US" sz="2800">
                <a:solidFill>
                  <a:schemeClr val="tx1"/>
                </a:solidFill>
                <a:cs typeface="Tahoma" panose="020B0604030504040204" pitchFamily="34" charset="0"/>
              </a:rPr>
              <a:t>Renksiz ve kokusuz olmalıdır. </a:t>
            </a:r>
          </a:p>
          <a:p>
            <a:pPr marL="514350" indent="-514350" algn="l" rtl="0">
              <a:lnSpc>
                <a:spcPct val="150000"/>
              </a:lnSpc>
              <a:buClrTx/>
              <a:buSzPct val="105000"/>
              <a:buFont typeface="Trebuchet MS" panose="020B0603020202020204" pitchFamily="34" charset="0"/>
              <a:buAutoNum type="arabicPeriod"/>
            </a:pPr>
            <a:r>
              <a:rPr lang="tr-TR" altLang="en-US" sz="2800">
                <a:solidFill>
                  <a:schemeClr val="tx1"/>
                </a:solidFill>
                <a:cs typeface="Tahoma" panose="020B0604030504040204" pitchFamily="34" charset="0"/>
              </a:rPr>
              <a:t>Belirli bir sertlik derecesinde olmalıdır. 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863" y="273050"/>
            <a:ext cx="8596312" cy="831850"/>
          </a:xfrm>
          <a:solidFill>
            <a:schemeClr val="accent5">
              <a:lumMod val="20000"/>
              <a:lumOff val="80000"/>
            </a:schemeClr>
          </a:solidFill>
        </p:spPr>
        <p:txBody>
          <a:bodyPr rtlCol="0" anchor="ctr"/>
          <a:lstStyle/>
          <a:p>
            <a:pPr algn="ctr" rtl="0" fontAlgn="auto">
              <a:spcAft>
                <a:spcPts val="0"/>
              </a:spcAft>
              <a:defRPr/>
            </a:pPr>
            <a:r>
              <a:rPr lang="tr-TR" dirty="0">
                <a:solidFill>
                  <a:srgbClr val="7030A0"/>
                </a:solidFill>
              </a:rPr>
              <a:t>İçme Suyunun Temizlenmesi</a:t>
            </a:r>
            <a:endParaRPr lang="ar-SY" dirty="0">
              <a:solidFill>
                <a:srgbClr val="7030A0"/>
              </a:solidFill>
            </a:endParaRPr>
          </a:p>
        </p:txBody>
      </p:sp>
      <p:sp>
        <p:nvSpPr>
          <p:cNvPr id="34819" name="Content Placeholder 2"/>
          <p:cNvSpPr>
            <a:spLocks noGrp="1"/>
          </p:cNvSpPr>
          <p:nvPr>
            <p:ph idx="1"/>
          </p:nvPr>
        </p:nvSpPr>
        <p:spPr>
          <a:xfrm>
            <a:off x="677863" y="1104900"/>
            <a:ext cx="8596312" cy="4937125"/>
          </a:xfrm>
        </p:spPr>
        <p:txBody>
          <a:bodyPr/>
          <a:lstStyle/>
          <a:p>
            <a:pPr algn="l" rtl="0">
              <a:lnSpc>
                <a:spcPct val="150000"/>
              </a:lnSpc>
            </a:pPr>
            <a:r>
              <a:rPr lang="tr-TR" altLang="en-US" sz="2800">
                <a:solidFill>
                  <a:schemeClr val="tx1"/>
                </a:solidFill>
                <a:cs typeface="Tahoma" panose="020B0604030504040204" pitchFamily="34" charset="0"/>
              </a:rPr>
              <a:t>Tabiatta bulunan sular içme suyun için aranan tüm şartları çok nadiren yerine getirirler.</a:t>
            </a:r>
          </a:p>
          <a:p>
            <a:pPr algn="l" rtl="0">
              <a:lnSpc>
                <a:spcPct val="150000"/>
              </a:lnSpc>
            </a:pPr>
            <a:r>
              <a:rPr lang="tr-TR" altLang="en-US" sz="2800">
                <a:solidFill>
                  <a:schemeClr val="tx1"/>
                </a:solidFill>
                <a:cs typeface="Tahoma" panose="020B0604030504040204" pitchFamily="34" charset="0"/>
              </a:rPr>
              <a:t>Suyun özelliklerinin düzeltmesi için yalnız bir temizleme yöntemi mi yoksa çok sayıda birbiri ardına uygulanan yöntemlerin mi kullanılacağı ilgili suyun durumuna bağlıdır.</a:t>
            </a:r>
          </a:p>
          <a:p>
            <a:pPr algn="l" rtl="0"/>
            <a:endParaRPr lang="ar-SY" alt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en-US">
              <a:cs typeface="Tahoma" panose="020B0604030504040204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77863" y="273050"/>
            <a:ext cx="8596312" cy="8318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anchor="ctr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rtl="0" fontAlgn="auto">
              <a:spcAft>
                <a:spcPts val="0"/>
              </a:spcAft>
              <a:defRPr/>
            </a:pPr>
            <a:r>
              <a:rPr lang="tr-TR" dirty="0">
                <a:solidFill>
                  <a:srgbClr val="7030A0"/>
                </a:solidFill>
              </a:rPr>
              <a:t>Temizlenme Yöntemleri</a:t>
            </a:r>
            <a:endParaRPr lang="ar-SY" dirty="0">
              <a:solidFill>
                <a:srgbClr val="7030A0"/>
              </a:solidFill>
            </a:endParaRPr>
          </a:p>
        </p:txBody>
      </p:sp>
      <p:graphicFrame>
        <p:nvGraphicFramePr>
          <p:cNvPr id="6" name="Diyagram 5"/>
          <p:cNvGraphicFramePr/>
          <p:nvPr/>
        </p:nvGraphicFramePr>
        <p:xfrm>
          <a:off x="677333" y="1336479"/>
          <a:ext cx="10885401" cy="46661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Unvan 1"/>
          <p:cNvSpPr>
            <a:spLocks noGrp="1"/>
          </p:cNvSpPr>
          <p:nvPr>
            <p:ph type="title"/>
          </p:nvPr>
        </p:nvSpPr>
        <p:spPr>
          <a:xfrm>
            <a:off x="677863" y="609600"/>
            <a:ext cx="8596312" cy="762000"/>
          </a:xfrm>
          <a:solidFill>
            <a:srgbClr val="FF0000"/>
          </a:solidFill>
        </p:spPr>
        <p:txBody>
          <a:bodyPr anchor="ctr"/>
          <a:lstStyle/>
          <a:p>
            <a:pPr algn="ctr" rtl="0"/>
            <a:r>
              <a:rPr lang="tr-TR" altLang="en-US">
                <a:solidFill>
                  <a:srgbClr val="FFFF00"/>
                </a:solidFill>
                <a:cs typeface="Tahoma" panose="020B0604030504040204" pitchFamily="34" charset="0"/>
              </a:rPr>
              <a:t>Ödevler</a:t>
            </a:r>
          </a:p>
        </p:txBody>
      </p:sp>
      <p:sp>
        <p:nvSpPr>
          <p:cNvPr id="36867" name="İçerik Yer Tutucusu 2"/>
          <p:cNvSpPr>
            <a:spLocks noGrp="1"/>
          </p:cNvSpPr>
          <p:nvPr>
            <p:ph idx="1"/>
          </p:nvPr>
        </p:nvSpPr>
        <p:spPr>
          <a:xfrm>
            <a:off x="677863" y="1592263"/>
            <a:ext cx="8596312" cy="4449762"/>
          </a:xfrm>
        </p:spPr>
        <p:txBody>
          <a:bodyPr/>
          <a:lstStyle/>
          <a:p>
            <a:pPr marL="442913" indent="-442913" algn="l" rtl="0">
              <a:buFont typeface="Wingdings 3" panose="05040102010807070707" pitchFamily="18" charset="2"/>
              <a:buNone/>
            </a:pPr>
            <a:r>
              <a:rPr lang="tr-TR" altLang="en-US" sz="2800">
                <a:solidFill>
                  <a:schemeClr val="tx1"/>
                </a:solidFill>
                <a:cs typeface="Tahoma" panose="020B0604030504040204" pitchFamily="34" charset="0"/>
              </a:rPr>
              <a:t>1. Grup, Gıdanın donma ve kaynama sıcaklığını belirtilmesi</a:t>
            </a:r>
          </a:p>
          <a:p>
            <a:pPr marL="442913" indent="-442913" algn="l" rtl="0">
              <a:buFont typeface="Wingdings 3" panose="05040102010807070707" pitchFamily="18" charset="2"/>
              <a:buNone/>
            </a:pPr>
            <a:r>
              <a:rPr lang="tr-TR" altLang="en-US" sz="2800">
                <a:solidFill>
                  <a:schemeClr val="tx1"/>
                </a:solidFill>
                <a:cs typeface="Tahoma" panose="020B0604030504040204" pitchFamily="34" charset="0"/>
              </a:rPr>
              <a:t>2. Grup, Su aktivitesi, tanımı, muhafazada etkisi, ölçümü</a:t>
            </a:r>
          </a:p>
          <a:p>
            <a:pPr marL="442913" indent="-442913" algn="l" rtl="0">
              <a:buFont typeface="Wingdings 3" panose="05040102010807070707" pitchFamily="18" charset="2"/>
              <a:buNone/>
            </a:pPr>
            <a:r>
              <a:rPr lang="tr-TR" altLang="en-US" sz="2800">
                <a:solidFill>
                  <a:schemeClr val="tx1"/>
                </a:solidFill>
                <a:cs typeface="Tahoma" panose="020B0604030504040204" pitchFamily="34" charset="0"/>
              </a:rPr>
              <a:t>3. Grup, Gıdanın denge bağıl nemi, hava nem ölçümü. </a:t>
            </a:r>
          </a:p>
          <a:p>
            <a:pPr marL="442913" indent="-442913" algn="l" rtl="0">
              <a:buFont typeface="Wingdings 3" panose="05040102010807070707" pitchFamily="18" charset="2"/>
              <a:buNone/>
            </a:pPr>
            <a:r>
              <a:rPr lang="tr-TR" altLang="en-US" sz="2800">
                <a:solidFill>
                  <a:schemeClr val="tx1"/>
                </a:solidFill>
                <a:cs typeface="Tahoma" panose="020B0604030504040204" pitchFamily="34" charset="0"/>
              </a:rPr>
              <a:t>4. Grup, Su gıda işleme temizlemesi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77863" y="609600"/>
            <a:ext cx="8596312" cy="823913"/>
          </a:xfrm>
          <a:solidFill>
            <a:srgbClr val="FFFF00"/>
          </a:solidFill>
        </p:spPr>
        <p:txBody>
          <a:bodyPr rtlCol="0" anchor="ctr">
            <a:normAutofit fontScale="90000"/>
          </a:bodyPr>
          <a:lstStyle/>
          <a:p>
            <a:pPr algn="ctr" rtl="0" fontAlgn="auto">
              <a:spcAft>
                <a:spcPts val="0"/>
              </a:spcAft>
              <a:defRPr/>
            </a:pPr>
            <a:r>
              <a:rPr lang="tr-TR" dirty="0">
                <a:solidFill>
                  <a:srgbClr val="0070C0"/>
                </a:solidFill>
              </a:rPr>
              <a:t>Gıda Üretimi için Suyun Önemli Özellikleri</a:t>
            </a:r>
            <a:endParaRPr lang="ar-SY" dirty="0">
              <a:solidFill>
                <a:srgbClr val="0070C0"/>
              </a:solidFill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677863" y="1433513"/>
            <a:ext cx="8596312" cy="4608512"/>
          </a:xfrm>
        </p:spPr>
        <p:txBody>
          <a:bodyPr/>
          <a:lstStyle/>
          <a:p>
            <a:pPr marL="514350" indent="-514350" algn="l" rtl="0">
              <a:lnSpc>
                <a:spcPct val="150000"/>
              </a:lnSpc>
              <a:buFont typeface="Trebuchet MS" panose="020B0603020202020204" pitchFamily="34" charset="0"/>
              <a:buAutoNum type="arabicPeriod"/>
            </a:pPr>
            <a:r>
              <a:rPr lang="tr-TR" altLang="en-US" sz="3200">
                <a:solidFill>
                  <a:schemeClr val="tx1"/>
                </a:solidFill>
                <a:cs typeface="Tahoma" panose="020B0604030504040204" pitchFamily="34" charset="0"/>
              </a:rPr>
              <a:t>Çözücü madde olarak uygunluğu.</a:t>
            </a:r>
          </a:p>
          <a:p>
            <a:pPr marL="514350" indent="-514350" algn="l" rtl="0">
              <a:lnSpc>
                <a:spcPct val="150000"/>
              </a:lnSpc>
              <a:buFont typeface="Trebuchet MS" panose="020B0603020202020204" pitchFamily="34" charset="0"/>
              <a:buAutoNum type="arabicPeriod"/>
            </a:pPr>
            <a:r>
              <a:rPr lang="tr-TR" altLang="en-US" sz="3200">
                <a:solidFill>
                  <a:schemeClr val="tx1"/>
                </a:solidFill>
                <a:cs typeface="Tahoma" panose="020B0604030504040204" pitchFamily="34" charset="0"/>
              </a:rPr>
              <a:t>Kabarma materyali olarak uygunluğu.</a:t>
            </a:r>
          </a:p>
          <a:p>
            <a:pPr marL="514350" indent="-514350" algn="l" rtl="0">
              <a:lnSpc>
                <a:spcPct val="150000"/>
              </a:lnSpc>
              <a:buFont typeface="Trebuchet MS" panose="020B0603020202020204" pitchFamily="34" charset="0"/>
              <a:buAutoNum type="arabicPeriod"/>
            </a:pPr>
            <a:r>
              <a:rPr lang="tr-TR" altLang="en-US" sz="3200">
                <a:solidFill>
                  <a:schemeClr val="tx1"/>
                </a:solidFill>
                <a:cs typeface="Tahoma" panose="020B0604030504040204" pitchFamily="34" charset="0"/>
              </a:rPr>
              <a:t>Erime ve kaynama sıcaklığı.</a:t>
            </a:r>
          </a:p>
          <a:p>
            <a:pPr marL="514350" indent="-514350" algn="l" rtl="0">
              <a:lnSpc>
                <a:spcPct val="150000"/>
              </a:lnSpc>
              <a:buFont typeface="Trebuchet MS" panose="020B0603020202020204" pitchFamily="34" charset="0"/>
              <a:buAutoNum type="arabicPeriod"/>
            </a:pPr>
            <a:r>
              <a:rPr lang="tr-TR" altLang="en-US" sz="3200">
                <a:solidFill>
                  <a:schemeClr val="tx1"/>
                </a:solidFill>
                <a:cs typeface="Tahoma" panose="020B0604030504040204" pitchFamily="34" charset="0"/>
              </a:rPr>
              <a:t>Sertlik derecesi.</a:t>
            </a:r>
          </a:p>
          <a:p>
            <a:pPr marL="514350" indent="-514350" algn="l" rtl="0">
              <a:lnSpc>
                <a:spcPct val="150000"/>
              </a:lnSpc>
              <a:buFont typeface="Trebuchet MS" panose="020B0603020202020204" pitchFamily="34" charset="0"/>
              <a:buAutoNum type="arabicPeriod"/>
            </a:pPr>
            <a:r>
              <a:rPr lang="tr-TR" altLang="en-US" sz="3200">
                <a:solidFill>
                  <a:schemeClr val="tx1"/>
                </a:solidFill>
                <a:cs typeface="Tahoma" panose="020B0604030504040204" pitchFamily="34" charset="0"/>
              </a:rPr>
              <a:t>Su aktivitesi.</a:t>
            </a:r>
            <a:endParaRPr lang="ar-SY" altLang="en-US" sz="32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77863" y="609600"/>
            <a:ext cx="8596312" cy="823913"/>
          </a:xfrm>
          <a:solidFill>
            <a:schemeClr val="accent1">
              <a:lumMod val="50000"/>
            </a:schemeClr>
          </a:solidFill>
        </p:spPr>
        <p:txBody>
          <a:bodyPr rtlCol="0" anchor="ctr"/>
          <a:lstStyle/>
          <a:p>
            <a:pPr algn="ctr" rtl="0" fontAlgn="auto">
              <a:spcAft>
                <a:spcPts val="0"/>
              </a:spcAft>
              <a:defRPr/>
            </a:pPr>
            <a:r>
              <a:rPr lang="tr-TR" dirty="0">
                <a:solidFill>
                  <a:schemeClr val="bg1"/>
                </a:solidFill>
              </a:rPr>
              <a:t>Çözücü madde olarak Su</a:t>
            </a:r>
            <a:endParaRPr lang="ar-SY" dirty="0">
              <a:solidFill>
                <a:schemeClr val="bg1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677863" y="1433513"/>
            <a:ext cx="8596312" cy="5424487"/>
          </a:xfrm>
        </p:spPr>
        <p:txBody>
          <a:bodyPr rtlCol="0">
            <a:normAutofit fontScale="92500" lnSpcReduction="10000"/>
          </a:bodyPr>
          <a:lstStyle/>
          <a:p>
            <a:pPr algn="l" rtl="0" fontAlgn="auto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sz="3200" dirty="0">
                <a:solidFill>
                  <a:schemeClr val="tx1"/>
                </a:solidFill>
              </a:rPr>
              <a:t>İnsan, hayvan ve bitkilerde tüm hayati olaylar suya bağlıdır. Çünkü pek çok biyokimyasal reaksiyon yalnız sulu çözeltilerde meydana gelmektedir.</a:t>
            </a:r>
          </a:p>
          <a:p>
            <a:pPr algn="l" rtl="0" fontAlgn="auto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sz="3200" dirty="0">
                <a:solidFill>
                  <a:schemeClr val="tx1"/>
                </a:solidFill>
              </a:rPr>
              <a:t>Su, katı bir maddenin molekülleri arasında kohezyon kuvveti (birleşik kuvvet) zıt yönlü iyonların elektrikli çekimini yenebilecek durumdadır.</a:t>
            </a:r>
            <a:endParaRPr lang="ar-SY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77863" y="304800"/>
            <a:ext cx="8596312" cy="823913"/>
          </a:xfrm>
          <a:solidFill>
            <a:schemeClr val="accent4">
              <a:lumMod val="50000"/>
            </a:schemeClr>
          </a:solidFill>
        </p:spPr>
        <p:txBody>
          <a:bodyPr rtlCol="0" anchor="ctr"/>
          <a:lstStyle/>
          <a:p>
            <a:pPr algn="ctr" rtl="0" fontAlgn="auto">
              <a:spcAft>
                <a:spcPts val="0"/>
              </a:spcAft>
              <a:defRPr/>
            </a:pPr>
            <a:r>
              <a:rPr lang="tr-TR" dirty="0">
                <a:solidFill>
                  <a:srgbClr val="FFFF00"/>
                </a:solidFill>
              </a:rPr>
              <a:t>Suyun Molekül Yapısı 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677863" y="1128713"/>
            <a:ext cx="8834437" cy="5729287"/>
          </a:xfrm>
        </p:spPr>
        <p:txBody>
          <a:bodyPr rtlCol="0">
            <a:normAutofit fontScale="85000" lnSpcReduction="10000"/>
          </a:bodyPr>
          <a:lstStyle/>
          <a:p>
            <a:pPr algn="l" rtl="0" fontAlgn="auto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sz="3200" dirty="0">
                <a:solidFill>
                  <a:schemeClr val="tx1"/>
                </a:solidFill>
              </a:rPr>
              <a:t>Su molekülü, </a:t>
            </a:r>
            <a:r>
              <a:rPr lang="tr-TR" sz="3200" dirty="0" err="1">
                <a:solidFill>
                  <a:schemeClr val="tx1"/>
                </a:solidFill>
              </a:rPr>
              <a:t>dipol</a:t>
            </a:r>
            <a:r>
              <a:rPr lang="tr-TR" sz="3200" dirty="0">
                <a:solidFill>
                  <a:schemeClr val="tx1"/>
                </a:solidFill>
              </a:rPr>
              <a:t> karakterdedir; çevresindeki elektrik yükü dağılımı </a:t>
            </a:r>
            <a:r>
              <a:rPr lang="tr-TR" sz="3200" dirty="0" err="1">
                <a:solidFill>
                  <a:srgbClr val="FF0000"/>
                </a:solidFill>
              </a:rPr>
              <a:t>üniform</a:t>
            </a:r>
            <a:r>
              <a:rPr lang="tr-TR" sz="3200" dirty="0">
                <a:solidFill>
                  <a:srgbClr val="FF0000"/>
                </a:solidFill>
              </a:rPr>
              <a:t> değildir</a:t>
            </a:r>
            <a:r>
              <a:rPr lang="tr-TR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tr-TR" sz="3200" dirty="0">
                <a:solidFill>
                  <a:schemeClr val="tx1"/>
                </a:solidFill>
              </a:rPr>
              <a:t>Su molekülünün </a:t>
            </a:r>
            <a:r>
              <a:rPr lang="tr-TR" sz="3200" dirty="0">
                <a:solidFill>
                  <a:srgbClr val="FF0000"/>
                </a:solidFill>
              </a:rPr>
              <a:t>oksijen</a:t>
            </a:r>
            <a:r>
              <a:rPr lang="tr-TR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tr-TR" sz="3200" dirty="0">
                <a:solidFill>
                  <a:schemeClr val="tx1"/>
                </a:solidFill>
              </a:rPr>
              <a:t>tarafı</a:t>
            </a:r>
            <a:r>
              <a:rPr lang="tr-TR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tr-TR" sz="3200" dirty="0">
                <a:solidFill>
                  <a:srgbClr val="FF0000"/>
                </a:solidFill>
              </a:rPr>
              <a:t>elektronlardan zengindir </a:t>
            </a:r>
            <a:r>
              <a:rPr lang="tr-TR" sz="3200" dirty="0">
                <a:solidFill>
                  <a:schemeClr val="tx1"/>
                </a:solidFill>
              </a:rPr>
              <a:t>ve lokal bir negatif (−) yüklü bölge oluşturur; </a:t>
            </a:r>
            <a:r>
              <a:rPr lang="tr-TR" sz="3200" dirty="0">
                <a:solidFill>
                  <a:srgbClr val="00B050"/>
                </a:solidFill>
              </a:rPr>
              <a:t>hidrojen</a:t>
            </a:r>
            <a:r>
              <a:rPr lang="tr-TR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tarafı da </a:t>
            </a:r>
            <a:r>
              <a:rPr lang="tr-TR" sz="3200" dirty="0">
                <a:solidFill>
                  <a:srgbClr val="00B050"/>
                </a:solidFill>
              </a:rPr>
              <a:t>elektronlardan fakirdir </a:t>
            </a:r>
            <a:r>
              <a:rPr lang="tr-TR" sz="3200" dirty="0">
                <a:solidFill>
                  <a:schemeClr val="tx1"/>
                </a:solidFill>
              </a:rPr>
              <a:t>ve lokal bir pozitif (+) yüklü bölge oluşturur </a:t>
            </a:r>
          </a:p>
          <a:p>
            <a:pPr algn="l" rtl="0" fontAlgn="auto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sz="3200" dirty="0">
                <a:solidFill>
                  <a:schemeClr val="tx1"/>
                </a:solidFill>
              </a:rPr>
              <a:t>Su, bir polar moleküldür. Oksijen atomu bölgesi kısmen negatif, hidrojen atomları bölgesi ise kısmen pozitif yük gösterir. </a:t>
            </a:r>
          </a:p>
        </p:txBody>
      </p:sp>
      <p:pic>
        <p:nvPicPr>
          <p:cNvPr id="9220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4925" y="-90488"/>
            <a:ext cx="3267075" cy="243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863" y="609600"/>
            <a:ext cx="8596312" cy="563563"/>
          </a:xfrm>
          <a:solidFill>
            <a:schemeClr val="accent6">
              <a:lumMod val="40000"/>
              <a:lumOff val="60000"/>
            </a:schemeClr>
          </a:solidFill>
        </p:spPr>
        <p:txBody>
          <a:bodyPr rtlCol="0">
            <a:normAutofit fontScale="90000"/>
          </a:bodyPr>
          <a:lstStyle/>
          <a:p>
            <a:pPr algn="ctr" rtl="0" fontAlgn="auto">
              <a:spcAft>
                <a:spcPts val="0"/>
              </a:spcAft>
              <a:defRPr/>
            </a:pPr>
            <a:r>
              <a:rPr lang="tr-TR" dirty="0">
                <a:solidFill>
                  <a:schemeClr val="tx1"/>
                </a:solidFill>
              </a:rPr>
              <a:t>Çözünme olayı</a:t>
            </a:r>
            <a:endParaRPr lang="ar-SY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4225" y="1454150"/>
            <a:ext cx="5562600" cy="5151438"/>
          </a:xfrm>
        </p:spPr>
        <p:txBody>
          <a:bodyPr rtlCol="0">
            <a:normAutofit fontScale="92500"/>
          </a:bodyPr>
          <a:lstStyle/>
          <a:p>
            <a:pPr algn="l" rtl="0" fontAlgn="auto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sz="2800" dirty="0">
                <a:solidFill>
                  <a:schemeClr val="tx1"/>
                </a:solidFill>
              </a:rPr>
              <a:t>Çözücünün su olduğu sistemlerde su molekülleri ile çevrilmiş pozitif veya negatif yüklü iyonlara </a:t>
            </a:r>
            <a:r>
              <a:rPr lang="tr-TR" sz="2800" dirty="0" err="1">
                <a:solidFill>
                  <a:srgbClr val="FF0000"/>
                </a:solidFill>
              </a:rPr>
              <a:t>hidrate</a:t>
            </a:r>
            <a:r>
              <a:rPr lang="tr-TR" sz="2800" dirty="0">
                <a:solidFill>
                  <a:srgbClr val="FF0000"/>
                </a:solidFill>
              </a:rPr>
              <a:t> iyon</a:t>
            </a:r>
            <a:r>
              <a:rPr lang="tr-T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tr-TR" sz="2800" dirty="0">
                <a:solidFill>
                  <a:schemeClr val="tx1"/>
                </a:solidFill>
              </a:rPr>
              <a:t>denir. </a:t>
            </a:r>
          </a:p>
          <a:p>
            <a:pPr algn="l" rtl="0" fontAlgn="auto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sz="2800" dirty="0">
                <a:solidFill>
                  <a:schemeClr val="tx1"/>
                </a:solidFill>
              </a:rPr>
              <a:t>Örneğin </a:t>
            </a:r>
            <a:r>
              <a:rPr lang="tr-TR" sz="2800" dirty="0" err="1">
                <a:solidFill>
                  <a:schemeClr val="tx1"/>
                </a:solidFill>
              </a:rPr>
              <a:t>NaCl</a:t>
            </a:r>
            <a:r>
              <a:rPr lang="tr-TR" sz="2800" dirty="0">
                <a:solidFill>
                  <a:schemeClr val="tx1"/>
                </a:solidFill>
              </a:rPr>
              <a:t> çözünmesinde, etrafı su molekülleri ile çevrilmiş olan </a:t>
            </a:r>
            <a:r>
              <a:rPr lang="tr-TR" sz="2800" dirty="0" err="1">
                <a:solidFill>
                  <a:schemeClr val="tx1"/>
                </a:solidFill>
              </a:rPr>
              <a:t>Na</a:t>
            </a:r>
            <a:r>
              <a:rPr lang="tr-TR" sz="2800" baseline="30000" dirty="0">
                <a:solidFill>
                  <a:schemeClr val="tx1"/>
                </a:solidFill>
              </a:rPr>
              <a:t>+</a:t>
            </a:r>
            <a:r>
              <a:rPr lang="tr-TR" sz="2800" dirty="0">
                <a:solidFill>
                  <a:schemeClr val="tx1"/>
                </a:solidFill>
              </a:rPr>
              <a:t> ve Cl</a:t>
            </a:r>
            <a:r>
              <a:rPr lang="tr-TR" sz="2800" baseline="30000" dirty="0">
                <a:solidFill>
                  <a:schemeClr val="tx1"/>
                </a:solidFill>
              </a:rPr>
              <a:t>- </a:t>
            </a:r>
            <a:r>
              <a:rPr lang="tr-TR" sz="2800" dirty="0">
                <a:solidFill>
                  <a:schemeClr val="tx1"/>
                </a:solidFill>
              </a:rPr>
              <a:t>iyonları birer </a:t>
            </a:r>
            <a:r>
              <a:rPr lang="tr-TR" sz="2800" dirty="0" err="1">
                <a:solidFill>
                  <a:schemeClr val="tx1"/>
                </a:solidFill>
              </a:rPr>
              <a:t>hidrate</a:t>
            </a:r>
            <a:r>
              <a:rPr lang="tr-TR" sz="2800" dirty="0">
                <a:solidFill>
                  <a:schemeClr val="tx1"/>
                </a:solidFill>
              </a:rPr>
              <a:t> iyondur. </a:t>
            </a:r>
          </a:p>
        </p:txBody>
      </p:sp>
      <p:pic>
        <p:nvPicPr>
          <p:cNvPr id="1024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6825" y="1454150"/>
            <a:ext cx="5845175" cy="42799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677863" y="233363"/>
            <a:ext cx="8596312" cy="755650"/>
          </a:xfrm>
        </p:spPr>
        <p:txBody>
          <a:bodyPr/>
          <a:lstStyle/>
          <a:p>
            <a:pPr rtl="0"/>
            <a:r>
              <a:rPr lang="tr-TR" altLang="en-US">
                <a:cs typeface="Tahoma" panose="020B0604030504040204" pitchFamily="34" charset="0"/>
              </a:rPr>
              <a:t>Çözeltilerin Çeşitleri</a:t>
            </a:r>
            <a:endParaRPr lang="ar-SY" altLang="en-US"/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677863" y="989013"/>
            <a:ext cx="6964362" cy="2081212"/>
          </a:xfrm>
        </p:spPr>
        <p:txBody>
          <a:bodyPr/>
          <a:lstStyle/>
          <a:p>
            <a:pPr algn="l" rtl="0">
              <a:lnSpc>
                <a:spcPct val="150000"/>
              </a:lnSpc>
            </a:pPr>
            <a:r>
              <a:rPr lang="tr-TR" altLang="en-US" sz="2800">
                <a:solidFill>
                  <a:schemeClr val="tx1"/>
                </a:solidFill>
                <a:cs typeface="Tahoma" panose="020B0604030504040204" pitchFamily="34" charset="0"/>
              </a:rPr>
              <a:t>Çözücü maddeler içinde çözünen parçacıkların büyüklüklerine bağlı olarak çözeltiler farklılık gösterirler.</a:t>
            </a:r>
            <a:endParaRPr lang="ar-SY" altLang="en-US" sz="2800">
              <a:solidFill>
                <a:schemeClr val="tx1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77863" y="3070225"/>
          <a:ext cx="11014075" cy="3384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28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88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23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472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0281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40320">
                <a:tc>
                  <a:txBody>
                    <a:bodyPr/>
                    <a:lstStyle/>
                    <a:p>
                      <a:pPr algn="ctr" rtl="0"/>
                      <a:r>
                        <a:rPr lang="tr-TR" sz="1800" dirty="0"/>
                        <a:t>Çözelti Çeşidi</a:t>
                      </a:r>
                      <a:endParaRPr lang="ar-SY" sz="1800" dirty="0"/>
                    </a:p>
                  </a:txBody>
                  <a:tcPr marL="91430" marR="91430" marT="45737" marB="45737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1800" dirty="0"/>
                        <a:t>Parçacık büyüklüğü</a:t>
                      </a:r>
                      <a:endParaRPr lang="ar-SY" sz="1800" dirty="0"/>
                    </a:p>
                  </a:txBody>
                  <a:tcPr marL="91430" marR="91430" marT="45737" marB="45737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1800" dirty="0"/>
                        <a:t>Atom sayısı</a:t>
                      </a:r>
                      <a:endParaRPr lang="ar-SY" sz="1800" dirty="0"/>
                    </a:p>
                  </a:txBody>
                  <a:tcPr marL="91430" marR="91430" marT="45737" marB="45737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1800" dirty="0"/>
                        <a:t>Özellikleri</a:t>
                      </a:r>
                      <a:endParaRPr lang="ar-SY" sz="1800" dirty="0"/>
                    </a:p>
                  </a:txBody>
                  <a:tcPr marL="91430" marR="91430" marT="45737" marB="45737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1800" dirty="0"/>
                        <a:t>Örnekler</a:t>
                      </a:r>
                      <a:endParaRPr lang="ar-SY" sz="1800" dirty="0"/>
                    </a:p>
                  </a:txBody>
                  <a:tcPr marL="91430" marR="91430" marT="45737" marB="4573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4743">
                <a:tc>
                  <a:txBody>
                    <a:bodyPr/>
                    <a:lstStyle/>
                    <a:p>
                      <a:pPr algn="l" rtl="0"/>
                      <a:r>
                        <a:rPr lang="tr-TR" sz="1800" dirty="0"/>
                        <a:t>Hakiki çözelti</a:t>
                      </a:r>
                      <a:endParaRPr lang="ar-SY" sz="1800" dirty="0"/>
                    </a:p>
                  </a:txBody>
                  <a:tcPr marL="91430" marR="91430" marT="45737" marB="45737"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1800" dirty="0"/>
                        <a:t>10</a:t>
                      </a:r>
                      <a:r>
                        <a:rPr lang="tr-TR" sz="1800" baseline="30000" dirty="0"/>
                        <a:t>-7</a:t>
                      </a:r>
                      <a:r>
                        <a:rPr lang="tr-TR" sz="1800" dirty="0"/>
                        <a:t> cm’ye kadar</a:t>
                      </a:r>
                      <a:endParaRPr lang="ar-SY" sz="1800" dirty="0"/>
                    </a:p>
                  </a:txBody>
                  <a:tcPr marL="91430" marR="91430" marT="45737" marB="45737"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1800" dirty="0"/>
                        <a:t>10</a:t>
                      </a:r>
                      <a:r>
                        <a:rPr lang="tr-TR" sz="1800" baseline="30000" dirty="0"/>
                        <a:t>3</a:t>
                      </a:r>
                      <a:r>
                        <a:rPr lang="tr-TR" sz="1800" dirty="0"/>
                        <a:t> atoma kadar</a:t>
                      </a:r>
                      <a:endParaRPr lang="ar-SY" sz="1800" dirty="0"/>
                    </a:p>
                  </a:txBody>
                  <a:tcPr marL="91430" marR="91430" marT="45737" marB="45737"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1800" dirty="0"/>
                        <a:t>Optik olarak homojen,</a:t>
                      </a:r>
                      <a:r>
                        <a:rPr lang="tr-TR" sz="1800" baseline="0" dirty="0"/>
                        <a:t> yani ışığa karşı tamamen berrak</a:t>
                      </a:r>
                      <a:endParaRPr lang="ar-SY" sz="1800" dirty="0"/>
                    </a:p>
                  </a:txBody>
                  <a:tcPr marL="91430" marR="91430" marT="45737" marB="45737"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1800" dirty="0"/>
                        <a:t>Tuz çözeltileri,</a:t>
                      </a:r>
                      <a:r>
                        <a:rPr lang="tr-TR" sz="1800" baseline="0" dirty="0"/>
                        <a:t> </a:t>
                      </a:r>
                      <a:r>
                        <a:rPr lang="tr-TR" sz="1800" dirty="0"/>
                        <a:t>seyreltik</a:t>
                      </a:r>
                      <a:r>
                        <a:rPr lang="tr-TR" sz="1800" baseline="0" dirty="0"/>
                        <a:t> asit ve baz çözeltileri vb.</a:t>
                      </a:r>
                      <a:endParaRPr lang="ar-SY" sz="1800" dirty="0"/>
                    </a:p>
                  </a:txBody>
                  <a:tcPr marL="91430" marR="91430" marT="45737" marB="45737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743">
                <a:tc>
                  <a:txBody>
                    <a:bodyPr/>
                    <a:lstStyle/>
                    <a:p>
                      <a:pPr algn="l" rtl="0"/>
                      <a:r>
                        <a:rPr lang="tr-TR" sz="1800" dirty="0" err="1"/>
                        <a:t>Kolloidal</a:t>
                      </a:r>
                      <a:r>
                        <a:rPr lang="tr-TR" sz="1800" baseline="0" dirty="0"/>
                        <a:t> çözelti</a:t>
                      </a:r>
                      <a:endParaRPr lang="ar-SY" sz="1800" dirty="0"/>
                    </a:p>
                  </a:txBody>
                  <a:tcPr marL="91430" marR="91430" marT="45737" marB="45737"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1800" dirty="0"/>
                        <a:t>10</a:t>
                      </a:r>
                      <a:r>
                        <a:rPr lang="tr-TR" sz="1800" baseline="30000" dirty="0"/>
                        <a:t>-7</a:t>
                      </a:r>
                      <a:r>
                        <a:rPr lang="tr-TR" sz="1800" dirty="0"/>
                        <a:t>,10</a:t>
                      </a:r>
                      <a:r>
                        <a:rPr lang="tr-TR" sz="1800" baseline="30000" dirty="0"/>
                        <a:t>-5</a:t>
                      </a:r>
                      <a:r>
                        <a:rPr lang="tr-TR" sz="1800" dirty="0"/>
                        <a:t> cm</a:t>
                      </a:r>
                      <a:endParaRPr lang="ar-SY" sz="1800" dirty="0"/>
                    </a:p>
                  </a:txBody>
                  <a:tcPr marL="91430" marR="91430" marT="45737" marB="45737"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1800" dirty="0"/>
                        <a:t>10</a:t>
                      </a:r>
                      <a:r>
                        <a:rPr lang="tr-TR" sz="1800" baseline="30000" dirty="0"/>
                        <a:t>3</a:t>
                      </a:r>
                      <a:r>
                        <a:rPr lang="tr-TR" sz="1800" dirty="0"/>
                        <a:t>-10</a:t>
                      </a:r>
                      <a:r>
                        <a:rPr lang="tr-TR" sz="1800" baseline="30000" dirty="0"/>
                        <a:t>9</a:t>
                      </a:r>
                      <a:r>
                        <a:rPr lang="tr-TR" sz="1800" baseline="0" dirty="0"/>
                        <a:t> atom</a:t>
                      </a:r>
                      <a:endParaRPr lang="ar-SY" sz="1800" dirty="0"/>
                    </a:p>
                  </a:txBody>
                  <a:tcPr marL="91430" marR="91430" marT="45737" marB="45737"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1800" dirty="0"/>
                        <a:t>Işığa</a:t>
                      </a:r>
                      <a:r>
                        <a:rPr lang="tr-TR" sz="1800" baseline="0" dirty="0"/>
                        <a:t> karşı bulanık (kayganlık meydana getirme)</a:t>
                      </a:r>
                      <a:endParaRPr lang="ar-SY" sz="1800" dirty="0"/>
                    </a:p>
                  </a:txBody>
                  <a:tcPr marL="91430" marR="91430" marT="45737" marB="45737"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1800" dirty="0"/>
                        <a:t>Protein çözeltileri vb.</a:t>
                      </a:r>
                      <a:endParaRPr lang="ar-SY" sz="1800" dirty="0"/>
                    </a:p>
                  </a:txBody>
                  <a:tcPr marL="91430" marR="91430" marT="45737" marB="45737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4743">
                <a:tc>
                  <a:txBody>
                    <a:bodyPr/>
                    <a:lstStyle/>
                    <a:p>
                      <a:pPr algn="l" rtl="0"/>
                      <a:r>
                        <a:rPr lang="tr-TR" sz="1800" dirty="0"/>
                        <a:t>Süspansiyonlar Emülsiyonlar</a:t>
                      </a:r>
                      <a:endParaRPr lang="ar-SY" sz="1800" dirty="0"/>
                    </a:p>
                  </a:txBody>
                  <a:tcPr marL="91430" marR="91430" marT="45737" marB="45737"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1800" dirty="0"/>
                        <a:t>10</a:t>
                      </a:r>
                      <a:r>
                        <a:rPr lang="tr-TR" sz="1800" baseline="30000" dirty="0"/>
                        <a:t>-5</a:t>
                      </a:r>
                      <a:r>
                        <a:rPr lang="tr-TR" sz="1800" dirty="0"/>
                        <a:t> den daha fazla</a:t>
                      </a:r>
                      <a:endParaRPr lang="ar-SY" sz="1800" dirty="0"/>
                    </a:p>
                  </a:txBody>
                  <a:tcPr marL="91430" marR="91430" marT="45737" marB="45737"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1800" dirty="0"/>
                        <a:t>10</a:t>
                      </a:r>
                      <a:r>
                        <a:rPr lang="tr-TR" sz="1800" baseline="30000" dirty="0"/>
                        <a:t>9</a:t>
                      </a:r>
                      <a:r>
                        <a:rPr lang="tr-TR" sz="1800" dirty="0"/>
                        <a:t> atomdan fazla</a:t>
                      </a:r>
                      <a:endParaRPr lang="ar-SY" sz="1800" dirty="0"/>
                    </a:p>
                  </a:txBody>
                  <a:tcPr marL="91430" marR="91430" marT="45737" marB="45737"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1800" dirty="0"/>
                        <a:t>Bulanık,</a:t>
                      </a:r>
                      <a:r>
                        <a:rPr lang="tr-TR" sz="1800" baseline="0" dirty="0"/>
                        <a:t> şeffaf olmayan, farklı oranda karışım mümkün</a:t>
                      </a:r>
                      <a:endParaRPr lang="ar-SY" sz="1800" dirty="0"/>
                    </a:p>
                  </a:txBody>
                  <a:tcPr marL="91430" marR="91430" marT="45737" marB="45737"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1800" dirty="0"/>
                        <a:t>Soğuk sudaki nişasta çözeltisi,</a:t>
                      </a:r>
                      <a:r>
                        <a:rPr lang="tr-TR" sz="1800" baseline="0" dirty="0"/>
                        <a:t> süt vb.</a:t>
                      </a:r>
                      <a:endParaRPr lang="ar-SY" sz="1800" dirty="0"/>
                    </a:p>
                  </a:txBody>
                  <a:tcPr marL="91430" marR="91430" marT="45737" marB="45737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1300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2225" y="233363"/>
            <a:ext cx="4549775" cy="255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77863" y="190500"/>
            <a:ext cx="8596312" cy="777875"/>
          </a:xfrm>
          <a:solidFill>
            <a:schemeClr val="accent4">
              <a:lumMod val="20000"/>
              <a:lumOff val="80000"/>
            </a:schemeClr>
          </a:solidFill>
        </p:spPr>
        <p:txBody>
          <a:bodyPr rtlCol="0" anchor="ctr"/>
          <a:lstStyle/>
          <a:p>
            <a:pPr algn="ctr" rtl="0" fontAlgn="auto">
              <a:spcAft>
                <a:spcPts val="0"/>
              </a:spcAft>
              <a:defRPr/>
            </a:pPr>
            <a:r>
              <a:rPr lang="tr-TR" dirty="0"/>
              <a:t>Kabarma Materyali Olarak Su</a:t>
            </a:r>
            <a:endParaRPr lang="ar-SY" dirty="0"/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677863" y="968375"/>
            <a:ext cx="8596312" cy="5622925"/>
          </a:xfrm>
        </p:spPr>
        <p:txBody>
          <a:bodyPr/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en-US" sz="2800">
                <a:solidFill>
                  <a:schemeClr val="tx1"/>
                </a:solidFill>
                <a:cs typeface="Tahoma" panose="020B0604030504040204" pitchFamily="34" charset="0"/>
              </a:rPr>
              <a:t>Suyun varlığında hacim artış (şişme) gösteren yüksek moleküllü bileşikler, nişasta , glikojen, albümin, globülini hemoglobin vb. maddelerdir.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en-US" sz="2800">
                <a:solidFill>
                  <a:schemeClr val="tx1"/>
                </a:solidFill>
                <a:cs typeface="Tahoma" panose="020B0604030504040204" pitchFamily="34" charset="0"/>
              </a:rPr>
              <a:t>Şişebilen maddeler kendilerinin molekül büyüklüklerinden dolayı hakiki çözelti olarak ortaya çıkmazlar.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4778</TotalTime>
  <Words>1279</Words>
  <Application>Microsoft Office PowerPoint</Application>
  <PresentationFormat>Widescreen</PresentationFormat>
  <Paragraphs>214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0" baseType="lpstr">
      <vt:lpstr>Arial</vt:lpstr>
      <vt:lpstr>Cambria Math</vt:lpstr>
      <vt:lpstr>Tahoma</vt:lpstr>
      <vt:lpstr>Times New Roman</vt:lpstr>
      <vt:lpstr>Trebuchet MS</vt:lpstr>
      <vt:lpstr>Wingdings 3</vt:lpstr>
      <vt:lpstr>Facet</vt:lpstr>
      <vt:lpstr>GDM 203 Gıda Kimyası I Giriş - Su</vt:lpstr>
      <vt:lpstr>Suyun Özellikleri</vt:lpstr>
      <vt:lpstr>Suyun Özellikleri</vt:lpstr>
      <vt:lpstr>Gıda Üretimi için Suyun Önemli Özellikleri</vt:lpstr>
      <vt:lpstr>Çözücü madde olarak Su</vt:lpstr>
      <vt:lpstr>Suyun Molekül Yapısı </vt:lpstr>
      <vt:lpstr>Çözünme olayı</vt:lpstr>
      <vt:lpstr>Çözeltilerin Çeşitleri</vt:lpstr>
      <vt:lpstr>Kabarma Materyali Olarak Su</vt:lpstr>
      <vt:lpstr>Kabarma Materyali Olarak Su</vt:lpstr>
      <vt:lpstr>Suyun Donma ve Kaynama Sıcaklığı</vt:lpstr>
      <vt:lpstr>Suyun Donma ve Kaynama Sıcaklığı</vt:lpstr>
      <vt:lpstr>Suyun Donma ve Kaynama Sıcaklığı</vt:lpstr>
      <vt:lpstr>Suyun Donma ve Kaynama Sıcaklığı</vt:lpstr>
      <vt:lpstr>Suyun Donma ve Kaynama Sıcaklığı</vt:lpstr>
      <vt:lpstr>PowerPoint Presentation</vt:lpstr>
      <vt:lpstr>Suyun Sertliği</vt:lpstr>
      <vt:lpstr>Suyun Sertliği</vt:lpstr>
      <vt:lpstr>PowerPoint Presentation</vt:lpstr>
      <vt:lpstr>Sertlik derecesine göre suların sınıflandırması</vt:lpstr>
      <vt:lpstr>PowerPoint Presentation</vt:lpstr>
      <vt:lpstr>Su aktivitesi</vt:lpstr>
      <vt:lpstr>PowerPoint Presentation</vt:lpstr>
      <vt:lpstr>PowerPoint Presentation</vt:lpstr>
      <vt:lpstr>Bazı gıdaların su aktivitesi değerleri</vt:lpstr>
      <vt:lpstr>Su aktivitesi ve gıdaların bozulması</vt:lpstr>
      <vt:lpstr>PowerPoint Presentation</vt:lpstr>
      <vt:lpstr>PowerPoint Presentation</vt:lpstr>
      <vt:lpstr>PowerPoint Presentation</vt:lpstr>
      <vt:lpstr>Gıda Üretimi İçin Hammadde Olarak İçme Suyu </vt:lpstr>
      <vt:lpstr>İçme Suyunun Temizlenmesi</vt:lpstr>
      <vt:lpstr>PowerPoint Presentation</vt:lpstr>
      <vt:lpstr>Ödevler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Gıda Kimyası</dc:title>
  <dc:creator>farhan alfin</dc:creator>
  <cp:lastModifiedBy>Farhan Alfin</cp:lastModifiedBy>
  <cp:revision>404</cp:revision>
  <dcterms:created xsi:type="dcterms:W3CDTF">2015-08-26T18:55:07Z</dcterms:created>
  <dcterms:modified xsi:type="dcterms:W3CDTF">2016-09-07T07:33:43Z</dcterms:modified>
</cp:coreProperties>
</file>