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0" r:id="rId3"/>
    <p:sldId id="301" r:id="rId4"/>
    <p:sldId id="299" r:id="rId5"/>
    <p:sldId id="298" r:id="rId6"/>
    <p:sldId id="259" r:id="rId7"/>
    <p:sldId id="302" r:id="rId8"/>
    <p:sldId id="260" r:id="rId9"/>
    <p:sldId id="258" r:id="rId10"/>
    <p:sldId id="261" r:id="rId11"/>
    <p:sldId id="262" r:id="rId12"/>
    <p:sldId id="303" r:id="rId13"/>
    <p:sldId id="328" r:id="rId14"/>
    <p:sldId id="263" r:id="rId15"/>
    <p:sldId id="267" r:id="rId16"/>
    <p:sldId id="268" r:id="rId17"/>
    <p:sldId id="264" r:id="rId18"/>
    <p:sldId id="266" r:id="rId19"/>
    <p:sldId id="265" r:id="rId20"/>
    <p:sldId id="304" r:id="rId21"/>
    <p:sldId id="310" r:id="rId22"/>
    <p:sldId id="311" r:id="rId23"/>
    <p:sldId id="312" r:id="rId24"/>
    <p:sldId id="313" r:id="rId25"/>
    <p:sldId id="329" r:id="rId26"/>
    <p:sldId id="314" r:id="rId27"/>
    <p:sldId id="269" r:id="rId28"/>
    <p:sldId id="315" r:id="rId29"/>
    <p:sldId id="316" r:id="rId30"/>
    <p:sldId id="270" r:id="rId31"/>
    <p:sldId id="318" r:id="rId32"/>
    <p:sldId id="319" r:id="rId33"/>
    <p:sldId id="317" r:id="rId34"/>
    <p:sldId id="320" r:id="rId35"/>
    <p:sldId id="321" r:id="rId36"/>
    <p:sldId id="322" r:id="rId37"/>
    <p:sldId id="323" r:id="rId38"/>
    <p:sldId id="324" r:id="rId39"/>
    <p:sldId id="330" r:id="rId40"/>
    <p:sldId id="327" r:id="rId41"/>
  </p:sldIdLst>
  <p:sldSz cx="12192000" cy="6858000"/>
  <p:notesSz cx="6858000" cy="9144000"/>
  <p:defaultTextStyle>
    <a:defPPr>
      <a:defRPr lang="ar-SY"/>
    </a:defPPr>
    <a:lvl1pPr algn="l" rtl="0" eaLnBrk="0" fontAlgn="base" hangingPunct="0">
      <a:spcBef>
        <a:spcPct val="0"/>
      </a:spcBef>
      <a:spcAft>
        <a:spcPct val="0"/>
      </a:spcAft>
      <a:defRPr kern="1200">
        <a:solidFill>
          <a:schemeClr val="tx1"/>
        </a:solidFill>
        <a:latin typeface="Trebuchet MS" panose="020B0603020202020204" pitchFamily="34" charset="0"/>
        <a:ea typeface="+mn-ea"/>
        <a:cs typeface="Tahoma" panose="020B0604030504040204" pitchFamily="34" charset="0"/>
      </a:defRPr>
    </a:lvl1pPr>
    <a:lvl2pPr marL="457200" algn="l" rtl="0" eaLnBrk="0" fontAlgn="base" hangingPunct="0">
      <a:spcBef>
        <a:spcPct val="0"/>
      </a:spcBef>
      <a:spcAft>
        <a:spcPct val="0"/>
      </a:spcAft>
      <a:defRPr kern="1200">
        <a:solidFill>
          <a:schemeClr val="tx1"/>
        </a:solidFill>
        <a:latin typeface="Trebuchet MS" panose="020B0603020202020204" pitchFamily="34" charset="0"/>
        <a:ea typeface="+mn-ea"/>
        <a:cs typeface="Tahoma" panose="020B0604030504040204" pitchFamily="34" charset="0"/>
      </a:defRPr>
    </a:lvl2pPr>
    <a:lvl3pPr marL="914400" algn="l" rtl="0" eaLnBrk="0" fontAlgn="base" hangingPunct="0">
      <a:spcBef>
        <a:spcPct val="0"/>
      </a:spcBef>
      <a:spcAft>
        <a:spcPct val="0"/>
      </a:spcAft>
      <a:defRPr kern="1200">
        <a:solidFill>
          <a:schemeClr val="tx1"/>
        </a:solidFill>
        <a:latin typeface="Trebuchet MS" panose="020B0603020202020204" pitchFamily="34" charset="0"/>
        <a:ea typeface="+mn-ea"/>
        <a:cs typeface="Tahoma" panose="020B0604030504040204" pitchFamily="34" charset="0"/>
      </a:defRPr>
    </a:lvl3pPr>
    <a:lvl4pPr marL="1371600" algn="l" rtl="0" eaLnBrk="0" fontAlgn="base" hangingPunct="0">
      <a:spcBef>
        <a:spcPct val="0"/>
      </a:spcBef>
      <a:spcAft>
        <a:spcPct val="0"/>
      </a:spcAft>
      <a:defRPr kern="1200">
        <a:solidFill>
          <a:schemeClr val="tx1"/>
        </a:solidFill>
        <a:latin typeface="Trebuchet MS" panose="020B0603020202020204" pitchFamily="34" charset="0"/>
        <a:ea typeface="+mn-ea"/>
        <a:cs typeface="Tahoma" panose="020B0604030504040204" pitchFamily="34" charset="0"/>
      </a:defRPr>
    </a:lvl4pPr>
    <a:lvl5pPr marL="1828800" algn="l" rtl="0" eaLnBrk="0" fontAlgn="base" hangingPunct="0">
      <a:spcBef>
        <a:spcPct val="0"/>
      </a:spcBef>
      <a:spcAft>
        <a:spcPct val="0"/>
      </a:spcAft>
      <a:defRPr kern="1200">
        <a:solidFill>
          <a:schemeClr val="tx1"/>
        </a:solidFill>
        <a:latin typeface="Trebuchet MS" panose="020B0603020202020204" pitchFamily="34" charset="0"/>
        <a:ea typeface="+mn-ea"/>
        <a:cs typeface="Tahoma" panose="020B0604030504040204" pitchFamily="34" charset="0"/>
      </a:defRPr>
    </a:lvl5pPr>
    <a:lvl6pPr marL="2286000" algn="l" defTabSz="914400" rtl="0" eaLnBrk="1" latinLnBrk="0" hangingPunct="1">
      <a:defRPr kern="1200">
        <a:solidFill>
          <a:schemeClr val="tx1"/>
        </a:solidFill>
        <a:latin typeface="Trebuchet MS" panose="020B0603020202020204" pitchFamily="34" charset="0"/>
        <a:ea typeface="+mn-ea"/>
        <a:cs typeface="Tahoma" panose="020B0604030504040204" pitchFamily="34" charset="0"/>
      </a:defRPr>
    </a:lvl6pPr>
    <a:lvl7pPr marL="2743200" algn="l" defTabSz="914400" rtl="0" eaLnBrk="1" latinLnBrk="0" hangingPunct="1">
      <a:defRPr kern="1200">
        <a:solidFill>
          <a:schemeClr val="tx1"/>
        </a:solidFill>
        <a:latin typeface="Trebuchet MS" panose="020B0603020202020204" pitchFamily="34" charset="0"/>
        <a:ea typeface="+mn-ea"/>
        <a:cs typeface="Tahoma" panose="020B0604030504040204" pitchFamily="34" charset="0"/>
      </a:defRPr>
    </a:lvl7pPr>
    <a:lvl8pPr marL="3200400" algn="l" defTabSz="914400" rtl="0" eaLnBrk="1" latinLnBrk="0" hangingPunct="1">
      <a:defRPr kern="1200">
        <a:solidFill>
          <a:schemeClr val="tx1"/>
        </a:solidFill>
        <a:latin typeface="Trebuchet MS" panose="020B0603020202020204" pitchFamily="34" charset="0"/>
        <a:ea typeface="+mn-ea"/>
        <a:cs typeface="Tahoma" panose="020B0604030504040204" pitchFamily="34" charset="0"/>
      </a:defRPr>
    </a:lvl8pPr>
    <a:lvl9pPr marL="3657600" algn="l" defTabSz="914400" rtl="0" eaLnBrk="1" latinLnBrk="0" hangingPunct="1">
      <a:defRPr kern="1200">
        <a:solidFill>
          <a:schemeClr val="tx1"/>
        </a:solidFill>
        <a:latin typeface="Trebuchet MS" panose="020B0603020202020204" pitchFamily="34" charset="0"/>
        <a:ea typeface="+mn-ea"/>
        <a:cs typeface="Tahoma" panose="020B060403050404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0" y="-7938"/>
            <a:ext cx="12192000" cy="6865938"/>
            <a:chOff x="0" y="-8467"/>
            <a:chExt cx="12192000" cy="6866467"/>
          </a:xfrm>
        </p:grpSpPr>
        <p:cxnSp>
          <p:nvCxnSpPr>
            <p:cNvPr id="5" name="Straight Connector 4"/>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8"/>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fld id="{60543492-7A99-4207-96DA-0AAFA4642387}" type="datetimeFigureOut">
              <a:rPr lang="ar-SY"/>
              <a:pPr>
                <a:defRPr/>
              </a:pPr>
              <a:t>05/01/1438</a:t>
            </a:fld>
            <a:endParaRPr lang="ar-SY"/>
          </a:p>
        </p:txBody>
      </p:sp>
      <p:sp>
        <p:nvSpPr>
          <p:cNvPr id="16" name="Footer Placeholder 4"/>
          <p:cNvSpPr>
            <a:spLocks noGrp="1"/>
          </p:cNvSpPr>
          <p:nvPr>
            <p:ph type="ftr" sz="quarter" idx="11"/>
          </p:nvPr>
        </p:nvSpPr>
        <p:spPr/>
        <p:txBody>
          <a:bodyPr/>
          <a:lstStyle>
            <a:lvl1pPr>
              <a:defRPr/>
            </a:lvl1pPr>
          </a:lstStyle>
          <a:p>
            <a:pPr>
              <a:defRPr/>
            </a:pPr>
            <a:endParaRPr lang="ar-SY"/>
          </a:p>
        </p:txBody>
      </p:sp>
      <p:sp>
        <p:nvSpPr>
          <p:cNvPr id="17" name="Slide Number Placeholder 5"/>
          <p:cNvSpPr>
            <a:spLocks noGrp="1"/>
          </p:cNvSpPr>
          <p:nvPr>
            <p:ph type="sldNum" sz="quarter" idx="12"/>
          </p:nvPr>
        </p:nvSpPr>
        <p:spPr/>
        <p:txBody>
          <a:bodyPr/>
          <a:lstStyle>
            <a:lvl1pPr>
              <a:defRPr/>
            </a:lvl1pPr>
          </a:lstStyle>
          <a:p>
            <a:pPr>
              <a:defRPr/>
            </a:pPr>
            <a:fld id="{C9154D3E-4849-419D-BE83-A1613009EFCB}" type="slidenum">
              <a:rPr lang="ar-SY"/>
              <a:pPr>
                <a:defRPr/>
              </a:pPr>
              <a:t>‹#›</a:t>
            </a:fld>
            <a:endParaRPr lang="ar-SY"/>
          </a:p>
        </p:txBody>
      </p:sp>
    </p:spTree>
    <p:extLst>
      <p:ext uri="{BB962C8B-B14F-4D97-AF65-F5344CB8AC3E}">
        <p14:creationId xmlns:p14="http://schemas.microsoft.com/office/powerpoint/2010/main" val="2681024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2C14E-F2CE-4CB6-96A8-18224F60E8C9}"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1437519A-09B1-4C40-B899-DFF678C9064D}" type="slidenum">
              <a:rPr lang="ar-SY"/>
              <a:pPr>
                <a:defRPr/>
              </a:pPr>
              <a:t>‹#›</a:t>
            </a:fld>
            <a:endParaRPr lang="ar-SY"/>
          </a:p>
        </p:txBody>
      </p:sp>
    </p:spTree>
    <p:extLst>
      <p:ext uri="{BB962C8B-B14F-4D97-AF65-F5344CB8AC3E}">
        <p14:creationId xmlns:p14="http://schemas.microsoft.com/office/powerpoint/2010/main" val="360805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7"/>
          <p:cNvSpPr txBox="1">
            <a:spLocks noChangeArrowheads="1"/>
          </p:cNvSpPr>
          <p:nvPr/>
        </p:nvSpPr>
        <p:spPr bwMode="auto">
          <a:xfrm>
            <a:off x="541338" y="79057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6" name="TextBox 18"/>
          <p:cNvSpPr txBox="1">
            <a:spLocks noChangeArrowheads="1"/>
          </p:cNvSpPr>
          <p:nvPr/>
        </p:nvSpPr>
        <p:spPr bwMode="auto">
          <a:xfrm>
            <a:off x="8893175" y="28860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eaLnBrk="1" hangingPunct="1"/>
            <a:r>
              <a:rPr lang="en-US" altLang="en-US" sz="8000">
                <a:solidFill>
                  <a:srgbClr val="C0E474"/>
                </a:solidFill>
                <a:latin typeface="Arial" panose="020B0604020202020204" pitchFamily="34" charset="0"/>
              </a:rPr>
              <a:t>”</a:t>
            </a:r>
            <a:endParaRPr lang="en-US" altLang="en-US">
              <a:solidFill>
                <a:srgbClr val="C0E474"/>
              </a:solidFill>
              <a:latin typeface="Arial" panose="020B0604020202020204" pitchFamily="34" charset="0"/>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4"/>
          </p:nvPr>
        </p:nvSpPr>
        <p:spPr/>
        <p:txBody>
          <a:bodyPr/>
          <a:lstStyle>
            <a:lvl1pPr>
              <a:defRPr/>
            </a:lvl1pPr>
          </a:lstStyle>
          <a:p>
            <a:pPr>
              <a:defRPr/>
            </a:pPr>
            <a:fld id="{F113A576-4095-4401-A3FB-03BC859E1A0F}" type="datetimeFigureOut">
              <a:rPr lang="ar-SY"/>
              <a:pPr>
                <a:defRPr/>
              </a:pPr>
              <a:t>05/01/1438</a:t>
            </a:fld>
            <a:endParaRPr lang="ar-SY"/>
          </a:p>
        </p:txBody>
      </p:sp>
      <p:sp>
        <p:nvSpPr>
          <p:cNvPr id="8" name="Footer Placeholder 4"/>
          <p:cNvSpPr>
            <a:spLocks noGrp="1"/>
          </p:cNvSpPr>
          <p:nvPr>
            <p:ph type="ftr" sz="quarter" idx="15"/>
          </p:nvPr>
        </p:nvSpPr>
        <p:spPr/>
        <p:txBody>
          <a:bodyPr/>
          <a:lstStyle>
            <a:lvl1pPr>
              <a:defRPr/>
            </a:lvl1pPr>
          </a:lstStyle>
          <a:p>
            <a:pPr>
              <a:defRPr/>
            </a:pPr>
            <a:endParaRPr lang="ar-SY"/>
          </a:p>
        </p:txBody>
      </p:sp>
      <p:sp>
        <p:nvSpPr>
          <p:cNvPr id="9" name="Slide Number Placeholder 5"/>
          <p:cNvSpPr>
            <a:spLocks noGrp="1"/>
          </p:cNvSpPr>
          <p:nvPr>
            <p:ph type="sldNum" sz="quarter" idx="16"/>
          </p:nvPr>
        </p:nvSpPr>
        <p:spPr/>
        <p:txBody>
          <a:bodyPr/>
          <a:lstStyle>
            <a:lvl1pPr>
              <a:defRPr/>
            </a:lvl1pPr>
          </a:lstStyle>
          <a:p>
            <a:pPr>
              <a:defRPr/>
            </a:pPr>
            <a:fld id="{F7049369-807A-4598-AEA3-AD173B6C703C}" type="slidenum">
              <a:rPr lang="ar-SY"/>
              <a:pPr>
                <a:defRPr/>
              </a:pPr>
              <a:t>‹#›</a:t>
            </a:fld>
            <a:endParaRPr lang="ar-SY"/>
          </a:p>
        </p:txBody>
      </p:sp>
    </p:spTree>
    <p:extLst>
      <p:ext uri="{BB962C8B-B14F-4D97-AF65-F5344CB8AC3E}">
        <p14:creationId xmlns:p14="http://schemas.microsoft.com/office/powerpoint/2010/main" val="3725727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4EA08C0-D204-491F-AB69-D6CDCE137F07}"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A64FFD15-BD44-4B37-A907-A07A551DDCFE}" type="slidenum">
              <a:rPr lang="ar-SY"/>
              <a:pPr>
                <a:defRPr/>
              </a:pPr>
              <a:t>‹#›</a:t>
            </a:fld>
            <a:endParaRPr lang="ar-SY"/>
          </a:p>
        </p:txBody>
      </p:sp>
    </p:spTree>
    <p:extLst>
      <p:ext uri="{BB962C8B-B14F-4D97-AF65-F5344CB8AC3E}">
        <p14:creationId xmlns:p14="http://schemas.microsoft.com/office/powerpoint/2010/main" val="1371277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17"/>
          <p:cNvSpPr txBox="1">
            <a:spLocks noChangeArrowheads="1"/>
          </p:cNvSpPr>
          <p:nvPr/>
        </p:nvSpPr>
        <p:spPr bwMode="auto">
          <a:xfrm>
            <a:off x="541338" y="79057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6" name="TextBox 18"/>
          <p:cNvSpPr txBox="1">
            <a:spLocks noChangeArrowheads="1"/>
          </p:cNvSpPr>
          <p:nvPr/>
        </p:nvSpPr>
        <p:spPr bwMode="auto">
          <a:xfrm>
            <a:off x="8893175" y="28860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eaLnBrk="1" hangingPunct="1"/>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4"/>
          </p:nvPr>
        </p:nvSpPr>
        <p:spPr/>
        <p:txBody>
          <a:bodyPr/>
          <a:lstStyle>
            <a:lvl1pPr>
              <a:defRPr/>
            </a:lvl1pPr>
          </a:lstStyle>
          <a:p>
            <a:pPr>
              <a:defRPr/>
            </a:pPr>
            <a:fld id="{1C6921D3-CF2A-4569-BBE6-622A6D2AAF28}" type="datetimeFigureOut">
              <a:rPr lang="ar-SY"/>
              <a:pPr>
                <a:defRPr/>
              </a:pPr>
              <a:t>05/01/1438</a:t>
            </a:fld>
            <a:endParaRPr lang="ar-SY"/>
          </a:p>
        </p:txBody>
      </p:sp>
      <p:sp>
        <p:nvSpPr>
          <p:cNvPr id="8" name="Footer Placeholder 4"/>
          <p:cNvSpPr>
            <a:spLocks noGrp="1"/>
          </p:cNvSpPr>
          <p:nvPr>
            <p:ph type="ftr" sz="quarter" idx="15"/>
          </p:nvPr>
        </p:nvSpPr>
        <p:spPr/>
        <p:txBody>
          <a:bodyPr/>
          <a:lstStyle>
            <a:lvl1pPr>
              <a:defRPr/>
            </a:lvl1pPr>
          </a:lstStyle>
          <a:p>
            <a:pPr>
              <a:defRPr/>
            </a:pPr>
            <a:endParaRPr lang="ar-SY"/>
          </a:p>
        </p:txBody>
      </p:sp>
      <p:sp>
        <p:nvSpPr>
          <p:cNvPr id="9" name="Slide Number Placeholder 5"/>
          <p:cNvSpPr>
            <a:spLocks noGrp="1"/>
          </p:cNvSpPr>
          <p:nvPr>
            <p:ph type="sldNum" sz="quarter" idx="16"/>
          </p:nvPr>
        </p:nvSpPr>
        <p:spPr/>
        <p:txBody>
          <a:bodyPr/>
          <a:lstStyle>
            <a:lvl1pPr>
              <a:defRPr/>
            </a:lvl1pPr>
          </a:lstStyle>
          <a:p>
            <a:pPr>
              <a:defRPr/>
            </a:pPr>
            <a:fld id="{420502F8-8402-4952-897A-06A2762C39A9}" type="slidenum">
              <a:rPr lang="ar-SY"/>
              <a:pPr>
                <a:defRPr/>
              </a:pPr>
              <a:t>‹#›</a:t>
            </a:fld>
            <a:endParaRPr lang="ar-SY"/>
          </a:p>
        </p:txBody>
      </p:sp>
    </p:spTree>
    <p:extLst>
      <p:ext uri="{BB962C8B-B14F-4D97-AF65-F5344CB8AC3E}">
        <p14:creationId xmlns:p14="http://schemas.microsoft.com/office/powerpoint/2010/main" val="3076990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pPr>
              <a:defRPr/>
            </a:pPr>
            <a:fld id="{E3E6B331-FDBF-495F-A456-9C2F120A495A}" type="datetimeFigureOut">
              <a:rPr lang="ar-SY"/>
              <a:pPr>
                <a:defRPr/>
              </a:pPr>
              <a:t>05/01/1438</a:t>
            </a:fld>
            <a:endParaRPr lang="ar-SY"/>
          </a:p>
        </p:txBody>
      </p:sp>
      <p:sp>
        <p:nvSpPr>
          <p:cNvPr id="6" name="Footer Placeholder 4"/>
          <p:cNvSpPr>
            <a:spLocks noGrp="1"/>
          </p:cNvSpPr>
          <p:nvPr>
            <p:ph type="ftr" sz="quarter" idx="15"/>
          </p:nvPr>
        </p:nvSpPr>
        <p:spPr/>
        <p:txBody>
          <a:bodyPr/>
          <a:lstStyle>
            <a:lvl1pPr>
              <a:defRPr/>
            </a:lvl1pPr>
          </a:lstStyle>
          <a:p>
            <a:pPr>
              <a:defRPr/>
            </a:pPr>
            <a:endParaRPr lang="ar-SY"/>
          </a:p>
        </p:txBody>
      </p:sp>
      <p:sp>
        <p:nvSpPr>
          <p:cNvPr id="7" name="Slide Number Placeholder 5"/>
          <p:cNvSpPr>
            <a:spLocks noGrp="1"/>
          </p:cNvSpPr>
          <p:nvPr>
            <p:ph type="sldNum" sz="quarter" idx="16"/>
          </p:nvPr>
        </p:nvSpPr>
        <p:spPr/>
        <p:txBody>
          <a:bodyPr/>
          <a:lstStyle>
            <a:lvl1pPr>
              <a:defRPr/>
            </a:lvl1pPr>
          </a:lstStyle>
          <a:p>
            <a:pPr>
              <a:defRPr/>
            </a:pPr>
            <a:fld id="{95F9A553-86A5-44EF-A29F-67C4329271A9}" type="slidenum">
              <a:rPr lang="ar-SY"/>
              <a:pPr>
                <a:defRPr/>
              </a:pPr>
              <a:t>‹#›</a:t>
            </a:fld>
            <a:endParaRPr lang="ar-SY"/>
          </a:p>
        </p:txBody>
      </p:sp>
    </p:spTree>
    <p:extLst>
      <p:ext uri="{BB962C8B-B14F-4D97-AF65-F5344CB8AC3E}">
        <p14:creationId xmlns:p14="http://schemas.microsoft.com/office/powerpoint/2010/main" val="62771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092C7D0-C3B8-4F6D-87D5-15A4D7DCC9CD}"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BE6373D6-3B42-442D-884A-11C1B2F6333C}" type="slidenum">
              <a:rPr lang="ar-SY"/>
              <a:pPr>
                <a:defRPr/>
              </a:pPr>
              <a:t>‹#›</a:t>
            </a:fld>
            <a:endParaRPr lang="ar-SY"/>
          </a:p>
        </p:txBody>
      </p:sp>
    </p:spTree>
    <p:extLst>
      <p:ext uri="{BB962C8B-B14F-4D97-AF65-F5344CB8AC3E}">
        <p14:creationId xmlns:p14="http://schemas.microsoft.com/office/powerpoint/2010/main" val="1264940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7FF128E-7E20-4D00-9DAA-04F98A3775B8}"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5EA3C788-EA27-4832-909F-6A27AA72370D}" type="slidenum">
              <a:rPr lang="ar-SY"/>
              <a:pPr>
                <a:defRPr/>
              </a:pPr>
              <a:t>‹#›</a:t>
            </a:fld>
            <a:endParaRPr lang="ar-SY"/>
          </a:p>
        </p:txBody>
      </p:sp>
    </p:spTree>
    <p:extLst>
      <p:ext uri="{BB962C8B-B14F-4D97-AF65-F5344CB8AC3E}">
        <p14:creationId xmlns:p14="http://schemas.microsoft.com/office/powerpoint/2010/main" val="54774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64B6E4A-2F15-4A02-8F51-F8BB4655C89C}"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4D0921DF-205E-408B-83FF-C1D83F74439B}" type="slidenum">
              <a:rPr lang="ar-SY"/>
              <a:pPr>
                <a:defRPr/>
              </a:pPr>
              <a:t>‹#›</a:t>
            </a:fld>
            <a:endParaRPr lang="ar-SY"/>
          </a:p>
        </p:txBody>
      </p:sp>
    </p:spTree>
    <p:extLst>
      <p:ext uri="{BB962C8B-B14F-4D97-AF65-F5344CB8AC3E}">
        <p14:creationId xmlns:p14="http://schemas.microsoft.com/office/powerpoint/2010/main" val="28254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6BC9C5E-55AE-46BA-AE2D-AA23CEAC716A}" type="datetimeFigureOut">
              <a:rPr lang="ar-SY"/>
              <a:pPr>
                <a:defRPr/>
              </a:pPr>
              <a:t>05/01/1438</a:t>
            </a:fld>
            <a:endParaRPr lang="ar-SY"/>
          </a:p>
        </p:txBody>
      </p:sp>
      <p:sp>
        <p:nvSpPr>
          <p:cNvPr id="5" name="Footer Placeholder 4"/>
          <p:cNvSpPr>
            <a:spLocks noGrp="1"/>
          </p:cNvSpPr>
          <p:nvPr>
            <p:ph type="ftr" sz="quarter" idx="11"/>
          </p:nvPr>
        </p:nvSpPr>
        <p:spPr/>
        <p:txBody>
          <a:bodyPr/>
          <a:lstStyle>
            <a:lvl1pPr>
              <a:defRPr/>
            </a:lvl1pPr>
          </a:lstStyle>
          <a:p>
            <a:pPr>
              <a:defRPr/>
            </a:pPr>
            <a:endParaRPr lang="ar-SY"/>
          </a:p>
        </p:txBody>
      </p:sp>
      <p:sp>
        <p:nvSpPr>
          <p:cNvPr id="6" name="Slide Number Placeholder 5"/>
          <p:cNvSpPr>
            <a:spLocks noGrp="1"/>
          </p:cNvSpPr>
          <p:nvPr>
            <p:ph type="sldNum" sz="quarter" idx="12"/>
          </p:nvPr>
        </p:nvSpPr>
        <p:spPr/>
        <p:txBody>
          <a:bodyPr/>
          <a:lstStyle>
            <a:lvl1pPr>
              <a:defRPr/>
            </a:lvl1pPr>
          </a:lstStyle>
          <a:p>
            <a:pPr>
              <a:defRPr/>
            </a:pPr>
            <a:fld id="{B05BE7D9-0979-4616-9CDF-C60E7317E544}" type="slidenum">
              <a:rPr lang="ar-SY"/>
              <a:pPr>
                <a:defRPr/>
              </a:pPr>
              <a:t>‹#›</a:t>
            </a:fld>
            <a:endParaRPr lang="ar-SY"/>
          </a:p>
        </p:txBody>
      </p:sp>
    </p:spTree>
    <p:extLst>
      <p:ext uri="{BB962C8B-B14F-4D97-AF65-F5344CB8AC3E}">
        <p14:creationId xmlns:p14="http://schemas.microsoft.com/office/powerpoint/2010/main" val="220008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B9CCF69F-C35F-42ED-BA2E-BF0D8665E532}" type="datetimeFigureOut">
              <a:rPr lang="ar-SY"/>
              <a:pPr>
                <a:defRPr/>
              </a:pPr>
              <a:t>05/01/1438</a:t>
            </a:fld>
            <a:endParaRPr lang="ar-SY"/>
          </a:p>
        </p:txBody>
      </p:sp>
      <p:sp>
        <p:nvSpPr>
          <p:cNvPr id="6" name="Footer Placeholder 4"/>
          <p:cNvSpPr>
            <a:spLocks noGrp="1"/>
          </p:cNvSpPr>
          <p:nvPr>
            <p:ph type="ftr" sz="quarter" idx="11"/>
          </p:nvPr>
        </p:nvSpPr>
        <p:spPr/>
        <p:txBody>
          <a:bodyPr/>
          <a:lstStyle>
            <a:lvl1pPr>
              <a:defRPr/>
            </a:lvl1pPr>
          </a:lstStyle>
          <a:p>
            <a:pPr>
              <a:defRPr/>
            </a:pPr>
            <a:endParaRPr lang="ar-SY"/>
          </a:p>
        </p:txBody>
      </p:sp>
      <p:sp>
        <p:nvSpPr>
          <p:cNvPr id="7" name="Slide Number Placeholder 5"/>
          <p:cNvSpPr>
            <a:spLocks noGrp="1"/>
          </p:cNvSpPr>
          <p:nvPr>
            <p:ph type="sldNum" sz="quarter" idx="12"/>
          </p:nvPr>
        </p:nvSpPr>
        <p:spPr/>
        <p:txBody>
          <a:bodyPr/>
          <a:lstStyle>
            <a:lvl1pPr>
              <a:defRPr/>
            </a:lvl1pPr>
          </a:lstStyle>
          <a:p>
            <a:pPr>
              <a:defRPr/>
            </a:pPr>
            <a:fld id="{57C9D85B-EEBB-408E-8B29-3AACAF0BE04D}" type="slidenum">
              <a:rPr lang="ar-SY"/>
              <a:pPr>
                <a:defRPr/>
              </a:pPr>
              <a:t>‹#›</a:t>
            </a:fld>
            <a:endParaRPr lang="ar-SY"/>
          </a:p>
        </p:txBody>
      </p:sp>
    </p:spTree>
    <p:extLst>
      <p:ext uri="{BB962C8B-B14F-4D97-AF65-F5344CB8AC3E}">
        <p14:creationId xmlns:p14="http://schemas.microsoft.com/office/powerpoint/2010/main" val="63102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68EAC6E9-518C-4B2B-AD6F-3E2FBFBA783E}" type="datetimeFigureOut">
              <a:rPr lang="ar-SY"/>
              <a:pPr>
                <a:defRPr/>
              </a:pPr>
              <a:t>05/01/1438</a:t>
            </a:fld>
            <a:endParaRPr lang="ar-SY"/>
          </a:p>
        </p:txBody>
      </p:sp>
      <p:sp>
        <p:nvSpPr>
          <p:cNvPr id="8" name="Footer Placeholder 4"/>
          <p:cNvSpPr>
            <a:spLocks noGrp="1"/>
          </p:cNvSpPr>
          <p:nvPr>
            <p:ph type="ftr" sz="quarter" idx="11"/>
          </p:nvPr>
        </p:nvSpPr>
        <p:spPr/>
        <p:txBody>
          <a:bodyPr/>
          <a:lstStyle>
            <a:lvl1pPr>
              <a:defRPr/>
            </a:lvl1pPr>
          </a:lstStyle>
          <a:p>
            <a:pPr>
              <a:defRPr/>
            </a:pPr>
            <a:endParaRPr lang="ar-SY"/>
          </a:p>
        </p:txBody>
      </p:sp>
      <p:sp>
        <p:nvSpPr>
          <p:cNvPr id="9" name="Slide Number Placeholder 5"/>
          <p:cNvSpPr>
            <a:spLocks noGrp="1"/>
          </p:cNvSpPr>
          <p:nvPr>
            <p:ph type="sldNum" sz="quarter" idx="12"/>
          </p:nvPr>
        </p:nvSpPr>
        <p:spPr/>
        <p:txBody>
          <a:bodyPr/>
          <a:lstStyle>
            <a:lvl1pPr>
              <a:defRPr/>
            </a:lvl1pPr>
          </a:lstStyle>
          <a:p>
            <a:pPr>
              <a:defRPr/>
            </a:pPr>
            <a:fld id="{E10C9F75-47D0-48C9-ADFB-A506860638A6}" type="slidenum">
              <a:rPr lang="ar-SY"/>
              <a:pPr>
                <a:defRPr/>
              </a:pPr>
              <a:t>‹#›</a:t>
            </a:fld>
            <a:endParaRPr lang="ar-SY"/>
          </a:p>
        </p:txBody>
      </p:sp>
    </p:spTree>
    <p:extLst>
      <p:ext uri="{BB962C8B-B14F-4D97-AF65-F5344CB8AC3E}">
        <p14:creationId xmlns:p14="http://schemas.microsoft.com/office/powerpoint/2010/main" val="86657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140368A-455E-4972-A2B3-B6BC6771FA16}" type="datetimeFigureOut">
              <a:rPr lang="ar-SY"/>
              <a:pPr>
                <a:defRPr/>
              </a:pPr>
              <a:t>05/01/1438</a:t>
            </a:fld>
            <a:endParaRPr lang="ar-SY"/>
          </a:p>
        </p:txBody>
      </p:sp>
      <p:sp>
        <p:nvSpPr>
          <p:cNvPr id="4" name="Footer Placeholder 4"/>
          <p:cNvSpPr>
            <a:spLocks noGrp="1"/>
          </p:cNvSpPr>
          <p:nvPr>
            <p:ph type="ftr" sz="quarter" idx="11"/>
          </p:nvPr>
        </p:nvSpPr>
        <p:spPr/>
        <p:txBody>
          <a:bodyPr/>
          <a:lstStyle>
            <a:lvl1pPr>
              <a:defRPr/>
            </a:lvl1pPr>
          </a:lstStyle>
          <a:p>
            <a:pPr>
              <a:defRPr/>
            </a:pPr>
            <a:endParaRPr lang="ar-SY"/>
          </a:p>
        </p:txBody>
      </p:sp>
      <p:sp>
        <p:nvSpPr>
          <p:cNvPr id="5" name="Slide Number Placeholder 5"/>
          <p:cNvSpPr>
            <a:spLocks noGrp="1"/>
          </p:cNvSpPr>
          <p:nvPr>
            <p:ph type="sldNum" sz="quarter" idx="12"/>
          </p:nvPr>
        </p:nvSpPr>
        <p:spPr/>
        <p:txBody>
          <a:bodyPr/>
          <a:lstStyle>
            <a:lvl1pPr>
              <a:defRPr/>
            </a:lvl1pPr>
          </a:lstStyle>
          <a:p>
            <a:pPr>
              <a:defRPr/>
            </a:pPr>
            <a:fld id="{EC2030F8-CEEF-4E30-AD1F-29A926A13F6B}" type="slidenum">
              <a:rPr lang="ar-SY"/>
              <a:pPr>
                <a:defRPr/>
              </a:pPr>
              <a:t>‹#›</a:t>
            </a:fld>
            <a:endParaRPr lang="ar-SY"/>
          </a:p>
        </p:txBody>
      </p:sp>
    </p:spTree>
    <p:extLst>
      <p:ext uri="{BB962C8B-B14F-4D97-AF65-F5344CB8AC3E}">
        <p14:creationId xmlns:p14="http://schemas.microsoft.com/office/powerpoint/2010/main" val="238123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7CAAC3-3B83-441F-9568-DE068C992C89}" type="datetimeFigureOut">
              <a:rPr lang="ar-SY"/>
              <a:pPr>
                <a:defRPr/>
              </a:pPr>
              <a:t>05/01/1438</a:t>
            </a:fld>
            <a:endParaRPr lang="ar-SY"/>
          </a:p>
        </p:txBody>
      </p:sp>
      <p:sp>
        <p:nvSpPr>
          <p:cNvPr id="3" name="Footer Placeholder 4"/>
          <p:cNvSpPr>
            <a:spLocks noGrp="1"/>
          </p:cNvSpPr>
          <p:nvPr>
            <p:ph type="ftr" sz="quarter" idx="11"/>
          </p:nvPr>
        </p:nvSpPr>
        <p:spPr/>
        <p:txBody>
          <a:bodyPr/>
          <a:lstStyle>
            <a:lvl1pPr>
              <a:defRPr/>
            </a:lvl1pPr>
          </a:lstStyle>
          <a:p>
            <a:pPr>
              <a:defRPr/>
            </a:pPr>
            <a:endParaRPr lang="ar-SY"/>
          </a:p>
        </p:txBody>
      </p:sp>
      <p:sp>
        <p:nvSpPr>
          <p:cNvPr id="4" name="Slide Number Placeholder 5"/>
          <p:cNvSpPr>
            <a:spLocks noGrp="1"/>
          </p:cNvSpPr>
          <p:nvPr>
            <p:ph type="sldNum" sz="quarter" idx="12"/>
          </p:nvPr>
        </p:nvSpPr>
        <p:spPr/>
        <p:txBody>
          <a:bodyPr/>
          <a:lstStyle>
            <a:lvl1pPr>
              <a:defRPr/>
            </a:lvl1pPr>
          </a:lstStyle>
          <a:p>
            <a:pPr>
              <a:defRPr/>
            </a:pPr>
            <a:fld id="{DEF12848-0E72-45FF-B81C-362C7C3A9F63}" type="slidenum">
              <a:rPr lang="ar-SY"/>
              <a:pPr>
                <a:defRPr/>
              </a:pPr>
              <a:t>‹#›</a:t>
            </a:fld>
            <a:endParaRPr lang="ar-SY"/>
          </a:p>
        </p:txBody>
      </p:sp>
    </p:spTree>
    <p:extLst>
      <p:ext uri="{BB962C8B-B14F-4D97-AF65-F5344CB8AC3E}">
        <p14:creationId xmlns:p14="http://schemas.microsoft.com/office/powerpoint/2010/main" val="6293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C520183-B46A-4FE4-96AB-26912DDE5D4C}" type="datetimeFigureOut">
              <a:rPr lang="ar-SY"/>
              <a:pPr>
                <a:defRPr/>
              </a:pPr>
              <a:t>05/01/1438</a:t>
            </a:fld>
            <a:endParaRPr lang="ar-SY"/>
          </a:p>
        </p:txBody>
      </p:sp>
      <p:sp>
        <p:nvSpPr>
          <p:cNvPr id="6" name="Footer Placeholder 4"/>
          <p:cNvSpPr>
            <a:spLocks noGrp="1"/>
          </p:cNvSpPr>
          <p:nvPr>
            <p:ph type="ftr" sz="quarter" idx="11"/>
          </p:nvPr>
        </p:nvSpPr>
        <p:spPr/>
        <p:txBody>
          <a:bodyPr/>
          <a:lstStyle>
            <a:lvl1pPr>
              <a:defRPr/>
            </a:lvl1pPr>
          </a:lstStyle>
          <a:p>
            <a:pPr>
              <a:defRPr/>
            </a:pPr>
            <a:endParaRPr lang="ar-SY"/>
          </a:p>
        </p:txBody>
      </p:sp>
      <p:sp>
        <p:nvSpPr>
          <p:cNvPr id="7" name="Slide Number Placeholder 5"/>
          <p:cNvSpPr>
            <a:spLocks noGrp="1"/>
          </p:cNvSpPr>
          <p:nvPr>
            <p:ph type="sldNum" sz="quarter" idx="12"/>
          </p:nvPr>
        </p:nvSpPr>
        <p:spPr/>
        <p:txBody>
          <a:bodyPr/>
          <a:lstStyle>
            <a:lvl1pPr>
              <a:defRPr/>
            </a:lvl1pPr>
          </a:lstStyle>
          <a:p>
            <a:pPr>
              <a:defRPr/>
            </a:pPr>
            <a:fld id="{DAD22C9F-1E09-4D11-8BBC-BFB67DFEAD32}" type="slidenum">
              <a:rPr lang="ar-SY"/>
              <a:pPr>
                <a:defRPr/>
              </a:pPr>
              <a:t>‹#›</a:t>
            </a:fld>
            <a:endParaRPr lang="ar-SY"/>
          </a:p>
        </p:txBody>
      </p:sp>
    </p:spTree>
    <p:extLst>
      <p:ext uri="{BB962C8B-B14F-4D97-AF65-F5344CB8AC3E}">
        <p14:creationId xmlns:p14="http://schemas.microsoft.com/office/powerpoint/2010/main" val="4082662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951C051-9054-4493-AB91-9E449F8538D6}" type="datetimeFigureOut">
              <a:rPr lang="ar-SY"/>
              <a:pPr>
                <a:defRPr/>
              </a:pPr>
              <a:t>05/01/1438</a:t>
            </a:fld>
            <a:endParaRPr lang="ar-SY"/>
          </a:p>
        </p:txBody>
      </p:sp>
      <p:sp>
        <p:nvSpPr>
          <p:cNvPr id="6" name="Footer Placeholder 4"/>
          <p:cNvSpPr>
            <a:spLocks noGrp="1"/>
          </p:cNvSpPr>
          <p:nvPr>
            <p:ph type="ftr" sz="quarter" idx="11"/>
          </p:nvPr>
        </p:nvSpPr>
        <p:spPr/>
        <p:txBody>
          <a:bodyPr/>
          <a:lstStyle>
            <a:lvl1pPr>
              <a:defRPr/>
            </a:lvl1pPr>
          </a:lstStyle>
          <a:p>
            <a:pPr>
              <a:defRPr/>
            </a:pPr>
            <a:endParaRPr lang="ar-SY"/>
          </a:p>
        </p:txBody>
      </p:sp>
      <p:sp>
        <p:nvSpPr>
          <p:cNvPr id="7" name="Slide Number Placeholder 5"/>
          <p:cNvSpPr>
            <a:spLocks noGrp="1"/>
          </p:cNvSpPr>
          <p:nvPr>
            <p:ph type="sldNum" sz="quarter" idx="12"/>
          </p:nvPr>
        </p:nvSpPr>
        <p:spPr/>
        <p:txBody>
          <a:bodyPr/>
          <a:lstStyle>
            <a:lvl1pPr>
              <a:defRPr/>
            </a:lvl1pPr>
          </a:lstStyle>
          <a:p>
            <a:pPr>
              <a:defRPr/>
            </a:pPr>
            <a:fld id="{777BC039-78D0-4AE7-A8D8-B0C508079554}" type="slidenum">
              <a:rPr lang="ar-SY"/>
              <a:pPr>
                <a:defRPr/>
              </a:pPr>
              <a:t>‹#›</a:t>
            </a:fld>
            <a:endParaRPr lang="ar-SY"/>
          </a:p>
        </p:txBody>
      </p:sp>
    </p:spTree>
    <p:extLst>
      <p:ext uri="{BB962C8B-B14F-4D97-AF65-F5344CB8AC3E}">
        <p14:creationId xmlns:p14="http://schemas.microsoft.com/office/powerpoint/2010/main" val="99496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7938"/>
            <a:ext cx="12192000" cy="6865938"/>
            <a:chOff x="0" y="-8467"/>
            <a:chExt cx="12192000" cy="6866467"/>
          </a:xfrm>
        </p:grpSpPr>
        <p:cxnSp>
          <p:nvCxnSpPr>
            <p:cNvPr id="20" name="Straight Connector 19"/>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77863" y="609600"/>
            <a:ext cx="859631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677863" y="2160588"/>
            <a:ext cx="8596312"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rtl="1" eaLnBrk="1" fontAlgn="auto" hangingPunct="1">
              <a:spcBef>
                <a:spcPts val="0"/>
              </a:spcBef>
              <a:spcAft>
                <a:spcPts val="0"/>
              </a:spcAft>
              <a:defRPr sz="900" smtClean="0">
                <a:solidFill>
                  <a:schemeClr val="tx1">
                    <a:tint val="75000"/>
                  </a:schemeClr>
                </a:solidFill>
                <a:latin typeface="+mn-lt"/>
                <a:cs typeface="+mn-cs"/>
              </a:defRPr>
            </a:lvl1pPr>
          </a:lstStyle>
          <a:p>
            <a:pPr>
              <a:defRPr/>
            </a:pPr>
            <a:fld id="{85CB5CE9-F715-4E30-AAEC-6EE4CA1EC359}" type="datetimeFigureOut">
              <a:rPr lang="ar-SY"/>
              <a:pPr>
                <a:defRPr/>
              </a:pPr>
              <a:t>05/01/1438</a:t>
            </a:fld>
            <a:endParaRPr lang="ar-SY"/>
          </a:p>
        </p:txBody>
      </p:sp>
      <p:sp>
        <p:nvSpPr>
          <p:cNvPr id="5" name="Footer Placeholder 4"/>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rtl="1" eaLnBrk="1" fontAlgn="auto" hangingPunct="1">
              <a:spcBef>
                <a:spcPts val="0"/>
              </a:spcBef>
              <a:spcAft>
                <a:spcPts val="0"/>
              </a:spcAft>
              <a:defRPr sz="900">
                <a:solidFill>
                  <a:schemeClr val="tx1">
                    <a:tint val="75000"/>
                  </a:schemeClr>
                </a:solidFill>
                <a:latin typeface="+mn-lt"/>
                <a:cs typeface="+mn-cs"/>
              </a:defRPr>
            </a:lvl1pPr>
          </a:lstStyle>
          <a:p>
            <a:pPr>
              <a:defRPr/>
            </a:pPr>
            <a:endParaRPr lang="ar-SY"/>
          </a:p>
        </p:txBody>
      </p:sp>
      <p:sp>
        <p:nvSpPr>
          <p:cNvPr id="6" name="Slide Number Placeholder 5"/>
          <p:cNvSpPr>
            <a:spLocks noGrp="1"/>
          </p:cNvSpPr>
          <p:nvPr>
            <p:ph type="sldNum" sz="quarter" idx="4"/>
          </p:nvPr>
        </p:nvSpPr>
        <p:spPr>
          <a:xfrm>
            <a:off x="8589963" y="6042025"/>
            <a:ext cx="684212" cy="365125"/>
          </a:xfrm>
          <a:prstGeom prst="rect">
            <a:avLst/>
          </a:prstGeom>
        </p:spPr>
        <p:txBody>
          <a:bodyPr vert="horz" lIns="91440" tIns="45720" rIns="91440" bIns="45720" rtlCol="0" anchor="ctr"/>
          <a:lstStyle>
            <a:lvl1pPr algn="r" rtl="1" eaLnBrk="1" fontAlgn="auto" hangingPunct="1">
              <a:spcBef>
                <a:spcPts val="0"/>
              </a:spcBef>
              <a:spcAft>
                <a:spcPts val="0"/>
              </a:spcAft>
              <a:defRPr sz="900" smtClean="0">
                <a:solidFill>
                  <a:schemeClr val="accent1"/>
                </a:solidFill>
                <a:latin typeface="+mn-lt"/>
                <a:cs typeface="+mn-cs"/>
              </a:defRPr>
            </a:lvl1pPr>
          </a:lstStyle>
          <a:p>
            <a:pPr>
              <a:defRPr/>
            </a:pPr>
            <a:fld id="{26F23A8B-D28F-48DB-BA62-06695B8A174F}" type="slidenum">
              <a:rPr lang="ar-SY"/>
              <a:pPr>
                <a:defRPr/>
              </a:pPr>
              <a:t>‹#›</a:t>
            </a:fld>
            <a:endParaRPr lang="ar-SY"/>
          </a:p>
        </p:txBody>
      </p:sp>
    </p:spTree>
  </p:cSld>
  <p:clrMap bg1="lt1" tx1="dk1" bg2="lt2" tx2="dk2" accent1="accent1" accent2="accent2" accent3="accent3" accent4="accent4" accent5="accent5" accent6="accent6" hlink="hlink" folHlink="folHlink"/>
  <p:sldLayoutIdLst>
    <p:sldLayoutId id="2147483693"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94" r:id="rId11"/>
    <p:sldLayoutId id="2147483689" r:id="rId12"/>
    <p:sldLayoutId id="2147483695" r:id="rId13"/>
    <p:sldLayoutId id="2147483690" r:id="rId14"/>
    <p:sldLayoutId id="2147483691" r:id="rId15"/>
    <p:sldLayoutId id="2147483692" r:id="rId16"/>
  </p:sldLayoutIdLst>
  <p:txStyles>
    <p:titleStyle>
      <a:lvl1pPr algn="l" defTabSz="457200" rtl="1" fontAlgn="base">
        <a:spcBef>
          <a:spcPct val="0"/>
        </a:spcBef>
        <a:spcAft>
          <a:spcPct val="0"/>
        </a:spcAft>
        <a:defRPr sz="3600" kern="1200">
          <a:solidFill>
            <a:schemeClr val="accent1"/>
          </a:solidFill>
          <a:latin typeface="+mj-lt"/>
          <a:ea typeface="+mj-ea"/>
          <a:cs typeface="+mj-cs"/>
        </a:defRPr>
      </a:lvl1pPr>
      <a:lvl2pPr algn="l" defTabSz="457200" rtl="1" fontAlgn="base">
        <a:spcBef>
          <a:spcPct val="0"/>
        </a:spcBef>
        <a:spcAft>
          <a:spcPct val="0"/>
        </a:spcAft>
        <a:defRPr sz="3600">
          <a:solidFill>
            <a:schemeClr val="accent1"/>
          </a:solidFill>
          <a:latin typeface="Trebuchet MS" panose="020B0603020202020204" pitchFamily="34" charset="0"/>
          <a:cs typeface="Tahoma" panose="020B0604030504040204" pitchFamily="34" charset="0"/>
        </a:defRPr>
      </a:lvl2pPr>
      <a:lvl3pPr algn="l" defTabSz="457200" rtl="1" fontAlgn="base">
        <a:spcBef>
          <a:spcPct val="0"/>
        </a:spcBef>
        <a:spcAft>
          <a:spcPct val="0"/>
        </a:spcAft>
        <a:defRPr sz="3600">
          <a:solidFill>
            <a:schemeClr val="accent1"/>
          </a:solidFill>
          <a:latin typeface="Trebuchet MS" panose="020B0603020202020204" pitchFamily="34" charset="0"/>
          <a:cs typeface="Tahoma" panose="020B0604030504040204" pitchFamily="34" charset="0"/>
        </a:defRPr>
      </a:lvl3pPr>
      <a:lvl4pPr algn="l" defTabSz="457200" rtl="1" fontAlgn="base">
        <a:spcBef>
          <a:spcPct val="0"/>
        </a:spcBef>
        <a:spcAft>
          <a:spcPct val="0"/>
        </a:spcAft>
        <a:defRPr sz="3600">
          <a:solidFill>
            <a:schemeClr val="accent1"/>
          </a:solidFill>
          <a:latin typeface="Trebuchet MS" panose="020B0603020202020204" pitchFamily="34" charset="0"/>
          <a:cs typeface="Tahoma" panose="020B0604030504040204" pitchFamily="34" charset="0"/>
        </a:defRPr>
      </a:lvl4pPr>
      <a:lvl5pPr algn="l" defTabSz="457200" rtl="1" fontAlgn="base">
        <a:spcBef>
          <a:spcPct val="0"/>
        </a:spcBef>
        <a:spcAft>
          <a:spcPct val="0"/>
        </a:spcAft>
        <a:defRPr sz="3600">
          <a:solidFill>
            <a:schemeClr val="accent1"/>
          </a:solidFill>
          <a:latin typeface="Trebuchet MS" panose="020B0603020202020204" pitchFamily="34" charset="0"/>
          <a:cs typeface="Tahoma" panose="020B0604030504040204" pitchFamily="34" charset="0"/>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fontAlgn="base">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r" defTabSz="457200" rtl="1" fontAlgn="base">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r" defTabSz="457200" rtl="1" fontAlgn="base">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r" defTabSz="457200" rtl="1"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r" defTabSz="457200" rtl="1"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muhmim.avrasya.edu.tr/"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1506538" y="2405063"/>
            <a:ext cx="7767637" cy="1646237"/>
          </a:xfrm>
        </p:spPr>
        <p:txBody>
          <a:bodyPr/>
          <a:lstStyle/>
          <a:p>
            <a:pPr algn="l" rtl="0"/>
            <a:r>
              <a:rPr lang="en-US" altLang="en-US">
                <a:cs typeface="Tahoma" panose="020B0604030504040204" pitchFamily="34" charset="0"/>
              </a:rPr>
              <a:t>GDM 203</a:t>
            </a:r>
            <a:br>
              <a:rPr lang="en-US" altLang="en-US">
                <a:cs typeface="Tahoma" panose="020B0604030504040204" pitchFamily="34" charset="0"/>
              </a:rPr>
            </a:br>
            <a:r>
              <a:rPr lang="tr-TR" altLang="en-US">
                <a:cs typeface="Tahoma" panose="020B0604030504040204" pitchFamily="34" charset="0"/>
              </a:rPr>
              <a:t>Gıda Kimyası</a:t>
            </a:r>
            <a:r>
              <a:rPr lang="en-US" altLang="en-US">
                <a:cs typeface="Tahoma" panose="020B0604030504040204" pitchFamily="34" charset="0"/>
              </a:rPr>
              <a:t> I</a:t>
            </a:r>
            <a:br>
              <a:rPr lang="tr-TR" altLang="en-US">
                <a:cs typeface="Tahoma" panose="020B0604030504040204" pitchFamily="34" charset="0"/>
              </a:rPr>
            </a:br>
            <a:r>
              <a:rPr lang="tr-TR" altLang="en-US">
                <a:solidFill>
                  <a:srgbClr val="FF0000"/>
                </a:solidFill>
                <a:cs typeface="Tahoma" panose="020B0604030504040204" pitchFamily="34" charset="0"/>
              </a:rPr>
              <a:t>Giriş - Su</a:t>
            </a:r>
            <a:endParaRPr lang="ar-SY" altLang="en-US">
              <a:solidFill>
                <a:srgbClr val="FF0000"/>
              </a:solidFill>
            </a:endParaRPr>
          </a:p>
        </p:txBody>
      </p:sp>
      <p:sp>
        <p:nvSpPr>
          <p:cNvPr id="3" name="Subtitle 2"/>
          <p:cNvSpPr>
            <a:spLocks noGrp="1"/>
          </p:cNvSpPr>
          <p:nvPr>
            <p:ph type="subTitle" idx="1"/>
          </p:nvPr>
        </p:nvSpPr>
        <p:spPr>
          <a:xfrm>
            <a:off x="1506538" y="4051300"/>
            <a:ext cx="7767637" cy="1096963"/>
          </a:xfrm>
        </p:spPr>
        <p:txBody>
          <a:bodyPr rtlCol="0">
            <a:noAutofit/>
          </a:bodyPr>
          <a:lstStyle/>
          <a:p>
            <a:pPr algn="l" rtl="0" fontAlgn="auto">
              <a:spcAft>
                <a:spcPts val="0"/>
              </a:spcAft>
              <a:buFont typeface="Wingdings 3" charset="2"/>
              <a:buNone/>
              <a:defRPr/>
            </a:pPr>
            <a:r>
              <a:rPr lang="tr-TR" sz="2400" dirty="0">
                <a:hlinkClick r:id="rId2"/>
              </a:rPr>
              <a:t>Mühendislik Mimarlık Fakültesi </a:t>
            </a:r>
            <a:endParaRPr lang="tr-TR" sz="2400" dirty="0"/>
          </a:p>
          <a:p>
            <a:pPr algn="l" rtl="0" fontAlgn="auto">
              <a:spcAft>
                <a:spcPts val="0"/>
              </a:spcAft>
              <a:buFont typeface="Wingdings 3" charset="2"/>
              <a:buNone/>
              <a:defRPr/>
            </a:pPr>
            <a:r>
              <a:rPr lang="tr-TR" sz="2400" dirty="0"/>
              <a:t>Gıda Mühendisliği Bölümü</a:t>
            </a:r>
          </a:p>
          <a:p>
            <a:pPr algn="l" rtl="0" fontAlgn="auto">
              <a:spcAft>
                <a:spcPts val="0"/>
              </a:spcAft>
              <a:buFont typeface="Wingdings 3" charset="2"/>
              <a:buNone/>
              <a:defRPr/>
            </a:pPr>
            <a:r>
              <a:rPr lang="tr-TR" sz="2400" dirty="0">
                <a:solidFill>
                  <a:srgbClr val="0070C0"/>
                </a:solidFill>
              </a:rPr>
              <a:t>Prof. Dr. Farhan ALFİN</a:t>
            </a:r>
          </a:p>
        </p:txBody>
      </p:sp>
      <p:pic>
        <p:nvPicPr>
          <p:cNvPr id="512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19588" y="7302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2" descr="http://cdn.entwellbeing.com.au/wp-content/uploads/2013/08/food-additiv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8100" y="1865313"/>
            <a:ext cx="577215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77863" y="609600"/>
            <a:ext cx="8596312" cy="646113"/>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5" name="Content Placeholder 2"/>
          <p:cNvSpPr txBox="1">
            <a:spLocks/>
          </p:cNvSpPr>
          <p:nvPr/>
        </p:nvSpPr>
        <p:spPr>
          <a:xfrm>
            <a:off x="677863" y="1901825"/>
            <a:ext cx="8596312" cy="4403725"/>
          </a:xfrm>
          <a:prstGeom prst="rect">
            <a:avLst/>
          </a:prstGeom>
        </p:spPr>
        <p:txBody>
          <a:bodyPr>
            <a:normAutofit lnSpcReduction="10000"/>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rtl="0" fontAlgn="auto">
              <a:lnSpc>
                <a:spcPct val="150000"/>
              </a:lnSpc>
              <a:buFont typeface="Wingdings 3" charset="2"/>
              <a:buNone/>
              <a:defRPr/>
            </a:pPr>
            <a:r>
              <a:rPr lang="tr-TR" altLang="ar-SY" sz="3600" dirty="0">
                <a:solidFill>
                  <a:srgbClr val="00B0F0"/>
                </a:solidFill>
              </a:rPr>
              <a:t>Beslenme</a:t>
            </a:r>
            <a:endParaRPr lang="tr-TR" altLang="ar-SY" sz="3600" dirty="0">
              <a:solidFill>
                <a:schemeClr val="tx1"/>
              </a:solidFill>
            </a:endParaRPr>
          </a:p>
          <a:p>
            <a:pPr algn="l" rtl="0" fontAlgn="auto">
              <a:lnSpc>
                <a:spcPct val="150000"/>
              </a:lnSpc>
              <a:defRPr/>
            </a:pPr>
            <a:r>
              <a:rPr lang="tr-TR" altLang="ar-SY" sz="3600" dirty="0">
                <a:solidFill>
                  <a:schemeClr val="tx1"/>
                </a:solidFill>
              </a:rPr>
              <a:t>Sağlıklı bir hayat için vücudun enerji ve madde ihtiyacının karşılanmasıdır. </a:t>
            </a:r>
          </a:p>
          <a:p>
            <a:pPr algn="l" rtl="0" fontAlgn="auto">
              <a:lnSpc>
                <a:spcPct val="150000"/>
              </a:lnSpc>
              <a:defRPr/>
            </a:pPr>
            <a:r>
              <a:rPr lang="tr-TR" sz="3600" dirty="0">
                <a:solidFill>
                  <a:schemeClr val="tx1"/>
                </a:solidFill>
              </a:rPr>
              <a:t>Bunun için vücuda alınan ham maddeye ‘ </a:t>
            </a:r>
            <a:r>
              <a:rPr lang="tr-TR" sz="3600" dirty="0">
                <a:solidFill>
                  <a:srgbClr val="FF0000"/>
                </a:solidFill>
              </a:rPr>
              <a:t>besin</a:t>
            </a:r>
            <a:r>
              <a:rPr lang="tr-TR" sz="3600" dirty="0">
                <a:solidFill>
                  <a:schemeClr val="tx1"/>
                </a:solidFill>
              </a:rPr>
              <a:t> ‘ denir . </a:t>
            </a:r>
          </a:p>
        </p:txBody>
      </p:sp>
      <p:pic>
        <p:nvPicPr>
          <p:cNvPr id="14340"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72513" y="609600"/>
            <a:ext cx="3173412"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77863" y="609600"/>
            <a:ext cx="8596312" cy="700088"/>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3" name="Content Placeholder 2"/>
          <p:cNvSpPr>
            <a:spLocks noGrp="1"/>
          </p:cNvSpPr>
          <p:nvPr>
            <p:ph idx="1"/>
          </p:nvPr>
        </p:nvSpPr>
        <p:spPr>
          <a:xfrm>
            <a:off x="677863" y="1309688"/>
            <a:ext cx="8596312" cy="5548312"/>
          </a:xfrm>
        </p:spPr>
        <p:txBody>
          <a:bodyPr rtlCol="0">
            <a:normAutofit fontScale="92500" lnSpcReduction="10000"/>
          </a:bodyPr>
          <a:lstStyle/>
          <a:p>
            <a:pPr algn="l" rtl="0" fontAlgn="auto">
              <a:lnSpc>
                <a:spcPct val="170000"/>
              </a:lnSpc>
              <a:spcAft>
                <a:spcPts val="0"/>
              </a:spcAft>
              <a:buFont typeface="Wingdings 3" charset="2"/>
              <a:buChar char=""/>
              <a:defRPr/>
            </a:pPr>
            <a:r>
              <a:rPr lang="tr-TR" sz="3100" dirty="0">
                <a:solidFill>
                  <a:schemeClr val="tx1"/>
                </a:solidFill>
              </a:rPr>
              <a:t>Besin, </a:t>
            </a:r>
            <a:r>
              <a:rPr lang="tr-TR" sz="3100" dirty="0">
                <a:solidFill>
                  <a:srgbClr val="0070C0"/>
                </a:solidFill>
              </a:rPr>
              <a:t>besin elementlerini </a:t>
            </a:r>
            <a:r>
              <a:rPr lang="tr-TR" sz="3100" dirty="0">
                <a:solidFill>
                  <a:schemeClr val="tx1"/>
                </a:solidFill>
              </a:rPr>
              <a:t>ihtiva eder. </a:t>
            </a:r>
          </a:p>
          <a:p>
            <a:pPr algn="l" rtl="0" fontAlgn="auto">
              <a:lnSpc>
                <a:spcPct val="170000"/>
              </a:lnSpc>
              <a:spcAft>
                <a:spcPts val="0"/>
              </a:spcAft>
              <a:buFont typeface="Wingdings 3" charset="2"/>
              <a:buChar char=""/>
              <a:defRPr/>
            </a:pPr>
            <a:r>
              <a:rPr lang="tr-TR" sz="3100" dirty="0">
                <a:solidFill>
                  <a:schemeClr val="tx1"/>
                </a:solidFill>
              </a:rPr>
              <a:t>Vücut ihtiyaçları bu </a:t>
            </a:r>
            <a:r>
              <a:rPr lang="tr-TR" sz="3100" dirty="0">
                <a:solidFill>
                  <a:srgbClr val="FF0000"/>
                </a:solidFill>
              </a:rPr>
              <a:t>besin elementleriyle </a:t>
            </a:r>
            <a:r>
              <a:rPr lang="tr-TR" sz="3100" dirty="0">
                <a:solidFill>
                  <a:schemeClr val="tx1"/>
                </a:solidFill>
              </a:rPr>
              <a:t>karşılanır. </a:t>
            </a:r>
          </a:p>
          <a:p>
            <a:pPr algn="l" rtl="0" fontAlgn="auto">
              <a:lnSpc>
                <a:spcPct val="170000"/>
              </a:lnSpc>
              <a:spcAft>
                <a:spcPts val="0"/>
              </a:spcAft>
              <a:buFont typeface="Wingdings 3" charset="2"/>
              <a:buChar char=""/>
              <a:defRPr/>
            </a:pPr>
            <a:r>
              <a:rPr lang="tr-TR" sz="3100" dirty="0">
                <a:solidFill>
                  <a:schemeClr val="tx1"/>
                </a:solidFill>
              </a:rPr>
              <a:t>Besin elementleri veya bileşenlerinin bazıları </a:t>
            </a:r>
            <a:r>
              <a:rPr lang="tr-TR" sz="3100" dirty="0">
                <a:solidFill>
                  <a:srgbClr val="00B050"/>
                </a:solidFill>
              </a:rPr>
              <a:t>vücutta yapılabilirler</a:t>
            </a:r>
            <a:r>
              <a:rPr lang="tr-TR" sz="3100" dirty="0">
                <a:solidFill>
                  <a:schemeClr val="tx1"/>
                </a:solidFill>
              </a:rPr>
              <a:t>, </a:t>
            </a:r>
            <a:r>
              <a:rPr lang="tr-TR" sz="3100" dirty="0">
                <a:solidFill>
                  <a:srgbClr val="C00000"/>
                </a:solidFill>
              </a:rPr>
              <a:t>başkalarıyla değiştirilebilirler</a:t>
            </a:r>
            <a:r>
              <a:rPr lang="tr-TR" sz="3100" dirty="0">
                <a:solidFill>
                  <a:schemeClr val="tx1"/>
                </a:solidFill>
              </a:rPr>
              <a:t>, </a:t>
            </a:r>
            <a:r>
              <a:rPr lang="tr-TR" sz="3100" dirty="0">
                <a:solidFill>
                  <a:srgbClr val="7030A0"/>
                </a:solidFill>
              </a:rPr>
              <a:t>yerlerine sakıncasız başkaları alınabilir</a:t>
            </a:r>
            <a:r>
              <a:rPr lang="tr-TR" sz="3100" dirty="0">
                <a:solidFill>
                  <a:schemeClr val="tx1"/>
                </a:solidFill>
              </a:rPr>
              <a:t>. </a:t>
            </a:r>
          </a:p>
        </p:txBody>
      </p:sp>
      <p:pic>
        <p:nvPicPr>
          <p:cNvPr id="15364"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6800" y="609600"/>
            <a:ext cx="338455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77863" y="609600"/>
            <a:ext cx="8596312" cy="700088"/>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3" name="Content Placeholder 2"/>
          <p:cNvSpPr>
            <a:spLocks noGrp="1"/>
          </p:cNvSpPr>
          <p:nvPr>
            <p:ph idx="1"/>
          </p:nvPr>
        </p:nvSpPr>
        <p:spPr>
          <a:xfrm>
            <a:off x="677863" y="1309688"/>
            <a:ext cx="8596312" cy="5253037"/>
          </a:xfrm>
        </p:spPr>
        <p:txBody>
          <a:bodyPr rtlCol="0">
            <a:normAutofit fontScale="92500" lnSpcReduction="20000"/>
          </a:bodyPr>
          <a:lstStyle/>
          <a:p>
            <a:pPr algn="l" rtl="0" fontAlgn="auto">
              <a:lnSpc>
                <a:spcPct val="170000"/>
              </a:lnSpc>
              <a:spcAft>
                <a:spcPts val="0"/>
              </a:spcAft>
              <a:buFont typeface="Wingdings 3" charset="2"/>
              <a:buChar char=""/>
              <a:defRPr/>
            </a:pPr>
            <a:r>
              <a:rPr lang="tr-TR" sz="3100" dirty="0">
                <a:solidFill>
                  <a:schemeClr val="tx1"/>
                </a:solidFill>
              </a:rPr>
              <a:t>Vücutta hiç ya da yeteri miktarda yapılamayan, başkalarıyla yeri değiştirilemeyen besin elementlerine </a:t>
            </a:r>
            <a:r>
              <a:rPr lang="tr-TR" sz="3100" dirty="0">
                <a:solidFill>
                  <a:srgbClr val="FF0000"/>
                </a:solidFill>
              </a:rPr>
              <a:t>temel (</a:t>
            </a:r>
            <a:r>
              <a:rPr lang="tr-TR" sz="3100" dirty="0" err="1">
                <a:solidFill>
                  <a:srgbClr val="FF0000"/>
                </a:solidFill>
              </a:rPr>
              <a:t>esansiyel</a:t>
            </a:r>
            <a:r>
              <a:rPr lang="tr-TR" sz="3100" dirty="0">
                <a:solidFill>
                  <a:srgbClr val="FF0000"/>
                </a:solidFill>
              </a:rPr>
              <a:t>), </a:t>
            </a:r>
            <a:r>
              <a:rPr lang="tr-TR" sz="3100" dirty="0">
                <a:solidFill>
                  <a:schemeClr val="tx1"/>
                </a:solidFill>
              </a:rPr>
              <a:t>hayat için gerekli besin elementleri denir. </a:t>
            </a:r>
          </a:p>
          <a:p>
            <a:pPr algn="l" rtl="0" fontAlgn="auto">
              <a:lnSpc>
                <a:spcPct val="170000"/>
              </a:lnSpc>
              <a:spcAft>
                <a:spcPts val="0"/>
              </a:spcAft>
              <a:buFont typeface="Wingdings 3" charset="2"/>
              <a:buChar char=""/>
              <a:defRPr/>
            </a:pPr>
            <a:r>
              <a:rPr lang="tr-TR" sz="3100" dirty="0">
                <a:solidFill>
                  <a:schemeClr val="tx1"/>
                </a:solidFill>
              </a:rPr>
              <a:t>Bunlar kesinlikle dışarıdan alınmalıdır. </a:t>
            </a:r>
          </a:p>
          <a:p>
            <a:pPr algn="l" rtl="0" fontAlgn="auto">
              <a:lnSpc>
                <a:spcPct val="170000"/>
              </a:lnSpc>
              <a:spcAft>
                <a:spcPts val="0"/>
              </a:spcAft>
              <a:buFont typeface="Wingdings 3" charset="2"/>
              <a:buChar char=""/>
              <a:defRPr/>
            </a:pPr>
            <a:r>
              <a:rPr lang="tr-TR" sz="3100" dirty="0">
                <a:solidFill>
                  <a:schemeClr val="tx1"/>
                </a:solidFill>
              </a:rPr>
              <a:t>Bu gurupta, bazı </a:t>
            </a:r>
            <a:r>
              <a:rPr lang="tr-TR" sz="3100" dirty="0">
                <a:solidFill>
                  <a:srgbClr val="C00000"/>
                </a:solidFill>
              </a:rPr>
              <a:t>yağ asitleri </a:t>
            </a:r>
            <a:r>
              <a:rPr lang="tr-TR" sz="3100" dirty="0">
                <a:solidFill>
                  <a:schemeClr val="tx1"/>
                </a:solidFill>
              </a:rPr>
              <a:t>, </a:t>
            </a:r>
            <a:r>
              <a:rPr lang="tr-TR" sz="3100" dirty="0">
                <a:solidFill>
                  <a:srgbClr val="00B050"/>
                </a:solidFill>
              </a:rPr>
              <a:t>amino asitler </a:t>
            </a:r>
            <a:r>
              <a:rPr lang="tr-TR" sz="3100" dirty="0">
                <a:solidFill>
                  <a:srgbClr val="0070C0"/>
                </a:solidFill>
              </a:rPr>
              <a:t>vitaminler </a:t>
            </a:r>
            <a:r>
              <a:rPr lang="tr-TR" sz="3100" dirty="0">
                <a:solidFill>
                  <a:schemeClr val="tx1"/>
                </a:solidFill>
              </a:rPr>
              <a:t>ve </a:t>
            </a:r>
            <a:r>
              <a:rPr lang="tr-TR" sz="3100" dirty="0">
                <a:solidFill>
                  <a:srgbClr val="7030A0"/>
                </a:solidFill>
              </a:rPr>
              <a:t>mineral maddeler </a:t>
            </a:r>
            <a:r>
              <a:rPr lang="tr-TR" sz="3100" dirty="0">
                <a:solidFill>
                  <a:schemeClr val="tx1"/>
                </a:solidFill>
              </a:rPr>
              <a:t>bulunmaktadır . </a:t>
            </a:r>
          </a:p>
        </p:txBody>
      </p:sp>
      <p:pic>
        <p:nvPicPr>
          <p:cNvPr id="16388"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74175" y="238125"/>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74175" y="2381250"/>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Resim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99575" y="5175250"/>
            <a:ext cx="28321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687388"/>
          </a:xfrm>
          <a:solidFill>
            <a:schemeClr val="accent5">
              <a:lumMod val="75000"/>
            </a:schemeClr>
          </a:solidFill>
        </p:spPr>
        <p:txBody>
          <a:bodyPr rtlCol="0"/>
          <a:lstStyle/>
          <a:p>
            <a:pPr algn="ctr" rtl="0" fontAlgn="auto">
              <a:spcAft>
                <a:spcPts val="0"/>
              </a:spcAft>
              <a:defRPr/>
            </a:pPr>
            <a:r>
              <a:rPr lang="tr-TR" dirty="0">
                <a:solidFill>
                  <a:srgbClr val="FFFF00"/>
                </a:solidFill>
              </a:rPr>
              <a:t>Gıdaların Bileşimi</a:t>
            </a:r>
            <a:endParaRPr lang="ar-SY" dirty="0">
              <a:solidFill>
                <a:srgbClr val="FFFF00"/>
              </a:solidFill>
            </a:endParaRPr>
          </a:p>
        </p:txBody>
      </p:sp>
      <p:sp>
        <p:nvSpPr>
          <p:cNvPr id="17411" name="Content Placeholder 2"/>
          <p:cNvSpPr>
            <a:spLocks noGrp="1"/>
          </p:cNvSpPr>
          <p:nvPr>
            <p:ph idx="1"/>
          </p:nvPr>
        </p:nvSpPr>
        <p:spPr>
          <a:xfrm>
            <a:off x="677863" y="1296988"/>
            <a:ext cx="8596312" cy="5340350"/>
          </a:xfrm>
        </p:spPr>
        <p:txBody>
          <a:bodyPr/>
          <a:lstStyle/>
          <a:p>
            <a:pPr algn="l" rtl="0">
              <a:lnSpc>
                <a:spcPct val="160000"/>
              </a:lnSpc>
              <a:spcBef>
                <a:spcPts val="600"/>
              </a:spcBef>
            </a:pPr>
            <a:r>
              <a:rPr lang="tr-TR" altLang="en-US" sz="2800" dirty="0">
                <a:solidFill>
                  <a:schemeClr val="tx1"/>
                </a:solidFill>
                <a:cs typeface="Tahoma" panose="020B0604030504040204" pitchFamily="34" charset="0"/>
              </a:rPr>
              <a:t>Gıda bileşenleri doğal bileşiklerdir. </a:t>
            </a:r>
          </a:p>
          <a:p>
            <a:pPr algn="l" rtl="0">
              <a:lnSpc>
                <a:spcPct val="160000"/>
              </a:lnSpc>
              <a:spcBef>
                <a:spcPts val="600"/>
              </a:spcBef>
            </a:pPr>
            <a:r>
              <a:rPr lang="tr-TR" altLang="en-US" sz="2800" dirty="0">
                <a:solidFill>
                  <a:schemeClr val="tx1"/>
                </a:solidFill>
                <a:cs typeface="Tahoma" panose="020B0604030504040204" pitchFamily="34" charset="0"/>
              </a:rPr>
              <a:t>Her ne kadar oldukça farklı bileşim ve kompleks yapıda olsalar da, kimyasal yapıları vücudumuzda yer alan </a:t>
            </a:r>
            <a:r>
              <a:rPr lang="tr-TR" altLang="en-US" sz="2800" dirty="0">
                <a:solidFill>
                  <a:srgbClr val="FF0000"/>
                </a:solidFill>
                <a:cs typeface="Tahoma" panose="020B0604030504040204" pitchFamily="34" charset="0"/>
              </a:rPr>
              <a:t>enzimler yardımı ile </a:t>
            </a:r>
            <a:r>
              <a:rPr lang="tr-TR" altLang="en-US" sz="2800" dirty="0">
                <a:solidFill>
                  <a:schemeClr val="tx1"/>
                </a:solidFill>
                <a:cs typeface="Tahoma" panose="020B0604030504040204" pitchFamily="34" charset="0"/>
              </a:rPr>
              <a:t>parçalanabilecek ve enerji ihtiyacımızı karşılayabilecek şekilde hazırlanmışlardır.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687388"/>
          </a:xfrm>
          <a:solidFill>
            <a:schemeClr val="accent5">
              <a:lumMod val="75000"/>
            </a:schemeClr>
          </a:solidFill>
        </p:spPr>
        <p:txBody>
          <a:bodyPr rtlCol="0"/>
          <a:lstStyle/>
          <a:p>
            <a:pPr algn="ctr" rtl="0" fontAlgn="auto">
              <a:spcAft>
                <a:spcPts val="0"/>
              </a:spcAft>
              <a:defRPr/>
            </a:pPr>
            <a:r>
              <a:rPr lang="tr-TR" dirty="0">
                <a:solidFill>
                  <a:srgbClr val="FFFF00"/>
                </a:solidFill>
              </a:rPr>
              <a:t>Gıdaların Bileşimi</a:t>
            </a:r>
            <a:endParaRPr lang="ar-SY" dirty="0">
              <a:solidFill>
                <a:srgbClr val="FFFF00"/>
              </a:solidFill>
            </a:endParaRPr>
          </a:p>
        </p:txBody>
      </p:sp>
      <p:sp>
        <p:nvSpPr>
          <p:cNvPr id="18435" name="Content Placeholder 2"/>
          <p:cNvSpPr>
            <a:spLocks noGrp="1"/>
          </p:cNvSpPr>
          <p:nvPr>
            <p:ph idx="1"/>
          </p:nvPr>
        </p:nvSpPr>
        <p:spPr>
          <a:xfrm>
            <a:off x="677863" y="1296988"/>
            <a:ext cx="8596312" cy="5340350"/>
          </a:xfrm>
        </p:spPr>
        <p:txBody>
          <a:bodyPr/>
          <a:lstStyle/>
          <a:p>
            <a:pPr algn="l" rtl="0">
              <a:lnSpc>
                <a:spcPct val="160000"/>
              </a:lnSpc>
              <a:spcBef>
                <a:spcPts val="600"/>
              </a:spcBef>
            </a:pPr>
            <a:r>
              <a:rPr lang="tr-TR" altLang="en-US" sz="2800" dirty="0">
                <a:solidFill>
                  <a:schemeClr val="tx1"/>
                </a:solidFill>
                <a:cs typeface="Tahoma" panose="020B0604030504040204" pitchFamily="34" charset="0"/>
              </a:rPr>
              <a:t>Bu nedenle gıda besin unsurlarını içeren bileşikler olarak adlandırılırlar.</a:t>
            </a:r>
          </a:p>
          <a:p>
            <a:pPr algn="l" rtl="0">
              <a:lnSpc>
                <a:spcPct val="160000"/>
              </a:lnSpc>
              <a:spcBef>
                <a:spcPts val="600"/>
              </a:spcBef>
            </a:pPr>
            <a:r>
              <a:rPr lang="tr-TR" altLang="en-US" sz="2800" dirty="0">
                <a:solidFill>
                  <a:schemeClr val="tx1"/>
                </a:solidFill>
                <a:cs typeface="Tahoma" panose="020B0604030504040204" pitchFamily="34" charset="0"/>
              </a:rPr>
              <a:t>Tüm gıdalar </a:t>
            </a:r>
            <a:r>
              <a:rPr lang="tr-TR" altLang="en-US" sz="2800" dirty="0">
                <a:solidFill>
                  <a:srgbClr val="FF0000"/>
                </a:solidFill>
                <a:cs typeface="Tahoma" panose="020B0604030504040204" pitchFamily="34" charset="0"/>
              </a:rPr>
              <a:t>kimyasal analizler yardımıyla </a:t>
            </a:r>
            <a:r>
              <a:rPr lang="tr-TR" altLang="en-US" sz="2800" dirty="0">
                <a:solidFill>
                  <a:schemeClr val="tx1"/>
                </a:solidFill>
                <a:cs typeface="Tahoma" panose="020B0604030504040204" pitchFamily="34" charset="0"/>
              </a:rPr>
              <a:t>kendilerini meydana getiren bileşenlerine ayrıştırdılar.</a:t>
            </a:r>
            <a:endParaRPr lang="ar-SY" altLang="en-US" sz="28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77863" y="247650"/>
            <a:ext cx="8596312" cy="1320800"/>
          </a:xfrm>
        </p:spPr>
        <p:txBody>
          <a:bodyPr/>
          <a:lstStyle/>
          <a:p>
            <a:pPr rtl="0"/>
            <a:r>
              <a:rPr lang="tr-TR" altLang="ar-SY" dirty="0"/>
              <a:t>Temel Gıda Bileşenlerinin Grupları</a:t>
            </a:r>
            <a:endParaRPr lang="ar-SY" altLang="en-US" dirty="0"/>
          </a:p>
        </p:txBody>
      </p:sp>
      <p:sp>
        <p:nvSpPr>
          <p:cNvPr id="19459" name="Content Placeholder 2"/>
          <p:cNvSpPr>
            <a:spLocks noGrp="1"/>
          </p:cNvSpPr>
          <p:nvPr>
            <p:ph idx="1"/>
          </p:nvPr>
        </p:nvSpPr>
        <p:spPr/>
        <p:txBody>
          <a:bodyPr/>
          <a:lstStyle/>
          <a:p>
            <a:endParaRPr lang="ar-SY" altLang="en-US"/>
          </a:p>
        </p:txBody>
      </p:sp>
      <p:pic>
        <p:nvPicPr>
          <p:cNvPr id="1946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863" y="1062038"/>
            <a:ext cx="9364662" cy="497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77863" y="227013"/>
            <a:ext cx="8596312" cy="1320800"/>
          </a:xfrm>
        </p:spPr>
        <p:txBody>
          <a:bodyPr/>
          <a:lstStyle/>
          <a:p>
            <a:pPr rtl="0"/>
            <a:r>
              <a:rPr lang="tr-TR" altLang="ar-SY" dirty="0"/>
              <a:t>Enerji veren gıda bileşenleri ile enerji vermeyenler olmak üzere ikiye ayrılırlar</a:t>
            </a:r>
            <a:endParaRPr lang="ar-SY" altLang="en-US" dirty="0"/>
          </a:p>
        </p:txBody>
      </p:sp>
      <p:sp>
        <p:nvSpPr>
          <p:cNvPr id="3" name="Content Placeholder 2"/>
          <p:cNvSpPr>
            <a:spLocks noGrp="1"/>
          </p:cNvSpPr>
          <p:nvPr>
            <p:ph idx="1"/>
          </p:nvPr>
        </p:nvSpPr>
        <p:spPr>
          <a:xfrm>
            <a:off x="677863" y="1547813"/>
            <a:ext cx="8596312" cy="4897437"/>
          </a:xfrm>
        </p:spPr>
        <p:txBody>
          <a:bodyPr rtlCol="0">
            <a:normAutofit/>
          </a:bodyPr>
          <a:lstStyle/>
          <a:p>
            <a:pPr algn="l" rtl="0" fontAlgn="auto">
              <a:lnSpc>
                <a:spcPct val="90000"/>
              </a:lnSpc>
              <a:spcAft>
                <a:spcPts val="0"/>
              </a:spcAft>
              <a:buFont typeface="Wingdings 3" charset="2"/>
              <a:buChar char=""/>
              <a:defRPr/>
            </a:pPr>
            <a:r>
              <a:rPr lang="tr-TR" altLang="ar-SY" sz="2800" dirty="0">
                <a:solidFill>
                  <a:srgbClr val="FF0000"/>
                </a:solidFill>
              </a:rPr>
              <a:t>Bunlardan enerji verenler;</a:t>
            </a:r>
          </a:p>
          <a:p>
            <a:pPr lvl="2" algn="l" rtl="0" fontAlgn="auto">
              <a:lnSpc>
                <a:spcPct val="90000"/>
              </a:lnSpc>
              <a:spcAft>
                <a:spcPts val="0"/>
              </a:spcAft>
              <a:buFont typeface="Wingdings 3" charset="2"/>
              <a:buChar char=""/>
              <a:defRPr/>
            </a:pPr>
            <a:r>
              <a:rPr lang="tr-TR" altLang="ar-SY" sz="2800" dirty="0">
                <a:solidFill>
                  <a:schemeClr val="tx1"/>
                </a:solidFill>
              </a:rPr>
              <a:t>1-Karbonhidratlar</a:t>
            </a:r>
          </a:p>
          <a:p>
            <a:pPr lvl="2" algn="l" rtl="0" fontAlgn="auto">
              <a:lnSpc>
                <a:spcPct val="90000"/>
              </a:lnSpc>
              <a:spcAft>
                <a:spcPts val="0"/>
              </a:spcAft>
              <a:buFont typeface="Wingdings 3" charset="2"/>
              <a:buChar char=""/>
              <a:defRPr/>
            </a:pPr>
            <a:r>
              <a:rPr lang="tr-TR" altLang="ar-SY" sz="2800" dirty="0">
                <a:solidFill>
                  <a:schemeClr val="tx1"/>
                </a:solidFill>
              </a:rPr>
              <a:t>2-Proteinler</a:t>
            </a:r>
          </a:p>
          <a:p>
            <a:pPr lvl="2" algn="l" rtl="0" fontAlgn="auto">
              <a:lnSpc>
                <a:spcPct val="90000"/>
              </a:lnSpc>
              <a:spcAft>
                <a:spcPts val="0"/>
              </a:spcAft>
              <a:buFont typeface="Wingdings 3" charset="2"/>
              <a:buChar char=""/>
              <a:defRPr/>
            </a:pPr>
            <a:r>
              <a:rPr lang="tr-TR" altLang="ar-SY" sz="2800" dirty="0">
                <a:solidFill>
                  <a:schemeClr val="tx1"/>
                </a:solidFill>
              </a:rPr>
              <a:t>3-Yağlar</a:t>
            </a:r>
          </a:p>
          <a:p>
            <a:pPr marL="265113" indent="-265113" algn="l" rtl="0" fontAlgn="auto">
              <a:lnSpc>
                <a:spcPct val="90000"/>
              </a:lnSpc>
              <a:spcAft>
                <a:spcPts val="0"/>
              </a:spcAft>
              <a:buFont typeface="Wingdings 3" charset="2"/>
              <a:buChar char=""/>
              <a:defRPr/>
            </a:pPr>
            <a:r>
              <a:rPr lang="tr-TR" altLang="ar-SY" sz="2800" dirty="0">
                <a:solidFill>
                  <a:schemeClr val="tx1">
                    <a:lumMod val="75000"/>
                    <a:lumOff val="25000"/>
                  </a:schemeClr>
                </a:solidFill>
              </a:rPr>
              <a:t> </a:t>
            </a:r>
            <a:r>
              <a:rPr lang="tr-TR" altLang="ar-SY" sz="2800" dirty="0">
                <a:solidFill>
                  <a:srgbClr val="FF0000"/>
                </a:solidFill>
              </a:rPr>
              <a:t>Enerji vermeyen (</a:t>
            </a:r>
            <a:r>
              <a:rPr lang="tr-TR" altLang="ar-SY" sz="2800" dirty="0" err="1">
                <a:solidFill>
                  <a:srgbClr val="FF0000"/>
                </a:solidFill>
              </a:rPr>
              <a:t>akalorik</a:t>
            </a:r>
            <a:r>
              <a:rPr lang="tr-TR" altLang="ar-SY" sz="2800" dirty="0">
                <a:solidFill>
                  <a:srgbClr val="FF0000"/>
                </a:solidFill>
              </a:rPr>
              <a:t>) ancak vücut çalışmasında önemli görevleri olanlar;</a:t>
            </a:r>
          </a:p>
          <a:p>
            <a:pPr lvl="2" algn="l" rtl="0" fontAlgn="auto">
              <a:lnSpc>
                <a:spcPct val="90000"/>
              </a:lnSpc>
              <a:spcAft>
                <a:spcPts val="0"/>
              </a:spcAft>
              <a:buFont typeface="Wingdings 3" charset="2"/>
              <a:buChar char=""/>
              <a:defRPr/>
            </a:pPr>
            <a:r>
              <a:rPr lang="tr-TR" altLang="ar-SY" sz="2800" dirty="0">
                <a:solidFill>
                  <a:schemeClr val="tx1"/>
                </a:solidFill>
              </a:rPr>
              <a:t>4-Vitaminler</a:t>
            </a:r>
          </a:p>
          <a:p>
            <a:pPr lvl="2" algn="l" rtl="0" fontAlgn="auto">
              <a:lnSpc>
                <a:spcPct val="90000"/>
              </a:lnSpc>
              <a:spcAft>
                <a:spcPts val="0"/>
              </a:spcAft>
              <a:buFont typeface="Wingdings 3" charset="2"/>
              <a:buChar char=""/>
              <a:defRPr/>
            </a:pPr>
            <a:r>
              <a:rPr lang="tr-TR" altLang="ar-SY" sz="2800" dirty="0">
                <a:solidFill>
                  <a:schemeClr val="tx1"/>
                </a:solidFill>
              </a:rPr>
              <a:t>5-Mineraller</a:t>
            </a:r>
          </a:p>
          <a:p>
            <a:pPr lvl="2" algn="l" rtl="0" fontAlgn="auto">
              <a:lnSpc>
                <a:spcPct val="90000"/>
              </a:lnSpc>
              <a:spcAft>
                <a:spcPts val="0"/>
              </a:spcAft>
              <a:buFont typeface="Wingdings 3" charset="2"/>
              <a:buChar char=""/>
              <a:defRPr/>
            </a:pPr>
            <a:r>
              <a:rPr lang="tr-TR" altLang="ar-SY" sz="2800" dirty="0">
                <a:solidFill>
                  <a:schemeClr val="tx1"/>
                </a:solidFill>
              </a:rPr>
              <a:t>6-Su</a:t>
            </a:r>
          </a:p>
          <a:p>
            <a:pPr algn="l" rtl="0" fontAlgn="auto">
              <a:spcAft>
                <a:spcPts val="0"/>
              </a:spcAft>
              <a:buFont typeface="Wingdings 3" charset="2"/>
              <a:buChar char=""/>
              <a:defRPr/>
            </a:pPr>
            <a:endParaRPr lang="ar-SY" dirty="0">
              <a:solidFill>
                <a:schemeClr val="tx1">
                  <a:lumMod val="75000"/>
                  <a:lumOff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77863" y="173038"/>
            <a:ext cx="8596312" cy="1320800"/>
          </a:xfrm>
        </p:spPr>
        <p:txBody>
          <a:bodyPr/>
          <a:lstStyle/>
          <a:p>
            <a:pPr algn="ctr" rtl="0"/>
            <a:r>
              <a:rPr lang="tr-TR" altLang="ar-SY" dirty="0"/>
              <a:t>Çeşitli Gıda Maddelerinin İçerdiği Bazı Bileşenler</a:t>
            </a:r>
            <a:endParaRPr lang="ar-SY" altLang="en-US" dirty="0"/>
          </a:p>
        </p:txBody>
      </p:sp>
      <p:graphicFrame>
        <p:nvGraphicFramePr>
          <p:cNvPr id="7" name="Table 6"/>
          <p:cNvGraphicFramePr>
            <a:graphicFrameLocks noGrp="1"/>
          </p:cNvGraphicFramePr>
          <p:nvPr/>
        </p:nvGraphicFramePr>
        <p:xfrm>
          <a:off x="677863" y="1279525"/>
          <a:ext cx="10731500" cy="5329238"/>
        </p:xfrm>
        <a:graphic>
          <a:graphicData uri="http://schemas.openxmlformats.org/drawingml/2006/table">
            <a:tbl>
              <a:tblPr firstRow="1" bandRow="1">
                <a:tableStyleId>{5C22544A-7EE6-4342-B048-85BDC9FD1C3A}</a:tableStyleId>
              </a:tblPr>
              <a:tblGrid>
                <a:gridCol w="3000106">
                  <a:extLst>
                    <a:ext uri="{9D8B030D-6E8A-4147-A177-3AD203B41FA5}">
                      <a16:colId xmlns:a16="http://schemas.microsoft.com/office/drawing/2014/main" val="20000"/>
                    </a:ext>
                  </a:extLst>
                </a:gridCol>
                <a:gridCol w="7731394">
                  <a:extLst>
                    <a:ext uri="{9D8B030D-6E8A-4147-A177-3AD203B41FA5}">
                      <a16:colId xmlns:a16="http://schemas.microsoft.com/office/drawing/2014/main" val="20001"/>
                    </a:ext>
                  </a:extLst>
                </a:gridCol>
              </a:tblGrid>
              <a:tr h="640218">
                <a:tc>
                  <a:txBody>
                    <a:bodyPr/>
                    <a:lstStyle/>
                    <a:p>
                      <a:pPr algn="ctr" rtl="0"/>
                      <a:r>
                        <a:rPr lang="tr-TR" altLang="ar-SY" sz="3600" u="sng" dirty="0">
                          <a:latin typeface="Comic Sans MS" panose="030F0702030302020204" pitchFamily="66" charset="0"/>
                        </a:rPr>
                        <a:t>Gıda</a:t>
                      </a:r>
                      <a:endParaRPr lang="ar-SY" sz="3600" dirty="0"/>
                    </a:p>
                  </a:txBody>
                  <a:tcPr marL="91434" marR="91434" marT="45730" marB="45730"/>
                </a:tc>
                <a:tc>
                  <a:txBody>
                    <a:bodyPr/>
                    <a:lstStyle/>
                    <a:p>
                      <a:pPr algn="ctr" rtl="0"/>
                      <a:r>
                        <a:rPr lang="tr-TR" altLang="ar-SY" sz="3600" u="sng" dirty="0">
                          <a:latin typeface="Comic Sans MS" panose="030F0702030302020204" pitchFamily="66" charset="0"/>
                        </a:rPr>
                        <a:t>Gıda Bileşenleri</a:t>
                      </a:r>
                      <a:endParaRPr lang="ar-SY" sz="3600" dirty="0"/>
                    </a:p>
                  </a:txBody>
                  <a:tcPr marL="91434" marR="91434" marT="45730" marB="45730"/>
                </a:tc>
                <a:extLst>
                  <a:ext uri="{0D108BD9-81ED-4DB2-BD59-A6C34878D82A}">
                    <a16:rowId xmlns:a16="http://schemas.microsoft.com/office/drawing/2014/main" val="10000"/>
                  </a:ext>
                </a:extLst>
              </a:tr>
              <a:tr h="823138">
                <a:tc>
                  <a:txBody>
                    <a:bodyPr/>
                    <a:lstStyle/>
                    <a:p>
                      <a:pPr algn="l" rtl="0"/>
                      <a:r>
                        <a:rPr lang="tr-TR" altLang="ar-SY" sz="2400" noProof="0" dirty="0">
                          <a:latin typeface="Comic Sans MS" panose="030F0702030302020204" pitchFamily="66" charset="0"/>
                        </a:rPr>
                        <a:t>Buğday ekmeği</a:t>
                      </a:r>
                      <a:endParaRPr lang="tr-TR" sz="2400" noProof="0" dirty="0"/>
                    </a:p>
                  </a:txBody>
                  <a:tcPr marL="91434" marR="91434" marT="45730" marB="45730"/>
                </a:tc>
                <a:tc>
                  <a:txBody>
                    <a:bodyPr/>
                    <a:lstStyle/>
                    <a:p>
                      <a:pPr algn="l" rtl="0"/>
                      <a:r>
                        <a:rPr lang="tr-TR" altLang="ar-SY" sz="2400" noProof="0" dirty="0">
                          <a:latin typeface="Comic Sans MS" panose="030F0702030302020204" pitchFamily="66" charset="0"/>
                        </a:rPr>
                        <a:t>Selüloz, nişasta, </a:t>
                      </a:r>
                      <a:r>
                        <a:rPr lang="tr-TR" altLang="ar-SY" sz="2400" noProof="0" dirty="0" err="1">
                          <a:latin typeface="Comic Sans MS" panose="030F0702030302020204" pitchFamily="66" charset="0"/>
                        </a:rPr>
                        <a:t>gliadin</a:t>
                      </a:r>
                      <a:r>
                        <a:rPr lang="tr-TR" altLang="ar-SY" sz="2400" noProof="0" dirty="0">
                          <a:latin typeface="Comic Sans MS" panose="030F0702030302020204" pitchFamily="66" charset="0"/>
                        </a:rPr>
                        <a:t>, kalsiyum, B1 ve B2 vitaminleri</a:t>
                      </a:r>
                      <a:endParaRPr lang="tr-TR" sz="2400" noProof="0" dirty="0"/>
                    </a:p>
                  </a:txBody>
                  <a:tcPr marL="91434" marR="91434" marT="45730" marB="45730"/>
                </a:tc>
                <a:extLst>
                  <a:ext uri="{0D108BD9-81ED-4DB2-BD59-A6C34878D82A}">
                    <a16:rowId xmlns:a16="http://schemas.microsoft.com/office/drawing/2014/main" val="10001"/>
                  </a:ext>
                </a:extLst>
              </a:tr>
              <a:tr h="573330">
                <a:tc>
                  <a:txBody>
                    <a:bodyPr/>
                    <a:lstStyle/>
                    <a:p>
                      <a:pPr algn="l" rtl="0"/>
                      <a:r>
                        <a:rPr lang="tr-TR" altLang="ar-SY" sz="2400" noProof="0" dirty="0">
                          <a:latin typeface="Comic Sans MS" panose="030F0702030302020204" pitchFamily="66" charset="0"/>
                        </a:rPr>
                        <a:t>Patates</a:t>
                      </a:r>
                      <a:endParaRPr lang="tr-TR" sz="2400" noProof="0" dirty="0"/>
                    </a:p>
                  </a:txBody>
                  <a:tcPr marL="91434" marR="91434" marT="45730" marB="45730"/>
                </a:tc>
                <a:tc>
                  <a:txBody>
                    <a:bodyPr/>
                    <a:lstStyle/>
                    <a:p>
                      <a:pPr algn="l" rtl="0"/>
                      <a:r>
                        <a:rPr lang="tr-TR" altLang="ar-SY" sz="2400" noProof="0" dirty="0">
                          <a:latin typeface="Comic Sans MS" panose="030F0702030302020204" pitchFamily="66" charset="0"/>
                        </a:rPr>
                        <a:t>Nişasta, kalsiyum, </a:t>
                      </a:r>
                      <a:r>
                        <a:rPr lang="tr-TR" altLang="ar-SY" sz="2400" noProof="0" dirty="0" err="1">
                          <a:latin typeface="Comic Sans MS" panose="030F0702030302020204" pitchFamily="66" charset="0"/>
                        </a:rPr>
                        <a:t>lipidler</a:t>
                      </a:r>
                      <a:r>
                        <a:rPr lang="tr-TR" altLang="ar-SY" sz="2400" noProof="0" dirty="0">
                          <a:latin typeface="Comic Sans MS" panose="030F0702030302020204" pitchFamily="66" charset="0"/>
                        </a:rPr>
                        <a:t>, A,B1,B2 ve C vitaminleri</a:t>
                      </a:r>
                      <a:endParaRPr lang="tr-TR" sz="2400" noProof="0" dirty="0"/>
                    </a:p>
                  </a:txBody>
                  <a:tcPr marL="91434" marR="91434" marT="45730" marB="45730"/>
                </a:tc>
                <a:extLst>
                  <a:ext uri="{0D108BD9-81ED-4DB2-BD59-A6C34878D82A}">
                    <a16:rowId xmlns:a16="http://schemas.microsoft.com/office/drawing/2014/main" val="10002"/>
                  </a:ext>
                </a:extLst>
              </a:tr>
              <a:tr h="823138">
                <a:tc>
                  <a:txBody>
                    <a:bodyPr/>
                    <a:lstStyle/>
                    <a:p>
                      <a:pPr algn="l" rtl="0"/>
                      <a:r>
                        <a:rPr lang="tr-TR" sz="2400" kern="1200" noProof="0" dirty="0">
                          <a:solidFill>
                            <a:schemeClr val="dk1"/>
                          </a:solidFill>
                          <a:latin typeface="Comic Sans MS" panose="030F0702030302020204" pitchFamily="66" charset="0"/>
                          <a:ea typeface="+mn-ea"/>
                          <a:cs typeface="+mn-cs"/>
                        </a:rPr>
                        <a:t>Havuç</a:t>
                      </a:r>
                    </a:p>
                  </a:txBody>
                  <a:tcPr marL="91434" marR="91434" marT="45730" marB="45730"/>
                </a:tc>
                <a:tc>
                  <a:txBody>
                    <a:bodyPr/>
                    <a:lstStyle/>
                    <a:p>
                      <a:pPr algn="l" rtl="0"/>
                      <a:r>
                        <a:rPr lang="tr-TR" sz="2400" kern="1200" noProof="0" dirty="0">
                          <a:solidFill>
                            <a:schemeClr val="dk1"/>
                          </a:solidFill>
                          <a:latin typeface="Comic Sans MS" panose="030F0702030302020204" pitchFamily="66" charset="0"/>
                          <a:ea typeface="+mn-ea"/>
                          <a:cs typeface="+mn-cs"/>
                        </a:rPr>
                        <a:t>Selüloz, </a:t>
                      </a:r>
                      <a:r>
                        <a:rPr lang="tr-TR" sz="2400" kern="1200" noProof="0" dirty="0" err="1">
                          <a:solidFill>
                            <a:schemeClr val="dk1"/>
                          </a:solidFill>
                          <a:latin typeface="Comic Sans MS" panose="030F0702030302020204" pitchFamily="66" charset="0"/>
                          <a:ea typeface="+mn-ea"/>
                          <a:cs typeface="+mn-cs"/>
                        </a:rPr>
                        <a:t>gliadin</a:t>
                      </a:r>
                      <a:r>
                        <a:rPr lang="tr-TR" sz="2400" kern="1200" noProof="0" dirty="0">
                          <a:solidFill>
                            <a:schemeClr val="dk1"/>
                          </a:solidFill>
                          <a:latin typeface="Comic Sans MS" panose="030F0702030302020204" pitchFamily="66" charset="0"/>
                          <a:ea typeface="+mn-ea"/>
                          <a:cs typeface="+mn-cs"/>
                        </a:rPr>
                        <a:t>, nişasta, yağ, elma asidi, kalsiyum, A, B1, B2, C vitaminleri</a:t>
                      </a:r>
                    </a:p>
                  </a:txBody>
                  <a:tcPr marL="91434" marR="91434" marT="45730" marB="45730"/>
                </a:tc>
                <a:extLst>
                  <a:ext uri="{0D108BD9-81ED-4DB2-BD59-A6C34878D82A}">
                    <a16:rowId xmlns:a16="http://schemas.microsoft.com/office/drawing/2014/main" val="10003"/>
                  </a:ext>
                </a:extLst>
              </a:tr>
              <a:tr h="823138">
                <a:tc>
                  <a:txBody>
                    <a:bodyPr/>
                    <a:lstStyle/>
                    <a:p>
                      <a:pPr algn="l" rtl="0"/>
                      <a:r>
                        <a:rPr lang="tr-TR" altLang="ar-SY" sz="2400" noProof="0" dirty="0">
                          <a:latin typeface="Comic Sans MS" panose="030F0702030302020204" pitchFamily="66" charset="0"/>
                        </a:rPr>
                        <a:t>İçme sütü</a:t>
                      </a:r>
                      <a:endParaRPr lang="tr-TR" sz="2400" noProof="0" dirty="0"/>
                    </a:p>
                  </a:txBody>
                  <a:tcPr marL="91434" marR="91434" marT="45730" marB="45730"/>
                </a:tc>
                <a:tc>
                  <a:txBody>
                    <a:bodyPr/>
                    <a:lstStyle/>
                    <a:p>
                      <a:pPr algn="l" rtl="0"/>
                      <a:r>
                        <a:rPr lang="tr-TR" altLang="ar-SY" sz="2400" noProof="0" dirty="0">
                          <a:latin typeface="Comic Sans MS" panose="030F0702030302020204" pitchFamily="66" charset="0"/>
                        </a:rPr>
                        <a:t>Laktoz, </a:t>
                      </a:r>
                      <a:r>
                        <a:rPr lang="tr-TR" altLang="ar-SY" sz="2400" noProof="0" dirty="0" err="1">
                          <a:latin typeface="Comic Sans MS" panose="030F0702030302020204" pitchFamily="66" charset="0"/>
                        </a:rPr>
                        <a:t>albumin</a:t>
                      </a:r>
                      <a:r>
                        <a:rPr lang="tr-TR" altLang="ar-SY" sz="2400" noProof="0" dirty="0">
                          <a:latin typeface="Comic Sans MS" panose="030F0702030302020204" pitchFamily="66" charset="0"/>
                        </a:rPr>
                        <a:t>, </a:t>
                      </a:r>
                      <a:r>
                        <a:rPr lang="tr-TR" altLang="ar-SY" sz="2400" noProof="0" dirty="0" err="1">
                          <a:latin typeface="Comic Sans MS" panose="030F0702030302020204" pitchFamily="66" charset="0"/>
                        </a:rPr>
                        <a:t>globulin</a:t>
                      </a:r>
                      <a:r>
                        <a:rPr lang="tr-TR" altLang="ar-SY" sz="2400" noProof="0" dirty="0">
                          <a:latin typeface="Comic Sans MS" panose="030F0702030302020204" pitchFamily="66" charset="0"/>
                        </a:rPr>
                        <a:t>, kazein, kalsiyum, </a:t>
                      </a:r>
                      <a:r>
                        <a:rPr lang="tr-TR" altLang="ar-SY" sz="2400" noProof="0" dirty="0" err="1">
                          <a:latin typeface="Comic Sans MS" panose="030F0702030302020204" pitchFamily="66" charset="0"/>
                        </a:rPr>
                        <a:t>lipidler</a:t>
                      </a:r>
                      <a:r>
                        <a:rPr lang="tr-TR" altLang="ar-SY" sz="2400" noProof="0" dirty="0">
                          <a:latin typeface="Comic Sans MS" panose="030F0702030302020204" pitchFamily="66" charset="0"/>
                        </a:rPr>
                        <a:t>, C vitamini</a:t>
                      </a:r>
                      <a:endParaRPr lang="tr-TR" sz="2400" noProof="0" dirty="0"/>
                    </a:p>
                  </a:txBody>
                  <a:tcPr marL="91434" marR="91434" marT="45730" marB="45730"/>
                </a:tc>
                <a:extLst>
                  <a:ext uri="{0D108BD9-81ED-4DB2-BD59-A6C34878D82A}">
                    <a16:rowId xmlns:a16="http://schemas.microsoft.com/office/drawing/2014/main" val="10004"/>
                  </a:ext>
                </a:extLst>
              </a:tr>
              <a:tr h="823138">
                <a:tc>
                  <a:txBody>
                    <a:bodyPr/>
                    <a:lstStyle/>
                    <a:p>
                      <a:pPr algn="l" rtl="0"/>
                      <a:r>
                        <a:rPr lang="tr-TR" altLang="ar-SY" sz="2400" noProof="0" dirty="0">
                          <a:latin typeface="Comic Sans MS" panose="030F0702030302020204" pitchFamily="66" charset="0"/>
                        </a:rPr>
                        <a:t>Yumurta</a:t>
                      </a:r>
                      <a:endParaRPr lang="tr-TR" sz="2400" noProof="0" dirty="0"/>
                    </a:p>
                  </a:txBody>
                  <a:tcPr marL="91434" marR="91434" marT="45730" marB="45730"/>
                </a:tc>
                <a:tc>
                  <a:txBody>
                    <a:bodyPr/>
                    <a:lstStyle/>
                    <a:p>
                      <a:pPr algn="l" rtl="0"/>
                      <a:r>
                        <a:rPr lang="tr-TR" altLang="ar-SY" sz="2400" noProof="0" dirty="0" err="1">
                          <a:latin typeface="Comic Sans MS" panose="030F0702030302020204" pitchFamily="66" charset="0"/>
                        </a:rPr>
                        <a:t>Albumin</a:t>
                      </a:r>
                      <a:r>
                        <a:rPr lang="tr-TR" altLang="ar-SY" sz="2400" noProof="0" dirty="0">
                          <a:latin typeface="Comic Sans MS" panose="030F0702030302020204" pitchFamily="66" charset="0"/>
                        </a:rPr>
                        <a:t>, </a:t>
                      </a:r>
                      <a:r>
                        <a:rPr lang="tr-TR" altLang="ar-SY" sz="2400" noProof="0" dirty="0" err="1">
                          <a:latin typeface="Comic Sans MS" panose="030F0702030302020204" pitchFamily="66" charset="0"/>
                        </a:rPr>
                        <a:t>lipidler</a:t>
                      </a:r>
                      <a:r>
                        <a:rPr lang="tr-TR" altLang="ar-SY" sz="2400" noProof="0" dirty="0">
                          <a:latin typeface="Comic Sans MS" panose="030F0702030302020204" pitchFamily="66" charset="0"/>
                        </a:rPr>
                        <a:t>, glikoz, kalsiyum, A, B1, B2 vitaminleri</a:t>
                      </a:r>
                      <a:endParaRPr lang="tr-TR" sz="2400" noProof="0" dirty="0"/>
                    </a:p>
                  </a:txBody>
                  <a:tcPr marL="91434" marR="91434" marT="45730" marB="45730"/>
                </a:tc>
                <a:extLst>
                  <a:ext uri="{0D108BD9-81ED-4DB2-BD59-A6C34878D82A}">
                    <a16:rowId xmlns:a16="http://schemas.microsoft.com/office/drawing/2014/main" val="10005"/>
                  </a:ext>
                </a:extLst>
              </a:tr>
              <a:tr h="823138">
                <a:tc>
                  <a:txBody>
                    <a:bodyPr/>
                    <a:lstStyle/>
                    <a:p>
                      <a:pPr algn="l" rtl="0"/>
                      <a:r>
                        <a:rPr lang="tr-TR" altLang="ar-SY" sz="2400" noProof="0" dirty="0">
                          <a:latin typeface="Comic Sans MS" panose="030F0702030302020204" pitchFamily="66" charset="0"/>
                        </a:rPr>
                        <a:t>Sığır eti</a:t>
                      </a:r>
                      <a:endParaRPr lang="tr-TR" sz="2400" noProof="0" dirty="0"/>
                    </a:p>
                  </a:txBody>
                  <a:tcPr marL="91434" marR="91434" marT="45730" marB="45730"/>
                </a:tc>
                <a:tc>
                  <a:txBody>
                    <a:bodyPr/>
                    <a:lstStyle/>
                    <a:p>
                      <a:pPr algn="l" rtl="0"/>
                      <a:r>
                        <a:rPr lang="tr-TR" altLang="ar-SY" sz="2400" noProof="0" dirty="0" err="1">
                          <a:latin typeface="Comic Sans MS" panose="030F0702030302020204" pitchFamily="66" charset="0"/>
                        </a:rPr>
                        <a:t>Albumin</a:t>
                      </a:r>
                      <a:r>
                        <a:rPr lang="tr-TR" altLang="ar-SY" sz="2400" noProof="0" dirty="0">
                          <a:latin typeface="Comic Sans MS" panose="030F0702030302020204" pitchFamily="66" charset="0"/>
                        </a:rPr>
                        <a:t>, </a:t>
                      </a:r>
                      <a:r>
                        <a:rPr lang="tr-TR" altLang="ar-SY" sz="2400" noProof="0" dirty="0" err="1">
                          <a:latin typeface="Comic Sans MS" panose="030F0702030302020204" pitchFamily="66" charset="0"/>
                        </a:rPr>
                        <a:t>globulin</a:t>
                      </a:r>
                      <a:r>
                        <a:rPr lang="tr-TR" altLang="ar-SY" sz="2400" noProof="0" dirty="0">
                          <a:latin typeface="Comic Sans MS" panose="030F0702030302020204" pitchFamily="66" charset="0"/>
                        </a:rPr>
                        <a:t>, </a:t>
                      </a:r>
                      <a:r>
                        <a:rPr lang="tr-TR" altLang="ar-SY" sz="2400" noProof="0" dirty="0" err="1">
                          <a:latin typeface="Comic Sans MS" panose="030F0702030302020204" pitchFamily="66" charset="0"/>
                        </a:rPr>
                        <a:t>lipidler</a:t>
                      </a:r>
                      <a:r>
                        <a:rPr lang="tr-TR" altLang="ar-SY" sz="2400" noProof="0" dirty="0">
                          <a:latin typeface="Comic Sans MS" panose="030F0702030302020204" pitchFamily="66" charset="0"/>
                        </a:rPr>
                        <a:t>, glikoz,, B1 ve B2 vitaminleri</a:t>
                      </a:r>
                      <a:endParaRPr lang="tr-TR" sz="2400" noProof="0" dirty="0"/>
                    </a:p>
                  </a:txBody>
                  <a:tcPr marL="91434" marR="91434" marT="45730" marB="45730"/>
                </a:tc>
                <a:extLst>
                  <a:ext uri="{0D108BD9-81ED-4DB2-BD59-A6C34878D82A}">
                    <a16:rowId xmlns:a16="http://schemas.microsoft.com/office/drawing/2014/main" val="10006"/>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327025"/>
            <a:ext cx="8596312" cy="677863"/>
          </a:xfrm>
          <a:solidFill>
            <a:schemeClr val="tx2">
              <a:lumMod val="60000"/>
              <a:lumOff val="40000"/>
            </a:schemeClr>
          </a:solidFill>
        </p:spPr>
        <p:txBody>
          <a:bodyPr rtlCol="0" anchor="ctr"/>
          <a:lstStyle/>
          <a:p>
            <a:pPr algn="ctr" rtl="0" fontAlgn="auto">
              <a:spcAft>
                <a:spcPts val="0"/>
              </a:spcAft>
              <a:defRPr/>
            </a:pPr>
            <a:r>
              <a:rPr lang="tr-TR" sz="2400" dirty="0">
                <a:solidFill>
                  <a:srgbClr val="FFFF00"/>
                </a:solidFill>
              </a:rPr>
              <a:t>Bazı Besin Elementleri Bileşenleri ve Bunların Grupları</a:t>
            </a:r>
          </a:p>
        </p:txBody>
      </p:sp>
      <p:graphicFrame>
        <p:nvGraphicFramePr>
          <p:cNvPr id="5" name="Content Placeholder 4"/>
          <p:cNvGraphicFramePr>
            <a:graphicFrameLocks noGrp="1"/>
          </p:cNvGraphicFramePr>
          <p:nvPr>
            <p:ph idx="1"/>
          </p:nvPr>
        </p:nvGraphicFramePr>
        <p:xfrm>
          <a:off x="677863" y="1004888"/>
          <a:ext cx="8596312" cy="5608632"/>
        </p:xfrm>
        <a:graphic>
          <a:graphicData uri="http://schemas.openxmlformats.org/drawingml/2006/table">
            <a:tbl>
              <a:tblPr firstRow="1" bandRow="1">
                <a:tableStyleId>{5C22544A-7EE6-4342-B048-85BDC9FD1C3A}</a:tableStyleId>
              </a:tblPr>
              <a:tblGrid>
                <a:gridCol w="4467343">
                  <a:extLst>
                    <a:ext uri="{9D8B030D-6E8A-4147-A177-3AD203B41FA5}">
                      <a16:colId xmlns:a16="http://schemas.microsoft.com/office/drawing/2014/main" val="20000"/>
                    </a:ext>
                  </a:extLst>
                </a:gridCol>
                <a:gridCol w="4128969">
                  <a:extLst>
                    <a:ext uri="{9D8B030D-6E8A-4147-A177-3AD203B41FA5}">
                      <a16:colId xmlns:a16="http://schemas.microsoft.com/office/drawing/2014/main" val="20001"/>
                    </a:ext>
                  </a:extLst>
                </a:gridCol>
              </a:tblGrid>
              <a:tr h="45722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400" b="1" u="sng" noProof="0" dirty="0"/>
                        <a:t>Bileşenler -</a:t>
                      </a:r>
                      <a:r>
                        <a:rPr lang="tr-TR" sz="2400" b="1" i="0" u="none" strike="noStrike" kern="1200" baseline="0" noProof="0" dirty="0">
                          <a:solidFill>
                            <a:schemeClr val="lt1"/>
                          </a:solidFill>
                          <a:latin typeface="+mn-lt"/>
                          <a:ea typeface="+mn-ea"/>
                          <a:cs typeface="+mn-cs"/>
                        </a:rPr>
                        <a:t>Besin Elementi </a:t>
                      </a:r>
                      <a:r>
                        <a:rPr lang="tr-TR" sz="2400" b="0" i="0" u="none" strike="noStrike" kern="1200" baseline="0" noProof="0" dirty="0">
                          <a:solidFill>
                            <a:schemeClr val="lt1"/>
                          </a:solidFill>
                          <a:latin typeface="+mn-lt"/>
                          <a:ea typeface="+mn-ea"/>
                          <a:cs typeface="+mn-cs"/>
                        </a:rPr>
                        <a:t>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400" b="1" i="0" u="none" strike="noStrike" kern="1200" baseline="0" noProof="0" dirty="0">
                          <a:solidFill>
                            <a:schemeClr val="lt1"/>
                          </a:solidFill>
                          <a:latin typeface="+mn-lt"/>
                          <a:ea typeface="+mn-ea"/>
                          <a:cs typeface="+mn-cs"/>
                        </a:rPr>
                        <a:t>Besin Grupları </a:t>
                      </a:r>
                      <a:r>
                        <a:rPr lang="tr-TR" sz="2400" b="0" i="0" u="none" strike="noStrike" kern="1200" baseline="0" noProof="0" dirty="0">
                          <a:solidFill>
                            <a:schemeClr val="lt1"/>
                          </a:solidFill>
                          <a:latin typeface="+mn-lt"/>
                          <a:ea typeface="+mn-ea"/>
                          <a:cs typeface="+mn-cs"/>
                        </a:rPr>
                        <a:t>	</a:t>
                      </a:r>
                    </a:p>
                  </a:txBody>
                  <a:tcPr marT="45723" marB="45723"/>
                </a:tc>
                <a:extLst>
                  <a:ext uri="{0D108BD9-81ED-4DB2-BD59-A6C34878D82A}">
                    <a16:rowId xmlns:a16="http://schemas.microsoft.com/office/drawing/2014/main" val="10000"/>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Üzüm şekeri (glikoz)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Karbonhidratlar</a:t>
                      </a:r>
                    </a:p>
                  </a:txBody>
                  <a:tcPr marT="45723" marB="45723"/>
                </a:tc>
                <a:extLst>
                  <a:ext uri="{0D108BD9-81ED-4DB2-BD59-A6C34878D82A}">
                    <a16:rowId xmlns:a16="http://schemas.microsoft.com/office/drawing/2014/main" val="10001"/>
                  </a:ext>
                </a:extLst>
              </a:tr>
              <a:tr h="396262">
                <a:tc>
                  <a:txBody>
                    <a:bodyPr/>
                    <a:lstStyle/>
                    <a:p>
                      <a:pPr algn="l" rtl="0"/>
                      <a:r>
                        <a:rPr lang="tr-TR" altLang="ar-SY" sz="2000" noProof="0" dirty="0" err="1"/>
                        <a:t>Sakkaroz</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Karbonhidratlar</a:t>
                      </a:r>
                    </a:p>
                  </a:txBody>
                  <a:tcPr marT="45723" marB="45723"/>
                </a:tc>
                <a:extLst>
                  <a:ext uri="{0D108BD9-81ED-4DB2-BD59-A6C34878D82A}">
                    <a16:rowId xmlns:a16="http://schemas.microsoft.com/office/drawing/2014/main" val="10002"/>
                  </a:ext>
                </a:extLst>
              </a:tr>
              <a:tr h="396262">
                <a:tc>
                  <a:txBody>
                    <a:bodyPr/>
                    <a:lstStyle/>
                    <a:p>
                      <a:pPr algn="l" rtl="0"/>
                      <a:r>
                        <a:rPr lang="tr-TR" altLang="ar-SY" sz="2000" noProof="0" dirty="0"/>
                        <a:t>Nişasta</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Karbonhidratlar</a:t>
                      </a:r>
                    </a:p>
                  </a:txBody>
                  <a:tcPr marT="45723" marB="45723"/>
                </a:tc>
                <a:extLst>
                  <a:ext uri="{0D108BD9-81ED-4DB2-BD59-A6C34878D82A}">
                    <a16:rowId xmlns:a16="http://schemas.microsoft.com/office/drawing/2014/main" val="10003"/>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err="1">
                          <a:solidFill>
                            <a:schemeClr val="dk1"/>
                          </a:solidFill>
                          <a:latin typeface="+mn-lt"/>
                          <a:ea typeface="+mn-ea"/>
                          <a:cs typeface="+mn-cs"/>
                        </a:rPr>
                        <a:t>Gliadin</a:t>
                      </a:r>
                      <a:r>
                        <a:rPr lang="tr-TR" sz="2000" b="0" i="0" u="none" strike="noStrike" kern="1200" baseline="0" noProof="0" dirty="0">
                          <a:solidFill>
                            <a:schemeClr val="dk1"/>
                          </a:solidFill>
                          <a:latin typeface="+mn-lt"/>
                          <a:ea typeface="+mn-ea"/>
                          <a:cs typeface="+mn-cs"/>
                        </a:rPr>
                        <a:t>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Proteinler 	</a:t>
                      </a:r>
                    </a:p>
                  </a:txBody>
                  <a:tcPr marT="45723" marB="45723"/>
                </a:tc>
                <a:extLst>
                  <a:ext uri="{0D108BD9-81ED-4DB2-BD59-A6C34878D82A}">
                    <a16:rowId xmlns:a16="http://schemas.microsoft.com/office/drawing/2014/main" val="10004"/>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Kazein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Proteinler </a:t>
                      </a:r>
                    </a:p>
                  </a:txBody>
                  <a:tcPr marT="45723" marB="45723"/>
                </a:tc>
                <a:extLst>
                  <a:ext uri="{0D108BD9-81ED-4DB2-BD59-A6C34878D82A}">
                    <a16:rowId xmlns:a16="http://schemas.microsoft.com/office/drawing/2014/main" val="10005"/>
                  </a:ext>
                </a:extLst>
              </a:tr>
              <a:tr h="396262">
                <a:tc>
                  <a:txBody>
                    <a:bodyPr/>
                    <a:lstStyle/>
                    <a:p>
                      <a:pPr algn="l" rtl="0"/>
                      <a:r>
                        <a:rPr lang="tr-TR" sz="2000" noProof="0" dirty="0" err="1"/>
                        <a:t>Fenilalanin</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Proteinler </a:t>
                      </a:r>
                    </a:p>
                  </a:txBody>
                  <a:tcPr marT="45723" marB="45723"/>
                </a:tc>
                <a:extLst>
                  <a:ext uri="{0D108BD9-81ED-4DB2-BD59-A6C34878D82A}">
                    <a16:rowId xmlns:a16="http://schemas.microsoft.com/office/drawing/2014/main" val="4262089963"/>
                  </a:ext>
                </a:extLst>
              </a:tr>
              <a:tr h="396262">
                <a:tc>
                  <a:txBody>
                    <a:bodyPr/>
                    <a:lstStyle/>
                    <a:p>
                      <a:pPr algn="l" rtl="0"/>
                      <a:r>
                        <a:rPr lang="tr-TR" sz="2000" noProof="0" dirty="0"/>
                        <a:t>Oleik asit</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err="1">
                          <a:solidFill>
                            <a:schemeClr val="dk1"/>
                          </a:solidFill>
                          <a:latin typeface="+mn-lt"/>
                          <a:ea typeface="+mn-ea"/>
                          <a:cs typeface="+mn-cs"/>
                        </a:rPr>
                        <a:t>Lipidler</a:t>
                      </a:r>
                      <a:endParaRPr lang="tr-TR" sz="2000" b="0" i="0" u="none" strike="noStrike" kern="1200" baseline="0" noProof="0" dirty="0">
                        <a:solidFill>
                          <a:schemeClr val="dk1"/>
                        </a:solidFill>
                        <a:latin typeface="+mn-lt"/>
                        <a:ea typeface="+mn-ea"/>
                        <a:cs typeface="+mn-cs"/>
                      </a:endParaRPr>
                    </a:p>
                  </a:txBody>
                  <a:tcPr marT="45723" marB="45723"/>
                </a:tc>
                <a:extLst>
                  <a:ext uri="{0D108BD9-81ED-4DB2-BD59-A6C34878D82A}">
                    <a16:rowId xmlns:a16="http://schemas.microsoft.com/office/drawing/2014/main" val="1437416715"/>
                  </a:ext>
                </a:extLst>
              </a:tr>
              <a:tr h="396262">
                <a:tc>
                  <a:txBody>
                    <a:bodyPr/>
                    <a:lstStyle/>
                    <a:p>
                      <a:pPr algn="l" rtl="0"/>
                      <a:r>
                        <a:rPr lang="tr-TR" sz="2000" noProof="0" dirty="0" err="1"/>
                        <a:t>Kolestrol</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err="1">
                          <a:solidFill>
                            <a:schemeClr val="dk1"/>
                          </a:solidFill>
                          <a:latin typeface="+mn-lt"/>
                          <a:ea typeface="+mn-ea"/>
                          <a:cs typeface="+mn-cs"/>
                        </a:rPr>
                        <a:t>Lipidler</a:t>
                      </a:r>
                      <a:endParaRPr lang="tr-TR" sz="2000" b="0" i="0" u="none" strike="noStrike" kern="1200" baseline="0" noProof="0" dirty="0">
                        <a:solidFill>
                          <a:schemeClr val="dk1"/>
                        </a:solidFill>
                        <a:latin typeface="+mn-lt"/>
                        <a:ea typeface="+mn-ea"/>
                        <a:cs typeface="+mn-cs"/>
                      </a:endParaRPr>
                    </a:p>
                  </a:txBody>
                  <a:tcPr marT="45723" marB="45723"/>
                </a:tc>
                <a:extLst>
                  <a:ext uri="{0D108BD9-81ED-4DB2-BD59-A6C34878D82A}">
                    <a16:rowId xmlns:a16="http://schemas.microsoft.com/office/drawing/2014/main" val="1943773492"/>
                  </a:ext>
                </a:extLst>
              </a:tr>
              <a:tr h="396262">
                <a:tc>
                  <a:txBody>
                    <a:bodyPr/>
                    <a:lstStyle/>
                    <a:p>
                      <a:pPr algn="l" rtl="0"/>
                      <a:r>
                        <a:rPr lang="tr-TR" sz="2000" noProof="0" dirty="0" err="1"/>
                        <a:t>Lesitin</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err="1">
                          <a:solidFill>
                            <a:schemeClr val="dk1"/>
                          </a:solidFill>
                          <a:latin typeface="+mn-lt"/>
                          <a:ea typeface="+mn-ea"/>
                          <a:cs typeface="+mn-cs"/>
                        </a:rPr>
                        <a:t>Lipidler</a:t>
                      </a:r>
                      <a:endParaRPr lang="tr-TR" sz="2000" b="0" i="0" u="none" strike="noStrike" kern="1200" baseline="0" noProof="0" dirty="0">
                        <a:solidFill>
                          <a:schemeClr val="dk1"/>
                        </a:solidFill>
                        <a:latin typeface="+mn-lt"/>
                        <a:ea typeface="+mn-ea"/>
                        <a:cs typeface="+mn-cs"/>
                      </a:endParaRPr>
                    </a:p>
                  </a:txBody>
                  <a:tcPr marT="45723" marB="45723"/>
                </a:tc>
                <a:extLst>
                  <a:ext uri="{0D108BD9-81ED-4DB2-BD59-A6C34878D82A}">
                    <a16:rowId xmlns:a16="http://schemas.microsoft.com/office/drawing/2014/main" val="2799125548"/>
                  </a:ext>
                </a:extLst>
              </a:tr>
              <a:tr h="396262">
                <a:tc>
                  <a:txBody>
                    <a:bodyPr/>
                    <a:lstStyle/>
                    <a:p>
                      <a:pPr algn="l" rtl="0"/>
                      <a:r>
                        <a:rPr lang="tr-TR" altLang="ar-SY" sz="2000" noProof="0" dirty="0"/>
                        <a:t>Kalsiyum</a:t>
                      </a:r>
                      <a:endParaRPr lang="tr-TR" sz="2000" noProof="0" dirty="0"/>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Mineral Maddeler 	</a:t>
                      </a:r>
                    </a:p>
                  </a:txBody>
                  <a:tcPr marT="45723" marB="45723"/>
                </a:tc>
                <a:extLst>
                  <a:ext uri="{0D108BD9-81ED-4DB2-BD59-A6C34878D82A}">
                    <a16:rowId xmlns:a16="http://schemas.microsoft.com/office/drawing/2014/main" val="10006"/>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Flor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a:solidFill>
                            <a:schemeClr val="dk1"/>
                          </a:solidFill>
                          <a:latin typeface="+mn-lt"/>
                          <a:ea typeface="+mn-ea"/>
                          <a:cs typeface="+mn-cs"/>
                        </a:rPr>
                        <a:t>Mineral Maddeler 	</a:t>
                      </a:r>
                    </a:p>
                  </a:txBody>
                  <a:tcPr marT="45723" marB="45723"/>
                </a:tc>
                <a:extLst>
                  <a:ext uri="{0D108BD9-81ED-4DB2-BD59-A6C34878D82A}">
                    <a16:rowId xmlns:a16="http://schemas.microsoft.com/office/drawing/2014/main" val="10007"/>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B1 vitamini</a:t>
                      </a:r>
                      <a:endParaRPr lang="tr-TR" sz="2000" b="0" i="0" u="none" strike="noStrike" kern="1200" baseline="0" noProof="0" dirty="0">
                        <a:solidFill>
                          <a:schemeClr val="dk1"/>
                        </a:solidFill>
                        <a:latin typeface="+mn-lt"/>
                        <a:ea typeface="+mn-ea"/>
                        <a:cs typeface="+mn-cs"/>
                      </a:endParaRP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Vitaminler</a:t>
                      </a:r>
                    </a:p>
                  </a:txBody>
                  <a:tcPr marT="45723" marB="45723"/>
                </a:tc>
                <a:extLst>
                  <a:ext uri="{0D108BD9-81ED-4DB2-BD59-A6C34878D82A}">
                    <a16:rowId xmlns:a16="http://schemas.microsoft.com/office/drawing/2014/main" val="10008"/>
                  </a:ext>
                </a:extLst>
              </a:tr>
              <a:tr h="3962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b="0" i="0" u="none" strike="noStrike" kern="1200" baseline="0" noProof="0" dirty="0" err="1">
                          <a:solidFill>
                            <a:schemeClr val="dk1"/>
                          </a:solidFill>
                          <a:latin typeface="+mn-lt"/>
                          <a:ea typeface="+mn-ea"/>
                          <a:cs typeface="+mn-cs"/>
                        </a:rPr>
                        <a:t>Askorbik</a:t>
                      </a:r>
                      <a:r>
                        <a:rPr lang="tr-TR" sz="2000" b="0" i="0" u="none" strike="noStrike" kern="1200" baseline="0" noProof="0" dirty="0">
                          <a:solidFill>
                            <a:schemeClr val="dk1"/>
                          </a:solidFill>
                          <a:latin typeface="+mn-lt"/>
                          <a:ea typeface="+mn-ea"/>
                          <a:cs typeface="+mn-cs"/>
                        </a:rPr>
                        <a:t> asit (C Vitamini) </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altLang="ar-SY" sz="2000" noProof="0" dirty="0"/>
                        <a:t>Vitaminler</a:t>
                      </a:r>
                    </a:p>
                  </a:txBody>
                  <a:tcPr marT="45723" marB="45723"/>
                </a:tc>
                <a:extLst>
                  <a:ext uri="{0D108BD9-81ED-4DB2-BD59-A6C34878D82A}">
                    <a16:rowId xmlns:a16="http://schemas.microsoft.com/office/drawing/2014/main" val="10009"/>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77863" y="519113"/>
            <a:ext cx="8153400" cy="654050"/>
          </a:xfrm>
        </p:spPr>
        <p:txBody>
          <a:bodyPr/>
          <a:lstStyle/>
          <a:p>
            <a:pPr algn="ctr" rtl="0"/>
            <a:r>
              <a:rPr lang="tr-TR" altLang="en-US" dirty="0">
                <a:cs typeface="Tahoma" panose="020B0604030504040204" pitchFamily="34" charset="0"/>
              </a:rPr>
              <a:t>Gıda maddelerinin kimyasal analizi</a:t>
            </a:r>
            <a:endParaRPr lang="ar-SY" altLang="en-US" dirty="0"/>
          </a:p>
        </p:txBody>
      </p:sp>
      <p:graphicFrame>
        <p:nvGraphicFramePr>
          <p:cNvPr id="3" name="Tablo 2"/>
          <p:cNvGraphicFramePr>
            <a:graphicFrameLocks noGrp="1"/>
          </p:cNvGraphicFramePr>
          <p:nvPr/>
        </p:nvGraphicFramePr>
        <p:xfrm>
          <a:off x="677863" y="1173163"/>
          <a:ext cx="8153400" cy="4830767"/>
        </p:xfrm>
        <a:graphic>
          <a:graphicData uri="http://schemas.openxmlformats.org/drawingml/2006/table">
            <a:tbl>
              <a:tblPr/>
              <a:tblGrid>
                <a:gridCol w="2593975">
                  <a:extLst>
                    <a:ext uri="{9D8B030D-6E8A-4147-A177-3AD203B41FA5}">
                      <a16:colId xmlns:a16="http://schemas.microsoft.com/office/drawing/2014/main" val="886561258"/>
                    </a:ext>
                  </a:extLst>
                </a:gridCol>
                <a:gridCol w="623888">
                  <a:extLst>
                    <a:ext uri="{9D8B030D-6E8A-4147-A177-3AD203B41FA5}">
                      <a16:colId xmlns:a16="http://schemas.microsoft.com/office/drawing/2014/main" val="3580016105"/>
                    </a:ext>
                  </a:extLst>
                </a:gridCol>
                <a:gridCol w="1652587">
                  <a:extLst>
                    <a:ext uri="{9D8B030D-6E8A-4147-A177-3AD203B41FA5}">
                      <a16:colId xmlns:a16="http://schemas.microsoft.com/office/drawing/2014/main" val="2750966141"/>
                    </a:ext>
                  </a:extLst>
                </a:gridCol>
                <a:gridCol w="985838">
                  <a:extLst>
                    <a:ext uri="{9D8B030D-6E8A-4147-A177-3AD203B41FA5}">
                      <a16:colId xmlns:a16="http://schemas.microsoft.com/office/drawing/2014/main" val="2495325908"/>
                    </a:ext>
                  </a:extLst>
                </a:gridCol>
                <a:gridCol w="622300">
                  <a:extLst>
                    <a:ext uri="{9D8B030D-6E8A-4147-A177-3AD203B41FA5}">
                      <a16:colId xmlns:a16="http://schemas.microsoft.com/office/drawing/2014/main" val="344024007"/>
                    </a:ext>
                  </a:extLst>
                </a:gridCol>
                <a:gridCol w="1674812">
                  <a:extLst>
                    <a:ext uri="{9D8B030D-6E8A-4147-A177-3AD203B41FA5}">
                      <a16:colId xmlns:a16="http://schemas.microsoft.com/office/drawing/2014/main" val="3043738614"/>
                    </a:ext>
                  </a:extLst>
                </a:gridCol>
              </a:tblGrid>
              <a:tr h="974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Calibri" pitchFamily="34" charset="0"/>
                          <a:ea typeface="Times New Roman" pitchFamily="18" charset="0"/>
                          <a:cs typeface="Sylfaen" pitchFamily="18" charset="0"/>
                        </a:rPr>
                        <a:t>Gıda</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Su</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Calibri" pitchFamily="34" charset="0"/>
                          <a:ea typeface="Times New Roman" pitchFamily="18" charset="0"/>
                          <a:cs typeface="Sylfaen" pitchFamily="18" charset="0"/>
                        </a:rPr>
                        <a:t>Karbonhidrat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Protein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Yağ</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Lifli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Maddeler (%)</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14958233"/>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İnek sütü, %3,5 yağlı</a:t>
                      </a:r>
                    </a:p>
                  </a:txBody>
                  <a:tcPr marL="44450" marR="4445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87,7</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4,8</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3,3</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3,6</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0,7</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170368451"/>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Calibri" pitchFamily="34" charset="0"/>
                          <a:ea typeface="Times New Roman" pitchFamily="18" charset="0"/>
                          <a:cs typeface="Sylfaen" pitchFamily="18" charset="0"/>
                        </a:rPr>
                        <a:t>Emmental</a:t>
                      </a: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 peyniri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33,6</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27,0</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27,9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3,7</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118204914"/>
                  </a:ext>
                </a:extLst>
              </a:tr>
              <a:tr h="30479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Tavuk yumurtası</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65,2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0,6</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11,4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9,9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1,0</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307967775"/>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Tereyağı</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15,3</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0,7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83,2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0,1</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68222447"/>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Dana eti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73,6</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19,8</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1,2</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383118464"/>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Sığır eti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71,6</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20,0</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4,1</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1,1</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448885349"/>
                  </a:ext>
                </a:extLst>
              </a:tr>
              <a:tr h="62710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Ringa balığı</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45,7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12,7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10,4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0,9</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65918330"/>
                  </a:ext>
                </a:extLst>
              </a:tr>
              <a:tr h="48735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Morina balığı</a:t>
                      </a:r>
                    </a:p>
                  </a:txBody>
                  <a:tcPr marL="44450" marR="44450"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60,6</a:t>
                      </a:r>
                    </a:p>
                  </a:txBody>
                  <a:tcPr marL="44450" marR="44450" marT="0"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13,3</a:t>
                      </a:r>
                    </a:p>
                  </a:txBody>
                  <a:tcPr marL="44450" marR="44450" marT="0"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  0,3</a:t>
                      </a:r>
                    </a:p>
                  </a:txBody>
                  <a:tcPr marL="44450" marR="44450" marT="0"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  0,8</a:t>
                      </a:r>
                    </a:p>
                  </a:txBody>
                  <a:tcPr marL="44450" marR="44450" marT="0" marB="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49970698"/>
                  </a:ext>
                </a:extLst>
              </a:tr>
            </a:tbl>
          </a:graphicData>
        </a:graphic>
      </p:graphicFrame>
      <p:pic>
        <p:nvPicPr>
          <p:cNvPr id="22589" name="Picture 2" descr="http://upload.wikimedia.org/wikipedia/commons/8/81/Emmental_0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7900" y="2138363"/>
            <a:ext cx="33924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863" y="609600"/>
            <a:ext cx="8937625" cy="1646238"/>
          </a:xfrm>
        </p:spPr>
        <p:txBody>
          <a:bodyPr rtlCol="0">
            <a:normAutofit fontScale="90000"/>
          </a:bodyPr>
          <a:lstStyle/>
          <a:p>
            <a:pPr rtl="0" fontAlgn="auto">
              <a:spcAft>
                <a:spcPts val="0"/>
              </a:spcAft>
              <a:defRPr/>
            </a:pPr>
            <a:r>
              <a:rPr lang="tr-TR" dirty="0"/>
              <a:t>Kaynak</a:t>
            </a:r>
            <a:br>
              <a:rPr lang="tr-TR" dirty="0"/>
            </a:br>
            <a:r>
              <a:rPr lang="tr-TR" altLang="tr-TR" dirty="0">
                <a:solidFill>
                  <a:schemeClr val="tx1"/>
                </a:solidFill>
                <a:latin typeface="Arial" panose="020B0604020202020204" pitchFamily="34" charset="0"/>
              </a:rPr>
              <a:t>Gıda Kimyası, Prof. Dr. Mehmet Demirci, 2014.</a:t>
            </a:r>
            <a:br>
              <a:rPr lang="tr-TR" altLang="tr-TR" dirty="0">
                <a:solidFill>
                  <a:schemeClr val="tx1"/>
                </a:solidFill>
                <a:latin typeface="Arial" panose="020B0604020202020204" pitchFamily="34" charset="0"/>
              </a:rPr>
            </a:br>
            <a:endParaRPr lang="tr-TR" dirty="0">
              <a:solidFill>
                <a:schemeClr val="tx1"/>
              </a:solidFill>
            </a:endParaRPr>
          </a:p>
        </p:txBody>
      </p:sp>
      <p:pic>
        <p:nvPicPr>
          <p:cNvPr id="6147" name="İçerik Yer Tutucusu 7"/>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803650" y="1683410"/>
            <a:ext cx="3395663" cy="4875212"/>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77863" y="519113"/>
            <a:ext cx="8153400" cy="654050"/>
          </a:xfrm>
        </p:spPr>
        <p:txBody>
          <a:bodyPr/>
          <a:lstStyle/>
          <a:p>
            <a:pPr algn="ctr" rtl="0"/>
            <a:r>
              <a:rPr lang="tr-TR" altLang="en-US">
                <a:cs typeface="Tahoma" panose="020B0604030504040204" pitchFamily="34" charset="0"/>
              </a:rPr>
              <a:t>Gıda maddelerinin kimyasal analizi</a:t>
            </a:r>
            <a:endParaRPr lang="ar-SY" altLang="en-US"/>
          </a:p>
        </p:txBody>
      </p:sp>
      <p:graphicFrame>
        <p:nvGraphicFramePr>
          <p:cNvPr id="5" name="13 Tablo"/>
          <p:cNvGraphicFramePr>
            <a:graphicFrameLocks noGrp="1"/>
          </p:cNvGraphicFramePr>
          <p:nvPr/>
        </p:nvGraphicFramePr>
        <p:xfrm>
          <a:off x="677863" y="1173163"/>
          <a:ext cx="8153400" cy="5291139"/>
        </p:xfrm>
        <a:graphic>
          <a:graphicData uri="http://schemas.openxmlformats.org/drawingml/2006/table">
            <a:tbl>
              <a:tblPr/>
              <a:tblGrid>
                <a:gridCol w="2593975">
                  <a:extLst>
                    <a:ext uri="{9D8B030D-6E8A-4147-A177-3AD203B41FA5}">
                      <a16:colId xmlns:a16="http://schemas.microsoft.com/office/drawing/2014/main" val="20000"/>
                    </a:ext>
                  </a:extLst>
                </a:gridCol>
                <a:gridCol w="623888">
                  <a:extLst>
                    <a:ext uri="{9D8B030D-6E8A-4147-A177-3AD203B41FA5}">
                      <a16:colId xmlns:a16="http://schemas.microsoft.com/office/drawing/2014/main" val="20001"/>
                    </a:ext>
                  </a:extLst>
                </a:gridCol>
                <a:gridCol w="1652587">
                  <a:extLst>
                    <a:ext uri="{9D8B030D-6E8A-4147-A177-3AD203B41FA5}">
                      <a16:colId xmlns:a16="http://schemas.microsoft.com/office/drawing/2014/main" val="20002"/>
                    </a:ext>
                  </a:extLst>
                </a:gridCol>
                <a:gridCol w="985838">
                  <a:extLst>
                    <a:ext uri="{9D8B030D-6E8A-4147-A177-3AD203B41FA5}">
                      <a16:colId xmlns:a16="http://schemas.microsoft.com/office/drawing/2014/main" val="20003"/>
                    </a:ext>
                  </a:extLst>
                </a:gridCol>
                <a:gridCol w="622300">
                  <a:extLst>
                    <a:ext uri="{9D8B030D-6E8A-4147-A177-3AD203B41FA5}">
                      <a16:colId xmlns:a16="http://schemas.microsoft.com/office/drawing/2014/main" val="20004"/>
                    </a:ext>
                  </a:extLst>
                </a:gridCol>
                <a:gridCol w="1674812">
                  <a:extLst>
                    <a:ext uri="{9D8B030D-6E8A-4147-A177-3AD203B41FA5}">
                      <a16:colId xmlns:a16="http://schemas.microsoft.com/office/drawing/2014/main" val="20005"/>
                    </a:ext>
                  </a:extLst>
                </a:gridCol>
              </a:tblGrid>
              <a:tr h="9905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Gıda</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Su</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Karbonhidrat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Protein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Yağ</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Lifli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a:ln>
                            <a:noFill/>
                          </a:ln>
                          <a:solidFill>
                            <a:schemeClr val="tx1"/>
                          </a:solidFill>
                          <a:effectLst/>
                          <a:latin typeface="Calibri" pitchFamily="34" charset="0"/>
                          <a:ea typeface="Times New Roman" pitchFamily="18" charset="0"/>
                          <a:cs typeface="Sylfaen" pitchFamily="18" charset="0"/>
                        </a:rPr>
                        <a:t>Maddeler (%)</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İrmik</a:t>
                      </a:r>
                    </a:p>
                  </a:txBody>
                  <a:tcPr marL="44450" marR="4445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13,1</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65,6</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10,3</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0,8</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5,8</a:t>
                      </a:r>
                    </a:p>
                  </a:txBody>
                  <a:tcPr marL="44450" marR="44450" marT="0" marB="0"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Buğday unu</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13,9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72,8</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10,6</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1,0</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2,7</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Çavdar ekmeği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42,0</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36,3</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7,3</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8,7</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Gevrek ekmek</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7,0</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63,2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10,1</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16,9</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Buğday ekmeği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38,3</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49,7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8,2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4,5</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Bezelye, dane ve kuru</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10,9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56,1</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22,7</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19,1</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Ceviz</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1,9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5,2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6,2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26,9</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2,8</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Çilek reçeli</a:t>
                      </a:r>
                    </a:p>
                  </a:txBody>
                  <a:tcPr marL="44450" marR="4445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33,3</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58,2</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0,4</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0,3</a:t>
                      </a:r>
                    </a:p>
                  </a:txBody>
                  <a:tcPr marL="44450" marR="4445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4778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Bira</a:t>
                      </a:r>
                    </a:p>
                  </a:txBody>
                  <a:tcPr marL="44450" marR="4445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90,6</a:t>
                      </a:r>
                    </a:p>
                  </a:txBody>
                  <a:tcPr marL="44450" marR="4445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2,9</a:t>
                      </a:r>
                    </a:p>
                  </a:txBody>
                  <a:tcPr marL="44450" marR="4445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  0,5</a:t>
                      </a:r>
                    </a:p>
                  </a:txBody>
                  <a:tcPr marL="44450" marR="4445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Calibri" pitchFamily="34" charset="0"/>
                          <a:ea typeface="Times New Roman" pitchFamily="18" charset="0"/>
                          <a:cs typeface="Sylfaen" pitchFamily="18" charset="0"/>
                        </a:rPr>
                        <a:t>-</a:t>
                      </a:r>
                    </a:p>
                  </a:txBody>
                  <a:tcPr marL="44450" marR="4445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ea typeface="Times New Roman" pitchFamily="18" charset="0"/>
                          <a:cs typeface="Sylfaen" pitchFamily="18" charset="0"/>
                        </a:rPr>
                        <a:t>  0,2</a:t>
                      </a:r>
                    </a:p>
                  </a:txBody>
                  <a:tcPr marL="44450" marR="44450" marT="0" marB="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Unvan 1"/>
          <p:cNvSpPr>
            <a:spLocks noGrp="1"/>
          </p:cNvSpPr>
          <p:nvPr>
            <p:ph type="title"/>
          </p:nvPr>
        </p:nvSpPr>
        <p:spPr>
          <a:xfrm>
            <a:off x="677863" y="609600"/>
            <a:ext cx="8596312" cy="998538"/>
          </a:xfrm>
          <a:solidFill>
            <a:srgbClr val="FFC000"/>
          </a:solidFill>
        </p:spPr>
        <p:txBody>
          <a:bodyPr anchor="ctr"/>
          <a:lstStyle/>
          <a:p>
            <a:pPr algn="ctr"/>
            <a:r>
              <a:rPr lang="tr-TR" altLang="en-US">
                <a:solidFill>
                  <a:srgbClr val="000000"/>
                </a:solidFill>
                <a:ea typeface="Times New Roman" panose="02020603050405020304" pitchFamily="18" charset="0"/>
                <a:cs typeface="Sylfaen" panose="010A0502050306030303" pitchFamily="18" charset="0"/>
              </a:rPr>
              <a:t>Gıda bilimi</a:t>
            </a:r>
            <a:endParaRPr lang="tr-TR" altLang="en-US">
              <a:ea typeface="Times New Roman" panose="02020603050405020304" pitchFamily="18" charset="0"/>
              <a:cs typeface="Tahoma" panose="020B0604030504040204" pitchFamily="34" charset="0"/>
            </a:endParaRPr>
          </a:p>
        </p:txBody>
      </p:sp>
      <p:sp>
        <p:nvSpPr>
          <p:cNvPr id="25603" name="İçerik Yer Tutucusu 2"/>
          <p:cNvSpPr>
            <a:spLocks noGrp="1"/>
          </p:cNvSpPr>
          <p:nvPr>
            <p:ph idx="1"/>
          </p:nvPr>
        </p:nvSpPr>
        <p:spPr>
          <a:xfrm>
            <a:off x="677863" y="1608138"/>
            <a:ext cx="8596312" cy="4433887"/>
          </a:xfrm>
        </p:spPr>
        <p:txBody>
          <a:bodyPr/>
          <a:lstStyle/>
          <a:p>
            <a:pPr algn="just" rtl="0">
              <a:lnSpc>
                <a:spcPct val="150000"/>
              </a:lnSpc>
            </a:pPr>
            <a:r>
              <a:rPr lang="tr-TR" altLang="tr-TR" sz="2800" b="1" dirty="0">
                <a:solidFill>
                  <a:srgbClr val="000000"/>
                </a:solidFill>
                <a:ea typeface="Times New Roman" panose="02020603050405020304" pitchFamily="18" charset="0"/>
                <a:cs typeface="Sylfaen" panose="010A0502050306030303" pitchFamily="18" charset="0"/>
              </a:rPr>
              <a:t>Gıda bilimi</a:t>
            </a:r>
            <a:r>
              <a:rPr lang="tr-TR" altLang="tr-TR" sz="2800" dirty="0">
                <a:solidFill>
                  <a:srgbClr val="000000"/>
                </a:solidFill>
                <a:ea typeface="Times New Roman" panose="02020603050405020304" pitchFamily="18" charset="0"/>
                <a:cs typeface="Sylfaen" panose="010A0502050306030303" pitchFamily="18" charset="0"/>
              </a:rPr>
              <a:t>,</a:t>
            </a:r>
            <a:r>
              <a:rPr lang="tr-TR" altLang="tr-TR" sz="2800" b="1" dirty="0">
                <a:solidFill>
                  <a:srgbClr val="000000"/>
                </a:solidFill>
                <a:ea typeface="Times New Roman" panose="02020603050405020304" pitchFamily="18" charset="0"/>
                <a:cs typeface="Sylfaen" panose="010A0502050306030303" pitchFamily="18" charset="0"/>
              </a:rPr>
              <a:t> </a:t>
            </a:r>
            <a:r>
              <a:rPr lang="tr-TR" altLang="tr-TR" sz="2800" dirty="0">
                <a:solidFill>
                  <a:srgbClr val="C00000"/>
                </a:solidFill>
                <a:ea typeface="Times New Roman" panose="02020603050405020304" pitchFamily="18" charset="0"/>
                <a:cs typeface="Sylfaen" panose="010A0502050306030303" pitchFamily="18" charset="0"/>
              </a:rPr>
              <a:t>gıda maddelerinin üretimini</a:t>
            </a:r>
            <a:r>
              <a:rPr lang="tr-TR" altLang="tr-TR" sz="2800" dirty="0">
                <a:solidFill>
                  <a:srgbClr val="000000"/>
                </a:solidFill>
                <a:ea typeface="Times New Roman" panose="02020603050405020304" pitchFamily="18" charset="0"/>
                <a:cs typeface="Sylfaen" panose="010A0502050306030303" pitchFamily="18" charset="0"/>
              </a:rPr>
              <a:t>, işlenmesini, değerlendirilmesini, muhafaza edilmesini, ambalajlanmasını, nakliyesini ve tüketimini konu alan bilim dalıdır. </a:t>
            </a:r>
          </a:p>
          <a:p>
            <a:pPr algn="just" rtl="0">
              <a:lnSpc>
                <a:spcPct val="150000"/>
              </a:lnSpc>
            </a:pPr>
            <a:r>
              <a:rPr lang="tr-TR" altLang="tr-TR" sz="2800" dirty="0">
                <a:solidFill>
                  <a:srgbClr val="000000"/>
                </a:solidFill>
                <a:ea typeface="Times New Roman" panose="02020603050405020304" pitchFamily="18" charset="0"/>
                <a:cs typeface="Sylfaen" panose="010A0502050306030303" pitchFamily="18" charset="0"/>
              </a:rPr>
              <a:t>Bu bilim dalı, kimya, biyoloji, beslenme ve mühendislik bilimleri ile iç içedir. </a:t>
            </a:r>
            <a:endParaRPr lang="tr-TR" altLang="tr-TR" sz="2800" dirty="0">
              <a:ea typeface="Times New Roman" panose="02020603050405020304" pitchFamily="18" charset="0"/>
              <a:cs typeface="Sylfaen" panose="010A0502050306030303" pitchFamily="18" charset="0"/>
            </a:endParaRPr>
          </a:p>
          <a:p>
            <a:endParaRPr lang="tr-TR" altLang="en-US" dirty="0">
              <a:ea typeface="Times New Roman" panose="02020603050405020304" pitchFamily="18" charset="0"/>
              <a:cs typeface="Tahoma" panose="020B0604030504040204" pitchFamily="34" charset="0"/>
            </a:endParaRPr>
          </a:p>
        </p:txBody>
      </p:sp>
      <p:pic>
        <p:nvPicPr>
          <p:cNvPr id="25604"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75" y="4940300"/>
            <a:ext cx="27051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Unvan 1"/>
          <p:cNvSpPr>
            <a:spLocks noGrp="1"/>
          </p:cNvSpPr>
          <p:nvPr>
            <p:ph type="title"/>
          </p:nvPr>
        </p:nvSpPr>
        <p:spPr>
          <a:xfrm>
            <a:off x="677863" y="609600"/>
            <a:ext cx="8596312" cy="998538"/>
          </a:xfrm>
          <a:solidFill>
            <a:srgbClr val="FFC000"/>
          </a:solidFill>
        </p:spPr>
        <p:txBody>
          <a:bodyPr anchor="ctr"/>
          <a:lstStyle/>
          <a:p>
            <a:pPr algn="ctr"/>
            <a:r>
              <a:rPr lang="tr-TR" altLang="en-US">
                <a:solidFill>
                  <a:srgbClr val="000000"/>
                </a:solidFill>
                <a:ea typeface="Times New Roman" panose="02020603050405020304" pitchFamily="18" charset="0"/>
                <a:cs typeface="Sylfaen" panose="010A0502050306030303" pitchFamily="18" charset="0"/>
              </a:rPr>
              <a:t>Gıda bilimi</a:t>
            </a:r>
            <a:endParaRPr lang="tr-TR" altLang="en-US">
              <a:ea typeface="Times New Roman" panose="02020603050405020304" pitchFamily="18" charset="0"/>
              <a:cs typeface="Tahoma" panose="020B0604030504040204" pitchFamily="34" charset="0"/>
            </a:endParaRPr>
          </a:p>
        </p:txBody>
      </p:sp>
      <p:sp>
        <p:nvSpPr>
          <p:cNvPr id="26627" name="İçerik Yer Tutucusu 2"/>
          <p:cNvSpPr>
            <a:spLocks noGrp="1"/>
          </p:cNvSpPr>
          <p:nvPr>
            <p:ph idx="1"/>
          </p:nvPr>
        </p:nvSpPr>
        <p:spPr>
          <a:xfrm>
            <a:off x="677863" y="1608138"/>
            <a:ext cx="8596312" cy="4433887"/>
          </a:xfrm>
        </p:spPr>
        <p:txBody>
          <a:bodyPr/>
          <a:lstStyle/>
          <a:p>
            <a:pPr algn="l" rtl="0">
              <a:lnSpc>
                <a:spcPct val="150000"/>
              </a:lnSpc>
            </a:pPr>
            <a:r>
              <a:rPr lang="tr-TR" altLang="tr-TR" sz="2800">
                <a:solidFill>
                  <a:srgbClr val="C00000"/>
                </a:solidFill>
                <a:ea typeface="Times New Roman" panose="02020603050405020304" pitchFamily="18" charset="0"/>
                <a:cs typeface="Sylfaen" panose="010A0502050306030303" pitchFamily="18" charset="0"/>
              </a:rPr>
              <a:t>Uygulamalı kimyanın </a:t>
            </a:r>
            <a:r>
              <a:rPr lang="tr-TR" altLang="tr-TR" sz="2800">
                <a:solidFill>
                  <a:schemeClr val="tx1"/>
                </a:solidFill>
                <a:ea typeface="Times New Roman" panose="02020603050405020304" pitchFamily="18" charset="0"/>
                <a:cs typeface="Sylfaen" panose="010A0502050306030303" pitchFamily="18" charset="0"/>
              </a:rPr>
              <a:t>bir kolu olan gıda kimyası, gıda maddelerinin nitelik ve niceliklerini, oluşum, üretim, hazırlama aşamalarında kimyasal yapılarını ve meydana gelen reaksiyonları, gıda analiz ve muhafaza yöntemlerini ele alan bilim dalıdır.</a:t>
            </a:r>
          </a:p>
          <a:p>
            <a:endParaRPr lang="tr-TR" altLang="en-US">
              <a:ea typeface="Times New Roman" panose="02020603050405020304" pitchFamily="18" charset="0"/>
              <a:cs typeface="Tahoma" panose="020B0604030504040204" pitchFamily="34" charset="0"/>
            </a:endParaRPr>
          </a:p>
        </p:txBody>
      </p:sp>
      <p:pic>
        <p:nvPicPr>
          <p:cNvPr id="26628"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74175" y="609600"/>
            <a:ext cx="2743200" cy="412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Unvan 1"/>
          <p:cNvSpPr>
            <a:spLocks noGrp="1"/>
          </p:cNvSpPr>
          <p:nvPr>
            <p:ph type="title"/>
          </p:nvPr>
        </p:nvSpPr>
        <p:spPr>
          <a:xfrm>
            <a:off x="677863" y="609600"/>
            <a:ext cx="8596312" cy="998538"/>
          </a:xfrm>
          <a:solidFill>
            <a:srgbClr val="FFC000"/>
          </a:solidFill>
        </p:spPr>
        <p:txBody>
          <a:bodyPr anchor="ctr"/>
          <a:lstStyle/>
          <a:p>
            <a:pPr algn="ctr"/>
            <a:r>
              <a:rPr lang="tr-TR" altLang="en-US">
                <a:solidFill>
                  <a:srgbClr val="000000"/>
                </a:solidFill>
                <a:ea typeface="Times New Roman" panose="02020603050405020304" pitchFamily="18" charset="0"/>
                <a:cs typeface="Sylfaen" panose="010A0502050306030303" pitchFamily="18" charset="0"/>
              </a:rPr>
              <a:t>Gıda bilimi</a:t>
            </a:r>
            <a:endParaRPr lang="tr-TR" altLang="en-US">
              <a:ea typeface="Times New Roman" panose="02020603050405020304" pitchFamily="18" charset="0"/>
              <a:cs typeface="Tahoma" panose="020B0604030504040204" pitchFamily="34" charset="0"/>
            </a:endParaRPr>
          </a:p>
        </p:txBody>
      </p:sp>
      <p:sp>
        <p:nvSpPr>
          <p:cNvPr id="3" name="İçerik Yer Tutucusu 2"/>
          <p:cNvSpPr>
            <a:spLocks noGrp="1"/>
          </p:cNvSpPr>
          <p:nvPr>
            <p:ph idx="1"/>
          </p:nvPr>
        </p:nvSpPr>
        <p:spPr>
          <a:xfrm>
            <a:off x="677863" y="1608138"/>
            <a:ext cx="8596312" cy="4689475"/>
          </a:xfrm>
        </p:spPr>
        <p:txBody>
          <a:bodyPr rtlCol="0">
            <a:normAutofit fontScale="92500" lnSpcReduction="10000"/>
          </a:bodyPr>
          <a:lstStyle/>
          <a:p>
            <a:pPr algn="just" rtl="0" fontAlgn="auto">
              <a:lnSpc>
                <a:spcPct val="150000"/>
              </a:lnSpc>
              <a:spcAft>
                <a:spcPts val="0"/>
              </a:spcAft>
              <a:buFont typeface="Wingdings 3" charset="2"/>
              <a:buChar char=""/>
              <a:defRPr/>
            </a:pPr>
            <a:r>
              <a:rPr lang="tr-TR" altLang="tr-TR" sz="2800" dirty="0">
                <a:solidFill>
                  <a:schemeClr val="tx1"/>
                </a:solidFill>
                <a:ea typeface="Times New Roman" panose="02020603050405020304" pitchFamily="18" charset="0"/>
                <a:cs typeface="Sylfaen" panose="010A0502050306030303" pitchFamily="18" charset="0"/>
              </a:rPr>
              <a:t>Gıda kimyası bize gıdaların muhafaza, hazırlama, işleme gibi </a:t>
            </a:r>
            <a:r>
              <a:rPr lang="tr-TR" altLang="tr-TR" sz="2800" dirty="0">
                <a:solidFill>
                  <a:srgbClr val="FF0000"/>
                </a:solidFill>
                <a:ea typeface="Times New Roman" panose="02020603050405020304" pitchFamily="18" charset="0"/>
                <a:cs typeface="Sylfaen" panose="010A0502050306030303" pitchFamily="18" charset="0"/>
              </a:rPr>
              <a:t>gıda teknolojisi aşamalarının</a:t>
            </a:r>
            <a:r>
              <a:rPr lang="tr-TR" altLang="tr-TR" sz="2800" dirty="0">
                <a:solidFill>
                  <a:schemeClr val="tx1"/>
                </a:solidFill>
                <a:ea typeface="Times New Roman" panose="02020603050405020304" pitchFamily="18" charset="0"/>
                <a:cs typeface="Sylfaen" panose="010A0502050306030303" pitchFamily="18" charset="0"/>
              </a:rPr>
              <a:t> daha iyi anlaşılabilmesini ve </a:t>
            </a:r>
            <a:r>
              <a:rPr lang="tr-TR" altLang="tr-TR" sz="2800" dirty="0">
                <a:solidFill>
                  <a:srgbClr val="0070C0"/>
                </a:solidFill>
                <a:ea typeface="Times New Roman" panose="02020603050405020304" pitchFamily="18" charset="0"/>
                <a:cs typeface="Sylfaen" panose="010A0502050306030303" pitchFamily="18" charset="0"/>
              </a:rPr>
              <a:t>gıda maddelerinin kullanılması için uygun şartları</a:t>
            </a:r>
            <a:r>
              <a:rPr lang="tr-TR" altLang="tr-TR" sz="2800" dirty="0">
                <a:solidFill>
                  <a:schemeClr val="tx1"/>
                </a:solidFill>
                <a:ea typeface="Times New Roman" panose="02020603050405020304" pitchFamily="18" charset="0"/>
                <a:cs typeface="Sylfaen" panose="010A0502050306030303" pitchFamily="18" charset="0"/>
              </a:rPr>
              <a:t> temin eder. </a:t>
            </a:r>
          </a:p>
          <a:p>
            <a:pPr algn="just" rtl="0" fontAlgn="auto">
              <a:lnSpc>
                <a:spcPct val="150000"/>
              </a:lnSpc>
              <a:spcAft>
                <a:spcPts val="0"/>
              </a:spcAft>
              <a:buFont typeface="Wingdings 3" charset="2"/>
              <a:buChar char=""/>
              <a:defRPr/>
            </a:pPr>
            <a:r>
              <a:rPr lang="tr-TR" altLang="tr-TR" sz="2800" dirty="0">
                <a:solidFill>
                  <a:schemeClr val="tx1"/>
                </a:solidFill>
                <a:ea typeface="Times New Roman" panose="02020603050405020304" pitchFamily="18" charset="0"/>
                <a:cs typeface="Sylfaen" panose="010A0502050306030303" pitchFamily="18" charset="0"/>
              </a:rPr>
              <a:t>Gıda kimyasının konuları arasında </a:t>
            </a:r>
            <a:r>
              <a:rPr lang="tr-TR" altLang="tr-TR" sz="2800" dirty="0">
                <a:solidFill>
                  <a:srgbClr val="7030A0"/>
                </a:solidFill>
                <a:ea typeface="Times New Roman" panose="02020603050405020304" pitchFamily="18" charset="0"/>
                <a:cs typeface="Sylfaen" panose="010A0502050306030303" pitchFamily="18" charset="0"/>
              </a:rPr>
              <a:t>gıdalarda beklenen bozulma reaksiyonlarını </a:t>
            </a:r>
            <a:r>
              <a:rPr lang="tr-TR" altLang="tr-TR" sz="2800" dirty="0">
                <a:solidFill>
                  <a:schemeClr val="tx1"/>
                </a:solidFill>
                <a:ea typeface="Times New Roman" panose="02020603050405020304" pitchFamily="18" charset="0"/>
                <a:cs typeface="Sylfaen" panose="010A0502050306030303" pitchFamily="18" charset="0"/>
              </a:rPr>
              <a:t>ve bunları engellemek için gerekli değişkenleri ortaya koymak gibi konularda vardır.</a:t>
            </a:r>
          </a:p>
          <a:p>
            <a:pPr fontAlgn="auto">
              <a:spcAft>
                <a:spcPts val="0"/>
              </a:spcAft>
              <a:buFont typeface="Wingdings 3" charset="2"/>
              <a:buChar char=""/>
              <a:defRPr/>
            </a:pPr>
            <a:endParaRPr lang="tr-TR" dirty="0">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Unvan 1"/>
          <p:cNvSpPr>
            <a:spLocks noGrp="1"/>
          </p:cNvSpPr>
          <p:nvPr>
            <p:ph type="title"/>
          </p:nvPr>
        </p:nvSpPr>
        <p:spPr>
          <a:xfrm>
            <a:off x="677863" y="609600"/>
            <a:ext cx="8596312" cy="998538"/>
          </a:xfrm>
          <a:solidFill>
            <a:srgbClr val="FFC000"/>
          </a:solidFill>
        </p:spPr>
        <p:txBody>
          <a:bodyPr anchor="ctr"/>
          <a:lstStyle/>
          <a:p>
            <a:pPr algn="ctr"/>
            <a:r>
              <a:rPr lang="tr-TR" altLang="en-US">
                <a:solidFill>
                  <a:srgbClr val="000000"/>
                </a:solidFill>
                <a:ea typeface="Times New Roman" panose="02020603050405020304" pitchFamily="18" charset="0"/>
                <a:cs typeface="Sylfaen" panose="010A0502050306030303" pitchFamily="18" charset="0"/>
              </a:rPr>
              <a:t>Gıda bilimi</a:t>
            </a:r>
            <a:endParaRPr lang="tr-TR" altLang="en-US">
              <a:ea typeface="Times New Roman" panose="02020603050405020304" pitchFamily="18" charset="0"/>
              <a:cs typeface="Tahoma" panose="020B0604030504040204" pitchFamily="34" charset="0"/>
            </a:endParaRPr>
          </a:p>
        </p:txBody>
      </p:sp>
      <p:sp>
        <p:nvSpPr>
          <p:cNvPr id="28675" name="İçerik Yer Tutucusu 2"/>
          <p:cNvSpPr>
            <a:spLocks noGrp="1"/>
          </p:cNvSpPr>
          <p:nvPr>
            <p:ph idx="1"/>
          </p:nvPr>
        </p:nvSpPr>
        <p:spPr>
          <a:xfrm>
            <a:off x="677863" y="1608138"/>
            <a:ext cx="8596312" cy="5102225"/>
          </a:xfrm>
        </p:spPr>
        <p:txBody>
          <a:bodyPr/>
          <a:lstStyle/>
          <a:p>
            <a:pPr algn="just" rtl="0">
              <a:lnSpc>
                <a:spcPct val="150000"/>
              </a:lnSpc>
              <a:spcBef>
                <a:spcPts val="600"/>
              </a:spcBef>
            </a:pPr>
            <a:r>
              <a:rPr lang="tr-TR" altLang="tr-TR" sz="2800">
                <a:solidFill>
                  <a:srgbClr val="000000"/>
                </a:solidFill>
                <a:ea typeface="Times New Roman" panose="02020603050405020304" pitchFamily="18" charset="0"/>
                <a:cs typeface="Sylfaen" panose="010A0502050306030303" pitchFamily="18" charset="0"/>
              </a:rPr>
              <a:t>Günümüzde gıda sanayinde meydana gelen hızlı </a:t>
            </a:r>
            <a:r>
              <a:rPr lang="tr-TR" altLang="tr-TR" sz="2800">
                <a:ea typeface="Times New Roman" panose="02020603050405020304" pitchFamily="18" charset="0"/>
                <a:cs typeface="Sylfaen" panose="010A0502050306030303" pitchFamily="18" charset="0"/>
              </a:rPr>
              <a:t>geli</a:t>
            </a:r>
            <a:r>
              <a:rPr lang="tr-TR" altLang="tr-TR" sz="2800">
                <a:solidFill>
                  <a:srgbClr val="000000"/>
                </a:solidFill>
                <a:ea typeface="Times New Roman" panose="02020603050405020304" pitchFamily="18" charset="0"/>
                <a:cs typeface="Sylfaen" panose="010A0502050306030303" pitchFamily="18" charset="0"/>
              </a:rPr>
              <a:t>şmeler ile gıda maddeleri üretiminde yeni teknikler geliştirilmiş ve yeni formülasyonlarla ürün çeşitliliği de oldukça artmıştır. </a:t>
            </a:r>
          </a:p>
          <a:p>
            <a:pPr algn="just" rtl="0">
              <a:lnSpc>
                <a:spcPct val="150000"/>
              </a:lnSpc>
              <a:spcBef>
                <a:spcPts val="600"/>
              </a:spcBef>
            </a:pPr>
            <a:r>
              <a:rPr lang="tr-TR" altLang="tr-TR" sz="2800">
                <a:solidFill>
                  <a:srgbClr val="000000"/>
                </a:solidFill>
                <a:ea typeface="Times New Roman" panose="02020603050405020304" pitchFamily="18" charset="0"/>
                <a:cs typeface="Sylfaen" panose="010A0502050306030303" pitchFamily="18" charset="0"/>
              </a:rPr>
              <a:t>Standart ve </a:t>
            </a:r>
            <a:r>
              <a:rPr lang="tr-TR" altLang="tr-TR" sz="2800">
                <a:solidFill>
                  <a:srgbClr val="7030A0"/>
                </a:solidFill>
                <a:ea typeface="Times New Roman" panose="02020603050405020304" pitchFamily="18" charset="0"/>
                <a:cs typeface="Sylfaen" panose="010A0502050306030303" pitchFamily="18" charset="0"/>
              </a:rPr>
              <a:t>yüksek kalitede </a:t>
            </a:r>
            <a:r>
              <a:rPr lang="tr-TR" altLang="tr-TR" sz="2800">
                <a:solidFill>
                  <a:srgbClr val="FF0000"/>
                </a:solidFill>
                <a:ea typeface="Times New Roman" panose="02020603050405020304" pitchFamily="18" charset="0"/>
                <a:cs typeface="Sylfaen" panose="010A0502050306030303" pitchFamily="18" charset="0"/>
              </a:rPr>
              <a:t>uzun süre muhafaza edilebilen </a:t>
            </a:r>
            <a:r>
              <a:rPr lang="tr-TR" altLang="tr-TR" sz="2800">
                <a:solidFill>
                  <a:srgbClr val="000000"/>
                </a:solidFill>
                <a:ea typeface="Times New Roman" panose="02020603050405020304" pitchFamily="18" charset="0"/>
                <a:cs typeface="Sylfaen" panose="010A0502050306030303" pitchFamily="18" charset="0"/>
              </a:rPr>
              <a:t>gıda maddeleri tüketiciye sunulabilmektedir. </a:t>
            </a:r>
          </a:p>
          <a:p>
            <a:endParaRPr lang="tr-TR" altLang="en-US">
              <a:ea typeface="Times New Roman" panose="02020603050405020304" pitchFamily="18" charset="0"/>
              <a:cs typeface="Tahom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p:cNvSpPr>
            <a:spLocks noGrp="1"/>
          </p:cNvSpPr>
          <p:nvPr>
            <p:ph type="title"/>
          </p:nvPr>
        </p:nvSpPr>
        <p:spPr>
          <a:xfrm>
            <a:off x="677863" y="609600"/>
            <a:ext cx="8596312" cy="998538"/>
          </a:xfrm>
          <a:solidFill>
            <a:srgbClr val="FFC000"/>
          </a:solidFill>
        </p:spPr>
        <p:txBody>
          <a:bodyPr anchor="ctr"/>
          <a:lstStyle/>
          <a:p>
            <a:pPr algn="ctr"/>
            <a:r>
              <a:rPr lang="tr-TR" altLang="en-US">
                <a:solidFill>
                  <a:srgbClr val="000000"/>
                </a:solidFill>
                <a:ea typeface="Times New Roman" panose="02020603050405020304" pitchFamily="18" charset="0"/>
                <a:cs typeface="Sylfaen" panose="010A0502050306030303" pitchFamily="18" charset="0"/>
              </a:rPr>
              <a:t>Gıda bilimi</a:t>
            </a:r>
            <a:endParaRPr lang="tr-TR" altLang="en-US">
              <a:ea typeface="Times New Roman" panose="02020603050405020304" pitchFamily="18" charset="0"/>
              <a:cs typeface="Tahoma" panose="020B0604030504040204" pitchFamily="34" charset="0"/>
            </a:endParaRPr>
          </a:p>
        </p:txBody>
      </p:sp>
      <p:sp>
        <p:nvSpPr>
          <p:cNvPr id="29699" name="İçerik Yer Tutucusu 2"/>
          <p:cNvSpPr>
            <a:spLocks noGrp="1"/>
          </p:cNvSpPr>
          <p:nvPr>
            <p:ph idx="1"/>
          </p:nvPr>
        </p:nvSpPr>
        <p:spPr>
          <a:xfrm>
            <a:off x="677863" y="1608138"/>
            <a:ext cx="8596312" cy="5102225"/>
          </a:xfrm>
        </p:spPr>
        <p:txBody>
          <a:bodyPr/>
          <a:lstStyle/>
          <a:p>
            <a:pPr algn="just" rtl="0">
              <a:lnSpc>
                <a:spcPct val="150000"/>
              </a:lnSpc>
              <a:spcBef>
                <a:spcPts val="600"/>
              </a:spcBef>
            </a:pPr>
            <a:r>
              <a:rPr lang="tr-TR" altLang="tr-TR" sz="2800">
                <a:solidFill>
                  <a:srgbClr val="000000"/>
                </a:solidFill>
                <a:ea typeface="Times New Roman" panose="02020603050405020304" pitchFamily="18" charset="0"/>
                <a:cs typeface="Sylfaen" panose="010A0502050306030303" pitchFamily="18" charset="0"/>
              </a:rPr>
              <a:t>Aynı zamanda </a:t>
            </a:r>
            <a:r>
              <a:rPr lang="tr-TR" altLang="tr-TR" sz="2800">
                <a:solidFill>
                  <a:srgbClr val="FF0000"/>
                </a:solidFill>
                <a:ea typeface="Times New Roman" panose="02020603050405020304" pitchFamily="18" charset="0"/>
                <a:cs typeface="Sylfaen" panose="010A0502050306030303" pitchFamily="18" charset="0"/>
              </a:rPr>
              <a:t>toplumların beslenme modelleri </a:t>
            </a:r>
            <a:r>
              <a:rPr lang="tr-TR" altLang="tr-TR" sz="2800">
                <a:solidFill>
                  <a:srgbClr val="000000"/>
                </a:solidFill>
                <a:ea typeface="Times New Roman" panose="02020603050405020304" pitchFamily="18" charset="0"/>
                <a:cs typeface="Sylfaen" panose="010A0502050306030303" pitchFamily="18" charset="0"/>
              </a:rPr>
              <a:t>de değişmiştir. </a:t>
            </a:r>
          </a:p>
          <a:p>
            <a:pPr algn="just" rtl="0">
              <a:lnSpc>
                <a:spcPct val="150000"/>
              </a:lnSpc>
              <a:spcBef>
                <a:spcPts val="600"/>
              </a:spcBef>
            </a:pPr>
            <a:r>
              <a:rPr lang="tr-TR" altLang="tr-TR" sz="2800">
                <a:solidFill>
                  <a:srgbClr val="000000"/>
                </a:solidFill>
                <a:ea typeface="Times New Roman" panose="02020603050405020304" pitchFamily="18" charset="0"/>
                <a:cs typeface="Sylfaen" panose="010A0502050306030303" pitchFamily="18" charset="0"/>
              </a:rPr>
              <a:t>Özellikle daha çok hazır veya yarı hazır gıdaya yönelme söz konusudur. </a:t>
            </a:r>
            <a:endParaRPr lang="tr-TR" altLang="tr-TR" sz="2800">
              <a:ea typeface="Times New Roman" panose="02020603050405020304" pitchFamily="18" charset="0"/>
              <a:cs typeface="Sylfaen" panose="010A0502050306030303" pitchFamily="18" charset="0"/>
            </a:endParaRPr>
          </a:p>
          <a:p>
            <a:endParaRPr lang="tr-TR" altLang="en-US">
              <a:ea typeface="Times New Roman" panose="02020603050405020304" pitchFamily="18" charset="0"/>
              <a:cs typeface="Tahoma" panose="020B060403050404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p:txBody>
          <a:bodyPr/>
          <a:lstStyle/>
          <a:p>
            <a:endParaRPr lang="tr-TR" altLang="en-US">
              <a:cs typeface="Tahoma" panose="020B0604030504040204" pitchFamily="34" charset="0"/>
            </a:endParaRPr>
          </a:p>
        </p:txBody>
      </p:sp>
      <p:sp>
        <p:nvSpPr>
          <p:cNvPr id="30723" name="İçerik Yer Tutucusu 2"/>
          <p:cNvSpPr>
            <a:spLocks noGrp="1"/>
          </p:cNvSpPr>
          <p:nvPr>
            <p:ph idx="1"/>
          </p:nvPr>
        </p:nvSpPr>
        <p:spPr/>
        <p:txBody>
          <a:bodyPr/>
          <a:lstStyle/>
          <a:p>
            <a:endParaRPr lang="tr-TR" altLang="en-US">
              <a:cs typeface="Tahoma" panose="020B0604030504040204" pitchFamily="34" charset="0"/>
            </a:endParaRPr>
          </a:p>
        </p:txBody>
      </p:sp>
      <p:pic>
        <p:nvPicPr>
          <p:cNvPr id="30724" name="Picture 2" descr="http://ecowomen.files.wordpress.com/2012/03/water-wallpaper-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863" y="227013"/>
            <a:ext cx="7578725" cy="655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77863" y="609600"/>
            <a:ext cx="8596312" cy="755650"/>
          </a:xfrm>
          <a:solidFill>
            <a:srgbClr val="FFFF00"/>
          </a:solidFill>
        </p:spPr>
        <p:txBody>
          <a:bodyPr/>
          <a:lstStyle/>
          <a:p>
            <a:pPr algn="ctr" rtl="0"/>
            <a:r>
              <a:rPr lang="en-US" altLang="en-US">
                <a:solidFill>
                  <a:srgbClr val="00B0F0"/>
                </a:solidFill>
                <a:cs typeface="Tahoma" panose="020B0604030504040204" pitchFamily="34" charset="0"/>
              </a:rPr>
              <a:t>Su</a:t>
            </a:r>
            <a:endParaRPr lang="ar-SY" altLang="en-US">
              <a:solidFill>
                <a:srgbClr val="00B0F0"/>
              </a:solidFill>
            </a:endParaRPr>
          </a:p>
        </p:txBody>
      </p:sp>
      <p:sp>
        <p:nvSpPr>
          <p:cNvPr id="3" name="Content Placeholder 2"/>
          <p:cNvSpPr>
            <a:spLocks noGrp="1"/>
          </p:cNvSpPr>
          <p:nvPr>
            <p:ph idx="1"/>
          </p:nvPr>
        </p:nvSpPr>
        <p:spPr>
          <a:xfrm>
            <a:off x="677863" y="1365250"/>
            <a:ext cx="8596312" cy="5186363"/>
          </a:xfrm>
        </p:spPr>
        <p:txBody>
          <a:bodyPr rtlCol="0">
            <a:normAutofit fontScale="92500" lnSpcReduction="10000"/>
          </a:bodyPr>
          <a:lstStyle/>
          <a:p>
            <a:pPr algn="l" rtl="0" fontAlgn="auto">
              <a:lnSpc>
                <a:spcPct val="150000"/>
              </a:lnSpc>
              <a:spcAft>
                <a:spcPts val="0"/>
              </a:spcAft>
              <a:buFont typeface="Wingdings 3" charset="2"/>
              <a:buChar char=""/>
              <a:defRPr/>
            </a:pPr>
            <a:r>
              <a:rPr lang="tr-TR" sz="2800" dirty="0">
                <a:solidFill>
                  <a:schemeClr val="tx1"/>
                </a:solidFill>
              </a:rPr>
              <a:t>Hava gibi su da bütün canlı organizmaların vazgeçilmez gıda maddesidir. </a:t>
            </a:r>
          </a:p>
          <a:p>
            <a:pPr algn="l" rtl="0" fontAlgn="auto">
              <a:lnSpc>
                <a:spcPct val="150000"/>
              </a:lnSpc>
              <a:spcAft>
                <a:spcPts val="0"/>
              </a:spcAft>
              <a:buFont typeface="Wingdings 3" charset="2"/>
              <a:buChar char=""/>
              <a:defRPr/>
            </a:pPr>
            <a:r>
              <a:rPr lang="tr-TR" sz="2800" dirty="0">
                <a:solidFill>
                  <a:schemeClr val="tx1"/>
                </a:solidFill>
              </a:rPr>
              <a:t>Çünkü hayvansal ve bitkisel organizmalar susuz kalamazlar. </a:t>
            </a:r>
          </a:p>
          <a:p>
            <a:pPr algn="l" rtl="0" fontAlgn="auto">
              <a:lnSpc>
                <a:spcPct val="150000"/>
              </a:lnSpc>
              <a:spcAft>
                <a:spcPts val="0"/>
              </a:spcAft>
              <a:buFont typeface="Wingdings 3" charset="2"/>
              <a:buChar char=""/>
              <a:defRPr/>
            </a:pPr>
            <a:r>
              <a:rPr lang="tr-TR" sz="2800" dirty="0">
                <a:solidFill>
                  <a:schemeClr val="tx1"/>
                </a:solidFill>
              </a:rPr>
              <a:t>Yetişkin bir </a:t>
            </a:r>
            <a:r>
              <a:rPr lang="tr-TR" sz="2800" dirty="0">
                <a:solidFill>
                  <a:srgbClr val="0070C0"/>
                </a:solidFill>
              </a:rPr>
              <a:t>insan kasları yaklaşık %74</a:t>
            </a:r>
            <a:r>
              <a:rPr lang="tr-TR" sz="2800" dirty="0">
                <a:solidFill>
                  <a:schemeClr val="tx1"/>
                </a:solidFill>
              </a:rPr>
              <a:t>, iç organları da %80 oranında su içermektedir. </a:t>
            </a:r>
          </a:p>
          <a:p>
            <a:pPr algn="l" rtl="0" fontAlgn="auto">
              <a:lnSpc>
                <a:spcPct val="150000"/>
              </a:lnSpc>
              <a:spcAft>
                <a:spcPts val="0"/>
              </a:spcAft>
              <a:buFont typeface="Wingdings 3" charset="2"/>
              <a:buChar char=""/>
              <a:defRPr/>
            </a:pPr>
            <a:r>
              <a:rPr lang="tr-TR" sz="2800" dirty="0">
                <a:solidFill>
                  <a:schemeClr val="tx1"/>
                </a:solidFill>
              </a:rPr>
              <a:t>Vücudun %10’luk su kaybında fonksiyonel bozukluklar baş gösterir. %15’lik kaybında </a:t>
            </a:r>
            <a:r>
              <a:rPr lang="tr-TR" sz="2800" dirty="0">
                <a:solidFill>
                  <a:srgbClr val="FF0000"/>
                </a:solidFill>
              </a:rPr>
              <a:t>ölüm meydana gelebilir.</a:t>
            </a:r>
            <a:endParaRPr lang="ar-SY" sz="2800" dirty="0">
              <a:solidFill>
                <a:srgbClr val="FF0000"/>
              </a:solidFill>
            </a:endParaRPr>
          </a:p>
        </p:txBody>
      </p:sp>
      <p:pic>
        <p:nvPicPr>
          <p:cNvPr id="4" name="30 Resim" descr="C:\Users\Sirin DEMIRCAN.KARANFILALANI\Desktop\deniz_suy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7438" y="1365250"/>
            <a:ext cx="2044700"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55650"/>
          </a:xfrm>
          <a:solidFill>
            <a:srgbClr val="FFFF00"/>
          </a:solidFill>
        </p:spPr>
        <p:txBody>
          <a:bodyPr rtlCol="0"/>
          <a:lstStyle/>
          <a:p>
            <a:pPr algn="ctr" rtl="0" fontAlgn="auto">
              <a:spcAft>
                <a:spcPts val="0"/>
              </a:spcAft>
              <a:defRPr/>
            </a:pPr>
            <a:r>
              <a:rPr lang="tr-TR" dirty="0">
                <a:solidFill>
                  <a:schemeClr val="accent2">
                    <a:lumMod val="50000"/>
                  </a:schemeClr>
                </a:solidFill>
              </a:rPr>
              <a:t>Gıdalarda Suyun Varlığı</a:t>
            </a:r>
            <a:endParaRPr lang="ar-SY" dirty="0">
              <a:solidFill>
                <a:schemeClr val="accent2">
                  <a:lumMod val="50000"/>
                </a:schemeClr>
              </a:solidFill>
            </a:endParaRPr>
          </a:p>
        </p:txBody>
      </p:sp>
      <p:sp>
        <p:nvSpPr>
          <p:cNvPr id="3" name="Content Placeholder 2"/>
          <p:cNvSpPr>
            <a:spLocks noGrp="1"/>
          </p:cNvSpPr>
          <p:nvPr>
            <p:ph idx="1"/>
          </p:nvPr>
        </p:nvSpPr>
        <p:spPr>
          <a:xfrm>
            <a:off x="677863" y="1365250"/>
            <a:ext cx="8596312" cy="5186363"/>
          </a:xfrm>
        </p:spPr>
        <p:txBody>
          <a:bodyPr rtlCol="0">
            <a:normAutofit fontScale="92500"/>
          </a:bodyPr>
          <a:lstStyle/>
          <a:p>
            <a:pPr algn="l" rtl="0" fontAlgn="auto">
              <a:lnSpc>
                <a:spcPct val="150000"/>
              </a:lnSpc>
              <a:spcAft>
                <a:spcPts val="0"/>
              </a:spcAft>
              <a:buFont typeface="Wingdings 3" charset="2"/>
              <a:buChar char=""/>
              <a:defRPr/>
            </a:pPr>
            <a:r>
              <a:rPr lang="tr-TR" sz="3200" dirty="0">
                <a:solidFill>
                  <a:schemeClr val="tx1"/>
                </a:solidFill>
              </a:rPr>
              <a:t>Pek çok gıdanın temel unsuru sudur ve gıdanın özelliklerini de önemli düzeyde etkiler.</a:t>
            </a:r>
          </a:p>
          <a:p>
            <a:pPr algn="l" rtl="0" fontAlgn="auto">
              <a:lnSpc>
                <a:spcPct val="150000"/>
              </a:lnSpc>
              <a:spcAft>
                <a:spcPts val="0"/>
              </a:spcAft>
              <a:buFont typeface="Wingdings 3" charset="2"/>
              <a:buChar char=""/>
              <a:defRPr/>
            </a:pPr>
            <a:r>
              <a:rPr lang="tr-TR" sz="3200" dirty="0">
                <a:solidFill>
                  <a:srgbClr val="FF0000"/>
                </a:solidFill>
              </a:rPr>
              <a:t>Gıda değeri </a:t>
            </a:r>
            <a:r>
              <a:rPr lang="tr-TR" sz="3200" dirty="0">
                <a:solidFill>
                  <a:schemeClr val="tx1"/>
                </a:solidFill>
              </a:rPr>
              <a:t>(tuz, vitamin, şeker, pigment vb. gıda bileşeni için çözücü özelliğe sahiptir),</a:t>
            </a:r>
          </a:p>
          <a:p>
            <a:pPr algn="l" rtl="0" fontAlgn="auto">
              <a:lnSpc>
                <a:spcPct val="150000"/>
              </a:lnSpc>
              <a:spcAft>
                <a:spcPts val="0"/>
              </a:spcAft>
              <a:buFont typeface="Wingdings 3" charset="2"/>
              <a:buChar char=""/>
              <a:defRPr/>
            </a:pPr>
            <a:r>
              <a:rPr lang="tr-TR" sz="3200" dirty="0">
                <a:solidFill>
                  <a:srgbClr val="FF0000"/>
                </a:solidFill>
              </a:rPr>
              <a:t>Gıda muhafazası </a:t>
            </a:r>
            <a:r>
              <a:rPr lang="tr-TR" sz="3200" dirty="0">
                <a:solidFill>
                  <a:schemeClr val="tx1"/>
                </a:solidFill>
              </a:rPr>
              <a:t>(su içeriği ile </a:t>
            </a:r>
            <a:r>
              <a:rPr lang="tr-TR" sz="3200" dirty="0" err="1">
                <a:solidFill>
                  <a:schemeClr val="tx1"/>
                </a:solidFill>
              </a:rPr>
              <a:t>enzimatik</a:t>
            </a:r>
            <a:r>
              <a:rPr lang="tr-TR" sz="3200" dirty="0">
                <a:solidFill>
                  <a:schemeClr val="tx1"/>
                </a:solidFill>
              </a:rPr>
              <a:t>, mikrobiyolojik ve kimyasal bozulmalar arasında yakın bir ilişki vardır)</a:t>
            </a:r>
            <a:r>
              <a:rPr lang="en-US" sz="3200" dirty="0">
                <a:solidFill>
                  <a:schemeClr val="tx1"/>
                </a:solidFill>
              </a:rPr>
              <a:t>.</a:t>
            </a:r>
            <a:endParaRPr lang="tr-TR" sz="3200" dirty="0">
              <a:solidFill>
                <a:schemeClr val="tx1"/>
              </a:solidFill>
            </a:endParaRPr>
          </a:p>
          <a:p>
            <a:pPr algn="l" rtl="0" fontAlgn="auto">
              <a:lnSpc>
                <a:spcPct val="150000"/>
              </a:lnSpc>
              <a:spcAft>
                <a:spcPts val="0"/>
              </a:spcAft>
              <a:buFont typeface="Wingdings 3" charset="2"/>
              <a:buChar char=""/>
              <a:defRPr/>
            </a:pPr>
            <a:endParaRPr lang="tr-TR" sz="3200" dirty="0">
              <a:solidFill>
                <a:schemeClr val="tx1"/>
              </a:solidFill>
            </a:endParaRPr>
          </a:p>
          <a:p>
            <a:pPr algn="l" rtl="0" fontAlgn="auto">
              <a:lnSpc>
                <a:spcPct val="150000"/>
              </a:lnSpc>
              <a:spcAft>
                <a:spcPts val="0"/>
              </a:spcAft>
              <a:buFont typeface="Wingdings 3" charset="2"/>
              <a:buChar char=""/>
              <a:defRPr/>
            </a:pPr>
            <a:endParaRPr lang="ar-SY" sz="32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55650"/>
          </a:xfrm>
          <a:solidFill>
            <a:srgbClr val="FFFF00"/>
          </a:solidFill>
        </p:spPr>
        <p:txBody>
          <a:bodyPr rtlCol="0"/>
          <a:lstStyle/>
          <a:p>
            <a:pPr algn="ctr" rtl="0" fontAlgn="auto">
              <a:spcAft>
                <a:spcPts val="0"/>
              </a:spcAft>
              <a:defRPr/>
            </a:pPr>
            <a:r>
              <a:rPr lang="tr-TR" dirty="0">
                <a:solidFill>
                  <a:schemeClr val="accent2">
                    <a:lumMod val="50000"/>
                  </a:schemeClr>
                </a:solidFill>
              </a:rPr>
              <a:t>Gıdalarda Suyun Varlığı</a:t>
            </a:r>
            <a:endParaRPr lang="ar-SY" dirty="0">
              <a:solidFill>
                <a:schemeClr val="accent2">
                  <a:lumMod val="50000"/>
                </a:schemeClr>
              </a:solidFill>
            </a:endParaRPr>
          </a:p>
        </p:txBody>
      </p:sp>
      <p:sp>
        <p:nvSpPr>
          <p:cNvPr id="3" name="Content Placeholder 2"/>
          <p:cNvSpPr>
            <a:spLocks noGrp="1"/>
          </p:cNvSpPr>
          <p:nvPr>
            <p:ph idx="1"/>
          </p:nvPr>
        </p:nvSpPr>
        <p:spPr>
          <a:xfrm>
            <a:off x="677863" y="1365250"/>
            <a:ext cx="8596312" cy="5186363"/>
          </a:xfrm>
        </p:spPr>
        <p:txBody>
          <a:bodyPr rtlCol="0">
            <a:normAutofit lnSpcReduction="10000"/>
          </a:bodyPr>
          <a:lstStyle/>
          <a:p>
            <a:pPr algn="l" rtl="0" fontAlgn="auto">
              <a:lnSpc>
                <a:spcPct val="150000"/>
              </a:lnSpc>
              <a:spcAft>
                <a:spcPts val="0"/>
              </a:spcAft>
              <a:buFont typeface="Wingdings 3" charset="2"/>
              <a:buChar char=""/>
              <a:defRPr/>
            </a:pPr>
            <a:r>
              <a:rPr lang="tr-TR" sz="3200" dirty="0">
                <a:solidFill>
                  <a:srgbClr val="FF0000"/>
                </a:solidFill>
              </a:rPr>
              <a:t>Gıdanın ticari değeri </a:t>
            </a:r>
            <a:r>
              <a:rPr lang="tr-TR" sz="3200" dirty="0">
                <a:solidFill>
                  <a:schemeClr val="tx1"/>
                </a:solidFill>
              </a:rPr>
              <a:t>(genel olarak su miktarı artıkça gıdanın değeri düşer),</a:t>
            </a:r>
          </a:p>
          <a:p>
            <a:pPr algn="l" rtl="0" fontAlgn="auto">
              <a:lnSpc>
                <a:spcPct val="150000"/>
              </a:lnSpc>
              <a:spcAft>
                <a:spcPts val="0"/>
              </a:spcAft>
              <a:buFont typeface="Wingdings 3" charset="2"/>
              <a:buChar char=""/>
              <a:defRPr/>
            </a:pPr>
            <a:r>
              <a:rPr lang="tr-TR" sz="3200" dirty="0">
                <a:solidFill>
                  <a:srgbClr val="FF0000"/>
                </a:solidFill>
              </a:rPr>
              <a:t>Gıdanın işleme teknolojisi, gıda yapısı </a:t>
            </a:r>
            <a:r>
              <a:rPr lang="tr-TR" sz="3200" dirty="0">
                <a:solidFill>
                  <a:schemeClr val="tx1"/>
                </a:solidFill>
              </a:rPr>
              <a:t>(su ile protein, karbonhidrat, </a:t>
            </a:r>
            <a:r>
              <a:rPr lang="tr-TR" sz="3200" dirty="0" err="1">
                <a:solidFill>
                  <a:schemeClr val="tx1"/>
                </a:solidFill>
              </a:rPr>
              <a:t>lipid</a:t>
            </a:r>
            <a:r>
              <a:rPr lang="tr-TR" sz="3200" dirty="0">
                <a:solidFill>
                  <a:schemeClr val="tx1"/>
                </a:solidFill>
              </a:rPr>
              <a:t>, tuzlar vb. gıda bileşene ile etkileşime girerek yapıyı etkiler)</a:t>
            </a:r>
          </a:p>
          <a:p>
            <a:pPr algn="l" rtl="0" fontAlgn="auto">
              <a:lnSpc>
                <a:spcPct val="150000"/>
              </a:lnSpc>
              <a:spcAft>
                <a:spcPts val="0"/>
              </a:spcAft>
              <a:buFont typeface="Wingdings 3" charset="2"/>
              <a:buChar char=""/>
              <a:defRPr/>
            </a:pPr>
            <a:r>
              <a:rPr lang="tr-TR" sz="3200" dirty="0">
                <a:solidFill>
                  <a:srgbClr val="FF0000"/>
                </a:solidFill>
              </a:rPr>
              <a:t>Duyusal kalitesi </a:t>
            </a:r>
            <a:r>
              <a:rPr lang="tr-TR" sz="3200" dirty="0">
                <a:solidFill>
                  <a:schemeClr val="tx1"/>
                </a:solidFill>
              </a:rPr>
              <a:t>(tat, lezzet ve sululuk)</a:t>
            </a:r>
            <a:endParaRPr lang="ar-SY" sz="3200" dirty="0">
              <a:solidFill>
                <a:schemeClr val="tx1"/>
              </a:solidFill>
            </a:endParaRPr>
          </a:p>
        </p:txBody>
      </p:sp>
      <p:pic>
        <p:nvPicPr>
          <p:cNvPr id="33796"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74175" y="1365250"/>
            <a:ext cx="2857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Unvan 1"/>
          <p:cNvSpPr>
            <a:spLocks noGrp="1"/>
          </p:cNvSpPr>
          <p:nvPr>
            <p:ph type="title"/>
          </p:nvPr>
        </p:nvSpPr>
        <p:spPr/>
        <p:txBody>
          <a:bodyPr/>
          <a:lstStyle/>
          <a:p>
            <a:pPr rtl="0"/>
            <a:r>
              <a:rPr lang="tr-TR" altLang="en-US" b="1">
                <a:cs typeface="Tahoma" panose="020B0604030504040204" pitchFamily="34" charset="0"/>
              </a:rPr>
              <a:t>Ders Konuları </a:t>
            </a:r>
            <a:endParaRPr lang="tr-TR" altLang="en-US">
              <a:cs typeface="Tahoma" panose="020B0604030504040204" pitchFamily="34" charset="0"/>
            </a:endParaRPr>
          </a:p>
        </p:txBody>
      </p:sp>
      <p:sp>
        <p:nvSpPr>
          <p:cNvPr id="7171" name="İçerik Yer Tutucusu 2"/>
          <p:cNvSpPr>
            <a:spLocks noGrp="1"/>
          </p:cNvSpPr>
          <p:nvPr>
            <p:ph idx="1"/>
          </p:nvPr>
        </p:nvSpPr>
        <p:spPr/>
        <p:txBody>
          <a:bodyPr/>
          <a:lstStyle/>
          <a:p>
            <a:pPr algn="l" rtl="0"/>
            <a:r>
              <a:rPr lang="tr-TR" altLang="en-US" sz="3600" dirty="0">
                <a:solidFill>
                  <a:schemeClr val="tx1"/>
                </a:solidFill>
                <a:cs typeface="Tahoma" panose="020B0604030504040204" pitchFamily="34" charset="0"/>
              </a:rPr>
              <a:t> Su</a:t>
            </a:r>
          </a:p>
          <a:p>
            <a:pPr algn="l" rtl="0"/>
            <a:r>
              <a:rPr lang="tr-TR" altLang="en-US" sz="3600" dirty="0">
                <a:solidFill>
                  <a:schemeClr val="tx1"/>
                </a:solidFill>
                <a:cs typeface="Tahoma" panose="020B0604030504040204" pitchFamily="34" charset="0"/>
              </a:rPr>
              <a:t> </a:t>
            </a:r>
            <a:r>
              <a:rPr lang="tr-TR" altLang="en-US" sz="3600" dirty="0" err="1">
                <a:solidFill>
                  <a:schemeClr val="tx1"/>
                </a:solidFill>
                <a:cs typeface="Tahoma" panose="020B0604030504040204" pitchFamily="34" charset="0"/>
              </a:rPr>
              <a:t>Lipidler</a:t>
            </a:r>
            <a:endParaRPr lang="tr-TR" altLang="en-US" sz="3600" dirty="0">
              <a:solidFill>
                <a:schemeClr val="tx1"/>
              </a:solidFill>
              <a:cs typeface="Tahoma" panose="020B0604030504040204" pitchFamily="34" charset="0"/>
            </a:endParaRPr>
          </a:p>
          <a:p>
            <a:pPr algn="l" rtl="0"/>
            <a:r>
              <a:rPr lang="tr-TR" altLang="en-US" sz="3600" dirty="0">
                <a:solidFill>
                  <a:schemeClr val="tx1"/>
                </a:solidFill>
                <a:cs typeface="Tahoma" panose="020B0604030504040204" pitchFamily="34" charset="0"/>
              </a:rPr>
              <a:t> Proteinler 	</a:t>
            </a:r>
          </a:p>
          <a:p>
            <a:pPr algn="l" rtl="0"/>
            <a:r>
              <a:rPr lang="tr-TR" altLang="en-US" sz="3600" dirty="0">
                <a:solidFill>
                  <a:schemeClr val="tx1"/>
                </a:solidFill>
                <a:cs typeface="Tahoma" panose="020B0604030504040204" pitchFamily="34" charset="0"/>
              </a:rPr>
              <a:t> Mineraller </a:t>
            </a:r>
            <a:r>
              <a:rPr lang="tr-TR" altLang="en-US" sz="3600" dirty="0">
                <a:cs typeface="Tahoma" panose="020B0604030504040204" pitchFamily="34" charset="0"/>
              </a:rPr>
              <a:t>	</a:t>
            </a:r>
          </a:p>
          <a:p>
            <a:pPr algn="l" rtl="0"/>
            <a:endParaRPr lang="tr-TR" altLang="en-US" dirty="0">
              <a:cs typeface="Tahoma" panose="020B060403050404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77863" y="196850"/>
            <a:ext cx="8596312" cy="782638"/>
          </a:xfrm>
          <a:solidFill>
            <a:srgbClr val="00B0F0"/>
          </a:solidFill>
        </p:spPr>
        <p:txBody>
          <a:bodyPr/>
          <a:lstStyle/>
          <a:p>
            <a:pPr algn="ctr" rtl="0"/>
            <a:r>
              <a:rPr lang="tr-TR" altLang="en-US">
                <a:solidFill>
                  <a:srgbClr val="FF0000"/>
                </a:solidFill>
                <a:cs typeface="Tahoma" panose="020B0604030504040204" pitchFamily="34" charset="0"/>
              </a:rPr>
              <a:t>Gıdalarda Suyun Varlığı</a:t>
            </a:r>
            <a:endParaRPr lang="ar-SY" altLang="en-US">
              <a:solidFill>
                <a:srgbClr val="FF0000"/>
              </a:solidFill>
            </a:endParaRPr>
          </a:p>
        </p:txBody>
      </p:sp>
      <p:graphicFrame>
        <p:nvGraphicFramePr>
          <p:cNvPr id="4" name="Content Placeholder 3"/>
          <p:cNvGraphicFramePr>
            <a:graphicFrameLocks noGrp="1"/>
          </p:cNvGraphicFramePr>
          <p:nvPr>
            <p:ph idx="1"/>
          </p:nvPr>
        </p:nvGraphicFramePr>
        <p:xfrm>
          <a:off x="677863" y="773113"/>
          <a:ext cx="9675812" cy="5943600"/>
        </p:xfrm>
        <a:graphic>
          <a:graphicData uri="http://schemas.openxmlformats.org/drawingml/2006/table">
            <a:tbl>
              <a:tblPr firstRow="1" bandRow="1">
                <a:tableStyleId>{5C22544A-7EE6-4342-B048-85BDC9FD1C3A}</a:tableStyleId>
              </a:tblPr>
              <a:tblGrid>
                <a:gridCol w="2582001">
                  <a:extLst>
                    <a:ext uri="{9D8B030D-6E8A-4147-A177-3AD203B41FA5}">
                      <a16:colId xmlns:a16="http://schemas.microsoft.com/office/drawing/2014/main" val="20000"/>
                    </a:ext>
                  </a:extLst>
                </a:gridCol>
                <a:gridCol w="2079474">
                  <a:extLst>
                    <a:ext uri="{9D8B030D-6E8A-4147-A177-3AD203B41FA5}">
                      <a16:colId xmlns:a16="http://schemas.microsoft.com/office/drawing/2014/main" val="20001"/>
                    </a:ext>
                  </a:extLst>
                </a:gridCol>
                <a:gridCol w="3038098">
                  <a:extLst>
                    <a:ext uri="{9D8B030D-6E8A-4147-A177-3AD203B41FA5}">
                      <a16:colId xmlns:a16="http://schemas.microsoft.com/office/drawing/2014/main" val="20002"/>
                    </a:ext>
                  </a:extLst>
                </a:gridCol>
                <a:gridCol w="1976239">
                  <a:extLst>
                    <a:ext uri="{9D8B030D-6E8A-4147-A177-3AD203B41FA5}">
                      <a16:colId xmlns:a16="http://schemas.microsoft.com/office/drawing/2014/main" val="20003"/>
                    </a:ext>
                  </a:extLst>
                </a:gridCol>
              </a:tblGrid>
              <a:tr h="370840">
                <a:tc>
                  <a:txBody>
                    <a:bodyPr/>
                    <a:lstStyle/>
                    <a:p>
                      <a:pPr algn="l" rtl="0"/>
                      <a:r>
                        <a:rPr lang="tr-TR" sz="2000" dirty="0"/>
                        <a:t>Gıdalar</a:t>
                      </a:r>
                      <a:endParaRPr lang="ar-SY" sz="2000" dirty="0"/>
                    </a:p>
                  </a:txBody>
                  <a:tcPr marL="91438" marR="91438"/>
                </a:tc>
                <a:tc>
                  <a:txBody>
                    <a:bodyPr/>
                    <a:lstStyle/>
                    <a:p>
                      <a:pPr algn="l" rtl="0"/>
                      <a:r>
                        <a:rPr lang="tr-TR" sz="2000" dirty="0"/>
                        <a:t>Su Oranı (%)</a:t>
                      </a:r>
                      <a:endParaRPr lang="ar-SY" sz="2000" dirty="0"/>
                    </a:p>
                  </a:txBody>
                  <a:tcPr marL="91438" marR="91438"/>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dirty="0"/>
                        <a:t>Gıdalar</a:t>
                      </a:r>
                      <a:endParaRPr lang="ar-SY" sz="2000" dirty="0"/>
                    </a:p>
                  </a:txBody>
                  <a:tcPr marL="91438" marR="91438"/>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2000" dirty="0"/>
                        <a:t>Su Oranı (%)</a:t>
                      </a:r>
                      <a:endParaRPr lang="ar-SY" sz="2000" dirty="0"/>
                    </a:p>
                  </a:txBody>
                  <a:tcPr marL="91438" marR="91438"/>
                </a:tc>
                <a:extLst>
                  <a:ext uri="{0D108BD9-81ED-4DB2-BD59-A6C34878D82A}">
                    <a16:rowId xmlns:a16="http://schemas.microsoft.com/office/drawing/2014/main" val="10000"/>
                  </a:ext>
                </a:extLst>
              </a:tr>
              <a:tr h="370840">
                <a:tc>
                  <a:txBody>
                    <a:bodyPr/>
                    <a:lstStyle/>
                    <a:p>
                      <a:pPr algn="l" rtl="0"/>
                      <a:r>
                        <a:rPr lang="tr-TR" sz="2000" dirty="0"/>
                        <a:t>Domates suyu</a:t>
                      </a:r>
                      <a:endParaRPr lang="ar-SY" sz="2000" dirty="0"/>
                    </a:p>
                  </a:txBody>
                  <a:tcPr marL="91438" marR="91438"/>
                </a:tc>
                <a:tc>
                  <a:txBody>
                    <a:bodyPr/>
                    <a:lstStyle/>
                    <a:p>
                      <a:pPr algn="ctr" rtl="0"/>
                      <a:r>
                        <a:rPr lang="tr-TR" sz="2000" dirty="0"/>
                        <a:t>95</a:t>
                      </a:r>
                      <a:endParaRPr lang="ar-SY" sz="2000" dirty="0"/>
                    </a:p>
                  </a:txBody>
                  <a:tcPr marL="91438" marR="91438"/>
                </a:tc>
                <a:tc>
                  <a:txBody>
                    <a:bodyPr/>
                    <a:lstStyle/>
                    <a:p>
                      <a:pPr algn="l" rtl="0"/>
                      <a:r>
                        <a:rPr lang="tr-TR" sz="2000" dirty="0"/>
                        <a:t>Peynir</a:t>
                      </a:r>
                      <a:endParaRPr lang="ar-SY" sz="2000" dirty="0"/>
                    </a:p>
                  </a:txBody>
                  <a:tcPr marL="91438" marR="91438"/>
                </a:tc>
                <a:tc>
                  <a:txBody>
                    <a:bodyPr/>
                    <a:lstStyle/>
                    <a:p>
                      <a:pPr algn="ctr" rtl="0"/>
                      <a:r>
                        <a:rPr lang="tr-TR" sz="2000" dirty="0"/>
                        <a:t>37</a:t>
                      </a:r>
                      <a:endParaRPr lang="ar-SY" sz="2000" dirty="0"/>
                    </a:p>
                  </a:txBody>
                  <a:tcPr marL="91438" marR="91438"/>
                </a:tc>
                <a:extLst>
                  <a:ext uri="{0D108BD9-81ED-4DB2-BD59-A6C34878D82A}">
                    <a16:rowId xmlns:a16="http://schemas.microsoft.com/office/drawing/2014/main" val="10001"/>
                  </a:ext>
                </a:extLst>
              </a:tr>
              <a:tr h="370840">
                <a:tc>
                  <a:txBody>
                    <a:bodyPr/>
                    <a:lstStyle/>
                    <a:p>
                      <a:pPr algn="l" rtl="0"/>
                      <a:r>
                        <a:rPr lang="tr-TR" sz="2000" dirty="0"/>
                        <a:t>Karpuz</a:t>
                      </a:r>
                      <a:endParaRPr lang="ar-SY" sz="2000" dirty="0"/>
                    </a:p>
                  </a:txBody>
                  <a:tcPr marL="91438" marR="91438"/>
                </a:tc>
                <a:tc>
                  <a:txBody>
                    <a:bodyPr/>
                    <a:lstStyle/>
                    <a:p>
                      <a:pPr algn="ctr" rtl="0"/>
                      <a:r>
                        <a:rPr lang="tr-TR" sz="2000" dirty="0"/>
                        <a:t>95</a:t>
                      </a:r>
                      <a:endParaRPr lang="ar-SY" sz="2000" dirty="0"/>
                    </a:p>
                  </a:txBody>
                  <a:tcPr marL="91438" marR="91438"/>
                </a:tc>
                <a:tc>
                  <a:txBody>
                    <a:bodyPr/>
                    <a:lstStyle/>
                    <a:p>
                      <a:pPr algn="l" rtl="0"/>
                      <a:r>
                        <a:rPr lang="tr-TR" sz="2000" dirty="0"/>
                        <a:t>Reçel</a:t>
                      </a:r>
                      <a:endParaRPr lang="ar-SY" sz="2000" dirty="0"/>
                    </a:p>
                  </a:txBody>
                  <a:tcPr marL="91438" marR="91438"/>
                </a:tc>
                <a:tc>
                  <a:txBody>
                    <a:bodyPr/>
                    <a:lstStyle/>
                    <a:p>
                      <a:pPr algn="ctr" rtl="0"/>
                      <a:r>
                        <a:rPr lang="tr-TR" sz="2000" dirty="0"/>
                        <a:t>28</a:t>
                      </a:r>
                      <a:endParaRPr lang="ar-SY" sz="2000" dirty="0"/>
                    </a:p>
                  </a:txBody>
                  <a:tcPr marL="91438" marR="91438"/>
                </a:tc>
                <a:extLst>
                  <a:ext uri="{0D108BD9-81ED-4DB2-BD59-A6C34878D82A}">
                    <a16:rowId xmlns:a16="http://schemas.microsoft.com/office/drawing/2014/main" val="10002"/>
                  </a:ext>
                </a:extLst>
              </a:tr>
              <a:tr h="370840">
                <a:tc>
                  <a:txBody>
                    <a:bodyPr/>
                    <a:lstStyle/>
                    <a:p>
                      <a:pPr algn="l" rtl="0"/>
                      <a:r>
                        <a:rPr lang="tr-TR" sz="2000" dirty="0"/>
                        <a:t>Ispanak</a:t>
                      </a:r>
                      <a:endParaRPr lang="ar-SY" sz="2000" dirty="0"/>
                    </a:p>
                  </a:txBody>
                  <a:tcPr marL="91438" marR="91438"/>
                </a:tc>
                <a:tc>
                  <a:txBody>
                    <a:bodyPr/>
                    <a:lstStyle/>
                    <a:p>
                      <a:pPr algn="ctr" rtl="0"/>
                      <a:r>
                        <a:rPr lang="tr-TR" sz="2000" dirty="0"/>
                        <a:t>93</a:t>
                      </a:r>
                      <a:endParaRPr lang="ar-SY" sz="2000" dirty="0"/>
                    </a:p>
                  </a:txBody>
                  <a:tcPr marL="91438" marR="91438"/>
                </a:tc>
                <a:tc>
                  <a:txBody>
                    <a:bodyPr/>
                    <a:lstStyle/>
                    <a:p>
                      <a:pPr algn="l" rtl="0"/>
                      <a:r>
                        <a:rPr lang="tr-TR" sz="2000" dirty="0"/>
                        <a:t>Bal</a:t>
                      </a:r>
                      <a:endParaRPr lang="ar-SY" sz="2000" dirty="0"/>
                    </a:p>
                  </a:txBody>
                  <a:tcPr marL="91438" marR="91438"/>
                </a:tc>
                <a:tc>
                  <a:txBody>
                    <a:bodyPr/>
                    <a:lstStyle/>
                    <a:p>
                      <a:pPr algn="ctr" rtl="0"/>
                      <a:r>
                        <a:rPr lang="tr-TR" sz="2000" dirty="0"/>
                        <a:t>17</a:t>
                      </a:r>
                    </a:p>
                  </a:txBody>
                  <a:tcPr marL="91438" marR="91438"/>
                </a:tc>
                <a:extLst>
                  <a:ext uri="{0D108BD9-81ED-4DB2-BD59-A6C34878D82A}">
                    <a16:rowId xmlns:a16="http://schemas.microsoft.com/office/drawing/2014/main" val="505518856"/>
                  </a:ext>
                </a:extLst>
              </a:tr>
              <a:tr h="370840">
                <a:tc>
                  <a:txBody>
                    <a:bodyPr/>
                    <a:lstStyle/>
                    <a:p>
                      <a:pPr algn="l" rtl="0"/>
                      <a:r>
                        <a:rPr lang="tr-TR" sz="2000" dirty="0"/>
                        <a:t>Lahana</a:t>
                      </a:r>
                      <a:endParaRPr lang="ar-SY" sz="2000" dirty="0"/>
                    </a:p>
                  </a:txBody>
                  <a:tcPr marL="91438" marR="91438"/>
                </a:tc>
                <a:tc>
                  <a:txBody>
                    <a:bodyPr/>
                    <a:lstStyle/>
                    <a:p>
                      <a:pPr algn="ctr" rtl="0"/>
                      <a:r>
                        <a:rPr lang="tr-TR" sz="2000" dirty="0"/>
                        <a:t>92</a:t>
                      </a:r>
                      <a:endParaRPr lang="ar-SY" sz="2000" dirty="0"/>
                    </a:p>
                  </a:txBody>
                  <a:tcPr marL="91438" marR="91438"/>
                </a:tc>
                <a:tc>
                  <a:txBody>
                    <a:bodyPr/>
                    <a:lstStyle/>
                    <a:p>
                      <a:pPr algn="l" rtl="0"/>
                      <a:r>
                        <a:rPr lang="tr-TR" sz="2000" dirty="0"/>
                        <a:t>Margarin</a:t>
                      </a:r>
                      <a:endParaRPr lang="ar-SY" sz="2000" dirty="0"/>
                    </a:p>
                  </a:txBody>
                  <a:tcPr marL="91438" marR="91438"/>
                </a:tc>
                <a:tc>
                  <a:txBody>
                    <a:bodyPr/>
                    <a:lstStyle/>
                    <a:p>
                      <a:pPr algn="ctr" rtl="0"/>
                      <a:r>
                        <a:rPr lang="tr-TR" sz="2000" dirty="0"/>
                        <a:t>17</a:t>
                      </a:r>
                    </a:p>
                  </a:txBody>
                  <a:tcPr marL="91438" marR="91438"/>
                </a:tc>
                <a:extLst>
                  <a:ext uri="{0D108BD9-81ED-4DB2-BD59-A6C34878D82A}">
                    <a16:rowId xmlns:a16="http://schemas.microsoft.com/office/drawing/2014/main" val="4094749410"/>
                  </a:ext>
                </a:extLst>
              </a:tr>
              <a:tr h="370840">
                <a:tc>
                  <a:txBody>
                    <a:bodyPr/>
                    <a:lstStyle/>
                    <a:p>
                      <a:pPr algn="l" rtl="0"/>
                      <a:r>
                        <a:rPr lang="tr-TR" sz="2000" dirty="0"/>
                        <a:t>Süt</a:t>
                      </a:r>
                      <a:endParaRPr lang="ar-SY" sz="2000" dirty="0"/>
                    </a:p>
                  </a:txBody>
                  <a:tcPr marL="91438" marR="91438"/>
                </a:tc>
                <a:tc>
                  <a:txBody>
                    <a:bodyPr/>
                    <a:lstStyle/>
                    <a:p>
                      <a:pPr algn="ctr" rtl="0"/>
                      <a:r>
                        <a:rPr lang="tr-TR" sz="2000" dirty="0"/>
                        <a:t>87</a:t>
                      </a:r>
                      <a:endParaRPr lang="ar-SY" sz="2000" dirty="0"/>
                    </a:p>
                  </a:txBody>
                  <a:tcPr marL="91438" marR="91438"/>
                </a:tc>
                <a:tc>
                  <a:txBody>
                    <a:bodyPr/>
                    <a:lstStyle/>
                    <a:p>
                      <a:pPr algn="l" rtl="0"/>
                      <a:r>
                        <a:rPr lang="tr-TR" sz="2000" dirty="0"/>
                        <a:t>Tereyağı</a:t>
                      </a:r>
                      <a:endParaRPr lang="ar-SY" sz="2000" dirty="0"/>
                    </a:p>
                  </a:txBody>
                  <a:tcPr marL="91438" marR="91438"/>
                </a:tc>
                <a:tc>
                  <a:txBody>
                    <a:bodyPr/>
                    <a:lstStyle/>
                    <a:p>
                      <a:pPr algn="ctr" rtl="0"/>
                      <a:r>
                        <a:rPr lang="tr-TR" sz="2000" dirty="0"/>
                        <a:t>15</a:t>
                      </a:r>
                    </a:p>
                  </a:txBody>
                  <a:tcPr marL="91438" marR="91438"/>
                </a:tc>
                <a:extLst>
                  <a:ext uri="{0D108BD9-81ED-4DB2-BD59-A6C34878D82A}">
                    <a16:rowId xmlns:a16="http://schemas.microsoft.com/office/drawing/2014/main" val="577336223"/>
                  </a:ext>
                </a:extLst>
              </a:tr>
              <a:tr h="370840">
                <a:tc>
                  <a:txBody>
                    <a:bodyPr/>
                    <a:lstStyle/>
                    <a:p>
                      <a:pPr algn="l" rtl="0"/>
                      <a:r>
                        <a:rPr lang="tr-TR" sz="2000" dirty="0"/>
                        <a:t>Patates</a:t>
                      </a:r>
                      <a:endParaRPr lang="ar-SY" sz="2000" dirty="0"/>
                    </a:p>
                  </a:txBody>
                  <a:tcPr marL="91438" marR="91438"/>
                </a:tc>
                <a:tc>
                  <a:txBody>
                    <a:bodyPr/>
                    <a:lstStyle/>
                    <a:p>
                      <a:pPr algn="ctr" rtl="0"/>
                      <a:r>
                        <a:rPr lang="tr-TR" sz="2000" dirty="0"/>
                        <a:t>85</a:t>
                      </a:r>
                      <a:endParaRPr lang="ar-SY" sz="2000" dirty="0"/>
                    </a:p>
                  </a:txBody>
                  <a:tcPr marL="91438" marR="91438"/>
                </a:tc>
                <a:tc>
                  <a:txBody>
                    <a:bodyPr/>
                    <a:lstStyle/>
                    <a:p>
                      <a:pPr algn="l" rtl="0"/>
                      <a:r>
                        <a:rPr lang="tr-TR" sz="2000" dirty="0"/>
                        <a:t>Kuru</a:t>
                      </a:r>
                      <a:r>
                        <a:rPr lang="tr-TR" sz="2000" baseline="0" dirty="0"/>
                        <a:t> üzüm</a:t>
                      </a:r>
                      <a:endParaRPr lang="ar-SY" sz="2000" dirty="0"/>
                    </a:p>
                  </a:txBody>
                  <a:tcPr marL="91438" marR="91438"/>
                </a:tc>
                <a:tc>
                  <a:txBody>
                    <a:bodyPr/>
                    <a:lstStyle/>
                    <a:p>
                      <a:pPr algn="ctr" rtl="0"/>
                      <a:r>
                        <a:rPr lang="tr-TR" sz="2000" dirty="0"/>
                        <a:t>15</a:t>
                      </a:r>
                    </a:p>
                  </a:txBody>
                  <a:tcPr marL="91438" marR="91438"/>
                </a:tc>
                <a:extLst>
                  <a:ext uri="{0D108BD9-81ED-4DB2-BD59-A6C34878D82A}">
                    <a16:rowId xmlns:a16="http://schemas.microsoft.com/office/drawing/2014/main" val="1916486934"/>
                  </a:ext>
                </a:extLst>
              </a:tr>
              <a:tr h="370840">
                <a:tc>
                  <a:txBody>
                    <a:bodyPr/>
                    <a:lstStyle/>
                    <a:p>
                      <a:pPr algn="l" rtl="0"/>
                      <a:r>
                        <a:rPr lang="tr-TR" sz="2000" dirty="0"/>
                        <a:t>Elma</a:t>
                      </a:r>
                      <a:endParaRPr lang="ar-SY" sz="2000" dirty="0"/>
                    </a:p>
                  </a:txBody>
                  <a:tcPr marL="91438" marR="91438"/>
                </a:tc>
                <a:tc>
                  <a:txBody>
                    <a:bodyPr/>
                    <a:lstStyle/>
                    <a:p>
                      <a:pPr algn="ctr" rtl="0"/>
                      <a:r>
                        <a:rPr lang="tr-TR" sz="2000" dirty="0"/>
                        <a:t>82</a:t>
                      </a:r>
                      <a:endParaRPr lang="ar-SY" sz="2000" dirty="0"/>
                    </a:p>
                  </a:txBody>
                  <a:tcPr marL="91438" marR="91438"/>
                </a:tc>
                <a:tc>
                  <a:txBody>
                    <a:bodyPr/>
                    <a:lstStyle/>
                    <a:p>
                      <a:pPr algn="l" rtl="0"/>
                      <a:r>
                        <a:rPr lang="tr-TR" sz="2000" dirty="0"/>
                        <a:t>Buğday unu</a:t>
                      </a:r>
                      <a:endParaRPr lang="ar-SY" sz="2000" dirty="0"/>
                    </a:p>
                  </a:txBody>
                  <a:tcPr marL="91438" marR="91438"/>
                </a:tc>
                <a:tc>
                  <a:txBody>
                    <a:bodyPr/>
                    <a:lstStyle/>
                    <a:p>
                      <a:pPr algn="ctr" rtl="0"/>
                      <a:r>
                        <a:rPr lang="tr-TR" sz="2000" dirty="0"/>
                        <a:t>12</a:t>
                      </a:r>
                    </a:p>
                  </a:txBody>
                  <a:tcPr marL="91438" marR="91438"/>
                </a:tc>
                <a:extLst>
                  <a:ext uri="{0D108BD9-81ED-4DB2-BD59-A6C34878D82A}">
                    <a16:rowId xmlns:a16="http://schemas.microsoft.com/office/drawing/2014/main" val="1927966903"/>
                  </a:ext>
                </a:extLst>
              </a:tr>
              <a:tr h="370840">
                <a:tc>
                  <a:txBody>
                    <a:bodyPr/>
                    <a:lstStyle/>
                    <a:p>
                      <a:pPr algn="l" rtl="0"/>
                      <a:r>
                        <a:rPr lang="tr-TR" sz="2000" dirty="0"/>
                        <a:t>Balık eti</a:t>
                      </a:r>
                      <a:endParaRPr lang="ar-SY" sz="2000" dirty="0"/>
                    </a:p>
                  </a:txBody>
                  <a:tcPr marL="91438" marR="91438"/>
                </a:tc>
                <a:tc>
                  <a:txBody>
                    <a:bodyPr/>
                    <a:lstStyle/>
                    <a:p>
                      <a:pPr algn="ctr" rtl="0"/>
                      <a:r>
                        <a:rPr lang="tr-TR" sz="2000" dirty="0"/>
                        <a:t>80</a:t>
                      </a:r>
                      <a:endParaRPr lang="ar-SY" sz="2000" dirty="0"/>
                    </a:p>
                  </a:txBody>
                  <a:tcPr marL="91438" marR="91438"/>
                </a:tc>
                <a:tc>
                  <a:txBody>
                    <a:bodyPr/>
                    <a:lstStyle/>
                    <a:p>
                      <a:pPr algn="l" rtl="0"/>
                      <a:r>
                        <a:rPr lang="tr-TR" sz="2000" dirty="0"/>
                        <a:t>Makarna</a:t>
                      </a:r>
                      <a:endParaRPr lang="ar-SY" sz="2000" dirty="0"/>
                    </a:p>
                  </a:txBody>
                  <a:tcPr marL="91438" marR="91438"/>
                </a:tc>
                <a:tc>
                  <a:txBody>
                    <a:bodyPr/>
                    <a:lstStyle/>
                    <a:p>
                      <a:pPr algn="ctr" rtl="0"/>
                      <a:r>
                        <a:rPr lang="tr-TR" sz="2000" dirty="0"/>
                        <a:t>12</a:t>
                      </a:r>
                    </a:p>
                  </a:txBody>
                  <a:tcPr marL="91438" marR="91438"/>
                </a:tc>
                <a:extLst>
                  <a:ext uri="{0D108BD9-81ED-4DB2-BD59-A6C34878D82A}">
                    <a16:rowId xmlns:a16="http://schemas.microsoft.com/office/drawing/2014/main" val="1660923881"/>
                  </a:ext>
                </a:extLst>
              </a:tr>
              <a:tr h="370840">
                <a:tc>
                  <a:txBody>
                    <a:bodyPr/>
                    <a:lstStyle/>
                    <a:p>
                      <a:pPr algn="l" rtl="0"/>
                      <a:r>
                        <a:rPr lang="tr-TR" sz="2000" dirty="0"/>
                        <a:t>Muz</a:t>
                      </a:r>
                      <a:endParaRPr lang="ar-SY" sz="2000" dirty="0"/>
                    </a:p>
                  </a:txBody>
                  <a:tcPr marL="91438" marR="91438"/>
                </a:tc>
                <a:tc>
                  <a:txBody>
                    <a:bodyPr/>
                    <a:lstStyle/>
                    <a:p>
                      <a:pPr algn="ctr" rtl="0"/>
                      <a:r>
                        <a:rPr lang="tr-TR" sz="2000" dirty="0"/>
                        <a:t>78</a:t>
                      </a:r>
                      <a:endParaRPr lang="ar-SY" sz="2000" dirty="0"/>
                    </a:p>
                  </a:txBody>
                  <a:tcPr marL="91438" marR="91438"/>
                </a:tc>
                <a:tc>
                  <a:txBody>
                    <a:bodyPr/>
                    <a:lstStyle/>
                    <a:p>
                      <a:pPr algn="l" rtl="0"/>
                      <a:r>
                        <a:rPr lang="tr-TR" sz="2000" dirty="0"/>
                        <a:t>Kavrulmuş kahve</a:t>
                      </a:r>
                      <a:endParaRPr lang="ar-SY" sz="2000" dirty="0"/>
                    </a:p>
                  </a:txBody>
                  <a:tcPr marL="91438" marR="91438"/>
                </a:tc>
                <a:tc>
                  <a:txBody>
                    <a:bodyPr/>
                    <a:lstStyle/>
                    <a:p>
                      <a:pPr algn="ctr" rtl="0"/>
                      <a:r>
                        <a:rPr lang="tr-TR" sz="2000" dirty="0"/>
                        <a:t>5</a:t>
                      </a:r>
                    </a:p>
                  </a:txBody>
                  <a:tcPr marL="91438" marR="91438"/>
                </a:tc>
                <a:extLst>
                  <a:ext uri="{0D108BD9-81ED-4DB2-BD59-A6C34878D82A}">
                    <a16:rowId xmlns:a16="http://schemas.microsoft.com/office/drawing/2014/main" val="3352865562"/>
                  </a:ext>
                </a:extLst>
              </a:tr>
              <a:tr h="370840">
                <a:tc>
                  <a:txBody>
                    <a:bodyPr/>
                    <a:lstStyle/>
                    <a:p>
                      <a:pPr algn="l" rtl="0"/>
                      <a:r>
                        <a:rPr lang="tr-TR" sz="2000" dirty="0"/>
                        <a:t>Tavuk eti</a:t>
                      </a:r>
                      <a:endParaRPr lang="ar-SY" sz="2000" dirty="0"/>
                    </a:p>
                  </a:txBody>
                  <a:tcPr marL="91438" marR="91438"/>
                </a:tc>
                <a:tc>
                  <a:txBody>
                    <a:bodyPr/>
                    <a:lstStyle/>
                    <a:p>
                      <a:pPr algn="ctr" rtl="0"/>
                      <a:r>
                        <a:rPr lang="tr-TR" sz="2000" dirty="0"/>
                        <a:t>74</a:t>
                      </a:r>
                      <a:endParaRPr lang="ar-SY" sz="2000" dirty="0"/>
                    </a:p>
                  </a:txBody>
                  <a:tcPr marL="91438" marR="91438"/>
                </a:tc>
                <a:tc>
                  <a:txBody>
                    <a:bodyPr/>
                    <a:lstStyle/>
                    <a:p>
                      <a:pPr algn="l" rtl="0"/>
                      <a:r>
                        <a:rPr lang="tr-TR" sz="2000" dirty="0"/>
                        <a:t>Süt</a:t>
                      </a:r>
                      <a:r>
                        <a:rPr lang="tr-TR" sz="2000" baseline="0" dirty="0"/>
                        <a:t> tozu</a:t>
                      </a:r>
                      <a:endParaRPr lang="ar-SY" sz="2000" dirty="0"/>
                    </a:p>
                  </a:txBody>
                  <a:tcPr marL="91438" marR="91438"/>
                </a:tc>
                <a:tc>
                  <a:txBody>
                    <a:bodyPr/>
                    <a:lstStyle/>
                    <a:p>
                      <a:pPr algn="ctr" rtl="0"/>
                      <a:r>
                        <a:rPr lang="tr-TR" sz="2000" dirty="0"/>
                        <a:t>4</a:t>
                      </a:r>
                    </a:p>
                  </a:txBody>
                  <a:tcPr marL="91438" marR="91438"/>
                </a:tc>
                <a:extLst>
                  <a:ext uri="{0D108BD9-81ED-4DB2-BD59-A6C34878D82A}">
                    <a16:rowId xmlns:a16="http://schemas.microsoft.com/office/drawing/2014/main" val="1984727751"/>
                  </a:ext>
                </a:extLst>
              </a:tr>
              <a:tr h="370840">
                <a:tc>
                  <a:txBody>
                    <a:bodyPr/>
                    <a:lstStyle/>
                    <a:p>
                      <a:pPr algn="l" rtl="0"/>
                      <a:r>
                        <a:rPr lang="tr-TR" sz="2000" dirty="0"/>
                        <a:t>Yumurta</a:t>
                      </a:r>
                      <a:endParaRPr lang="ar-SY" sz="2000" dirty="0"/>
                    </a:p>
                  </a:txBody>
                  <a:tcPr marL="91438" marR="91438"/>
                </a:tc>
                <a:tc>
                  <a:txBody>
                    <a:bodyPr/>
                    <a:lstStyle/>
                    <a:p>
                      <a:pPr algn="ctr" rtl="0"/>
                      <a:r>
                        <a:rPr lang="tr-TR" sz="2000" dirty="0"/>
                        <a:t>74</a:t>
                      </a:r>
                      <a:endParaRPr lang="ar-SY" sz="2000" dirty="0"/>
                    </a:p>
                  </a:txBody>
                  <a:tcPr marL="91438" marR="91438"/>
                </a:tc>
                <a:tc>
                  <a:txBody>
                    <a:bodyPr/>
                    <a:lstStyle/>
                    <a:p>
                      <a:pPr algn="l" rtl="0"/>
                      <a:r>
                        <a:rPr lang="tr-TR" sz="2000" dirty="0"/>
                        <a:t>Şeker (</a:t>
                      </a:r>
                      <a:r>
                        <a:rPr lang="tr-TR" sz="2000" dirty="0" err="1"/>
                        <a:t>kahverenkli</a:t>
                      </a:r>
                      <a:r>
                        <a:rPr lang="tr-TR" sz="2000" dirty="0"/>
                        <a:t>)</a:t>
                      </a:r>
                      <a:endParaRPr lang="ar-SY" sz="2000" dirty="0"/>
                    </a:p>
                  </a:txBody>
                  <a:tcPr marL="91438" marR="91438"/>
                </a:tc>
                <a:tc>
                  <a:txBody>
                    <a:bodyPr/>
                    <a:lstStyle/>
                    <a:p>
                      <a:pPr algn="ctr" rtl="0"/>
                      <a:r>
                        <a:rPr lang="tr-TR" sz="2000" dirty="0"/>
                        <a:t>1-2</a:t>
                      </a:r>
                    </a:p>
                  </a:txBody>
                  <a:tcPr marL="91438" marR="91438"/>
                </a:tc>
                <a:extLst>
                  <a:ext uri="{0D108BD9-81ED-4DB2-BD59-A6C34878D82A}">
                    <a16:rowId xmlns:a16="http://schemas.microsoft.com/office/drawing/2014/main" val="2800154389"/>
                  </a:ext>
                </a:extLst>
              </a:tr>
              <a:tr h="370840">
                <a:tc>
                  <a:txBody>
                    <a:bodyPr/>
                    <a:lstStyle/>
                    <a:p>
                      <a:pPr algn="l" rtl="0"/>
                      <a:r>
                        <a:rPr lang="tr-TR" sz="2000" dirty="0"/>
                        <a:t>Sığır</a:t>
                      </a:r>
                      <a:r>
                        <a:rPr lang="tr-TR" sz="2000" baseline="0" dirty="0"/>
                        <a:t> eti</a:t>
                      </a:r>
                      <a:endParaRPr lang="ar-SY" sz="2000" dirty="0"/>
                    </a:p>
                  </a:txBody>
                  <a:tcPr marL="91438" marR="91438"/>
                </a:tc>
                <a:tc>
                  <a:txBody>
                    <a:bodyPr/>
                    <a:lstStyle/>
                    <a:p>
                      <a:pPr algn="ctr" rtl="0"/>
                      <a:r>
                        <a:rPr lang="tr-TR" sz="2000" dirty="0"/>
                        <a:t>65</a:t>
                      </a:r>
                      <a:endParaRPr lang="ar-SY" sz="2000" dirty="0"/>
                    </a:p>
                  </a:txBody>
                  <a:tcPr marL="91438" marR="91438"/>
                </a:tc>
                <a:tc>
                  <a:txBody>
                    <a:bodyPr/>
                    <a:lstStyle/>
                    <a:p>
                      <a:pPr algn="l" rtl="0"/>
                      <a:r>
                        <a:rPr lang="tr-TR" sz="2000" dirty="0"/>
                        <a:t>Balık yağı</a:t>
                      </a:r>
                      <a:endParaRPr lang="ar-SY" sz="2000" dirty="0"/>
                    </a:p>
                  </a:txBody>
                  <a:tcPr marL="91438" marR="91438"/>
                </a:tc>
                <a:tc>
                  <a:txBody>
                    <a:bodyPr/>
                    <a:lstStyle/>
                    <a:p>
                      <a:pPr algn="ctr" rtl="0"/>
                      <a:r>
                        <a:rPr lang="tr-TR" sz="2000" dirty="0"/>
                        <a:t>0</a:t>
                      </a:r>
                    </a:p>
                  </a:txBody>
                  <a:tcPr marL="91438" marR="91438"/>
                </a:tc>
                <a:extLst>
                  <a:ext uri="{0D108BD9-81ED-4DB2-BD59-A6C34878D82A}">
                    <a16:rowId xmlns:a16="http://schemas.microsoft.com/office/drawing/2014/main" val="1891174033"/>
                  </a:ext>
                </a:extLst>
              </a:tr>
              <a:tr h="370840">
                <a:tc>
                  <a:txBody>
                    <a:bodyPr/>
                    <a:lstStyle/>
                    <a:p>
                      <a:pPr algn="l" rtl="0"/>
                      <a:r>
                        <a:rPr lang="tr-TR" sz="2000" dirty="0"/>
                        <a:t>Sosis</a:t>
                      </a:r>
                      <a:endParaRPr lang="ar-SY" sz="2000" dirty="0"/>
                    </a:p>
                  </a:txBody>
                  <a:tcPr marL="91438" marR="91438"/>
                </a:tc>
                <a:tc>
                  <a:txBody>
                    <a:bodyPr/>
                    <a:lstStyle/>
                    <a:p>
                      <a:pPr algn="ctr" rtl="0"/>
                      <a:r>
                        <a:rPr lang="tr-TR" sz="2000" dirty="0"/>
                        <a:t>60</a:t>
                      </a:r>
                      <a:endParaRPr lang="ar-SY" sz="2000" dirty="0"/>
                    </a:p>
                  </a:txBody>
                  <a:tcPr marL="91438" marR="91438"/>
                </a:tc>
                <a:tc>
                  <a:txBody>
                    <a:bodyPr/>
                    <a:lstStyle/>
                    <a:p>
                      <a:pPr algn="l" rtl="0"/>
                      <a:r>
                        <a:rPr lang="tr-TR" sz="2000" dirty="0"/>
                        <a:t>Rafine sıvı yağ</a:t>
                      </a:r>
                      <a:endParaRPr lang="ar-SY" sz="2000" dirty="0"/>
                    </a:p>
                  </a:txBody>
                  <a:tcPr marL="91438" marR="91438"/>
                </a:tc>
                <a:tc>
                  <a:txBody>
                    <a:bodyPr/>
                    <a:lstStyle/>
                    <a:p>
                      <a:pPr algn="ctr" rtl="0"/>
                      <a:r>
                        <a:rPr lang="tr-TR" sz="2000" dirty="0"/>
                        <a:t>0</a:t>
                      </a:r>
                    </a:p>
                  </a:txBody>
                  <a:tcPr marL="91438" marR="91438"/>
                </a:tc>
                <a:extLst>
                  <a:ext uri="{0D108BD9-81ED-4DB2-BD59-A6C34878D82A}">
                    <a16:rowId xmlns:a16="http://schemas.microsoft.com/office/drawing/2014/main" val="1962878384"/>
                  </a:ext>
                </a:extLst>
              </a:tr>
              <a:tr h="370840">
                <a:tc>
                  <a:txBody>
                    <a:bodyPr/>
                    <a:lstStyle/>
                    <a:p>
                      <a:pPr algn="l" rtl="0"/>
                      <a:r>
                        <a:rPr lang="tr-TR" sz="2000" dirty="0"/>
                        <a:t>Peynir</a:t>
                      </a:r>
                      <a:endParaRPr lang="ar-SY" sz="2000" dirty="0"/>
                    </a:p>
                  </a:txBody>
                  <a:tcPr marL="91438" marR="91438"/>
                </a:tc>
                <a:tc>
                  <a:txBody>
                    <a:bodyPr/>
                    <a:lstStyle/>
                    <a:p>
                      <a:pPr algn="ctr" rtl="0"/>
                      <a:r>
                        <a:rPr lang="tr-TR" sz="2000" dirty="0"/>
                        <a:t>37</a:t>
                      </a:r>
                      <a:endParaRPr lang="ar-SY" sz="2000" dirty="0"/>
                    </a:p>
                  </a:txBody>
                  <a:tcPr marL="91438" marR="91438"/>
                </a:tc>
                <a:tc>
                  <a:txBody>
                    <a:bodyPr/>
                    <a:lstStyle/>
                    <a:p>
                      <a:pPr algn="l" rtl="0"/>
                      <a:r>
                        <a:rPr lang="tr-TR" sz="2000" dirty="0"/>
                        <a:t>Rafine şeker</a:t>
                      </a:r>
                      <a:endParaRPr lang="ar-SY" sz="2000" dirty="0"/>
                    </a:p>
                  </a:txBody>
                  <a:tcPr marL="91438" marR="91438"/>
                </a:tc>
                <a:tc>
                  <a:txBody>
                    <a:bodyPr/>
                    <a:lstStyle/>
                    <a:p>
                      <a:pPr algn="ctr" rtl="0"/>
                      <a:r>
                        <a:rPr lang="tr-TR" sz="2000" dirty="0"/>
                        <a:t>0</a:t>
                      </a:r>
                    </a:p>
                  </a:txBody>
                  <a:tcPr marL="91438" marR="91438"/>
                </a:tc>
                <a:extLst>
                  <a:ext uri="{0D108BD9-81ED-4DB2-BD59-A6C34878D82A}">
                    <a16:rowId xmlns:a16="http://schemas.microsoft.com/office/drawing/2014/main" val="218821979"/>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55650"/>
          </a:xfrm>
          <a:solidFill>
            <a:srgbClr val="FFFF00"/>
          </a:solidFill>
        </p:spPr>
        <p:txBody>
          <a:bodyPr rtlCol="0"/>
          <a:lstStyle/>
          <a:p>
            <a:pPr algn="ctr" rtl="0" fontAlgn="auto">
              <a:spcAft>
                <a:spcPts val="0"/>
              </a:spcAft>
              <a:defRPr/>
            </a:pPr>
            <a:r>
              <a:rPr lang="tr-TR" dirty="0">
                <a:solidFill>
                  <a:schemeClr val="accent2">
                    <a:lumMod val="50000"/>
                  </a:schemeClr>
                </a:solidFill>
              </a:rPr>
              <a:t>Gıdalarda Suyun Varlığı</a:t>
            </a:r>
            <a:endParaRPr lang="ar-SY" dirty="0">
              <a:solidFill>
                <a:schemeClr val="accent2">
                  <a:lumMod val="50000"/>
                </a:schemeClr>
              </a:solidFill>
            </a:endParaRPr>
          </a:p>
        </p:txBody>
      </p:sp>
      <p:sp>
        <p:nvSpPr>
          <p:cNvPr id="3" name="Content Placeholder 2"/>
          <p:cNvSpPr>
            <a:spLocks noGrp="1"/>
          </p:cNvSpPr>
          <p:nvPr>
            <p:ph idx="1"/>
          </p:nvPr>
        </p:nvSpPr>
        <p:spPr>
          <a:xfrm>
            <a:off x="677863" y="1365250"/>
            <a:ext cx="8596312" cy="5186363"/>
          </a:xfrm>
        </p:spPr>
        <p:txBody>
          <a:bodyPr rtlCol="0">
            <a:normAutofit fontScale="85000" lnSpcReduction="10000"/>
          </a:bodyPr>
          <a:lstStyle/>
          <a:p>
            <a:pPr algn="l" rtl="0" fontAlgn="auto">
              <a:lnSpc>
                <a:spcPct val="150000"/>
              </a:lnSpc>
              <a:spcAft>
                <a:spcPts val="0"/>
              </a:spcAft>
              <a:buFont typeface="Wingdings 3" charset="2"/>
              <a:buChar char=""/>
              <a:defRPr/>
            </a:pPr>
            <a:r>
              <a:rPr lang="tr-TR" sz="3200" dirty="0">
                <a:solidFill>
                  <a:schemeClr val="tx1"/>
                </a:solidFill>
              </a:rPr>
              <a:t>Gıda teknolojisinin pek çok uygulamasında, gıdadaki su, </a:t>
            </a:r>
            <a:r>
              <a:rPr lang="tr-TR" sz="3200" dirty="0">
                <a:solidFill>
                  <a:srgbClr val="0070C0"/>
                </a:solidFill>
              </a:rPr>
              <a:t>gıdayı çevreleyen atmosfer </a:t>
            </a:r>
            <a:r>
              <a:rPr lang="tr-TR" sz="3200" dirty="0">
                <a:solidFill>
                  <a:schemeClr val="tx1"/>
                </a:solidFill>
              </a:rPr>
              <a:t>ile dengede değildir.</a:t>
            </a:r>
          </a:p>
          <a:p>
            <a:pPr algn="l" rtl="0" fontAlgn="auto">
              <a:lnSpc>
                <a:spcPct val="150000"/>
              </a:lnSpc>
              <a:spcAft>
                <a:spcPts val="0"/>
              </a:spcAft>
              <a:buFont typeface="Wingdings 3" charset="2"/>
              <a:buChar char=""/>
              <a:defRPr/>
            </a:pPr>
            <a:r>
              <a:rPr lang="tr-TR" sz="3200" dirty="0">
                <a:solidFill>
                  <a:schemeClr val="tx1"/>
                </a:solidFill>
              </a:rPr>
              <a:t>Böyle durumlarda, </a:t>
            </a:r>
            <a:r>
              <a:rPr lang="tr-TR" sz="3200" dirty="0">
                <a:solidFill>
                  <a:srgbClr val="FF0000"/>
                </a:solidFill>
              </a:rPr>
              <a:t>gıdanın su içeriği </a:t>
            </a:r>
            <a:r>
              <a:rPr lang="tr-TR" sz="3200" dirty="0">
                <a:solidFill>
                  <a:schemeClr val="tx1"/>
                </a:solidFill>
              </a:rPr>
              <a:t>zamanla değişim göstermektedir.</a:t>
            </a:r>
          </a:p>
          <a:p>
            <a:pPr algn="l" rtl="0" fontAlgn="auto">
              <a:lnSpc>
                <a:spcPct val="150000"/>
              </a:lnSpc>
              <a:spcAft>
                <a:spcPts val="0"/>
              </a:spcAft>
              <a:buFont typeface="Wingdings 3" charset="2"/>
              <a:buChar char=""/>
              <a:defRPr/>
            </a:pPr>
            <a:r>
              <a:rPr lang="tr-TR" sz="3200" dirty="0">
                <a:solidFill>
                  <a:schemeClr val="tx1"/>
                </a:solidFill>
              </a:rPr>
              <a:t>Gıdaların muhafazası ve kalitelerinin korunması içerdikleri suyun kimyasal, biyokimyasal ve mikrobiyolojik etkilerinin kontrol altında tutulması ile mümkün olmaktadır.</a:t>
            </a:r>
            <a:endParaRPr lang="ar-SY" sz="3200" dirty="0">
              <a:solidFill>
                <a:schemeClr val="tx1"/>
              </a:solidFill>
            </a:endParaRPr>
          </a:p>
        </p:txBody>
      </p:sp>
      <p:pic>
        <p:nvPicPr>
          <p:cNvPr id="35844"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78850" y="2935288"/>
            <a:ext cx="34464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55650"/>
          </a:xfrm>
          <a:solidFill>
            <a:srgbClr val="FFFF00"/>
          </a:solidFill>
        </p:spPr>
        <p:txBody>
          <a:bodyPr rtlCol="0"/>
          <a:lstStyle/>
          <a:p>
            <a:pPr algn="ctr" rtl="0" fontAlgn="auto">
              <a:spcAft>
                <a:spcPts val="0"/>
              </a:spcAft>
              <a:defRPr/>
            </a:pPr>
            <a:r>
              <a:rPr lang="tr-TR" dirty="0">
                <a:solidFill>
                  <a:schemeClr val="accent2">
                    <a:lumMod val="50000"/>
                  </a:schemeClr>
                </a:solidFill>
              </a:rPr>
              <a:t>Gıdalarda Suyun Varlığı</a:t>
            </a:r>
            <a:endParaRPr lang="ar-SY" dirty="0">
              <a:solidFill>
                <a:schemeClr val="accent2">
                  <a:lumMod val="50000"/>
                </a:schemeClr>
              </a:solidFill>
            </a:endParaRPr>
          </a:p>
        </p:txBody>
      </p:sp>
      <p:sp>
        <p:nvSpPr>
          <p:cNvPr id="3" name="Content Placeholder 2"/>
          <p:cNvSpPr>
            <a:spLocks noGrp="1"/>
          </p:cNvSpPr>
          <p:nvPr>
            <p:ph idx="1"/>
          </p:nvPr>
        </p:nvSpPr>
        <p:spPr>
          <a:xfrm>
            <a:off x="677863" y="1365250"/>
            <a:ext cx="8596312" cy="5186363"/>
          </a:xfrm>
        </p:spPr>
        <p:txBody>
          <a:bodyPr rtlCol="0">
            <a:normAutofit lnSpcReduction="10000"/>
          </a:bodyPr>
          <a:lstStyle/>
          <a:p>
            <a:pPr algn="l" rtl="0" fontAlgn="auto">
              <a:lnSpc>
                <a:spcPct val="150000"/>
              </a:lnSpc>
              <a:spcAft>
                <a:spcPts val="0"/>
              </a:spcAft>
              <a:buFont typeface="Wingdings 3" charset="2"/>
              <a:buChar char=""/>
              <a:defRPr/>
            </a:pPr>
            <a:r>
              <a:rPr lang="tr-TR" sz="3200" dirty="0">
                <a:solidFill>
                  <a:schemeClr val="tx1"/>
                </a:solidFill>
              </a:rPr>
              <a:t>Ayrıca gıdadaki </a:t>
            </a:r>
            <a:r>
              <a:rPr lang="tr-TR" sz="3200" dirty="0">
                <a:solidFill>
                  <a:srgbClr val="FF0000"/>
                </a:solidFill>
              </a:rPr>
              <a:t>suyun yapıya ne şekilde bağlı </a:t>
            </a:r>
            <a:r>
              <a:rPr lang="tr-TR" sz="3200" dirty="0">
                <a:solidFill>
                  <a:schemeClr val="tx1"/>
                </a:solidFill>
              </a:rPr>
              <a:t>olduğu, çeşitli kimyasal, </a:t>
            </a:r>
            <a:r>
              <a:rPr lang="tr-TR" sz="3200" dirty="0" err="1">
                <a:solidFill>
                  <a:schemeClr val="tx1"/>
                </a:solidFill>
              </a:rPr>
              <a:t>enzimatik</a:t>
            </a:r>
            <a:r>
              <a:rPr lang="tr-TR" sz="3200" dirty="0">
                <a:solidFill>
                  <a:schemeClr val="tx1"/>
                </a:solidFill>
              </a:rPr>
              <a:t> ve mikrobiyolojik faaliyetler için kullanabilme durumunun da bilinmesi gerekmektedir.</a:t>
            </a:r>
          </a:p>
          <a:p>
            <a:pPr algn="l" rtl="0" fontAlgn="auto">
              <a:lnSpc>
                <a:spcPct val="150000"/>
              </a:lnSpc>
              <a:spcAft>
                <a:spcPts val="0"/>
              </a:spcAft>
              <a:buFont typeface="Wingdings 3" charset="2"/>
              <a:buChar char=""/>
              <a:defRPr/>
            </a:pPr>
            <a:r>
              <a:rPr lang="tr-TR" sz="3200" dirty="0">
                <a:solidFill>
                  <a:schemeClr val="tx1"/>
                </a:solidFill>
              </a:rPr>
              <a:t>Bitkisel ve hayvansal gıdaların bilişimindeki suyun farklı formlarda bulunduğu bilinmektedir.</a:t>
            </a:r>
            <a:endParaRPr lang="ar-SY" sz="3200"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chemeClr val="accent1">
              <a:lumMod val="40000"/>
              <a:lumOff val="60000"/>
            </a:schemeClr>
          </a:solidFill>
        </p:spPr>
        <p:txBody>
          <a:bodyPr rtlCol="0"/>
          <a:lstStyle/>
          <a:p>
            <a:pPr algn="ctr" rtl="0" fontAlgn="auto">
              <a:spcAft>
                <a:spcPts val="0"/>
              </a:spcAft>
              <a:defRPr/>
            </a:pPr>
            <a:r>
              <a:rPr lang="tr-TR" dirty="0">
                <a:solidFill>
                  <a:srgbClr val="0070C0"/>
                </a:solidFill>
              </a:rPr>
              <a:t>Serbest Su</a:t>
            </a:r>
            <a:endParaRPr lang="ar-SY" dirty="0">
              <a:solidFill>
                <a:srgbClr val="0070C0"/>
              </a:solidFill>
            </a:endParaRPr>
          </a:p>
        </p:txBody>
      </p:sp>
      <p:sp>
        <p:nvSpPr>
          <p:cNvPr id="37891" name="Content Placeholder 2"/>
          <p:cNvSpPr>
            <a:spLocks noGrp="1"/>
          </p:cNvSpPr>
          <p:nvPr>
            <p:ph idx="1"/>
          </p:nvPr>
        </p:nvSpPr>
        <p:spPr>
          <a:xfrm>
            <a:off x="677863" y="1338263"/>
            <a:ext cx="8596312" cy="4703762"/>
          </a:xfrm>
        </p:spPr>
        <p:txBody>
          <a:bodyPr/>
          <a:lstStyle/>
          <a:p>
            <a:pPr algn="l" rtl="0">
              <a:lnSpc>
                <a:spcPct val="150000"/>
              </a:lnSpc>
            </a:pPr>
            <a:r>
              <a:rPr lang="tr-TR" altLang="en-US" sz="2800" dirty="0">
                <a:solidFill>
                  <a:schemeClr val="tx1"/>
                </a:solidFill>
                <a:cs typeface="Tahoma" panose="020B0604030504040204" pitchFamily="34" charset="0"/>
              </a:rPr>
              <a:t>Gıda içerisinde çözücü olarak bulunan sudur.</a:t>
            </a:r>
          </a:p>
          <a:p>
            <a:pPr algn="l" rtl="0">
              <a:lnSpc>
                <a:spcPct val="150000"/>
              </a:lnSpc>
            </a:pPr>
            <a:r>
              <a:rPr lang="tr-TR" altLang="en-US" sz="2800" dirty="0">
                <a:solidFill>
                  <a:schemeClr val="tx1"/>
                </a:solidFill>
                <a:cs typeface="Tahoma" panose="020B0604030504040204" pitchFamily="34" charset="0"/>
              </a:rPr>
              <a:t>Gıdada bulunan çeşitli besin elementleri serbest su içerisinde erimiş halde bulunmaktadır.</a:t>
            </a:r>
          </a:p>
          <a:p>
            <a:pPr algn="l" rtl="0">
              <a:lnSpc>
                <a:spcPct val="150000"/>
              </a:lnSpc>
            </a:pPr>
            <a:r>
              <a:rPr lang="tr-TR" altLang="en-US" sz="2800" dirty="0">
                <a:solidFill>
                  <a:schemeClr val="tx1"/>
                </a:solidFill>
                <a:cs typeface="Tahoma" panose="020B0604030504040204" pitchFamily="34" charset="0"/>
              </a:rPr>
              <a:t>Bundan dolayı serbest suya </a:t>
            </a:r>
            <a:r>
              <a:rPr lang="tr-TR" altLang="en-US" sz="2800" dirty="0" err="1">
                <a:solidFill>
                  <a:srgbClr val="FF0000"/>
                </a:solidFill>
                <a:cs typeface="Tahoma" panose="020B0604030504040204" pitchFamily="34" charset="0"/>
              </a:rPr>
              <a:t>solvent</a:t>
            </a:r>
            <a:r>
              <a:rPr lang="tr-TR" altLang="en-US" sz="2800" dirty="0">
                <a:solidFill>
                  <a:srgbClr val="FF0000"/>
                </a:solidFill>
                <a:cs typeface="Tahoma" panose="020B0604030504040204" pitchFamily="34" charset="0"/>
              </a:rPr>
              <a:t> su </a:t>
            </a:r>
            <a:r>
              <a:rPr lang="tr-TR" altLang="en-US" sz="2800" dirty="0">
                <a:solidFill>
                  <a:schemeClr val="tx1"/>
                </a:solidFill>
                <a:cs typeface="Tahoma" panose="020B0604030504040204" pitchFamily="34" charset="0"/>
              </a:rPr>
              <a:t>da denir ve </a:t>
            </a:r>
            <a:r>
              <a:rPr lang="tr-TR" altLang="en-US" sz="2800" dirty="0">
                <a:solidFill>
                  <a:srgbClr val="0070C0"/>
                </a:solidFill>
                <a:cs typeface="Tahoma" panose="020B0604030504040204" pitchFamily="34" charset="0"/>
              </a:rPr>
              <a:t>soğutulduğunda donabilir</a:t>
            </a:r>
            <a:r>
              <a:rPr lang="tr-TR" altLang="en-US" sz="2800" dirty="0">
                <a:solidFill>
                  <a:schemeClr val="tx1"/>
                </a:solidFill>
                <a:cs typeface="Tahoma" panose="020B0604030504040204" pitchFamily="34" charset="0"/>
              </a:rPr>
              <a:t>.</a:t>
            </a:r>
          </a:p>
          <a:p>
            <a:pPr algn="l" rtl="0">
              <a:lnSpc>
                <a:spcPct val="150000"/>
              </a:lnSpc>
            </a:pPr>
            <a:r>
              <a:rPr lang="tr-TR" altLang="en-US" sz="2800" dirty="0">
                <a:solidFill>
                  <a:schemeClr val="tx1"/>
                </a:solidFill>
                <a:cs typeface="Tahoma" panose="020B0604030504040204" pitchFamily="34" charset="0"/>
              </a:rPr>
              <a:t>Fiziksel olarak doku içerisine hapsedilmiştir.</a:t>
            </a:r>
          </a:p>
          <a:p>
            <a:pPr algn="l" rtl="0"/>
            <a:endParaRPr lang="ar-SY" altLang="en-US" dirty="0"/>
          </a:p>
        </p:txBody>
      </p:sp>
      <p:pic>
        <p:nvPicPr>
          <p:cNvPr id="4" name="12 Resim" descr="C:\Users\Sirin DEMIRCAN.KARANFILALANI\Desktop\fotoğraflar\alkali-su-2kat-fazla-oksijen-icerir-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74002" y="2713703"/>
            <a:ext cx="2679289" cy="15780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chemeClr val="accent1">
              <a:lumMod val="40000"/>
              <a:lumOff val="60000"/>
            </a:schemeClr>
          </a:solidFill>
        </p:spPr>
        <p:txBody>
          <a:bodyPr rtlCol="0"/>
          <a:lstStyle/>
          <a:p>
            <a:pPr algn="ctr" rtl="0" fontAlgn="auto">
              <a:spcAft>
                <a:spcPts val="0"/>
              </a:spcAft>
              <a:defRPr/>
            </a:pPr>
            <a:r>
              <a:rPr lang="tr-TR" dirty="0">
                <a:solidFill>
                  <a:srgbClr val="0070C0"/>
                </a:solidFill>
              </a:rPr>
              <a:t>Serbest Su</a:t>
            </a:r>
            <a:endParaRPr lang="ar-SY" dirty="0">
              <a:solidFill>
                <a:srgbClr val="0070C0"/>
              </a:solidFill>
            </a:endParaRPr>
          </a:p>
        </p:txBody>
      </p:sp>
      <p:sp>
        <p:nvSpPr>
          <p:cNvPr id="3" name="Content Placeholder 2"/>
          <p:cNvSpPr>
            <a:spLocks noGrp="1"/>
          </p:cNvSpPr>
          <p:nvPr>
            <p:ph idx="1"/>
          </p:nvPr>
        </p:nvSpPr>
        <p:spPr>
          <a:xfrm>
            <a:off x="677863" y="1338263"/>
            <a:ext cx="8596312" cy="4703762"/>
          </a:xfrm>
        </p:spPr>
        <p:txBody>
          <a:bodyPr rtlCol="0">
            <a:normAutofit fontScale="92500" lnSpcReduction="20000"/>
          </a:bodyPr>
          <a:lstStyle/>
          <a:p>
            <a:pPr algn="l" rtl="0" fontAlgn="auto">
              <a:lnSpc>
                <a:spcPct val="150000"/>
              </a:lnSpc>
              <a:spcAft>
                <a:spcPts val="0"/>
              </a:spcAft>
              <a:buFont typeface="Wingdings 3" charset="2"/>
              <a:buChar char=""/>
              <a:defRPr/>
            </a:pPr>
            <a:r>
              <a:rPr lang="tr-TR" sz="2800" dirty="0">
                <a:solidFill>
                  <a:schemeClr val="tx1"/>
                </a:solidFill>
              </a:rPr>
              <a:t>Su haricindeki bileşiklerde uzak konumda bulunan, başlıca su-su hidrojen bağları ile yapıya katılan su formudur.</a:t>
            </a:r>
          </a:p>
          <a:p>
            <a:pPr algn="l" rtl="0" fontAlgn="auto">
              <a:lnSpc>
                <a:spcPct val="150000"/>
              </a:lnSpc>
              <a:spcAft>
                <a:spcPts val="0"/>
              </a:spcAft>
              <a:buFont typeface="Wingdings 3" charset="2"/>
              <a:buChar char=""/>
              <a:defRPr/>
            </a:pPr>
            <a:r>
              <a:rPr lang="tr-TR" sz="2800" dirty="0">
                <a:solidFill>
                  <a:schemeClr val="tx1"/>
                </a:solidFill>
              </a:rPr>
              <a:t>Gıdalarda en çok bulunan ve kolay ayrışabilen bir su formdur.</a:t>
            </a:r>
            <a:endParaRPr lang="tr-TR" dirty="0">
              <a:solidFill>
                <a:schemeClr val="tx1">
                  <a:lumMod val="75000"/>
                  <a:lumOff val="25000"/>
                </a:schemeClr>
              </a:solidFill>
            </a:endParaRPr>
          </a:p>
          <a:p>
            <a:pPr algn="l" rtl="0" fontAlgn="auto">
              <a:lnSpc>
                <a:spcPct val="150000"/>
              </a:lnSpc>
              <a:spcAft>
                <a:spcPts val="0"/>
              </a:spcAft>
              <a:buFont typeface="Wingdings 3" charset="2"/>
              <a:buChar char=""/>
              <a:defRPr/>
            </a:pPr>
            <a:r>
              <a:rPr lang="tr-TR" sz="2800" dirty="0">
                <a:solidFill>
                  <a:schemeClr val="tx1"/>
                </a:solidFill>
              </a:rPr>
              <a:t>Gıdalardaki çeşitli bozulmalar serbest suyun varlığında olmaktadır. </a:t>
            </a:r>
          </a:p>
          <a:p>
            <a:pPr algn="l" rtl="0" fontAlgn="auto">
              <a:lnSpc>
                <a:spcPct val="150000"/>
              </a:lnSpc>
              <a:spcAft>
                <a:spcPts val="0"/>
              </a:spcAft>
              <a:buFont typeface="Wingdings 3" charset="2"/>
              <a:buChar char=""/>
              <a:defRPr/>
            </a:pPr>
            <a:r>
              <a:rPr lang="tr-TR" sz="2800" dirty="0">
                <a:solidFill>
                  <a:schemeClr val="tx1"/>
                </a:solidFill>
              </a:rPr>
              <a:t>Ayrıca gıdada fiziksel değişmelere de neden olabilir.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chemeClr val="accent1">
              <a:lumMod val="40000"/>
              <a:lumOff val="60000"/>
            </a:schemeClr>
          </a:solidFill>
        </p:spPr>
        <p:txBody>
          <a:bodyPr rtlCol="0"/>
          <a:lstStyle/>
          <a:p>
            <a:pPr algn="ctr" rtl="0" fontAlgn="auto">
              <a:spcAft>
                <a:spcPts val="0"/>
              </a:spcAft>
              <a:defRPr/>
            </a:pPr>
            <a:r>
              <a:rPr lang="tr-TR" dirty="0">
                <a:solidFill>
                  <a:srgbClr val="0070C0"/>
                </a:solidFill>
              </a:rPr>
              <a:t>Serbest Su</a:t>
            </a:r>
            <a:endParaRPr lang="ar-SY" dirty="0">
              <a:solidFill>
                <a:srgbClr val="0070C0"/>
              </a:solidFill>
            </a:endParaRPr>
          </a:p>
        </p:txBody>
      </p:sp>
      <p:sp>
        <p:nvSpPr>
          <p:cNvPr id="39939" name="Content Placeholder 2"/>
          <p:cNvSpPr>
            <a:spLocks noGrp="1"/>
          </p:cNvSpPr>
          <p:nvPr>
            <p:ph idx="1"/>
          </p:nvPr>
        </p:nvSpPr>
        <p:spPr>
          <a:xfrm>
            <a:off x="677863" y="1338263"/>
            <a:ext cx="8596312" cy="4703762"/>
          </a:xfrm>
        </p:spPr>
        <p:txBody>
          <a:bodyPr/>
          <a:lstStyle/>
          <a:p>
            <a:pPr algn="l" rtl="0">
              <a:lnSpc>
                <a:spcPct val="150000"/>
              </a:lnSpc>
            </a:pPr>
            <a:r>
              <a:rPr lang="tr-TR" altLang="en-US" sz="2800" dirty="0">
                <a:solidFill>
                  <a:schemeClr val="tx1"/>
                </a:solidFill>
                <a:cs typeface="Tahoma" panose="020B0604030504040204" pitchFamily="34" charset="0"/>
              </a:rPr>
              <a:t>Gıdaların muhafaza sürelerinin artırılmasında kullanılan yöntemlerin (kurutma, konsantre etme, tuz ve şeker ilavesi vb.) çoğunluğu serbest su içeriğinin azaltılması esasına dayanmaktadır.</a:t>
            </a:r>
          </a:p>
          <a:p>
            <a:pPr algn="l" rtl="0">
              <a:lnSpc>
                <a:spcPct val="150000"/>
              </a:lnSpc>
            </a:pPr>
            <a:r>
              <a:rPr lang="tr-TR" altLang="en-US" sz="2800" dirty="0">
                <a:solidFill>
                  <a:schemeClr val="tx1"/>
                </a:solidFill>
                <a:cs typeface="Tahoma" panose="020B0604030504040204" pitchFamily="34" charset="0"/>
              </a:rPr>
              <a:t>Aynı gıdaların dondurulmasında oluşan buz kristalleri nedeniyle de söz konusudur.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rgbClr val="0070C0"/>
          </a:solidFill>
        </p:spPr>
        <p:txBody>
          <a:bodyPr rtlCol="0"/>
          <a:lstStyle/>
          <a:p>
            <a:pPr algn="ctr" rtl="0" fontAlgn="auto">
              <a:spcAft>
                <a:spcPts val="0"/>
              </a:spcAft>
              <a:defRPr/>
            </a:pPr>
            <a:r>
              <a:rPr lang="tr-TR" dirty="0" err="1">
                <a:solidFill>
                  <a:schemeClr val="accent2">
                    <a:lumMod val="20000"/>
                    <a:lumOff val="80000"/>
                  </a:schemeClr>
                </a:solidFill>
              </a:rPr>
              <a:t>Absorbe</a:t>
            </a:r>
            <a:r>
              <a:rPr lang="tr-TR" dirty="0">
                <a:solidFill>
                  <a:schemeClr val="accent2">
                    <a:lumMod val="20000"/>
                    <a:lumOff val="80000"/>
                  </a:schemeClr>
                </a:solidFill>
              </a:rPr>
              <a:t> Su</a:t>
            </a:r>
            <a:endParaRPr lang="ar-SY" dirty="0">
              <a:solidFill>
                <a:schemeClr val="accent2">
                  <a:lumMod val="20000"/>
                  <a:lumOff val="80000"/>
                </a:schemeClr>
              </a:solidFill>
            </a:endParaRPr>
          </a:p>
        </p:txBody>
      </p:sp>
      <p:sp>
        <p:nvSpPr>
          <p:cNvPr id="3" name="Content Placeholder 2"/>
          <p:cNvSpPr>
            <a:spLocks noGrp="1"/>
          </p:cNvSpPr>
          <p:nvPr>
            <p:ph idx="1"/>
          </p:nvPr>
        </p:nvSpPr>
        <p:spPr>
          <a:xfrm>
            <a:off x="677863" y="1338263"/>
            <a:ext cx="8596312" cy="4703762"/>
          </a:xfrm>
        </p:spPr>
        <p:txBody>
          <a:bodyPr rtlCol="0">
            <a:normAutofit fontScale="92500"/>
          </a:bodyPr>
          <a:lstStyle/>
          <a:p>
            <a:pPr algn="l" rtl="0" fontAlgn="auto">
              <a:lnSpc>
                <a:spcPct val="150000"/>
              </a:lnSpc>
              <a:spcAft>
                <a:spcPts val="0"/>
              </a:spcAft>
              <a:buFont typeface="Wingdings 3" charset="2"/>
              <a:buChar char=""/>
              <a:defRPr/>
            </a:pPr>
            <a:r>
              <a:rPr lang="tr-TR" sz="2800" dirty="0">
                <a:solidFill>
                  <a:schemeClr val="tx1"/>
                </a:solidFill>
              </a:rPr>
              <a:t>Gıdada yarı bağlı veya tabaka halinde bulunan sudur.</a:t>
            </a:r>
          </a:p>
          <a:p>
            <a:pPr algn="l" rtl="0" fontAlgn="auto">
              <a:lnSpc>
                <a:spcPct val="150000"/>
              </a:lnSpc>
              <a:spcAft>
                <a:spcPts val="0"/>
              </a:spcAft>
              <a:buFont typeface="Wingdings 3" charset="2"/>
              <a:buChar char=""/>
              <a:defRPr/>
            </a:pPr>
            <a:r>
              <a:rPr lang="tr-TR" sz="2800" dirty="0">
                <a:solidFill>
                  <a:schemeClr val="tx1"/>
                </a:solidFill>
              </a:rPr>
              <a:t>Gıda bileşenlerinin veya yapısal moleküllerin yüzeyine ince bir film halinde (çok tabaka) bağlanmıştır.</a:t>
            </a:r>
          </a:p>
          <a:p>
            <a:pPr algn="l" rtl="0" fontAlgn="auto">
              <a:lnSpc>
                <a:spcPct val="150000"/>
              </a:lnSpc>
              <a:spcAft>
                <a:spcPts val="0"/>
              </a:spcAft>
              <a:buFont typeface="Wingdings 3" charset="2"/>
              <a:buChar char=""/>
              <a:defRPr/>
            </a:pPr>
            <a:r>
              <a:rPr lang="tr-TR" sz="2800" dirty="0">
                <a:solidFill>
                  <a:schemeClr val="tx1"/>
                </a:solidFill>
              </a:rPr>
              <a:t>Genelde proteinlerin ve </a:t>
            </a:r>
            <a:r>
              <a:rPr lang="tr-TR" sz="2800" dirty="0" err="1">
                <a:solidFill>
                  <a:schemeClr val="tx1"/>
                </a:solidFill>
              </a:rPr>
              <a:t>polisakkaritlerin</a:t>
            </a:r>
            <a:r>
              <a:rPr lang="tr-TR" sz="2800" dirty="0">
                <a:solidFill>
                  <a:schemeClr val="tx1"/>
                </a:solidFill>
              </a:rPr>
              <a:t> civarında lokalize olmuştur.</a:t>
            </a:r>
          </a:p>
          <a:p>
            <a:pPr algn="l" rtl="0" fontAlgn="auto">
              <a:lnSpc>
                <a:spcPct val="150000"/>
              </a:lnSpc>
              <a:spcAft>
                <a:spcPts val="0"/>
              </a:spcAft>
              <a:buFont typeface="Wingdings 3" charset="2"/>
              <a:buChar char=""/>
              <a:defRPr/>
            </a:pPr>
            <a:r>
              <a:rPr lang="tr-TR" sz="2800" dirty="0">
                <a:solidFill>
                  <a:schemeClr val="tx1"/>
                </a:solidFill>
              </a:rPr>
              <a:t>Bu su formu, gıdanın içerisinde bulunan toplam suyun yaklaşık %10-15’ini oluşturur.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rgbClr val="7030A0"/>
          </a:solidFill>
        </p:spPr>
        <p:txBody>
          <a:bodyPr rtlCol="0"/>
          <a:lstStyle/>
          <a:p>
            <a:pPr algn="ctr" rtl="0" fontAlgn="auto">
              <a:spcAft>
                <a:spcPts val="0"/>
              </a:spcAft>
              <a:defRPr/>
            </a:pPr>
            <a:r>
              <a:rPr lang="tr-TR" dirty="0">
                <a:solidFill>
                  <a:schemeClr val="accent2">
                    <a:lumMod val="20000"/>
                    <a:lumOff val="80000"/>
                  </a:schemeClr>
                </a:solidFill>
              </a:rPr>
              <a:t>Bağlı Su</a:t>
            </a:r>
            <a:endParaRPr lang="ar-SY" dirty="0">
              <a:solidFill>
                <a:schemeClr val="accent2">
                  <a:lumMod val="20000"/>
                  <a:lumOff val="80000"/>
                </a:schemeClr>
              </a:solidFill>
            </a:endParaRPr>
          </a:p>
        </p:txBody>
      </p:sp>
      <p:sp>
        <p:nvSpPr>
          <p:cNvPr id="3" name="Content Placeholder 2"/>
          <p:cNvSpPr>
            <a:spLocks noGrp="1"/>
          </p:cNvSpPr>
          <p:nvPr>
            <p:ph idx="1"/>
          </p:nvPr>
        </p:nvSpPr>
        <p:spPr>
          <a:xfrm>
            <a:off x="677863" y="1338263"/>
            <a:ext cx="8596312" cy="4703762"/>
          </a:xfrm>
        </p:spPr>
        <p:txBody>
          <a:bodyPr rtlCol="0">
            <a:normAutofit lnSpcReduction="10000"/>
          </a:bodyPr>
          <a:lstStyle/>
          <a:p>
            <a:pPr algn="l" rtl="0" fontAlgn="auto">
              <a:lnSpc>
                <a:spcPct val="150000"/>
              </a:lnSpc>
              <a:spcAft>
                <a:spcPts val="0"/>
              </a:spcAft>
              <a:buFont typeface="Wingdings 3" charset="2"/>
              <a:buChar char=""/>
              <a:defRPr/>
            </a:pPr>
            <a:r>
              <a:rPr lang="tr-TR" sz="2800" dirty="0">
                <a:solidFill>
                  <a:schemeClr val="tx1"/>
                </a:solidFill>
              </a:rPr>
              <a:t>Gıdada bileşenlerinin yapısına girmiş veya bunlara tek bir molekül tabakası halinde </a:t>
            </a:r>
            <a:r>
              <a:rPr lang="tr-TR" sz="2800" dirty="0">
                <a:solidFill>
                  <a:srgbClr val="FF0000"/>
                </a:solidFill>
              </a:rPr>
              <a:t>H bağları ile bağlanmış </a:t>
            </a:r>
            <a:r>
              <a:rPr lang="tr-TR" sz="2800" dirty="0">
                <a:solidFill>
                  <a:schemeClr val="tx1"/>
                </a:solidFill>
              </a:rPr>
              <a:t>su formudur.</a:t>
            </a:r>
          </a:p>
          <a:p>
            <a:pPr algn="l" rtl="0" fontAlgn="auto">
              <a:lnSpc>
                <a:spcPct val="150000"/>
              </a:lnSpc>
              <a:spcAft>
                <a:spcPts val="0"/>
              </a:spcAft>
              <a:buFont typeface="Wingdings 3" charset="2"/>
              <a:buChar char=""/>
              <a:defRPr/>
            </a:pPr>
            <a:r>
              <a:rPr lang="tr-TR" sz="2800" dirty="0">
                <a:solidFill>
                  <a:schemeClr val="tx1"/>
                </a:solidFill>
              </a:rPr>
              <a:t>Diğer bir ifadeyle protein, karbonhidrat, asit ve tuzlara hidrojen bağları ile bağlanmış sudur.</a:t>
            </a:r>
          </a:p>
          <a:p>
            <a:pPr algn="l" rtl="0" fontAlgn="auto">
              <a:lnSpc>
                <a:spcPct val="150000"/>
              </a:lnSpc>
              <a:spcAft>
                <a:spcPts val="0"/>
              </a:spcAft>
              <a:buFont typeface="Wingdings 3" charset="2"/>
              <a:buChar char=""/>
              <a:defRPr/>
            </a:pPr>
            <a:r>
              <a:rPr lang="tr-TR" sz="2800" dirty="0">
                <a:solidFill>
                  <a:schemeClr val="tx1"/>
                </a:solidFill>
              </a:rPr>
              <a:t>Bu formdaki suya </a:t>
            </a:r>
            <a:r>
              <a:rPr lang="tr-TR" sz="2800" dirty="0" err="1">
                <a:solidFill>
                  <a:srgbClr val="0070C0"/>
                </a:solidFill>
              </a:rPr>
              <a:t>hidratize</a:t>
            </a:r>
            <a:r>
              <a:rPr lang="tr-TR" sz="2800" dirty="0">
                <a:solidFill>
                  <a:srgbClr val="0070C0"/>
                </a:solidFill>
              </a:rPr>
              <a:t> su</a:t>
            </a:r>
            <a:r>
              <a:rPr lang="tr-TR" sz="2800" dirty="0">
                <a:solidFill>
                  <a:schemeClr val="tx1"/>
                </a:solidFill>
              </a:rPr>
              <a:t>, </a:t>
            </a:r>
            <a:r>
              <a:rPr lang="tr-TR" sz="2800" dirty="0" err="1">
                <a:solidFill>
                  <a:srgbClr val="C00000"/>
                </a:solidFill>
              </a:rPr>
              <a:t>hidrasyon</a:t>
            </a:r>
            <a:r>
              <a:rPr lang="tr-TR" sz="2800" dirty="0">
                <a:solidFill>
                  <a:srgbClr val="C00000"/>
                </a:solidFill>
              </a:rPr>
              <a:t> suyu</a:t>
            </a:r>
            <a:r>
              <a:rPr lang="tr-TR" sz="2800" dirty="0">
                <a:solidFill>
                  <a:schemeClr val="tx1"/>
                </a:solidFill>
              </a:rPr>
              <a:t>, </a:t>
            </a:r>
            <a:r>
              <a:rPr lang="tr-TR" sz="2800" dirty="0">
                <a:solidFill>
                  <a:srgbClr val="00B050"/>
                </a:solidFill>
              </a:rPr>
              <a:t>kristal su </a:t>
            </a:r>
            <a:r>
              <a:rPr lang="tr-TR" sz="2800" dirty="0">
                <a:solidFill>
                  <a:schemeClr val="tx1"/>
                </a:solidFill>
              </a:rPr>
              <a:t>veya kimyasal su isimleri de verilir.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rgbClr val="7030A0"/>
          </a:solidFill>
        </p:spPr>
        <p:txBody>
          <a:bodyPr rtlCol="0"/>
          <a:lstStyle/>
          <a:p>
            <a:pPr algn="ctr" rtl="0" fontAlgn="auto">
              <a:spcAft>
                <a:spcPts val="0"/>
              </a:spcAft>
              <a:defRPr/>
            </a:pPr>
            <a:r>
              <a:rPr lang="tr-TR" dirty="0">
                <a:solidFill>
                  <a:schemeClr val="accent2">
                    <a:lumMod val="20000"/>
                    <a:lumOff val="80000"/>
                  </a:schemeClr>
                </a:solidFill>
              </a:rPr>
              <a:t>Bağlı Su</a:t>
            </a:r>
            <a:endParaRPr lang="ar-SY" dirty="0">
              <a:solidFill>
                <a:schemeClr val="accent2">
                  <a:lumMod val="20000"/>
                  <a:lumOff val="80000"/>
                </a:schemeClr>
              </a:solidFill>
            </a:endParaRPr>
          </a:p>
        </p:txBody>
      </p:sp>
      <p:sp>
        <p:nvSpPr>
          <p:cNvPr id="3" name="Content Placeholder 2"/>
          <p:cNvSpPr>
            <a:spLocks noGrp="1"/>
          </p:cNvSpPr>
          <p:nvPr>
            <p:ph idx="1"/>
          </p:nvPr>
        </p:nvSpPr>
        <p:spPr>
          <a:xfrm>
            <a:off x="677863" y="1338263"/>
            <a:ext cx="8596312" cy="4703762"/>
          </a:xfrm>
        </p:spPr>
        <p:txBody>
          <a:bodyPr rtlCol="0">
            <a:normAutofit/>
          </a:bodyPr>
          <a:lstStyle/>
          <a:p>
            <a:pPr algn="l" rtl="0" fontAlgn="auto">
              <a:lnSpc>
                <a:spcPct val="150000"/>
              </a:lnSpc>
              <a:spcAft>
                <a:spcPts val="0"/>
              </a:spcAft>
              <a:buFont typeface="Wingdings 3" charset="2"/>
              <a:buChar char=""/>
              <a:defRPr/>
            </a:pPr>
            <a:r>
              <a:rPr lang="tr-TR" sz="2800" dirty="0">
                <a:solidFill>
                  <a:schemeClr val="tx1"/>
                </a:solidFill>
              </a:rPr>
              <a:t>Bu su formunun gıdadaki oranı yaklaşık %3-5 civarındadır.</a:t>
            </a:r>
          </a:p>
          <a:p>
            <a:pPr algn="l" rtl="0" fontAlgn="auto">
              <a:lnSpc>
                <a:spcPct val="150000"/>
              </a:lnSpc>
              <a:spcAft>
                <a:spcPts val="0"/>
              </a:spcAft>
              <a:buFont typeface="Wingdings 3" charset="2"/>
              <a:buChar char=""/>
              <a:defRPr/>
            </a:pPr>
            <a:r>
              <a:rPr lang="tr-TR" sz="2800" dirty="0">
                <a:solidFill>
                  <a:schemeClr val="tx1"/>
                </a:solidFill>
              </a:rPr>
              <a:t>Serbest suya göre farklı özelliklere sahip olan bağlı su, -40 ºC’de donmayan su formudur.</a:t>
            </a:r>
          </a:p>
          <a:p>
            <a:pPr algn="l" rtl="0" fontAlgn="auto">
              <a:lnSpc>
                <a:spcPct val="150000"/>
              </a:lnSpc>
              <a:spcAft>
                <a:spcPts val="0"/>
              </a:spcAft>
              <a:buFont typeface="Wingdings 3" charset="2"/>
              <a:buChar char=""/>
              <a:defRPr/>
            </a:pPr>
            <a:r>
              <a:rPr lang="tr-TR" sz="2800" dirty="0">
                <a:solidFill>
                  <a:schemeClr val="tx1"/>
                </a:solidFill>
              </a:rPr>
              <a:t>Kompleks sistemlerde su faklı şekillerde bağlı (yapısal su, komşu su) olabilir.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28663"/>
          </a:xfrm>
          <a:solidFill>
            <a:srgbClr val="7030A0"/>
          </a:solidFill>
        </p:spPr>
        <p:txBody>
          <a:bodyPr rtlCol="0"/>
          <a:lstStyle/>
          <a:p>
            <a:pPr algn="ctr" rtl="0" fontAlgn="auto">
              <a:spcAft>
                <a:spcPts val="0"/>
              </a:spcAft>
              <a:defRPr/>
            </a:pPr>
            <a:r>
              <a:rPr lang="tr-TR" dirty="0">
                <a:solidFill>
                  <a:schemeClr val="accent2">
                    <a:lumMod val="20000"/>
                    <a:lumOff val="80000"/>
                  </a:schemeClr>
                </a:solidFill>
              </a:rPr>
              <a:t>Bağlı Su</a:t>
            </a:r>
            <a:endParaRPr lang="ar-SY" dirty="0">
              <a:solidFill>
                <a:schemeClr val="accent2">
                  <a:lumMod val="20000"/>
                  <a:lumOff val="80000"/>
                </a:schemeClr>
              </a:solidFill>
            </a:endParaRPr>
          </a:p>
        </p:txBody>
      </p:sp>
      <p:sp>
        <p:nvSpPr>
          <p:cNvPr id="3" name="Content Placeholder 2"/>
          <p:cNvSpPr>
            <a:spLocks noGrp="1"/>
          </p:cNvSpPr>
          <p:nvPr>
            <p:ph idx="1"/>
          </p:nvPr>
        </p:nvSpPr>
        <p:spPr>
          <a:xfrm>
            <a:off x="677863" y="1338263"/>
            <a:ext cx="8596312" cy="4703762"/>
          </a:xfrm>
        </p:spPr>
        <p:txBody>
          <a:bodyPr rtlCol="0">
            <a:normAutofit/>
          </a:bodyPr>
          <a:lstStyle/>
          <a:p>
            <a:pPr algn="l" rtl="0" fontAlgn="auto">
              <a:lnSpc>
                <a:spcPct val="150000"/>
              </a:lnSpc>
              <a:spcAft>
                <a:spcPts val="0"/>
              </a:spcAft>
              <a:buFont typeface="Wingdings 3" charset="2"/>
              <a:buChar char=""/>
              <a:defRPr/>
            </a:pPr>
            <a:r>
              <a:rPr lang="tr-TR" sz="2800">
                <a:solidFill>
                  <a:schemeClr val="tx1"/>
                </a:solidFill>
              </a:rPr>
              <a:t>Bağlı </a:t>
            </a:r>
            <a:r>
              <a:rPr lang="tr-TR" sz="2800" dirty="0">
                <a:solidFill>
                  <a:schemeClr val="tx1"/>
                </a:solidFill>
              </a:rPr>
              <a:t>su kimyasal ve biyokimyasal reaksiyonlarda kullanılmaz.</a:t>
            </a:r>
          </a:p>
          <a:p>
            <a:pPr algn="l" rtl="0" fontAlgn="auto">
              <a:lnSpc>
                <a:spcPct val="150000"/>
              </a:lnSpc>
              <a:spcAft>
                <a:spcPts val="0"/>
              </a:spcAft>
              <a:buFont typeface="Wingdings 3" charset="2"/>
              <a:buChar char=""/>
              <a:defRPr/>
            </a:pPr>
            <a:r>
              <a:rPr lang="tr-TR" sz="2800" dirty="0">
                <a:solidFill>
                  <a:schemeClr val="tx1"/>
                </a:solidFill>
              </a:rPr>
              <a:t>Mikroorganizmalar tarafından da kullanılamaz.</a:t>
            </a:r>
          </a:p>
        </p:txBody>
      </p:sp>
    </p:spTree>
    <p:extLst>
      <p:ext uri="{BB962C8B-B14F-4D97-AF65-F5344CB8AC3E}">
        <p14:creationId xmlns:p14="http://schemas.microsoft.com/office/powerpoint/2010/main" val="247471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82638"/>
          </a:xfrm>
        </p:spPr>
        <p:txBody>
          <a:bodyPr rtlCol="0">
            <a:normAutofit fontScale="90000"/>
          </a:bodyPr>
          <a:lstStyle/>
          <a:p>
            <a:pPr rtl="0" fontAlgn="auto">
              <a:spcAft>
                <a:spcPts val="0"/>
              </a:spcAft>
              <a:defRPr/>
            </a:pPr>
            <a:r>
              <a:rPr lang="tr-TR" dirty="0"/>
              <a:t>Giriş - </a:t>
            </a:r>
            <a:r>
              <a:rPr lang="tr-TR" altLang="ar-SY" dirty="0"/>
              <a:t>TANIMLAR</a:t>
            </a:r>
            <a:br>
              <a:rPr lang="tr-TR" altLang="ar-SY" b="1" dirty="0">
                <a:solidFill>
                  <a:srgbClr val="FFFF00"/>
                </a:solidFill>
              </a:rPr>
            </a:br>
            <a:endParaRPr lang="ar-SY" dirty="0"/>
          </a:p>
        </p:txBody>
      </p:sp>
      <p:sp>
        <p:nvSpPr>
          <p:cNvPr id="3" name="Content Placeholder 2"/>
          <p:cNvSpPr>
            <a:spLocks noGrp="1"/>
          </p:cNvSpPr>
          <p:nvPr>
            <p:ph idx="1"/>
          </p:nvPr>
        </p:nvSpPr>
        <p:spPr/>
        <p:txBody>
          <a:bodyPr rtlCol="0">
            <a:normAutofit fontScale="92500" lnSpcReduction="10000"/>
          </a:bodyPr>
          <a:lstStyle/>
          <a:p>
            <a:pPr marL="0" indent="0" algn="ctr" rtl="0" fontAlgn="auto">
              <a:lnSpc>
                <a:spcPct val="150000"/>
              </a:lnSpc>
              <a:spcAft>
                <a:spcPts val="0"/>
              </a:spcAft>
              <a:buFont typeface="Wingdings 3" charset="2"/>
              <a:buNone/>
              <a:defRPr/>
            </a:pPr>
            <a:r>
              <a:rPr lang="tr-TR" altLang="ar-SY" sz="3600" dirty="0">
                <a:solidFill>
                  <a:srgbClr val="00B0F0"/>
                </a:solidFill>
              </a:rPr>
              <a:t>GIDA KİMYASI</a:t>
            </a:r>
          </a:p>
          <a:p>
            <a:pPr algn="l" rtl="0" fontAlgn="auto">
              <a:lnSpc>
                <a:spcPct val="150000"/>
              </a:lnSpc>
              <a:spcAft>
                <a:spcPts val="0"/>
              </a:spcAft>
              <a:buFont typeface="Wingdings 3" charset="2"/>
              <a:buChar char=""/>
              <a:defRPr/>
            </a:pPr>
            <a:r>
              <a:rPr lang="tr-TR" altLang="ar-SY" sz="3600" dirty="0">
                <a:solidFill>
                  <a:schemeClr val="tx1"/>
                </a:solidFill>
              </a:rPr>
              <a:t>Gıda kimyası, </a:t>
            </a:r>
            <a:r>
              <a:rPr lang="tr-TR" altLang="ar-SY" sz="3600" dirty="0">
                <a:solidFill>
                  <a:srgbClr val="FF0000"/>
                </a:solidFill>
              </a:rPr>
              <a:t>gıdanın bileşimini </a:t>
            </a:r>
            <a:r>
              <a:rPr lang="tr-TR" altLang="ar-SY" sz="3600" dirty="0">
                <a:solidFill>
                  <a:schemeClr val="tx1"/>
                </a:solidFill>
              </a:rPr>
              <a:t>ve </a:t>
            </a:r>
            <a:r>
              <a:rPr lang="tr-TR" altLang="ar-SY" sz="3600" dirty="0">
                <a:solidFill>
                  <a:srgbClr val="0070C0"/>
                </a:solidFill>
              </a:rPr>
              <a:t>gıdanın işlenmesi ve depolanması </a:t>
            </a:r>
            <a:r>
              <a:rPr lang="tr-TR" altLang="ar-SY" sz="3600" dirty="0">
                <a:solidFill>
                  <a:schemeClr val="tx1"/>
                </a:solidFill>
              </a:rPr>
              <a:t>sırasında yapısında meydana gelen değişimlerle ilgilenen bilim dalıdır.</a:t>
            </a:r>
            <a:endParaRPr lang="tr-TR" sz="3600" dirty="0">
              <a:solidFill>
                <a:schemeClr val="tx1"/>
              </a:solidFill>
            </a:endParaRPr>
          </a:p>
        </p:txBody>
      </p:sp>
      <p:pic>
        <p:nvPicPr>
          <p:cNvPr id="819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42225" y="0"/>
            <a:ext cx="4549775"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Unvan 1"/>
          <p:cNvSpPr>
            <a:spLocks noGrp="1"/>
          </p:cNvSpPr>
          <p:nvPr>
            <p:ph type="title"/>
          </p:nvPr>
        </p:nvSpPr>
        <p:spPr>
          <a:xfrm>
            <a:off x="677863" y="609600"/>
            <a:ext cx="8596312" cy="762000"/>
          </a:xfrm>
          <a:solidFill>
            <a:srgbClr val="FF0000"/>
          </a:solidFill>
        </p:spPr>
        <p:txBody>
          <a:bodyPr anchor="ctr"/>
          <a:lstStyle/>
          <a:p>
            <a:pPr algn="ctr" rtl="0"/>
            <a:r>
              <a:rPr lang="tr-TR" altLang="en-US">
                <a:solidFill>
                  <a:srgbClr val="FFFF00"/>
                </a:solidFill>
                <a:cs typeface="Tahoma" panose="020B0604030504040204" pitchFamily="34" charset="0"/>
              </a:rPr>
              <a:t>Ödevler</a:t>
            </a:r>
          </a:p>
        </p:txBody>
      </p:sp>
      <p:sp>
        <p:nvSpPr>
          <p:cNvPr id="44035" name="İçerik Yer Tutucusu 2"/>
          <p:cNvSpPr>
            <a:spLocks noGrp="1"/>
          </p:cNvSpPr>
          <p:nvPr>
            <p:ph idx="1"/>
          </p:nvPr>
        </p:nvSpPr>
        <p:spPr>
          <a:xfrm>
            <a:off x="677863" y="1592263"/>
            <a:ext cx="8596312" cy="4449762"/>
          </a:xfrm>
        </p:spPr>
        <p:txBody>
          <a:bodyPr/>
          <a:lstStyle/>
          <a:p>
            <a:pPr marL="442913" indent="-442913" algn="l" rtl="0">
              <a:buFont typeface="Wingdings 3" panose="05040102010807070707" pitchFamily="18" charset="2"/>
              <a:buNone/>
            </a:pPr>
            <a:r>
              <a:rPr lang="tr-TR" altLang="en-US" sz="2800">
                <a:solidFill>
                  <a:schemeClr val="tx1"/>
                </a:solidFill>
                <a:cs typeface="Tahoma" panose="020B0604030504040204" pitchFamily="34" charset="0"/>
              </a:rPr>
              <a:t>1. Grup, Gıdanın donma ve kaynama sıcaklığını belirtilmesi</a:t>
            </a:r>
          </a:p>
          <a:p>
            <a:pPr marL="442913" indent="-442913" algn="l" rtl="0">
              <a:buFont typeface="Wingdings 3" panose="05040102010807070707" pitchFamily="18" charset="2"/>
              <a:buNone/>
            </a:pPr>
            <a:r>
              <a:rPr lang="tr-TR" altLang="en-US" sz="2800">
                <a:solidFill>
                  <a:schemeClr val="tx1"/>
                </a:solidFill>
                <a:cs typeface="Tahoma" panose="020B0604030504040204" pitchFamily="34" charset="0"/>
              </a:rPr>
              <a:t>2. Grup, Su aktivitesi, tanımı, muhafazada etkisi, ölçümü</a:t>
            </a:r>
          </a:p>
          <a:p>
            <a:pPr marL="442913" indent="-442913" algn="l" rtl="0">
              <a:buFont typeface="Wingdings 3" panose="05040102010807070707" pitchFamily="18" charset="2"/>
              <a:buNone/>
            </a:pPr>
            <a:r>
              <a:rPr lang="tr-TR" altLang="en-US" sz="2800">
                <a:solidFill>
                  <a:schemeClr val="tx1"/>
                </a:solidFill>
                <a:cs typeface="Tahoma" panose="020B0604030504040204" pitchFamily="34" charset="0"/>
              </a:rPr>
              <a:t>3. Grup, Gıdanın denge bağıl nemi, hava nem ölçümü. </a:t>
            </a:r>
          </a:p>
          <a:p>
            <a:pPr marL="442913" indent="-442913" algn="l" rtl="0">
              <a:buFont typeface="Wingdings 3" panose="05040102010807070707" pitchFamily="18" charset="2"/>
              <a:buNone/>
            </a:pPr>
            <a:r>
              <a:rPr lang="tr-TR" altLang="en-US" sz="2800">
                <a:solidFill>
                  <a:schemeClr val="tx1"/>
                </a:solidFill>
                <a:cs typeface="Tahoma" panose="020B0604030504040204" pitchFamily="34" charset="0"/>
              </a:rPr>
              <a:t>4. Grup, Su gıda işleme temizlemesi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863" y="609600"/>
            <a:ext cx="8596312" cy="782638"/>
          </a:xfrm>
        </p:spPr>
        <p:txBody>
          <a:bodyPr rtlCol="0">
            <a:normAutofit fontScale="90000"/>
          </a:bodyPr>
          <a:lstStyle/>
          <a:p>
            <a:pPr rtl="0" fontAlgn="auto">
              <a:spcAft>
                <a:spcPts val="0"/>
              </a:spcAft>
              <a:defRPr/>
            </a:pPr>
            <a:r>
              <a:rPr lang="tr-TR" dirty="0"/>
              <a:t>Giriş - </a:t>
            </a:r>
            <a:r>
              <a:rPr lang="tr-TR" altLang="ar-SY" dirty="0"/>
              <a:t>TANIMLAR</a:t>
            </a:r>
            <a:br>
              <a:rPr lang="tr-TR" altLang="ar-SY" b="1" dirty="0">
                <a:solidFill>
                  <a:srgbClr val="FFFF00"/>
                </a:solidFill>
              </a:rPr>
            </a:br>
            <a:endParaRPr lang="ar-SY" dirty="0"/>
          </a:p>
        </p:txBody>
      </p:sp>
      <p:sp>
        <p:nvSpPr>
          <p:cNvPr id="9219" name="Content Placeholder 2"/>
          <p:cNvSpPr>
            <a:spLocks noGrp="1"/>
          </p:cNvSpPr>
          <p:nvPr>
            <p:ph idx="1"/>
          </p:nvPr>
        </p:nvSpPr>
        <p:spPr/>
        <p:txBody>
          <a:bodyPr/>
          <a:lstStyle/>
          <a:p>
            <a:pPr marL="0" indent="0" algn="ctr" rtl="0">
              <a:lnSpc>
                <a:spcPct val="150000"/>
              </a:lnSpc>
              <a:buFont typeface="Wingdings 3" panose="05040102010807070707" pitchFamily="18" charset="2"/>
              <a:buNone/>
            </a:pPr>
            <a:endParaRPr lang="tr-TR" altLang="en-US" sz="3600">
              <a:solidFill>
                <a:schemeClr val="tx1"/>
              </a:solidFill>
              <a:cs typeface="Tahoma" panose="020B0604030504040204" pitchFamily="34" charset="0"/>
            </a:endParaRPr>
          </a:p>
        </p:txBody>
      </p:sp>
      <p:pic>
        <p:nvPicPr>
          <p:cNvPr id="922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863" y="114300"/>
            <a:ext cx="9815512"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77863" y="609600"/>
            <a:ext cx="8596312" cy="782638"/>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10243" name="Content Placeholder 2"/>
          <p:cNvSpPr>
            <a:spLocks noGrp="1"/>
          </p:cNvSpPr>
          <p:nvPr>
            <p:ph idx="1"/>
          </p:nvPr>
        </p:nvSpPr>
        <p:spPr>
          <a:xfrm>
            <a:off x="677863" y="2160588"/>
            <a:ext cx="7840662" cy="3584575"/>
          </a:xfrm>
        </p:spPr>
        <p:txBody>
          <a:bodyPr/>
          <a:lstStyle/>
          <a:p>
            <a:pPr algn="l" rtl="0">
              <a:lnSpc>
                <a:spcPct val="150000"/>
              </a:lnSpc>
            </a:pPr>
            <a:r>
              <a:rPr lang="tr-TR" altLang="en-US" sz="3600" dirty="0">
                <a:solidFill>
                  <a:schemeClr val="tx1"/>
                </a:solidFill>
                <a:cs typeface="Tahoma" panose="020B0604030504040204" pitchFamily="34" charset="0"/>
              </a:rPr>
              <a:t>Besin olarak hizmet eden, vücudun beslenme ve diğer ihtiyaçlarını karşılayan maddelerdir.</a:t>
            </a:r>
            <a:endParaRPr lang="ar-SY" altLang="en-US" sz="3600" dirty="0">
              <a:solidFill>
                <a:schemeClr val="tx1"/>
              </a:solidFill>
            </a:endParaRPr>
          </a:p>
        </p:txBody>
      </p:sp>
      <p:sp>
        <p:nvSpPr>
          <p:cNvPr id="10244" name="Rectangle 4"/>
          <p:cNvSpPr>
            <a:spLocks noChangeArrowheads="1"/>
          </p:cNvSpPr>
          <p:nvPr/>
        </p:nvSpPr>
        <p:spPr bwMode="auto">
          <a:xfrm>
            <a:off x="3262313" y="1514475"/>
            <a:ext cx="3425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algn="ctr" rtl="0" eaLnBrk="1" hangingPunct="1"/>
            <a:r>
              <a:rPr lang="tr-TR" altLang="ar-SY" sz="3600" dirty="0">
                <a:solidFill>
                  <a:srgbClr val="00B0F0"/>
                </a:solidFill>
              </a:rPr>
              <a:t>Gıda MADDESİ</a:t>
            </a:r>
          </a:p>
        </p:txBody>
      </p:sp>
      <p:pic>
        <p:nvPicPr>
          <p:cNvPr id="1024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8525" y="1009650"/>
            <a:ext cx="3525838"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 descr="http://www.ordugazete.com/haber/manset/19062012183429-114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8525" y="3105150"/>
            <a:ext cx="3525838"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77863" y="609600"/>
            <a:ext cx="8596312" cy="782638"/>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3" name="Content Placeholder 2"/>
          <p:cNvSpPr>
            <a:spLocks noGrp="1"/>
          </p:cNvSpPr>
          <p:nvPr>
            <p:ph idx="1"/>
          </p:nvPr>
        </p:nvSpPr>
        <p:spPr>
          <a:xfrm>
            <a:off x="677863" y="2160588"/>
            <a:ext cx="8596312" cy="4416425"/>
          </a:xfrm>
        </p:spPr>
        <p:txBody>
          <a:bodyPr rtlCol="0">
            <a:normAutofit fontScale="77500" lnSpcReduction="20000"/>
          </a:bodyPr>
          <a:lstStyle/>
          <a:p>
            <a:pPr marL="0" indent="0" algn="just" rtl="0" fontAlgn="auto">
              <a:lnSpc>
                <a:spcPct val="170000"/>
              </a:lnSpc>
              <a:spcAft>
                <a:spcPts val="0"/>
              </a:spcAft>
              <a:buFont typeface="Wingdings 3" charset="2"/>
              <a:buNone/>
              <a:defRPr/>
            </a:pPr>
            <a:r>
              <a:rPr lang="tr-TR" altLang="tr-TR" sz="3600" dirty="0">
                <a:solidFill>
                  <a:schemeClr val="tx1"/>
                </a:solidFill>
                <a:ea typeface="Times New Roman" panose="02020603050405020304" pitchFamily="18" charset="0"/>
                <a:cs typeface="Sylfaen" panose="010A0502050306030303" pitchFamily="18" charset="0"/>
              </a:rPr>
              <a:t>Türk Gıda Kodeksi Yönetmeliğinde </a:t>
            </a:r>
            <a:r>
              <a:rPr lang="tr-TR" altLang="tr-TR" sz="3600" dirty="0">
                <a:solidFill>
                  <a:srgbClr val="FF0000"/>
                </a:solidFill>
                <a:ea typeface="Times New Roman" panose="02020603050405020304" pitchFamily="18" charset="0"/>
                <a:cs typeface="Sylfaen" panose="010A0502050306030303" pitchFamily="18" charset="0"/>
              </a:rPr>
              <a:t>gıda maddesinin tanımı; </a:t>
            </a:r>
            <a:r>
              <a:rPr lang="tr-TR" altLang="tr-TR" sz="3600" dirty="0">
                <a:solidFill>
                  <a:schemeClr val="tx1"/>
                </a:solidFill>
                <a:ea typeface="Times New Roman" panose="02020603050405020304" pitchFamily="18" charset="0"/>
                <a:cs typeface="Sylfaen" panose="010A0502050306030303" pitchFamily="18" charset="0"/>
              </a:rPr>
              <a:t>tütün ve sadece ilaç olarak kullanılanlar hariç olmak üzere, içkiler ve sakızlar ile hazırlama ve işleme gereği kullanılan maddeler dâhil insanlar tarafından yenilen ve içilen ham, yarı veya tam işlenmiş her türlü maddelerdir şeklinde verilmiştir. </a:t>
            </a:r>
          </a:p>
        </p:txBody>
      </p:sp>
      <p:sp>
        <p:nvSpPr>
          <p:cNvPr id="5" name="Rectangle 4"/>
          <p:cNvSpPr/>
          <p:nvPr/>
        </p:nvSpPr>
        <p:spPr>
          <a:xfrm>
            <a:off x="2293938" y="1514475"/>
            <a:ext cx="5364162" cy="646113"/>
          </a:xfrm>
          <a:prstGeom prst="rect">
            <a:avLst/>
          </a:prstGeom>
          <a:solidFill>
            <a:schemeClr val="tx2">
              <a:lumMod val="20000"/>
              <a:lumOff val="80000"/>
            </a:schemeClr>
          </a:solidFill>
        </p:spPr>
        <p:txBody>
          <a:bodyPr>
            <a:spAutoFit/>
          </a:bodyPr>
          <a:lstStyle/>
          <a:p>
            <a:pPr algn="ctr" eaLnBrk="1" fontAlgn="auto" hangingPunct="1">
              <a:spcBef>
                <a:spcPts val="0"/>
              </a:spcBef>
              <a:spcAft>
                <a:spcPts val="0"/>
              </a:spcAft>
              <a:defRPr/>
            </a:pPr>
            <a:r>
              <a:rPr lang="tr-TR" sz="3600" dirty="0">
                <a:solidFill>
                  <a:srgbClr val="FF0000"/>
                </a:solidFill>
                <a:latin typeface="+mn-lt"/>
                <a:cs typeface="+mn-cs"/>
              </a:rPr>
              <a:t>Gıda Maddesinin Tanımı</a:t>
            </a:r>
            <a:endParaRPr lang="tr-TR" altLang="ar-SY" sz="3600" dirty="0">
              <a:solidFill>
                <a:srgbClr val="FF0000"/>
              </a:solidFill>
              <a:latin typeface="+mn-lt"/>
              <a:cs typeface="+mn-cs"/>
            </a:endParaRPr>
          </a:p>
        </p:txBody>
      </p:sp>
      <p:pic>
        <p:nvPicPr>
          <p:cNvPr id="11269" name="Picture 11" descr="http://www.zeytinportali.com/pics/article/cap203_2110220109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2475" y="0"/>
            <a:ext cx="3419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77863" y="609600"/>
            <a:ext cx="8596312" cy="673100"/>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3" name="Content Placeholder 2"/>
          <p:cNvSpPr>
            <a:spLocks noGrp="1"/>
          </p:cNvSpPr>
          <p:nvPr>
            <p:ph idx="1"/>
          </p:nvPr>
        </p:nvSpPr>
        <p:spPr>
          <a:xfrm>
            <a:off x="677863" y="2160588"/>
            <a:ext cx="8193087" cy="4432300"/>
          </a:xfrm>
        </p:spPr>
        <p:txBody>
          <a:bodyPr rtlCol="0">
            <a:normAutofit fontScale="77500" lnSpcReduction="20000"/>
          </a:bodyPr>
          <a:lstStyle/>
          <a:p>
            <a:pPr algn="l" rtl="0" fontAlgn="auto">
              <a:lnSpc>
                <a:spcPct val="160000"/>
              </a:lnSpc>
              <a:spcAft>
                <a:spcPts val="0"/>
              </a:spcAft>
              <a:buFont typeface="Wingdings 3" charset="2"/>
              <a:buChar char=""/>
              <a:defRPr/>
            </a:pPr>
            <a:r>
              <a:rPr lang="tr-TR" altLang="ar-SY" sz="3600" dirty="0">
                <a:solidFill>
                  <a:schemeClr val="tx1"/>
                </a:solidFill>
              </a:rPr>
              <a:t>Madde ve enerji ile ilgili beslenme ihtiyaçlarını karşılayan maddelerdir.</a:t>
            </a:r>
          </a:p>
          <a:p>
            <a:pPr algn="l" rtl="0" fontAlgn="auto">
              <a:lnSpc>
                <a:spcPct val="160000"/>
              </a:lnSpc>
              <a:spcAft>
                <a:spcPts val="0"/>
              </a:spcAft>
              <a:buFont typeface="Wingdings 3" charset="2"/>
              <a:buChar char=""/>
              <a:defRPr/>
            </a:pPr>
            <a:r>
              <a:rPr lang="tr-TR" altLang="ar-SY" sz="3600" dirty="0">
                <a:solidFill>
                  <a:schemeClr val="tx1"/>
                </a:solidFill>
              </a:rPr>
              <a:t>Yumurta, et, süt, kuru baklagiller (nohut, fasulye vb.), tahıllar (buğday vb.),meyveler (çilek, portakal vb.), sebzeler (ıspanak, patates vb.) </a:t>
            </a:r>
            <a:r>
              <a:rPr lang="tr-TR" altLang="ar-SY" sz="3600" i="1" dirty="0">
                <a:solidFill>
                  <a:srgbClr val="FF0000"/>
                </a:solidFill>
              </a:rPr>
              <a:t>besin maddeleridir.</a:t>
            </a:r>
            <a:endParaRPr lang="tr-TR" altLang="ar-SY" sz="3600" dirty="0">
              <a:solidFill>
                <a:schemeClr val="tx1"/>
              </a:solidFill>
            </a:endParaRPr>
          </a:p>
          <a:p>
            <a:pPr algn="l" rtl="0" fontAlgn="auto">
              <a:spcAft>
                <a:spcPts val="0"/>
              </a:spcAft>
              <a:buFont typeface="Wingdings 3" charset="2"/>
              <a:buChar char=""/>
              <a:defRPr/>
            </a:pPr>
            <a:endParaRPr lang="ar-SY" dirty="0">
              <a:solidFill>
                <a:schemeClr val="tx1">
                  <a:lumMod val="75000"/>
                  <a:lumOff val="25000"/>
                </a:schemeClr>
              </a:solidFill>
            </a:endParaRPr>
          </a:p>
        </p:txBody>
      </p:sp>
      <p:sp>
        <p:nvSpPr>
          <p:cNvPr id="12292" name="Rectangle 3"/>
          <p:cNvSpPr>
            <a:spLocks noChangeArrowheads="1"/>
          </p:cNvSpPr>
          <p:nvPr/>
        </p:nvSpPr>
        <p:spPr bwMode="auto">
          <a:xfrm>
            <a:off x="1079500" y="1398588"/>
            <a:ext cx="7791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algn="ctr" rtl="0" eaLnBrk="1" hangingPunct="1"/>
            <a:r>
              <a:rPr lang="tr-TR" altLang="ar-SY" sz="3600" dirty="0">
                <a:solidFill>
                  <a:srgbClr val="00B0F0"/>
                </a:solidFill>
              </a:rPr>
              <a:t>BESİN MADDESİ (besin elementleri)</a:t>
            </a:r>
          </a:p>
        </p:txBody>
      </p:sp>
      <p:pic>
        <p:nvPicPr>
          <p:cNvPr id="1229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62975" y="7938"/>
            <a:ext cx="3525838"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77863" y="609600"/>
            <a:ext cx="8596312" cy="728663"/>
          </a:xfrm>
        </p:spPr>
        <p:txBody>
          <a:bodyPr/>
          <a:lstStyle/>
          <a:p>
            <a:pPr rtl="0"/>
            <a:r>
              <a:rPr lang="tr-TR" altLang="en-US">
                <a:cs typeface="Tahoma" panose="020B0604030504040204" pitchFamily="34" charset="0"/>
              </a:rPr>
              <a:t>Giriş - </a:t>
            </a:r>
            <a:r>
              <a:rPr lang="tr-TR" altLang="ar-SY"/>
              <a:t>TANIMLAR</a:t>
            </a:r>
            <a:endParaRPr lang="ar-SY" altLang="en-US"/>
          </a:p>
        </p:txBody>
      </p:sp>
      <p:sp>
        <p:nvSpPr>
          <p:cNvPr id="3" name="Content Placeholder 2"/>
          <p:cNvSpPr>
            <a:spLocks noGrp="1"/>
          </p:cNvSpPr>
          <p:nvPr>
            <p:ph idx="1"/>
          </p:nvPr>
        </p:nvSpPr>
        <p:spPr>
          <a:xfrm>
            <a:off x="677863" y="1984375"/>
            <a:ext cx="8624887" cy="4608513"/>
          </a:xfrm>
        </p:spPr>
        <p:txBody>
          <a:bodyPr rtlCol="0">
            <a:normAutofit fontScale="85000" lnSpcReduction="20000"/>
          </a:bodyPr>
          <a:lstStyle/>
          <a:p>
            <a:pPr algn="l" rtl="0" fontAlgn="auto">
              <a:lnSpc>
                <a:spcPct val="160000"/>
              </a:lnSpc>
              <a:spcAft>
                <a:spcPts val="0"/>
              </a:spcAft>
              <a:buFont typeface="Wingdings 3" charset="2"/>
              <a:buChar char=""/>
              <a:defRPr/>
            </a:pPr>
            <a:r>
              <a:rPr lang="tr-TR" altLang="ar-SY" sz="3300" dirty="0">
                <a:solidFill>
                  <a:schemeClr val="tx1"/>
                </a:solidFill>
              </a:rPr>
              <a:t>İnsanlar tarafından hiçbir zararlı sonuç doğurmadan vücuda alınabilen ve metabolizmada parçalanarak değişikliğe uğrayabilen </a:t>
            </a:r>
            <a:r>
              <a:rPr lang="tr-TR" altLang="ar-SY" sz="3300" dirty="0">
                <a:solidFill>
                  <a:srgbClr val="FF0000"/>
                </a:solidFill>
              </a:rPr>
              <a:t>gıda bileşenleridir</a:t>
            </a:r>
          </a:p>
          <a:p>
            <a:pPr algn="l" rtl="0" fontAlgn="auto">
              <a:lnSpc>
                <a:spcPct val="160000"/>
              </a:lnSpc>
              <a:spcAft>
                <a:spcPts val="0"/>
              </a:spcAft>
              <a:buFont typeface="Wingdings 3" charset="2"/>
              <a:buChar char=""/>
              <a:defRPr/>
            </a:pPr>
            <a:r>
              <a:rPr lang="tr-TR" altLang="ar-SY" sz="3300" dirty="0">
                <a:solidFill>
                  <a:schemeClr val="tx1"/>
                </a:solidFill>
              </a:rPr>
              <a:t>Canlıların büyüme, gelişme, sağlıklı yaşayabilmesi için gerekli her türlü hayvansal, bitkisel dokulardan oluşmuş yiyecek içeceklerdir.</a:t>
            </a:r>
          </a:p>
          <a:p>
            <a:pPr algn="l" rtl="0" fontAlgn="auto">
              <a:spcAft>
                <a:spcPts val="0"/>
              </a:spcAft>
              <a:buFont typeface="Wingdings 3" charset="2"/>
              <a:buChar char=""/>
              <a:defRPr/>
            </a:pPr>
            <a:endParaRPr lang="ar-SY" sz="3600" dirty="0">
              <a:solidFill>
                <a:schemeClr val="tx1"/>
              </a:solidFill>
            </a:endParaRPr>
          </a:p>
        </p:txBody>
      </p:sp>
      <p:sp>
        <p:nvSpPr>
          <p:cNvPr id="13316" name="Rectangle 3"/>
          <p:cNvSpPr>
            <a:spLocks noChangeArrowheads="1"/>
          </p:cNvSpPr>
          <p:nvPr/>
        </p:nvSpPr>
        <p:spPr bwMode="auto">
          <a:xfrm>
            <a:off x="3262313" y="1338263"/>
            <a:ext cx="3425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defRPr>
                <a:solidFill>
                  <a:schemeClr val="tx1"/>
                </a:solidFill>
                <a:latin typeface="Trebuchet MS" panose="020B0603020202020204" pitchFamily="34" charset="0"/>
                <a:cs typeface="Tahoma" panose="020B0604030504040204" pitchFamily="34" charset="0"/>
              </a:defRPr>
            </a:lvl1pPr>
            <a:lvl2pPr marL="742950" indent="-285750" algn="r" rtl="1">
              <a:defRPr>
                <a:solidFill>
                  <a:schemeClr val="tx1"/>
                </a:solidFill>
                <a:latin typeface="Trebuchet MS" panose="020B0603020202020204" pitchFamily="34" charset="0"/>
                <a:cs typeface="Tahoma" panose="020B0604030504040204" pitchFamily="34" charset="0"/>
              </a:defRPr>
            </a:lvl2pPr>
            <a:lvl3pPr marL="1143000" indent="-228600" algn="r" rtl="1">
              <a:defRPr>
                <a:solidFill>
                  <a:schemeClr val="tx1"/>
                </a:solidFill>
                <a:latin typeface="Trebuchet MS" panose="020B0603020202020204" pitchFamily="34" charset="0"/>
                <a:cs typeface="Tahoma" panose="020B0604030504040204" pitchFamily="34" charset="0"/>
              </a:defRPr>
            </a:lvl3pPr>
            <a:lvl4pPr marL="1600200" indent="-228600" algn="r" rtl="1">
              <a:defRPr>
                <a:solidFill>
                  <a:schemeClr val="tx1"/>
                </a:solidFill>
                <a:latin typeface="Trebuchet MS" panose="020B0603020202020204" pitchFamily="34" charset="0"/>
                <a:cs typeface="Tahoma" panose="020B0604030504040204" pitchFamily="34" charset="0"/>
              </a:defRPr>
            </a:lvl4pPr>
            <a:lvl5pPr marL="2057400" indent="-228600" algn="r" rtl="1">
              <a:defRPr>
                <a:solidFill>
                  <a:schemeClr val="tx1"/>
                </a:solidFill>
                <a:latin typeface="Trebuchet MS" panose="020B0603020202020204" pitchFamily="34" charset="0"/>
                <a:cs typeface="Tahoma" panose="020B0604030504040204" pitchFamily="34" charset="0"/>
              </a:defRPr>
            </a:lvl5pPr>
            <a:lvl6pPr marL="25146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6pPr>
            <a:lvl7pPr marL="29718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7pPr>
            <a:lvl8pPr marL="34290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8pPr>
            <a:lvl9pPr marL="3886200" indent="-228600" algn="r" rtl="1" fontAlgn="base">
              <a:spcBef>
                <a:spcPct val="0"/>
              </a:spcBef>
              <a:spcAft>
                <a:spcPct val="0"/>
              </a:spcAft>
              <a:defRPr>
                <a:solidFill>
                  <a:schemeClr val="tx1"/>
                </a:solidFill>
                <a:latin typeface="Trebuchet MS" panose="020B0603020202020204" pitchFamily="34" charset="0"/>
                <a:cs typeface="Tahoma" panose="020B0604030504040204" pitchFamily="34" charset="0"/>
              </a:defRPr>
            </a:lvl9pPr>
          </a:lstStyle>
          <a:p>
            <a:pPr algn="ctr" rtl="0" eaLnBrk="1" hangingPunct="1"/>
            <a:r>
              <a:rPr lang="tr-TR" altLang="ar-SY" sz="3600" dirty="0">
                <a:solidFill>
                  <a:srgbClr val="00B0F0"/>
                </a:solidFill>
              </a:rPr>
              <a:t>BESİN</a:t>
            </a:r>
          </a:p>
        </p:txBody>
      </p:sp>
      <p:pic>
        <p:nvPicPr>
          <p:cNvPr id="13317" name="Picture 2" descr="http://4.bp.blogspot.com/-GEClzTQ1DYs/T6f2IIdbg9I/AAAAAAAAAJM/cjQC_gjleLk/s1600/Meat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2750" y="142875"/>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5968</TotalTime>
  <Words>1597</Words>
  <Application>Microsoft Office PowerPoint</Application>
  <PresentationFormat>Widescreen</PresentationFormat>
  <Paragraphs>355</Paragraphs>
  <Slides>40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Calibri</vt:lpstr>
      <vt:lpstr>Comic Sans MS</vt:lpstr>
      <vt:lpstr>Sylfaen</vt:lpstr>
      <vt:lpstr>Tahoma</vt:lpstr>
      <vt:lpstr>Times New Roman</vt:lpstr>
      <vt:lpstr>Trebuchet MS</vt:lpstr>
      <vt:lpstr>Wingdings 3</vt:lpstr>
      <vt:lpstr>Facet</vt:lpstr>
      <vt:lpstr>GDM 203 Gıda Kimyası I Giriş - Su</vt:lpstr>
      <vt:lpstr>Kaynak Gıda Kimyası, Prof. Dr. Mehmet Demirci, 2014. </vt:lpstr>
      <vt:lpstr>Ders Konuları </vt:lpstr>
      <vt:lpstr>Giriş - TANIMLAR </vt:lpstr>
      <vt:lpstr>Giriş - TANIMLAR </vt:lpstr>
      <vt:lpstr>Giriş - TANIMLAR</vt:lpstr>
      <vt:lpstr>Giriş - TANIMLAR</vt:lpstr>
      <vt:lpstr>Giriş - TANIMLAR</vt:lpstr>
      <vt:lpstr>Giriş - TANIMLAR</vt:lpstr>
      <vt:lpstr>Giriş - TANIMLAR</vt:lpstr>
      <vt:lpstr>Giriş - TANIMLAR</vt:lpstr>
      <vt:lpstr>Giriş - TANIMLAR</vt:lpstr>
      <vt:lpstr>Gıdaların Bileşimi</vt:lpstr>
      <vt:lpstr>Gıdaların Bileşimi</vt:lpstr>
      <vt:lpstr>Temel Gıda Bileşenlerinin Grupları</vt:lpstr>
      <vt:lpstr>Enerji veren gıda bileşenleri ile enerji vermeyenler olmak üzere ikiye ayrılırlar</vt:lpstr>
      <vt:lpstr>Çeşitli Gıda Maddelerinin İçerdiği Bazı Bileşenler</vt:lpstr>
      <vt:lpstr>Bazı Besin Elementleri Bileşenleri ve Bunların Grupları</vt:lpstr>
      <vt:lpstr>Gıda maddelerinin kimyasal analizi</vt:lpstr>
      <vt:lpstr>Gıda maddelerinin kimyasal analizi</vt:lpstr>
      <vt:lpstr>Gıda bilimi</vt:lpstr>
      <vt:lpstr>Gıda bilimi</vt:lpstr>
      <vt:lpstr>Gıda bilimi</vt:lpstr>
      <vt:lpstr>Gıda bilimi</vt:lpstr>
      <vt:lpstr>Gıda bilimi</vt:lpstr>
      <vt:lpstr>PowerPoint Presentation</vt:lpstr>
      <vt:lpstr>Su</vt:lpstr>
      <vt:lpstr>Gıdalarda Suyun Varlığı</vt:lpstr>
      <vt:lpstr>Gıdalarda Suyun Varlığı</vt:lpstr>
      <vt:lpstr>Gıdalarda Suyun Varlığı</vt:lpstr>
      <vt:lpstr>Gıdalarda Suyun Varlığı</vt:lpstr>
      <vt:lpstr>Gıdalarda Suyun Varlığı</vt:lpstr>
      <vt:lpstr>Serbest Su</vt:lpstr>
      <vt:lpstr>Serbest Su</vt:lpstr>
      <vt:lpstr>Serbest Su</vt:lpstr>
      <vt:lpstr>Absorbe Su</vt:lpstr>
      <vt:lpstr>Bağlı Su</vt:lpstr>
      <vt:lpstr>Bağlı Su</vt:lpstr>
      <vt:lpstr>Bağlı Su</vt:lpstr>
      <vt:lpstr>Ödevler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Gıda Kimyası</dc:title>
  <dc:creator>farhan alfin</dc:creator>
  <cp:lastModifiedBy>Farhan Alfin</cp:lastModifiedBy>
  <cp:revision>417</cp:revision>
  <dcterms:created xsi:type="dcterms:W3CDTF">2015-08-26T18:55:07Z</dcterms:created>
  <dcterms:modified xsi:type="dcterms:W3CDTF">2016-10-06T05:24:47Z</dcterms:modified>
</cp:coreProperties>
</file>